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85" r:id="rId2"/>
  </p:sldMasterIdLst>
  <p:notesMasterIdLst>
    <p:notesMasterId r:id="rId83"/>
  </p:notesMasterIdLst>
  <p:sldIdLst>
    <p:sldId id="256" r:id="rId3"/>
    <p:sldId id="260" r:id="rId4"/>
    <p:sldId id="259" r:id="rId5"/>
    <p:sldId id="257" r:id="rId6"/>
    <p:sldId id="312" r:id="rId7"/>
    <p:sldId id="313" r:id="rId8"/>
    <p:sldId id="258" r:id="rId9"/>
    <p:sldId id="315" r:id="rId10"/>
    <p:sldId id="316" r:id="rId11"/>
    <p:sldId id="317" r:id="rId12"/>
    <p:sldId id="318" r:id="rId13"/>
    <p:sldId id="320" r:id="rId14"/>
    <p:sldId id="319" r:id="rId15"/>
    <p:sldId id="321" r:id="rId16"/>
    <p:sldId id="261" r:id="rId17"/>
    <p:sldId id="262" r:id="rId18"/>
    <p:sldId id="266" r:id="rId19"/>
    <p:sldId id="263" r:id="rId20"/>
    <p:sldId id="323" r:id="rId21"/>
    <p:sldId id="267" r:id="rId22"/>
    <p:sldId id="271" r:id="rId23"/>
    <p:sldId id="328" r:id="rId24"/>
    <p:sldId id="276" r:id="rId25"/>
    <p:sldId id="329" r:id="rId26"/>
    <p:sldId id="330" r:id="rId27"/>
    <p:sldId id="331" r:id="rId28"/>
    <p:sldId id="332" r:id="rId29"/>
    <p:sldId id="333" r:id="rId30"/>
    <p:sldId id="281" r:id="rId31"/>
    <p:sldId id="275" r:id="rId32"/>
    <p:sldId id="326" r:id="rId33"/>
    <p:sldId id="325" r:id="rId34"/>
    <p:sldId id="273" r:id="rId35"/>
    <p:sldId id="272" r:id="rId36"/>
    <p:sldId id="327" r:id="rId37"/>
    <p:sldId id="283" r:id="rId38"/>
    <p:sldId id="334" r:id="rId39"/>
    <p:sldId id="344" r:id="rId40"/>
    <p:sldId id="345" r:id="rId41"/>
    <p:sldId id="337" r:id="rId42"/>
    <p:sldId id="346" r:id="rId43"/>
    <p:sldId id="264" r:id="rId44"/>
    <p:sldId id="265" r:id="rId45"/>
    <p:sldId id="347" r:id="rId46"/>
    <p:sldId id="348" r:id="rId47"/>
    <p:sldId id="349" r:id="rId48"/>
    <p:sldId id="350" r:id="rId49"/>
    <p:sldId id="351" r:id="rId50"/>
    <p:sldId id="269" r:id="rId51"/>
    <p:sldId id="270" r:id="rId52"/>
    <p:sldId id="352" r:id="rId53"/>
    <p:sldId id="353" r:id="rId54"/>
    <p:sldId id="268" r:id="rId55"/>
    <p:sldId id="354" r:id="rId56"/>
    <p:sldId id="274" r:id="rId57"/>
    <p:sldId id="355" r:id="rId58"/>
    <p:sldId id="277" r:id="rId59"/>
    <p:sldId id="356" r:id="rId60"/>
    <p:sldId id="279" r:id="rId61"/>
    <p:sldId id="280" r:id="rId62"/>
    <p:sldId id="357" r:id="rId63"/>
    <p:sldId id="358" r:id="rId64"/>
    <p:sldId id="359" r:id="rId65"/>
    <p:sldId id="379" r:id="rId66"/>
    <p:sldId id="361" r:id="rId67"/>
    <p:sldId id="362" r:id="rId68"/>
    <p:sldId id="363" r:id="rId69"/>
    <p:sldId id="364" r:id="rId70"/>
    <p:sldId id="365" r:id="rId71"/>
    <p:sldId id="366" r:id="rId72"/>
    <p:sldId id="367" r:id="rId73"/>
    <p:sldId id="368" r:id="rId74"/>
    <p:sldId id="369" r:id="rId75"/>
    <p:sldId id="370" r:id="rId76"/>
    <p:sldId id="371" r:id="rId77"/>
    <p:sldId id="373" r:id="rId78"/>
    <p:sldId id="374" r:id="rId79"/>
    <p:sldId id="375" r:id="rId80"/>
    <p:sldId id="376" r:id="rId81"/>
    <p:sldId id="377" r:id="rId8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1pPr>
    <a:lvl2pPr marR="0" lvl="1"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2pPr>
    <a:lvl3pPr marR="0" lvl="2"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3pPr>
    <a:lvl4pPr marR="0" lvl="3"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4pPr>
    <a:lvl5pPr marR="0" lvl="4"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5pPr>
    <a:lvl6pPr marR="0" lvl="5"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6pPr>
    <a:lvl7pPr marR="0" lvl="6"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7pPr>
    <a:lvl8pPr marR="0" lvl="7"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8pPr>
    <a:lvl9pPr marR="0" lvl="8"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9pPr>
  </p:defaultTextStyle>
  <p:extLst>
    <p:ext uri="{521415D9-36F7-43E2-AB2F-B90AF26B5E84}">
      <p14:sectionLst xmlns:p14="http://schemas.microsoft.com/office/powerpoint/2010/main">
        <p14:section name="Neurological diseases in pregnancy" id="{735F77CC-2BC0-40D7-95D3-64EE9D315787}">
          <p14:sldIdLst>
            <p14:sldId id="256"/>
            <p14:sldId id="260"/>
            <p14:sldId id="259"/>
            <p14:sldId id="257"/>
            <p14:sldId id="312"/>
            <p14:sldId id="313"/>
            <p14:sldId id="258"/>
            <p14:sldId id="315"/>
            <p14:sldId id="316"/>
            <p14:sldId id="317"/>
            <p14:sldId id="318"/>
            <p14:sldId id="320"/>
            <p14:sldId id="319"/>
            <p14:sldId id="321"/>
            <p14:sldId id="261"/>
            <p14:sldId id="262"/>
            <p14:sldId id="266"/>
            <p14:sldId id="263"/>
            <p14:sldId id="323"/>
            <p14:sldId id="267"/>
            <p14:sldId id="271"/>
            <p14:sldId id="328"/>
            <p14:sldId id="276"/>
            <p14:sldId id="329"/>
            <p14:sldId id="330"/>
            <p14:sldId id="331"/>
            <p14:sldId id="332"/>
            <p14:sldId id="333"/>
            <p14:sldId id="281"/>
            <p14:sldId id="275"/>
            <p14:sldId id="326"/>
            <p14:sldId id="325"/>
            <p14:sldId id="273"/>
            <p14:sldId id="272"/>
            <p14:sldId id="327"/>
            <p14:sldId id="283"/>
          </p14:sldIdLst>
        </p14:section>
        <p14:section name="Dermatological conditions in pregnancy" id="{0E03E3AF-1F8E-4E5C-BD6C-FD067C2DF235}">
          <p14:sldIdLst>
            <p14:sldId id="334"/>
            <p14:sldId id="344"/>
            <p14:sldId id="345"/>
            <p14:sldId id="337"/>
            <p14:sldId id="346"/>
            <p14:sldId id="264"/>
            <p14:sldId id="265"/>
            <p14:sldId id="347"/>
            <p14:sldId id="348"/>
            <p14:sldId id="349"/>
            <p14:sldId id="350"/>
            <p14:sldId id="351"/>
            <p14:sldId id="269"/>
            <p14:sldId id="270"/>
            <p14:sldId id="352"/>
            <p14:sldId id="353"/>
            <p14:sldId id="268"/>
            <p14:sldId id="354"/>
            <p14:sldId id="274"/>
            <p14:sldId id="355"/>
            <p14:sldId id="277"/>
            <p14:sldId id="356"/>
            <p14:sldId id="279"/>
            <p14:sldId id="280"/>
          </p14:sldIdLst>
        </p14:section>
        <p14:section name="pregnancy dermatosis" id="{C8547B5A-35FE-40A6-ABC2-39F2BB27E8EB}">
          <p14:sldIdLst>
            <p14:sldId id="357"/>
            <p14:sldId id="358"/>
            <p14:sldId id="359"/>
            <p14:sldId id="379"/>
            <p14:sldId id="361"/>
            <p14:sldId id="362"/>
            <p14:sldId id="363"/>
            <p14:sldId id="364"/>
            <p14:sldId id="365"/>
            <p14:sldId id="366"/>
            <p14:sldId id="367"/>
            <p14:sldId id="368"/>
            <p14:sldId id="369"/>
            <p14:sldId id="370"/>
            <p14:sldId id="371"/>
            <p14:sldId id="373"/>
            <p14:sldId id="374"/>
            <p14:sldId id="375"/>
            <p14:sldId id="376"/>
            <p14:sldId id="377"/>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0" d="100"/>
          <a:sy n="80" d="100"/>
        </p:scale>
        <p:origin x="880" y="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517974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1pPr>
    <a:lvl2pPr marR="0" lvl="1"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2pPr>
    <a:lvl3pPr marR="0" lvl="2"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3pPr>
    <a:lvl4pPr marR="0" lvl="3"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4pPr>
    <a:lvl5pPr marR="0" lvl="4"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5pPr>
    <a:lvl6pPr marR="0" lvl="5"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6pPr>
    <a:lvl7pPr marR="0" lvl="6"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7pPr>
    <a:lvl8pPr marR="0" lvl="7"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8pPr>
    <a:lvl9pPr marR="0" lvl="8"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11e7c571f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111e7c571f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1393ff6ce5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1393ff6ce5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0642643da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0642643da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1e375b9f5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1e375b9f5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1e375b9f5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1e375b9f5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0f9e629ec3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0f9e629ec3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1e375b9f5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11e375b9f5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1e375b9f5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11e375b9f5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Migraine during pregnancy should be treated with analgesics, </a:t>
            </a:r>
            <a:r>
              <a:rPr lang="en-US" dirty="0" err="1"/>
              <a:t>antiemetics</a:t>
            </a:r>
            <a:r>
              <a:rPr lang="en-US" dirty="0"/>
              <a:t> and,</a:t>
            </a:r>
          </a:p>
          <a:p>
            <a:pPr marL="0" lvl="0" indent="0" algn="l" rtl="0">
              <a:spcBef>
                <a:spcPts val="0"/>
              </a:spcBef>
              <a:spcAft>
                <a:spcPts val="0"/>
              </a:spcAft>
              <a:buNone/>
            </a:pPr>
            <a:r>
              <a:rPr lang="en-US" dirty="0"/>
              <a:t>where possible, avoidance of factors that trigger the</a:t>
            </a:r>
          </a:p>
          <a:p>
            <a:pPr marL="0" lvl="0" indent="0" algn="l" rtl="0">
              <a:spcBef>
                <a:spcPts val="0"/>
              </a:spcBef>
              <a:spcAft>
                <a:spcPts val="0"/>
              </a:spcAft>
              <a:buNone/>
            </a:pPr>
            <a:r>
              <a:rPr lang="en-US" dirty="0"/>
              <a:t>attack. Low-dose aspirin or beta-blockers may be</a:t>
            </a:r>
          </a:p>
          <a:p>
            <a:pPr marL="0" lvl="0" indent="0" algn="l" rtl="0">
              <a:spcBef>
                <a:spcPts val="0"/>
              </a:spcBef>
              <a:spcAft>
                <a:spcPts val="0"/>
              </a:spcAft>
              <a:buNone/>
            </a:pPr>
            <a:r>
              <a:rPr lang="en-US" dirty="0"/>
              <a:t>used to prevent attacks.</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g11e375b9f5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0" name="Google Shape;760;g11e375b9f5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11e375b9f55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1" name="Google Shape;851;g11e375b9f5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11360713c04_0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11360713c04_0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1105afc42a3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1105afc42a3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105afc42a3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1105afc42a3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105afc42a3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1105afc42a3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105afc42a3_1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1105afc42a3_1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20642643dab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20642643dab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20642643da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20642643da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3"/>
        <p:cNvGrpSpPr/>
        <p:nvPr/>
      </p:nvGrpSpPr>
      <p:grpSpPr>
        <a:xfrm>
          <a:off x="0" y="0"/>
          <a:ext cx="0" cy="0"/>
          <a:chOff x="0" y="0"/>
          <a:chExt cx="0" cy="0"/>
        </a:xfrm>
      </p:grpSpPr>
      <p:sp>
        <p:nvSpPr>
          <p:cNvPr id="1164" name="Google Shape;1164;g1105afc42a3_1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5" name="Google Shape;1165;g1105afc42a3_1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3"/>
          </p:nvPr>
        </p:nvSpPr>
        <p:spPr/>
        <p:txBody>
          <a:bodyPr/>
          <a:lstStyle/>
          <a:p>
            <a:r>
              <a:rPr lang="en-US"/>
              <a:t>oral tranexamic acid at a low dosage has been used to slow melanin synthesis to treat melasma</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3"/>
          </p:nvPr>
        </p:nvSpPr>
        <p:spPr/>
        <p:txBody>
          <a:bodyPr/>
          <a:lstStyle/>
          <a:p>
            <a:r>
              <a:rPr lang="en-US">
                <a:solidFill>
                  <a:schemeClr val="bg1"/>
                </a:solidFill>
                <a:sym typeface="+mn-ea"/>
              </a:rPr>
              <a:t>secondary areola </a:t>
            </a:r>
            <a:r>
              <a:rPr lang="en-US"/>
              <a:t>smaller circle of pigmented skin that appears around the primary areola</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a:xfrm>
            <a:off x="381000" y="685800"/>
            <a:ext cx="6096000" cy="3429000"/>
          </a:xfrm>
        </p:spPr>
      </p:sp>
      <p:sp>
        <p:nvSpPr>
          <p:cNvPr id="3" name="Text Placeholder 2"/>
          <p:cNvSpPr>
            <a:spLocks noGrp="1"/>
          </p:cNvSpPr>
          <p:nvPr>
            <p:ph type="body" idx="3"/>
          </p:nvPr>
        </p:nvSpPr>
        <p:spPr/>
        <p:txBody>
          <a:bodyPr/>
          <a:lstStyle/>
          <a:p>
            <a:r>
              <a:rPr lang="en-US"/>
              <a:t>Microneedling is less likely to cause post-treatment dyspigmentation than fractional laser therapy.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0f9e629e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0f9e629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0f9e629ec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0f9e629ec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485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753482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74952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388534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121300"/>
            <a:ext cx="5280000" cy="21804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6400"/>
              <a:buNone/>
              <a:defRPr sz="6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5100" y="3612700"/>
            <a:ext cx="52800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000"/>
              <a:buNone/>
              <a:defRPr sz="1600"/>
            </a:lvl1pPr>
            <a:lvl2pPr lvl="1">
              <a:lnSpc>
                <a:spcPct val="100000"/>
              </a:lnSpc>
              <a:spcBef>
                <a:spcPts val="0"/>
              </a:spcBef>
              <a:spcAft>
                <a:spcPts val="0"/>
              </a:spcAft>
              <a:buSzPts val="2000"/>
              <a:buNone/>
              <a:defRPr sz="2000"/>
            </a:lvl2pPr>
            <a:lvl3pPr lvl="2">
              <a:lnSpc>
                <a:spcPct val="100000"/>
              </a:lnSpc>
              <a:spcBef>
                <a:spcPts val="0"/>
              </a:spcBef>
              <a:spcAft>
                <a:spcPts val="0"/>
              </a:spcAft>
              <a:buSzPts val="2000"/>
              <a:buNone/>
              <a:defRPr sz="2000"/>
            </a:lvl3pPr>
            <a:lvl4pPr lvl="3">
              <a:lnSpc>
                <a:spcPct val="100000"/>
              </a:lnSpc>
              <a:spcBef>
                <a:spcPts val="0"/>
              </a:spcBef>
              <a:spcAft>
                <a:spcPts val="0"/>
              </a:spcAft>
              <a:buSzPts val="2000"/>
              <a:buNone/>
              <a:defRPr sz="2000"/>
            </a:lvl4pPr>
            <a:lvl5pPr lvl="4">
              <a:lnSpc>
                <a:spcPct val="100000"/>
              </a:lnSpc>
              <a:spcBef>
                <a:spcPts val="0"/>
              </a:spcBef>
              <a:spcAft>
                <a:spcPts val="0"/>
              </a:spcAft>
              <a:buSzPts val="2000"/>
              <a:buNone/>
              <a:defRPr sz="2000"/>
            </a:lvl5pPr>
            <a:lvl6pPr lvl="5">
              <a:lnSpc>
                <a:spcPct val="100000"/>
              </a:lnSpc>
              <a:spcBef>
                <a:spcPts val="0"/>
              </a:spcBef>
              <a:spcAft>
                <a:spcPts val="0"/>
              </a:spcAft>
              <a:buSzPts val="2000"/>
              <a:buNone/>
              <a:defRPr sz="2000"/>
            </a:lvl6pPr>
            <a:lvl7pPr lvl="6">
              <a:lnSpc>
                <a:spcPct val="100000"/>
              </a:lnSpc>
              <a:spcBef>
                <a:spcPts val="0"/>
              </a:spcBef>
              <a:spcAft>
                <a:spcPts val="0"/>
              </a:spcAft>
              <a:buSzPts val="2000"/>
              <a:buNone/>
              <a:defRPr sz="2000"/>
            </a:lvl7pPr>
            <a:lvl8pPr lvl="7">
              <a:lnSpc>
                <a:spcPct val="100000"/>
              </a:lnSpc>
              <a:spcBef>
                <a:spcPts val="0"/>
              </a:spcBef>
              <a:spcAft>
                <a:spcPts val="0"/>
              </a:spcAft>
              <a:buSzPts val="2000"/>
              <a:buNone/>
              <a:defRPr sz="2000"/>
            </a:lvl8pPr>
            <a:lvl9pPr lvl="8">
              <a:lnSpc>
                <a:spcPct val="100000"/>
              </a:lnSpc>
              <a:spcBef>
                <a:spcPts val="0"/>
              </a:spcBef>
              <a:spcAft>
                <a:spcPts val="0"/>
              </a:spcAft>
              <a:buSzPts val="2000"/>
              <a:buNone/>
              <a:defRPr sz="2000"/>
            </a:lvl9pPr>
          </a:lstStyle>
          <a:p>
            <a:endParaRPr/>
          </a:p>
        </p:txBody>
      </p:sp>
      <p:sp>
        <p:nvSpPr>
          <p:cNvPr id="11" name="Google Shape;11;p2"/>
          <p:cNvSpPr/>
          <p:nvPr/>
        </p:nvSpPr>
        <p:spPr>
          <a:xfrm rot="2042456" flipH="1">
            <a:off x="-149156" y="166447"/>
            <a:ext cx="941827" cy="1583240"/>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1468" y="3610782"/>
            <a:ext cx="1002909" cy="1884762"/>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31359" y="4812166"/>
            <a:ext cx="167302" cy="16567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3104099">
            <a:off x="981172" y="239196"/>
            <a:ext cx="167299" cy="16567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4245044">
            <a:off x="8352701" y="331556"/>
            <a:ext cx="208277" cy="206194"/>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75817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391900" y="2541444"/>
            <a:ext cx="4360200" cy="72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title" idx="2" hasCustomPrompt="1"/>
          </p:nvPr>
        </p:nvSpPr>
        <p:spPr>
          <a:xfrm>
            <a:off x="4021650" y="1436882"/>
            <a:ext cx="1100700" cy="9519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9" name="Google Shape;19;p3"/>
          <p:cNvSpPr txBox="1">
            <a:spLocks noGrp="1"/>
          </p:cNvSpPr>
          <p:nvPr>
            <p:ph type="subTitle" idx="1"/>
          </p:nvPr>
        </p:nvSpPr>
        <p:spPr>
          <a:xfrm>
            <a:off x="2391900" y="3299518"/>
            <a:ext cx="4360200" cy="40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 name="Google Shape;20;p3"/>
          <p:cNvSpPr/>
          <p:nvPr/>
        </p:nvSpPr>
        <p:spPr>
          <a:xfrm rot="-5837110" flipH="1">
            <a:off x="8081772" y="-541564"/>
            <a:ext cx="1492467" cy="1578333"/>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8503288" y="182105"/>
            <a:ext cx="270321" cy="267632"/>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1319302">
            <a:off x="8723862" y="812048"/>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319302">
            <a:off x="7930037" y="144561"/>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2319231" flipH="1">
            <a:off x="-419180" y="4066952"/>
            <a:ext cx="1492535" cy="157840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9480698">
            <a:off x="222953" y="4274057"/>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9480698">
            <a:off x="864415" y="4753044"/>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38352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4"/>
          <p:cNvSpPr txBox="1">
            <a:spLocks noGrp="1"/>
          </p:cNvSpPr>
          <p:nvPr>
            <p:ph type="body" idx="1"/>
          </p:nvPr>
        </p:nvSpPr>
        <p:spPr>
          <a:xfrm>
            <a:off x="720000" y="1152475"/>
            <a:ext cx="7704000" cy="3582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30" name="Google Shape;30;p4"/>
          <p:cNvSpPr/>
          <p:nvPr/>
        </p:nvSpPr>
        <p:spPr>
          <a:xfrm rot="2042434" flipH="1">
            <a:off x="8216669" y="3500014"/>
            <a:ext cx="1209579" cy="2033339"/>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755364">
            <a:off x="-276334" y="124862"/>
            <a:ext cx="1002945" cy="1884831"/>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rot="-1527190" flipH="1">
            <a:off x="-60776" y="3471221"/>
            <a:ext cx="1002943" cy="188482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3104099">
            <a:off x="8573647" y="245221"/>
            <a:ext cx="167299" cy="16567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196600" y="2134547"/>
            <a:ext cx="250878" cy="24838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rot="-2700000">
            <a:off x="8664774" y="294354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rot="-1319302">
            <a:off x="885824" y="4775073"/>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42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
        <p:cNvGrpSpPr/>
        <p:nvPr/>
      </p:nvGrpSpPr>
      <p:grpSpPr>
        <a:xfrm>
          <a:off x="0" y="0"/>
          <a:ext cx="0" cy="0"/>
          <a:chOff x="0" y="0"/>
          <a:chExt cx="0" cy="0"/>
        </a:xfrm>
      </p:grpSpPr>
      <p:sp>
        <p:nvSpPr>
          <p:cNvPr id="38" name="Google Shape;38;p5"/>
          <p:cNvSpPr txBox="1">
            <a:spLocks noGrp="1"/>
          </p:cNvSpPr>
          <p:nvPr>
            <p:ph type="subTitle" idx="1"/>
          </p:nvPr>
        </p:nvSpPr>
        <p:spPr>
          <a:xfrm>
            <a:off x="1290763" y="1723325"/>
            <a:ext cx="2907600" cy="466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500"/>
              <a:buFont typeface="Quicksand"/>
              <a:buNone/>
              <a:defRPr sz="2400" b="1">
                <a:solidFill>
                  <a:schemeClr val="lt1"/>
                </a:solidFill>
                <a:latin typeface="Quicksand"/>
                <a:ea typeface="Quicksand"/>
                <a:cs typeface="Quicksand"/>
                <a:sym typeface="Quicksand"/>
              </a:defRPr>
            </a:lvl1pPr>
            <a:lvl2pPr lvl="1" algn="ctr">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2pPr>
            <a:lvl3pPr lvl="2" algn="ctr">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3pPr>
            <a:lvl4pPr lvl="3" algn="ctr">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4pPr>
            <a:lvl5pPr lvl="4" algn="ctr">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5pPr>
            <a:lvl6pPr lvl="5" algn="ctr">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6pPr>
            <a:lvl7pPr lvl="6" algn="ctr">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7pPr>
            <a:lvl8pPr lvl="7" algn="ctr">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8pPr>
            <a:lvl9pPr lvl="8" algn="ctr">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9pPr>
          </a:lstStyle>
          <a:p>
            <a:endParaRPr/>
          </a:p>
        </p:txBody>
      </p:sp>
      <p:sp>
        <p:nvSpPr>
          <p:cNvPr id="39" name="Google Shape;39;p5"/>
          <p:cNvSpPr txBox="1">
            <a:spLocks noGrp="1"/>
          </p:cNvSpPr>
          <p:nvPr>
            <p:ph type="subTitle" idx="2"/>
          </p:nvPr>
        </p:nvSpPr>
        <p:spPr>
          <a:xfrm>
            <a:off x="4945638" y="1723325"/>
            <a:ext cx="2907600" cy="466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lt1"/>
              </a:buClr>
              <a:buSzPts val="2500"/>
              <a:buFont typeface="Quicksand"/>
              <a:buNone/>
              <a:defRPr sz="2400" b="1">
                <a:solidFill>
                  <a:schemeClr val="lt1"/>
                </a:solidFill>
                <a:latin typeface="Quicksand"/>
                <a:ea typeface="Quicksand"/>
                <a:cs typeface="Quicksand"/>
                <a:sym typeface="Quicksand"/>
              </a:defRPr>
            </a:lvl1pPr>
            <a:lvl2pPr lvl="1"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2pPr>
            <a:lvl3pPr lvl="2"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3pPr>
            <a:lvl4pPr lvl="3"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4pPr>
            <a:lvl5pPr lvl="4"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5pPr>
            <a:lvl6pPr lvl="5"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6pPr>
            <a:lvl7pPr lvl="6"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7pPr>
            <a:lvl8pPr lvl="7"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8pPr>
            <a:lvl9pPr lvl="8"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9pPr>
          </a:lstStyle>
          <a:p>
            <a:endParaRPr/>
          </a:p>
        </p:txBody>
      </p:sp>
      <p:sp>
        <p:nvSpPr>
          <p:cNvPr id="40" name="Google Shape;40;p5"/>
          <p:cNvSpPr txBox="1">
            <a:spLocks noGrp="1"/>
          </p:cNvSpPr>
          <p:nvPr>
            <p:ph type="subTitle" idx="3"/>
          </p:nvPr>
        </p:nvSpPr>
        <p:spPr>
          <a:xfrm>
            <a:off x="1290775" y="2131200"/>
            <a:ext cx="2907600" cy="242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Char char="■"/>
              <a:defRPr/>
            </a:lvl1pPr>
            <a:lvl2pPr lvl="1" algn="ctr" rtl="0">
              <a:lnSpc>
                <a:spcPct val="100000"/>
              </a:lnSpc>
              <a:spcBef>
                <a:spcPts val="16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1" name="Google Shape;41;p5"/>
          <p:cNvSpPr txBox="1">
            <a:spLocks noGrp="1"/>
          </p:cNvSpPr>
          <p:nvPr>
            <p:ph type="subTitle" idx="4"/>
          </p:nvPr>
        </p:nvSpPr>
        <p:spPr>
          <a:xfrm>
            <a:off x="4945650" y="2131200"/>
            <a:ext cx="2907600" cy="2423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1400"/>
              <a:buChar char="■"/>
              <a:defRPr/>
            </a:lvl1pPr>
            <a:lvl2pPr lvl="1" algn="ctr" rtl="0">
              <a:lnSpc>
                <a:spcPct val="100000"/>
              </a:lnSpc>
              <a:spcBef>
                <a:spcPts val="16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 name="Google Shape;42;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 name="Google Shape;43;p5"/>
          <p:cNvSpPr/>
          <p:nvPr/>
        </p:nvSpPr>
        <p:spPr>
          <a:xfrm rot="4885923" flipH="1">
            <a:off x="6020256" y="-3399689"/>
            <a:ext cx="4150012" cy="438877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p:nvPr/>
        </p:nvSpPr>
        <p:spPr>
          <a:xfrm rot="4885923" flipH="1">
            <a:off x="1022306" y="4231361"/>
            <a:ext cx="4150012" cy="438877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p:nvPr/>
        </p:nvSpPr>
        <p:spPr>
          <a:xfrm rot="-2700000">
            <a:off x="7015174" y="285336"/>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rot="2700000">
            <a:off x="271562" y="140509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2659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3"/>
        <p:cNvGrpSpPr/>
        <p:nvPr/>
      </p:nvGrpSpPr>
      <p:grpSpPr>
        <a:xfrm>
          <a:off x="0" y="0"/>
          <a:ext cx="0" cy="0"/>
          <a:chOff x="0" y="0"/>
          <a:chExt cx="0" cy="0"/>
        </a:xfrm>
      </p:grpSpPr>
      <p:sp>
        <p:nvSpPr>
          <p:cNvPr id="54" name="Google Shape;54;p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5" name="Google Shape;55;p7"/>
          <p:cNvSpPr txBox="1">
            <a:spLocks noGrp="1"/>
          </p:cNvSpPr>
          <p:nvPr>
            <p:ph type="body" idx="1"/>
          </p:nvPr>
        </p:nvSpPr>
        <p:spPr>
          <a:xfrm>
            <a:off x="720000" y="1611800"/>
            <a:ext cx="3735900" cy="1960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56" name="Google Shape;56;p7"/>
          <p:cNvSpPr>
            <a:spLocks noGrp="1"/>
          </p:cNvSpPr>
          <p:nvPr>
            <p:ph type="pic" idx="2"/>
          </p:nvPr>
        </p:nvSpPr>
        <p:spPr>
          <a:xfrm>
            <a:off x="4880700" y="932000"/>
            <a:ext cx="3543300" cy="3543300"/>
          </a:xfrm>
          <a:prstGeom prst="ellipse">
            <a:avLst/>
          </a:prstGeom>
          <a:noFill/>
          <a:ln>
            <a:noFill/>
          </a:ln>
        </p:spPr>
      </p:sp>
      <p:sp>
        <p:nvSpPr>
          <p:cNvPr id="57" name="Google Shape;57;p7"/>
          <p:cNvSpPr/>
          <p:nvPr/>
        </p:nvSpPr>
        <p:spPr>
          <a:xfrm rot="-10272701">
            <a:off x="8303367" y="767021"/>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p:nvPr/>
        </p:nvSpPr>
        <p:spPr>
          <a:xfrm rot="2700000">
            <a:off x="7731324" y="332974"/>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7"/>
          <p:cNvSpPr/>
          <p:nvPr/>
        </p:nvSpPr>
        <p:spPr>
          <a:xfrm rot="-5914077" flipH="1">
            <a:off x="-1798144" y="4052838"/>
            <a:ext cx="4150012" cy="438877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rot="-2700000">
            <a:off x="1410599" y="4651924"/>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rot="-773993" flipH="1">
            <a:off x="188449" y="3741263"/>
            <a:ext cx="1014502" cy="1595121"/>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4691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2"/>
        <p:cNvGrpSpPr/>
        <p:nvPr/>
      </p:nvGrpSpPr>
      <p:grpSpPr>
        <a:xfrm>
          <a:off x="0" y="0"/>
          <a:ext cx="0" cy="0"/>
          <a:chOff x="0" y="0"/>
          <a:chExt cx="0" cy="0"/>
        </a:xfrm>
      </p:grpSpPr>
      <p:sp>
        <p:nvSpPr>
          <p:cNvPr id="63" name="Google Shape;63;p8"/>
          <p:cNvSpPr txBox="1">
            <a:spLocks noGrp="1"/>
          </p:cNvSpPr>
          <p:nvPr>
            <p:ph type="title"/>
          </p:nvPr>
        </p:nvSpPr>
        <p:spPr>
          <a:xfrm>
            <a:off x="2061100" y="1307100"/>
            <a:ext cx="6367800" cy="2529300"/>
          </a:xfrm>
          <a:prstGeom prst="rect">
            <a:avLst/>
          </a:prstGeom>
        </p:spPr>
        <p:txBody>
          <a:bodyPr spcFirstLastPara="1" wrap="square" lIns="91425" tIns="91425" rIns="91425" bIns="91425" anchor="ctr" anchorCtr="0">
            <a:noAutofit/>
          </a:bodyPr>
          <a:lstStyle>
            <a:lvl1pPr lvl="0" algn="r">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endParaRPr/>
          </a:p>
        </p:txBody>
      </p:sp>
    </p:spTree>
    <p:extLst>
      <p:ext uri="{BB962C8B-B14F-4D97-AF65-F5344CB8AC3E}">
        <p14:creationId xmlns:p14="http://schemas.microsoft.com/office/powerpoint/2010/main" val="3634762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715100" y="1584875"/>
            <a:ext cx="4740300" cy="8430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4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66" name="Google Shape;66;p9"/>
          <p:cNvSpPr txBox="1">
            <a:spLocks noGrp="1"/>
          </p:cNvSpPr>
          <p:nvPr>
            <p:ph type="subTitle" idx="1"/>
          </p:nvPr>
        </p:nvSpPr>
        <p:spPr>
          <a:xfrm>
            <a:off x="715175" y="2427926"/>
            <a:ext cx="4740300" cy="113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9"/>
          <p:cNvSpPr/>
          <p:nvPr/>
        </p:nvSpPr>
        <p:spPr>
          <a:xfrm flipH="1">
            <a:off x="-474865" y="4472362"/>
            <a:ext cx="2534545" cy="2680366"/>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9"/>
          <p:cNvSpPr/>
          <p:nvPr/>
        </p:nvSpPr>
        <p:spPr>
          <a:xfrm rot="-4245033">
            <a:off x="8108489" y="334794"/>
            <a:ext cx="308237" cy="305157"/>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9"/>
          <p:cNvSpPr/>
          <p:nvPr/>
        </p:nvSpPr>
        <p:spPr>
          <a:xfrm rot="5400000">
            <a:off x="1581772" y="4755438"/>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9"/>
          <p:cNvSpPr/>
          <p:nvPr/>
        </p:nvSpPr>
        <p:spPr>
          <a:xfrm rot="-5400000" flipH="1">
            <a:off x="1245549" y="-3344262"/>
            <a:ext cx="4227303" cy="4470513"/>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rot="3104099">
            <a:off x="390622" y="191571"/>
            <a:ext cx="167299" cy="16567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p:nvPr/>
        </p:nvSpPr>
        <p:spPr>
          <a:xfrm rot="8487120">
            <a:off x="204702" y="507232"/>
            <a:ext cx="250667" cy="248231"/>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1802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282047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5"/>
        <p:cNvGrpSpPr/>
        <p:nvPr/>
      </p:nvGrpSpPr>
      <p:grpSpPr>
        <a:xfrm>
          <a:off x="0" y="0"/>
          <a:ext cx="0" cy="0"/>
          <a:chOff x="0" y="0"/>
          <a:chExt cx="0" cy="0"/>
        </a:xfrm>
      </p:grpSpPr>
      <p:sp>
        <p:nvSpPr>
          <p:cNvPr id="76" name="Google Shape;76;p11"/>
          <p:cNvSpPr txBox="1">
            <a:spLocks noGrp="1"/>
          </p:cNvSpPr>
          <p:nvPr>
            <p:ph type="title" hasCustomPrompt="1"/>
          </p:nvPr>
        </p:nvSpPr>
        <p:spPr>
          <a:xfrm>
            <a:off x="2793150" y="1459475"/>
            <a:ext cx="4472100" cy="1663500"/>
          </a:xfrm>
          <a:prstGeom prst="rect">
            <a:avLst/>
          </a:prstGeom>
        </p:spPr>
        <p:txBody>
          <a:bodyPr spcFirstLastPara="1" wrap="square" lIns="91425" tIns="91425" rIns="91425" bIns="91425" anchor="b" anchorCtr="0">
            <a:noAutofit/>
          </a:bodyPr>
          <a:lstStyle>
            <a:lvl1pPr lvl="0" algn="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7" name="Google Shape;77;p11"/>
          <p:cNvSpPr txBox="1">
            <a:spLocks noGrp="1"/>
          </p:cNvSpPr>
          <p:nvPr>
            <p:ph type="subTitle" idx="1"/>
          </p:nvPr>
        </p:nvSpPr>
        <p:spPr>
          <a:xfrm>
            <a:off x="2793150" y="3122925"/>
            <a:ext cx="4472100" cy="9933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052150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8"/>
        <p:cNvGrpSpPr/>
        <p:nvPr/>
      </p:nvGrpSpPr>
      <p:grpSpPr>
        <a:xfrm>
          <a:off x="0" y="0"/>
          <a:ext cx="0" cy="0"/>
          <a:chOff x="0" y="0"/>
          <a:chExt cx="0" cy="0"/>
        </a:xfrm>
      </p:grpSpPr>
    </p:spTree>
    <p:extLst>
      <p:ext uri="{BB962C8B-B14F-4D97-AF65-F5344CB8AC3E}">
        <p14:creationId xmlns:p14="http://schemas.microsoft.com/office/powerpoint/2010/main" val="2825515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9"/>
        <p:cNvGrpSpPr/>
        <p:nvPr/>
      </p:nvGrpSpPr>
      <p:grpSpPr>
        <a:xfrm>
          <a:off x="0" y="0"/>
          <a:ext cx="0" cy="0"/>
          <a:chOff x="0" y="0"/>
          <a:chExt cx="0" cy="0"/>
        </a:xfrm>
      </p:grpSpPr>
      <p:sp>
        <p:nvSpPr>
          <p:cNvPr id="80" name="Google Shape;80;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1" name="Google Shape;81;p13"/>
          <p:cNvSpPr txBox="1">
            <a:spLocks noGrp="1"/>
          </p:cNvSpPr>
          <p:nvPr>
            <p:ph type="title" idx="2" hasCustomPrompt="1"/>
          </p:nvPr>
        </p:nvSpPr>
        <p:spPr>
          <a:xfrm>
            <a:off x="2466529" y="1273700"/>
            <a:ext cx="654600" cy="5934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3000">
                <a:solidFill>
                  <a:schemeClr val="dk1"/>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r>
              <a:t>xx%</a:t>
            </a:r>
          </a:p>
        </p:txBody>
      </p:sp>
      <p:sp>
        <p:nvSpPr>
          <p:cNvPr id="82" name="Google Shape;82;p13"/>
          <p:cNvSpPr txBox="1">
            <a:spLocks noGrp="1"/>
          </p:cNvSpPr>
          <p:nvPr>
            <p:ph type="subTitle" idx="1"/>
          </p:nvPr>
        </p:nvSpPr>
        <p:spPr>
          <a:xfrm>
            <a:off x="1289482" y="2304225"/>
            <a:ext cx="30087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3" hasCustomPrompt="1"/>
          </p:nvPr>
        </p:nvSpPr>
        <p:spPr>
          <a:xfrm>
            <a:off x="6022880" y="1273700"/>
            <a:ext cx="654600" cy="5934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3000">
                <a:solidFill>
                  <a:schemeClr val="dk1"/>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r>
              <a:t>xx%</a:t>
            </a:r>
          </a:p>
        </p:txBody>
      </p:sp>
      <p:sp>
        <p:nvSpPr>
          <p:cNvPr id="84" name="Google Shape;84;p13"/>
          <p:cNvSpPr txBox="1">
            <a:spLocks noGrp="1"/>
          </p:cNvSpPr>
          <p:nvPr>
            <p:ph type="subTitle" idx="4"/>
          </p:nvPr>
        </p:nvSpPr>
        <p:spPr>
          <a:xfrm>
            <a:off x="4845835" y="2304225"/>
            <a:ext cx="30087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5" name="Google Shape;85;p13"/>
          <p:cNvSpPr txBox="1">
            <a:spLocks noGrp="1"/>
          </p:cNvSpPr>
          <p:nvPr>
            <p:ph type="title" idx="5" hasCustomPrompt="1"/>
          </p:nvPr>
        </p:nvSpPr>
        <p:spPr>
          <a:xfrm>
            <a:off x="2466529" y="3056168"/>
            <a:ext cx="654600" cy="5934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3000">
                <a:solidFill>
                  <a:schemeClr val="dk1"/>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r>
              <a:t>xx%</a:t>
            </a:r>
          </a:p>
        </p:txBody>
      </p:sp>
      <p:sp>
        <p:nvSpPr>
          <p:cNvPr id="86" name="Google Shape;86;p13"/>
          <p:cNvSpPr txBox="1">
            <a:spLocks noGrp="1"/>
          </p:cNvSpPr>
          <p:nvPr>
            <p:ph type="subTitle" idx="6"/>
          </p:nvPr>
        </p:nvSpPr>
        <p:spPr>
          <a:xfrm>
            <a:off x="1289482" y="4092425"/>
            <a:ext cx="30087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 name="Google Shape;87;p13"/>
          <p:cNvSpPr txBox="1">
            <a:spLocks noGrp="1"/>
          </p:cNvSpPr>
          <p:nvPr>
            <p:ph type="title" idx="7" hasCustomPrompt="1"/>
          </p:nvPr>
        </p:nvSpPr>
        <p:spPr>
          <a:xfrm>
            <a:off x="6022879" y="3056168"/>
            <a:ext cx="654600" cy="593400"/>
          </a:xfrm>
          <a:prstGeom prst="rect">
            <a:avLst/>
          </a:prstGeom>
          <a:solidFill>
            <a:schemeClr val="lt2"/>
          </a:solidFill>
          <a:ln w="1143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dk1"/>
              </a:buClr>
              <a:buSzPts val="3000"/>
              <a:buNone/>
              <a:defRPr sz="3000">
                <a:solidFill>
                  <a:schemeClr val="dk1"/>
                </a:solidFill>
              </a:defRPr>
            </a:lvl1pPr>
            <a:lvl2pPr lvl="1" algn="ctr" rtl="0">
              <a:spcBef>
                <a:spcPts val="0"/>
              </a:spcBef>
              <a:spcAft>
                <a:spcPts val="0"/>
              </a:spcAft>
              <a:buClr>
                <a:schemeClr val="dk1"/>
              </a:buClr>
              <a:buSzPts val="3000"/>
              <a:buNone/>
              <a:defRPr sz="3000">
                <a:solidFill>
                  <a:schemeClr val="dk1"/>
                </a:solidFill>
              </a:defRPr>
            </a:lvl2pPr>
            <a:lvl3pPr lvl="2" algn="ctr" rtl="0">
              <a:spcBef>
                <a:spcPts val="0"/>
              </a:spcBef>
              <a:spcAft>
                <a:spcPts val="0"/>
              </a:spcAft>
              <a:buClr>
                <a:schemeClr val="dk1"/>
              </a:buClr>
              <a:buSzPts val="3000"/>
              <a:buNone/>
              <a:defRPr sz="3000">
                <a:solidFill>
                  <a:schemeClr val="dk1"/>
                </a:solidFill>
              </a:defRPr>
            </a:lvl3pPr>
            <a:lvl4pPr lvl="3" algn="ctr" rtl="0">
              <a:spcBef>
                <a:spcPts val="0"/>
              </a:spcBef>
              <a:spcAft>
                <a:spcPts val="0"/>
              </a:spcAft>
              <a:buClr>
                <a:schemeClr val="dk1"/>
              </a:buClr>
              <a:buSzPts val="3000"/>
              <a:buNone/>
              <a:defRPr sz="3000">
                <a:solidFill>
                  <a:schemeClr val="dk1"/>
                </a:solidFill>
              </a:defRPr>
            </a:lvl4pPr>
            <a:lvl5pPr lvl="4" algn="ctr" rtl="0">
              <a:spcBef>
                <a:spcPts val="0"/>
              </a:spcBef>
              <a:spcAft>
                <a:spcPts val="0"/>
              </a:spcAft>
              <a:buClr>
                <a:schemeClr val="dk1"/>
              </a:buClr>
              <a:buSzPts val="3000"/>
              <a:buNone/>
              <a:defRPr sz="3000">
                <a:solidFill>
                  <a:schemeClr val="dk1"/>
                </a:solidFill>
              </a:defRPr>
            </a:lvl5pPr>
            <a:lvl6pPr lvl="5" algn="ctr" rtl="0">
              <a:spcBef>
                <a:spcPts val="0"/>
              </a:spcBef>
              <a:spcAft>
                <a:spcPts val="0"/>
              </a:spcAft>
              <a:buClr>
                <a:schemeClr val="dk1"/>
              </a:buClr>
              <a:buSzPts val="3000"/>
              <a:buNone/>
              <a:defRPr sz="3000">
                <a:solidFill>
                  <a:schemeClr val="dk1"/>
                </a:solidFill>
              </a:defRPr>
            </a:lvl6pPr>
            <a:lvl7pPr lvl="6" algn="ctr" rtl="0">
              <a:spcBef>
                <a:spcPts val="0"/>
              </a:spcBef>
              <a:spcAft>
                <a:spcPts val="0"/>
              </a:spcAft>
              <a:buClr>
                <a:schemeClr val="dk1"/>
              </a:buClr>
              <a:buSzPts val="3000"/>
              <a:buNone/>
              <a:defRPr sz="3000">
                <a:solidFill>
                  <a:schemeClr val="dk1"/>
                </a:solidFill>
              </a:defRPr>
            </a:lvl7pPr>
            <a:lvl8pPr lvl="7" algn="ctr" rtl="0">
              <a:spcBef>
                <a:spcPts val="0"/>
              </a:spcBef>
              <a:spcAft>
                <a:spcPts val="0"/>
              </a:spcAft>
              <a:buClr>
                <a:schemeClr val="dk1"/>
              </a:buClr>
              <a:buSzPts val="3000"/>
              <a:buNone/>
              <a:defRPr sz="3000">
                <a:solidFill>
                  <a:schemeClr val="dk1"/>
                </a:solidFill>
              </a:defRPr>
            </a:lvl8pPr>
            <a:lvl9pPr lvl="8" algn="ctr" rtl="0">
              <a:spcBef>
                <a:spcPts val="0"/>
              </a:spcBef>
              <a:spcAft>
                <a:spcPts val="0"/>
              </a:spcAft>
              <a:buClr>
                <a:schemeClr val="dk1"/>
              </a:buClr>
              <a:buSzPts val="3000"/>
              <a:buNone/>
              <a:defRPr sz="3000">
                <a:solidFill>
                  <a:schemeClr val="dk1"/>
                </a:solidFill>
              </a:defRPr>
            </a:lvl9pPr>
          </a:lstStyle>
          <a:p>
            <a:r>
              <a:t>xx%</a:t>
            </a:r>
          </a:p>
        </p:txBody>
      </p:sp>
      <p:sp>
        <p:nvSpPr>
          <p:cNvPr id="88" name="Google Shape;88;p13"/>
          <p:cNvSpPr txBox="1">
            <a:spLocks noGrp="1"/>
          </p:cNvSpPr>
          <p:nvPr>
            <p:ph type="subTitle" idx="8"/>
          </p:nvPr>
        </p:nvSpPr>
        <p:spPr>
          <a:xfrm>
            <a:off x="4845835" y="4092425"/>
            <a:ext cx="3008700" cy="4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 name="Google Shape;89;p13"/>
          <p:cNvSpPr txBox="1">
            <a:spLocks noGrp="1"/>
          </p:cNvSpPr>
          <p:nvPr>
            <p:ph type="subTitle" idx="9"/>
          </p:nvPr>
        </p:nvSpPr>
        <p:spPr>
          <a:xfrm>
            <a:off x="1289465" y="1950075"/>
            <a:ext cx="3008700" cy="466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1pPr>
            <a:lvl2pPr lvl="1"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2pPr>
            <a:lvl3pPr lvl="2"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3pPr>
            <a:lvl4pPr lvl="3"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4pPr>
            <a:lvl5pPr lvl="4"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5pPr>
            <a:lvl6pPr lvl="5"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6pPr>
            <a:lvl7pPr lvl="6"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7pPr>
            <a:lvl8pPr lvl="7"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8pPr>
            <a:lvl9pPr lvl="8"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9pPr>
          </a:lstStyle>
          <a:p>
            <a:endParaRPr/>
          </a:p>
        </p:txBody>
      </p:sp>
      <p:sp>
        <p:nvSpPr>
          <p:cNvPr id="90" name="Google Shape;90;p13"/>
          <p:cNvSpPr txBox="1">
            <a:spLocks noGrp="1"/>
          </p:cNvSpPr>
          <p:nvPr>
            <p:ph type="subTitle" idx="13"/>
          </p:nvPr>
        </p:nvSpPr>
        <p:spPr>
          <a:xfrm>
            <a:off x="4845819" y="1950075"/>
            <a:ext cx="3008700" cy="466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1pPr>
            <a:lvl2pPr lvl="1"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2pPr>
            <a:lvl3pPr lvl="2"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3pPr>
            <a:lvl4pPr lvl="3"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4pPr>
            <a:lvl5pPr lvl="4"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5pPr>
            <a:lvl6pPr lvl="5"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6pPr>
            <a:lvl7pPr lvl="6"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7pPr>
            <a:lvl8pPr lvl="7"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8pPr>
            <a:lvl9pPr lvl="8"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9pPr>
          </a:lstStyle>
          <a:p>
            <a:endParaRPr/>
          </a:p>
        </p:txBody>
      </p:sp>
      <p:sp>
        <p:nvSpPr>
          <p:cNvPr id="91" name="Google Shape;91;p13"/>
          <p:cNvSpPr txBox="1">
            <a:spLocks noGrp="1"/>
          </p:cNvSpPr>
          <p:nvPr>
            <p:ph type="subTitle" idx="14"/>
          </p:nvPr>
        </p:nvSpPr>
        <p:spPr>
          <a:xfrm>
            <a:off x="1289465" y="3735025"/>
            <a:ext cx="3008700" cy="466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1pPr>
            <a:lvl2pPr lvl="1"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2pPr>
            <a:lvl3pPr lvl="2"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3pPr>
            <a:lvl4pPr lvl="3"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4pPr>
            <a:lvl5pPr lvl="4"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5pPr>
            <a:lvl6pPr lvl="5"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6pPr>
            <a:lvl7pPr lvl="6"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7pPr>
            <a:lvl8pPr lvl="7"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8pPr>
            <a:lvl9pPr lvl="8"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9pPr>
          </a:lstStyle>
          <a:p>
            <a:endParaRPr/>
          </a:p>
        </p:txBody>
      </p:sp>
      <p:sp>
        <p:nvSpPr>
          <p:cNvPr id="92" name="Google Shape;92;p13"/>
          <p:cNvSpPr txBox="1">
            <a:spLocks noGrp="1"/>
          </p:cNvSpPr>
          <p:nvPr>
            <p:ph type="subTitle" idx="15"/>
          </p:nvPr>
        </p:nvSpPr>
        <p:spPr>
          <a:xfrm>
            <a:off x="4845819" y="3735025"/>
            <a:ext cx="3008700" cy="466200"/>
          </a:xfrm>
          <a:prstGeom prst="rect">
            <a:avLst/>
          </a:prstGeom>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1pPr>
            <a:lvl2pPr lvl="1"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2pPr>
            <a:lvl3pPr lvl="2"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3pPr>
            <a:lvl4pPr lvl="3"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4pPr>
            <a:lvl5pPr lvl="4"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5pPr>
            <a:lvl6pPr lvl="5"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6pPr>
            <a:lvl7pPr lvl="6"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7pPr>
            <a:lvl8pPr lvl="7"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8pPr>
            <a:lvl9pPr lvl="8" algn="ctr" rtl="0">
              <a:lnSpc>
                <a:spcPct val="100000"/>
              </a:lnSpc>
              <a:spcBef>
                <a:spcPts val="0"/>
              </a:spcBef>
              <a:spcAft>
                <a:spcPts val="0"/>
              </a:spcAft>
              <a:buClr>
                <a:schemeClr val="lt1"/>
              </a:buClr>
              <a:buSzPts val="2400"/>
              <a:buFont typeface="Quicksand"/>
              <a:buNone/>
              <a:defRPr sz="2400" b="1">
                <a:solidFill>
                  <a:schemeClr val="lt1"/>
                </a:solidFill>
                <a:latin typeface="Quicksand"/>
                <a:ea typeface="Quicksand"/>
                <a:cs typeface="Quicksand"/>
                <a:sym typeface="Quicksand"/>
              </a:defRPr>
            </a:lvl9pPr>
          </a:lstStyle>
          <a:p>
            <a:endParaRPr/>
          </a:p>
        </p:txBody>
      </p:sp>
      <p:sp>
        <p:nvSpPr>
          <p:cNvPr id="93" name="Google Shape;93;p13"/>
          <p:cNvSpPr/>
          <p:nvPr/>
        </p:nvSpPr>
        <p:spPr>
          <a:xfrm rot="-3475616">
            <a:off x="7678044" y="-799017"/>
            <a:ext cx="2703840" cy="2915349"/>
          </a:xfrm>
          <a:custGeom>
            <a:avLst/>
            <a:gdLst/>
            <a:ahLst/>
            <a:cxnLst/>
            <a:rect l="l" t="t" r="r" b="b"/>
            <a:pathLst>
              <a:path w="32662" h="35217" extrusionOk="0">
                <a:moveTo>
                  <a:pt x="11615" y="0"/>
                </a:moveTo>
                <a:cubicBezTo>
                  <a:pt x="7702" y="0"/>
                  <a:pt x="4070" y="1806"/>
                  <a:pt x="2636" y="5704"/>
                </a:cubicBezTo>
                <a:cubicBezTo>
                  <a:pt x="0" y="12871"/>
                  <a:pt x="5721" y="19674"/>
                  <a:pt x="2973" y="25752"/>
                </a:cubicBezTo>
                <a:cubicBezTo>
                  <a:pt x="846" y="30456"/>
                  <a:pt x="12494" y="35216"/>
                  <a:pt x="21094" y="35216"/>
                </a:cubicBezTo>
                <a:cubicBezTo>
                  <a:pt x="23606" y="35216"/>
                  <a:pt x="25857" y="34810"/>
                  <a:pt x="27430" y="33878"/>
                </a:cubicBezTo>
                <a:cubicBezTo>
                  <a:pt x="27430" y="33878"/>
                  <a:pt x="32661" y="31010"/>
                  <a:pt x="30948" y="22823"/>
                </a:cubicBezTo>
                <a:cubicBezTo>
                  <a:pt x="30515" y="20756"/>
                  <a:pt x="30579" y="18614"/>
                  <a:pt x="31187" y="16592"/>
                </a:cubicBezTo>
                <a:cubicBezTo>
                  <a:pt x="31882" y="14282"/>
                  <a:pt x="32385" y="11133"/>
                  <a:pt x="31020" y="8882"/>
                </a:cubicBezTo>
                <a:cubicBezTo>
                  <a:pt x="28607" y="4906"/>
                  <a:pt x="26504" y="8837"/>
                  <a:pt x="20921" y="3641"/>
                </a:cubicBezTo>
                <a:cubicBezTo>
                  <a:pt x="18375" y="1270"/>
                  <a:pt x="14896" y="0"/>
                  <a:pt x="11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3"/>
          <p:cNvSpPr/>
          <p:nvPr/>
        </p:nvSpPr>
        <p:spPr>
          <a:xfrm rot="-2068340">
            <a:off x="-1438841" y="3915526"/>
            <a:ext cx="2703808" cy="2915315"/>
          </a:xfrm>
          <a:custGeom>
            <a:avLst/>
            <a:gdLst/>
            <a:ahLst/>
            <a:cxnLst/>
            <a:rect l="l" t="t" r="r" b="b"/>
            <a:pathLst>
              <a:path w="32662" h="35217" extrusionOk="0">
                <a:moveTo>
                  <a:pt x="11615" y="0"/>
                </a:moveTo>
                <a:cubicBezTo>
                  <a:pt x="7702" y="0"/>
                  <a:pt x="4070" y="1806"/>
                  <a:pt x="2636" y="5704"/>
                </a:cubicBezTo>
                <a:cubicBezTo>
                  <a:pt x="0" y="12871"/>
                  <a:pt x="5721" y="19674"/>
                  <a:pt x="2973" y="25752"/>
                </a:cubicBezTo>
                <a:cubicBezTo>
                  <a:pt x="846" y="30456"/>
                  <a:pt x="12494" y="35216"/>
                  <a:pt x="21094" y="35216"/>
                </a:cubicBezTo>
                <a:cubicBezTo>
                  <a:pt x="23606" y="35216"/>
                  <a:pt x="25857" y="34810"/>
                  <a:pt x="27430" y="33878"/>
                </a:cubicBezTo>
                <a:cubicBezTo>
                  <a:pt x="27430" y="33878"/>
                  <a:pt x="32661" y="31010"/>
                  <a:pt x="30948" y="22823"/>
                </a:cubicBezTo>
                <a:cubicBezTo>
                  <a:pt x="30515" y="20756"/>
                  <a:pt x="30579" y="18614"/>
                  <a:pt x="31187" y="16592"/>
                </a:cubicBezTo>
                <a:cubicBezTo>
                  <a:pt x="31882" y="14282"/>
                  <a:pt x="32385" y="11133"/>
                  <a:pt x="31020" y="8882"/>
                </a:cubicBezTo>
                <a:cubicBezTo>
                  <a:pt x="28607" y="4906"/>
                  <a:pt x="26504" y="8837"/>
                  <a:pt x="20921" y="3641"/>
                </a:cubicBezTo>
                <a:cubicBezTo>
                  <a:pt x="18375" y="1270"/>
                  <a:pt x="14896" y="0"/>
                  <a:pt x="11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p:nvPr/>
        </p:nvSpPr>
        <p:spPr>
          <a:xfrm>
            <a:off x="143476" y="3393028"/>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3"/>
          <p:cNvSpPr/>
          <p:nvPr/>
        </p:nvSpPr>
        <p:spPr>
          <a:xfrm rot="5400000">
            <a:off x="1238872" y="4764963"/>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3"/>
          <p:cNvSpPr/>
          <p:nvPr/>
        </p:nvSpPr>
        <p:spPr>
          <a:xfrm rot="-9204371">
            <a:off x="8649171" y="184399"/>
            <a:ext cx="188031" cy="186149"/>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3"/>
          <p:cNvSpPr/>
          <p:nvPr/>
        </p:nvSpPr>
        <p:spPr>
          <a:xfrm rot="-7707695" flipH="1">
            <a:off x="8220731" y="3662297"/>
            <a:ext cx="957114" cy="1608937"/>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3"/>
          <p:cNvSpPr/>
          <p:nvPr/>
        </p:nvSpPr>
        <p:spPr>
          <a:xfrm rot="4103946">
            <a:off x="-960" y="-302987"/>
            <a:ext cx="811362" cy="1524789"/>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3"/>
          <p:cNvSpPr/>
          <p:nvPr/>
        </p:nvSpPr>
        <p:spPr>
          <a:xfrm rot="2428788">
            <a:off x="1199422" y="185080"/>
            <a:ext cx="159761" cy="158166"/>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rot="2428788">
            <a:off x="8649672" y="3715977"/>
            <a:ext cx="159761" cy="158166"/>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574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2"/>
        <p:cNvGrpSpPr/>
        <p:nvPr/>
      </p:nvGrpSpPr>
      <p:grpSpPr>
        <a:xfrm>
          <a:off x="0" y="0"/>
          <a:ext cx="0" cy="0"/>
          <a:chOff x="0" y="0"/>
          <a:chExt cx="0" cy="0"/>
        </a:xfrm>
      </p:grpSpPr>
      <p:sp>
        <p:nvSpPr>
          <p:cNvPr id="103" name="Google Shape;103;p14"/>
          <p:cNvSpPr txBox="1">
            <a:spLocks noGrp="1"/>
          </p:cNvSpPr>
          <p:nvPr>
            <p:ph type="title"/>
          </p:nvPr>
        </p:nvSpPr>
        <p:spPr>
          <a:xfrm>
            <a:off x="2290025" y="3026588"/>
            <a:ext cx="45639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04" name="Google Shape;104;p14"/>
          <p:cNvSpPr txBox="1">
            <a:spLocks noGrp="1"/>
          </p:cNvSpPr>
          <p:nvPr>
            <p:ph type="subTitle" idx="1"/>
          </p:nvPr>
        </p:nvSpPr>
        <p:spPr>
          <a:xfrm>
            <a:off x="1458125" y="1585013"/>
            <a:ext cx="6227700" cy="132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05" name="Google Shape;105;p14"/>
          <p:cNvSpPr/>
          <p:nvPr/>
        </p:nvSpPr>
        <p:spPr>
          <a:xfrm rot="-5914077" flipH="1">
            <a:off x="-2652219" y="3210988"/>
            <a:ext cx="4150012" cy="438877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rot="-3475616">
            <a:off x="7830444" y="-869117"/>
            <a:ext cx="2703840" cy="2915349"/>
          </a:xfrm>
          <a:custGeom>
            <a:avLst/>
            <a:gdLst/>
            <a:ahLst/>
            <a:cxnLst/>
            <a:rect l="l" t="t" r="r" b="b"/>
            <a:pathLst>
              <a:path w="32662" h="35217" extrusionOk="0">
                <a:moveTo>
                  <a:pt x="11615" y="0"/>
                </a:moveTo>
                <a:cubicBezTo>
                  <a:pt x="7702" y="0"/>
                  <a:pt x="4070" y="1806"/>
                  <a:pt x="2636" y="5704"/>
                </a:cubicBezTo>
                <a:cubicBezTo>
                  <a:pt x="0" y="12871"/>
                  <a:pt x="5721" y="19674"/>
                  <a:pt x="2973" y="25752"/>
                </a:cubicBezTo>
                <a:cubicBezTo>
                  <a:pt x="846" y="30456"/>
                  <a:pt x="12494" y="35216"/>
                  <a:pt x="21094" y="35216"/>
                </a:cubicBezTo>
                <a:cubicBezTo>
                  <a:pt x="23606" y="35216"/>
                  <a:pt x="25857" y="34810"/>
                  <a:pt x="27430" y="33878"/>
                </a:cubicBezTo>
                <a:cubicBezTo>
                  <a:pt x="27430" y="33878"/>
                  <a:pt x="32661" y="31010"/>
                  <a:pt x="30948" y="22823"/>
                </a:cubicBezTo>
                <a:cubicBezTo>
                  <a:pt x="30515" y="20756"/>
                  <a:pt x="30579" y="18614"/>
                  <a:pt x="31187" y="16592"/>
                </a:cubicBezTo>
                <a:cubicBezTo>
                  <a:pt x="31882" y="14282"/>
                  <a:pt x="32385" y="11133"/>
                  <a:pt x="31020" y="8882"/>
                </a:cubicBezTo>
                <a:cubicBezTo>
                  <a:pt x="28607" y="4906"/>
                  <a:pt x="26504" y="8837"/>
                  <a:pt x="20921" y="3641"/>
                </a:cubicBezTo>
                <a:cubicBezTo>
                  <a:pt x="18375" y="1270"/>
                  <a:pt x="14896" y="0"/>
                  <a:pt x="116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729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7"/>
        <p:cNvGrpSpPr/>
        <p:nvPr/>
      </p:nvGrpSpPr>
      <p:grpSpPr>
        <a:xfrm>
          <a:off x="0" y="0"/>
          <a:ext cx="0" cy="0"/>
          <a:chOff x="0" y="0"/>
          <a:chExt cx="0" cy="0"/>
        </a:xfrm>
      </p:grpSpPr>
      <p:sp>
        <p:nvSpPr>
          <p:cNvPr id="108" name="Google Shape;108;p15"/>
          <p:cNvSpPr txBox="1">
            <a:spLocks noGrp="1"/>
          </p:cNvSpPr>
          <p:nvPr>
            <p:ph type="subTitle" idx="1"/>
          </p:nvPr>
        </p:nvSpPr>
        <p:spPr>
          <a:xfrm>
            <a:off x="4562775" y="2145682"/>
            <a:ext cx="3663000" cy="140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9" name="Google Shape;109;p15"/>
          <p:cNvSpPr txBox="1">
            <a:spLocks noGrp="1"/>
          </p:cNvSpPr>
          <p:nvPr>
            <p:ph type="title"/>
          </p:nvPr>
        </p:nvSpPr>
        <p:spPr>
          <a:xfrm>
            <a:off x="4562775" y="1591113"/>
            <a:ext cx="36630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 name="Google Shape;110;p15"/>
          <p:cNvSpPr>
            <a:spLocks noGrp="1"/>
          </p:cNvSpPr>
          <p:nvPr>
            <p:ph type="pic" idx="2"/>
          </p:nvPr>
        </p:nvSpPr>
        <p:spPr>
          <a:xfrm>
            <a:off x="762000" y="916800"/>
            <a:ext cx="3309900" cy="3309900"/>
          </a:xfrm>
          <a:prstGeom prst="ellipse">
            <a:avLst/>
          </a:prstGeom>
          <a:noFill/>
          <a:ln>
            <a:noFill/>
          </a:ln>
        </p:spPr>
      </p:sp>
      <p:sp>
        <p:nvSpPr>
          <p:cNvPr id="111" name="Google Shape;111;p15"/>
          <p:cNvSpPr/>
          <p:nvPr/>
        </p:nvSpPr>
        <p:spPr>
          <a:xfrm rot="-10272701">
            <a:off x="8518692" y="4195821"/>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rot="-2700000">
            <a:off x="8296187" y="4674711"/>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rot="-2700000">
            <a:off x="610962" y="217011"/>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rot="-8435688">
            <a:off x="280390" y="616283"/>
            <a:ext cx="208268"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3954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715100" y="1573125"/>
            <a:ext cx="3738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16"/>
          <p:cNvSpPr txBox="1">
            <a:spLocks noGrp="1"/>
          </p:cNvSpPr>
          <p:nvPr>
            <p:ph type="subTitle" idx="1"/>
          </p:nvPr>
        </p:nvSpPr>
        <p:spPr>
          <a:xfrm>
            <a:off x="715100" y="2125275"/>
            <a:ext cx="3738600" cy="1445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16"/>
          <p:cNvSpPr>
            <a:spLocks noGrp="1"/>
          </p:cNvSpPr>
          <p:nvPr>
            <p:ph type="pic" idx="2"/>
          </p:nvPr>
        </p:nvSpPr>
        <p:spPr>
          <a:xfrm>
            <a:off x="4876000" y="795300"/>
            <a:ext cx="3552900" cy="3552900"/>
          </a:xfrm>
          <a:prstGeom prst="ellipse">
            <a:avLst/>
          </a:prstGeom>
          <a:noFill/>
          <a:ln>
            <a:noFill/>
          </a:ln>
        </p:spPr>
      </p:sp>
      <p:sp>
        <p:nvSpPr>
          <p:cNvPr id="119" name="Google Shape;119;p16"/>
          <p:cNvSpPr/>
          <p:nvPr/>
        </p:nvSpPr>
        <p:spPr>
          <a:xfrm rot="-10272701">
            <a:off x="385367" y="382421"/>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6"/>
          <p:cNvSpPr/>
          <p:nvPr/>
        </p:nvSpPr>
        <p:spPr>
          <a:xfrm>
            <a:off x="804778" y="4302762"/>
            <a:ext cx="3719600" cy="3933600"/>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6"/>
          <p:cNvSpPr/>
          <p:nvPr/>
        </p:nvSpPr>
        <p:spPr>
          <a:xfrm rot="2319520">
            <a:off x="361700" y="4505393"/>
            <a:ext cx="208277" cy="206224"/>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91535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2"/>
        <p:cNvGrpSpPr/>
        <p:nvPr/>
      </p:nvGrpSpPr>
      <p:grpSpPr>
        <a:xfrm>
          <a:off x="0" y="0"/>
          <a:ext cx="0" cy="0"/>
          <a:chOff x="0" y="0"/>
          <a:chExt cx="0" cy="0"/>
        </a:xfrm>
      </p:grpSpPr>
      <p:sp>
        <p:nvSpPr>
          <p:cNvPr id="123" name="Google Shape;123;p17"/>
          <p:cNvSpPr txBox="1">
            <a:spLocks noGrp="1"/>
          </p:cNvSpPr>
          <p:nvPr>
            <p:ph type="title"/>
          </p:nvPr>
        </p:nvSpPr>
        <p:spPr>
          <a:xfrm>
            <a:off x="715100" y="1457913"/>
            <a:ext cx="2599200" cy="1125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4" name="Google Shape;124;p17"/>
          <p:cNvSpPr txBox="1">
            <a:spLocks noGrp="1"/>
          </p:cNvSpPr>
          <p:nvPr>
            <p:ph type="subTitle" idx="1"/>
          </p:nvPr>
        </p:nvSpPr>
        <p:spPr>
          <a:xfrm>
            <a:off x="715100" y="2659301"/>
            <a:ext cx="2599200" cy="112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 name="Google Shape;125;p17"/>
          <p:cNvSpPr/>
          <p:nvPr/>
        </p:nvSpPr>
        <p:spPr>
          <a:xfrm rot="4821650">
            <a:off x="2228364" y="4006198"/>
            <a:ext cx="4203878" cy="4445740"/>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7"/>
          <p:cNvSpPr/>
          <p:nvPr/>
        </p:nvSpPr>
        <p:spPr>
          <a:xfrm rot="4821650">
            <a:off x="-3501836" y="-2903252"/>
            <a:ext cx="4203878" cy="4445740"/>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7"/>
          <p:cNvSpPr/>
          <p:nvPr/>
        </p:nvSpPr>
        <p:spPr>
          <a:xfrm rot="4821650">
            <a:off x="7480489" y="-3209402"/>
            <a:ext cx="4203878" cy="4445740"/>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6533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28"/>
        <p:cNvGrpSpPr/>
        <p:nvPr/>
      </p:nvGrpSpPr>
      <p:grpSpPr>
        <a:xfrm>
          <a:off x="0" y="0"/>
          <a:ext cx="0" cy="0"/>
          <a:chOff x="0" y="0"/>
          <a:chExt cx="0" cy="0"/>
        </a:xfrm>
      </p:grpSpPr>
      <p:sp>
        <p:nvSpPr>
          <p:cNvPr id="129" name="Google Shape;129;p18"/>
          <p:cNvSpPr txBox="1">
            <a:spLocks noGrp="1"/>
          </p:cNvSpPr>
          <p:nvPr>
            <p:ph type="subTitle" idx="1"/>
          </p:nvPr>
        </p:nvSpPr>
        <p:spPr>
          <a:xfrm>
            <a:off x="1181425" y="3129700"/>
            <a:ext cx="2907600" cy="46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Quicksand"/>
              <a:buNone/>
              <a:defRPr sz="2400" b="1">
                <a:solidFill>
                  <a:schemeClr val="lt1"/>
                </a:solidFill>
                <a:latin typeface="Quicksand"/>
                <a:ea typeface="Quicksand"/>
                <a:cs typeface="Quicksand"/>
                <a:sym typeface="Quicksand"/>
              </a:defRPr>
            </a:lvl1pPr>
            <a:lvl2pPr lvl="1"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2pPr>
            <a:lvl3pPr lvl="2"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3pPr>
            <a:lvl4pPr lvl="3"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4pPr>
            <a:lvl5pPr lvl="4"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5pPr>
            <a:lvl6pPr lvl="5"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6pPr>
            <a:lvl7pPr lvl="6"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7pPr>
            <a:lvl8pPr lvl="7"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8pPr>
            <a:lvl9pPr lvl="8"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9pPr>
          </a:lstStyle>
          <a:p>
            <a:endParaRPr/>
          </a:p>
        </p:txBody>
      </p:sp>
      <p:sp>
        <p:nvSpPr>
          <p:cNvPr id="130" name="Google Shape;130;p18"/>
          <p:cNvSpPr txBox="1">
            <a:spLocks noGrp="1"/>
          </p:cNvSpPr>
          <p:nvPr>
            <p:ph type="subTitle" idx="2"/>
          </p:nvPr>
        </p:nvSpPr>
        <p:spPr>
          <a:xfrm>
            <a:off x="4836300" y="3129700"/>
            <a:ext cx="2907600" cy="46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2500"/>
              <a:buFont typeface="Quicksand"/>
              <a:buNone/>
              <a:defRPr sz="2400" b="1">
                <a:solidFill>
                  <a:schemeClr val="lt1"/>
                </a:solidFill>
                <a:latin typeface="Quicksand"/>
                <a:ea typeface="Quicksand"/>
                <a:cs typeface="Quicksand"/>
                <a:sym typeface="Quicksand"/>
              </a:defRPr>
            </a:lvl1pPr>
            <a:lvl2pPr lvl="1"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2pPr>
            <a:lvl3pPr lvl="2"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3pPr>
            <a:lvl4pPr lvl="3"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4pPr>
            <a:lvl5pPr lvl="4"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5pPr>
            <a:lvl6pPr lvl="5"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6pPr>
            <a:lvl7pPr lvl="6"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7pPr>
            <a:lvl8pPr lvl="7"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8pPr>
            <a:lvl9pPr lvl="8"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9pPr>
          </a:lstStyle>
          <a:p>
            <a:endParaRPr/>
          </a:p>
        </p:txBody>
      </p:sp>
      <p:sp>
        <p:nvSpPr>
          <p:cNvPr id="131" name="Google Shape;131;p18"/>
          <p:cNvSpPr txBox="1">
            <a:spLocks noGrp="1"/>
          </p:cNvSpPr>
          <p:nvPr>
            <p:ph type="subTitle" idx="3"/>
          </p:nvPr>
        </p:nvSpPr>
        <p:spPr>
          <a:xfrm>
            <a:off x="1181425" y="350980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2" name="Google Shape;132;p18"/>
          <p:cNvSpPr txBox="1">
            <a:spLocks noGrp="1"/>
          </p:cNvSpPr>
          <p:nvPr>
            <p:ph type="subTitle" idx="4"/>
          </p:nvPr>
        </p:nvSpPr>
        <p:spPr>
          <a:xfrm>
            <a:off x="4836300" y="350980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 name="Google Shape;134;p18"/>
          <p:cNvSpPr/>
          <p:nvPr/>
        </p:nvSpPr>
        <p:spPr>
          <a:xfrm rot="-5236315">
            <a:off x="4089550" y="-2175907"/>
            <a:ext cx="2857720" cy="3022134"/>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rot="-5236315">
            <a:off x="1158400" y="4248280"/>
            <a:ext cx="2857720" cy="3022134"/>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rot="531606">
            <a:off x="8059858" y="3379200"/>
            <a:ext cx="1003013" cy="1884959"/>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rot="-10272701">
            <a:off x="385380" y="3745421"/>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rot="2700000">
            <a:off x="8538573" y="2359185"/>
            <a:ext cx="267916" cy="265276"/>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18785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
        <p:cNvGrpSpPr/>
        <p:nvPr/>
      </p:nvGrpSpPr>
      <p:grpSpPr>
        <a:xfrm>
          <a:off x="0" y="0"/>
          <a:ext cx="0" cy="0"/>
          <a:chOff x="0" y="0"/>
          <a:chExt cx="0" cy="0"/>
        </a:xfrm>
      </p:grpSpPr>
      <p:sp>
        <p:nvSpPr>
          <p:cNvPr id="140" name="Google Shape;140;p19"/>
          <p:cNvSpPr txBox="1">
            <a:spLocks noGrp="1"/>
          </p:cNvSpPr>
          <p:nvPr>
            <p:ph type="subTitle" idx="1"/>
          </p:nvPr>
        </p:nvSpPr>
        <p:spPr>
          <a:xfrm>
            <a:off x="715156" y="2410775"/>
            <a:ext cx="36078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2500"/>
              <a:buFont typeface="Quicksand"/>
              <a:buNone/>
              <a:defRPr sz="2400" b="1">
                <a:solidFill>
                  <a:schemeClr val="lt1"/>
                </a:solidFill>
                <a:latin typeface="Quicksand"/>
                <a:ea typeface="Quicksand"/>
                <a:cs typeface="Quicksand"/>
                <a:sym typeface="Quicksand"/>
              </a:defRPr>
            </a:lvl1pPr>
            <a:lvl2pPr lvl="1"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2pPr>
            <a:lvl3pPr lvl="2"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3pPr>
            <a:lvl4pPr lvl="3"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4pPr>
            <a:lvl5pPr lvl="4"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5pPr>
            <a:lvl6pPr lvl="5"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6pPr>
            <a:lvl7pPr lvl="6"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7pPr>
            <a:lvl8pPr lvl="7"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8pPr>
            <a:lvl9pPr lvl="8"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9pPr>
          </a:lstStyle>
          <a:p>
            <a:endParaRPr/>
          </a:p>
        </p:txBody>
      </p:sp>
      <p:sp>
        <p:nvSpPr>
          <p:cNvPr id="141" name="Google Shape;141;p19"/>
          <p:cNvSpPr txBox="1">
            <a:spLocks noGrp="1"/>
          </p:cNvSpPr>
          <p:nvPr>
            <p:ph type="subTitle" idx="2"/>
          </p:nvPr>
        </p:nvSpPr>
        <p:spPr>
          <a:xfrm>
            <a:off x="4821246" y="2410775"/>
            <a:ext cx="3607800" cy="466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2500"/>
              <a:buFont typeface="Quicksand"/>
              <a:buNone/>
              <a:defRPr sz="2400" b="1">
                <a:solidFill>
                  <a:schemeClr val="lt1"/>
                </a:solidFill>
                <a:latin typeface="Quicksand"/>
                <a:ea typeface="Quicksand"/>
                <a:cs typeface="Quicksand"/>
                <a:sym typeface="Quicksand"/>
              </a:defRPr>
            </a:lvl1pPr>
            <a:lvl2pPr lvl="1"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2pPr>
            <a:lvl3pPr lvl="2"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3pPr>
            <a:lvl4pPr lvl="3"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4pPr>
            <a:lvl5pPr lvl="4"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5pPr>
            <a:lvl6pPr lvl="5"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6pPr>
            <a:lvl7pPr lvl="6"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7pPr>
            <a:lvl8pPr lvl="7"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8pPr>
            <a:lvl9pPr lvl="8" algn="ctr" rtl="0">
              <a:lnSpc>
                <a:spcPct val="100000"/>
              </a:lnSpc>
              <a:spcBef>
                <a:spcPts val="0"/>
              </a:spcBef>
              <a:spcAft>
                <a:spcPts val="0"/>
              </a:spcAft>
              <a:buClr>
                <a:schemeClr val="lt1"/>
              </a:buClr>
              <a:buSzPts val="2500"/>
              <a:buFont typeface="Quicksand"/>
              <a:buNone/>
              <a:defRPr sz="2500" b="1">
                <a:solidFill>
                  <a:schemeClr val="lt1"/>
                </a:solidFill>
                <a:latin typeface="Quicksand"/>
                <a:ea typeface="Quicksand"/>
                <a:cs typeface="Quicksand"/>
                <a:sym typeface="Quicksand"/>
              </a:defRPr>
            </a:lvl9pPr>
          </a:lstStyle>
          <a:p>
            <a:endParaRPr/>
          </a:p>
        </p:txBody>
      </p:sp>
      <p:sp>
        <p:nvSpPr>
          <p:cNvPr id="142" name="Google Shape;142;p19"/>
          <p:cNvSpPr txBox="1">
            <a:spLocks noGrp="1"/>
          </p:cNvSpPr>
          <p:nvPr>
            <p:ph type="subTitle" idx="3"/>
          </p:nvPr>
        </p:nvSpPr>
        <p:spPr>
          <a:xfrm>
            <a:off x="715100" y="2856700"/>
            <a:ext cx="3607800" cy="13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9"/>
          <p:cNvSpPr txBox="1">
            <a:spLocks noGrp="1"/>
          </p:cNvSpPr>
          <p:nvPr>
            <p:ph type="subTitle" idx="4"/>
          </p:nvPr>
        </p:nvSpPr>
        <p:spPr>
          <a:xfrm>
            <a:off x="4821246" y="2856700"/>
            <a:ext cx="3607800" cy="13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 name="Google Shape;144;p19"/>
          <p:cNvSpPr/>
          <p:nvPr/>
        </p:nvSpPr>
        <p:spPr>
          <a:xfrm>
            <a:off x="-748450" y="4359600"/>
            <a:ext cx="1196100" cy="1196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9"/>
          <p:cNvSpPr/>
          <p:nvPr/>
        </p:nvSpPr>
        <p:spPr>
          <a:xfrm>
            <a:off x="8824175" y="-114575"/>
            <a:ext cx="1196100" cy="1196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9"/>
          <p:cNvSpPr/>
          <p:nvPr/>
        </p:nvSpPr>
        <p:spPr>
          <a:xfrm rot="-9628249" flipH="1">
            <a:off x="-3260569" y="-4094804"/>
            <a:ext cx="5552719" cy="5872184"/>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9"/>
          <p:cNvSpPr/>
          <p:nvPr/>
        </p:nvSpPr>
        <p:spPr>
          <a:xfrm rot="-9442306" flipH="1">
            <a:off x="8019907" y="2647689"/>
            <a:ext cx="5552756" cy="5872224"/>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9"/>
          <p:cNvSpPr/>
          <p:nvPr/>
        </p:nvSpPr>
        <p:spPr>
          <a:xfrm rot="7178953" flipH="1">
            <a:off x="85109" y="3900439"/>
            <a:ext cx="802766" cy="1349456"/>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9"/>
          <p:cNvSpPr/>
          <p:nvPr/>
        </p:nvSpPr>
        <p:spPr>
          <a:xfrm flipH="1">
            <a:off x="8195537" y="3623211"/>
            <a:ext cx="1002960" cy="1884858"/>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9"/>
          <p:cNvSpPr/>
          <p:nvPr/>
        </p:nvSpPr>
        <p:spPr>
          <a:xfrm rot="-6797760" flipH="1">
            <a:off x="3325646" y="-3859589"/>
            <a:ext cx="4150019" cy="4388782"/>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42558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35"/>
        <p:cNvGrpSpPr/>
        <p:nvPr/>
      </p:nvGrpSpPr>
      <p:grpSpPr>
        <a:xfrm>
          <a:off x="0" y="0"/>
          <a:ext cx="0" cy="0"/>
          <a:chOff x="0" y="0"/>
          <a:chExt cx="0" cy="0"/>
        </a:xfrm>
      </p:grpSpPr>
      <p:sp>
        <p:nvSpPr>
          <p:cNvPr id="236" name="Google Shape;236;p27"/>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7" name="Google Shape;237;p27"/>
          <p:cNvSpPr/>
          <p:nvPr/>
        </p:nvSpPr>
        <p:spPr>
          <a:xfrm rot="-7023717">
            <a:off x="7920848" y="4321726"/>
            <a:ext cx="2207886" cy="2334912"/>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rot="7695175">
            <a:off x="-1175552" y="-1783820"/>
            <a:ext cx="2207905" cy="2334933"/>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7"/>
          <p:cNvSpPr/>
          <p:nvPr/>
        </p:nvSpPr>
        <p:spPr>
          <a:xfrm rot="-10272701">
            <a:off x="342642" y="4630246"/>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7"/>
          <p:cNvSpPr/>
          <p:nvPr/>
        </p:nvSpPr>
        <p:spPr>
          <a:xfrm rot="2700000">
            <a:off x="309199" y="195374"/>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4613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5788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7"/>
        <p:cNvGrpSpPr/>
        <p:nvPr/>
      </p:nvGrpSpPr>
      <p:grpSpPr>
        <a:xfrm>
          <a:off x="0" y="0"/>
          <a:ext cx="0" cy="0"/>
          <a:chOff x="0" y="0"/>
          <a:chExt cx="0" cy="0"/>
        </a:xfrm>
      </p:grpSpPr>
      <p:sp>
        <p:nvSpPr>
          <p:cNvPr id="268" name="Google Shape;268;p33"/>
          <p:cNvSpPr txBox="1">
            <a:spLocks noGrp="1"/>
          </p:cNvSpPr>
          <p:nvPr>
            <p:ph type="ctrTitle"/>
          </p:nvPr>
        </p:nvSpPr>
        <p:spPr>
          <a:xfrm>
            <a:off x="2429950" y="669825"/>
            <a:ext cx="4284000" cy="99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69" name="Google Shape;269;p33"/>
          <p:cNvSpPr txBox="1">
            <a:spLocks noGrp="1"/>
          </p:cNvSpPr>
          <p:nvPr>
            <p:ph type="subTitle" idx="1"/>
          </p:nvPr>
        </p:nvSpPr>
        <p:spPr>
          <a:xfrm>
            <a:off x="2815225" y="1628350"/>
            <a:ext cx="3513600" cy="116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270" name="Google Shape;270;p33"/>
          <p:cNvSpPr txBox="1"/>
          <p:nvPr/>
        </p:nvSpPr>
        <p:spPr>
          <a:xfrm>
            <a:off x="2569150" y="3496925"/>
            <a:ext cx="40056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GB" sz="1000" b="1">
                <a:solidFill>
                  <a:schemeClr val="dk2"/>
                </a:solidFill>
                <a:latin typeface="Nunito"/>
                <a:ea typeface="Nunito"/>
                <a:cs typeface="Nunito"/>
                <a:sym typeface="Nunito"/>
              </a:rPr>
              <a:t>CREDITS:</a:t>
            </a:r>
            <a:r>
              <a:rPr lang="en-GB" sz="1000">
                <a:solidFill>
                  <a:schemeClr val="dk2"/>
                </a:solidFill>
                <a:latin typeface="Nunito"/>
                <a:ea typeface="Nunito"/>
                <a:cs typeface="Nunito"/>
                <a:sym typeface="Nunito"/>
              </a:rPr>
              <a:t> This presentation template was created by </a:t>
            </a:r>
            <a:r>
              <a:rPr lang="en-GB" sz="1000" b="1" u="sng">
                <a:solidFill>
                  <a:schemeClr val="dk2"/>
                </a:solidFill>
                <a:latin typeface="Nunito"/>
                <a:ea typeface="Nunito"/>
                <a:cs typeface="Nunito"/>
                <a:sym typeface="Nunito"/>
                <a:hlinkClick r:id="rId2"/>
              </a:rPr>
              <a:t>Slidesgo</a:t>
            </a:r>
            <a:r>
              <a:rPr lang="en-GB" sz="1000" b="1" u="sng">
                <a:solidFill>
                  <a:schemeClr val="dk2"/>
                </a:solidFill>
                <a:latin typeface="Nunito"/>
                <a:ea typeface="Nunito"/>
                <a:cs typeface="Nunito"/>
                <a:sym typeface="Nunito"/>
              </a:rPr>
              <a:t>,</a:t>
            </a:r>
            <a:r>
              <a:rPr lang="en-GB" sz="1000" b="1">
                <a:solidFill>
                  <a:schemeClr val="dk2"/>
                </a:solidFill>
                <a:latin typeface="Nunito"/>
                <a:ea typeface="Nunito"/>
                <a:cs typeface="Nunito"/>
                <a:sym typeface="Nunito"/>
              </a:rPr>
              <a:t> </a:t>
            </a:r>
            <a:r>
              <a:rPr lang="en-GB" sz="1000">
                <a:solidFill>
                  <a:schemeClr val="dk2"/>
                </a:solidFill>
                <a:latin typeface="Nunito"/>
                <a:ea typeface="Nunito"/>
                <a:cs typeface="Nunito"/>
                <a:sym typeface="Nunito"/>
              </a:rPr>
              <a:t>including icons by </a:t>
            </a:r>
            <a:r>
              <a:rPr lang="en-GB" sz="1000" b="1" u="sng">
                <a:solidFill>
                  <a:schemeClr val="dk2"/>
                </a:solidFill>
                <a:latin typeface="Nunito"/>
                <a:ea typeface="Nunito"/>
                <a:cs typeface="Nunito"/>
                <a:sym typeface="Nunito"/>
                <a:hlinkClick r:id="rId3"/>
              </a:rPr>
              <a:t>Flaticon</a:t>
            </a:r>
            <a:r>
              <a:rPr lang="en-GB" sz="1000" b="1">
                <a:solidFill>
                  <a:schemeClr val="dk2"/>
                </a:solidFill>
                <a:latin typeface="Nunito"/>
                <a:ea typeface="Nunito"/>
                <a:cs typeface="Nunito"/>
                <a:sym typeface="Nunito"/>
              </a:rPr>
              <a:t> </a:t>
            </a:r>
            <a:r>
              <a:rPr lang="en-GB" sz="1000">
                <a:solidFill>
                  <a:schemeClr val="dk2"/>
                </a:solidFill>
                <a:latin typeface="Nunito"/>
                <a:ea typeface="Nunito"/>
                <a:cs typeface="Nunito"/>
                <a:sym typeface="Nunito"/>
              </a:rPr>
              <a:t>and infographics &amp; images by </a:t>
            </a:r>
            <a:r>
              <a:rPr lang="en-GB" sz="1000" b="1" u="sng">
                <a:solidFill>
                  <a:schemeClr val="dk2"/>
                </a:solidFill>
                <a:latin typeface="Nunito"/>
                <a:ea typeface="Nunito"/>
                <a:cs typeface="Nunito"/>
                <a:sym typeface="Nunito"/>
                <a:hlinkClick r:id="rId4"/>
              </a:rPr>
              <a:t>Freepik</a:t>
            </a:r>
            <a:endParaRPr sz="1000" b="1" u="sng">
              <a:solidFill>
                <a:schemeClr val="dk2"/>
              </a:solidFill>
              <a:highlight>
                <a:srgbClr val="DFDEFC"/>
              </a:highlight>
              <a:latin typeface="Nunito"/>
              <a:ea typeface="Nunito"/>
              <a:cs typeface="Nunito"/>
              <a:sym typeface="Nunito"/>
            </a:endParaRPr>
          </a:p>
        </p:txBody>
      </p:sp>
      <p:sp>
        <p:nvSpPr>
          <p:cNvPr id="271" name="Google Shape;271;p33"/>
          <p:cNvSpPr/>
          <p:nvPr/>
        </p:nvSpPr>
        <p:spPr>
          <a:xfrm rot="-4962890">
            <a:off x="8061222" y="4135944"/>
            <a:ext cx="1492467" cy="1578333"/>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3"/>
          <p:cNvSpPr/>
          <p:nvPr/>
        </p:nvSpPr>
        <p:spPr>
          <a:xfrm rot="-8480769">
            <a:off x="-535755" y="-486368"/>
            <a:ext cx="1492535" cy="157840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3"/>
          <p:cNvSpPr/>
          <p:nvPr/>
        </p:nvSpPr>
        <p:spPr>
          <a:xfrm rot="-10272701">
            <a:off x="289355" y="302696"/>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3"/>
          <p:cNvSpPr/>
          <p:nvPr/>
        </p:nvSpPr>
        <p:spPr>
          <a:xfrm rot="2700000">
            <a:off x="4764499" y="28534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3"/>
          <p:cNvSpPr/>
          <p:nvPr/>
        </p:nvSpPr>
        <p:spPr>
          <a:xfrm rot="2700000">
            <a:off x="8511148" y="4574310"/>
            <a:ext cx="267916" cy="265276"/>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3604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6"/>
        <p:cNvGrpSpPr/>
        <p:nvPr/>
      </p:nvGrpSpPr>
      <p:grpSpPr>
        <a:xfrm>
          <a:off x="0" y="0"/>
          <a:ext cx="0" cy="0"/>
          <a:chOff x="0" y="0"/>
          <a:chExt cx="0" cy="0"/>
        </a:xfrm>
      </p:grpSpPr>
      <p:sp>
        <p:nvSpPr>
          <p:cNvPr id="277" name="Google Shape;277;p34"/>
          <p:cNvSpPr/>
          <p:nvPr/>
        </p:nvSpPr>
        <p:spPr>
          <a:xfrm rot="2514047" flipH="1">
            <a:off x="-3669746" y="3983830"/>
            <a:ext cx="5552665" cy="5872126"/>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4"/>
          <p:cNvSpPr/>
          <p:nvPr/>
        </p:nvSpPr>
        <p:spPr>
          <a:xfrm rot="2700000" flipH="1">
            <a:off x="6729854" y="-4602284"/>
            <a:ext cx="5552704" cy="5872169"/>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4"/>
          <p:cNvSpPr/>
          <p:nvPr/>
        </p:nvSpPr>
        <p:spPr>
          <a:xfrm rot="-6861814" flipH="1">
            <a:off x="7969961" y="-354181"/>
            <a:ext cx="1125391" cy="1891861"/>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4"/>
          <p:cNvSpPr/>
          <p:nvPr/>
        </p:nvSpPr>
        <p:spPr>
          <a:xfrm rot="8849682">
            <a:off x="-307328" y="-90759"/>
            <a:ext cx="1268836" cy="1995015"/>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4"/>
          <p:cNvSpPr/>
          <p:nvPr/>
        </p:nvSpPr>
        <p:spPr>
          <a:xfrm rot="2700000">
            <a:off x="52147" y="3479295"/>
            <a:ext cx="1014785" cy="1907082"/>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4"/>
          <p:cNvSpPr/>
          <p:nvPr/>
        </p:nvSpPr>
        <p:spPr>
          <a:xfrm>
            <a:off x="8543838" y="2495880"/>
            <a:ext cx="270321" cy="267632"/>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4"/>
          <p:cNvSpPr/>
          <p:nvPr/>
        </p:nvSpPr>
        <p:spPr>
          <a:xfrm rot="-2319231" flipH="1">
            <a:off x="8080445" y="4139402"/>
            <a:ext cx="1492535" cy="157840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4"/>
          <p:cNvSpPr/>
          <p:nvPr/>
        </p:nvSpPr>
        <p:spPr>
          <a:xfrm rot="10800000">
            <a:off x="5789267" y="112934"/>
            <a:ext cx="270321" cy="267632"/>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4"/>
          <p:cNvSpPr/>
          <p:nvPr/>
        </p:nvSpPr>
        <p:spPr>
          <a:xfrm rot="9480698">
            <a:off x="8428515" y="4609932"/>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4"/>
          <p:cNvSpPr/>
          <p:nvPr/>
        </p:nvSpPr>
        <p:spPr>
          <a:xfrm rot="9480698">
            <a:off x="3601490" y="4772794"/>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9457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87"/>
        <p:cNvGrpSpPr/>
        <p:nvPr/>
      </p:nvGrpSpPr>
      <p:grpSpPr>
        <a:xfrm>
          <a:off x="0" y="0"/>
          <a:ext cx="0" cy="0"/>
          <a:chOff x="0" y="0"/>
          <a:chExt cx="0" cy="0"/>
        </a:xfrm>
      </p:grpSpPr>
      <p:sp>
        <p:nvSpPr>
          <p:cNvPr id="288" name="Google Shape;288;p35"/>
          <p:cNvSpPr/>
          <p:nvPr/>
        </p:nvSpPr>
        <p:spPr>
          <a:xfrm rot="1689480" flipH="1">
            <a:off x="7215367" y="3065763"/>
            <a:ext cx="3316205" cy="3506997"/>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5"/>
          <p:cNvSpPr/>
          <p:nvPr/>
        </p:nvSpPr>
        <p:spPr>
          <a:xfrm rot="-3594253">
            <a:off x="7749016" y="3217468"/>
            <a:ext cx="1359753" cy="2137805"/>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5"/>
          <p:cNvSpPr/>
          <p:nvPr/>
        </p:nvSpPr>
        <p:spPr>
          <a:xfrm rot="-2082276" flipH="1">
            <a:off x="-1066813" y="-890158"/>
            <a:ext cx="1905093" cy="2014698"/>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5"/>
          <p:cNvSpPr/>
          <p:nvPr/>
        </p:nvSpPr>
        <p:spPr>
          <a:xfrm rot="-1319302">
            <a:off x="6531837" y="150398"/>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5"/>
          <p:cNvSpPr/>
          <p:nvPr/>
        </p:nvSpPr>
        <p:spPr>
          <a:xfrm rot="-1319302">
            <a:off x="3679887" y="4716148"/>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5"/>
          <p:cNvSpPr/>
          <p:nvPr/>
        </p:nvSpPr>
        <p:spPr>
          <a:xfrm rot="-8594641">
            <a:off x="8261311" y="-126780"/>
            <a:ext cx="926000" cy="1740228"/>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5"/>
          <p:cNvSpPr/>
          <p:nvPr/>
        </p:nvSpPr>
        <p:spPr>
          <a:xfrm rot="542755" flipH="1">
            <a:off x="-156951" y="3517996"/>
            <a:ext cx="1013279" cy="1703401"/>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5"/>
          <p:cNvSpPr/>
          <p:nvPr/>
        </p:nvSpPr>
        <p:spPr>
          <a:xfrm rot="-1319288">
            <a:off x="3080099" y="112301"/>
            <a:ext cx="285226" cy="2824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5"/>
          <p:cNvSpPr/>
          <p:nvPr/>
        </p:nvSpPr>
        <p:spPr>
          <a:xfrm rot="-1319308">
            <a:off x="238535" y="2178410"/>
            <a:ext cx="273709" cy="27103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6096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6865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60560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08022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73389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8257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33879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A1C593-65D0-4073-BCC9-577B9352EA97}" type="datetimeFigureOut">
              <a:rPr lang="en-US" smtClean="0"/>
              <a:t>9/20/23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1751188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1pPr>
            <a:lvl2pPr lvl="1"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2pPr>
            <a:lvl3pPr lvl="2"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3pPr>
            <a:lvl4pPr lvl="3"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4pPr>
            <a:lvl5pPr lvl="4"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5pPr>
            <a:lvl6pPr lvl="5"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6pPr>
            <a:lvl7pPr lvl="6"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7pPr>
            <a:lvl8pPr lvl="7"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8pPr>
            <a:lvl9pPr lvl="8" rtl="0">
              <a:spcBef>
                <a:spcPts val="0"/>
              </a:spcBef>
              <a:spcAft>
                <a:spcPts val="0"/>
              </a:spcAft>
              <a:buClr>
                <a:schemeClr val="lt1"/>
              </a:buClr>
              <a:buSzPts val="3500"/>
              <a:buFont typeface="Quicksand"/>
              <a:buNone/>
              <a:defRPr sz="3500" b="1">
                <a:solidFill>
                  <a:schemeClr val="lt1"/>
                </a:solidFill>
                <a:latin typeface="Quicksand"/>
                <a:ea typeface="Quicksand"/>
                <a:cs typeface="Quicksand"/>
                <a:sym typeface="Quicksand"/>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1pPr>
            <a:lvl2pPr marL="914400" lvl="1"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00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168089721"/>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1pPr>
      <a:lvl2pPr marR="0" lvl="1"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2pPr>
      <a:lvl3pPr marR="0" lvl="2"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3pPr>
      <a:lvl4pPr marR="0" lvl="3"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4pPr>
      <a:lvl5pPr marR="0" lvl="4"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5pPr>
      <a:lvl6pPr marR="0" lvl="5"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6pPr>
      <a:lvl7pPr marR="0" lvl="6"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7pPr>
      <a:lvl8pPr marR="0" lvl="7"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8pPr>
      <a:lvl9pPr marR="0" lvl="8"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1pPr>
      <a:lvl2pPr marR="0" lvl="1"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2pPr>
      <a:lvl3pPr marR="0" lvl="2"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3pPr>
      <a:lvl4pPr marR="0" lvl="3"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4pPr>
      <a:lvl5pPr marR="0" lvl="4"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5pPr>
      <a:lvl6pPr marR="0" lvl="5"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6pPr>
      <a:lvl7pPr marR="0" lvl="6"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7pPr>
      <a:lvl8pPr marR="0" lvl="7"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8pPr>
      <a:lvl9pPr marR="0" lvl="8"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1pPr>
      <a:lvl2pPr marR="0" lvl="1"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2pPr>
      <a:lvl3pPr marR="0" lvl="2"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3pPr>
      <a:lvl4pPr marR="0" lvl="3"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4pPr>
      <a:lvl5pPr marR="0" lvl="4"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5pPr>
      <a:lvl6pPr marR="0" lvl="5"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6pPr>
      <a:lvl7pPr marR="0" lvl="6"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7pPr>
      <a:lvl8pPr marR="0" lvl="7"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8pPr>
      <a:lvl9pPr marR="0" lvl="8" algn="l" rtl="0">
        <a:lnSpc>
          <a:spcPct val="100000"/>
        </a:lnSpc>
        <a:spcBef>
          <a:spcPts val="0"/>
        </a:spcBef>
        <a:spcAft>
          <a:spcPts val="0"/>
        </a:spcAft>
        <a:buClr>
          <a:srgbClr val="000000"/>
        </a:buClr>
        <a:buFont typeface="Arial" charset="0"/>
        <a:defRPr sz="1400" b="0" i="0" u="none" strike="noStrike" cap="none">
          <a:solidFill>
            <a:srgbClr val="000000"/>
          </a:solidFill>
          <a:latin typeface="Arial" charset="0"/>
          <a:ea typeface="Arial" charset="0"/>
          <a:cs typeface="Arial" charset="0"/>
          <a:sym typeface="Arial" charset="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grpSp>
        <p:nvGrpSpPr>
          <p:cNvPr id="309" name="Google Shape;309;p39"/>
          <p:cNvGrpSpPr/>
          <p:nvPr/>
        </p:nvGrpSpPr>
        <p:grpSpPr>
          <a:xfrm>
            <a:off x="4597007" y="764130"/>
            <a:ext cx="4996189" cy="5297206"/>
            <a:chOff x="4597007" y="764130"/>
            <a:chExt cx="4996189" cy="5297206"/>
          </a:xfrm>
        </p:grpSpPr>
        <p:sp>
          <p:nvSpPr>
            <p:cNvPr id="310" name="Google Shape;310;p39"/>
            <p:cNvSpPr/>
            <p:nvPr/>
          </p:nvSpPr>
          <p:spPr>
            <a:xfrm>
              <a:off x="6491919" y="785100"/>
              <a:ext cx="3088353" cy="3266039"/>
            </a:xfrm>
            <a:custGeom>
              <a:avLst/>
              <a:gdLst/>
              <a:ahLst/>
              <a:cxnLst/>
              <a:rect l="l" t="t" r="r" b="b"/>
              <a:pathLst>
                <a:path w="49640" h="52496" extrusionOk="0">
                  <a:moveTo>
                    <a:pt x="29311" y="1"/>
                  </a:moveTo>
                  <a:cubicBezTo>
                    <a:pt x="23063" y="1"/>
                    <a:pt x="17178" y="1587"/>
                    <a:pt x="15880" y="3380"/>
                  </a:cubicBezTo>
                  <a:cubicBezTo>
                    <a:pt x="13153" y="7150"/>
                    <a:pt x="6162" y="6430"/>
                    <a:pt x="2497" y="12473"/>
                  </a:cubicBezTo>
                  <a:cubicBezTo>
                    <a:pt x="421" y="15893"/>
                    <a:pt x="1186" y="20680"/>
                    <a:pt x="2241" y="24190"/>
                  </a:cubicBezTo>
                  <a:cubicBezTo>
                    <a:pt x="3166" y="27264"/>
                    <a:pt x="3263" y="30518"/>
                    <a:pt x="2606" y="33660"/>
                  </a:cubicBezTo>
                  <a:cubicBezTo>
                    <a:pt x="1" y="46104"/>
                    <a:pt x="7952" y="50462"/>
                    <a:pt x="7952" y="50462"/>
                  </a:cubicBezTo>
                  <a:cubicBezTo>
                    <a:pt x="10342" y="51879"/>
                    <a:pt x="13764" y="52496"/>
                    <a:pt x="17581" y="52496"/>
                  </a:cubicBezTo>
                  <a:cubicBezTo>
                    <a:pt x="30651" y="52496"/>
                    <a:pt x="48354" y="45262"/>
                    <a:pt x="45122" y="38112"/>
                  </a:cubicBezTo>
                  <a:cubicBezTo>
                    <a:pt x="40945" y="28874"/>
                    <a:pt x="49640" y="18535"/>
                    <a:pt x="45633" y="7644"/>
                  </a:cubicBezTo>
                  <a:cubicBezTo>
                    <a:pt x="43532" y="1931"/>
                    <a:pt x="36201" y="1"/>
                    <a:pt x="2931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11" name="Google Shape;311;p39"/>
            <p:cNvSpPr/>
            <p:nvPr/>
          </p:nvSpPr>
          <p:spPr>
            <a:xfrm flipH="1">
              <a:off x="5610375" y="1849371"/>
              <a:ext cx="3982822" cy="4211966"/>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12" name="Google Shape;312;p39"/>
            <p:cNvSpPr/>
            <p:nvPr/>
          </p:nvSpPr>
          <p:spPr>
            <a:xfrm rot="2447071" flipH="1">
              <a:off x="7252216" y="3155868"/>
              <a:ext cx="1468921" cy="2469301"/>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13" name="Google Shape;313;p39"/>
            <p:cNvSpPr/>
            <p:nvPr/>
          </p:nvSpPr>
          <p:spPr>
            <a:xfrm flipH="1">
              <a:off x="6527744" y="3101787"/>
              <a:ext cx="1278026" cy="1779908"/>
            </a:xfrm>
            <a:custGeom>
              <a:avLst/>
              <a:gdLst/>
              <a:ahLst/>
              <a:cxnLst/>
              <a:rect l="l" t="t" r="r" b="b"/>
              <a:pathLst>
                <a:path w="12736" h="17737" extrusionOk="0">
                  <a:moveTo>
                    <a:pt x="11299" y="10475"/>
                  </a:moveTo>
                  <a:cubicBezTo>
                    <a:pt x="9862" y="14882"/>
                    <a:pt x="6490" y="17736"/>
                    <a:pt x="3767" y="16847"/>
                  </a:cubicBezTo>
                  <a:cubicBezTo>
                    <a:pt x="1044" y="15960"/>
                    <a:pt x="1" y="11667"/>
                    <a:pt x="1437" y="7261"/>
                  </a:cubicBezTo>
                  <a:cubicBezTo>
                    <a:pt x="2875" y="2853"/>
                    <a:pt x="6247" y="0"/>
                    <a:pt x="8971" y="888"/>
                  </a:cubicBezTo>
                  <a:cubicBezTo>
                    <a:pt x="11693" y="1775"/>
                    <a:pt x="12736" y="6068"/>
                    <a:pt x="11299" y="10475"/>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14" name="Google Shape;314;p39"/>
            <p:cNvSpPr/>
            <p:nvPr/>
          </p:nvSpPr>
          <p:spPr>
            <a:xfrm flipH="1">
              <a:off x="6535993" y="3230030"/>
              <a:ext cx="23782" cy="24987"/>
            </a:xfrm>
            <a:custGeom>
              <a:avLst/>
              <a:gdLst/>
              <a:ahLst/>
              <a:cxnLst/>
              <a:rect l="l" t="t" r="r" b="b"/>
              <a:pathLst>
                <a:path w="237" h="249" extrusionOk="0">
                  <a:moveTo>
                    <a:pt x="1" y="0"/>
                  </a:moveTo>
                  <a:lnTo>
                    <a:pt x="1" y="0"/>
                  </a:lnTo>
                  <a:cubicBezTo>
                    <a:pt x="81" y="80"/>
                    <a:pt x="159" y="163"/>
                    <a:pt x="236" y="248"/>
                  </a:cubicBezTo>
                  <a:cubicBezTo>
                    <a:pt x="210" y="210"/>
                    <a:pt x="180" y="170"/>
                    <a:pt x="148" y="131"/>
                  </a:cubicBezTo>
                  <a:cubicBezTo>
                    <a:pt x="112" y="85"/>
                    <a:pt x="58" y="43"/>
                    <a:pt x="1" y="0"/>
                  </a:cubicBezTo>
                  <a:close/>
                </a:path>
              </a:pathLst>
            </a:custGeom>
            <a:solidFill>
              <a:srgbClr val="95B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15" name="Google Shape;315;p39"/>
            <p:cNvSpPr/>
            <p:nvPr/>
          </p:nvSpPr>
          <p:spPr>
            <a:xfrm flipH="1">
              <a:off x="6559674" y="3204141"/>
              <a:ext cx="27596" cy="25991"/>
            </a:xfrm>
            <a:custGeom>
              <a:avLst/>
              <a:gdLst/>
              <a:ahLst/>
              <a:cxnLst/>
              <a:rect l="l" t="t" r="r" b="b"/>
              <a:pathLst>
                <a:path w="275" h="259" extrusionOk="0">
                  <a:moveTo>
                    <a:pt x="0" y="0"/>
                  </a:moveTo>
                  <a:lnTo>
                    <a:pt x="0" y="0"/>
                  </a:lnTo>
                  <a:cubicBezTo>
                    <a:pt x="14" y="23"/>
                    <a:pt x="30" y="45"/>
                    <a:pt x="49" y="68"/>
                  </a:cubicBezTo>
                  <a:cubicBezTo>
                    <a:pt x="106" y="138"/>
                    <a:pt x="195" y="198"/>
                    <a:pt x="275" y="258"/>
                  </a:cubicBezTo>
                  <a:cubicBezTo>
                    <a:pt x="185" y="169"/>
                    <a:pt x="93" y="81"/>
                    <a:pt x="0" y="0"/>
                  </a:cubicBezTo>
                  <a:close/>
                </a:path>
              </a:pathLst>
            </a:custGeom>
            <a:solidFill>
              <a:srgbClr val="CAE8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16" name="Google Shape;316;p39"/>
            <p:cNvSpPr/>
            <p:nvPr/>
          </p:nvSpPr>
          <p:spPr>
            <a:xfrm>
              <a:off x="6345515" y="2521523"/>
              <a:ext cx="250878" cy="24838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17" name="Google Shape;317;p39"/>
            <p:cNvSpPr/>
            <p:nvPr/>
          </p:nvSpPr>
          <p:spPr>
            <a:xfrm rot="-2700000">
              <a:off x="6076424" y="160954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18" name="Google Shape;318;p39"/>
            <p:cNvSpPr/>
            <p:nvPr/>
          </p:nvSpPr>
          <p:spPr>
            <a:xfrm rot="773887">
              <a:off x="4810051" y="3580207"/>
              <a:ext cx="1308068" cy="2056585"/>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grpSp>
          <p:nvGrpSpPr>
            <p:cNvPr id="319" name="Google Shape;319;p39"/>
            <p:cNvGrpSpPr/>
            <p:nvPr/>
          </p:nvGrpSpPr>
          <p:grpSpPr>
            <a:xfrm>
              <a:off x="6154541" y="764130"/>
              <a:ext cx="1992472" cy="4797795"/>
              <a:chOff x="6154541" y="764130"/>
              <a:chExt cx="1992472" cy="4797795"/>
            </a:xfrm>
          </p:grpSpPr>
          <p:sp>
            <p:nvSpPr>
              <p:cNvPr id="320" name="Google Shape;320;p39"/>
              <p:cNvSpPr/>
              <p:nvPr/>
            </p:nvSpPr>
            <p:spPr>
              <a:xfrm flipH="1">
                <a:off x="6996036" y="1247700"/>
                <a:ext cx="641722" cy="894119"/>
              </a:xfrm>
              <a:custGeom>
                <a:avLst/>
                <a:gdLst/>
                <a:ahLst/>
                <a:cxnLst/>
                <a:rect l="l" t="t" r="r" b="b"/>
                <a:pathLst>
                  <a:path w="6395" h="8910" extrusionOk="0">
                    <a:moveTo>
                      <a:pt x="4104" y="1"/>
                    </a:moveTo>
                    <a:cubicBezTo>
                      <a:pt x="2555" y="1"/>
                      <a:pt x="639" y="2650"/>
                      <a:pt x="447" y="3743"/>
                    </a:cubicBezTo>
                    <a:cubicBezTo>
                      <a:pt x="224" y="5007"/>
                      <a:pt x="1" y="6419"/>
                      <a:pt x="781" y="7237"/>
                    </a:cubicBezTo>
                    <a:cubicBezTo>
                      <a:pt x="1562" y="8055"/>
                      <a:pt x="4350" y="8910"/>
                      <a:pt x="4350" y="8910"/>
                    </a:cubicBezTo>
                    <a:lnTo>
                      <a:pt x="4527" y="8079"/>
                    </a:lnTo>
                    <a:cubicBezTo>
                      <a:pt x="4527" y="8079"/>
                      <a:pt x="3217" y="7125"/>
                      <a:pt x="4527" y="5230"/>
                    </a:cubicBezTo>
                    <a:cubicBezTo>
                      <a:pt x="5837" y="3334"/>
                      <a:pt x="6394" y="1289"/>
                      <a:pt x="4796" y="211"/>
                    </a:cubicBezTo>
                    <a:cubicBezTo>
                      <a:pt x="4580" y="66"/>
                      <a:pt x="4346" y="1"/>
                      <a:pt x="4104" y="1"/>
                    </a:cubicBezTo>
                    <a:close/>
                  </a:path>
                </a:pathLst>
              </a:custGeom>
              <a:solidFill>
                <a:srgbClr val="915D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21" name="Google Shape;321;p39"/>
              <p:cNvSpPr/>
              <p:nvPr/>
            </p:nvSpPr>
            <p:spPr>
              <a:xfrm flipH="1">
                <a:off x="6289085" y="1899150"/>
                <a:ext cx="1680319" cy="3662775"/>
              </a:xfrm>
              <a:custGeom>
                <a:avLst/>
                <a:gdLst/>
                <a:ahLst/>
                <a:cxnLst/>
                <a:rect l="l" t="t" r="r" b="b"/>
                <a:pathLst>
                  <a:path w="16745" h="36500" extrusionOk="0">
                    <a:moveTo>
                      <a:pt x="3741" y="1"/>
                    </a:moveTo>
                    <a:cubicBezTo>
                      <a:pt x="3210" y="107"/>
                      <a:pt x="2715" y="325"/>
                      <a:pt x="2274" y="670"/>
                    </a:cubicBezTo>
                    <a:cubicBezTo>
                      <a:pt x="300" y="2221"/>
                      <a:pt x="0" y="3570"/>
                      <a:pt x="1440" y="6714"/>
                    </a:cubicBezTo>
                    <a:cubicBezTo>
                      <a:pt x="2187" y="8535"/>
                      <a:pt x="2628" y="8041"/>
                      <a:pt x="3489" y="9446"/>
                    </a:cubicBezTo>
                    <a:cubicBezTo>
                      <a:pt x="4513" y="11119"/>
                      <a:pt x="4498" y="11575"/>
                      <a:pt x="4106" y="14402"/>
                    </a:cubicBezTo>
                    <a:cubicBezTo>
                      <a:pt x="3763" y="16871"/>
                      <a:pt x="3134" y="19475"/>
                      <a:pt x="2658" y="21677"/>
                    </a:cubicBezTo>
                    <a:cubicBezTo>
                      <a:pt x="2493" y="22433"/>
                      <a:pt x="2442" y="23191"/>
                      <a:pt x="2469" y="23931"/>
                    </a:cubicBezTo>
                    <a:cubicBezTo>
                      <a:pt x="2236" y="28048"/>
                      <a:pt x="3323" y="36499"/>
                      <a:pt x="3323" y="36499"/>
                    </a:cubicBezTo>
                    <a:lnTo>
                      <a:pt x="13791" y="36499"/>
                    </a:lnTo>
                    <a:cubicBezTo>
                      <a:pt x="14082" y="34199"/>
                      <a:pt x="14967" y="29695"/>
                      <a:pt x="15550" y="26825"/>
                    </a:cubicBezTo>
                    <a:cubicBezTo>
                      <a:pt x="16083" y="25108"/>
                      <a:pt x="16287" y="23197"/>
                      <a:pt x="16320" y="21385"/>
                    </a:cubicBezTo>
                    <a:cubicBezTo>
                      <a:pt x="16745" y="11626"/>
                      <a:pt x="10628" y="11924"/>
                      <a:pt x="10053" y="9623"/>
                    </a:cubicBezTo>
                    <a:cubicBezTo>
                      <a:pt x="9477" y="7320"/>
                      <a:pt x="11205" y="8587"/>
                      <a:pt x="10310" y="4976"/>
                    </a:cubicBezTo>
                    <a:cubicBezTo>
                      <a:pt x="9372" y="1741"/>
                      <a:pt x="7303" y="611"/>
                      <a:pt x="374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22" name="Google Shape;322;p39"/>
              <p:cNvSpPr/>
              <p:nvPr/>
            </p:nvSpPr>
            <p:spPr>
              <a:xfrm flipH="1">
                <a:off x="6693291" y="1027339"/>
                <a:ext cx="728322" cy="964765"/>
              </a:xfrm>
              <a:custGeom>
                <a:avLst/>
                <a:gdLst/>
                <a:ahLst/>
                <a:cxnLst/>
                <a:rect l="l" t="t" r="r" b="b"/>
                <a:pathLst>
                  <a:path w="7258" h="9614" extrusionOk="0">
                    <a:moveTo>
                      <a:pt x="3683" y="0"/>
                    </a:moveTo>
                    <a:cubicBezTo>
                      <a:pt x="2362" y="0"/>
                      <a:pt x="996" y="810"/>
                      <a:pt x="368" y="2349"/>
                    </a:cubicBezTo>
                    <a:cubicBezTo>
                      <a:pt x="197" y="2764"/>
                      <a:pt x="82" y="3234"/>
                      <a:pt x="36" y="3755"/>
                    </a:cubicBezTo>
                    <a:cubicBezTo>
                      <a:pt x="0" y="4158"/>
                      <a:pt x="3" y="4541"/>
                      <a:pt x="40" y="4905"/>
                    </a:cubicBezTo>
                    <a:cubicBezTo>
                      <a:pt x="348" y="7991"/>
                      <a:pt x="3038" y="9405"/>
                      <a:pt x="4318" y="9610"/>
                    </a:cubicBezTo>
                    <a:cubicBezTo>
                      <a:pt x="4351" y="9612"/>
                      <a:pt x="4383" y="9613"/>
                      <a:pt x="4414" y="9613"/>
                    </a:cubicBezTo>
                    <a:cubicBezTo>
                      <a:pt x="5030" y="9613"/>
                      <a:pt x="5192" y="9235"/>
                      <a:pt x="5219" y="9047"/>
                    </a:cubicBezTo>
                    <a:cubicBezTo>
                      <a:pt x="5248" y="8849"/>
                      <a:pt x="5738" y="8650"/>
                      <a:pt x="5852" y="8543"/>
                    </a:cubicBezTo>
                    <a:cubicBezTo>
                      <a:pt x="5965" y="8437"/>
                      <a:pt x="5848" y="8297"/>
                      <a:pt x="5858" y="8232"/>
                    </a:cubicBezTo>
                    <a:cubicBezTo>
                      <a:pt x="5869" y="8169"/>
                      <a:pt x="6075" y="8199"/>
                      <a:pt x="6176" y="7997"/>
                    </a:cubicBezTo>
                    <a:cubicBezTo>
                      <a:pt x="6230" y="7884"/>
                      <a:pt x="5974" y="7852"/>
                      <a:pt x="6161" y="7565"/>
                    </a:cubicBezTo>
                    <a:cubicBezTo>
                      <a:pt x="6348" y="7278"/>
                      <a:pt x="6359" y="7286"/>
                      <a:pt x="6507" y="7274"/>
                    </a:cubicBezTo>
                    <a:cubicBezTo>
                      <a:pt x="6611" y="7264"/>
                      <a:pt x="6710" y="7234"/>
                      <a:pt x="6795" y="7200"/>
                    </a:cubicBezTo>
                    <a:cubicBezTo>
                      <a:pt x="6921" y="7150"/>
                      <a:pt x="6983" y="7009"/>
                      <a:pt x="6941" y="6879"/>
                    </a:cubicBezTo>
                    <a:cubicBezTo>
                      <a:pt x="6802" y="6467"/>
                      <a:pt x="6582" y="5486"/>
                      <a:pt x="7066" y="4354"/>
                    </a:cubicBezTo>
                    <a:cubicBezTo>
                      <a:pt x="7146" y="4167"/>
                      <a:pt x="7194" y="3979"/>
                      <a:pt x="7211" y="3792"/>
                    </a:cubicBezTo>
                    <a:cubicBezTo>
                      <a:pt x="7258" y="3346"/>
                      <a:pt x="7150" y="2910"/>
                      <a:pt x="6987" y="2530"/>
                    </a:cubicBezTo>
                    <a:cubicBezTo>
                      <a:pt x="6673" y="1793"/>
                      <a:pt x="6154" y="1261"/>
                      <a:pt x="6154" y="1261"/>
                    </a:cubicBezTo>
                    <a:cubicBezTo>
                      <a:pt x="5542" y="411"/>
                      <a:pt x="4624" y="0"/>
                      <a:pt x="3683" y="0"/>
                    </a:cubicBezTo>
                    <a:close/>
                  </a:path>
                </a:pathLst>
              </a:custGeom>
              <a:solidFill>
                <a:srgbClr val="9966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23" name="Google Shape;323;p39"/>
              <p:cNvSpPr/>
              <p:nvPr/>
            </p:nvSpPr>
            <p:spPr>
              <a:xfrm flipH="1">
                <a:off x="6276135" y="764130"/>
                <a:ext cx="1850609" cy="2834687"/>
              </a:xfrm>
              <a:custGeom>
                <a:avLst/>
                <a:gdLst/>
                <a:ahLst/>
                <a:cxnLst/>
                <a:rect l="l" t="t" r="r" b="b"/>
                <a:pathLst>
                  <a:path w="18442" h="28248" extrusionOk="0">
                    <a:moveTo>
                      <a:pt x="9769" y="1"/>
                    </a:moveTo>
                    <a:cubicBezTo>
                      <a:pt x="6390" y="1"/>
                      <a:pt x="3320" y="3622"/>
                      <a:pt x="2197" y="6186"/>
                    </a:cubicBezTo>
                    <a:cubicBezTo>
                      <a:pt x="635" y="9749"/>
                      <a:pt x="1" y="11164"/>
                      <a:pt x="455" y="15401"/>
                    </a:cubicBezTo>
                    <a:cubicBezTo>
                      <a:pt x="910" y="19638"/>
                      <a:pt x="5109" y="20957"/>
                      <a:pt x="5431" y="26292"/>
                    </a:cubicBezTo>
                    <a:cubicBezTo>
                      <a:pt x="5516" y="27705"/>
                      <a:pt x="5627" y="28248"/>
                      <a:pt x="5745" y="28248"/>
                    </a:cubicBezTo>
                    <a:cubicBezTo>
                      <a:pt x="6074" y="28248"/>
                      <a:pt x="6464" y="24065"/>
                      <a:pt x="6546" y="22671"/>
                    </a:cubicBezTo>
                    <a:cubicBezTo>
                      <a:pt x="6658" y="20775"/>
                      <a:pt x="859" y="14620"/>
                      <a:pt x="2866" y="13227"/>
                    </a:cubicBezTo>
                    <a:cubicBezTo>
                      <a:pt x="4874" y="11832"/>
                      <a:pt x="7042" y="11081"/>
                      <a:pt x="7626" y="9274"/>
                    </a:cubicBezTo>
                    <a:cubicBezTo>
                      <a:pt x="8208" y="7468"/>
                      <a:pt x="7289" y="7190"/>
                      <a:pt x="9371" y="7041"/>
                    </a:cubicBezTo>
                    <a:cubicBezTo>
                      <a:pt x="11452" y="6893"/>
                      <a:pt x="18441" y="6818"/>
                      <a:pt x="13757" y="1920"/>
                    </a:cubicBezTo>
                    <a:cubicBezTo>
                      <a:pt x="12445" y="549"/>
                      <a:pt x="11084" y="1"/>
                      <a:pt x="97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24" name="Google Shape;324;p39"/>
              <p:cNvSpPr/>
              <p:nvPr/>
            </p:nvSpPr>
            <p:spPr>
              <a:xfrm flipH="1">
                <a:off x="6227767" y="1884600"/>
                <a:ext cx="1919246" cy="3265991"/>
              </a:xfrm>
              <a:custGeom>
                <a:avLst/>
                <a:gdLst/>
                <a:ahLst/>
                <a:cxnLst/>
                <a:rect l="l" t="t" r="r" b="b"/>
                <a:pathLst>
                  <a:path w="19126" h="32546" extrusionOk="0">
                    <a:moveTo>
                      <a:pt x="6490" y="1"/>
                    </a:moveTo>
                    <a:cubicBezTo>
                      <a:pt x="6020" y="1"/>
                      <a:pt x="5538" y="48"/>
                      <a:pt x="5048" y="146"/>
                    </a:cubicBezTo>
                    <a:cubicBezTo>
                      <a:pt x="4517" y="253"/>
                      <a:pt x="4021" y="470"/>
                      <a:pt x="3580" y="815"/>
                    </a:cubicBezTo>
                    <a:cubicBezTo>
                      <a:pt x="0" y="3628"/>
                      <a:pt x="2877" y="6458"/>
                      <a:pt x="4796" y="9591"/>
                    </a:cubicBezTo>
                    <a:cubicBezTo>
                      <a:pt x="6714" y="12724"/>
                      <a:pt x="4987" y="17097"/>
                      <a:pt x="3964" y="21822"/>
                    </a:cubicBezTo>
                    <a:cubicBezTo>
                      <a:pt x="2942" y="26547"/>
                      <a:pt x="6266" y="31360"/>
                      <a:pt x="6266" y="31360"/>
                    </a:cubicBezTo>
                    <a:cubicBezTo>
                      <a:pt x="7109" y="31970"/>
                      <a:pt x="7940" y="32332"/>
                      <a:pt x="8748" y="32482"/>
                    </a:cubicBezTo>
                    <a:cubicBezTo>
                      <a:pt x="8977" y="32525"/>
                      <a:pt x="9208" y="32546"/>
                      <a:pt x="9439" y="32546"/>
                    </a:cubicBezTo>
                    <a:cubicBezTo>
                      <a:pt x="14072" y="32546"/>
                      <a:pt x="18893" y="24231"/>
                      <a:pt x="18998" y="18439"/>
                    </a:cubicBezTo>
                    <a:cubicBezTo>
                      <a:pt x="19126" y="11342"/>
                      <a:pt x="13363" y="11854"/>
                      <a:pt x="12788" y="9552"/>
                    </a:cubicBezTo>
                    <a:cubicBezTo>
                      <a:pt x="12213" y="7250"/>
                      <a:pt x="13823" y="8476"/>
                      <a:pt x="12927" y="4865"/>
                    </a:cubicBezTo>
                    <a:cubicBezTo>
                      <a:pt x="12244" y="2109"/>
                      <a:pt x="9645" y="1"/>
                      <a:pt x="649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25" name="Google Shape;325;p39"/>
              <p:cNvSpPr/>
              <p:nvPr/>
            </p:nvSpPr>
            <p:spPr>
              <a:xfrm flipH="1">
                <a:off x="6154541" y="3368726"/>
                <a:ext cx="250869" cy="337276"/>
              </a:xfrm>
              <a:custGeom>
                <a:avLst/>
                <a:gdLst/>
                <a:ahLst/>
                <a:cxnLst/>
                <a:rect l="l" t="t" r="r" b="b"/>
                <a:pathLst>
                  <a:path w="2500" h="3361" extrusionOk="0">
                    <a:moveTo>
                      <a:pt x="436" y="1"/>
                    </a:moveTo>
                    <a:cubicBezTo>
                      <a:pt x="337" y="1"/>
                      <a:pt x="267" y="14"/>
                      <a:pt x="240" y="45"/>
                    </a:cubicBezTo>
                    <a:cubicBezTo>
                      <a:pt x="85" y="222"/>
                      <a:pt x="413" y="621"/>
                      <a:pt x="413" y="621"/>
                    </a:cubicBezTo>
                    <a:cubicBezTo>
                      <a:pt x="413" y="621"/>
                      <a:pt x="333" y="602"/>
                      <a:pt x="247" y="602"/>
                    </a:cubicBezTo>
                    <a:cubicBezTo>
                      <a:pt x="130" y="602"/>
                      <a:pt x="1" y="637"/>
                      <a:pt x="53" y="806"/>
                    </a:cubicBezTo>
                    <a:cubicBezTo>
                      <a:pt x="144" y="1097"/>
                      <a:pt x="631" y="1440"/>
                      <a:pt x="631" y="1440"/>
                    </a:cubicBezTo>
                    <a:cubicBezTo>
                      <a:pt x="631" y="1440"/>
                      <a:pt x="587" y="1431"/>
                      <a:pt x="532" y="1431"/>
                    </a:cubicBezTo>
                    <a:cubicBezTo>
                      <a:pt x="439" y="1431"/>
                      <a:pt x="317" y="1459"/>
                      <a:pt x="346" y="1614"/>
                    </a:cubicBezTo>
                    <a:cubicBezTo>
                      <a:pt x="392" y="1859"/>
                      <a:pt x="1094" y="2162"/>
                      <a:pt x="1094" y="2162"/>
                    </a:cubicBezTo>
                    <a:cubicBezTo>
                      <a:pt x="1094" y="2162"/>
                      <a:pt x="513" y="2252"/>
                      <a:pt x="701" y="2482"/>
                    </a:cubicBezTo>
                    <a:cubicBezTo>
                      <a:pt x="889" y="2712"/>
                      <a:pt x="1481" y="2789"/>
                      <a:pt x="1630" y="3360"/>
                    </a:cubicBezTo>
                    <a:cubicBezTo>
                      <a:pt x="1630" y="3360"/>
                      <a:pt x="2362" y="3316"/>
                      <a:pt x="2372" y="2887"/>
                    </a:cubicBezTo>
                    <a:cubicBezTo>
                      <a:pt x="2383" y="2458"/>
                      <a:pt x="2254" y="2364"/>
                      <a:pt x="2308" y="2219"/>
                    </a:cubicBezTo>
                    <a:cubicBezTo>
                      <a:pt x="2361" y="2073"/>
                      <a:pt x="2456" y="1944"/>
                      <a:pt x="2433" y="1849"/>
                    </a:cubicBezTo>
                    <a:cubicBezTo>
                      <a:pt x="2410" y="1753"/>
                      <a:pt x="2363" y="1546"/>
                      <a:pt x="2432" y="1346"/>
                    </a:cubicBezTo>
                    <a:cubicBezTo>
                      <a:pt x="2500" y="1144"/>
                      <a:pt x="2449" y="714"/>
                      <a:pt x="2215" y="491"/>
                    </a:cubicBezTo>
                    <a:cubicBezTo>
                      <a:pt x="2021" y="306"/>
                      <a:pt x="905" y="1"/>
                      <a:pt x="436" y="1"/>
                    </a:cubicBezTo>
                    <a:close/>
                  </a:path>
                </a:pathLst>
              </a:custGeom>
              <a:solidFill>
                <a:srgbClr val="9966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26" name="Google Shape;326;p39"/>
              <p:cNvSpPr/>
              <p:nvPr/>
            </p:nvSpPr>
            <p:spPr>
              <a:xfrm flipH="1">
                <a:off x="6376759" y="2156224"/>
                <a:ext cx="1542140" cy="1514282"/>
              </a:xfrm>
              <a:custGeom>
                <a:avLst/>
                <a:gdLst/>
                <a:ahLst/>
                <a:cxnLst/>
                <a:rect l="l" t="t" r="r" b="b"/>
                <a:pathLst>
                  <a:path w="15368" h="15090" extrusionOk="0">
                    <a:moveTo>
                      <a:pt x="1824" y="1"/>
                    </a:moveTo>
                    <a:cubicBezTo>
                      <a:pt x="1248" y="1"/>
                      <a:pt x="642" y="328"/>
                      <a:pt x="167" y="942"/>
                    </a:cubicBezTo>
                    <a:cubicBezTo>
                      <a:pt x="0" y="3658"/>
                      <a:pt x="1276" y="4565"/>
                      <a:pt x="2655" y="6819"/>
                    </a:cubicBezTo>
                    <a:cubicBezTo>
                      <a:pt x="3526" y="8242"/>
                      <a:pt x="3624" y="9576"/>
                      <a:pt x="3279" y="11727"/>
                    </a:cubicBezTo>
                    <a:cubicBezTo>
                      <a:pt x="4384" y="13506"/>
                      <a:pt x="5581" y="14851"/>
                      <a:pt x="6291" y="15026"/>
                    </a:cubicBezTo>
                    <a:cubicBezTo>
                      <a:pt x="6468" y="15069"/>
                      <a:pt x="6656" y="15090"/>
                      <a:pt x="6853" y="15090"/>
                    </a:cubicBezTo>
                    <a:cubicBezTo>
                      <a:pt x="9156" y="15090"/>
                      <a:pt x="12606" y="12299"/>
                      <a:pt x="12419" y="11614"/>
                    </a:cubicBezTo>
                    <a:cubicBezTo>
                      <a:pt x="12416" y="11602"/>
                      <a:pt x="12410" y="11590"/>
                      <a:pt x="12408" y="11578"/>
                    </a:cubicBezTo>
                    <a:cubicBezTo>
                      <a:pt x="13196" y="11456"/>
                      <a:pt x="13083" y="10682"/>
                      <a:pt x="14384" y="10580"/>
                    </a:cubicBezTo>
                    <a:cubicBezTo>
                      <a:pt x="15156" y="10580"/>
                      <a:pt x="15351" y="10665"/>
                      <a:pt x="15351" y="10665"/>
                    </a:cubicBezTo>
                    <a:cubicBezTo>
                      <a:pt x="15351" y="10665"/>
                      <a:pt x="15363" y="10680"/>
                      <a:pt x="15365" y="10680"/>
                    </a:cubicBezTo>
                    <a:cubicBezTo>
                      <a:pt x="15368" y="10680"/>
                      <a:pt x="15348" y="10648"/>
                      <a:pt x="15234" y="10488"/>
                    </a:cubicBezTo>
                    <a:lnTo>
                      <a:pt x="15233" y="10486"/>
                    </a:lnTo>
                    <a:cubicBezTo>
                      <a:pt x="15156" y="10401"/>
                      <a:pt x="15079" y="10318"/>
                      <a:pt x="14998" y="10238"/>
                    </a:cubicBezTo>
                    <a:cubicBezTo>
                      <a:pt x="14918" y="10178"/>
                      <a:pt x="14829" y="10118"/>
                      <a:pt x="14772" y="10047"/>
                    </a:cubicBezTo>
                    <a:cubicBezTo>
                      <a:pt x="14754" y="10025"/>
                      <a:pt x="14737" y="10003"/>
                      <a:pt x="14723" y="9980"/>
                    </a:cubicBezTo>
                    <a:cubicBezTo>
                      <a:pt x="14361" y="9657"/>
                      <a:pt x="13980" y="9388"/>
                      <a:pt x="13600" y="9148"/>
                    </a:cubicBezTo>
                    <a:cubicBezTo>
                      <a:pt x="13423" y="9115"/>
                      <a:pt x="13235" y="9103"/>
                      <a:pt x="13048" y="9103"/>
                    </a:cubicBezTo>
                    <a:cubicBezTo>
                      <a:pt x="12442" y="9103"/>
                      <a:pt x="11838" y="9235"/>
                      <a:pt x="11619" y="9250"/>
                    </a:cubicBezTo>
                    <a:cubicBezTo>
                      <a:pt x="11614" y="9250"/>
                      <a:pt x="11609" y="9251"/>
                      <a:pt x="11603" y="9251"/>
                    </a:cubicBezTo>
                    <a:cubicBezTo>
                      <a:pt x="11272" y="9251"/>
                      <a:pt x="11247" y="8565"/>
                      <a:pt x="10923" y="8565"/>
                    </a:cubicBezTo>
                    <a:cubicBezTo>
                      <a:pt x="10907" y="8565"/>
                      <a:pt x="10891" y="8567"/>
                      <a:pt x="10874" y="8570"/>
                    </a:cubicBezTo>
                    <a:cubicBezTo>
                      <a:pt x="10631" y="8618"/>
                      <a:pt x="10580" y="9040"/>
                      <a:pt x="10574" y="9331"/>
                    </a:cubicBezTo>
                    <a:cubicBezTo>
                      <a:pt x="10479" y="9298"/>
                      <a:pt x="10385" y="9279"/>
                      <a:pt x="10293" y="9279"/>
                    </a:cubicBezTo>
                    <a:cubicBezTo>
                      <a:pt x="10270" y="9279"/>
                      <a:pt x="10246" y="9280"/>
                      <a:pt x="10223" y="9283"/>
                    </a:cubicBezTo>
                    <a:cubicBezTo>
                      <a:pt x="9461" y="9367"/>
                      <a:pt x="8447" y="10515"/>
                      <a:pt x="7723" y="10515"/>
                    </a:cubicBezTo>
                    <a:cubicBezTo>
                      <a:pt x="7627" y="10515"/>
                      <a:pt x="7537" y="10495"/>
                      <a:pt x="7453" y="10450"/>
                    </a:cubicBezTo>
                    <a:cubicBezTo>
                      <a:pt x="6730" y="10066"/>
                      <a:pt x="4085" y="1838"/>
                      <a:pt x="3020" y="585"/>
                    </a:cubicBezTo>
                    <a:cubicBezTo>
                      <a:pt x="2684" y="190"/>
                      <a:pt x="2263" y="1"/>
                      <a:pt x="1824" y="1"/>
                    </a:cubicBezTo>
                    <a:close/>
                  </a:path>
                </a:pathLst>
              </a:custGeom>
              <a:solidFill>
                <a:srgbClr val="0F0E49">
                  <a:alpha val="188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27" name="Google Shape;327;p39"/>
              <p:cNvSpPr/>
              <p:nvPr/>
            </p:nvSpPr>
            <p:spPr>
              <a:xfrm flipH="1">
                <a:off x="6307764" y="2943959"/>
                <a:ext cx="560641" cy="304863"/>
              </a:xfrm>
              <a:custGeom>
                <a:avLst/>
                <a:gdLst/>
                <a:ahLst/>
                <a:cxnLst/>
                <a:rect l="l" t="t" r="r" b="b"/>
                <a:pathLst>
                  <a:path w="5587" h="3038" extrusionOk="0">
                    <a:moveTo>
                      <a:pt x="1003" y="1"/>
                    </a:moveTo>
                    <a:cubicBezTo>
                      <a:pt x="987" y="1"/>
                      <a:pt x="971" y="2"/>
                      <a:pt x="954" y="6"/>
                    </a:cubicBezTo>
                    <a:cubicBezTo>
                      <a:pt x="576" y="79"/>
                      <a:pt x="660" y="1046"/>
                      <a:pt x="660" y="1046"/>
                    </a:cubicBezTo>
                    <a:cubicBezTo>
                      <a:pt x="660" y="1046"/>
                      <a:pt x="0" y="2303"/>
                      <a:pt x="1426" y="2882"/>
                    </a:cubicBezTo>
                    <a:cubicBezTo>
                      <a:pt x="1702" y="2994"/>
                      <a:pt x="1955" y="3037"/>
                      <a:pt x="2186" y="3037"/>
                    </a:cubicBezTo>
                    <a:cubicBezTo>
                      <a:pt x="2934" y="3037"/>
                      <a:pt x="3461" y="2589"/>
                      <a:pt x="3868" y="2589"/>
                    </a:cubicBezTo>
                    <a:cubicBezTo>
                      <a:pt x="3985" y="2589"/>
                      <a:pt x="4091" y="2626"/>
                      <a:pt x="4190" y="2720"/>
                    </a:cubicBezTo>
                    <a:cubicBezTo>
                      <a:pt x="4322" y="2845"/>
                      <a:pt x="4471" y="2893"/>
                      <a:pt x="4621" y="2893"/>
                    </a:cubicBezTo>
                    <a:cubicBezTo>
                      <a:pt x="5098" y="2893"/>
                      <a:pt x="5587" y="2408"/>
                      <a:pt x="5587" y="2408"/>
                    </a:cubicBezTo>
                    <a:cubicBezTo>
                      <a:pt x="5587" y="2408"/>
                      <a:pt x="5481" y="2125"/>
                      <a:pt x="5225" y="1803"/>
                    </a:cubicBezTo>
                    <a:cubicBezTo>
                      <a:pt x="5135" y="1692"/>
                      <a:pt x="4947" y="1603"/>
                      <a:pt x="4850" y="1484"/>
                    </a:cubicBezTo>
                    <a:cubicBezTo>
                      <a:pt x="4729" y="1334"/>
                      <a:pt x="4697" y="1176"/>
                      <a:pt x="4555" y="1044"/>
                    </a:cubicBezTo>
                    <a:cubicBezTo>
                      <a:pt x="4448" y="946"/>
                      <a:pt x="4335" y="856"/>
                      <a:pt x="4221" y="782"/>
                    </a:cubicBezTo>
                    <a:cubicBezTo>
                      <a:pt x="3927" y="596"/>
                      <a:pt x="3525" y="538"/>
                      <a:pt x="3125" y="538"/>
                    </a:cubicBezTo>
                    <a:cubicBezTo>
                      <a:pt x="2519" y="538"/>
                      <a:pt x="1917" y="670"/>
                      <a:pt x="1698" y="684"/>
                    </a:cubicBezTo>
                    <a:cubicBezTo>
                      <a:pt x="1693" y="685"/>
                      <a:pt x="1687" y="685"/>
                      <a:pt x="1681" y="685"/>
                    </a:cubicBezTo>
                    <a:cubicBezTo>
                      <a:pt x="1351" y="685"/>
                      <a:pt x="1326" y="1"/>
                      <a:pt x="1003" y="1"/>
                    </a:cubicBezTo>
                    <a:close/>
                  </a:path>
                </a:pathLst>
              </a:custGeom>
              <a:solidFill>
                <a:srgbClr val="9966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28" name="Google Shape;328;p39"/>
              <p:cNvSpPr/>
              <p:nvPr/>
            </p:nvSpPr>
            <p:spPr>
              <a:xfrm flipH="1">
                <a:off x="6598956" y="2081279"/>
                <a:ext cx="1358003" cy="1517493"/>
              </a:xfrm>
              <a:custGeom>
                <a:avLst/>
                <a:gdLst/>
                <a:ahLst/>
                <a:cxnLst/>
                <a:rect l="l" t="t" r="r" b="b"/>
                <a:pathLst>
                  <a:path w="13533" h="15122" extrusionOk="0">
                    <a:moveTo>
                      <a:pt x="2593" y="0"/>
                    </a:moveTo>
                    <a:cubicBezTo>
                      <a:pt x="1555" y="0"/>
                      <a:pt x="436" y="843"/>
                      <a:pt x="262" y="2476"/>
                    </a:cubicBezTo>
                    <a:cubicBezTo>
                      <a:pt x="1" y="4914"/>
                      <a:pt x="4968" y="14503"/>
                      <a:pt x="7218" y="15058"/>
                    </a:cubicBezTo>
                    <a:cubicBezTo>
                      <a:pt x="7395" y="15102"/>
                      <a:pt x="7583" y="15122"/>
                      <a:pt x="7779" y="15122"/>
                    </a:cubicBezTo>
                    <a:cubicBezTo>
                      <a:pt x="10083" y="15122"/>
                      <a:pt x="13533" y="12331"/>
                      <a:pt x="13345" y="11647"/>
                    </a:cubicBezTo>
                    <a:cubicBezTo>
                      <a:pt x="13147" y="10925"/>
                      <a:pt x="12074" y="9310"/>
                      <a:pt x="11221" y="9310"/>
                    </a:cubicBezTo>
                    <a:cubicBezTo>
                      <a:pt x="11197" y="9310"/>
                      <a:pt x="11173" y="9312"/>
                      <a:pt x="11150" y="9314"/>
                    </a:cubicBezTo>
                    <a:cubicBezTo>
                      <a:pt x="10388" y="9400"/>
                      <a:pt x="9374" y="10547"/>
                      <a:pt x="8650" y="10547"/>
                    </a:cubicBezTo>
                    <a:cubicBezTo>
                      <a:pt x="8555" y="10547"/>
                      <a:pt x="8464" y="10528"/>
                      <a:pt x="8380" y="10483"/>
                    </a:cubicBezTo>
                    <a:cubicBezTo>
                      <a:pt x="7657" y="10097"/>
                      <a:pt x="5012" y="1871"/>
                      <a:pt x="3947" y="617"/>
                    </a:cubicBezTo>
                    <a:cubicBezTo>
                      <a:pt x="3596" y="204"/>
                      <a:pt x="3104" y="0"/>
                      <a:pt x="259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grpSp>
        <p:sp>
          <p:nvSpPr>
            <p:cNvPr id="329" name="Google Shape;329;p39"/>
            <p:cNvSpPr/>
            <p:nvPr/>
          </p:nvSpPr>
          <p:spPr>
            <a:xfrm>
              <a:off x="8599637" y="2975925"/>
              <a:ext cx="167302" cy="16567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grpSp>
      <p:sp>
        <p:nvSpPr>
          <p:cNvPr id="2" name="عنوان فرعي 1"/>
          <p:cNvSpPr>
            <a:spLocks noGrp="1"/>
          </p:cNvSpPr>
          <p:nvPr>
            <p:ph type="subTitle" idx="1"/>
          </p:nvPr>
        </p:nvSpPr>
        <p:spPr/>
        <p:txBody>
          <a:bodyPr/>
          <a:lstStyle/>
          <a:p>
            <a:r>
              <a:rPr lang="en-US" b="1" dirty="0"/>
              <a:t>Presented by: </a:t>
            </a:r>
            <a:r>
              <a:rPr lang="en-US" b="1" dirty="0" err="1"/>
              <a:t>Shaden</a:t>
            </a:r>
            <a:r>
              <a:rPr lang="en-US" b="1" dirty="0"/>
              <a:t> Al-</a:t>
            </a:r>
            <a:r>
              <a:rPr lang="en-US" b="1" dirty="0" err="1"/>
              <a:t>Dala’in</a:t>
            </a:r>
            <a:r>
              <a:rPr lang="en-US" b="1" dirty="0"/>
              <a:t> </a:t>
            </a:r>
          </a:p>
        </p:txBody>
      </p:sp>
      <p:sp>
        <p:nvSpPr>
          <p:cNvPr id="3" name="عنوان 2"/>
          <p:cNvSpPr>
            <a:spLocks noGrp="1"/>
          </p:cNvSpPr>
          <p:nvPr>
            <p:ph type="ctrTitle"/>
          </p:nvPr>
        </p:nvSpPr>
        <p:spPr/>
        <p:txBody>
          <a:bodyPr/>
          <a:lstStyle/>
          <a:p>
            <a:r>
              <a:rPr lang="en-US" dirty="0"/>
              <a:t>Neurological diseases in pregnancy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57" name="Google Shape;357;p41"/>
          <p:cNvSpPr/>
          <p:nvPr/>
        </p:nvSpPr>
        <p:spPr>
          <a:xfrm rot="2042434" flipH="1">
            <a:off x="-89157" y="3459089"/>
            <a:ext cx="1209579" cy="2033339"/>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8" name="Google Shape;358;p41"/>
          <p:cNvSpPr/>
          <p:nvPr/>
        </p:nvSpPr>
        <p:spPr>
          <a:xfrm rot="9881511">
            <a:off x="7853712" y="-220264"/>
            <a:ext cx="1002953" cy="188484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9" name="Google Shape;359;p41"/>
          <p:cNvSpPr/>
          <p:nvPr/>
        </p:nvSpPr>
        <p:spPr>
          <a:xfrm>
            <a:off x="7847888" y="1024365"/>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 name="عنوان 2"/>
          <p:cNvSpPr>
            <a:spLocks noGrp="1"/>
          </p:cNvSpPr>
          <p:nvPr>
            <p:ph type="title"/>
          </p:nvPr>
        </p:nvSpPr>
        <p:spPr>
          <a:xfrm>
            <a:off x="122986" y="1210515"/>
            <a:ext cx="7703820" cy="2569545"/>
          </a:xfrm>
        </p:spPr>
        <p:txBody>
          <a:bodyPr/>
          <a:lstStyle/>
          <a:p>
            <a:r>
              <a:rPr lang="en-US" sz="1400" dirty="0"/>
              <a:t>it is highly probable that intrauterine first-trimester valproate exposure carries a higher risk of major congenital malformations than carbamazepine exposure, and it is possible that it carries a higher risk than phenytoin or </a:t>
            </a:r>
            <a:r>
              <a:rPr lang="en-US" sz="1400" dirty="0" err="1"/>
              <a:t>lamotrigine</a:t>
            </a:r>
            <a:r>
              <a:rPr lang="en-US" sz="1400" dirty="0"/>
              <a:t> exposure. </a:t>
            </a:r>
            <a:br>
              <a:rPr lang="en-US" sz="1400" dirty="0"/>
            </a:br>
            <a:br>
              <a:rPr lang="en-US" sz="1400" dirty="0"/>
            </a:br>
            <a:br>
              <a:rPr lang="en-US" sz="1400" dirty="0"/>
            </a:br>
            <a:r>
              <a:rPr lang="en-US" sz="1400" dirty="0"/>
              <a:t> For </a:t>
            </a:r>
            <a:r>
              <a:rPr lang="en-US" sz="1400" dirty="0" err="1"/>
              <a:t>monotherapy</a:t>
            </a:r>
            <a:r>
              <a:rPr lang="en-US" sz="1400" dirty="0"/>
              <a:t>, intrauterine exposure to valproate probably reduces cognitive </a:t>
            </a:r>
            <a:r>
              <a:rPr lang="en-US" sz="1400" dirty="0" err="1"/>
              <a:t>outcomes</a:t>
            </a:r>
            <a:br>
              <a:rPr lang="en-US" sz="1400" dirty="0" err="1"/>
            </a:br>
            <a:r>
              <a:rPr lang="en-US" sz="1400" dirty="0" err="1"/>
              <a:t>The</a:t>
            </a:r>
            <a:r>
              <a:rPr lang="en-US" sz="1400" dirty="0"/>
              <a:t> use of VPA as a single drug (</a:t>
            </a:r>
            <a:r>
              <a:rPr lang="en-US" sz="1400" dirty="0" err="1"/>
              <a:t>monotherapy</a:t>
            </a:r>
            <a:r>
              <a:rPr lang="en-US" sz="1400" dirty="0"/>
              <a:t>) in the first trimester of pregnancy was associated with significantly increased risks of major and minor malformations, including a 20-fold increase in neural tube defects (NTDs) such as </a:t>
            </a:r>
            <a:r>
              <a:rPr lang="en-US" sz="1400" dirty="0" err="1"/>
              <a:t>spina</a:t>
            </a:r>
            <a:r>
              <a:rPr lang="en-US" sz="1400" dirty="0"/>
              <a:t> bifida, cleft lip and palate, cardiovascular abnormalities, genitourinary defects, developmental delay, endocrine disorders, limb defects, and autism as compared with no-use of antiepileptic drugs (AEDs) or with use of other AEDs.</a:t>
            </a:r>
            <a:br>
              <a:rPr lang="en-US" sz="1400" dirty="0"/>
            </a:br>
            <a:endParaRPr 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57" name="Google Shape;357;p41"/>
          <p:cNvSpPr/>
          <p:nvPr/>
        </p:nvSpPr>
        <p:spPr>
          <a:xfrm rot="2042434" flipH="1">
            <a:off x="-89157" y="3459089"/>
            <a:ext cx="1209579" cy="2033339"/>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8" name="Google Shape;358;p41"/>
          <p:cNvSpPr/>
          <p:nvPr/>
        </p:nvSpPr>
        <p:spPr>
          <a:xfrm rot="9881511">
            <a:off x="7853712" y="-220264"/>
            <a:ext cx="1002953" cy="188484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9" name="Google Shape;359;p41"/>
          <p:cNvSpPr/>
          <p:nvPr/>
        </p:nvSpPr>
        <p:spPr>
          <a:xfrm>
            <a:off x="7847888" y="1024365"/>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1"/>
          <p:cNvSpPr>
            <a:spLocks noGrp="1"/>
          </p:cNvSpPr>
          <p:nvPr>
            <p:ph type="title"/>
          </p:nvPr>
        </p:nvSpPr>
        <p:spPr>
          <a:xfrm>
            <a:off x="651188" y="924165"/>
            <a:ext cx="7704000" cy="572700"/>
          </a:xfrm>
        </p:spPr>
        <p:txBody>
          <a:bodyPr/>
          <a:lstStyle/>
          <a:p>
            <a:r>
              <a:rPr lang="en-US" sz="2800" dirty="0"/>
              <a:t>Risks of carbamazepine, </a:t>
            </a:r>
            <a:r>
              <a:rPr lang="en-US" sz="2800" dirty="0" err="1"/>
              <a:t>nonvalproate</a:t>
            </a:r>
            <a:r>
              <a:rPr lang="en-US" sz="2800" dirty="0"/>
              <a:t> AED, phenytoin, and phenobarbital </a:t>
            </a:r>
            <a:r>
              <a:rPr lang="en-US" sz="2800" dirty="0" err="1"/>
              <a:t>monotherapy</a:t>
            </a:r>
            <a:r>
              <a:rPr lang="en-US" sz="2800" dirty="0"/>
              <a:t> </a:t>
            </a:r>
            <a:br>
              <a:rPr lang="en-US" sz="2800" dirty="0"/>
            </a:br>
            <a:br>
              <a:rPr lang="en-US" sz="2800" dirty="0"/>
            </a:br>
            <a:r>
              <a:rPr lang="en-US" sz="1100" dirty="0"/>
              <a:t>for fetus</a:t>
            </a:r>
            <a:br>
              <a:rPr lang="en-US" sz="1100" dirty="0"/>
            </a:br>
            <a:r>
              <a:rPr lang="en-US" sz="1100" dirty="0" err="1"/>
              <a:t>Spina</a:t>
            </a:r>
            <a:r>
              <a:rPr lang="en-US" sz="1100" dirty="0"/>
              <a:t> bifida was the only major congenital malformation associated with carbamazepine as compared with no AED. The risk was smaller with carbamazepine than with valproate. However, the risk of </a:t>
            </a:r>
            <a:r>
              <a:rPr lang="en-US" sz="1100" dirty="0" err="1"/>
              <a:t>spina</a:t>
            </a:r>
            <a:r>
              <a:rPr lang="en-US" sz="1100" dirty="0"/>
              <a:t> bifida with carbamazepine was no different from that with other </a:t>
            </a:r>
            <a:r>
              <a:rPr lang="en-US" sz="1100" dirty="0" err="1"/>
              <a:t>nonvalproate</a:t>
            </a:r>
            <a:r>
              <a:rPr lang="en-US" sz="1100" dirty="0"/>
              <a:t> AEDs.</a:t>
            </a:r>
            <a:br>
              <a:rPr lang="en-US" sz="1100" dirty="0"/>
            </a:br>
            <a:br>
              <a:rPr lang="en-US" sz="1100" dirty="0"/>
            </a:br>
            <a:r>
              <a:rPr lang="en-US" sz="1100" dirty="0"/>
              <a:t>The risk of fetal hypospadias with mothers taking carbamazepine was comparable to that with mothers taking other </a:t>
            </a:r>
            <a:r>
              <a:rPr lang="en-US" sz="1100" dirty="0" err="1"/>
              <a:t>nonvalproate</a:t>
            </a:r>
            <a:r>
              <a:rPr lang="en-US" sz="1100" dirty="0"/>
              <a:t> AEDs and lower than that with mothers taking valproate. The risk of cleft lip, with or without cleft palate, was lower for carbamazepine </a:t>
            </a:r>
            <a:r>
              <a:rPr lang="en-US" sz="1100" dirty="0" err="1"/>
              <a:t>monotherapy</a:t>
            </a:r>
            <a:r>
              <a:rPr lang="en-US" sz="1100" dirty="0"/>
              <a:t> than for other </a:t>
            </a:r>
            <a:r>
              <a:rPr lang="en-US" sz="1100" dirty="0" err="1"/>
              <a:t>nonvalproate</a:t>
            </a:r>
            <a:r>
              <a:rPr lang="en-US" sz="1100" dirty="0"/>
              <a:t> AED </a:t>
            </a:r>
            <a:r>
              <a:rPr lang="en-US" sz="1100" dirty="0" err="1"/>
              <a:t>monotherapy</a:t>
            </a:r>
            <a:r>
              <a:rPr lang="en-US" sz="1100" dirty="0"/>
              <a:t> (phenobarbital in more than 50% of cases) </a:t>
            </a:r>
            <a:br>
              <a:rPr lang="en-US" sz="1100" dirty="0"/>
            </a:br>
            <a:br>
              <a:rPr lang="en-US" sz="1100" dirty="0"/>
            </a:br>
            <a:r>
              <a:rPr lang="en-US" sz="1100" dirty="0"/>
              <a:t>Overall, therefore, the risks of carbamazepine to the fetus are smaller than those of valproate and comparable to those of other </a:t>
            </a:r>
            <a:r>
              <a:rPr lang="en-US" sz="1100" dirty="0" err="1"/>
              <a:t>nonvalproate</a:t>
            </a:r>
            <a:r>
              <a:rPr lang="en-US" sz="1100" dirty="0"/>
              <a:t> AEDs, except for the lower risk of cleft lip, with or without cleft palate, on carbamazepine.</a:t>
            </a:r>
            <a:br>
              <a:rPr lang="en-US" sz="1100" dirty="0"/>
            </a:br>
            <a:endParaRPr lang="en-US" sz="11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57" name="Google Shape;357;p41"/>
          <p:cNvSpPr/>
          <p:nvPr/>
        </p:nvSpPr>
        <p:spPr>
          <a:xfrm rot="2042434" flipH="1">
            <a:off x="-89157" y="3459089"/>
            <a:ext cx="1209579" cy="2033339"/>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8" name="Google Shape;358;p41"/>
          <p:cNvSpPr/>
          <p:nvPr/>
        </p:nvSpPr>
        <p:spPr>
          <a:xfrm rot="9881511">
            <a:off x="7853712" y="-220264"/>
            <a:ext cx="1002953" cy="188484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9" name="Google Shape;359;p41"/>
          <p:cNvSpPr/>
          <p:nvPr/>
        </p:nvSpPr>
        <p:spPr>
          <a:xfrm>
            <a:off x="7847888" y="1024365"/>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1"/>
          <p:cNvSpPr>
            <a:spLocks noGrp="1"/>
          </p:cNvSpPr>
          <p:nvPr>
            <p:ph type="title"/>
          </p:nvPr>
        </p:nvSpPr>
        <p:spPr>
          <a:xfrm>
            <a:off x="679875" y="544740"/>
            <a:ext cx="7704000" cy="572700"/>
          </a:xfrm>
        </p:spPr>
        <p:txBody>
          <a:bodyPr/>
          <a:lstStyle/>
          <a:p>
            <a:r>
              <a:rPr lang="en-US" sz="2800" dirty="0"/>
              <a:t>Phenytoin </a:t>
            </a:r>
            <a:br>
              <a:rPr lang="en-US" sz="1100" dirty="0"/>
            </a:br>
            <a:br>
              <a:rPr lang="en-US" sz="1100" dirty="0"/>
            </a:br>
            <a:r>
              <a:rPr lang="en-US" sz="1100" dirty="0" err="1"/>
              <a:t>Phenytoin</a:t>
            </a:r>
            <a:r>
              <a:rPr lang="en-US" sz="1100" dirty="0"/>
              <a:t> (Dilantin) is an older, first-generation AED.</a:t>
            </a:r>
            <a:br>
              <a:rPr lang="en-US" sz="1100" dirty="0"/>
            </a:br>
            <a:br>
              <a:rPr lang="en-US" sz="1100" dirty="0"/>
            </a:br>
            <a:r>
              <a:rPr lang="en-US" sz="1100" dirty="0"/>
              <a:t>The American College of Obstetricians and Gynecologists recommends 4 mg of </a:t>
            </a:r>
            <a:r>
              <a:rPr lang="en-US" sz="1100" dirty="0" err="1"/>
              <a:t>folate</a:t>
            </a:r>
            <a:r>
              <a:rPr lang="en-US" sz="1100" dirty="0"/>
              <a:t> per day for women taking phenytoin (Dilantin) during pregnancy</a:t>
            </a:r>
            <a:br>
              <a:rPr lang="en-US" sz="1100" dirty="0"/>
            </a:br>
            <a:br>
              <a:rPr lang="en-US" sz="1100" dirty="0"/>
            </a:br>
            <a:r>
              <a:rPr lang="en-US" sz="1100" dirty="0"/>
              <a:t>Although </a:t>
            </a:r>
            <a:r>
              <a:rPr lang="en-US" sz="1100" dirty="0" err="1"/>
              <a:t>folate</a:t>
            </a:r>
            <a:r>
              <a:rPr lang="en-US" sz="1100" dirty="0"/>
              <a:t> supplementation is recommended for pregnant women taking the drug, the efficacy of </a:t>
            </a:r>
            <a:r>
              <a:rPr lang="en-US" sz="1100" dirty="0" err="1"/>
              <a:t>folate</a:t>
            </a:r>
            <a:r>
              <a:rPr lang="en-US" sz="1100" dirty="0"/>
              <a:t> supplementation in preventing neural tube defects is unproved</a:t>
            </a:r>
            <a:br>
              <a:rPr lang="en-US" sz="1100" dirty="0"/>
            </a:br>
            <a:r>
              <a:rPr lang="en-US" sz="1100" dirty="0"/>
              <a:t>About one third of children whose mothers are taking this drug during pregnancy typically have   fetal </a:t>
            </a:r>
            <a:r>
              <a:rPr lang="en-US" sz="1100" dirty="0" err="1"/>
              <a:t>hydantoin</a:t>
            </a:r>
            <a:r>
              <a:rPr lang="en-US" sz="1100" dirty="0"/>
              <a:t> syndrome</a:t>
            </a:r>
            <a:br>
              <a:rPr lang="en-US" sz="1100" dirty="0"/>
            </a:br>
            <a:br>
              <a:rPr lang="en-US" sz="1100" dirty="0"/>
            </a:br>
            <a:br>
              <a:rPr lang="en-US" sz="1100" dirty="0"/>
            </a:br>
            <a:br>
              <a:rPr lang="en-US" sz="1100" dirty="0"/>
            </a:br>
            <a:r>
              <a:rPr lang="en-US" sz="2000" dirty="0">
                <a:solidFill>
                  <a:schemeClr val="bg2"/>
                </a:solidFill>
              </a:rPr>
              <a:t>Fetal </a:t>
            </a:r>
            <a:r>
              <a:rPr lang="en-US" sz="2000" dirty="0" err="1">
                <a:solidFill>
                  <a:schemeClr val="bg2"/>
                </a:solidFill>
              </a:rPr>
              <a:t>hydantoin</a:t>
            </a:r>
            <a:r>
              <a:rPr lang="en-US" sz="2000" dirty="0">
                <a:solidFill>
                  <a:schemeClr val="bg2"/>
                </a:solidFill>
              </a:rPr>
              <a:t> syndrome</a:t>
            </a:r>
            <a:r>
              <a:rPr lang="en-US" sz="1100" dirty="0"/>
              <a:t> is a characteristic pattern of mental and physical birth defects that results from maternal use of drug phenytoin (Dilantin) during pregnancy. The range and severity of associated abnormalities will vary greatly from one infant to another . </a:t>
            </a:r>
            <a:br>
              <a:rPr lang="en-US" sz="1100" dirty="0"/>
            </a:br>
            <a:br>
              <a:rPr lang="en-US" sz="1100" dirty="0"/>
            </a:br>
            <a:r>
              <a:rPr lang="en-US" sz="1100" dirty="0"/>
              <a:t>The characteristics of fetal </a:t>
            </a:r>
            <a:r>
              <a:rPr lang="en-US" sz="1100" dirty="0" err="1"/>
              <a:t>hydantoin</a:t>
            </a:r>
            <a:r>
              <a:rPr lang="en-US" sz="1100" dirty="0"/>
              <a:t> syndrome include IUGR with small head circumference, </a:t>
            </a:r>
            <a:r>
              <a:rPr lang="en-US" sz="1100" dirty="0" err="1"/>
              <a:t>dysmorphic</a:t>
            </a:r>
            <a:r>
              <a:rPr lang="en-US" sz="1100" dirty="0"/>
              <a:t> </a:t>
            </a:r>
            <a:r>
              <a:rPr lang="en-US" sz="1100" dirty="0" err="1"/>
              <a:t>facies</a:t>
            </a:r>
            <a:r>
              <a:rPr lang="en-US" sz="1100" dirty="0"/>
              <a:t>, </a:t>
            </a:r>
            <a:r>
              <a:rPr lang="en-US" sz="1100" dirty="0" err="1"/>
              <a:t>orofacial</a:t>
            </a:r>
            <a:r>
              <a:rPr lang="en-US" sz="1100" dirty="0"/>
              <a:t> clefts, cardiac defects, and distal digital hypoplasia with small nails.</a:t>
            </a:r>
            <a:br>
              <a:rPr lang="en-US" sz="1100" dirty="0"/>
            </a:br>
            <a:br>
              <a:rPr lang="en-US" sz="1100" dirty="0"/>
            </a:br>
            <a:r>
              <a:rPr lang="en-US" sz="1100" dirty="0"/>
              <a:t> </a:t>
            </a:r>
            <a:br>
              <a:rPr lang="en-US" sz="1100" dirty="0"/>
            </a:br>
            <a:endParaRPr lang="en-US" sz="11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57" name="Google Shape;357;p41"/>
          <p:cNvSpPr/>
          <p:nvPr/>
        </p:nvSpPr>
        <p:spPr>
          <a:xfrm rot="2042434" flipH="1">
            <a:off x="-89157" y="3459089"/>
            <a:ext cx="1209579" cy="2033339"/>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8" name="Google Shape;358;p41"/>
          <p:cNvSpPr/>
          <p:nvPr/>
        </p:nvSpPr>
        <p:spPr>
          <a:xfrm rot="9881511">
            <a:off x="7853712" y="-220264"/>
            <a:ext cx="1002953" cy="188484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9" name="Google Shape;359;p41"/>
          <p:cNvSpPr/>
          <p:nvPr/>
        </p:nvSpPr>
        <p:spPr>
          <a:xfrm>
            <a:off x="7847888" y="1024365"/>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 name="مستطيل 4"/>
          <p:cNvSpPr/>
          <p:nvPr/>
        </p:nvSpPr>
        <p:spPr>
          <a:xfrm>
            <a:off x="515632" y="579573"/>
            <a:ext cx="5958408"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2000" b="0" i="0" u="none" strike="noStrike" kern="0" cap="none" spc="0" normalizeH="0" baseline="0" noProof="0" dirty="0">
                <a:ln>
                  <a:noFill/>
                </a:ln>
                <a:solidFill>
                  <a:srgbClr val="000000"/>
                </a:solidFill>
                <a:effectLst/>
                <a:uLnTx/>
                <a:uFillTx/>
                <a:latin typeface="Arial" charset="0"/>
                <a:cs typeface="Arial" charset="0"/>
                <a:sym typeface="Arial" charset="0"/>
              </a:rPr>
              <a:t>Risks of </a:t>
            </a:r>
            <a:r>
              <a:rPr kumimoji="0" lang="en-US" sz="2000" b="0" i="0" u="none" strike="noStrike" kern="0" cap="none" spc="0" normalizeH="0" baseline="0" noProof="0" dirty="0" err="1">
                <a:ln>
                  <a:noFill/>
                </a:ln>
                <a:solidFill>
                  <a:srgbClr val="000000"/>
                </a:solidFill>
                <a:effectLst/>
                <a:uLnTx/>
                <a:uFillTx/>
                <a:latin typeface="Arial" charset="0"/>
                <a:cs typeface="Arial" charset="0"/>
                <a:sym typeface="Arial" charset="0"/>
              </a:rPr>
              <a:t>lamotrigine</a:t>
            </a:r>
            <a:r>
              <a:rPr kumimoji="0" lang="en-US" sz="2000" b="0" i="0" u="none" strike="noStrike" kern="0" cap="none" spc="0" normalizeH="0" baseline="0" noProof="0" dirty="0">
                <a:ln>
                  <a:noFill/>
                </a:ln>
                <a:solidFill>
                  <a:srgbClr val="000000"/>
                </a:solidFill>
                <a:effectLst/>
                <a:uLnTx/>
                <a:uFillTx/>
                <a:latin typeface="Arial" charset="0"/>
                <a:cs typeface="Arial" charset="0"/>
                <a:sym typeface="Arial" charset="0"/>
              </a:rPr>
              <a:t> therapy for fetus</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elevated prevalence of isolated,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nonsyndromic</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oral clefts in infants exposed to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lamotrigine</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monotherapy</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during the first trimester as compared with a reference population</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b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b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632" y="2226068"/>
            <a:ext cx="6237287"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57" name="Google Shape;357;p41"/>
          <p:cNvSpPr/>
          <p:nvPr/>
        </p:nvSpPr>
        <p:spPr>
          <a:xfrm rot="2042434" flipH="1">
            <a:off x="-89157" y="3459089"/>
            <a:ext cx="1209579" cy="2033339"/>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8" name="Google Shape;358;p41"/>
          <p:cNvSpPr/>
          <p:nvPr/>
        </p:nvSpPr>
        <p:spPr>
          <a:xfrm rot="9881511">
            <a:off x="7853712" y="-220264"/>
            <a:ext cx="1002953" cy="188484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9" name="Google Shape;359;p41"/>
          <p:cNvSpPr/>
          <p:nvPr/>
        </p:nvSpPr>
        <p:spPr>
          <a:xfrm>
            <a:off x="7847888" y="1024365"/>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مستطيل 1"/>
          <p:cNvSpPr/>
          <p:nvPr/>
        </p:nvSpPr>
        <p:spPr>
          <a:xfrm>
            <a:off x="179512" y="909757"/>
            <a:ext cx="8964488" cy="36317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2000" b="0" i="0" u="none" strike="noStrike" kern="0" cap="none" spc="0" normalizeH="0" baseline="0" noProof="0" dirty="0">
                <a:ln>
                  <a:noFill/>
                </a:ln>
                <a:solidFill>
                  <a:srgbClr val="000000"/>
                </a:solidFill>
                <a:effectLst/>
                <a:uLnTx/>
                <a:uFillTx/>
                <a:latin typeface="Arial" charset="0"/>
                <a:cs typeface="Arial" charset="0"/>
                <a:sym typeface="Arial" charset="0"/>
              </a:rPr>
              <a:t>For the treatment of status </a:t>
            </a:r>
            <a:r>
              <a:rPr kumimoji="0" lang="en-US" sz="2000" b="0" i="0" u="none" strike="noStrike" kern="0" cap="none" spc="0" normalizeH="0" baseline="0" noProof="0" dirty="0" err="1">
                <a:ln>
                  <a:noFill/>
                </a:ln>
                <a:solidFill>
                  <a:srgbClr val="000000"/>
                </a:solidFill>
                <a:effectLst/>
                <a:uLnTx/>
                <a:uFillTx/>
                <a:latin typeface="Arial" charset="0"/>
                <a:cs typeface="Arial" charset="0"/>
                <a:sym typeface="Arial" charset="0"/>
              </a:rPr>
              <a:t>epilepticus</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immediate hospitalization is required.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Management is similar to that in the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nonpregnant</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adult.</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Patency of the airway and adequate oxygenation should be ensured.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After blood is drawn for plasma levels of anticonvulsants, intravenous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lorazepam</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should be given slowly, followed by a loading dose of phenytoin with continuous cardiac monitoring.</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The management of labor and delivery follows obstetric indications. During labor and in the immediate</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postpartum period, anticonvulsant drugs must be continued.</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The dose of the anticonvulsant drug may be lowered postpartum, provided that a therapeutic level is maintained. Although anticonvulsants are excreted in breast milk in small amounts, breastfeeding is not contraindicated.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4"/>
          <p:cNvSpPr/>
          <p:nvPr/>
        </p:nvSpPr>
        <p:spPr>
          <a:xfrm rot="-5914077" flipH="1">
            <a:off x="5383706" y="2014488"/>
            <a:ext cx="4150012" cy="438877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97" name="Google Shape;397;p44"/>
          <p:cNvSpPr/>
          <p:nvPr/>
        </p:nvSpPr>
        <p:spPr>
          <a:xfrm rot="-8100000" flipH="1">
            <a:off x="4828108" y="558386"/>
            <a:ext cx="1183359" cy="1989262"/>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98" name="Google Shape;398;p44"/>
          <p:cNvSpPr/>
          <p:nvPr/>
        </p:nvSpPr>
        <p:spPr>
          <a:xfrm rot="-2700000">
            <a:off x="7664649" y="80774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99" name="Google Shape;399;p44"/>
          <p:cNvSpPr/>
          <p:nvPr/>
        </p:nvSpPr>
        <p:spPr>
          <a:xfrm rot="2573072">
            <a:off x="7782864" y="3359860"/>
            <a:ext cx="1091247" cy="205077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00" name="Google Shape;400;p44"/>
          <p:cNvSpPr/>
          <p:nvPr/>
        </p:nvSpPr>
        <p:spPr>
          <a:xfrm rot="1816285">
            <a:off x="882851" y="3867637"/>
            <a:ext cx="208272" cy="20622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01" name="Google Shape;401;p44"/>
          <p:cNvSpPr/>
          <p:nvPr/>
        </p:nvSpPr>
        <p:spPr>
          <a:xfrm rot="-10272701">
            <a:off x="1512042" y="4065821"/>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صر نائب للنص 1"/>
          <p:cNvSpPr>
            <a:spLocks noGrp="1"/>
          </p:cNvSpPr>
          <p:nvPr>
            <p:ph type="body" idx="1"/>
          </p:nvPr>
        </p:nvSpPr>
        <p:spPr>
          <a:xfrm>
            <a:off x="395536" y="1168201"/>
            <a:ext cx="6510894" cy="2606598"/>
          </a:xfrm>
        </p:spPr>
        <p:txBody>
          <a:bodyPr/>
          <a:lstStyle/>
          <a:p>
            <a:r>
              <a:rPr lang="en-US" sz="3600" dirty="0"/>
              <a:t>Complication</a:t>
            </a:r>
          </a:p>
          <a:p>
            <a:r>
              <a:rPr lang="en-US" sz="1600" dirty="0"/>
              <a:t>Pregnant patients with epilepsy have a twofold increase in maternal complications such as preeclampsia,</a:t>
            </a:r>
          </a:p>
          <a:p>
            <a:r>
              <a:rPr lang="en-US" sz="1600" dirty="0"/>
              <a:t>abruption, hyperemesis, and premature labor. Fetal hypoxia is a potential consequence of maternal seizures, and there is a high incidence of intrauterine fetal demise.</a:t>
            </a:r>
          </a:p>
          <a:p>
            <a:r>
              <a:rPr lang="en-US" sz="1600" dirty="0"/>
              <a:t> In the neonate, higher rates of coagulopathy, drug withdrawal symptoms, and morbidity and mortality are reported.</a:t>
            </a:r>
          </a:p>
          <a:p>
            <a:r>
              <a:rPr lang="en-US" sz="1600" dirty="0"/>
              <a:t> Congenital anomalies are more common in neonates exposed to AEDs in utero than among offspring of untreated women with epilepsy and women without epilepsy. The overall risk of major malformations is 4-6%</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10" name="Google Shape;410;p45"/>
          <p:cNvSpPr/>
          <p:nvPr/>
        </p:nvSpPr>
        <p:spPr>
          <a:xfrm>
            <a:off x="2021150" y="1261775"/>
            <a:ext cx="995700" cy="9957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11" name="Google Shape;411;p45"/>
          <p:cNvSpPr/>
          <p:nvPr/>
        </p:nvSpPr>
        <p:spPr>
          <a:xfrm>
            <a:off x="6127300" y="1261775"/>
            <a:ext cx="995700" cy="995700"/>
          </a:xfrm>
          <a:prstGeom prst="ellipse">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12" name="Google Shape;412;p45"/>
          <p:cNvSpPr/>
          <p:nvPr/>
        </p:nvSpPr>
        <p:spPr>
          <a:xfrm rot="-6282862" flipH="1">
            <a:off x="8200383" y="56049"/>
            <a:ext cx="802771" cy="1349422"/>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13" name="Google Shape;413;p45"/>
          <p:cNvSpPr/>
          <p:nvPr/>
        </p:nvSpPr>
        <p:spPr>
          <a:xfrm rot="10800000" flipH="1">
            <a:off x="785087" y="-386814"/>
            <a:ext cx="1002960" cy="1884858"/>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14" name="Google Shape;414;p45"/>
          <p:cNvSpPr/>
          <p:nvPr/>
        </p:nvSpPr>
        <p:spPr>
          <a:xfrm rot="-1319302">
            <a:off x="2195987" y="566486"/>
            <a:ext cx="208272" cy="20622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15" name="Google Shape;415;p45"/>
          <p:cNvSpPr/>
          <p:nvPr/>
        </p:nvSpPr>
        <p:spPr>
          <a:xfrm rot="7000527">
            <a:off x="7604213" y="4433675"/>
            <a:ext cx="208270" cy="206226"/>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16" name="Google Shape;416;p45"/>
          <p:cNvSpPr/>
          <p:nvPr/>
        </p:nvSpPr>
        <p:spPr>
          <a:xfrm rot="-9621894">
            <a:off x="1784292" y="4388601"/>
            <a:ext cx="208268" cy="206224"/>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17" name="Google Shape;417;p45"/>
          <p:cNvSpPr/>
          <p:nvPr/>
        </p:nvSpPr>
        <p:spPr>
          <a:xfrm rot="8797163">
            <a:off x="7399244" y="528699"/>
            <a:ext cx="208266" cy="206226"/>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grpSp>
        <p:nvGrpSpPr>
          <p:cNvPr id="418" name="Google Shape;418;p45"/>
          <p:cNvGrpSpPr/>
          <p:nvPr/>
        </p:nvGrpSpPr>
        <p:grpSpPr>
          <a:xfrm>
            <a:off x="2342229" y="1547157"/>
            <a:ext cx="366371" cy="424950"/>
            <a:chOff x="2498975" y="3769125"/>
            <a:chExt cx="230625" cy="267500"/>
          </a:xfrm>
        </p:grpSpPr>
        <p:sp>
          <p:nvSpPr>
            <p:cNvPr id="419" name="Google Shape;419;p45"/>
            <p:cNvSpPr/>
            <p:nvPr/>
          </p:nvSpPr>
          <p:spPr>
            <a:xfrm>
              <a:off x="2498975" y="3769125"/>
              <a:ext cx="91675" cy="267500"/>
            </a:xfrm>
            <a:custGeom>
              <a:avLst/>
              <a:gdLst/>
              <a:ahLst/>
              <a:cxnLst/>
              <a:rect l="l" t="t" r="r" b="b"/>
              <a:pathLst>
                <a:path w="3667" h="10700" extrusionOk="0">
                  <a:moveTo>
                    <a:pt x="3496" y="0"/>
                  </a:moveTo>
                  <a:cubicBezTo>
                    <a:pt x="3422" y="0"/>
                    <a:pt x="3356" y="54"/>
                    <a:pt x="3342" y="129"/>
                  </a:cubicBezTo>
                  <a:lnTo>
                    <a:pt x="3295" y="393"/>
                  </a:lnTo>
                  <a:cubicBezTo>
                    <a:pt x="3260" y="590"/>
                    <a:pt x="3110" y="743"/>
                    <a:pt x="2912" y="783"/>
                  </a:cubicBezTo>
                  <a:lnTo>
                    <a:pt x="2060" y="952"/>
                  </a:lnTo>
                  <a:cubicBezTo>
                    <a:pt x="1541" y="1055"/>
                    <a:pt x="1127" y="1433"/>
                    <a:pt x="979" y="1940"/>
                  </a:cubicBezTo>
                  <a:lnTo>
                    <a:pt x="192" y="4624"/>
                  </a:lnTo>
                  <a:cubicBezTo>
                    <a:pt x="50" y="5108"/>
                    <a:pt x="1" y="5610"/>
                    <a:pt x="47" y="6115"/>
                  </a:cubicBezTo>
                  <a:lnTo>
                    <a:pt x="182" y="7591"/>
                  </a:lnTo>
                  <a:cubicBezTo>
                    <a:pt x="136" y="8651"/>
                    <a:pt x="475" y="9428"/>
                    <a:pt x="768" y="9893"/>
                  </a:cubicBezTo>
                  <a:cubicBezTo>
                    <a:pt x="1089" y="10402"/>
                    <a:pt x="1423" y="10657"/>
                    <a:pt x="1437" y="10668"/>
                  </a:cubicBezTo>
                  <a:cubicBezTo>
                    <a:pt x="1465" y="10689"/>
                    <a:pt x="1498" y="10699"/>
                    <a:pt x="1531" y="10699"/>
                  </a:cubicBezTo>
                  <a:cubicBezTo>
                    <a:pt x="1578" y="10699"/>
                    <a:pt x="1625" y="10678"/>
                    <a:pt x="1656" y="10637"/>
                  </a:cubicBezTo>
                  <a:cubicBezTo>
                    <a:pt x="1708" y="10568"/>
                    <a:pt x="1695" y="10470"/>
                    <a:pt x="1626" y="10418"/>
                  </a:cubicBezTo>
                  <a:cubicBezTo>
                    <a:pt x="1623" y="10416"/>
                    <a:pt x="1316" y="10179"/>
                    <a:pt x="1026" y="9714"/>
                  </a:cubicBezTo>
                  <a:cubicBezTo>
                    <a:pt x="637" y="9093"/>
                    <a:pt x="460" y="8379"/>
                    <a:pt x="496" y="7593"/>
                  </a:cubicBezTo>
                  <a:cubicBezTo>
                    <a:pt x="532" y="6809"/>
                    <a:pt x="826" y="6100"/>
                    <a:pt x="1370" y="5485"/>
                  </a:cubicBezTo>
                  <a:cubicBezTo>
                    <a:pt x="1779" y="5022"/>
                    <a:pt x="2185" y="4789"/>
                    <a:pt x="2189" y="4787"/>
                  </a:cubicBezTo>
                  <a:cubicBezTo>
                    <a:pt x="2230" y="4763"/>
                    <a:pt x="2259" y="4722"/>
                    <a:pt x="2266" y="4675"/>
                  </a:cubicBezTo>
                  <a:cubicBezTo>
                    <a:pt x="2275" y="4628"/>
                    <a:pt x="2260" y="4580"/>
                    <a:pt x="2228" y="4545"/>
                  </a:cubicBezTo>
                  <a:cubicBezTo>
                    <a:pt x="2226" y="4542"/>
                    <a:pt x="2022" y="4315"/>
                    <a:pt x="1903" y="3984"/>
                  </a:cubicBezTo>
                  <a:cubicBezTo>
                    <a:pt x="1751" y="3557"/>
                    <a:pt x="1815" y="3172"/>
                    <a:pt x="2094" y="2836"/>
                  </a:cubicBezTo>
                  <a:cubicBezTo>
                    <a:pt x="2171" y="2744"/>
                    <a:pt x="2260" y="2667"/>
                    <a:pt x="2359" y="2606"/>
                  </a:cubicBezTo>
                  <a:cubicBezTo>
                    <a:pt x="2432" y="2561"/>
                    <a:pt x="2456" y="2464"/>
                    <a:pt x="2409" y="2390"/>
                  </a:cubicBezTo>
                  <a:cubicBezTo>
                    <a:pt x="2380" y="2342"/>
                    <a:pt x="2329" y="2315"/>
                    <a:pt x="2276" y="2315"/>
                  </a:cubicBezTo>
                  <a:cubicBezTo>
                    <a:pt x="2248" y="2315"/>
                    <a:pt x="2220" y="2323"/>
                    <a:pt x="2194" y="2338"/>
                  </a:cubicBezTo>
                  <a:cubicBezTo>
                    <a:pt x="2067" y="2418"/>
                    <a:pt x="1952" y="2517"/>
                    <a:pt x="1853" y="2636"/>
                  </a:cubicBezTo>
                  <a:cubicBezTo>
                    <a:pt x="1503" y="3055"/>
                    <a:pt x="1419" y="3558"/>
                    <a:pt x="1608" y="4090"/>
                  </a:cubicBezTo>
                  <a:cubicBezTo>
                    <a:pt x="1688" y="4312"/>
                    <a:pt x="1800" y="4494"/>
                    <a:pt x="1883" y="4611"/>
                  </a:cubicBezTo>
                  <a:cubicBezTo>
                    <a:pt x="1715" y="4725"/>
                    <a:pt x="1432" y="4943"/>
                    <a:pt x="1142" y="5268"/>
                  </a:cubicBezTo>
                  <a:cubicBezTo>
                    <a:pt x="885" y="5558"/>
                    <a:pt x="592" y="5972"/>
                    <a:pt x="398" y="6504"/>
                  </a:cubicBezTo>
                  <a:lnTo>
                    <a:pt x="359" y="6086"/>
                  </a:lnTo>
                  <a:cubicBezTo>
                    <a:pt x="317" y="5621"/>
                    <a:pt x="362" y="5158"/>
                    <a:pt x="493" y="4711"/>
                  </a:cubicBezTo>
                  <a:lnTo>
                    <a:pt x="1279" y="2029"/>
                  </a:lnTo>
                  <a:cubicBezTo>
                    <a:pt x="1395" y="1634"/>
                    <a:pt x="1717" y="1339"/>
                    <a:pt x="2121" y="1260"/>
                  </a:cubicBezTo>
                  <a:lnTo>
                    <a:pt x="2973" y="1090"/>
                  </a:lnTo>
                  <a:cubicBezTo>
                    <a:pt x="3298" y="1026"/>
                    <a:pt x="3546" y="773"/>
                    <a:pt x="3603" y="447"/>
                  </a:cubicBezTo>
                  <a:lnTo>
                    <a:pt x="3651" y="185"/>
                  </a:lnTo>
                  <a:cubicBezTo>
                    <a:pt x="3666" y="100"/>
                    <a:pt x="3610" y="18"/>
                    <a:pt x="3524" y="3"/>
                  </a:cubicBezTo>
                  <a:cubicBezTo>
                    <a:pt x="3515" y="1"/>
                    <a:pt x="3505" y="0"/>
                    <a:pt x="349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20" name="Google Shape;420;p45"/>
            <p:cNvSpPr/>
            <p:nvPr/>
          </p:nvSpPr>
          <p:spPr>
            <a:xfrm>
              <a:off x="2533675" y="3769125"/>
              <a:ext cx="195925" cy="267500"/>
            </a:xfrm>
            <a:custGeom>
              <a:avLst/>
              <a:gdLst/>
              <a:ahLst/>
              <a:cxnLst/>
              <a:rect l="l" t="t" r="r" b="b"/>
              <a:pathLst>
                <a:path w="7837" h="10700" extrusionOk="0">
                  <a:moveTo>
                    <a:pt x="6703" y="5496"/>
                  </a:moveTo>
                  <a:cubicBezTo>
                    <a:pt x="6717" y="5693"/>
                    <a:pt x="6715" y="5892"/>
                    <a:pt x="6697" y="6088"/>
                  </a:cubicBezTo>
                  <a:lnTo>
                    <a:pt x="6659" y="6507"/>
                  </a:lnTo>
                  <a:cubicBezTo>
                    <a:pt x="6511" y="6101"/>
                    <a:pt x="6305" y="5764"/>
                    <a:pt x="6100" y="5496"/>
                  </a:cubicBezTo>
                  <a:close/>
                  <a:moveTo>
                    <a:pt x="3963" y="7014"/>
                  </a:moveTo>
                  <a:cubicBezTo>
                    <a:pt x="3966" y="7014"/>
                    <a:pt x="3970" y="7014"/>
                    <a:pt x="3974" y="7014"/>
                  </a:cubicBezTo>
                  <a:cubicBezTo>
                    <a:pt x="4282" y="7014"/>
                    <a:pt x="4533" y="7265"/>
                    <a:pt x="4533" y="7574"/>
                  </a:cubicBezTo>
                  <a:cubicBezTo>
                    <a:pt x="4533" y="7820"/>
                    <a:pt x="4376" y="8035"/>
                    <a:pt x="4142" y="8109"/>
                  </a:cubicBezTo>
                  <a:cubicBezTo>
                    <a:pt x="4081" y="8127"/>
                    <a:pt x="4038" y="8181"/>
                    <a:pt x="4033" y="8244"/>
                  </a:cubicBezTo>
                  <a:cubicBezTo>
                    <a:pt x="3994" y="8657"/>
                    <a:pt x="3940" y="9223"/>
                    <a:pt x="2882" y="9286"/>
                  </a:cubicBezTo>
                  <a:cubicBezTo>
                    <a:pt x="2846" y="9289"/>
                    <a:pt x="2812" y="9290"/>
                    <a:pt x="2778" y="9290"/>
                  </a:cubicBezTo>
                  <a:cubicBezTo>
                    <a:pt x="2513" y="9290"/>
                    <a:pt x="2315" y="9221"/>
                    <a:pt x="2189" y="9085"/>
                  </a:cubicBezTo>
                  <a:cubicBezTo>
                    <a:pt x="1974" y="8853"/>
                    <a:pt x="2021" y="8487"/>
                    <a:pt x="2021" y="8484"/>
                  </a:cubicBezTo>
                  <a:cubicBezTo>
                    <a:pt x="2027" y="8442"/>
                    <a:pt x="2016" y="8399"/>
                    <a:pt x="1989" y="8365"/>
                  </a:cubicBezTo>
                  <a:cubicBezTo>
                    <a:pt x="1962" y="8331"/>
                    <a:pt x="1923" y="8310"/>
                    <a:pt x="1880" y="8306"/>
                  </a:cubicBezTo>
                  <a:cubicBezTo>
                    <a:pt x="1687" y="8288"/>
                    <a:pt x="1562" y="8217"/>
                    <a:pt x="1512" y="8095"/>
                  </a:cubicBezTo>
                  <a:cubicBezTo>
                    <a:pt x="1482" y="8024"/>
                    <a:pt x="1483" y="7952"/>
                    <a:pt x="1492" y="7898"/>
                  </a:cubicBezTo>
                  <a:lnTo>
                    <a:pt x="1492" y="7898"/>
                  </a:lnTo>
                  <a:cubicBezTo>
                    <a:pt x="1512" y="7965"/>
                    <a:pt x="1576" y="8029"/>
                    <a:pt x="1653" y="8029"/>
                  </a:cubicBezTo>
                  <a:cubicBezTo>
                    <a:pt x="1688" y="8029"/>
                    <a:pt x="1726" y="8016"/>
                    <a:pt x="1763" y="7984"/>
                  </a:cubicBezTo>
                  <a:cubicBezTo>
                    <a:pt x="1851" y="7896"/>
                    <a:pt x="2145" y="7654"/>
                    <a:pt x="2373" y="7654"/>
                  </a:cubicBezTo>
                  <a:cubicBezTo>
                    <a:pt x="2383" y="7654"/>
                    <a:pt x="2394" y="7654"/>
                    <a:pt x="2404" y="7655"/>
                  </a:cubicBezTo>
                  <a:cubicBezTo>
                    <a:pt x="2600" y="7675"/>
                    <a:pt x="2719" y="7996"/>
                    <a:pt x="2747" y="8111"/>
                  </a:cubicBezTo>
                  <a:cubicBezTo>
                    <a:pt x="2757" y="8166"/>
                    <a:pt x="2819" y="8459"/>
                    <a:pt x="3021" y="8593"/>
                  </a:cubicBezTo>
                  <a:cubicBezTo>
                    <a:pt x="3047" y="8611"/>
                    <a:pt x="3078" y="8619"/>
                    <a:pt x="3108" y="8619"/>
                  </a:cubicBezTo>
                  <a:cubicBezTo>
                    <a:pt x="3158" y="8619"/>
                    <a:pt x="3208" y="8594"/>
                    <a:pt x="3239" y="8549"/>
                  </a:cubicBezTo>
                  <a:cubicBezTo>
                    <a:pt x="3286" y="8477"/>
                    <a:pt x="3266" y="8380"/>
                    <a:pt x="3194" y="8332"/>
                  </a:cubicBezTo>
                  <a:cubicBezTo>
                    <a:pt x="3119" y="8282"/>
                    <a:pt x="3070" y="8129"/>
                    <a:pt x="3057" y="8059"/>
                  </a:cubicBezTo>
                  <a:cubicBezTo>
                    <a:pt x="3046" y="7949"/>
                    <a:pt x="3071" y="7867"/>
                    <a:pt x="3133" y="7809"/>
                  </a:cubicBezTo>
                  <a:cubicBezTo>
                    <a:pt x="3187" y="8006"/>
                    <a:pt x="3311" y="8180"/>
                    <a:pt x="3485" y="8298"/>
                  </a:cubicBezTo>
                  <a:cubicBezTo>
                    <a:pt x="3512" y="8317"/>
                    <a:pt x="3542" y="8325"/>
                    <a:pt x="3573" y="8325"/>
                  </a:cubicBezTo>
                  <a:cubicBezTo>
                    <a:pt x="3623" y="8325"/>
                    <a:pt x="3673" y="8301"/>
                    <a:pt x="3702" y="8256"/>
                  </a:cubicBezTo>
                  <a:cubicBezTo>
                    <a:pt x="3751" y="8184"/>
                    <a:pt x="3732" y="8086"/>
                    <a:pt x="3660" y="8038"/>
                  </a:cubicBezTo>
                  <a:cubicBezTo>
                    <a:pt x="3508" y="7935"/>
                    <a:pt x="3417" y="7765"/>
                    <a:pt x="3413" y="7582"/>
                  </a:cubicBezTo>
                  <a:cubicBezTo>
                    <a:pt x="3403" y="7303"/>
                    <a:pt x="3655" y="7014"/>
                    <a:pt x="3963" y="7014"/>
                  </a:cubicBezTo>
                  <a:close/>
                  <a:moveTo>
                    <a:pt x="3560" y="0"/>
                  </a:moveTo>
                  <a:cubicBezTo>
                    <a:pt x="3551" y="0"/>
                    <a:pt x="3541" y="1"/>
                    <a:pt x="3532" y="3"/>
                  </a:cubicBezTo>
                  <a:cubicBezTo>
                    <a:pt x="3446" y="18"/>
                    <a:pt x="3390" y="100"/>
                    <a:pt x="3405" y="185"/>
                  </a:cubicBezTo>
                  <a:lnTo>
                    <a:pt x="3452" y="448"/>
                  </a:lnTo>
                  <a:cubicBezTo>
                    <a:pt x="3510" y="773"/>
                    <a:pt x="3758" y="1026"/>
                    <a:pt x="4083" y="1090"/>
                  </a:cubicBezTo>
                  <a:lnTo>
                    <a:pt x="4934" y="1260"/>
                  </a:lnTo>
                  <a:cubicBezTo>
                    <a:pt x="5338" y="1339"/>
                    <a:pt x="5661" y="1634"/>
                    <a:pt x="5776" y="2029"/>
                  </a:cubicBezTo>
                  <a:lnTo>
                    <a:pt x="5850" y="2278"/>
                  </a:lnTo>
                  <a:lnTo>
                    <a:pt x="4394" y="2278"/>
                  </a:lnTo>
                  <a:cubicBezTo>
                    <a:pt x="4129" y="2281"/>
                    <a:pt x="3914" y="2496"/>
                    <a:pt x="3908" y="2760"/>
                  </a:cubicBezTo>
                  <a:lnTo>
                    <a:pt x="3908" y="5215"/>
                  </a:lnTo>
                  <a:cubicBezTo>
                    <a:pt x="3574" y="5075"/>
                    <a:pt x="3205" y="5003"/>
                    <a:pt x="2834" y="5003"/>
                  </a:cubicBezTo>
                  <a:cubicBezTo>
                    <a:pt x="2440" y="5003"/>
                    <a:pt x="2052" y="5084"/>
                    <a:pt x="1696" y="5240"/>
                  </a:cubicBezTo>
                  <a:cubicBezTo>
                    <a:pt x="813" y="5612"/>
                    <a:pt x="132" y="6501"/>
                    <a:pt x="13" y="7463"/>
                  </a:cubicBezTo>
                  <a:cubicBezTo>
                    <a:pt x="0" y="7549"/>
                    <a:pt x="61" y="7628"/>
                    <a:pt x="146" y="7640"/>
                  </a:cubicBezTo>
                  <a:cubicBezTo>
                    <a:pt x="153" y="7641"/>
                    <a:pt x="161" y="7641"/>
                    <a:pt x="168" y="7641"/>
                  </a:cubicBezTo>
                  <a:cubicBezTo>
                    <a:pt x="245" y="7641"/>
                    <a:pt x="312" y="7583"/>
                    <a:pt x="323" y="7505"/>
                  </a:cubicBezTo>
                  <a:cubicBezTo>
                    <a:pt x="414" y="6833"/>
                    <a:pt x="783" y="6210"/>
                    <a:pt x="1341" y="5802"/>
                  </a:cubicBezTo>
                  <a:lnTo>
                    <a:pt x="1341" y="5802"/>
                  </a:lnTo>
                  <a:cubicBezTo>
                    <a:pt x="1337" y="5875"/>
                    <a:pt x="1342" y="5950"/>
                    <a:pt x="1358" y="6025"/>
                  </a:cubicBezTo>
                  <a:cubicBezTo>
                    <a:pt x="1395" y="6210"/>
                    <a:pt x="1490" y="6365"/>
                    <a:pt x="1633" y="6474"/>
                  </a:cubicBezTo>
                  <a:cubicBezTo>
                    <a:pt x="1780" y="6584"/>
                    <a:pt x="1964" y="6640"/>
                    <a:pt x="2184" y="6640"/>
                  </a:cubicBezTo>
                  <a:cubicBezTo>
                    <a:pt x="2211" y="6640"/>
                    <a:pt x="2239" y="6639"/>
                    <a:pt x="2267" y="6637"/>
                  </a:cubicBezTo>
                  <a:cubicBezTo>
                    <a:pt x="2299" y="6635"/>
                    <a:pt x="2330" y="6634"/>
                    <a:pt x="2361" y="6634"/>
                  </a:cubicBezTo>
                  <a:cubicBezTo>
                    <a:pt x="2611" y="6634"/>
                    <a:pt x="2800" y="6702"/>
                    <a:pt x="2924" y="6836"/>
                  </a:cubicBezTo>
                  <a:cubicBezTo>
                    <a:pt x="3085" y="7010"/>
                    <a:pt x="3118" y="7308"/>
                    <a:pt x="3108" y="7456"/>
                  </a:cubicBezTo>
                  <a:cubicBezTo>
                    <a:pt x="3027" y="7490"/>
                    <a:pt x="2939" y="7545"/>
                    <a:pt x="2870" y="7629"/>
                  </a:cubicBezTo>
                  <a:cubicBezTo>
                    <a:pt x="2774" y="7489"/>
                    <a:pt x="2633" y="7363"/>
                    <a:pt x="2434" y="7343"/>
                  </a:cubicBezTo>
                  <a:cubicBezTo>
                    <a:pt x="2415" y="7341"/>
                    <a:pt x="2395" y="7340"/>
                    <a:pt x="2376" y="7340"/>
                  </a:cubicBezTo>
                  <a:cubicBezTo>
                    <a:pt x="2111" y="7340"/>
                    <a:pt x="1850" y="7506"/>
                    <a:pt x="1691" y="7632"/>
                  </a:cubicBezTo>
                  <a:cubicBezTo>
                    <a:pt x="1658" y="7595"/>
                    <a:pt x="1617" y="7562"/>
                    <a:pt x="1569" y="7543"/>
                  </a:cubicBezTo>
                  <a:cubicBezTo>
                    <a:pt x="1539" y="7531"/>
                    <a:pt x="1508" y="7526"/>
                    <a:pt x="1477" y="7526"/>
                  </a:cubicBezTo>
                  <a:cubicBezTo>
                    <a:pt x="1436" y="7526"/>
                    <a:pt x="1394" y="7536"/>
                    <a:pt x="1356" y="7557"/>
                  </a:cubicBezTo>
                  <a:cubicBezTo>
                    <a:pt x="1217" y="7631"/>
                    <a:pt x="1142" y="7873"/>
                    <a:pt x="1187" y="8098"/>
                  </a:cubicBezTo>
                  <a:cubicBezTo>
                    <a:pt x="1212" y="8223"/>
                    <a:pt x="1312" y="8504"/>
                    <a:pt x="1703" y="8594"/>
                  </a:cubicBezTo>
                  <a:cubicBezTo>
                    <a:pt x="1706" y="8772"/>
                    <a:pt x="1746" y="9067"/>
                    <a:pt x="1957" y="9296"/>
                  </a:cubicBezTo>
                  <a:cubicBezTo>
                    <a:pt x="2145" y="9500"/>
                    <a:pt x="2422" y="9603"/>
                    <a:pt x="2780" y="9603"/>
                  </a:cubicBezTo>
                  <a:cubicBezTo>
                    <a:pt x="2820" y="9603"/>
                    <a:pt x="2860" y="9602"/>
                    <a:pt x="2901" y="9599"/>
                  </a:cubicBezTo>
                  <a:cubicBezTo>
                    <a:pt x="3471" y="9565"/>
                    <a:pt x="3860" y="9395"/>
                    <a:pt x="4092" y="9082"/>
                  </a:cubicBezTo>
                  <a:cubicBezTo>
                    <a:pt x="4265" y="8847"/>
                    <a:pt x="4312" y="8577"/>
                    <a:pt x="4335" y="8370"/>
                  </a:cubicBezTo>
                  <a:cubicBezTo>
                    <a:pt x="4646" y="8230"/>
                    <a:pt x="4848" y="7922"/>
                    <a:pt x="4848" y="7574"/>
                  </a:cubicBezTo>
                  <a:cubicBezTo>
                    <a:pt x="4848" y="7092"/>
                    <a:pt x="4455" y="6700"/>
                    <a:pt x="3974" y="6700"/>
                  </a:cubicBezTo>
                  <a:cubicBezTo>
                    <a:pt x="3761" y="6701"/>
                    <a:pt x="3522" y="6782"/>
                    <a:pt x="3352" y="6961"/>
                  </a:cubicBezTo>
                  <a:cubicBezTo>
                    <a:pt x="3312" y="6845"/>
                    <a:pt x="3250" y="6728"/>
                    <a:pt x="3156" y="6626"/>
                  </a:cubicBezTo>
                  <a:cubicBezTo>
                    <a:pt x="2971" y="6423"/>
                    <a:pt x="2704" y="6320"/>
                    <a:pt x="2361" y="6320"/>
                  </a:cubicBezTo>
                  <a:cubicBezTo>
                    <a:pt x="2324" y="6320"/>
                    <a:pt x="2286" y="6321"/>
                    <a:pt x="2247" y="6324"/>
                  </a:cubicBezTo>
                  <a:cubicBezTo>
                    <a:pt x="2224" y="6325"/>
                    <a:pt x="2201" y="6326"/>
                    <a:pt x="2180" y="6326"/>
                  </a:cubicBezTo>
                  <a:cubicBezTo>
                    <a:pt x="1798" y="6326"/>
                    <a:pt x="1693" y="6102"/>
                    <a:pt x="1664" y="5963"/>
                  </a:cubicBezTo>
                  <a:cubicBezTo>
                    <a:pt x="1627" y="5777"/>
                    <a:pt x="1694" y="5598"/>
                    <a:pt x="1781" y="5545"/>
                  </a:cubicBezTo>
                  <a:cubicBezTo>
                    <a:pt x="2109" y="5395"/>
                    <a:pt x="2467" y="5316"/>
                    <a:pt x="2834" y="5316"/>
                  </a:cubicBezTo>
                  <a:cubicBezTo>
                    <a:pt x="3214" y="5316"/>
                    <a:pt x="3930" y="5557"/>
                    <a:pt x="3930" y="5557"/>
                  </a:cubicBezTo>
                  <a:lnTo>
                    <a:pt x="3930" y="6023"/>
                  </a:lnTo>
                  <a:cubicBezTo>
                    <a:pt x="3930" y="6023"/>
                    <a:pt x="3999" y="6264"/>
                    <a:pt x="4123" y="6299"/>
                  </a:cubicBezTo>
                  <a:cubicBezTo>
                    <a:pt x="4143" y="6306"/>
                    <a:pt x="4167" y="6309"/>
                    <a:pt x="4192" y="6309"/>
                  </a:cubicBezTo>
                  <a:cubicBezTo>
                    <a:pt x="4282" y="6309"/>
                    <a:pt x="4391" y="6263"/>
                    <a:pt x="4445" y="6173"/>
                  </a:cubicBezTo>
                  <a:lnTo>
                    <a:pt x="4556" y="5991"/>
                  </a:lnTo>
                  <a:cubicBezTo>
                    <a:pt x="5075" y="6471"/>
                    <a:pt x="5370" y="7139"/>
                    <a:pt x="5370" y="7851"/>
                  </a:cubicBezTo>
                  <a:cubicBezTo>
                    <a:pt x="5370" y="9248"/>
                    <a:pt x="4232" y="10386"/>
                    <a:pt x="2834" y="10386"/>
                  </a:cubicBezTo>
                  <a:cubicBezTo>
                    <a:pt x="2217" y="10386"/>
                    <a:pt x="1623" y="10162"/>
                    <a:pt x="1160" y="9754"/>
                  </a:cubicBezTo>
                  <a:cubicBezTo>
                    <a:pt x="703" y="9351"/>
                    <a:pt x="404" y="8798"/>
                    <a:pt x="323" y="8196"/>
                  </a:cubicBezTo>
                  <a:cubicBezTo>
                    <a:pt x="312" y="8118"/>
                    <a:pt x="246" y="8061"/>
                    <a:pt x="169" y="8061"/>
                  </a:cubicBezTo>
                  <a:cubicBezTo>
                    <a:pt x="161" y="8061"/>
                    <a:pt x="154" y="8062"/>
                    <a:pt x="146" y="8063"/>
                  </a:cubicBezTo>
                  <a:cubicBezTo>
                    <a:pt x="61" y="8074"/>
                    <a:pt x="0" y="8153"/>
                    <a:pt x="13" y="8238"/>
                  </a:cubicBezTo>
                  <a:cubicBezTo>
                    <a:pt x="104" y="8915"/>
                    <a:pt x="438" y="9537"/>
                    <a:pt x="954" y="9990"/>
                  </a:cubicBezTo>
                  <a:cubicBezTo>
                    <a:pt x="1474" y="10448"/>
                    <a:pt x="2141" y="10699"/>
                    <a:pt x="2834" y="10699"/>
                  </a:cubicBezTo>
                  <a:cubicBezTo>
                    <a:pt x="4405" y="10699"/>
                    <a:pt x="5683" y="9421"/>
                    <a:pt x="5683" y="7851"/>
                  </a:cubicBezTo>
                  <a:cubicBezTo>
                    <a:pt x="5683" y="7029"/>
                    <a:pt x="5335" y="6261"/>
                    <a:pt x="4723" y="5719"/>
                  </a:cubicBezTo>
                  <a:lnTo>
                    <a:pt x="4861" y="5475"/>
                  </a:lnTo>
                  <a:lnTo>
                    <a:pt x="5694" y="5475"/>
                  </a:lnTo>
                  <a:cubicBezTo>
                    <a:pt x="6076" y="5928"/>
                    <a:pt x="6517" y="6631"/>
                    <a:pt x="6561" y="7593"/>
                  </a:cubicBezTo>
                  <a:cubicBezTo>
                    <a:pt x="6597" y="8379"/>
                    <a:pt x="6418" y="9093"/>
                    <a:pt x="6031" y="9714"/>
                  </a:cubicBezTo>
                  <a:cubicBezTo>
                    <a:pt x="5740" y="10179"/>
                    <a:pt x="5433" y="10416"/>
                    <a:pt x="5431" y="10418"/>
                  </a:cubicBezTo>
                  <a:cubicBezTo>
                    <a:pt x="5361" y="10469"/>
                    <a:pt x="5348" y="10568"/>
                    <a:pt x="5400" y="10637"/>
                  </a:cubicBezTo>
                  <a:cubicBezTo>
                    <a:pt x="5431" y="10678"/>
                    <a:pt x="5477" y="10699"/>
                    <a:pt x="5525" y="10699"/>
                  </a:cubicBezTo>
                  <a:cubicBezTo>
                    <a:pt x="5558" y="10699"/>
                    <a:pt x="5592" y="10689"/>
                    <a:pt x="5619" y="10668"/>
                  </a:cubicBezTo>
                  <a:cubicBezTo>
                    <a:pt x="5634" y="10657"/>
                    <a:pt x="5967" y="10402"/>
                    <a:pt x="6288" y="9893"/>
                  </a:cubicBezTo>
                  <a:cubicBezTo>
                    <a:pt x="6582" y="9428"/>
                    <a:pt x="6921" y="8652"/>
                    <a:pt x="6875" y="7591"/>
                  </a:cubicBezTo>
                  <a:lnTo>
                    <a:pt x="7010" y="6115"/>
                  </a:lnTo>
                  <a:cubicBezTo>
                    <a:pt x="7028" y="5909"/>
                    <a:pt x="7030" y="5701"/>
                    <a:pt x="7017" y="5497"/>
                  </a:cubicBezTo>
                  <a:lnTo>
                    <a:pt x="7354" y="5497"/>
                  </a:lnTo>
                  <a:cubicBezTo>
                    <a:pt x="7619" y="5494"/>
                    <a:pt x="7837" y="5015"/>
                    <a:pt x="7837" y="5015"/>
                  </a:cubicBezTo>
                  <a:lnTo>
                    <a:pt x="7837" y="2757"/>
                  </a:lnTo>
                  <a:cubicBezTo>
                    <a:pt x="7837" y="2493"/>
                    <a:pt x="7622" y="2278"/>
                    <a:pt x="7357" y="2278"/>
                  </a:cubicBezTo>
                  <a:lnTo>
                    <a:pt x="6803" y="2278"/>
                  </a:lnTo>
                  <a:cubicBezTo>
                    <a:pt x="6723" y="2278"/>
                    <a:pt x="6651" y="2335"/>
                    <a:pt x="6642" y="2416"/>
                  </a:cubicBezTo>
                  <a:cubicBezTo>
                    <a:pt x="6630" y="2510"/>
                    <a:pt x="6704" y="2591"/>
                    <a:pt x="6797" y="2591"/>
                  </a:cubicBezTo>
                  <a:lnTo>
                    <a:pt x="7357" y="2591"/>
                  </a:lnTo>
                  <a:cubicBezTo>
                    <a:pt x="7449" y="2591"/>
                    <a:pt x="7523" y="2666"/>
                    <a:pt x="7523" y="2757"/>
                  </a:cubicBezTo>
                  <a:lnTo>
                    <a:pt x="7523" y="5017"/>
                  </a:lnTo>
                  <a:cubicBezTo>
                    <a:pt x="7523" y="5109"/>
                    <a:pt x="7449" y="5183"/>
                    <a:pt x="7357" y="5183"/>
                  </a:cubicBezTo>
                  <a:lnTo>
                    <a:pt x="4768" y="5183"/>
                  </a:lnTo>
                  <a:cubicBezTo>
                    <a:pt x="4713" y="5183"/>
                    <a:pt x="4663" y="5211"/>
                    <a:pt x="4634" y="5257"/>
                  </a:cubicBezTo>
                  <a:lnTo>
                    <a:pt x="4222" y="5931"/>
                  </a:lnTo>
                  <a:lnTo>
                    <a:pt x="4222" y="2757"/>
                  </a:lnTo>
                  <a:cubicBezTo>
                    <a:pt x="4222" y="2666"/>
                    <a:pt x="4296" y="2591"/>
                    <a:pt x="4386" y="2591"/>
                  </a:cubicBezTo>
                  <a:lnTo>
                    <a:pt x="6059" y="2591"/>
                  </a:lnTo>
                  <a:cubicBezTo>
                    <a:pt x="6059" y="2591"/>
                    <a:pt x="6248" y="2504"/>
                    <a:pt x="6209" y="2391"/>
                  </a:cubicBezTo>
                  <a:lnTo>
                    <a:pt x="6077" y="1940"/>
                  </a:lnTo>
                  <a:cubicBezTo>
                    <a:pt x="5929" y="1433"/>
                    <a:pt x="5515" y="1054"/>
                    <a:pt x="4996" y="952"/>
                  </a:cubicBezTo>
                  <a:lnTo>
                    <a:pt x="4144" y="783"/>
                  </a:lnTo>
                  <a:cubicBezTo>
                    <a:pt x="3946" y="743"/>
                    <a:pt x="3796" y="590"/>
                    <a:pt x="3761" y="393"/>
                  </a:cubicBezTo>
                  <a:lnTo>
                    <a:pt x="3714" y="129"/>
                  </a:lnTo>
                  <a:cubicBezTo>
                    <a:pt x="3700" y="54"/>
                    <a:pt x="3634" y="0"/>
                    <a:pt x="356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21" name="Google Shape;421;p45"/>
            <p:cNvSpPr/>
            <p:nvPr/>
          </p:nvSpPr>
          <p:spPr>
            <a:xfrm>
              <a:off x="2650375" y="3842875"/>
              <a:ext cx="60275" cy="48375"/>
            </a:xfrm>
            <a:custGeom>
              <a:avLst/>
              <a:gdLst/>
              <a:ahLst/>
              <a:cxnLst/>
              <a:rect l="l" t="t" r="r" b="b"/>
              <a:pathLst>
                <a:path w="2411" h="1935" extrusionOk="0">
                  <a:moveTo>
                    <a:pt x="1743" y="314"/>
                  </a:moveTo>
                  <a:cubicBezTo>
                    <a:pt x="1831" y="314"/>
                    <a:pt x="1919" y="347"/>
                    <a:pt x="1986" y="410"/>
                  </a:cubicBezTo>
                  <a:cubicBezTo>
                    <a:pt x="2056" y="477"/>
                    <a:pt x="2096" y="567"/>
                    <a:pt x="2096" y="664"/>
                  </a:cubicBezTo>
                  <a:cubicBezTo>
                    <a:pt x="2097" y="761"/>
                    <a:pt x="2059" y="852"/>
                    <a:pt x="1989" y="920"/>
                  </a:cubicBezTo>
                  <a:lnTo>
                    <a:pt x="1313" y="1577"/>
                  </a:lnTo>
                  <a:cubicBezTo>
                    <a:pt x="1283" y="1606"/>
                    <a:pt x="1244" y="1621"/>
                    <a:pt x="1206" y="1621"/>
                  </a:cubicBezTo>
                  <a:cubicBezTo>
                    <a:pt x="1167" y="1621"/>
                    <a:pt x="1128" y="1606"/>
                    <a:pt x="1098" y="1577"/>
                  </a:cubicBezTo>
                  <a:lnTo>
                    <a:pt x="422" y="920"/>
                  </a:lnTo>
                  <a:cubicBezTo>
                    <a:pt x="353" y="852"/>
                    <a:pt x="315" y="761"/>
                    <a:pt x="315" y="664"/>
                  </a:cubicBezTo>
                  <a:cubicBezTo>
                    <a:pt x="316" y="567"/>
                    <a:pt x="355" y="477"/>
                    <a:pt x="426" y="410"/>
                  </a:cubicBezTo>
                  <a:cubicBezTo>
                    <a:pt x="493" y="347"/>
                    <a:pt x="580" y="314"/>
                    <a:pt x="669" y="314"/>
                  </a:cubicBezTo>
                  <a:cubicBezTo>
                    <a:pt x="732" y="314"/>
                    <a:pt x="796" y="331"/>
                    <a:pt x="854" y="367"/>
                  </a:cubicBezTo>
                  <a:lnTo>
                    <a:pt x="1123" y="533"/>
                  </a:lnTo>
                  <a:cubicBezTo>
                    <a:pt x="1148" y="549"/>
                    <a:pt x="1177" y="556"/>
                    <a:pt x="1205" y="556"/>
                  </a:cubicBezTo>
                  <a:cubicBezTo>
                    <a:pt x="1234" y="556"/>
                    <a:pt x="1263" y="549"/>
                    <a:pt x="1288" y="533"/>
                  </a:cubicBezTo>
                  <a:lnTo>
                    <a:pt x="1558" y="367"/>
                  </a:lnTo>
                  <a:cubicBezTo>
                    <a:pt x="1615" y="331"/>
                    <a:pt x="1679" y="314"/>
                    <a:pt x="1743" y="314"/>
                  </a:cubicBezTo>
                  <a:close/>
                  <a:moveTo>
                    <a:pt x="669" y="1"/>
                  </a:moveTo>
                  <a:cubicBezTo>
                    <a:pt x="503" y="1"/>
                    <a:pt x="338" y="62"/>
                    <a:pt x="211" y="182"/>
                  </a:cubicBezTo>
                  <a:cubicBezTo>
                    <a:pt x="77" y="308"/>
                    <a:pt x="3" y="479"/>
                    <a:pt x="1" y="662"/>
                  </a:cubicBezTo>
                  <a:cubicBezTo>
                    <a:pt x="0" y="846"/>
                    <a:pt x="72" y="1016"/>
                    <a:pt x="204" y="1145"/>
                  </a:cubicBezTo>
                  <a:lnTo>
                    <a:pt x="879" y="1802"/>
                  </a:lnTo>
                  <a:cubicBezTo>
                    <a:pt x="971" y="1891"/>
                    <a:pt x="1088" y="1935"/>
                    <a:pt x="1205" y="1935"/>
                  </a:cubicBezTo>
                  <a:cubicBezTo>
                    <a:pt x="1323" y="1935"/>
                    <a:pt x="1440" y="1891"/>
                    <a:pt x="1531" y="1802"/>
                  </a:cubicBezTo>
                  <a:lnTo>
                    <a:pt x="2208" y="1145"/>
                  </a:lnTo>
                  <a:cubicBezTo>
                    <a:pt x="2339" y="1016"/>
                    <a:pt x="2411" y="846"/>
                    <a:pt x="2410" y="662"/>
                  </a:cubicBezTo>
                  <a:cubicBezTo>
                    <a:pt x="2409" y="479"/>
                    <a:pt x="2335" y="308"/>
                    <a:pt x="2201" y="182"/>
                  </a:cubicBezTo>
                  <a:cubicBezTo>
                    <a:pt x="2074" y="62"/>
                    <a:pt x="1909" y="1"/>
                    <a:pt x="1742" y="1"/>
                  </a:cubicBezTo>
                  <a:cubicBezTo>
                    <a:pt x="1622" y="1"/>
                    <a:pt x="1501" y="33"/>
                    <a:pt x="1394" y="99"/>
                  </a:cubicBezTo>
                  <a:lnTo>
                    <a:pt x="1205" y="215"/>
                  </a:lnTo>
                  <a:lnTo>
                    <a:pt x="1018" y="99"/>
                  </a:lnTo>
                  <a:cubicBezTo>
                    <a:pt x="910" y="33"/>
                    <a:pt x="789" y="1"/>
                    <a:pt x="6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22" name="Google Shape;422;p45"/>
            <p:cNvSpPr/>
            <p:nvPr/>
          </p:nvSpPr>
          <p:spPr>
            <a:xfrm>
              <a:off x="2586650" y="3860825"/>
              <a:ext cx="32175" cy="24200"/>
            </a:xfrm>
            <a:custGeom>
              <a:avLst/>
              <a:gdLst/>
              <a:ahLst/>
              <a:cxnLst/>
              <a:rect l="l" t="t" r="r" b="b"/>
              <a:pathLst>
                <a:path w="1287" h="968" extrusionOk="0">
                  <a:moveTo>
                    <a:pt x="648" y="0"/>
                  </a:moveTo>
                  <a:cubicBezTo>
                    <a:pt x="646" y="0"/>
                    <a:pt x="645" y="0"/>
                    <a:pt x="643" y="0"/>
                  </a:cubicBezTo>
                  <a:cubicBezTo>
                    <a:pt x="565" y="1"/>
                    <a:pt x="502" y="60"/>
                    <a:pt x="491" y="136"/>
                  </a:cubicBezTo>
                  <a:cubicBezTo>
                    <a:pt x="491" y="136"/>
                    <a:pt x="491" y="137"/>
                    <a:pt x="491" y="137"/>
                  </a:cubicBezTo>
                  <a:cubicBezTo>
                    <a:pt x="490" y="141"/>
                    <a:pt x="490" y="145"/>
                    <a:pt x="490" y="149"/>
                  </a:cubicBezTo>
                  <a:cubicBezTo>
                    <a:pt x="490" y="150"/>
                    <a:pt x="490" y="151"/>
                    <a:pt x="490" y="152"/>
                  </a:cubicBezTo>
                  <a:cubicBezTo>
                    <a:pt x="489" y="157"/>
                    <a:pt x="489" y="161"/>
                    <a:pt x="489" y="164"/>
                  </a:cubicBezTo>
                  <a:cubicBezTo>
                    <a:pt x="489" y="210"/>
                    <a:pt x="470" y="551"/>
                    <a:pt x="128" y="661"/>
                  </a:cubicBezTo>
                  <a:cubicBezTo>
                    <a:pt x="46" y="688"/>
                    <a:pt x="1" y="777"/>
                    <a:pt x="27" y="859"/>
                  </a:cubicBezTo>
                  <a:cubicBezTo>
                    <a:pt x="49" y="926"/>
                    <a:pt x="110" y="968"/>
                    <a:pt x="177" y="968"/>
                  </a:cubicBezTo>
                  <a:cubicBezTo>
                    <a:pt x="192" y="968"/>
                    <a:pt x="208" y="965"/>
                    <a:pt x="225" y="960"/>
                  </a:cubicBezTo>
                  <a:cubicBezTo>
                    <a:pt x="420" y="896"/>
                    <a:pt x="555" y="781"/>
                    <a:pt x="645" y="653"/>
                  </a:cubicBezTo>
                  <a:cubicBezTo>
                    <a:pt x="733" y="781"/>
                    <a:pt x="866" y="896"/>
                    <a:pt x="1062" y="960"/>
                  </a:cubicBezTo>
                  <a:cubicBezTo>
                    <a:pt x="1079" y="965"/>
                    <a:pt x="1095" y="968"/>
                    <a:pt x="1110" y="968"/>
                  </a:cubicBezTo>
                  <a:cubicBezTo>
                    <a:pt x="1176" y="968"/>
                    <a:pt x="1238" y="926"/>
                    <a:pt x="1260" y="859"/>
                  </a:cubicBezTo>
                  <a:cubicBezTo>
                    <a:pt x="1286" y="777"/>
                    <a:pt x="1241" y="688"/>
                    <a:pt x="1159" y="661"/>
                  </a:cubicBezTo>
                  <a:cubicBezTo>
                    <a:pt x="819" y="551"/>
                    <a:pt x="804" y="214"/>
                    <a:pt x="803" y="166"/>
                  </a:cubicBezTo>
                  <a:cubicBezTo>
                    <a:pt x="804" y="124"/>
                    <a:pt x="792" y="74"/>
                    <a:pt x="749" y="38"/>
                  </a:cubicBezTo>
                  <a:cubicBezTo>
                    <a:pt x="722" y="14"/>
                    <a:pt x="686" y="0"/>
                    <a:pt x="6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grpSp>
      <p:grpSp>
        <p:nvGrpSpPr>
          <p:cNvPr id="423" name="Google Shape;423;p45"/>
          <p:cNvGrpSpPr/>
          <p:nvPr/>
        </p:nvGrpSpPr>
        <p:grpSpPr>
          <a:xfrm>
            <a:off x="6441961" y="1548250"/>
            <a:ext cx="366376" cy="422757"/>
            <a:chOff x="4504075" y="1951625"/>
            <a:chExt cx="231825" cy="267500"/>
          </a:xfrm>
        </p:grpSpPr>
        <p:sp>
          <p:nvSpPr>
            <p:cNvPr id="424" name="Google Shape;424;p45"/>
            <p:cNvSpPr/>
            <p:nvPr/>
          </p:nvSpPr>
          <p:spPr>
            <a:xfrm>
              <a:off x="4504075" y="1951625"/>
              <a:ext cx="231825" cy="267500"/>
            </a:xfrm>
            <a:custGeom>
              <a:avLst/>
              <a:gdLst/>
              <a:ahLst/>
              <a:cxnLst/>
              <a:rect l="l" t="t" r="r" b="b"/>
              <a:pathLst>
                <a:path w="9273" h="10700" extrusionOk="0">
                  <a:moveTo>
                    <a:pt x="5072" y="0"/>
                  </a:moveTo>
                  <a:cubicBezTo>
                    <a:pt x="4307" y="0"/>
                    <a:pt x="3570" y="276"/>
                    <a:pt x="2994" y="777"/>
                  </a:cubicBezTo>
                  <a:cubicBezTo>
                    <a:pt x="2418" y="1279"/>
                    <a:pt x="2043" y="1971"/>
                    <a:pt x="1937" y="2727"/>
                  </a:cubicBezTo>
                  <a:lnTo>
                    <a:pt x="1860" y="3281"/>
                  </a:lnTo>
                  <a:cubicBezTo>
                    <a:pt x="1792" y="4125"/>
                    <a:pt x="954" y="5099"/>
                    <a:pt x="534" y="5775"/>
                  </a:cubicBezTo>
                  <a:cubicBezTo>
                    <a:pt x="185" y="6297"/>
                    <a:pt x="0" y="6905"/>
                    <a:pt x="0" y="7535"/>
                  </a:cubicBezTo>
                  <a:cubicBezTo>
                    <a:pt x="0" y="9279"/>
                    <a:pt x="1420" y="10699"/>
                    <a:pt x="3165" y="10699"/>
                  </a:cubicBezTo>
                  <a:lnTo>
                    <a:pt x="4600" y="10699"/>
                  </a:lnTo>
                  <a:cubicBezTo>
                    <a:pt x="5619" y="10699"/>
                    <a:pt x="6612" y="10282"/>
                    <a:pt x="7325" y="9553"/>
                  </a:cubicBezTo>
                  <a:lnTo>
                    <a:pt x="7710" y="9160"/>
                  </a:lnTo>
                  <a:cubicBezTo>
                    <a:pt x="8344" y="8513"/>
                    <a:pt x="8744" y="7660"/>
                    <a:pt x="8837" y="6759"/>
                  </a:cubicBezTo>
                  <a:lnTo>
                    <a:pt x="9050" y="4688"/>
                  </a:lnTo>
                  <a:cubicBezTo>
                    <a:pt x="9060" y="4602"/>
                    <a:pt x="8997" y="4524"/>
                    <a:pt x="8911" y="4516"/>
                  </a:cubicBezTo>
                  <a:cubicBezTo>
                    <a:pt x="8905" y="4516"/>
                    <a:pt x="8899" y="4515"/>
                    <a:pt x="8894" y="4515"/>
                  </a:cubicBezTo>
                  <a:cubicBezTo>
                    <a:pt x="8815" y="4515"/>
                    <a:pt x="8748" y="4575"/>
                    <a:pt x="8739" y="4655"/>
                  </a:cubicBezTo>
                  <a:lnTo>
                    <a:pt x="8525" y="6727"/>
                  </a:lnTo>
                  <a:cubicBezTo>
                    <a:pt x="8440" y="7558"/>
                    <a:pt x="8070" y="8344"/>
                    <a:pt x="7486" y="8940"/>
                  </a:cubicBezTo>
                  <a:lnTo>
                    <a:pt x="7101" y="9333"/>
                  </a:lnTo>
                  <a:cubicBezTo>
                    <a:pt x="6447" y="10002"/>
                    <a:pt x="5534" y="10385"/>
                    <a:pt x="4600" y="10385"/>
                  </a:cubicBezTo>
                  <a:lnTo>
                    <a:pt x="3165" y="10385"/>
                  </a:lnTo>
                  <a:cubicBezTo>
                    <a:pt x="1592" y="10385"/>
                    <a:pt x="314" y="9106"/>
                    <a:pt x="314" y="7535"/>
                  </a:cubicBezTo>
                  <a:cubicBezTo>
                    <a:pt x="314" y="6968"/>
                    <a:pt x="480" y="6420"/>
                    <a:pt x="795" y="5949"/>
                  </a:cubicBezTo>
                  <a:cubicBezTo>
                    <a:pt x="1255" y="5226"/>
                    <a:pt x="2103" y="4211"/>
                    <a:pt x="2170" y="3324"/>
                  </a:cubicBezTo>
                  <a:lnTo>
                    <a:pt x="2248" y="2770"/>
                  </a:lnTo>
                  <a:cubicBezTo>
                    <a:pt x="2343" y="2089"/>
                    <a:pt x="2682" y="1465"/>
                    <a:pt x="3200" y="1013"/>
                  </a:cubicBezTo>
                  <a:cubicBezTo>
                    <a:pt x="3719" y="562"/>
                    <a:pt x="4384" y="313"/>
                    <a:pt x="5072" y="313"/>
                  </a:cubicBezTo>
                  <a:lnTo>
                    <a:pt x="6114" y="313"/>
                  </a:lnTo>
                  <a:cubicBezTo>
                    <a:pt x="6898" y="313"/>
                    <a:pt x="7648" y="647"/>
                    <a:pt x="8173" y="1228"/>
                  </a:cubicBezTo>
                  <a:cubicBezTo>
                    <a:pt x="8698" y="1810"/>
                    <a:pt x="8952" y="2591"/>
                    <a:pt x="8872" y="3370"/>
                  </a:cubicBezTo>
                  <a:lnTo>
                    <a:pt x="8814" y="3925"/>
                  </a:lnTo>
                  <a:cubicBezTo>
                    <a:pt x="8806" y="4010"/>
                    <a:pt x="8868" y="4087"/>
                    <a:pt x="8954" y="4097"/>
                  </a:cubicBezTo>
                  <a:cubicBezTo>
                    <a:pt x="8960" y="4097"/>
                    <a:pt x="8965" y="4098"/>
                    <a:pt x="8971" y="4098"/>
                  </a:cubicBezTo>
                  <a:cubicBezTo>
                    <a:pt x="9050" y="4098"/>
                    <a:pt x="9118" y="4037"/>
                    <a:pt x="9127" y="3957"/>
                  </a:cubicBezTo>
                  <a:lnTo>
                    <a:pt x="9183" y="3402"/>
                  </a:lnTo>
                  <a:cubicBezTo>
                    <a:pt x="9273" y="2534"/>
                    <a:pt x="8989" y="1667"/>
                    <a:pt x="8406" y="1019"/>
                  </a:cubicBezTo>
                  <a:cubicBezTo>
                    <a:pt x="7822" y="372"/>
                    <a:pt x="6986" y="0"/>
                    <a:pt x="611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25" name="Google Shape;425;p45"/>
            <p:cNvSpPr/>
            <p:nvPr/>
          </p:nvSpPr>
          <p:spPr>
            <a:xfrm>
              <a:off x="4517300" y="1965200"/>
              <a:ext cx="204900" cy="240325"/>
            </a:xfrm>
            <a:custGeom>
              <a:avLst/>
              <a:gdLst/>
              <a:ahLst/>
              <a:cxnLst/>
              <a:rect l="l" t="t" r="r" b="b"/>
              <a:pathLst>
                <a:path w="8196" h="9613" extrusionOk="0">
                  <a:moveTo>
                    <a:pt x="2180" y="2843"/>
                  </a:moveTo>
                  <a:cubicBezTo>
                    <a:pt x="2381" y="3488"/>
                    <a:pt x="2717" y="3958"/>
                    <a:pt x="2919" y="4201"/>
                  </a:cubicBezTo>
                  <a:cubicBezTo>
                    <a:pt x="2272" y="4437"/>
                    <a:pt x="1603" y="4805"/>
                    <a:pt x="1132" y="5088"/>
                  </a:cubicBezTo>
                  <a:cubicBezTo>
                    <a:pt x="1592" y="4435"/>
                    <a:pt x="2095" y="3676"/>
                    <a:pt x="2179" y="2856"/>
                  </a:cubicBezTo>
                  <a:cubicBezTo>
                    <a:pt x="2180" y="2852"/>
                    <a:pt x="2180" y="2847"/>
                    <a:pt x="2180" y="2843"/>
                  </a:cubicBezTo>
                  <a:close/>
                  <a:moveTo>
                    <a:pt x="5585" y="314"/>
                  </a:moveTo>
                  <a:cubicBezTo>
                    <a:pt x="6215" y="314"/>
                    <a:pt x="6818" y="582"/>
                    <a:pt x="7240" y="1049"/>
                  </a:cubicBezTo>
                  <a:cubicBezTo>
                    <a:pt x="7662" y="1517"/>
                    <a:pt x="7866" y="2145"/>
                    <a:pt x="7802" y="2771"/>
                  </a:cubicBezTo>
                  <a:lnTo>
                    <a:pt x="7455" y="6129"/>
                  </a:lnTo>
                  <a:cubicBezTo>
                    <a:pt x="7382" y="6837"/>
                    <a:pt x="7067" y="7508"/>
                    <a:pt x="6569" y="8017"/>
                  </a:cubicBezTo>
                  <a:lnTo>
                    <a:pt x="6184" y="8411"/>
                  </a:lnTo>
                  <a:cubicBezTo>
                    <a:pt x="5631" y="8975"/>
                    <a:pt x="4860" y="9299"/>
                    <a:pt x="4070" y="9299"/>
                  </a:cubicBezTo>
                  <a:lnTo>
                    <a:pt x="2636" y="9299"/>
                  </a:lnTo>
                  <a:cubicBezTo>
                    <a:pt x="1363" y="9299"/>
                    <a:pt x="328" y="8264"/>
                    <a:pt x="328" y="6992"/>
                  </a:cubicBezTo>
                  <a:cubicBezTo>
                    <a:pt x="328" y="6542"/>
                    <a:pt x="457" y="6107"/>
                    <a:pt x="701" y="5732"/>
                  </a:cubicBezTo>
                  <a:cubicBezTo>
                    <a:pt x="886" y="5608"/>
                    <a:pt x="2156" y="4767"/>
                    <a:pt x="3236" y="4423"/>
                  </a:cubicBezTo>
                  <a:cubicBezTo>
                    <a:pt x="3262" y="4416"/>
                    <a:pt x="3406" y="4384"/>
                    <a:pt x="3556" y="4382"/>
                  </a:cubicBezTo>
                  <a:cubicBezTo>
                    <a:pt x="3563" y="4381"/>
                    <a:pt x="3571" y="4381"/>
                    <a:pt x="3577" y="4381"/>
                  </a:cubicBezTo>
                  <a:cubicBezTo>
                    <a:pt x="3722" y="4381"/>
                    <a:pt x="3818" y="4412"/>
                    <a:pt x="3837" y="4464"/>
                  </a:cubicBezTo>
                  <a:cubicBezTo>
                    <a:pt x="3842" y="4478"/>
                    <a:pt x="3817" y="4514"/>
                    <a:pt x="3773" y="4552"/>
                  </a:cubicBezTo>
                  <a:cubicBezTo>
                    <a:pt x="3694" y="4622"/>
                    <a:pt x="3567" y="4697"/>
                    <a:pt x="3443" y="4769"/>
                  </a:cubicBezTo>
                  <a:cubicBezTo>
                    <a:pt x="3189" y="4917"/>
                    <a:pt x="2928" y="5071"/>
                    <a:pt x="2871" y="5295"/>
                  </a:cubicBezTo>
                  <a:cubicBezTo>
                    <a:pt x="2847" y="5391"/>
                    <a:pt x="2863" y="5491"/>
                    <a:pt x="2921" y="5585"/>
                  </a:cubicBezTo>
                  <a:cubicBezTo>
                    <a:pt x="3102" y="5882"/>
                    <a:pt x="3397" y="5895"/>
                    <a:pt x="3656" y="5906"/>
                  </a:cubicBezTo>
                  <a:cubicBezTo>
                    <a:pt x="3900" y="5917"/>
                    <a:pt x="4121" y="5926"/>
                    <a:pt x="4301" y="6133"/>
                  </a:cubicBezTo>
                  <a:cubicBezTo>
                    <a:pt x="4266" y="6123"/>
                    <a:pt x="4226" y="6119"/>
                    <a:pt x="4185" y="6119"/>
                  </a:cubicBezTo>
                  <a:cubicBezTo>
                    <a:pt x="4017" y="6119"/>
                    <a:pt x="3815" y="6193"/>
                    <a:pt x="3706" y="6296"/>
                  </a:cubicBezTo>
                  <a:cubicBezTo>
                    <a:pt x="3532" y="6167"/>
                    <a:pt x="3308" y="6081"/>
                    <a:pt x="3064" y="6081"/>
                  </a:cubicBezTo>
                  <a:cubicBezTo>
                    <a:pt x="2954" y="6081"/>
                    <a:pt x="2841" y="6098"/>
                    <a:pt x="2726" y="6136"/>
                  </a:cubicBezTo>
                  <a:cubicBezTo>
                    <a:pt x="2227" y="6303"/>
                    <a:pt x="1899" y="6836"/>
                    <a:pt x="2014" y="7367"/>
                  </a:cubicBezTo>
                  <a:cubicBezTo>
                    <a:pt x="2068" y="7639"/>
                    <a:pt x="2222" y="7874"/>
                    <a:pt x="2451" y="8032"/>
                  </a:cubicBezTo>
                  <a:cubicBezTo>
                    <a:pt x="2634" y="8159"/>
                    <a:pt x="2845" y="8225"/>
                    <a:pt x="3062" y="8225"/>
                  </a:cubicBezTo>
                  <a:cubicBezTo>
                    <a:pt x="3132" y="8225"/>
                    <a:pt x="3202" y="8218"/>
                    <a:pt x="3272" y="8204"/>
                  </a:cubicBezTo>
                  <a:cubicBezTo>
                    <a:pt x="3358" y="8187"/>
                    <a:pt x="3412" y="8104"/>
                    <a:pt x="3396" y="8019"/>
                  </a:cubicBezTo>
                  <a:cubicBezTo>
                    <a:pt x="3381" y="7945"/>
                    <a:pt x="3316" y="7893"/>
                    <a:pt x="3243" y="7893"/>
                  </a:cubicBezTo>
                  <a:cubicBezTo>
                    <a:pt x="3233" y="7893"/>
                    <a:pt x="3222" y="7894"/>
                    <a:pt x="3212" y="7897"/>
                  </a:cubicBezTo>
                  <a:cubicBezTo>
                    <a:pt x="3162" y="7906"/>
                    <a:pt x="3112" y="7911"/>
                    <a:pt x="3063" y="7911"/>
                  </a:cubicBezTo>
                  <a:cubicBezTo>
                    <a:pt x="2909" y="7911"/>
                    <a:pt x="2760" y="7865"/>
                    <a:pt x="2630" y="7775"/>
                  </a:cubicBezTo>
                  <a:cubicBezTo>
                    <a:pt x="2464" y="7660"/>
                    <a:pt x="2353" y="7487"/>
                    <a:pt x="2317" y="7288"/>
                  </a:cubicBezTo>
                  <a:cubicBezTo>
                    <a:pt x="2313" y="7255"/>
                    <a:pt x="2307" y="7237"/>
                    <a:pt x="2305" y="7162"/>
                  </a:cubicBezTo>
                  <a:lnTo>
                    <a:pt x="2305" y="7161"/>
                  </a:lnTo>
                  <a:cubicBezTo>
                    <a:pt x="2303" y="6825"/>
                    <a:pt x="2532" y="6514"/>
                    <a:pt x="2859" y="6423"/>
                  </a:cubicBezTo>
                  <a:cubicBezTo>
                    <a:pt x="2921" y="6402"/>
                    <a:pt x="2987" y="6392"/>
                    <a:pt x="3054" y="6392"/>
                  </a:cubicBezTo>
                  <a:cubicBezTo>
                    <a:pt x="3387" y="6392"/>
                    <a:pt x="3744" y="6641"/>
                    <a:pt x="3806" y="7004"/>
                  </a:cubicBezTo>
                  <a:cubicBezTo>
                    <a:pt x="3822" y="7079"/>
                    <a:pt x="3887" y="7131"/>
                    <a:pt x="3960" y="7131"/>
                  </a:cubicBezTo>
                  <a:cubicBezTo>
                    <a:pt x="3970" y="7131"/>
                    <a:pt x="3981" y="7130"/>
                    <a:pt x="3991" y="7127"/>
                  </a:cubicBezTo>
                  <a:cubicBezTo>
                    <a:pt x="4076" y="7111"/>
                    <a:pt x="4131" y="7028"/>
                    <a:pt x="4114" y="6943"/>
                  </a:cubicBezTo>
                  <a:cubicBezTo>
                    <a:pt x="4083" y="6788"/>
                    <a:pt x="4019" y="6644"/>
                    <a:pt x="3929" y="6521"/>
                  </a:cubicBezTo>
                  <a:cubicBezTo>
                    <a:pt x="4002" y="6463"/>
                    <a:pt x="4081" y="6435"/>
                    <a:pt x="4162" y="6435"/>
                  </a:cubicBezTo>
                  <a:cubicBezTo>
                    <a:pt x="4293" y="6435"/>
                    <a:pt x="4429" y="6506"/>
                    <a:pt x="4562" y="6639"/>
                  </a:cubicBezTo>
                  <a:cubicBezTo>
                    <a:pt x="4590" y="6668"/>
                    <a:pt x="4631" y="6682"/>
                    <a:pt x="4673" y="6682"/>
                  </a:cubicBezTo>
                  <a:cubicBezTo>
                    <a:pt x="4743" y="6682"/>
                    <a:pt x="4815" y="6640"/>
                    <a:pt x="4827" y="6552"/>
                  </a:cubicBezTo>
                  <a:cubicBezTo>
                    <a:pt x="4831" y="6537"/>
                    <a:pt x="4884" y="6180"/>
                    <a:pt x="4688" y="5844"/>
                  </a:cubicBezTo>
                  <a:cubicBezTo>
                    <a:pt x="4514" y="5510"/>
                    <a:pt x="4364" y="5156"/>
                    <a:pt x="4754" y="5057"/>
                  </a:cubicBezTo>
                  <a:cubicBezTo>
                    <a:pt x="4762" y="5057"/>
                    <a:pt x="4776" y="5056"/>
                    <a:pt x="4796" y="5056"/>
                  </a:cubicBezTo>
                  <a:cubicBezTo>
                    <a:pt x="4902" y="5056"/>
                    <a:pt x="5163" y="5082"/>
                    <a:pt x="5389" y="5314"/>
                  </a:cubicBezTo>
                  <a:cubicBezTo>
                    <a:pt x="5420" y="5346"/>
                    <a:pt x="5460" y="5363"/>
                    <a:pt x="5501" y="5363"/>
                  </a:cubicBezTo>
                  <a:cubicBezTo>
                    <a:pt x="5540" y="5363"/>
                    <a:pt x="5580" y="5347"/>
                    <a:pt x="5610" y="5318"/>
                  </a:cubicBezTo>
                  <a:cubicBezTo>
                    <a:pt x="5673" y="5258"/>
                    <a:pt x="5674" y="5159"/>
                    <a:pt x="5614" y="5096"/>
                  </a:cubicBezTo>
                  <a:cubicBezTo>
                    <a:pt x="5524" y="5003"/>
                    <a:pt x="5427" y="4933"/>
                    <a:pt x="5333" y="4882"/>
                  </a:cubicBezTo>
                  <a:cubicBezTo>
                    <a:pt x="5452" y="4824"/>
                    <a:pt x="5541" y="4750"/>
                    <a:pt x="5591" y="4648"/>
                  </a:cubicBezTo>
                  <a:cubicBezTo>
                    <a:pt x="5653" y="4519"/>
                    <a:pt x="5641" y="4370"/>
                    <a:pt x="5555" y="4191"/>
                  </a:cubicBezTo>
                  <a:cubicBezTo>
                    <a:pt x="5514" y="4107"/>
                    <a:pt x="5465" y="4025"/>
                    <a:pt x="5407" y="3948"/>
                  </a:cubicBezTo>
                  <a:cubicBezTo>
                    <a:pt x="5386" y="3917"/>
                    <a:pt x="5398" y="3889"/>
                    <a:pt x="5407" y="3876"/>
                  </a:cubicBezTo>
                  <a:cubicBezTo>
                    <a:pt x="5415" y="3865"/>
                    <a:pt x="5431" y="3848"/>
                    <a:pt x="5457" y="3848"/>
                  </a:cubicBezTo>
                  <a:cubicBezTo>
                    <a:pt x="5462" y="3848"/>
                    <a:pt x="5469" y="3849"/>
                    <a:pt x="5475" y="3851"/>
                  </a:cubicBezTo>
                  <a:cubicBezTo>
                    <a:pt x="5822" y="3950"/>
                    <a:pt x="6076" y="4184"/>
                    <a:pt x="6227" y="4550"/>
                  </a:cubicBezTo>
                  <a:cubicBezTo>
                    <a:pt x="6433" y="5044"/>
                    <a:pt x="6439" y="5733"/>
                    <a:pt x="6244" y="6348"/>
                  </a:cubicBezTo>
                  <a:cubicBezTo>
                    <a:pt x="6019" y="7049"/>
                    <a:pt x="5568" y="7580"/>
                    <a:pt x="4971" y="7842"/>
                  </a:cubicBezTo>
                  <a:cubicBezTo>
                    <a:pt x="4570" y="8018"/>
                    <a:pt x="4221" y="8112"/>
                    <a:pt x="3931" y="8121"/>
                  </a:cubicBezTo>
                  <a:cubicBezTo>
                    <a:pt x="3843" y="8123"/>
                    <a:pt x="3775" y="8195"/>
                    <a:pt x="3778" y="8282"/>
                  </a:cubicBezTo>
                  <a:cubicBezTo>
                    <a:pt x="3781" y="8367"/>
                    <a:pt x="3850" y="8433"/>
                    <a:pt x="3935" y="8433"/>
                  </a:cubicBezTo>
                  <a:lnTo>
                    <a:pt x="3940" y="8433"/>
                  </a:lnTo>
                  <a:cubicBezTo>
                    <a:pt x="4270" y="8424"/>
                    <a:pt x="4660" y="8321"/>
                    <a:pt x="5097" y="8129"/>
                  </a:cubicBezTo>
                  <a:cubicBezTo>
                    <a:pt x="5778" y="7831"/>
                    <a:pt x="6291" y="7231"/>
                    <a:pt x="6542" y="6442"/>
                  </a:cubicBezTo>
                  <a:cubicBezTo>
                    <a:pt x="6763" y="5750"/>
                    <a:pt x="6754" y="4998"/>
                    <a:pt x="6517" y="4430"/>
                  </a:cubicBezTo>
                  <a:cubicBezTo>
                    <a:pt x="6329" y="3977"/>
                    <a:pt x="5998" y="3673"/>
                    <a:pt x="5561" y="3550"/>
                  </a:cubicBezTo>
                  <a:cubicBezTo>
                    <a:pt x="5526" y="3540"/>
                    <a:pt x="5491" y="3535"/>
                    <a:pt x="5456" y="3535"/>
                  </a:cubicBezTo>
                  <a:cubicBezTo>
                    <a:pt x="5336" y="3535"/>
                    <a:pt x="5222" y="3593"/>
                    <a:pt x="5150" y="3697"/>
                  </a:cubicBezTo>
                  <a:cubicBezTo>
                    <a:pt x="5057" y="3830"/>
                    <a:pt x="5059" y="4001"/>
                    <a:pt x="5154" y="4132"/>
                  </a:cubicBezTo>
                  <a:cubicBezTo>
                    <a:pt x="5201" y="4194"/>
                    <a:pt x="5240" y="4260"/>
                    <a:pt x="5273" y="4328"/>
                  </a:cubicBezTo>
                  <a:cubicBezTo>
                    <a:pt x="5302" y="4387"/>
                    <a:pt x="5330" y="4466"/>
                    <a:pt x="5309" y="4511"/>
                  </a:cubicBezTo>
                  <a:cubicBezTo>
                    <a:pt x="5254" y="4624"/>
                    <a:pt x="4876" y="4709"/>
                    <a:pt x="4694" y="4749"/>
                  </a:cubicBezTo>
                  <a:cubicBezTo>
                    <a:pt x="4139" y="4881"/>
                    <a:pt x="4134" y="5331"/>
                    <a:pt x="4280" y="5721"/>
                  </a:cubicBezTo>
                  <a:cubicBezTo>
                    <a:pt x="4075" y="5610"/>
                    <a:pt x="3856" y="5601"/>
                    <a:pt x="3669" y="5593"/>
                  </a:cubicBezTo>
                  <a:cubicBezTo>
                    <a:pt x="3415" y="5582"/>
                    <a:pt x="3279" y="5569"/>
                    <a:pt x="3188" y="5421"/>
                  </a:cubicBezTo>
                  <a:cubicBezTo>
                    <a:pt x="3170" y="5391"/>
                    <a:pt x="3174" y="5378"/>
                    <a:pt x="3175" y="5371"/>
                  </a:cubicBezTo>
                  <a:cubicBezTo>
                    <a:pt x="3199" y="5274"/>
                    <a:pt x="3432" y="5139"/>
                    <a:pt x="3601" y="5040"/>
                  </a:cubicBezTo>
                  <a:cubicBezTo>
                    <a:pt x="3901" y="4866"/>
                    <a:pt x="4239" y="4667"/>
                    <a:pt x="4133" y="4361"/>
                  </a:cubicBezTo>
                  <a:cubicBezTo>
                    <a:pt x="4051" y="4126"/>
                    <a:pt x="3797" y="4068"/>
                    <a:pt x="3568" y="4068"/>
                  </a:cubicBezTo>
                  <a:cubicBezTo>
                    <a:pt x="3443" y="4068"/>
                    <a:pt x="3326" y="4085"/>
                    <a:pt x="3248" y="4100"/>
                  </a:cubicBezTo>
                  <a:cubicBezTo>
                    <a:pt x="3052" y="3884"/>
                    <a:pt x="2408" y="3092"/>
                    <a:pt x="2335" y="1970"/>
                  </a:cubicBezTo>
                  <a:cubicBezTo>
                    <a:pt x="2495" y="1488"/>
                    <a:pt x="2772" y="1081"/>
                    <a:pt x="3136" y="791"/>
                  </a:cubicBezTo>
                  <a:cubicBezTo>
                    <a:pt x="3528" y="480"/>
                    <a:pt x="4014" y="315"/>
                    <a:pt x="4543" y="314"/>
                  </a:cubicBezTo>
                  <a:close/>
                  <a:moveTo>
                    <a:pt x="4550" y="0"/>
                  </a:moveTo>
                  <a:cubicBezTo>
                    <a:pt x="3378" y="3"/>
                    <a:pt x="2416" y="728"/>
                    <a:pt x="2037" y="1895"/>
                  </a:cubicBezTo>
                  <a:cubicBezTo>
                    <a:pt x="2036" y="1897"/>
                    <a:pt x="2035" y="1899"/>
                    <a:pt x="2034" y="1900"/>
                  </a:cubicBezTo>
                  <a:cubicBezTo>
                    <a:pt x="1940" y="2194"/>
                    <a:pt x="1886" y="2504"/>
                    <a:pt x="1876" y="2821"/>
                  </a:cubicBezTo>
                  <a:cubicBezTo>
                    <a:pt x="1770" y="3833"/>
                    <a:pt x="954" y="4753"/>
                    <a:pt x="465" y="5533"/>
                  </a:cubicBezTo>
                  <a:cubicBezTo>
                    <a:pt x="153" y="5999"/>
                    <a:pt x="0" y="6547"/>
                    <a:pt x="25" y="7110"/>
                  </a:cubicBezTo>
                  <a:cubicBezTo>
                    <a:pt x="86" y="8487"/>
                    <a:pt x="1293" y="9612"/>
                    <a:pt x="2671" y="9612"/>
                  </a:cubicBezTo>
                  <a:lnTo>
                    <a:pt x="4078" y="9612"/>
                  </a:lnTo>
                  <a:cubicBezTo>
                    <a:pt x="4952" y="9612"/>
                    <a:pt x="5804" y="9254"/>
                    <a:pt x="6415" y="8630"/>
                  </a:cubicBezTo>
                  <a:lnTo>
                    <a:pt x="6801" y="8236"/>
                  </a:lnTo>
                  <a:cubicBezTo>
                    <a:pt x="7348" y="7677"/>
                    <a:pt x="7695" y="6939"/>
                    <a:pt x="7775" y="6161"/>
                  </a:cubicBezTo>
                  <a:lnTo>
                    <a:pt x="8121" y="2803"/>
                  </a:lnTo>
                  <a:cubicBezTo>
                    <a:pt x="8195" y="2088"/>
                    <a:pt x="7962" y="1373"/>
                    <a:pt x="7481" y="840"/>
                  </a:cubicBezTo>
                  <a:cubicBezTo>
                    <a:pt x="6999" y="306"/>
                    <a:pt x="6311" y="0"/>
                    <a:pt x="559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26" name="Google Shape;426;p45"/>
            <p:cNvSpPr/>
            <p:nvPr/>
          </p:nvSpPr>
          <p:spPr>
            <a:xfrm>
              <a:off x="4611500" y="2004325"/>
              <a:ext cx="28900" cy="28900"/>
            </a:xfrm>
            <a:custGeom>
              <a:avLst/>
              <a:gdLst/>
              <a:ahLst/>
              <a:cxnLst/>
              <a:rect l="l" t="t" r="r" b="b"/>
              <a:pathLst>
                <a:path w="1156" h="1156" extrusionOk="0">
                  <a:moveTo>
                    <a:pt x="578" y="314"/>
                  </a:moveTo>
                  <a:cubicBezTo>
                    <a:pt x="723" y="314"/>
                    <a:pt x="841" y="433"/>
                    <a:pt x="841" y="579"/>
                  </a:cubicBezTo>
                  <a:cubicBezTo>
                    <a:pt x="841" y="724"/>
                    <a:pt x="723" y="842"/>
                    <a:pt x="578" y="842"/>
                  </a:cubicBezTo>
                  <a:cubicBezTo>
                    <a:pt x="432" y="842"/>
                    <a:pt x="314" y="724"/>
                    <a:pt x="314" y="579"/>
                  </a:cubicBezTo>
                  <a:cubicBezTo>
                    <a:pt x="314" y="433"/>
                    <a:pt x="432" y="314"/>
                    <a:pt x="578" y="314"/>
                  </a:cubicBezTo>
                  <a:close/>
                  <a:moveTo>
                    <a:pt x="578" y="1"/>
                  </a:moveTo>
                  <a:cubicBezTo>
                    <a:pt x="259" y="1"/>
                    <a:pt x="0" y="260"/>
                    <a:pt x="0" y="579"/>
                  </a:cubicBezTo>
                  <a:cubicBezTo>
                    <a:pt x="0" y="896"/>
                    <a:pt x="259" y="1156"/>
                    <a:pt x="578" y="1156"/>
                  </a:cubicBezTo>
                  <a:cubicBezTo>
                    <a:pt x="896" y="1156"/>
                    <a:pt x="1155" y="896"/>
                    <a:pt x="1155" y="579"/>
                  </a:cubicBezTo>
                  <a:cubicBezTo>
                    <a:pt x="1155" y="260"/>
                    <a:pt x="896" y="1"/>
                    <a:pt x="57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27" name="Google Shape;427;p45"/>
            <p:cNvSpPr/>
            <p:nvPr/>
          </p:nvSpPr>
          <p:spPr>
            <a:xfrm>
              <a:off x="4592875" y="2136150"/>
              <a:ext cx="9625" cy="13225"/>
            </a:xfrm>
            <a:custGeom>
              <a:avLst/>
              <a:gdLst/>
              <a:ahLst/>
              <a:cxnLst/>
              <a:rect l="l" t="t" r="r" b="b"/>
              <a:pathLst>
                <a:path w="385" h="529" extrusionOk="0">
                  <a:moveTo>
                    <a:pt x="214" y="1"/>
                  </a:moveTo>
                  <a:cubicBezTo>
                    <a:pt x="140" y="1"/>
                    <a:pt x="75" y="53"/>
                    <a:pt x="60" y="127"/>
                  </a:cubicBezTo>
                  <a:lnTo>
                    <a:pt x="18" y="342"/>
                  </a:lnTo>
                  <a:cubicBezTo>
                    <a:pt x="1" y="427"/>
                    <a:pt x="56" y="509"/>
                    <a:pt x="142" y="526"/>
                  </a:cubicBezTo>
                  <a:cubicBezTo>
                    <a:pt x="152" y="528"/>
                    <a:pt x="162" y="529"/>
                    <a:pt x="171" y="529"/>
                  </a:cubicBezTo>
                  <a:cubicBezTo>
                    <a:pt x="245" y="529"/>
                    <a:pt x="310" y="478"/>
                    <a:pt x="326" y="403"/>
                  </a:cubicBezTo>
                  <a:lnTo>
                    <a:pt x="368" y="188"/>
                  </a:lnTo>
                  <a:cubicBezTo>
                    <a:pt x="384" y="103"/>
                    <a:pt x="329" y="21"/>
                    <a:pt x="244" y="3"/>
                  </a:cubicBezTo>
                  <a:cubicBezTo>
                    <a:pt x="234" y="2"/>
                    <a:pt x="224" y="1"/>
                    <a:pt x="21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28" name="Google Shape;428;p45"/>
            <p:cNvSpPr/>
            <p:nvPr/>
          </p:nvSpPr>
          <p:spPr>
            <a:xfrm>
              <a:off x="4688775" y="2055875"/>
              <a:ext cx="7875" cy="7875"/>
            </a:xfrm>
            <a:custGeom>
              <a:avLst/>
              <a:gdLst/>
              <a:ahLst/>
              <a:cxnLst/>
              <a:rect l="l" t="t" r="r" b="b"/>
              <a:pathLst>
                <a:path w="315" h="315" extrusionOk="0">
                  <a:moveTo>
                    <a:pt x="157" y="1"/>
                  </a:moveTo>
                  <a:cubicBezTo>
                    <a:pt x="71" y="1"/>
                    <a:pt x="1" y="71"/>
                    <a:pt x="1" y="157"/>
                  </a:cubicBezTo>
                  <a:cubicBezTo>
                    <a:pt x="1" y="244"/>
                    <a:pt x="71" y="314"/>
                    <a:pt x="157" y="314"/>
                  </a:cubicBezTo>
                  <a:cubicBezTo>
                    <a:pt x="244" y="314"/>
                    <a:pt x="314" y="244"/>
                    <a:pt x="314" y="157"/>
                  </a:cubicBezTo>
                  <a:cubicBezTo>
                    <a:pt x="314" y="71"/>
                    <a:pt x="244" y="1"/>
                    <a:pt x="15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29" name="Google Shape;429;p45"/>
            <p:cNvSpPr/>
            <p:nvPr/>
          </p:nvSpPr>
          <p:spPr>
            <a:xfrm>
              <a:off x="4649600" y="1999250"/>
              <a:ext cx="7850" cy="7850"/>
            </a:xfrm>
            <a:custGeom>
              <a:avLst/>
              <a:gdLst/>
              <a:ahLst/>
              <a:cxnLst/>
              <a:rect l="l" t="t" r="r" b="b"/>
              <a:pathLst>
                <a:path w="314" h="314" extrusionOk="0">
                  <a:moveTo>
                    <a:pt x="158" y="0"/>
                  </a:moveTo>
                  <a:cubicBezTo>
                    <a:pt x="70" y="0"/>
                    <a:pt x="0" y="71"/>
                    <a:pt x="0" y="157"/>
                  </a:cubicBezTo>
                  <a:cubicBezTo>
                    <a:pt x="0" y="244"/>
                    <a:pt x="70" y="314"/>
                    <a:pt x="158" y="314"/>
                  </a:cubicBezTo>
                  <a:cubicBezTo>
                    <a:pt x="244" y="314"/>
                    <a:pt x="314" y="244"/>
                    <a:pt x="314" y="157"/>
                  </a:cubicBezTo>
                  <a:cubicBezTo>
                    <a:pt x="314" y="71"/>
                    <a:pt x="244" y="0"/>
                    <a:pt x="15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30" name="Google Shape;430;p45"/>
            <p:cNvSpPr/>
            <p:nvPr/>
          </p:nvSpPr>
          <p:spPr>
            <a:xfrm>
              <a:off x="4545175" y="2150375"/>
              <a:ext cx="7875" cy="7850"/>
            </a:xfrm>
            <a:custGeom>
              <a:avLst/>
              <a:gdLst/>
              <a:ahLst/>
              <a:cxnLst/>
              <a:rect l="l" t="t" r="r" b="b"/>
              <a:pathLst>
                <a:path w="315" h="314" extrusionOk="0">
                  <a:moveTo>
                    <a:pt x="157" y="0"/>
                  </a:moveTo>
                  <a:cubicBezTo>
                    <a:pt x="71" y="0"/>
                    <a:pt x="1" y="70"/>
                    <a:pt x="1" y="157"/>
                  </a:cubicBezTo>
                  <a:cubicBezTo>
                    <a:pt x="1" y="244"/>
                    <a:pt x="71" y="314"/>
                    <a:pt x="157" y="314"/>
                  </a:cubicBezTo>
                  <a:cubicBezTo>
                    <a:pt x="244" y="314"/>
                    <a:pt x="315" y="244"/>
                    <a:pt x="315" y="157"/>
                  </a:cubicBezTo>
                  <a:cubicBezTo>
                    <a:pt x="315" y="70"/>
                    <a:pt x="244" y="0"/>
                    <a:pt x="1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grpSp>
      <p:sp>
        <p:nvSpPr>
          <p:cNvPr id="3" name="عنوان فرعي 2"/>
          <p:cNvSpPr>
            <a:spLocks noGrp="1"/>
          </p:cNvSpPr>
          <p:nvPr>
            <p:ph type="subTitle" idx="1"/>
          </p:nvPr>
        </p:nvSpPr>
        <p:spPr>
          <a:xfrm>
            <a:off x="496223" y="4359604"/>
            <a:ext cx="3607800" cy="466200"/>
          </a:xfrm>
        </p:spPr>
        <p:txBody>
          <a:bodyPr/>
          <a:lstStyle/>
          <a:p>
            <a:pPr algn="l"/>
            <a:r>
              <a:rPr lang="en-US" sz="1400" dirty="0">
                <a:solidFill>
                  <a:schemeClr val="bg2"/>
                </a:solidFill>
              </a:rPr>
              <a:t>1)Lactic acidosis </a:t>
            </a:r>
          </a:p>
          <a:p>
            <a:pPr algn="l"/>
            <a:r>
              <a:rPr lang="en-US" sz="1400" dirty="0">
                <a:solidFill>
                  <a:schemeClr val="bg2"/>
                </a:solidFill>
              </a:rPr>
              <a:t>2)Increased cardiac output </a:t>
            </a:r>
          </a:p>
          <a:p>
            <a:pPr algn="l"/>
            <a:r>
              <a:rPr lang="en-US" sz="1400" dirty="0">
                <a:solidFill>
                  <a:schemeClr val="bg2"/>
                </a:solidFill>
              </a:rPr>
              <a:t>3)transient elevation of blood pressure</a:t>
            </a:r>
          </a:p>
          <a:p>
            <a:pPr algn="l"/>
            <a:r>
              <a:rPr lang="en-US" sz="1400" dirty="0">
                <a:solidFill>
                  <a:schemeClr val="bg2"/>
                </a:solidFill>
              </a:rPr>
              <a:t>4)Increased intra-abdominal pressure</a:t>
            </a:r>
          </a:p>
          <a:p>
            <a:pPr algn="l"/>
            <a:r>
              <a:rPr lang="en-US" sz="1400" dirty="0">
                <a:solidFill>
                  <a:schemeClr val="bg2"/>
                </a:solidFill>
              </a:rPr>
              <a:t> 5)Redistribution of blood flow to the brain and muscles, with consequent decrease in visceral and uterine flow. </a:t>
            </a:r>
          </a:p>
          <a:p>
            <a:pPr algn="l"/>
            <a:r>
              <a:rPr lang="en-US" sz="1400" dirty="0">
                <a:solidFill>
                  <a:schemeClr val="bg2"/>
                </a:solidFill>
              </a:rPr>
              <a:t>6)The risk of developing a seizure during labor is nine times that during the rest of pregnancy</a:t>
            </a:r>
          </a:p>
          <a:p>
            <a:pPr algn="l"/>
            <a:endParaRPr lang="en-US" sz="1400" dirty="0">
              <a:solidFill>
                <a:schemeClr val="bg2"/>
              </a:solidFill>
            </a:endParaRPr>
          </a:p>
        </p:txBody>
      </p:sp>
      <p:sp>
        <p:nvSpPr>
          <p:cNvPr id="4" name="عنوان فرعي 3"/>
          <p:cNvSpPr>
            <a:spLocks noGrp="1"/>
          </p:cNvSpPr>
          <p:nvPr>
            <p:ph type="subTitle" idx="4"/>
          </p:nvPr>
        </p:nvSpPr>
        <p:spPr>
          <a:xfrm>
            <a:off x="4786005" y="2139702"/>
            <a:ext cx="3607800" cy="1364400"/>
          </a:xfrm>
        </p:spPr>
        <p:txBody>
          <a:bodyPr/>
          <a:lstStyle/>
          <a:p>
            <a:r>
              <a:rPr lang="en-US" sz="1600" b="1" dirty="0">
                <a:solidFill>
                  <a:schemeClr val="bg2"/>
                </a:solidFill>
              </a:rPr>
              <a:t>1)Perinatal mortality is 1.2 to three times higher. </a:t>
            </a:r>
          </a:p>
          <a:p>
            <a:r>
              <a:rPr lang="en-US" sz="1600" b="1" dirty="0">
                <a:solidFill>
                  <a:schemeClr val="bg2"/>
                </a:solidFill>
              </a:rPr>
              <a:t>2)Stillbirth </a:t>
            </a:r>
          </a:p>
          <a:p>
            <a:r>
              <a:rPr lang="en-US" sz="1600" b="1" dirty="0">
                <a:solidFill>
                  <a:schemeClr val="bg2"/>
                </a:solidFill>
              </a:rPr>
              <a:t>3)Prematurity </a:t>
            </a:r>
          </a:p>
          <a:p>
            <a:r>
              <a:rPr lang="en-US" sz="1600" b="1" dirty="0">
                <a:solidFill>
                  <a:schemeClr val="bg2"/>
                </a:solidFill>
              </a:rPr>
              <a:t>4)perinatal death </a:t>
            </a:r>
          </a:p>
          <a:p>
            <a:r>
              <a:rPr lang="en-US" sz="1600" b="1" dirty="0">
                <a:solidFill>
                  <a:schemeClr val="bg2"/>
                </a:solidFill>
              </a:rPr>
              <a:t>5)congenital anomalies (associated with antiepileptic drugs) </a:t>
            </a:r>
          </a:p>
          <a:p>
            <a:r>
              <a:rPr lang="en-US" sz="1600" b="1" dirty="0">
                <a:solidFill>
                  <a:schemeClr val="bg2"/>
                </a:solidFill>
              </a:rPr>
              <a:t>6)hemorrhagic diseases of the newborn</a:t>
            </a:r>
          </a:p>
          <a:p>
            <a:r>
              <a:rPr lang="en-US" sz="1600" b="1" dirty="0">
                <a:solidFill>
                  <a:schemeClr val="bg2"/>
                </a:solidFill>
              </a:rPr>
              <a:t> 7)Intracranial hemorrhage</a:t>
            </a:r>
          </a:p>
          <a:p>
            <a:endParaRPr lang="en-US" sz="1600" b="1" dirty="0">
              <a:solidFill>
                <a:schemeClr val="bg2"/>
              </a:solidFill>
            </a:endParaRPr>
          </a:p>
        </p:txBody>
      </p:sp>
      <p:sp>
        <p:nvSpPr>
          <p:cNvPr id="2" name="Text Box 1"/>
          <p:cNvSpPr txBox="1"/>
          <p:nvPr/>
        </p:nvSpPr>
        <p:spPr>
          <a:xfrm>
            <a:off x="2164715" y="171450"/>
            <a:ext cx="5029200" cy="118872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altLang="en-US" sz="2400" b="0" i="0" u="none" strike="noStrike" kern="0" cap="none" spc="0" normalizeH="0" baseline="0" noProof="0" dirty="0">
                <a:ln>
                  <a:noFill/>
                </a:ln>
                <a:solidFill>
                  <a:srgbClr val="000000"/>
                </a:solidFill>
                <a:effectLst/>
                <a:uLnTx/>
                <a:uFillTx/>
                <a:latin typeface="Arial" charset="0"/>
                <a:cs typeface="Arial" charset="0"/>
                <a:sym typeface="Arial" charset="0"/>
              </a:rPr>
              <a:t>M</a:t>
            </a:r>
            <a:r>
              <a:rPr kumimoji="0" lang="x-none" altLang="en-US" sz="2400" b="0" i="0" u="none" strike="noStrike" kern="0" cap="none" spc="0" normalizeH="0" baseline="0" noProof="0">
                <a:ln>
                  <a:noFill/>
                </a:ln>
                <a:solidFill>
                  <a:srgbClr val="000000"/>
                </a:solidFill>
                <a:effectLst/>
                <a:uLnTx/>
                <a:uFillTx/>
                <a:latin typeface="Arial" charset="0"/>
                <a:cs typeface="Arial" charset="0"/>
                <a:sym typeface="Arial" charset="0"/>
              </a:rPr>
              <a:t>other and fetus effects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90" name="Google Shape;490;p49"/>
          <p:cNvSpPr/>
          <p:nvPr/>
        </p:nvSpPr>
        <p:spPr>
          <a:xfrm rot="2514047" flipH="1">
            <a:off x="6397879" y="3698805"/>
            <a:ext cx="5552665" cy="5872126"/>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91" name="Google Shape;491;p49"/>
          <p:cNvSpPr/>
          <p:nvPr/>
        </p:nvSpPr>
        <p:spPr>
          <a:xfrm rot="-2700000">
            <a:off x="-2762571" y="-4475959"/>
            <a:ext cx="5552704" cy="5872169"/>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92" name="Google Shape;492;p49"/>
          <p:cNvSpPr/>
          <p:nvPr/>
        </p:nvSpPr>
        <p:spPr>
          <a:xfrm flipH="1">
            <a:off x="-309206" y="1728615"/>
            <a:ext cx="3909877" cy="4215914"/>
          </a:xfrm>
          <a:custGeom>
            <a:avLst/>
            <a:gdLst/>
            <a:ahLst/>
            <a:cxnLst/>
            <a:rect l="l" t="t" r="r" b="b"/>
            <a:pathLst>
              <a:path w="55730" h="60090" extrusionOk="0">
                <a:moveTo>
                  <a:pt x="19818" y="1"/>
                </a:moveTo>
                <a:cubicBezTo>
                  <a:pt x="13142" y="1"/>
                  <a:pt x="6945" y="3082"/>
                  <a:pt x="4498" y="9734"/>
                </a:cubicBezTo>
                <a:cubicBezTo>
                  <a:pt x="0" y="21963"/>
                  <a:pt x="9763" y="33569"/>
                  <a:pt x="5072" y="43942"/>
                </a:cubicBezTo>
                <a:cubicBezTo>
                  <a:pt x="1443" y="51969"/>
                  <a:pt x="21319" y="60090"/>
                  <a:pt x="35993" y="60090"/>
                </a:cubicBezTo>
                <a:cubicBezTo>
                  <a:pt x="40278" y="60090"/>
                  <a:pt x="44120" y="59397"/>
                  <a:pt x="46803" y="57807"/>
                </a:cubicBezTo>
                <a:cubicBezTo>
                  <a:pt x="46803" y="57807"/>
                  <a:pt x="55730" y="52914"/>
                  <a:pt x="52806" y="38943"/>
                </a:cubicBezTo>
                <a:cubicBezTo>
                  <a:pt x="52068" y="35415"/>
                  <a:pt x="52176" y="31761"/>
                  <a:pt x="53214" y="28311"/>
                </a:cubicBezTo>
                <a:cubicBezTo>
                  <a:pt x="54399" y="24369"/>
                  <a:pt x="55258" y="18996"/>
                  <a:pt x="52928" y="15156"/>
                </a:cubicBezTo>
                <a:cubicBezTo>
                  <a:pt x="48813" y="8371"/>
                  <a:pt x="45223" y="15080"/>
                  <a:pt x="35697" y="6212"/>
                </a:cubicBezTo>
                <a:cubicBezTo>
                  <a:pt x="31353" y="2168"/>
                  <a:pt x="25417" y="1"/>
                  <a:pt x="1981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93" name="Google Shape;493;p49"/>
          <p:cNvSpPr/>
          <p:nvPr/>
        </p:nvSpPr>
        <p:spPr>
          <a:xfrm rot="-10272701">
            <a:off x="6304342" y="4372396"/>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94" name="Google Shape;494;p49"/>
          <p:cNvSpPr/>
          <p:nvPr/>
        </p:nvSpPr>
        <p:spPr>
          <a:xfrm rot="-2700000">
            <a:off x="3740124" y="804186"/>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95" name="Google Shape;495;p49"/>
          <p:cNvSpPr/>
          <p:nvPr/>
        </p:nvSpPr>
        <p:spPr>
          <a:xfrm rot="2700000">
            <a:off x="7183099" y="565761"/>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96" name="Google Shape;496;p49"/>
          <p:cNvSpPr/>
          <p:nvPr/>
        </p:nvSpPr>
        <p:spPr>
          <a:xfrm rot="-2699850" flipH="1">
            <a:off x="7691262" y="3703887"/>
            <a:ext cx="1211513" cy="1904968"/>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97" name="Google Shape;497;p49"/>
          <p:cNvSpPr/>
          <p:nvPr/>
        </p:nvSpPr>
        <p:spPr>
          <a:xfrm rot="-10272701">
            <a:off x="4219692" y="3858146"/>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grpSp>
        <p:nvGrpSpPr>
          <p:cNvPr id="498" name="Google Shape;498;p49"/>
          <p:cNvGrpSpPr/>
          <p:nvPr/>
        </p:nvGrpSpPr>
        <p:grpSpPr>
          <a:xfrm>
            <a:off x="546479" y="951759"/>
            <a:ext cx="1788613" cy="4306792"/>
            <a:chOff x="2175425" y="688350"/>
            <a:chExt cx="1850226" cy="4455149"/>
          </a:xfrm>
        </p:grpSpPr>
        <p:sp>
          <p:nvSpPr>
            <p:cNvPr id="499" name="Google Shape;499;p49"/>
            <p:cNvSpPr/>
            <p:nvPr/>
          </p:nvSpPr>
          <p:spPr>
            <a:xfrm>
              <a:off x="2648324" y="1137397"/>
              <a:ext cx="595902" cy="830256"/>
            </a:xfrm>
            <a:custGeom>
              <a:avLst/>
              <a:gdLst/>
              <a:ahLst/>
              <a:cxnLst/>
              <a:rect l="l" t="t" r="r" b="b"/>
              <a:pathLst>
                <a:path w="6395" h="8910" extrusionOk="0">
                  <a:moveTo>
                    <a:pt x="4104" y="1"/>
                  </a:moveTo>
                  <a:cubicBezTo>
                    <a:pt x="2555" y="1"/>
                    <a:pt x="639" y="2650"/>
                    <a:pt x="447" y="3743"/>
                  </a:cubicBezTo>
                  <a:cubicBezTo>
                    <a:pt x="224" y="5007"/>
                    <a:pt x="1" y="6419"/>
                    <a:pt x="781" y="7237"/>
                  </a:cubicBezTo>
                  <a:cubicBezTo>
                    <a:pt x="1562" y="8055"/>
                    <a:pt x="4350" y="8910"/>
                    <a:pt x="4350" y="8910"/>
                  </a:cubicBezTo>
                  <a:lnTo>
                    <a:pt x="4527" y="8079"/>
                  </a:lnTo>
                  <a:cubicBezTo>
                    <a:pt x="4527" y="8079"/>
                    <a:pt x="3217" y="7125"/>
                    <a:pt x="4527" y="5230"/>
                  </a:cubicBezTo>
                  <a:cubicBezTo>
                    <a:pt x="5837" y="3334"/>
                    <a:pt x="6394" y="1289"/>
                    <a:pt x="4796" y="211"/>
                  </a:cubicBezTo>
                  <a:cubicBezTo>
                    <a:pt x="4580" y="66"/>
                    <a:pt x="4346" y="1"/>
                    <a:pt x="4104" y="1"/>
                  </a:cubicBezTo>
                  <a:close/>
                </a:path>
              </a:pathLst>
            </a:custGeom>
            <a:solidFill>
              <a:srgbClr val="D899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00" name="Google Shape;500;p49"/>
            <p:cNvSpPr/>
            <p:nvPr/>
          </p:nvSpPr>
          <p:spPr>
            <a:xfrm>
              <a:off x="2849039" y="932768"/>
              <a:ext cx="676319" cy="895857"/>
            </a:xfrm>
            <a:custGeom>
              <a:avLst/>
              <a:gdLst/>
              <a:ahLst/>
              <a:cxnLst/>
              <a:rect l="l" t="t" r="r" b="b"/>
              <a:pathLst>
                <a:path w="7258" h="9614" extrusionOk="0">
                  <a:moveTo>
                    <a:pt x="3683" y="0"/>
                  </a:moveTo>
                  <a:cubicBezTo>
                    <a:pt x="2362" y="0"/>
                    <a:pt x="996" y="810"/>
                    <a:pt x="368" y="2349"/>
                  </a:cubicBezTo>
                  <a:cubicBezTo>
                    <a:pt x="197" y="2764"/>
                    <a:pt x="82" y="3234"/>
                    <a:pt x="36" y="3755"/>
                  </a:cubicBezTo>
                  <a:cubicBezTo>
                    <a:pt x="0" y="4158"/>
                    <a:pt x="3" y="4541"/>
                    <a:pt x="40" y="4905"/>
                  </a:cubicBezTo>
                  <a:cubicBezTo>
                    <a:pt x="348" y="7991"/>
                    <a:pt x="3038" y="9405"/>
                    <a:pt x="4318" y="9610"/>
                  </a:cubicBezTo>
                  <a:cubicBezTo>
                    <a:pt x="4351" y="9612"/>
                    <a:pt x="4383" y="9613"/>
                    <a:pt x="4414" y="9613"/>
                  </a:cubicBezTo>
                  <a:cubicBezTo>
                    <a:pt x="5030" y="9613"/>
                    <a:pt x="5192" y="9235"/>
                    <a:pt x="5219" y="9047"/>
                  </a:cubicBezTo>
                  <a:cubicBezTo>
                    <a:pt x="5248" y="8849"/>
                    <a:pt x="5738" y="8650"/>
                    <a:pt x="5852" y="8543"/>
                  </a:cubicBezTo>
                  <a:cubicBezTo>
                    <a:pt x="5965" y="8437"/>
                    <a:pt x="5848" y="8297"/>
                    <a:pt x="5858" y="8232"/>
                  </a:cubicBezTo>
                  <a:cubicBezTo>
                    <a:pt x="5869" y="8169"/>
                    <a:pt x="6075" y="8199"/>
                    <a:pt x="6176" y="7997"/>
                  </a:cubicBezTo>
                  <a:cubicBezTo>
                    <a:pt x="6230" y="7884"/>
                    <a:pt x="5974" y="7852"/>
                    <a:pt x="6161" y="7565"/>
                  </a:cubicBezTo>
                  <a:cubicBezTo>
                    <a:pt x="6348" y="7278"/>
                    <a:pt x="6359" y="7286"/>
                    <a:pt x="6507" y="7274"/>
                  </a:cubicBezTo>
                  <a:cubicBezTo>
                    <a:pt x="6611" y="7264"/>
                    <a:pt x="6710" y="7234"/>
                    <a:pt x="6795" y="7200"/>
                  </a:cubicBezTo>
                  <a:cubicBezTo>
                    <a:pt x="6921" y="7150"/>
                    <a:pt x="6983" y="7009"/>
                    <a:pt x="6941" y="6879"/>
                  </a:cubicBezTo>
                  <a:cubicBezTo>
                    <a:pt x="6802" y="6467"/>
                    <a:pt x="6582" y="5486"/>
                    <a:pt x="7066" y="4354"/>
                  </a:cubicBezTo>
                  <a:cubicBezTo>
                    <a:pt x="7146" y="4167"/>
                    <a:pt x="7194" y="3979"/>
                    <a:pt x="7211" y="3792"/>
                  </a:cubicBezTo>
                  <a:cubicBezTo>
                    <a:pt x="7258" y="3346"/>
                    <a:pt x="7150" y="2910"/>
                    <a:pt x="6987" y="2530"/>
                  </a:cubicBezTo>
                  <a:cubicBezTo>
                    <a:pt x="6673" y="1793"/>
                    <a:pt x="6154" y="1261"/>
                    <a:pt x="6154" y="1261"/>
                  </a:cubicBezTo>
                  <a:cubicBezTo>
                    <a:pt x="5542" y="411"/>
                    <a:pt x="4624" y="0"/>
                    <a:pt x="3683" y="0"/>
                  </a:cubicBezTo>
                  <a:close/>
                </a:path>
              </a:pathLst>
            </a:custGeom>
            <a:solidFill>
              <a:srgbClr val="FDC5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01" name="Google Shape;501;p49"/>
            <p:cNvSpPr/>
            <p:nvPr/>
          </p:nvSpPr>
          <p:spPr>
            <a:xfrm>
              <a:off x="2194248" y="688350"/>
              <a:ext cx="1718472" cy="2632219"/>
            </a:xfrm>
            <a:custGeom>
              <a:avLst/>
              <a:gdLst/>
              <a:ahLst/>
              <a:cxnLst/>
              <a:rect l="l" t="t" r="r" b="b"/>
              <a:pathLst>
                <a:path w="18442" h="28248" extrusionOk="0">
                  <a:moveTo>
                    <a:pt x="9769" y="1"/>
                  </a:moveTo>
                  <a:cubicBezTo>
                    <a:pt x="6390" y="1"/>
                    <a:pt x="3320" y="3622"/>
                    <a:pt x="2197" y="6186"/>
                  </a:cubicBezTo>
                  <a:cubicBezTo>
                    <a:pt x="635" y="9749"/>
                    <a:pt x="1" y="11164"/>
                    <a:pt x="455" y="15401"/>
                  </a:cubicBezTo>
                  <a:cubicBezTo>
                    <a:pt x="910" y="19638"/>
                    <a:pt x="5109" y="20957"/>
                    <a:pt x="5431" y="26292"/>
                  </a:cubicBezTo>
                  <a:cubicBezTo>
                    <a:pt x="5516" y="27705"/>
                    <a:pt x="5627" y="28248"/>
                    <a:pt x="5745" y="28248"/>
                  </a:cubicBezTo>
                  <a:cubicBezTo>
                    <a:pt x="6074" y="28248"/>
                    <a:pt x="6464" y="24065"/>
                    <a:pt x="6546" y="22671"/>
                  </a:cubicBezTo>
                  <a:cubicBezTo>
                    <a:pt x="6658" y="20775"/>
                    <a:pt x="859" y="14620"/>
                    <a:pt x="2866" y="13227"/>
                  </a:cubicBezTo>
                  <a:cubicBezTo>
                    <a:pt x="4874" y="11832"/>
                    <a:pt x="7042" y="11081"/>
                    <a:pt x="7626" y="9274"/>
                  </a:cubicBezTo>
                  <a:cubicBezTo>
                    <a:pt x="8208" y="7468"/>
                    <a:pt x="7289" y="7190"/>
                    <a:pt x="9371" y="7041"/>
                  </a:cubicBezTo>
                  <a:cubicBezTo>
                    <a:pt x="11452" y="6893"/>
                    <a:pt x="18441" y="6818"/>
                    <a:pt x="13757" y="1920"/>
                  </a:cubicBezTo>
                  <a:cubicBezTo>
                    <a:pt x="12445" y="549"/>
                    <a:pt x="11084" y="1"/>
                    <a:pt x="97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02" name="Google Shape;502;p49"/>
            <p:cNvSpPr/>
            <p:nvPr/>
          </p:nvSpPr>
          <p:spPr>
            <a:xfrm>
              <a:off x="2175425" y="1728826"/>
              <a:ext cx="1782208" cy="3032718"/>
            </a:xfrm>
            <a:custGeom>
              <a:avLst/>
              <a:gdLst/>
              <a:ahLst/>
              <a:cxnLst/>
              <a:rect l="l" t="t" r="r" b="b"/>
              <a:pathLst>
                <a:path w="19126" h="32546" extrusionOk="0">
                  <a:moveTo>
                    <a:pt x="6490" y="1"/>
                  </a:moveTo>
                  <a:cubicBezTo>
                    <a:pt x="6020" y="1"/>
                    <a:pt x="5538" y="48"/>
                    <a:pt x="5048" y="146"/>
                  </a:cubicBezTo>
                  <a:cubicBezTo>
                    <a:pt x="4517" y="253"/>
                    <a:pt x="4021" y="470"/>
                    <a:pt x="3580" y="815"/>
                  </a:cubicBezTo>
                  <a:cubicBezTo>
                    <a:pt x="0" y="3628"/>
                    <a:pt x="2877" y="6458"/>
                    <a:pt x="4796" y="9591"/>
                  </a:cubicBezTo>
                  <a:cubicBezTo>
                    <a:pt x="6714" y="12724"/>
                    <a:pt x="4987" y="17097"/>
                    <a:pt x="3964" y="21822"/>
                  </a:cubicBezTo>
                  <a:cubicBezTo>
                    <a:pt x="2942" y="26547"/>
                    <a:pt x="6266" y="31360"/>
                    <a:pt x="6266" y="31360"/>
                  </a:cubicBezTo>
                  <a:cubicBezTo>
                    <a:pt x="7109" y="31970"/>
                    <a:pt x="7940" y="32332"/>
                    <a:pt x="8748" y="32482"/>
                  </a:cubicBezTo>
                  <a:cubicBezTo>
                    <a:pt x="8977" y="32525"/>
                    <a:pt x="9208" y="32546"/>
                    <a:pt x="9439" y="32546"/>
                  </a:cubicBezTo>
                  <a:cubicBezTo>
                    <a:pt x="14072" y="32546"/>
                    <a:pt x="18893" y="24231"/>
                    <a:pt x="18998" y="18439"/>
                  </a:cubicBezTo>
                  <a:cubicBezTo>
                    <a:pt x="19126" y="11342"/>
                    <a:pt x="13363" y="11854"/>
                    <a:pt x="12788" y="9552"/>
                  </a:cubicBezTo>
                  <a:cubicBezTo>
                    <a:pt x="12213" y="7250"/>
                    <a:pt x="13823" y="8476"/>
                    <a:pt x="12927" y="4865"/>
                  </a:cubicBezTo>
                  <a:cubicBezTo>
                    <a:pt x="12244" y="2109"/>
                    <a:pt x="9645" y="1"/>
                    <a:pt x="6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03" name="Google Shape;503;p49"/>
            <p:cNvSpPr/>
            <p:nvPr/>
          </p:nvSpPr>
          <p:spPr>
            <a:xfrm>
              <a:off x="2297214" y="1742338"/>
              <a:ext cx="1560341" cy="3401161"/>
            </a:xfrm>
            <a:custGeom>
              <a:avLst/>
              <a:gdLst/>
              <a:ahLst/>
              <a:cxnLst/>
              <a:rect l="l" t="t" r="r" b="b"/>
              <a:pathLst>
                <a:path w="16745" h="36500" extrusionOk="0">
                  <a:moveTo>
                    <a:pt x="3741" y="1"/>
                  </a:moveTo>
                  <a:cubicBezTo>
                    <a:pt x="3210" y="107"/>
                    <a:pt x="2715" y="325"/>
                    <a:pt x="2274" y="670"/>
                  </a:cubicBezTo>
                  <a:cubicBezTo>
                    <a:pt x="300" y="2221"/>
                    <a:pt x="0" y="3570"/>
                    <a:pt x="1440" y="6714"/>
                  </a:cubicBezTo>
                  <a:cubicBezTo>
                    <a:pt x="2187" y="8535"/>
                    <a:pt x="2628" y="8041"/>
                    <a:pt x="3489" y="9446"/>
                  </a:cubicBezTo>
                  <a:cubicBezTo>
                    <a:pt x="4513" y="11119"/>
                    <a:pt x="4498" y="11575"/>
                    <a:pt x="4106" y="14402"/>
                  </a:cubicBezTo>
                  <a:cubicBezTo>
                    <a:pt x="3763" y="16871"/>
                    <a:pt x="3134" y="19475"/>
                    <a:pt x="2658" y="21677"/>
                  </a:cubicBezTo>
                  <a:cubicBezTo>
                    <a:pt x="2493" y="22433"/>
                    <a:pt x="2442" y="23191"/>
                    <a:pt x="2469" y="23931"/>
                  </a:cubicBezTo>
                  <a:cubicBezTo>
                    <a:pt x="2236" y="28048"/>
                    <a:pt x="3323" y="36499"/>
                    <a:pt x="3323" y="36499"/>
                  </a:cubicBezTo>
                  <a:lnTo>
                    <a:pt x="13791" y="36499"/>
                  </a:lnTo>
                  <a:cubicBezTo>
                    <a:pt x="14082" y="34199"/>
                    <a:pt x="14967" y="29695"/>
                    <a:pt x="15550" y="26825"/>
                  </a:cubicBezTo>
                  <a:cubicBezTo>
                    <a:pt x="16083" y="25108"/>
                    <a:pt x="16287" y="23197"/>
                    <a:pt x="16320" y="21385"/>
                  </a:cubicBezTo>
                  <a:cubicBezTo>
                    <a:pt x="16745" y="11626"/>
                    <a:pt x="10628" y="11924"/>
                    <a:pt x="10053" y="9623"/>
                  </a:cubicBezTo>
                  <a:cubicBezTo>
                    <a:pt x="9477" y="7320"/>
                    <a:pt x="11205" y="8587"/>
                    <a:pt x="10310" y="4976"/>
                  </a:cubicBezTo>
                  <a:cubicBezTo>
                    <a:pt x="9372" y="1741"/>
                    <a:pt x="7303" y="611"/>
                    <a:pt x="37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04" name="Google Shape;504;p49"/>
            <p:cNvSpPr/>
            <p:nvPr/>
          </p:nvSpPr>
          <p:spPr>
            <a:xfrm>
              <a:off x="3792695" y="3106996"/>
              <a:ext cx="232956" cy="313186"/>
            </a:xfrm>
            <a:custGeom>
              <a:avLst/>
              <a:gdLst/>
              <a:ahLst/>
              <a:cxnLst/>
              <a:rect l="l" t="t" r="r" b="b"/>
              <a:pathLst>
                <a:path w="2500" h="3361" extrusionOk="0">
                  <a:moveTo>
                    <a:pt x="436" y="1"/>
                  </a:moveTo>
                  <a:cubicBezTo>
                    <a:pt x="337" y="1"/>
                    <a:pt x="267" y="14"/>
                    <a:pt x="240" y="45"/>
                  </a:cubicBezTo>
                  <a:cubicBezTo>
                    <a:pt x="85" y="222"/>
                    <a:pt x="413" y="621"/>
                    <a:pt x="413" y="621"/>
                  </a:cubicBezTo>
                  <a:cubicBezTo>
                    <a:pt x="413" y="621"/>
                    <a:pt x="333" y="602"/>
                    <a:pt x="247" y="602"/>
                  </a:cubicBezTo>
                  <a:cubicBezTo>
                    <a:pt x="130" y="602"/>
                    <a:pt x="1" y="637"/>
                    <a:pt x="53" y="806"/>
                  </a:cubicBezTo>
                  <a:cubicBezTo>
                    <a:pt x="144" y="1097"/>
                    <a:pt x="631" y="1440"/>
                    <a:pt x="631" y="1440"/>
                  </a:cubicBezTo>
                  <a:cubicBezTo>
                    <a:pt x="631" y="1440"/>
                    <a:pt x="587" y="1431"/>
                    <a:pt x="532" y="1431"/>
                  </a:cubicBezTo>
                  <a:cubicBezTo>
                    <a:pt x="439" y="1431"/>
                    <a:pt x="317" y="1459"/>
                    <a:pt x="346" y="1614"/>
                  </a:cubicBezTo>
                  <a:cubicBezTo>
                    <a:pt x="392" y="1859"/>
                    <a:pt x="1094" y="2162"/>
                    <a:pt x="1094" y="2162"/>
                  </a:cubicBezTo>
                  <a:cubicBezTo>
                    <a:pt x="1094" y="2162"/>
                    <a:pt x="513" y="2252"/>
                    <a:pt x="701" y="2482"/>
                  </a:cubicBezTo>
                  <a:cubicBezTo>
                    <a:pt x="889" y="2712"/>
                    <a:pt x="1481" y="2789"/>
                    <a:pt x="1630" y="3360"/>
                  </a:cubicBezTo>
                  <a:cubicBezTo>
                    <a:pt x="1630" y="3360"/>
                    <a:pt x="2362" y="3316"/>
                    <a:pt x="2372" y="2887"/>
                  </a:cubicBezTo>
                  <a:cubicBezTo>
                    <a:pt x="2383" y="2458"/>
                    <a:pt x="2254" y="2364"/>
                    <a:pt x="2308" y="2219"/>
                  </a:cubicBezTo>
                  <a:cubicBezTo>
                    <a:pt x="2361" y="2073"/>
                    <a:pt x="2456" y="1944"/>
                    <a:pt x="2433" y="1849"/>
                  </a:cubicBezTo>
                  <a:cubicBezTo>
                    <a:pt x="2410" y="1753"/>
                    <a:pt x="2363" y="1546"/>
                    <a:pt x="2432" y="1346"/>
                  </a:cubicBezTo>
                  <a:cubicBezTo>
                    <a:pt x="2500" y="1144"/>
                    <a:pt x="2449" y="714"/>
                    <a:pt x="2215" y="491"/>
                  </a:cubicBezTo>
                  <a:cubicBezTo>
                    <a:pt x="2021" y="306"/>
                    <a:pt x="905" y="1"/>
                    <a:pt x="436" y="1"/>
                  </a:cubicBezTo>
                  <a:close/>
                </a:path>
              </a:pathLst>
            </a:custGeom>
            <a:solidFill>
              <a:srgbClr val="FDC5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05" name="Google Shape;505;p49"/>
            <p:cNvSpPr/>
            <p:nvPr/>
          </p:nvSpPr>
          <p:spPr>
            <a:xfrm>
              <a:off x="2615338" y="2822137"/>
              <a:ext cx="1186772" cy="1652778"/>
            </a:xfrm>
            <a:custGeom>
              <a:avLst/>
              <a:gdLst/>
              <a:ahLst/>
              <a:cxnLst/>
              <a:rect l="l" t="t" r="r" b="b"/>
              <a:pathLst>
                <a:path w="12736" h="17737" extrusionOk="0">
                  <a:moveTo>
                    <a:pt x="11299" y="10475"/>
                  </a:moveTo>
                  <a:cubicBezTo>
                    <a:pt x="9862" y="14882"/>
                    <a:pt x="6490" y="17736"/>
                    <a:pt x="3767" y="16847"/>
                  </a:cubicBezTo>
                  <a:cubicBezTo>
                    <a:pt x="1044" y="15960"/>
                    <a:pt x="1" y="11667"/>
                    <a:pt x="1437" y="7261"/>
                  </a:cubicBezTo>
                  <a:cubicBezTo>
                    <a:pt x="2875" y="2853"/>
                    <a:pt x="6247" y="0"/>
                    <a:pt x="8971" y="888"/>
                  </a:cubicBezTo>
                  <a:cubicBezTo>
                    <a:pt x="11693" y="1775"/>
                    <a:pt x="12736" y="6068"/>
                    <a:pt x="11299" y="10475"/>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06" name="Google Shape;506;p49"/>
            <p:cNvSpPr/>
            <p:nvPr/>
          </p:nvSpPr>
          <p:spPr>
            <a:xfrm>
              <a:off x="2786327" y="2955854"/>
              <a:ext cx="874611" cy="1312010"/>
            </a:xfrm>
            <a:custGeom>
              <a:avLst/>
              <a:gdLst/>
              <a:ahLst/>
              <a:cxnLst/>
              <a:rect l="l" t="t" r="r" b="b"/>
              <a:pathLst>
                <a:path w="9386" h="14080" extrusionOk="0">
                  <a:moveTo>
                    <a:pt x="5492" y="0"/>
                  </a:moveTo>
                  <a:cubicBezTo>
                    <a:pt x="5428" y="0"/>
                    <a:pt x="5384" y="5"/>
                    <a:pt x="5384" y="20"/>
                  </a:cubicBezTo>
                  <a:cubicBezTo>
                    <a:pt x="5384" y="61"/>
                    <a:pt x="5502" y="53"/>
                    <a:pt x="5497" y="98"/>
                  </a:cubicBezTo>
                  <a:cubicBezTo>
                    <a:pt x="5492" y="144"/>
                    <a:pt x="5339" y="112"/>
                    <a:pt x="5335" y="146"/>
                  </a:cubicBezTo>
                  <a:cubicBezTo>
                    <a:pt x="5331" y="179"/>
                    <a:pt x="5477" y="181"/>
                    <a:pt x="5458" y="243"/>
                  </a:cubicBezTo>
                  <a:cubicBezTo>
                    <a:pt x="5452" y="263"/>
                    <a:pt x="5433" y="269"/>
                    <a:pt x="5408" y="269"/>
                  </a:cubicBezTo>
                  <a:cubicBezTo>
                    <a:pt x="5377" y="269"/>
                    <a:pt x="5337" y="260"/>
                    <a:pt x="5307" y="260"/>
                  </a:cubicBezTo>
                  <a:cubicBezTo>
                    <a:pt x="5285" y="260"/>
                    <a:pt x="5268" y="265"/>
                    <a:pt x="5263" y="281"/>
                  </a:cubicBezTo>
                  <a:cubicBezTo>
                    <a:pt x="5247" y="340"/>
                    <a:pt x="5439" y="361"/>
                    <a:pt x="5423" y="393"/>
                  </a:cubicBezTo>
                  <a:cubicBezTo>
                    <a:pt x="5407" y="425"/>
                    <a:pt x="5240" y="385"/>
                    <a:pt x="5230" y="460"/>
                  </a:cubicBezTo>
                  <a:cubicBezTo>
                    <a:pt x="5219" y="535"/>
                    <a:pt x="5410" y="508"/>
                    <a:pt x="5416" y="531"/>
                  </a:cubicBezTo>
                  <a:cubicBezTo>
                    <a:pt x="5423" y="554"/>
                    <a:pt x="5440" y="539"/>
                    <a:pt x="5328" y="559"/>
                  </a:cubicBezTo>
                  <a:cubicBezTo>
                    <a:pt x="5216" y="581"/>
                    <a:pt x="5110" y="636"/>
                    <a:pt x="5154" y="735"/>
                  </a:cubicBezTo>
                  <a:cubicBezTo>
                    <a:pt x="5164" y="757"/>
                    <a:pt x="5197" y="765"/>
                    <a:pt x="5244" y="765"/>
                  </a:cubicBezTo>
                  <a:cubicBezTo>
                    <a:pt x="5390" y="765"/>
                    <a:pt x="5664" y="682"/>
                    <a:pt x="5731" y="664"/>
                  </a:cubicBezTo>
                  <a:cubicBezTo>
                    <a:pt x="5786" y="654"/>
                    <a:pt x="5845" y="647"/>
                    <a:pt x="5899" y="647"/>
                  </a:cubicBezTo>
                  <a:cubicBezTo>
                    <a:pt x="6161" y="647"/>
                    <a:pt x="6328" y="815"/>
                    <a:pt x="5522" y="1703"/>
                  </a:cubicBezTo>
                  <a:cubicBezTo>
                    <a:pt x="4689" y="2704"/>
                    <a:pt x="4556" y="3619"/>
                    <a:pt x="5253" y="4118"/>
                  </a:cubicBezTo>
                  <a:cubicBezTo>
                    <a:pt x="5055" y="4203"/>
                    <a:pt x="4889" y="4264"/>
                    <a:pt x="4778" y="4264"/>
                  </a:cubicBezTo>
                  <a:cubicBezTo>
                    <a:pt x="4741" y="4264"/>
                    <a:pt x="4710" y="4258"/>
                    <a:pt x="4686" y="4243"/>
                  </a:cubicBezTo>
                  <a:cubicBezTo>
                    <a:pt x="4281" y="3996"/>
                    <a:pt x="4959" y="2180"/>
                    <a:pt x="4499" y="1820"/>
                  </a:cubicBezTo>
                  <a:cubicBezTo>
                    <a:pt x="4375" y="1722"/>
                    <a:pt x="4228" y="1689"/>
                    <a:pt x="4078" y="1689"/>
                  </a:cubicBezTo>
                  <a:cubicBezTo>
                    <a:pt x="3887" y="1689"/>
                    <a:pt x="3691" y="1744"/>
                    <a:pt x="3534" y="1791"/>
                  </a:cubicBezTo>
                  <a:cubicBezTo>
                    <a:pt x="3287" y="1865"/>
                    <a:pt x="3354" y="1837"/>
                    <a:pt x="3218" y="1889"/>
                  </a:cubicBezTo>
                  <a:cubicBezTo>
                    <a:pt x="3061" y="1943"/>
                    <a:pt x="2885" y="2009"/>
                    <a:pt x="2898" y="2037"/>
                  </a:cubicBezTo>
                  <a:cubicBezTo>
                    <a:pt x="2903" y="2048"/>
                    <a:pt x="2916" y="2051"/>
                    <a:pt x="2931" y="2051"/>
                  </a:cubicBezTo>
                  <a:cubicBezTo>
                    <a:pt x="2951" y="2051"/>
                    <a:pt x="2977" y="2046"/>
                    <a:pt x="2998" y="2046"/>
                  </a:cubicBezTo>
                  <a:cubicBezTo>
                    <a:pt x="3015" y="2046"/>
                    <a:pt x="3029" y="2049"/>
                    <a:pt x="3033" y="2064"/>
                  </a:cubicBezTo>
                  <a:cubicBezTo>
                    <a:pt x="3047" y="2107"/>
                    <a:pt x="2893" y="2139"/>
                    <a:pt x="2903" y="2172"/>
                  </a:cubicBezTo>
                  <a:cubicBezTo>
                    <a:pt x="2905" y="2180"/>
                    <a:pt x="2916" y="2182"/>
                    <a:pt x="2932" y="2182"/>
                  </a:cubicBezTo>
                  <a:cubicBezTo>
                    <a:pt x="2950" y="2182"/>
                    <a:pt x="2975" y="2179"/>
                    <a:pt x="2998" y="2179"/>
                  </a:cubicBezTo>
                  <a:cubicBezTo>
                    <a:pt x="3027" y="2179"/>
                    <a:pt x="3052" y="2185"/>
                    <a:pt x="3056" y="2212"/>
                  </a:cubicBezTo>
                  <a:cubicBezTo>
                    <a:pt x="3064" y="2278"/>
                    <a:pt x="2883" y="2266"/>
                    <a:pt x="2892" y="2325"/>
                  </a:cubicBezTo>
                  <a:cubicBezTo>
                    <a:pt x="2896" y="2348"/>
                    <a:pt x="2927" y="2354"/>
                    <a:pt x="2962" y="2354"/>
                  </a:cubicBezTo>
                  <a:cubicBezTo>
                    <a:pt x="2992" y="2354"/>
                    <a:pt x="3024" y="2350"/>
                    <a:pt x="3048" y="2350"/>
                  </a:cubicBezTo>
                  <a:cubicBezTo>
                    <a:pt x="3069" y="2350"/>
                    <a:pt x="3083" y="2353"/>
                    <a:pt x="3083" y="2363"/>
                  </a:cubicBezTo>
                  <a:cubicBezTo>
                    <a:pt x="3082" y="2399"/>
                    <a:pt x="2913" y="2430"/>
                    <a:pt x="2933" y="2503"/>
                  </a:cubicBezTo>
                  <a:cubicBezTo>
                    <a:pt x="2939" y="2522"/>
                    <a:pt x="2954" y="2529"/>
                    <a:pt x="2975" y="2529"/>
                  </a:cubicBezTo>
                  <a:cubicBezTo>
                    <a:pt x="3024" y="2529"/>
                    <a:pt x="3101" y="2489"/>
                    <a:pt x="3126" y="2489"/>
                  </a:cubicBezTo>
                  <a:cubicBezTo>
                    <a:pt x="3129" y="2489"/>
                    <a:pt x="3132" y="2490"/>
                    <a:pt x="3133" y="2492"/>
                  </a:cubicBezTo>
                  <a:cubicBezTo>
                    <a:pt x="3148" y="2511"/>
                    <a:pt x="3157" y="2489"/>
                    <a:pt x="3063" y="2553"/>
                  </a:cubicBezTo>
                  <a:cubicBezTo>
                    <a:pt x="2968" y="2618"/>
                    <a:pt x="2894" y="2712"/>
                    <a:pt x="2975" y="2784"/>
                  </a:cubicBezTo>
                  <a:cubicBezTo>
                    <a:pt x="2982" y="2790"/>
                    <a:pt x="2991" y="2793"/>
                    <a:pt x="3003" y="2793"/>
                  </a:cubicBezTo>
                  <a:cubicBezTo>
                    <a:pt x="3114" y="2793"/>
                    <a:pt x="3410" y="2539"/>
                    <a:pt x="3473" y="2487"/>
                  </a:cubicBezTo>
                  <a:cubicBezTo>
                    <a:pt x="3563" y="2428"/>
                    <a:pt x="3668" y="2371"/>
                    <a:pt x="3753" y="2371"/>
                  </a:cubicBezTo>
                  <a:cubicBezTo>
                    <a:pt x="3924" y="2371"/>
                    <a:pt x="4008" y="2604"/>
                    <a:pt x="3700" y="3523"/>
                  </a:cubicBezTo>
                  <a:cubicBezTo>
                    <a:pt x="3295" y="4926"/>
                    <a:pt x="3652" y="5876"/>
                    <a:pt x="4754" y="5876"/>
                  </a:cubicBezTo>
                  <a:cubicBezTo>
                    <a:pt x="4820" y="5876"/>
                    <a:pt x="4888" y="5873"/>
                    <a:pt x="4959" y="5866"/>
                  </a:cubicBezTo>
                  <a:lnTo>
                    <a:pt x="4959" y="5866"/>
                  </a:lnTo>
                  <a:cubicBezTo>
                    <a:pt x="4903" y="6065"/>
                    <a:pt x="4858" y="6268"/>
                    <a:pt x="4821" y="6469"/>
                  </a:cubicBezTo>
                  <a:cubicBezTo>
                    <a:pt x="4653" y="6408"/>
                    <a:pt x="4458" y="6379"/>
                    <a:pt x="4253" y="6379"/>
                  </a:cubicBezTo>
                  <a:cubicBezTo>
                    <a:pt x="3837" y="6379"/>
                    <a:pt x="3381" y="6499"/>
                    <a:pt x="3030" y="6712"/>
                  </a:cubicBezTo>
                  <a:cubicBezTo>
                    <a:pt x="2722" y="6900"/>
                    <a:pt x="2464" y="6952"/>
                    <a:pt x="2265" y="6952"/>
                  </a:cubicBezTo>
                  <a:cubicBezTo>
                    <a:pt x="2008" y="6952"/>
                    <a:pt x="1848" y="6864"/>
                    <a:pt x="1806" y="6864"/>
                  </a:cubicBezTo>
                  <a:cubicBezTo>
                    <a:pt x="1801" y="6864"/>
                    <a:pt x="1798" y="6865"/>
                    <a:pt x="1796" y="6868"/>
                  </a:cubicBezTo>
                  <a:cubicBezTo>
                    <a:pt x="1771" y="6915"/>
                    <a:pt x="2115" y="7082"/>
                    <a:pt x="2101" y="7092"/>
                  </a:cubicBezTo>
                  <a:cubicBezTo>
                    <a:pt x="2088" y="7100"/>
                    <a:pt x="1499" y="7158"/>
                    <a:pt x="1469" y="7261"/>
                  </a:cubicBezTo>
                  <a:cubicBezTo>
                    <a:pt x="1460" y="7292"/>
                    <a:pt x="1508" y="7302"/>
                    <a:pt x="1581" y="7302"/>
                  </a:cubicBezTo>
                  <a:cubicBezTo>
                    <a:pt x="1699" y="7302"/>
                    <a:pt x="1882" y="7277"/>
                    <a:pt x="1998" y="7277"/>
                  </a:cubicBezTo>
                  <a:cubicBezTo>
                    <a:pt x="2050" y="7277"/>
                    <a:pt x="2089" y="7282"/>
                    <a:pt x="2101" y="7297"/>
                  </a:cubicBezTo>
                  <a:cubicBezTo>
                    <a:pt x="2157" y="7366"/>
                    <a:pt x="1480" y="7510"/>
                    <a:pt x="1496" y="7594"/>
                  </a:cubicBezTo>
                  <a:cubicBezTo>
                    <a:pt x="1498" y="7607"/>
                    <a:pt x="1513" y="7612"/>
                    <a:pt x="1538" y="7612"/>
                  </a:cubicBezTo>
                  <a:cubicBezTo>
                    <a:pt x="1661" y="7612"/>
                    <a:pt x="2017" y="7480"/>
                    <a:pt x="2137" y="7480"/>
                  </a:cubicBezTo>
                  <a:cubicBezTo>
                    <a:pt x="2155" y="7480"/>
                    <a:pt x="2168" y="7483"/>
                    <a:pt x="2173" y="7491"/>
                  </a:cubicBezTo>
                  <a:cubicBezTo>
                    <a:pt x="2218" y="7556"/>
                    <a:pt x="1818" y="7788"/>
                    <a:pt x="1811" y="7864"/>
                  </a:cubicBezTo>
                  <a:cubicBezTo>
                    <a:pt x="1811" y="7872"/>
                    <a:pt x="1817" y="7876"/>
                    <a:pt x="1829" y="7876"/>
                  </a:cubicBezTo>
                  <a:cubicBezTo>
                    <a:pt x="1920" y="7876"/>
                    <a:pt x="2344" y="7650"/>
                    <a:pt x="2412" y="7650"/>
                  </a:cubicBezTo>
                  <a:cubicBezTo>
                    <a:pt x="2415" y="7650"/>
                    <a:pt x="2418" y="7651"/>
                    <a:pt x="2419" y="7652"/>
                  </a:cubicBezTo>
                  <a:cubicBezTo>
                    <a:pt x="2457" y="7678"/>
                    <a:pt x="2259" y="7884"/>
                    <a:pt x="2284" y="7927"/>
                  </a:cubicBezTo>
                  <a:cubicBezTo>
                    <a:pt x="2288" y="7934"/>
                    <a:pt x="2295" y="7937"/>
                    <a:pt x="2305" y="7937"/>
                  </a:cubicBezTo>
                  <a:cubicBezTo>
                    <a:pt x="2353" y="7937"/>
                    <a:pt x="2465" y="7854"/>
                    <a:pt x="2588" y="7693"/>
                  </a:cubicBezTo>
                  <a:cubicBezTo>
                    <a:pt x="2676" y="7578"/>
                    <a:pt x="3339" y="7266"/>
                    <a:pt x="3899" y="7266"/>
                  </a:cubicBezTo>
                  <a:cubicBezTo>
                    <a:pt x="4065" y="7266"/>
                    <a:pt x="4222" y="7293"/>
                    <a:pt x="4352" y="7361"/>
                  </a:cubicBezTo>
                  <a:cubicBezTo>
                    <a:pt x="4273" y="7395"/>
                    <a:pt x="4198" y="7434"/>
                    <a:pt x="4130" y="7475"/>
                  </a:cubicBezTo>
                  <a:cubicBezTo>
                    <a:pt x="3856" y="7642"/>
                    <a:pt x="3642" y="7684"/>
                    <a:pt x="3486" y="7684"/>
                  </a:cubicBezTo>
                  <a:cubicBezTo>
                    <a:pt x="3321" y="7684"/>
                    <a:pt x="3222" y="7636"/>
                    <a:pt x="3192" y="7636"/>
                  </a:cubicBezTo>
                  <a:cubicBezTo>
                    <a:pt x="3187" y="7636"/>
                    <a:pt x="3184" y="7637"/>
                    <a:pt x="3182" y="7640"/>
                  </a:cubicBezTo>
                  <a:cubicBezTo>
                    <a:pt x="3162" y="7678"/>
                    <a:pt x="3389" y="7775"/>
                    <a:pt x="3379" y="7782"/>
                  </a:cubicBezTo>
                  <a:cubicBezTo>
                    <a:pt x="3367" y="7789"/>
                    <a:pt x="2891" y="7836"/>
                    <a:pt x="2868" y="7919"/>
                  </a:cubicBezTo>
                  <a:cubicBezTo>
                    <a:pt x="2861" y="7944"/>
                    <a:pt x="2899" y="7952"/>
                    <a:pt x="2958" y="7952"/>
                  </a:cubicBezTo>
                  <a:cubicBezTo>
                    <a:pt x="3053" y="7952"/>
                    <a:pt x="3201" y="7932"/>
                    <a:pt x="3295" y="7932"/>
                  </a:cubicBezTo>
                  <a:cubicBezTo>
                    <a:pt x="3337" y="7932"/>
                    <a:pt x="3369" y="7936"/>
                    <a:pt x="3379" y="7948"/>
                  </a:cubicBezTo>
                  <a:cubicBezTo>
                    <a:pt x="3423" y="8004"/>
                    <a:pt x="2877" y="8120"/>
                    <a:pt x="2889" y="8189"/>
                  </a:cubicBezTo>
                  <a:cubicBezTo>
                    <a:pt x="2891" y="8199"/>
                    <a:pt x="2904" y="8203"/>
                    <a:pt x="2923" y="8203"/>
                  </a:cubicBezTo>
                  <a:cubicBezTo>
                    <a:pt x="3023" y="8203"/>
                    <a:pt x="3312" y="8096"/>
                    <a:pt x="3407" y="8096"/>
                  </a:cubicBezTo>
                  <a:cubicBezTo>
                    <a:pt x="3422" y="8096"/>
                    <a:pt x="3432" y="8099"/>
                    <a:pt x="3436" y="8105"/>
                  </a:cubicBezTo>
                  <a:cubicBezTo>
                    <a:pt x="3472" y="8158"/>
                    <a:pt x="3148" y="8344"/>
                    <a:pt x="3144" y="8406"/>
                  </a:cubicBezTo>
                  <a:cubicBezTo>
                    <a:pt x="3144" y="8412"/>
                    <a:pt x="3148" y="8415"/>
                    <a:pt x="3156" y="8415"/>
                  </a:cubicBezTo>
                  <a:cubicBezTo>
                    <a:pt x="3224" y="8415"/>
                    <a:pt x="3560" y="8216"/>
                    <a:pt x="3613" y="8216"/>
                  </a:cubicBezTo>
                  <a:cubicBezTo>
                    <a:pt x="3615" y="8216"/>
                    <a:pt x="3617" y="8217"/>
                    <a:pt x="3618" y="8218"/>
                  </a:cubicBezTo>
                  <a:cubicBezTo>
                    <a:pt x="3649" y="8239"/>
                    <a:pt x="3505" y="8423"/>
                    <a:pt x="3526" y="8456"/>
                  </a:cubicBezTo>
                  <a:cubicBezTo>
                    <a:pt x="3529" y="8462"/>
                    <a:pt x="3535" y="8465"/>
                    <a:pt x="3543" y="8465"/>
                  </a:cubicBezTo>
                  <a:cubicBezTo>
                    <a:pt x="3582" y="8465"/>
                    <a:pt x="3672" y="8398"/>
                    <a:pt x="3772" y="8269"/>
                  </a:cubicBezTo>
                  <a:cubicBezTo>
                    <a:pt x="3834" y="8187"/>
                    <a:pt x="4259" y="7980"/>
                    <a:pt x="4669" y="7933"/>
                  </a:cubicBezTo>
                  <a:lnTo>
                    <a:pt x="4669" y="7933"/>
                  </a:lnTo>
                  <a:cubicBezTo>
                    <a:pt x="4630" y="8750"/>
                    <a:pt x="4643" y="9360"/>
                    <a:pt x="4459" y="9415"/>
                  </a:cubicBezTo>
                  <a:cubicBezTo>
                    <a:pt x="4424" y="9425"/>
                    <a:pt x="4392" y="9430"/>
                    <a:pt x="4360" y="9430"/>
                  </a:cubicBezTo>
                  <a:cubicBezTo>
                    <a:pt x="3941" y="9430"/>
                    <a:pt x="3741" y="8594"/>
                    <a:pt x="3396" y="8594"/>
                  </a:cubicBezTo>
                  <a:cubicBezTo>
                    <a:pt x="3365" y="8594"/>
                    <a:pt x="3333" y="8601"/>
                    <a:pt x="3300" y="8616"/>
                  </a:cubicBezTo>
                  <a:cubicBezTo>
                    <a:pt x="3220" y="8651"/>
                    <a:pt x="3121" y="8691"/>
                    <a:pt x="3063" y="8728"/>
                  </a:cubicBezTo>
                  <a:cubicBezTo>
                    <a:pt x="3025" y="8752"/>
                    <a:pt x="3021" y="8774"/>
                    <a:pt x="2986" y="8792"/>
                  </a:cubicBezTo>
                  <a:cubicBezTo>
                    <a:pt x="2963" y="8803"/>
                    <a:pt x="2887" y="8810"/>
                    <a:pt x="2867" y="8819"/>
                  </a:cubicBezTo>
                  <a:cubicBezTo>
                    <a:pt x="2767" y="8864"/>
                    <a:pt x="2716" y="8887"/>
                    <a:pt x="2660" y="8887"/>
                  </a:cubicBezTo>
                  <a:cubicBezTo>
                    <a:pt x="2634" y="8887"/>
                    <a:pt x="2608" y="8882"/>
                    <a:pt x="2576" y="8873"/>
                  </a:cubicBezTo>
                  <a:cubicBezTo>
                    <a:pt x="2503" y="8851"/>
                    <a:pt x="2416" y="8819"/>
                    <a:pt x="2338" y="8819"/>
                  </a:cubicBezTo>
                  <a:cubicBezTo>
                    <a:pt x="2241" y="8819"/>
                    <a:pt x="2160" y="8870"/>
                    <a:pt x="2143" y="9058"/>
                  </a:cubicBezTo>
                  <a:cubicBezTo>
                    <a:pt x="2112" y="9396"/>
                    <a:pt x="1610" y="9671"/>
                    <a:pt x="1610" y="9671"/>
                  </a:cubicBezTo>
                  <a:cubicBezTo>
                    <a:pt x="0" y="10773"/>
                    <a:pt x="216" y="13157"/>
                    <a:pt x="1827" y="13827"/>
                  </a:cubicBezTo>
                  <a:cubicBezTo>
                    <a:pt x="2231" y="13995"/>
                    <a:pt x="2635" y="14079"/>
                    <a:pt x="3020" y="14079"/>
                  </a:cubicBezTo>
                  <a:cubicBezTo>
                    <a:pt x="4170" y="14079"/>
                    <a:pt x="5153" y="13327"/>
                    <a:pt x="5470" y="11798"/>
                  </a:cubicBezTo>
                  <a:cubicBezTo>
                    <a:pt x="5672" y="10820"/>
                    <a:pt x="5972" y="10424"/>
                    <a:pt x="6240" y="10273"/>
                  </a:cubicBezTo>
                  <a:cubicBezTo>
                    <a:pt x="6905" y="9900"/>
                    <a:pt x="7499" y="9411"/>
                    <a:pt x="7936" y="8785"/>
                  </a:cubicBezTo>
                  <a:cubicBezTo>
                    <a:pt x="8191" y="8421"/>
                    <a:pt x="8429" y="8049"/>
                    <a:pt x="8575" y="7748"/>
                  </a:cubicBezTo>
                  <a:cubicBezTo>
                    <a:pt x="8758" y="7371"/>
                    <a:pt x="9066" y="6390"/>
                    <a:pt x="9144" y="5443"/>
                  </a:cubicBezTo>
                  <a:cubicBezTo>
                    <a:pt x="9174" y="5259"/>
                    <a:pt x="9168" y="5038"/>
                    <a:pt x="9162" y="4925"/>
                  </a:cubicBezTo>
                  <a:cubicBezTo>
                    <a:pt x="9162" y="4894"/>
                    <a:pt x="9160" y="4862"/>
                    <a:pt x="9158" y="4831"/>
                  </a:cubicBezTo>
                  <a:cubicBezTo>
                    <a:pt x="9386" y="2544"/>
                    <a:pt x="6407" y="3146"/>
                    <a:pt x="6136" y="2758"/>
                  </a:cubicBezTo>
                  <a:cubicBezTo>
                    <a:pt x="5864" y="2369"/>
                    <a:pt x="7215" y="979"/>
                    <a:pt x="6938" y="463"/>
                  </a:cubicBezTo>
                  <a:cubicBezTo>
                    <a:pt x="6766" y="146"/>
                    <a:pt x="6354" y="86"/>
                    <a:pt x="6066" y="50"/>
                  </a:cubicBezTo>
                  <a:cubicBezTo>
                    <a:pt x="5810" y="19"/>
                    <a:pt x="5882" y="20"/>
                    <a:pt x="5737" y="13"/>
                  </a:cubicBezTo>
                  <a:cubicBezTo>
                    <a:pt x="5651" y="6"/>
                    <a:pt x="5560" y="0"/>
                    <a:pt x="5492" y="0"/>
                  </a:cubicBezTo>
                  <a:close/>
                </a:path>
              </a:pathLst>
            </a:custGeom>
            <a:solidFill>
              <a:srgbClr val="FDC5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07" name="Google Shape;507;p49"/>
            <p:cNvSpPr/>
            <p:nvPr/>
          </p:nvSpPr>
          <p:spPr>
            <a:xfrm>
              <a:off x="3642205" y="2839655"/>
              <a:ext cx="104737" cy="77621"/>
            </a:xfrm>
            <a:custGeom>
              <a:avLst/>
              <a:gdLst/>
              <a:ahLst/>
              <a:cxnLst/>
              <a:rect l="l" t="t" r="r" b="b"/>
              <a:pathLst>
                <a:path w="1124" h="833" extrusionOk="0">
                  <a:moveTo>
                    <a:pt x="0" y="0"/>
                  </a:moveTo>
                  <a:lnTo>
                    <a:pt x="0" y="0"/>
                  </a:lnTo>
                  <a:cubicBezTo>
                    <a:pt x="380" y="240"/>
                    <a:pt x="761" y="509"/>
                    <a:pt x="1123" y="832"/>
                  </a:cubicBezTo>
                  <a:cubicBezTo>
                    <a:pt x="1039" y="704"/>
                    <a:pt x="997" y="572"/>
                    <a:pt x="876" y="461"/>
                  </a:cubicBezTo>
                  <a:cubicBezTo>
                    <a:pt x="768" y="362"/>
                    <a:pt x="656" y="273"/>
                    <a:pt x="541" y="199"/>
                  </a:cubicBezTo>
                  <a:cubicBezTo>
                    <a:pt x="386" y="100"/>
                    <a:pt x="200" y="38"/>
                    <a:pt x="0" y="0"/>
                  </a:cubicBezTo>
                  <a:close/>
                </a:path>
              </a:pathLst>
            </a:custGeom>
            <a:solidFill>
              <a:srgbClr val="95B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08" name="Google Shape;508;p49"/>
            <p:cNvSpPr/>
            <p:nvPr/>
          </p:nvSpPr>
          <p:spPr>
            <a:xfrm>
              <a:off x="3772381" y="2941224"/>
              <a:ext cx="22084" cy="23202"/>
            </a:xfrm>
            <a:custGeom>
              <a:avLst/>
              <a:gdLst/>
              <a:ahLst/>
              <a:cxnLst/>
              <a:rect l="l" t="t" r="r" b="b"/>
              <a:pathLst>
                <a:path w="237" h="249" extrusionOk="0">
                  <a:moveTo>
                    <a:pt x="1" y="0"/>
                  </a:moveTo>
                  <a:lnTo>
                    <a:pt x="1" y="0"/>
                  </a:lnTo>
                  <a:cubicBezTo>
                    <a:pt x="81" y="80"/>
                    <a:pt x="159" y="163"/>
                    <a:pt x="236" y="248"/>
                  </a:cubicBezTo>
                  <a:cubicBezTo>
                    <a:pt x="210" y="210"/>
                    <a:pt x="180" y="170"/>
                    <a:pt x="148" y="131"/>
                  </a:cubicBezTo>
                  <a:cubicBezTo>
                    <a:pt x="112" y="85"/>
                    <a:pt x="58" y="43"/>
                    <a:pt x="1" y="0"/>
                  </a:cubicBezTo>
                  <a:close/>
                </a:path>
              </a:pathLst>
            </a:custGeom>
            <a:solidFill>
              <a:srgbClr val="95B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09" name="Google Shape;509;p49"/>
            <p:cNvSpPr/>
            <p:nvPr/>
          </p:nvSpPr>
          <p:spPr>
            <a:xfrm>
              <a:off x="2374928" y="1987221"/>
              <a:ext cx="1432029" cy="1406124"/>
            </a:xfrm>
            <a:custGeom>
              <a:avLst/>
              <a:gdLst/>
              <a:ahLst/>
              <a:cxnLst/>
              <a:rect l="l" t="t" r="r" b="b"/>
              <a:pathLst>
                <a:path w="15368" h="15090" extrusionOk="0">
                  <a:moveTo>
                    <a:pt x="1824" y="1"/>
                  </a:moveTo>
                  <a:cubicBezTo>
                    <a:pt x="1248" y="1"/>
                    <a:pt x="642" y="328"/>
                    <a:pt x="167" y="942"/>
                  </a:cubicBezTo>
                  <a:cubicBezTo>
                    <a:pt x="0" y="3658"/>
                    <a:pt x="1276" y="4565"/>
                    <a:pt x="2655" y="6819"/>
                  </a:cubicBezTo>
                  <a:cubicBezTo>
                    <a:pt x="3526" y="8242"/>
                    <a:pt x="3624" y="9576"/>
                    <a:pt x="3279" y="11727"/>
                  </a:cubicBezTo>
                  <a:cubicBezTo>
                    <a:pt x="4384" y="13506"/>
                    <a:pt x="5581" y="14851"/>
                    <a:pt x="6291" y="15026"/>
                  </a:cubicBezTo>
                  <a:cubicBezTo>
                    <a:pt x="6468" y="15069"/>
                    <a:pt x="6656" y="15090"/>
                    <a:pt x="6853" y="15090"/>
                  </a:cubicBezTo>
                  <a:cubicBezTo>
                    <a:pt x="9156" y="15090"/>
                    <a:pt x="12606" y="12299"/>
                    <a:pt x="12419" y="11614"/>
                  </a:cubicBezTo>
                  <a:cubicBezTo>
                    <a:pt x="12416" y="11602"/>
                    <a:pt x="12410" y="11590"/>
                    <a:pt x="12408" y="11578"/>
                  </a:cubicBezTo>
                  <a:cubicBezTo>
                    <a:pt x="13196" y="11456"/>
                    <a:pt x="13083" y="10682"/>
                    <a:pt x="14384" y="10580"/>
                  </a:cubicBezTo>
                  <a:cubicBezTo>
                    <a:pt x="15156" y="10580"/>
                    <a:pt x="15351" y="10665"/>
                    <a:pt x="15351" y="10665"/>
                  </a:cubicBezTo>
                  <a:cubicBezTo>
                    <a:pt x="15351" y="10665"/>
                    <a:pt x="15363" y="10680"/>
                    <a:pt x="15365" y="10680"/>
                  </a:cubicBezTo>
                  <a:cubicBezTo>
                    <a:pt x="15368" y="10680"/>
                    <a:pt x="15348" y="10648"/>
                    <a:pt x="15234" y="10488"/>
                  </a:cubicBezTo>
                  <a:lnTo>
                    <a:pt x="15233" y="10486"/>
                  </a:lnTo>
                  <a:cubicBezTo>
                    <a:pt x="15156" y="10401"/>
                    <a:pt x="15079" y="10318"/>
                    <a:pt x="14998" y="10238"/>
                  </a:cubicBezTo>
                  <a:cubicBezTo>
                    <a:pt x="14918" y="10178"/>
                    <a:pt x="14829" y="10118"/>
                    <a:pt x="14772" y="10047"/>
                  </a:cubicBezTo>
                  <a:cubicBezTo>
                    <a:pt x="14754" y="10025"/>
                    <a:pt x="14737" y="10003"/>
                    <a:pt x="14723" y="9980"/>
                  </a:cubicBezTo>
                  <a:cubicBezTo>
                    <a:pt x="14361" y="9657"/>
                    <a:pt x="13980" y="9388"/>
                    <a:pt x="13600" y="9148"/>
                  </a:cubicBezTo>
                  <a:cubicBezTo>
                    <a:pt x="13423" y="9115"/>
                    <a:pt x="13235" y="9103"/>
                    <a:pt x="13048" y="9103"/>
                  </a:cubicBezTo>
                  <a:cubicBezTo>
                    <a:pt x="12442" y="9103"/>
                    <a:pt x="11838" y="9235"/>
                    <a:pt x="11619" y="9250"/>
                  </a:cubicBezTo>
                  <a:cubicBezTo>
                    <a:pt x="11614" y="9250"/>
                    <a:pt x="11609" y="9251"/>
                    <a:pt x="11603" y="9251"/>
                  </a:cubicBezTo>
                  <a:cubicBezTo>
                    <a:pt x="11272" y="9251"/>
                    <a:pt x="11247" y="8565"/>
                    <a:pt x="10923" y="8565"/>
                  </a:cubicBezTo>
                  <a:cubicBezTo>
                    <a:pt x="10907" y="8565"/>
                    <a:pt x="10891" y="8567"/>
                    <a:pt x="10874" y="8570"/>
                  </a:cubicBezTo>
                  <a:cubicBezTo>
                    <a:pt x="10631" y="8618"/>
                    <a:pt x="10580" y="9040"/>
                    <a:pt x="10574" y="9331"/>
                  </a:cubicBezTo>
                  <a:cubicBezTo>
                    <a:pt x="10479" y="9298"/>
                    <a:pt x="10385" y="9279"/>
                    <a:pt x="10293" y="9279"/>
                  </a:cubicBezTo>
                  <a:cubicBezTo>
                    <a:pt x="10270" y="9279"/>
                    <a:pt x="10246" y="9280"/>
                    <a:pt x="10223" y="9283"/>
                  </a:cubicBezTo>
                  <a:cubicBezTo>
                    <a:pt x="9461" y="9367"/>
                    <a:pt x="8447" y="10515"/>
                    <a:pt x="7723" y="10515"/>
                  </a:cubicBezTo>
                  <a:cubicBezTo>
                    <a:pt x="7627" y="10515"/>
                    <a:pt x="7537" y="10495"/>
                    <a:pt x="7453" y="10450"/>
                  </a:cubicBezTo>
                  <a:cubicBezTo>
                    <a:pt x="6730" y="10066"/>
                    <a:pt x="4085" y="1838"/>
                    <a:pt x="3020" y="585"/>
                  </a:cubicBezTo>
                  <a:cubicBezTo>
                    <a:pt x="2684" y="190"/>
                    <a:pt x="2263" y="1"/>
                    <a:pt x="1824" y="1"/>
                  </a:cubicBezTo>
                  <a:close/>
                </a:path>
              </a:pathLst>
            </a:custGeom>
            <a:solidFill>
              <a:srgbClr val="0F0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10" name="Google Shape;510;p49"/>
            <p:cNvSpPr/>
            <p:nvPr/>
          </p:nvSpPr>
          <p:spPr>
            <a:xfrm>
              <a:off x="3746849" y="2917183"/>
              <a:ext cx="25625" cy="24134"/>
            </a:xfrm>
            <a:custGeom>
              <a:avLst/>
              <a:gdLst/>
              <a:ahLst/>
              <a:cxnLst/>
              <a:rect l="l" t="t" r="r" b="b"/>
              <a:pathLst>
                <a:path w="275" h="259" extrusionOk="0">
                  <a:moveTo>
                    <a:pt x="0" y="0"/>
                  </a:moveTo>
                  <a:lnTo>
                    <a:pt x="0" y="0"/>
                  </a:lnTo>
                  <a:cubicBezTo>
                    <a:pt x="14" y="23"/>
                    <a:pt x="30" y="45"/>
                    <a:pt x="49" y="68"/>
                  </a:cubicBezTo>
                  <a:cubicBezTo>
                    <a:pt x="106" y="138"/>
                    <a:pt x="195" y="198"/>
                    <a:pt x="275" y="258"/>
                  </a:cubicBezTo>
                  <a:cubicBezTo>
                    <a:pt x="185" y="169"/>
                    <a:pt x="93" y="81"/>
                    <a:pt x="0" y="0"/>
                  </a:cubicBezTo>
                  <a:close/>
                </a:path>
              </a:pathLst>
            </a:custGeom>
            <a:solidFill>
              <a:srgbClr val="CAE8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11" name="Google Shape;511;p49"/>
            <p:cNvSpPr/>
            <p:nvPr/>
          </p:nvSpPr>
          <p:spPr>
            <a:xfrm>
              <a:off x="3362752" y="2712554"/>
              <a:ext cx="520611" cy="283088"/>
            </a:xfrm>
            <a:custGeom>
              <a:avLst/>
              <a:gdLst/>
              <a:ahLst/>
              <a:cxnLst/>
              <a:rect l="l" t="t" r="r" b="b"/>
              <a:pathLst>
                <a:path w="5587" h="3038" extrusionOk="0">
                  <a:moveTo>
                    <a:pt x="1003" y="1"/>
                  </a:moveTo>
                  <a:cubicBezTo>
                    <a:pt x="987" y="1"/>
                    <a:pt x="971" y="2"/>
                    <a:pt x="954" y="6"/>
                  </a:cubicBezTo>
                  <a:cubicBezTo>
                    <a:pt x="576" y="79"/>
                    <a:pt x="660" y="1046"/>
                    <a:pt x="660" y="1046"/>
                  </a:cubicBezTo>
                  <a:cubicBezTo>
                    <a:pt x="660" y="1046"/>
                    <a:pt x="0" y="2303"/>
                    <a:pt x="1426" y="2882"/>
                  </a:cubicBezTo>
                  <a:cubicBezTo>
                    <a:pt x="1702" y="2994"/>
                    <a:pt x="1955" y="3037"/>
                    <a:pt x="2186" y="3037"/>
                  </a:cubicBezTo>
                  <a:cubicBezTo>
                    <a:pt x="2934" y="3037"/>
                    <a:pt x="3461" y="2589"/>
                    <a:pt x="3868" y="2589"/>
                  </a:cubicBezTo>
                  <a:cubicBezTo>
                    <a:pt x="3985" y="2589"/>
                    <a:pt x="4091" y="2626"/>
                    <a:pt x="4190" y="2720"/>
                  </a:cubicBezTo>
                  <a:cubicBezTo>
                    <a:pt x="4322" y="2845"/>
                    <a:pt x="4471" y="2893"/>
                    <a:pt x="4621" y="2893"/>
                  </a:cubicBezTo>
                  <a:cubicBezTo>
                    <a:pt x="5098" y="2893"/>
                    <a:pt x="5587" y="2408"/>
                    <a:pt x="5587" y="2408"/>
                  </a:cubicBezTo>
                  <a:cubicBezTo>
                    <a:pt x="5587" y="2408"/>
                    <a:pt x="5481" y="2125"/>
                    <a:pt x="5225" y="1803"/>
                  </a:cubicBezTo>
                  <a:cubicBezTo>
                    <a:pt x="5135" y="1692"/>
                    <a:pt x="4947" y="1603"/>
                    <a:pt x="4850" y="1484"/>
                  </a:cubicBezTo>
                  <a:cubicBezTo>
                    <a:pt x="4729" y="1334"/>
                    <a:pt x="4697" y="1176"/>
                    <a:pt x="4555" y="1044"/>
                  </a:cubicBezTo>
                  <a:cubicBezTo>
                    <a:pt x="4448" y="946"/>
                    <a:pt x="4335" y="856"/>
                    <a:pt x="4221" y="782"/>
                  </a:cubicBezTo>
                  <a:cubicBezTo>
                    <a:pt x="3927" y="596"/>
                    <a:pt x="3525" y="538"/>
                    <a:pt x="3125" y="538"/>
                  </a:cubicBezTo>
                  <a:cubicBezTo>
                    <a:pt x="2519" y="538"/>
                    <a:pt x="1917" y="670"/>
                    <a:pt x="1698" y="684"/>
                  </a:cubicBezTo>
                  <a:cubicBezTo>
                    <a:pt x="1693" y="685"/>
                    <a:pt x="1687" y="685"/>
                    <a:pt x="1681" y="685"/>
                  </a:cubicBezTo>
                  <a:cubicBezTo>
                    <a:pt x="1351" y="685"/>
                    <a:pt x="1326" y="1"/>
                    <a:pt x="1003" y="1"/>
                  </a:cubicBezTo>
                  <a:close/>
                </a:path>
              </a:pathLst>
            </a:custGeom>
            <a:solidFill>
              <a:srgbClr val="FDC5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12" name="Google Shape;512;p49"/>
            <p:cNvSpPr/>
            <p:nvPr/>
          </p:nvSpPr>
          <p:spPr>
            <a:xfrm>
              <a:off x="2351912" y="1911464"/>
              <a:ext cx="1261039" cy="1409106"/>
            </a:xfrm>
            <a:custGeom>
              <a:avLst/>
              <a:gdLst/>
              <a:ahLst/>
              <a:cxnLst/>
              <a:rect l="l" t="t" r="r" b="b"/>
              <a:pathLst>
                <a:path w="13533" h="15122" extrusionOk="0">
                  <a:moveTo>
                    <a:pt x="2593" y="0"/>
                  </a:moveTo>
                  <a:cubicBezTo>
                    <a:pt x="1555" y="0"/>
                    <a:pt x="436" y="843"/>
                    <a:pt x="262" y="2476"/>
                  </a:cubicBezTo>
                  <a:cubicBezTo>
                    <a:pt x="1" y="4914"/>
                    <a:pt x="4968" y="14503"/>
                    <a:pt x="7218" y="15058"/>
                  </a:cubicBezTo>
                  <a:cubicBezTo>
                    <a:pt x="7395" y="15102"/>
                    <a:pt x="7583" y="15122"/>
                    <a:pt x="7779" y="15122"/>
                  </a:cubicBezTo>
                  <a:cubicBezTo>
                    <a:pt x="10083" y="15122"/>
                    <a:pt x="13533" y="12331"/>
                    <a:pt x="13345" y="11647"/>
                  </a:cubicBezTo>
                  <a:cubicBezTo>
                    <a:pt x="13147" y="10925"/>
                    <a:pt x="12074" y="9310"/>
                    <a:pt x="11221" y="9310"/>
                  </a:cubicBezTo>
                  <a:cubicBezTo>
                    <a:pt x="11197" y="9310"/>
                    <a:pt x="11173" y="9312"/>
                    <a:pt x="11150" y="9314"/>
                  </a:cubicBezTo>
                  <a:cubicBezTo>
                    <a:pt x="10388" y="9400"/>
                    <a:pt x="9374" y="10547"/>
                    <a:pt x="8650" y="10547"/>
                  </a:cubicBezTo>
                  <a:cubicBezTo>
                    <a:pt x="8555" y="10547"/>
                    <a:pt x="8464" y="10528"/>
                    <a:pt x="8380" y="10483"/>
                  </a:cubicBezTo>
                  <a:cubicBezTo>
                    <a:pt x="7657" y="10097"/>
                    <a:pt x="5012" y="1871"/>
                    <a:pt x="3947" y="617"/>
                  </a:cubicBezTo>
                  <a:cubicBezTo>
                    <a:pt x="3596" y="204"/>
                    <a:pt x="3104" y="0"/>
                    <a:pt x="25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grpSp>
      <p:sp>
        <p:nvSpPr>
          <p:cNvPr id="513" name="Google Shape;513;p49"/>
          <p:cNvSpPr/>
          <p:nvPr/>
        </p:nvSpPr>
        <p:spPr>
          <a:xfrm rot="2021608" flipH="1">
            <a:off x="325890" y="-16748"/>
            <a:ext cx="891846" cy="1676033"/>
          </a:xfrm>
          <a:custGeom>
            <a:avLst/>
            <a:gdLst/>
            <a:ahLst/>
            <a:cxnLst/>
            <a:rect l="l" t="t" r="r" b="b"/>
            <a:pathLst>
              <a:path w="12712" h="23889" extrusionOk="0">
                <a:moveTo>
                  <a:pt x="5211" y="11170"/>
                </a:moveTo>
                <a:lnTo>
                  <a:pt x="5211" y="11170"/>
                </a:lnTo>
                <a:cubicBezTo>
                  <a:pt x="5211" y="11170"/>
                  <a:pt x="5211" y="11170"/>
                  <a:pt x="5211" y="11170"/>
                </a:cubicBezTo>
                <a:lnTo>
                  <a:pt x="5211" y="11170"/>
                </a:lnTo>
                <a:cubicBezTo>
                  <a:pt x="5211" y="11170"/>
                  <a:pt x="5211" y="11170"/>
                  <a:pt x="5211" y="11170"/>
                </a:cubicBezTo>
                <a:close/>
                <a:moveTo>
                  <a:pt x="3960" y="1"/>
                </a:moveTo>
                <a:cubicBezTo>
                  <a:pt x="3960" y="1"/>
                  <a:pt x="3960" y="1"/>
                  <a:pt x="3960" y="1"/>
                </a:cubicBezTo>
                <a:cubicBezTo>
                  <a:pt x="3972" y="12"/>
                  <a:pt x="3875" y="2074"/>
                  <a:pt x="4457" y="3390"/>
                </a:cubicBezTo>
                <a:cubicBezTo>
                  <a:pt x="4994" y="4471"/>
                  <a:pt x="5541" y="6588"/>
                  <a:pt x="5710" y="7351"/>
                </a:cubicBezTo>
                <a:cubicBezTo>
                  <a:pt x="5495" y="7038"/>
                  <a:pt x="5286" y="6732"/>
                  <a:pt x="5083" y="6430"/>
                </a:cubicBezTo>
                <a:cubicBezTo>
                  <a:pt x="4711" y="5874"/>
                  <a:pt x="4367" y="5336"/>
                  <a:pt x="4073" y="4825"/>
                </a:cubicBezTo>
                <a:cubicBezTo>
                  <a:pt x="3923" y="4570"/>
                  <a:pt x="3794" y="4320"/>
                  <a:pt x="3670" y="4083"/>
                </a:cubicBezTo>
                <a:cubicBezTo>
                  <a:pt x="3613" y="3963"/>
                  <a:pt x="3557" y="3846"/>
                  <a:pt x="3501" y="3733"/>
                </a:cubicBezTo>
                <a:cubicBezTo>
                  <a:pt x="3445" y="3620"/>
                  <a:pt x="3404" y="3508"/>
                  <a:pt x="3355" y="3401"/>
                </a:cubicBezTo>
                <a:cubicBezTo>
                  <a:pt x="3333" y="3347"/>
                  <a:pt x="3309" y="3294"/>
                  <a:pt x="3286" y="3242"/>
                </a:cubicBezTo>
                <a:cubicBezTo>
                  <a:pt x="3265" y="3190"/>
                  <a:pt x="3247" y="3139"/>
                  <a:pt x="3229" y="3089"/>
                </a:cubicBezTo>
                <a:cubicBezTo>
                  <a:pt x="3191" y="2988"/>
                  <a:pt x="3155" y="2892"/>
                  <a:pt x="3119" y="2798"/>
                </a:cubicBezTo>
                <a:cubicBezTo>
                  <a:pt x="3059" y="2614"/>
                  <a:pt x="3006" y="2444"/>
                  <a:pt x="2957" y="2291"/>
                </a:cubicBezTo>
                <a:cubicBezTo>
                  <a:pt x="2920" y="2141"/>
                  <a:pt x="2886" y="2006"/>
                  <a:pt x="2856" y="1889"/>
                </a:cubicBezTo>
                <a:cubicBezTo>
                  <a:pt x="2826" y="1772"/>
                  <a:pt x="2814" y="1677"/>
                  <a:pt x="2797" y="1597"/>
                </a:cubicBezTo>
                <a:cubicBezTo>
                  <a:pt x="2767" y="1439"/>
                  <a:pt x="2750" y="1355"/>
                  <a:pt x="2750" y="1355"/>
                </a:cubicBezTo>
                <a:cubicBezTo>
                  <a:pt x="2708" y="1337"/>
                  <a:pt x="2667" y="1319"/>
                  <a:pt x="2627" y="1301"/>
                </a:cubicBezTo>
                <a:lnTo>
                  <a:pt x="2627" y="1301"/>
                </a:lnTo>
                <a:cubicBezTo>
                  <a:pt x="2627" y="1301"/>
                  <a:pt x="2643" y="1387"/>
                  <a:pt x="2670" y="1547"/>
                </a:cubicBezTo>
                <a:cubicBezTo>
                  <a:pt x="2686" y="1628"/>
                  <a:pt x="2696" y="1724"/>
                  <a:pt x="2724" y="1845"/>
                </a:cubicBezTo>
                <a:cubicBezTo>
                  <a:pt x="2753" y="1965"/>
                  <a:pt x="2786" y="2103"/>
                  <a:pt x="2822" y="2257"/>
                </a:cubicBezTo>
                <a:cubicBezTo>
                  <a:pt x="2867" y="2414"/>
                  <a:pt x="2919" y="2590"/>
                  <a:pt x="2978" y="2782"/>
                </a:cubicBezTo>
                <a:cubicBezTo>
                  <a:pt x="3014" y="2878"/>
                  <a:pt x="3050" y="2979"/>
                  <a:pt x="3087" y="3084"/>
                </a:cubicBezTo>
                <a:cubicBezTo>
                  <a:pt x="3105" y="3136"/>
                  <a:pt x="3122" y="3190"/>
                  <a:pt x="3144" y="3243"/>
                </a:cubicBezTo>
                <a:cubicBezTo>
                  <a:pt x="3167" y="3298"/>
                  <a:pt x="3190" y="3353"/>
                  <a:pt x="3213" y="3409"/>
                </a:cubicBezTo>
                <a:cubicBezTo>
                  <a:pt x="3262" y="3521"/>
                  <a:pt x="3303" y="3638"/>
                  <a:pt x="3359" y="3756"/>
                </a:cubicBezTo>
                <a:cubicBezTo>
                  <a:pt x="3415" y="3875"/>
                  <a:pt x="3472" y="3997"/>
                  <a:pt x="3529" y="4123"/>
                </a:cubicBezTo>
                <a:cubicBezTo>
                  <a:pt x="3655" y="4370"/>
                  <a:pt x="3784" y="4634"/>
                  <a:pt x="3935" y="4899"/>
                </a:cubicBezTo>
                <a:cubicBezTo>
                  <a:pt x="4046" y="5101"/>
                  <a:pt x="4165" y="5306"/>
                  <a:pt x="4289" y="5514"/>
                </a:cubicBezTo>
                <a:cubicBezTo>
                  <a:pt x="4045" y="5447"/>
                  <a:pt x="3438" y="5194"/>
                  <a:pt x="2887" y="4281"/>
                </a:cubicBezTo>
                <a:cubicBezTo>
                  <a:pt x="2199" y="3118"/>
                  <a:pt x="944" y="1713"/>
                  <a:pt x="50" y="1713"/>
                </a:cubicBezTo>
                <a:cubicBezTo>
                  <a:pt x="33" y="1713"/>
                  <a:pt x="17" y="1713"/>
                  <a:pt x="1" y="1714"/>
                </a:cubicBezTo>
                <a:cubicBezTo>
                  <a:pt x="3" y="1719"/>
                  <a:pt x="267" y="2704"/>
                  <a:pt x="1165" y="3628"/>
                </a:cubicBezTo>
                <a:cubicBezTo>
                  <a:pt x="1952" y="4400"/>
                  <a:pt x="3786" y="5322"/>
                  <a:pt x="4493" y="5850"/>
                </a:cubicBezTo>
                <a:cubicBezTo>
                  <a:pt x="4639" y="6088"/>
                  <a:pt x="4792" y="6330"/>
                  <a:pt x="4949" y="6574"/>
                </a:cubicBezTo>
                <a:cubicBezTo>
                  <a:pt x="5321" y="7152"/>
                  <a:pt x="5719" y="7747"/>
                  <a:pt x="6120" y="8361"/>
                </a:cubicBezTo>
                <a:cubicBezTo>
                  <a:pt x="6521" y="8975"/>
                  <a:pt x="6926" y="9610"/>
                  <a:pt x="7314" y="10272"/>
                </a:cubicBezTo>
                <a:cubicBezTo>
                  <a:pt x="7311" y="10275"/>
                  <a:pt x="7270" y="10291"/>
                  <a:pt x="7195" y="10291"/>
                </a:cubicBezTo>
                <a:cubicBezTo>
                  <a:pt x="6963" y="10291"/>
                  <a:pt x="6408" y="10137"/>
                  <a:pt x="5688" y="8940"/>
                </a:cubicBezTo>
                <a:cubicBezTo>
                  <a:pt x="4747" y="7368"/>
                  <a:pt x="2631" y="6120"/>
                  <a:pt x="1942" y="6120"/>
                </a:cubicBezTo>
                <a:cubicBezTo>
                  <a:pt x="1922" y="6120"/>
                  <a:pt x="1904" y="6121"/>
                  <a:pt x="1887" y="6123"/>
                </a:cubicBezTo>
                <a:cubicBezTo>
                  <a:pt x="1911" y="6132"/>
                  <a:pt x="2770" y="8286"/>
                  <a:pt x="4192" y="9278"/>
                </a:cubicBezTo>
                <a:cubicBezTo>
                  <a:pt x="5643" y="10259"/>
                  <a:pt x="7510" y="10671"/>
                  <a:pt x="7897" y="11325"/>
                </a:cubicBezTo>
                <a:cubicBezTo>
                  <a:pt x="8072" y="11659"/>
                  <a:pt x="8238" y="12000"/>
                  <a:pt x="8393" y="12350"/>
                </a:cubicBezTo>
                <a:cubicBezTo>
                  <a:pt x="8714" y="13070"/>
                  <a:pt x="8985" y="13832"/>
                  <a:pt x="9139" y="14596"/>
                </a:cubicBezTo>
                <a:cubicBezTo>
                  <a:pt x="9162" y="14692"/>
                  <a:pt x="9175" y="14786"/>
                  <a:pt x="9189" y="14881"/>
                </a:cubicBezTo>
                <a:cubicBezTo>
                  <a:pt x="9203" y="14974"/>
                  <a:pt x="9221" y="15073"/>
                  <a:pt x="9229" y="15162"/>
                </a:cubicBezTo>
                <a:cubicBezTo>
                  <a:pt x="9237" y="15249"/>
                  <a:pt x="9244" y="15337"/>
                  <a:pt x="9251" y="15426"/>
                </a:cubicBezTo>
                <a:cubicBezTo>
                  <a:pt x="9256" y="15467"/>
                  <a:pt x="9257" y="15517"/>
                  <a:pt x="9257" y="15568"/>
                </a:cubicBezTo>
                <a:cubicBezTo>
                  <a:pt x="9257" y="15617"/>
                  <a:pt x="9258" y="15666"/>
                  <a:pt x="9258" y="15716"/>
                </a:cubicBezTo>
                <a:cubicBezTo>
                  <a:pt x="9258" y="15765"/>
                  <a:pt x="9258" y="15815"/>
                  <a:pt x="9259" y="15864"/>
                </a:cubicBezTo>
                <a:lnTo>
                  <a:pt x="9259" y="15875"/>
                </a:lnTo>
                <a:cubicBezTo>
                  <a:pt x="9258" y="15877"/>
                  <a:pt x="9258" y="15879"/>
                  <a:pt x="9258" y="15881"/>
                </a:cubicBezTo>
                <a:cubicBezTo>
                  <a:pt x="9258" y="15893"/>
                  <a:pt x="9257" y="15905"/>
                  <a:pt x="9256" y="15916"/>
                </a:cubicBezTo>
                <a:lnTo>
                  <a:pt x="9253" y="15987"/>
                </a:lnTo>
                <a:cubicBezTo>
                  <a:pt x="9247" y="16081"/>
                  <a:pt x="9242" y="16174"/>
                  <a:pt x="9236" y="16268"/>
                </a:cubicBezTo>
                <a:cubicBezTo>
                  <a:pt x="9232" y="16330"/>
                  <a:pt x="9228" y="16391"/>
                  <a:pt x="9223" y="16453"/>
                </a:cubicBezTo>
                <a:cubicBezTo>
                  <a:pt x="9159" y="15614"/>
                  <a:pt x="8991" y="14691"/>
                  <a:pt x="8605" y="14215"/>
                </a:cubicBezTo>
                <a:cubicBezTo>
                  <a:pt x="7817" y="13267"/>
                  <a:pt x="6884" y="13718"/>
                  <a:pt x="5211" y="11170"/>
                </a:cubicBezTo>
                <a:lnTo>
                  <a:pt x="5211" y="11170"/>
                </a:lnTo>
                <a:cubicBezTo>
                  <a:pt x="5225" y="11199"/>
                  <a:pt x="5294" y="13122"/>
                  <a:pt x="6360" y="14321"/>
                </a:cubicBezTo>
                <a:cubicBezTo>
                  <a:pt x="6677" y="14690"/>
                  <a:pt x="6974" y="14796"/>
                  <a:pt x="7249" y="14796"/>
                </a:cubicBezTo>
                <a:cubicBezTo>
                  <a:pt x="7622" y="14796"/>
                  <a:pt x="7954" y="14600"/>
                  <a:pt x="8237" y="14600"/>
                </a:cubicBezTo>
                <a:cubicBezTo>
                  <a:pt x="8455" y="14600"/>
                  <a:pt x="8644" y="14717"/>
                  <a:pt x="8800" y="15136"/>
                </a:cubicBezTo>
                <a:cubicBezTo>
                  <a:pt x="9035" y="15774"/>
                  <a:pt x="9115" y="16586"/>
                  <a:pt x="9131" y="17276"/>
                </a:cubicBezTo>
                <a:cubicBezTo>
                  <a:pt x="9128" y="17302"/>
                  <a:pt x="9125" y="17325"/>
                  <a:pt x="9121" y="17350"/>
                </a:cubicBezTo>
                <a:cubicBezTo>
                  <a:pt x="9094" y="17524"/>
                  <a:pt x="9062" y="17693"/>
                  <a:pt x="9031" y="17861"/>
                </a:cubicBezTo>
                <a:cubicBezTo>
                  <a:pt x="9015" y="17944"/>
                  <a:pt x="8999" y="18028"/>
                  <a:pt x="8983" y="18110"/>
                </a:cubicBezTo>
                <a:cubicBezTo>
                  <a:pt x="8964" y="18191"/>
                  <a:pt x="8946" y="18271"/>
                  <a:pt x="8926" y="18351"/>
                </a:cubicBezTo>
                <a:cubicBezTo>
                  <a:pt x="8888" y="18510"/>
                  <a:pt x="8852" y="18668"/>
                  <a:pt x="8810" y="18820"/>
                </a:cubicBezTo>
                <a:cubicBezTo>
                  <a:pt x="8641" y="19426"/>
                  <a:pt x="8449" y="19973"/>
                  <a:pt x="8245" y="20453"/>
                </a:cubicBezTo>
                <a:cubicBezTo>
                  <a:pt x="8112" y="20766"/>
                  <a:pt x="7976" y="21054"/>
                  <a:pt x="7842" y="21312"/>
                </a:cubicBezTo>
                <a:cubicBezTo>
                  <a:pt x="7689" y="20951"/>
                  <a:pt x="7435" y="20180"/>
                  <a:pt x="7564" y="19230"/>
                </a:cubicBezTo>
                <a:cubicBezTo>
                  <a:pt x="7737" y="17913"/>
                  <a:pt x="8096" y="16594"/>
                  <a:pt x="6819" y="15155"/>
                </a:cubicBezTo>
                <a:cubicBezTo>
                  <a:pt x="6817" y="15160"/>
                  <a:pt x="6404" y="16159"/>
                  <a:pt x="6529" y="17473"/>
                </a:cubicBezTo>
                <a:cubicBezTo>
                  <a:pt x="6686" y="18752"/>
                  <a:pt x="7974" y="21165"/>
                  <a:pt x="7521" y="21892"/>
                </a:cubicBezTo>
                <a:cubicBezTo>
                  <a:pt x="7367" y="22153"/>
                  <a:pt x="7221" y="22368"/>
                  <a:pt x="7096" y="22548"/>
                </a:cubicBezTo>
                <a:cubicBezTo>
                  <a:pt x="7016" y="22652"/>
                  <a:pt x="6947" y="22753"/>
                  <a:pt x="6884" y="22828"/>
                </a:cubicBezTo>
                <a:cubicBezTo>
                  <a:pt x="6852" y="22866"/>
                  <a:pt x="6823" y="22901"/>
                  <a:pt x="6796" y="22934"/>
                </a:cubicBezTo>
                <a:cubicBezTo>
                  <a:pt x="6769" y="22968"/>
                  <a:pt x="6752" y="22983"/>
                  <a:pt x="6734" y="23005"/>
                </a:cubicBezTo>
                <a:cubicBezTo>
                  <a:pt x="6715" y="23025"/>
                  <a:pt x="6700" y="23043"/>
                  <a:pt x="6686" y="23059"/>
                </a:cubicBezTo>
                <a:cubicBezTo>
                  <a:pt x="6667" y="23075"/>
                  <a:pt x="6651" y="23090"/>
                  <a:pt x="6638" y="23102"/>
                </a:cubicBezTo>
                <a:cubicBezTo>
                  <a:pt x="6612" y="23124"/>
                  <a:pt x="6599" y="23137"/>
                  <a:pt x="6599" y="23137"/>
                </a:cubicBezTo>
                <a:cubicBezTo>
                  <a:pt x="6665" y="23385"/>
                  <a:pt x="6727" y="23636"/>
                  <a:pt x="6787" y="23889"/>
                </a:cubicBezTo>
                <a:cubicBezTo>
                  <a:pt x="6787" y="23889"/>
                  <a:pt x="6800" y="23876"/>
                  <a:pt x="6827" y="23852"/>
                </a:cubicBezTo>
                <a:cubicBezTo>
                  <a:pt x="6840" y="23840"/>
                  <a:pt x="6856" y="23825"/>
                  <a:pt x="6876" y="23807"/>
                </a:cubicBezTo>
                <a:cubicBezTo>
                  <a:pt x="6898" y="23783"/>
                  <a:pt x="6925" y="23754"/>
                  <a:pt x="6955" y="23721"/>
                </a:cubicBezTo>
                <a:cubicBezTo>
                  <a:pt x="6984" y="23689"/>
                  <a:pt x="7023" y="23649"/>
                  <a:pt x="7051" y="23612"/>
                </a:cubicBezTo>
                <a:cubicBezTo>
                  <a:pt x="7081" y="23575"/>
                  <a:pt x="7115" y="23533"/>
                  <a:pt x="7150" y="23489"/>
                </a:cubicBezTo>
                <a:cubicBezTo>
                  <a:pt x="7223" y="23400"/>
                  <a:pt x="7298" y="23291"/>
                  <a:pt x="7386" y="23172"/>
                </a:cubicBezTo>
                <a:cubicBezTo>
                  <a:pt x="7553" y="22926"/>
                  <a:pt x="7753" y="22622"/>
                  <a:pt x="7960" y="22243"/>
                </a:cubicBezTo>
                <a:cubicBezTo>
                  <a:pt x="8061" y="22061"/>
                  <a:pt x="8165" y="21861"/>
                  <a:pt x="8270" y="21645"/>
                </a:cubicBezTo>
                <a:cubicBezTo>
                  <a:pt x="8270" y="21645"/>
                  <a:pt x="8272" y="21642"/>
                  <a:pt x="8274" y="21636"/>
                </a:cubicBezTo>
                <a:cubicBezTo>
                  <a:pt x="8341" y="21497"/>
                  <a:pt x="8409" y="21349"/>
                  <a:pt x="8476" y="21197"/>
                </a:cubicBezTo>
                <a:cubicBezTo>
                  <a:pt x="8637" y="20886"/>
                  <a:pt x="8880" y="20503"/>
                  <a:pt x="9160" y="20366"/>
                </a:cubicBezTo>
                <a:cubicBezTo>
                  <a:pt x="9229" y="20332"/>
                  <a:pt x="9313" y="20317"/>
                  <a:pt x="9409" y="20317"/>
                </a:cubicBezTo>
                <a:cubicBezTo>
                  <a:pt x="9839" y="20317"/>
                  <a:pt x="10497" y="20602"/>
                  <a:pt x="11030" y="20602"/>
                </a:cubicBezTo>
                <a:cubicBezTo>
                  <a:pt x="11257" y="20602"/>
                  <a:pt x="11461" y="20550"/>
                  <a:pt x="11616" y="20404"/>
                </a:cubicBezTo>
                <a:cubicBezTo>
                  <a:pt x="12227" y="19832"/>
                  <a:pt x="12712" y="18190"/>
                  <a:pt x="12702" y="18187"/>
                </a:cubicBezTo>
                <a:cubicBezTo>
                  <a:pt x="12701" y="18182"/>
                  <a:pt x="12345" y="18103"/>
                  <a:pt x="11896" y="18103"/>
                </a:cubicBezTo>
                <a:cubicBezTo>
                  <a:pt x="11355" y="18103"/>
                  <a:pt x="10679" y="18217"/>
                  <a:pt x="10331" y="18713"/>
                </a:cubicBezTo>
                <a:cubicBezTo>
                  <a:pt x="9941" y="19279"/>
                  <a:pt x="9246" y="20003"/>
                  <a:pt x="8768" y="20473"/>
                </a:cubicBezTo>
                <a:cubicBezTo>
                  <a:pt x="8917" y="20071"/>
                  <a:pt x="9057" y="19633"/>
                  <a:pt x="9182" y="19162"/>
                </a:cubicBezTo>
                <a:cubicBezTo>
                  <a:pt x="9224" y="19000"/>
                  <a:pt x="9261" y="18830"/>
                  <a:pt x="9301" y="18660"/>
                </a:cubicBezTo>
                <a:cubicBezTo>
                  <a:pt x="9943" y="16228"/>
                  <a:pt x="10840" y="17207"/>
                  <a:pt x="11342" y="15398"/>
                </a:cubicBezTo>
                <a:cubicBezTo>
                  <a:pt x="11810" y="13550"/>
                  <a:pt x="11040" y="11684"/>
                  <a:pt x="11031" y="11684"/>
                </a:cubicBezTo>
                <a:cubicBezTo>
                  <a:pt x="11031" y="11684"/>
                  <a:pt x="11031" y="11684"/>
                  <a:pt x="11031" y="11684"/>
                </a:cubicBezTo>
                <a:cubicBezTo>
                  <a:pt x="9978" y="13000"/>
                  <a:pt x="9908" y="15115"/>
                  <a:pt x="9923" y="15891"/>
                </a:cubicBezTo>
                <a:cubicBezTo>
                  <a:pt x="9948" y="16360"/>
                  <a:pt x="9708" y="17025"/>
                  <a:pt x="9509" y="17482"/>
                </a:cubicBezTo>
                <a:cubicBezTo>
                  <a:pt x="9528" y="17329"/>
                  <a:pt x="9545" y="17176"/>
                  <a:pt x="9562" y="17021"/>
                </a:cubicBezTo>
                <a:cubicBezTo>
                  <a:pt x="9585" y="16831"/>
                  <a:pt x="9594" y="16631"/>
                  <a:pt x="9605" y="16433"/>
                </a:cubicBezTo>
                <a:cubicBezTo>
                  <a:pt x="9611" y="16333"/>
                  <a:pt x="9615" y="16233"/>
                  <a:pt x="9620" y="16132"/>
                </a:cubicBezTo>
                <a:cubicBezTo>
                  <a:pt x="9621" y="16108"/>
                  <a:pt x="9622" y="16082"/>
                  <a:pt x="9623" y="16057"/>
                </a:cubicBezTo>
                <a:lnTo>
                  <a:pt x="9625" y="16019"/>
                </a:lnTo>
                <a:cubicBezTo>
                  <a:pt x="9625" y="16016"/>
                  <a:pt x="9625" y="16013"/>
                  <a:pt x="9626" y="16010"/>
                </a:cubicBezTo>
                <a:cubicBezTo>
                  <a:pt x="9626" y="16000"/>
                  <a:pt x="9626" y="15990"/>
                  <a:pt x="9626" y="15980"/>
                </a:cubicBezTo>
                <a:cubicBezTo>
                  <a:pt x="9626" y="15974"/>
                  <a:pt x="9626" y="15968"/>
                  <a:pt x="9625" y="15962"/>
                </a:cubicBezTo>
                <a:cubicBezTo>
                  <a:pt x="9625" y="15911"/>
                  <a:pt x="9623" y="15862"/>
                  <a:pt x="9622" y="15811"/>
                </a:cubicBezTo>
                <a:cubicBezTo>
                  <a:pt x="9621" y="15761"/>
                  <a:pt x="9620" y="15711"/>
                  <a:pt x="9619" y="15660"/>
                </a:cubicBezTo>
                <a:cubicBezTo>
                  <a:pt x="9618" y="15611"/>
                  <a:pt x="9617" y="15561"/>
                  <a:pt x="9611" y="15500"/>
                </a:cubicBezTo>
                <a:cubicBezTo>
                  <a:pt x="9601" y="15385"/>
                  <a:pt x="9590" y="15269"/>
                  <a:pt x="9578" y="15154"/>
                </a:cubicBezTo>
                <a:cubicBezTo>
                  <a:pt x="9566" y="15039"/>
                  <a:pt x="9544" y="14935"/>
                  <a:pt x="9528" y="14824"/>
                </a:cubicBezTo>
                <a:cubicBezTo>
                  <a:pt x="9509" y="14715"/>
                  <a:pt x="9491" y="14606"/>
                  <a:pt x="9465" y="14500"/>
                </a:cubicBezTo>
                <a:cubicBezTo>
                  <a:pt x="9295" y="13727"/>
                  <a:pt x="9031" y="13006"/>
                  <a:pt x="8727" y="12331"/>
                </a:cubicBezTo>
                <a:cubicBezTo>
                  <a:pt x="8586" y="11699"/>
                  <a:pt x="8461" y="10960"/>
                  <a:pt x="8503" y="10429"/>
                </a:cubicBezTo>
                <a:cubicBezTo>
                  <a:pt x="8598" y="9306"/>
                  <a:pt x="9306" y="7811"/>
                  <a:pt x="8048" y="5232"/>
                </a:cubicBezTo>
                <a:cubicBezTo>
                  <a:pt x="8048" y="5232"/>
                  <a:pt x="8048" y="5232"/>
                  <a:pt x="8048" y="5232"/>
                </a:cubicBezTo>
                <a:cubicBezTo>
                  <a:pt x="8036" y="5232"/>
                  <a:pt x="7494" y="5913"/>
                  <a:pt x="7399" y="7593"/>
                </a:cubicBezTo>
                <a:cubicBezTo>
                  <a:pt x="7400" y="8513"/>
                  <a:pt x="7957" y="10306"/>
                  <a:pt x="8426" y="11702"/>
                </a:cubicBezTo>
                <a:cubicBezTo>
                  <a:pt x="8132" y="11117"/>
                  <a:pt x="7816" y="10563"/>
                  <a:pt x="7490" y="10032"/>
                </a:cubicBezTo>
                <a:cubicBezTo>
                  <a:pt x="7087" y="9377"/>
                  <a:pt x="6672" y="8757"/>
                  <a:pt x="6265" y="8158"/>
                </a:cubicBezTo>
                <a:cubicBezTo>
                  <a:pt x="6256" y="8146"/>
                  <a:pt x="6247" y="8133"/>
                  <a:pt x="6239" y="8122"/>
                </a:cubicBezTo>
                <a:lnTo>
                  <a:pt x="6239" y="8122"/>
                </a:lnTo>
                <a:cubicBezTo>
                  <a:pt x="6240" y="8122"/>
                  <a:pt x="6240" y="8123"/>
                  <a:pt x="6240" y="8123"/>
                </a:cubicBezTo>
                <a:cubicBezTo>
                  <a:pt x="6241" y="8124"/>
                  <a:pt x="6241" y="8124"/>
                  <a:pt x="6241" y="8124"/>
                </a:cubicBezTo>
                <a:cubicBezTo>
                  <a:pt x="6256" y="8124"/>
                  <a:pt x="5618" y="6895"/>
                  <a:pt x="5509" y="6083"/>
                </a:cubicBezTo>
                <a:cubicBezTo>
                  <a:pt x="5416" y="5265"/>
                  <a:pt x="6203" y="3623"/>
                  <a:pt x="5764" y="2475"/>
                </a:cubicBezTo>
                <a:cubicBezTo>
                  <a:pt x="5349" y="1333"/>
                  <a:pt x="3976" y="1"/>
                  <a:pt x="396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14" name="Google Shape;514;p49"/>
          <p:cNvSpPr/>
          <p:nvPr/>
        </p:nvSpPr>
        <p:spPr>
          <a:xfrm rot="2268352">
            <a:off x="2025360" y="2859542"/>
            <a:ext cx="1205216" cy="1535238"/>
          </a:xfrm>
          <a:custGeom>
            <a:avLst/>
            <a:gdLst/>
            <a:ahLst/>
            <a:cxnLst/>
            <a:rect l="l" t="t" r="r" b="b"/>
            <a:pathLst>
              <a:path w="17179" h="21882" extrusionOk="0">
                <a:moveTo>
                  <a:pt x="7851" y="10254"/>
                </a:moveTo>
                <a:lnTo>
                  <a:pt x="7851" y="10254"/>
                </a:lnTo>
                <a:cubicBezTo>
                  <a:pt x="7851" y="10254"/>
                  <a:pt x="7851" y="10254"/>
                  <a:pt x="7851" y="10254"/>
                </a:cubicBezTo>
                <a:lnTo>
                  <a:pt x="7851" y="10254"/>
                </a:lnTo>
                <a:cubicBezTo>
                  <a:pt x="7851" y="10254"/>
                  <a:pt x="7851" y="10254"/>
                  <a:pt x="7851" y="10254"/>
                </a:cubicBezTo>
                <a:close/>
                <a:moveTo>
                  <a:pt x="3248" y="1"/>
                </a:moveTo>
                <a:cubicBezTo>
                  <a:pt x="3248" y="1"/>
                  <a:pt x="3248" y="1"/>
                  <a:pt x="3248" y="1"/>
                </a:cubicBezTo>
                <a:cubicBezTo>
                  <a:pt x="3262" y="8"/>
                  <a:pt x="3800" y="2000"/>
                  <a:pt x="4756" y="3077"/>
                </a:cubicBezTo>
                <a:cubicBezTo>
                  <a:pt x="5598" y="3942"/>
                  <a:pt x="6765" y="5790"/>
                  <a:pt x="7160" y="6464"/>
                </a:cubicBezTo>
                <a:cubicBezTo>
                  <a:pt x="6859" y="6232"/>
                  <a:pt x="6565" y="6005"/>
                  <a:pt x="6281" y="5779"/>
                </a:cubicBezTo>
                <a:cubicBezTo>
                  <a:pt x="5757" y="5364"/>
                  <a:pt x="5264" y="4957"/>
                  <a:pt x="4828" y="4560"/>
                </a:cubicBezTo>
                <a:cubicBezTo>
                  <a:pt x="4608" y="4363"/>
                  <a:pt x="4410" y="4164"/>
                  <a:pt x="4218" y="3977"/>
                </a:cubicBezTo>
                <a:cubicBezTo>
                  <a:pt x="4128" y="3879"/>
                  <a:pt x="4038" y="3785"/>
                  <a:pt x="3951" y="3694"/>
                </a:cubicBezTo>
                <a:cubicBezTo>
                  <a:pt x="3863" y="3603"/>
                  <a:pt x="3790" y="3510"/>
                  <a:pt x="3710" y="3422"/>
                </a:cubicBezTo>
                <a:cubicBezTo>
                  <a:pt x="3672" y="3378"/>
                  <a:pt x="3634" y="3335"/>
                  <a:pt x="3596" y="3293"/>
                </a:cubicBezTo>
                <a:cubicBezTo>
                  <a:pt x="3559" y="3250"/>
                  <a:pt x="3528" y="3206"/>
                  <a:pt x="3494" y="3164"/>
                </a:cubicBezTo>
                <a:cubicBezTo>
                  <a:pt x="3428" y="3080"/>
                  <a:pt x="3364" y="2999"/>
                  <a:pt x="3301" y="2921"/>
                </a:cubicBezTo>
                <a:cubicBezTo>
                  <a:pt x="3188" y="2764"/>
                  <a:pt x="3085" y="2618"/>
                  <a:pt x="2993" y="2487"/>
                </a:cubicBezTo>
                <a:cubicBezTo>
                  <a:pt x="2911" y="2356"/>
                  <a:pt x="2837" y="2238"/>
                  <a:pt x="2772" y="2136"/>
                </a:cubicBezTo>
                <a:cubicBezTo>
                  <a:pt x="2709" y="2033"/>
                  <a:pt x="2669" y="1947"/>
                  <a:pt x="2627" y="1876"/>
                </a:cubicBezTo>
                <a:cubicBezTo>
                  <a:pt x="2550" y="1735"/>
                  <a:pt x="2508" y="1660"/>
                  <a:pt x="2508" y="1660"/>
                </a:cubicBezTo>
                <a:cubicBezTo>
                  <a:pt x="2464" y="1655"/>
                  <a:pt x="2420" y="1650"/>
                  <a:pt x="2376" y="1645"/>
                </a:cubicBezTo>
                <a:lnTo>
                  <a:pt x="2376" y="1645"/>
                </a:lnTo>
                <a:cubicBezTo>
                  <a:pt x="2376" y="1645"/>
                  <a:pt x="2417" y="1722"/>
                  <a:pt x="2492" y="1867"/>
                </a:cubicBezTo>
                <a:cubicBezTo>
                  <a:pt x="2532" y="1939"/>
                  <a:pt x="2571" y="2028"/>
                  <a:pt x="2634" y="2134"/>
                </a:cubicBezTo>
                <a:cubicBezTo>
                  <a:pt x="2698" y="2240"/>
                  <a:pt x="2772" y="2361"/>
                  <a:pt x="2853" y="2497"/>
                </a:cubicBezTo>
                <a:cubicBezTo>
                  <a:pt x="2944" y="2632"/>
                  <a:pt x="3048" y="2785"/>
                  <a:pt x="3162" y="2948"/>
                </a:cubicBezTo>
                <a:cubicBezTo>
                  <a:pt x="3226" y="3029"/>
                  <a:pt x="3291" y="3115"/>
                  <a:pt x="3358" y="3203"/>
                </a:cubicBezTo>
                <a:cubicBezTo>
                  <a:pt x="3393" y="3246"/>
                  <a:pt x="3424" y="3293"/>
                  <a:pt x="3462" y="3338"/>
                </a:cubicBezTo>
                <a:cubicBezTo>
                  <a:pt x="3500" y="3382"/>
                  <a:pt x="3539" y="3427"/>
                  <a:pt x="3578" y="3474"/>
                </a:cubicBezTo>
                <a:cubicBezTo>
                  <a:pt x="3658" y="3565"/>
                  <a:pt x="3733" y="3665"/>
                  <a:pt x="3824" y="3760"/>
                </a:cubicBezTo>
                <a:cubicBezTo>
                  <a:pt x="3913" y="3856"/>
                  <a:pt x="4003" y="3955"/>
                  <a:pt x="4096" y="4057"/>
                </a:cubicBezTo>
                <a:cubicBezTo>
                  <a:pt x="4291" y="4255"/>
                  <a:pt x="4496" y="4465"/>
                  <a:pt x="4720" y="4673"/>
                </a:cubicBezTo>
                <a:cubicBezTo>
                  <a:pt x="4888" y="4830"/>
                  <a:pt x="5064" y="4990"/>
                  <a:pt x="5246" y="5150"/>
                </a:cubicBezTo>
                <a:cubicBezTo>
                  <a:pt x="5230" y="5151"/>
                  <a:pt x="5213" y="5151"/>
                  <a:pt x="5194" y="5151"/>
                </a:cubicBezTo>
                <a:cubicBezTo>
                  <a:pt x="4911" y="5151"/>
                  <a:pt x="4287" y="5062"/>
                  <a:pt x="3533" y="4403"/>
                </a:cubicBezTo>
                <a:cubicBezTo>
                  <a:pt x="2643" y="3613"/>
                  <a:pt x="1276" y="2777"/>
                  <a:pt x="381" y="2777"/>
                </a:cubicBezTo>
                <a:cubicBezTo>
                  <a:pt x="241" y="2777"/>
                  <a:pt x="114" y="2798"/>
                  <a:pt x="1" y="2841"/>
                </a:cubicBezTo>
                <a:cubicBezTo>
                  <a:pt x="5" y="2846"/>
                  <a:pt x="557" y="3703"/>
                  <a:pt x="1695" y="4308"/>
                </a:cubicBezTo>
                <a:cubicBezTo>
                  <a:pt x="2680" y="4802"/>
                  <a:pt x="4708" y="5120"/>
                  <a:pt x="5542" y="5407"/>
                </a:cubicBezTo>
                <a:cubicBezTo>
                  <a:pt x="5754" y="5589"/>
                  <a:pt x="5974" y="5772"/>
                  <a:pt x="6198" y="5957"/>
                </a:cubicBezTo>
                <a:cubicBezTo>
                  <a:pt x="6729" y="6393"/>
                  <a:pt x="7289" y="6839"/>
                  <a:pt x="7859" y="7300"/>
                </a:cubicBezTo>
                <a:cubicBezTo>
                  <a:pt x="8429" y="7763"/>
                  <a:pt x="9009" y="8245"/>
                  <a:pt x="9580" y="8757"/>
                </a:cubicBezTo>
                <a:cubicBezTo>
                  <a:pt x="9577" y="8762"/>
                  <a:pt x="9477" y="8841"/>
                  <a:pt x="9259" y="8841"/>
                </a:cubicBezTo>
                <a:cubicBezTo>
                  <a:pt x="8957" y="8841"/>
                  <a:pt x="8430" y="8690"/>
                  <a:pt x="7625" y="7984"/>
                </a:cubicBezTo>
                <a:cubicBezTo>
                  <a:pt x="6442" y="6946"/>
                  <a:pt x="4508" y="6399"/>
                  <a:pt x="3569" y="6399"/>
                </a:cubicBezTo>
                <a:cubicBezTo>
                  <a:pt x="3384" y="6399"/>
                  <a:pt x="3238" y="6420"/>
                  <a:pt x="3144" y="6463"/>
                </a:cubicBezTo>
                <a:cubicBezTo>
                  <a:pt x="3170" y="6464"/>
                  <a:pt x="4646" y="8253"/>
                  <a:pt x="6303" y="8763"/>
                </a:cubicBezTo>
                <a:cubicBezTo>
                  <a:pt x="7983" y="9254"/>
                  <a:pt x="9888" y="9077"/>
                  <a:pt x="10456" y="9580"/>
                </a:cubicBezTo>
                <a:cubicBezTo>
                  <a:pt x="10724" y="9846"/>
                  <a:pt x="10987" y="10119"/>
                  <a:pt x="11241" y="10404"/>
                </a:cubicBezTo>
                <a:cubicBezTo>
                  <a:pt x="11768" y="10992"/>
                  <a:pt x="12259" y="11635"/>
                  <a:pt x="12639" y="12316"/>
                </a:cubicBezTo>
                <a:cubicBezTo>
                  <a:pt x="12688" y="12399"/>
                  <a:pt x="12731" y="12486"/>
                  <a:pt x="12774" y="12572"/>
                </a:cubicBezTo>
                <a:cubicBezTo>
                  <a:pt x="12814" y="12656"/>
                  <a:pt x="12862" y="12745"/>
                  <a:pt x="12896" y="12827"/>
                </a:cubicBezTo>
                <a:cubicBezTo>
                  <a:pt x="12930" y="12908"/>
                  <a:pt x="12965" y="12990"/>
                  <a:pt x="12998" y="13072"/>
                </a:cubicBezTo>
                <a:cubicBezTo>
                  <a:pt x="13015" y="13110"/>
                  <a:pt x="13032" y="13156"/>
                  <a:pt x="13047" y="13205"/>
                </a:cubicBezTo>
                <a:cubicBezTo>
                  <a:pt x="13063" y="13252"/>
                  <a:pt x="13078" y="13299"/>
                  <a:pt x="13094" y="13345"/>
                </a:cubicBezTo>
                <a:cubicBezTo>
                  <a:pt x="13109" y="13393"/>
                  <a:pt x="13124" y="13440"/>
                  <a:pt x="13140" y="13486"/>
                </a:cubicBezTo>
                <a:cubicBezTo>
                  <a:pt x="13141" y="13490"/>
                  <a:pt x="13142" y="13494"/>
                  <a:pt x="13143" y="13497"/>
                </a:cubicBezTo>
                <a:cubicBezTo>
                  <a:pt x="13144" y="13499"/>
                  <a:pt x="13144" y="13501"/>
                  <a:pt x="13145" y="13503"/>
                </a:cubicBezTo>
                <a:cubicBezTo>
                  <a:pt x="13148" y="13514"/>
                  <a:pt x="13151" y="13525"/>
                  <a:pt x="13154" y="13537"/>
                </a:cubicBezTo>
                <a:cubicBezTo>
                  <a:pt x="13159" y="13559"/>
                  <a:pt x="13166" y="13583"/>
                  <a:pt x="13172" y="13606"/>
                </a:cubicBezTo>
                <a:cubicBezTo>
                  <a:pt x="13195" y="13696"/>
                  <a:pt x="13218" y="13787"/>
                  <a:pt x="13241" y="13878"/>
                </a:cubicBezTo>
                <a:cubicBezTo>
                  <a:pt x="13256" y="13938"/>
                  <a:pt x="13272" y="13998"/>
                  <a:pt x="13286" y="14059"/>
                </a:cubicBezTo>
                <a:cubicBezTo>
                  <a:pt x="12968" y="13279"/>
                  <a:pt x="12526" y="12451"/>
                  <a:pt x="12014" y="12116"/>
                </a:cubicBezTo>
                <a:cubicBezTo>
                  <a:pt x="10973" y="11454"/>
                  <a:pt x="10222" y="12168"/>
                  <a:pt x="7851" y="10254"/>
                </a:cubicBezTo>
                <a:lnTo>
                  <a:pt x="7851" y="10254"/>
                </a:lnTo>
                <a:cubicBezTo>
                  <a:pt x="7874" y="10277"/>
                  <a:pt x="8527" y="12088"/>
                  <a:pt x="9909" y="12903"/>
                </a:cubicBezTo>
                <a:cubicBezTo>
                  <a:pt x="10178" y="13069"/>
                  <a:pt x="10406" y="13131"/>
                  <a:pt x="10604" y="13131"/>
                </a:cubicBezTo>
                <a:cubicBezTo>
                  <a:pt x="11200" y="13131"/>
                  <a:pt x="11530" y="12570"/>
                  <a:pt x="11929" y="12570"/>
                </a:cubicBezTo>
                <a:cubicBezTo>
                  <a:pt x="12093" y="12570"/>
                  <a:pt x="12269" y="12665"/>
                  <a:pt x="12480" y="12933"/>
                </a:cubicBezTo>
                <a:cubicBezTo>
                  <a:pt x="12899" y="13469"/>
                  <a:pt x="13223" y="14217"/>
                  <a:pt x="13449" y="14870"/>
                </a:cubicBezTo>
                <a:cubicBezTo>
                  <a:pt x="13454" y="14894"/>
                  <a:pt x="13459" y="14919"/>
                  <a:pt x="13463" y="14944"/>
                </a:cubicBezTo>
                <a:cubicBezTo>
                  <a:pt x="13490" y="15117"/>
                  <a:pt x="13511" y="15288"/>
                  <a:pt x="13533" y="15457"/>
                </a:cubicBezTo>
                <a:cubicBezTo>
                  <a:pt x="13543" y="15542"/>
                  <a:pt x="13553" y="15625"/>
                  <a:pt x="13564" y="15710"/>
                </a:cubicBezTo>
                <a:cubicBezTo>
                  <a:pt x="13570" y="15792"/>
                  <a:pt x="13577" y="15874"/>
                  <a:pt x="13583" y="15956"/>
                </a:cubicBezTo>
                <a:cubicBezTo>
                  <a:pt x="13595" y="16119"/>
                  <a:pt x="13609" y="16281"/>
                  <a:pt x="13616" y="16438"/>
                </a:cubicBezTo>
                <a:cubicBezTo>
                  <a:pt x="13641" y="17066"/>
                  <a:pt x="13624" y="17647"/>
                  <a:pt x="13577" y="18166"/>
                </a:cubicBezTo>
                <a:cubicBezTo>
                  <a:pt x="13545" y="18505"/>
                  <a:pt x="13504" y="18820"/>
                  <a:pt x="13456" y="19107"/>
                </a:cubicBezTo>
                <a:cubicBezTo>
                  <a:pt x="13198" y="18809"/>
                  <a:pt x="12722" y="18153"/>
                  <a:pt x="12554" y="17209"/>
                </a:cubicBezTo>
                <a:cubicBezTo>
                  <a:pt x="12317" y="15902"/>
                  <a:pt x="12255" y="14537"/>
                  <a:pt x="10601" y="13556"/>
                </a:cubicBezTo>
                <a:lnTo>
                  <a:pt x="10601" y="13556"/>
                </a:lnTo>
                <a:cubicBezTo>
                  <a:pt x="10600" y="13562"/>
                  <a:pt x="10510" y="14639"/>
                  <a:pt x="11032" y="15853"/>
                </a:cubicBezTo>
                <a:cubicBezTo>
                  <a:pt x="11567" y="17012"/>
                  <a:pt x="13503" y="18895"/>
                  <a:pt x="13331" y="19737"/>
                </a:cubicBezTo>
                <a:cubicBezTo>
                  <a:pt x="13262" y="20040"/>
                  <a:pt x="13188" y="20296"/>
                  <a:pt x="13122" y="20510"/>
                </a:cubicBezTo>
                <a:cubicBezTo>
                  <a:pt x="13079" y="20635"/>
                  <a:pt x="13042" y="20753"/>
                  <a:pt x="13005" y="20843"/>
                </a:cubicBezTo>
                <a:cubicBezTo>
                  <a:pt x="12988" y="20889"/>
                  <a:pt x="12970" y="20931"/>
                  <a:pt x="12955" y="20970"/>
                </a:cubicBezTo>
                <a:cubicBezTo>
                  <a:pt x="12939" y="21011"/>
                  <a:pt x="12928" y="21030"/>
                  <a:pt x="12917" y="21057"/>
                </a:cubicBezTo>
                <a:cubicBezTo>
                  <a:pt x="12906" y="21082"/>
                  <a:pt x="12896" y="21104"/>
                  <a:pt x="12888" y="21122"/>
                </a:cubicBezTo>
                <a:cubicBezTo>
                  <a:pt x="12876" y="21145"/>
                  <a:pt x="12864" y="21163"/>
                  <a:pt x="12856" y="21178"/>
                </a:cubicBezTo>
                <a:cubicBezTo>
                  <a:pt x="12839" y="21208"/>
                  <a:pt x="12829" y="21223"/>
                  <a:pt x="12829" y="21223"/>
                </a:cubicBezTo>
                <a:cubicBezTo>
                  <a:pt x="12968" y="21440"/>
                  <a:pt x="13104" y="21659"/>
                  <a:pt x="13238" y="21881"/>
                </a:cubicBezTo>
                <a:cubicBezTo>
                  <a:pt x="13238" y="21881"/>
                  <a:pt x="13247" y="21866"/>
                  <a:pt x="13264" y="21835"/>
                </a:cubicBezTo>
                <a:cubicBezTo>
                  <a:pt x="13274" y="21820"/>
                  <a:pt x="13284" y="21800"/>
                  <a:pt x="13297" y="21777"/>
                </a:cubicBezTo>
                <a:cubicBezTo>
                  <a:pt x="13312" y="21747"/>
                  <a:pt x="13328" y="21712"/>
                  <a:pt x="13347" y="21671"/>
                </a:cubicBezTo>
                <a:cubicBezTo>
                  <a:pt x="13364" y="21632"/>
                  <a:pt x="13389" y="21582"/>
                  <a:pt x="13405" y="21538"/>
                </a:cubicBezTo>
                <a:cubicBezTo>
                  <a:pt x="13423" y="21493"/>
                  <a:pt x="13441" y="21443"/>
                  <a:pt x="13462" y="21390"/>
                </a:cubicBezTo>
                <a:cubicBezTo>
                  <a:pt x="13503" y="21284"/>
                  <a:pt x="13541" y="21157"/>
                  <a:pt x="13588" y="21016"/>
                </a:cubicBezTo>
                <a:cubicBezTo>
                  <a:pt x="13674" y="20731"/>
                  <a:pt x="13770" y="20381"/>
                  <a:pt x="13852" y="19957"/>
                </a:cubicBezTo>
                <a:cubicBezTo>
                  <a:pt x="13893" y="19752"/>
                  <a:pt x="13931" y="19530"/>
                  <a:pt x="13965" y="19292"/>
                </a:cubicBezTo>
                <a:cubicBezTo>
                  <a:pt x="13965" y="19292"/>
                  <a:pt x="13965" y="19289"/>
                  <a:pt x="13966" y="19282"/>
                </a:cubicBezTo>
                <a:cubicBezTo>
                  <a:pt x="13987" y="19129"/>
                  <a:pt x="14006" y="18969"/>
                  <a:pt x="14023" y="18803"/>
                </a:cubicBezTo>
                <a:cubicBezTo>
                  <a:pt x="14082" y="18458"/>
                  <a:pt x="14196" y="18020"/>
                  <a:pt x="14421" y="17803"/>
                </a:cubicBezTo>
                <a:cubicBezTo>
                  <a:pt x="14829" y="17404"/>
                  <a:pt x="16373" y="17812"/>
                  <a:pt x="16771" y="17089"/>
                </a:cubicBezTo>
                <a:cubicBezTo>
                  <a:pt x="17178" y="16358"/>
                  <a:pt x="17138" y="14647"/>
                  <a:pt x="17127" y="14646"/>
                </a:cubicBezTo>
                <a:cubicBezTo>
                  <a:pt x="17127" y="14646"/>
                  <a:pt x="17126" y="14646"/>
                  <a:pt x="17123" y="14646"/>
                </a:cubicBezTo>
                <a:cubicBezTo>
                  <a:pt x="17032" y="14646"/>
                  <a:pt x="15351" y="14843"/>
                  <a:pt x="15030" y="15872"/>
                </a:cubicBezTo>
                <a:cubicBezTo>
                  <a:pt x="14833" y="16530"/>
                  <a:pt x="14391" y="17432"/>
                  <a:pt x="14080" y="18025"/>
                </a:cubicBezTo>
                <a:cubicBezTo>
                  <a:pt x="14099" y="17598"/>
                  <a:pt x="14098" y="17137"/>
                  <a:pt x="14074" y="16651"/>
                </a:cubicBezTo>
                <a:cubicBezTo>
                  <a:pt x="14064" y="16483"/>
                  <a:pt x="14049" y="16310"/>
                  <a:pt x="14034" y="16137"/>
                </a:cubicBezTo>
                <a:cubicBezTo>
                  <a:pt x="13902" y="13624"/>
                  <a:pt x="15055" y="14282"/>
                  <a:pt x="14981" y="12406"/>
                </a:cubicBezTo>
                <a:cubicBezTo>
                  <a:pt x="14862" y="10506"/>
                  <a:pt x="13560" y="8965"/>
                  <a:pt x="13550" y="8965"/>
                </a:cubicBezTo>
                <a:cubicBezTo>
                  <a:pt x="13550" y="8965"/>
                  <a:pt x="13550" y="8965"/>
                  <a:pt x="13550" y="8965"/>
                </a:cubicBezTo>
                <a:cubicBezTo>
                  <a:pt x="12950" y="10540"/>
                  <a:pt x="13529" y="12575"/>
                  <a:pt x="13780" y="13309"/>
                </a:cubicBezTo>
                <a:cubicBezTo>
                  <a:pt x="13948" y="13748"/>
                  <a:pt x="13921" y="14455"/>
                  <a:pt x="13872" y="14951"/>
                </a:cubicBezTo>
                <a:cubicBezTo>
                  <a:pt x="13843" y="14801"/>
                  <a:pt x="13813" y="14648"/>
                  <a:pt x="13782" y="14496"/>
                </a:cubicBezTo>
                <a:cubicBezTo>
                  <a:pt x="13746" y="14307"/>
                  <a:pt x="13693" y="14115"/>
                  <a:pt x="13643" y="13921"/>
                </a:cubicBezTo>
                <a:cubicBezTo>
                  <a:pt x="13618" y="13826"/>
                  <a:pt x="13591" y="13729"/>
                  <a:pt x="13566" y="13631"/>
                </a:cubicBezTo>
                <a:cubicBezTo>
                  <a:pt x="13558" y="13608"/>
                  <a:pt x="13552" y="13583"/>
                  <a:pt x="13545" y="13559"/>
                </a:cubicBezTo>
                <a:cubicBezTo>
                  <a:pt x="13542" y="13547"/>
                  <a:pt x="13539" y="13535"/>
                  <a:pt x="13535" y="13522"/>
                </a:cubicBezTo>
                <a:cubicBezTo>
                  <a:pt x="13535" y="13519"/>
                  <a:pt x="13534" y="13516"/>
                  <a:pt x="13533" y="13513"/>
                </a:cubicBezTo>
                <a:cubicBezTo>
                  <a:pt x="13530" y="13504"/>
                  <a:pt x="13527" y="13495"/>
                  <a:pt x="13523" y="13485"/>
                </a:cubicBezTo>
                <a:cubicBezTo>
                  <a:pt x="13521" y="13479"/>
                  <a:pt x="13520" y="13474"/>
                  <a:pt x="13518" y="13468"/>
                </a:cubicBezTo>
                <a:cubicBezTo>
                  <a:pt x="13502" y="13421"/>
                  <a:pt x="13485" y="13373"/>
                  <a:pt x="13469" y="13325"/>
                </a:cubicBezTo>
                <a:cubicBezTo>
                  <a:pt x="13454" y="13278"/>
                  <a:pt x="13437" y="13230"/>
                  <a:pt x="13421" y="13183"/>
                </a:cubicBezTo>
                <a:cubicBezTo>
                  <a:pt x="13404" y="13136"/>
                  <a:pt x="13388" y="13088"/>
                  <a:pt x="13363" y="13033"/>
                </a:cubicBezTo>
                <a:cubicBezTo>
                  <a:pt x="13318" y="12926"/>
                  <a:pt x="13273" y="12820"/>
                  <a:pt x="13226" y="12714"/>
                </a:cubicBezTo>
                <a:cubicBezTo>
                  <a:pt x="13180" y="12607"/>
                  <a:pt x="13128" y="12514"/>
                  <a:pt x="13077" y="12415"/>
                </a:cubicBezTo>
                <a:cubicBezTo>
                  <a:pt x="13027" y="12317"/>
                  <a:pt x="12976" y="12217"/>
                  <a:pt x="12919" y="12125"/>
                </a:cubicBezTo>
                <a:cubicBezTo>
                  <a:pt x="12521" y="11441"/>
                  <a:pt x="12049" y="10835"/>
                  <a:pt x="11554" y="10286"/>
                </a:cubicBezTo>
                <a:cubicBezTo>
                  <a:pt x="11226" y="9725"/>
                  <a:pt x="10883" y="9061"/>
                  <a:pt x="10758" y="8542"/>
                </a:cubicBezTo>
                <a:cubicBezTo>
                  <a:pt x="10506" y="7444"/>
                  <a:pt x="10724" y="5805"/>
                  <a:pt x="8738" y="3733"/>
                </a:cubicBezTo>
                <a:lnTo>
                  <a:pt x="8738" y="3733"/>
                </a:lnTo>
                <a:cubicBezTo>
                  <a:pt x="8728" y="3733"/>
                  <a:pt x="8418" y="4545"/>
                  <a:pt x="8841" y="6179"/>
                </a:cubicBezTo>
                <a:cubicBezTo>
                  <a:pt x="9124" y="7055"/>
                  <a:pt x="10202" y="8593"/>
                  <a:pt x="11075" y="9778"/>
                </a:cubicBezTo>
                <a:cubicBezTo>
                  <a:pt x="10617" y="9311"/>
                  <a:pt x="10145" y="8880"/>
                  <a:pt x="9672" y="8474"/>
                </a:cubicBezTo>
                <a:cubicBezTo>
                  <a:pt x="9090" y="7973"/>
                  <a:pt x="8505" y="7509"/>
                  <a:pt x="7934" y="7064"/>
                </a:cubicBezTo>
                <a:cubicBezTo>
                  <a:pt x="7922" y="7055"/>
                  <a:pt x="7909" y="7045"/>
                  <a:pt x="7897" y="7036"/>
                </a:cubicBezTo>
                <a:lnTo>
                  <a:pt x="7897" y="7036"/>
                </a:lnTo>
                <a:cubicBezTo>
                  <a:pt x="7898" y="7036"/>
                  <a:pt x="7899" y="7037"/>
                  <a:pt x="7900" y="7038"/>
                </a:cubicBezTo>
                <a:cubicBezTo>
                  <a:pt x="7901" y="7039"/>
                  <a:pt x="7901" y="7039"/>
                  <a:pt x="7902" y="7039"/>
                </a:cubicBezTo>
                <a:cubicBezTo>
                  <a:pt x="7920" y="7039"/>
                  <a:pt x="6932" y="6060"/>
                  <a:pt x="6580" y="5319"/>
                </a:cubicBezTo>
                <a:cubicBezTo>
                  <a:pt x="6241" y="4568"/>
                  <a:pt x="6489" y="2764"/>
                  <a:pt x="5721" y="1806"/>
                </a:cubicBezTo>
                <a:cubicBezTo>
                  <a:pt x="4979" y="848"/>
                  <a:pt x="3272" y="1"/>
                  <a:pt x="324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1"/>
          <p:cNvSpPr>
            <a:spLocks noGrp="1"/>
          </p:cNvSpPr>
          <p:nvPr>
            <p:ph type="title"/>
          </p:nvPr>
        </p:nvSpPr>
        <p:spPr/>
        <p:txBody>
          <a:bodyPr/>
          <a:lstStyle/>
          <a:p>
            <a:pPr algn="l"/>
            <a:r>
              <a:rPr lang="en-US" dirty="0"/>
              <a:t>2.Carpal tunnel syndrome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7" name="Google Shape;437;p46"/>
          <p:cNvSpPr/>
          <p:nvPr/>
        </p:nvSpPr>
        <p:spPr>
          <a:xfrm rot="7622439">
            <a:off x="96300" y="-171517"/>
            <a:ext cx="1104308" cy="1856376"/>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38" name="Google Shape;438;p46"/>
          <p:cNvSpPr/>
          <p:nvPr/>
        </p:nvSpPr>
        <p:spPr>
          <a:xfrm rot="-10272701">
            <a:off x="5333921" y="4432688"/>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39" name="Google Shape;439;p46"/>
          <p:cNvSpPr/>
          <p:nvPr/>
        </p:nvSpPr>
        <p:spPr>
          <a:xfrm rot="-2700000">
            <a:off x="6896324" y="103719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40" name="Google Shape;440;p46"/>
          <p:cNvSpPr/>
          <p:nvPr/>
        </p:nvSpPr>
        <p:spPr>
          <a:xfrm rot="2700000">
            <a:off x="2861899" y="744124"/>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41" name="Google Shape;441;p46"/>
          <p:cNvSpPr/>
          <p:nvPr/>
        </p:nvSpPr>
        <p:spPr>
          <a:xfrm rot="-3390819">
            <a:off x="8070595" y="4331936"/>
            <a:ext cx="965540" cy="1623129"/>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 name="عنوان فرعي 1"/>
          <p:cNvSpPr/>
          <p:nvPr/>
        </p:nvSpPr>
        <p:spPr>
          <a:xfrm>
            <a:off x="179705" y="231775"/>
            <a:ext cx="8785225" cy="4311650"/>
          </a:xfrm>
          <a:prstGeom prst="rect">
            <a:avLst/>
          </a:prstGeom>
          <a:noFill/>
          <a:ln>
            <a:noFill/>
          </a:ln>
        </p:spPr>
        <p:txBody>
          <a:bodyPr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2500"/>
              <a:buFont typeface="Nunito"/>
              <a:buNone/>
              <a:defRPr sz="2500" b="0" i="0" u="none" strike="noStrike" cap="none">
                <a:solidFill>
                  <a:schemeClr val="dk2"/>
                </a:solidFill>
                <a:latin typeface="Nunito"/>
                <a:ea typeface="Nunito"/>
                <a:cs typeface="Nunito"/>
                <a:sym typeface="Nunito"/>
              </a:defRPr>
            </a:lvl1pPr>
            <a:lvl2pPr marL="914400" marR="0" lvl="1" indent="-317500" algn="ctr" rtl="0">
              <a:lnSpc>
                <a:spcPct val="100000"/>
              </a:lnSpc>
              <a:spcBef>
                <a:spcPts val="0"/>
              </a:spcBef>
              <a:spcAft>
                <a:spcPts val="0"/>
              </a:spcAft>
              <a:buClr>
                <a:schemeClr val="dk2"/>
              </a:buClr>
              <a:buSzPts val="2500"/>
              <a:buFont typeface="Nunito"/>
              <a:buNone/>
              <a:defRPr sz="2500" b="0" i="0" u="none" strike="noStrike" cap="none">
                <a:solidFill>
                  <a:schemeClr val="dk2"/>
                </a:solidFill>
                <a:latin typeface="Nunito"/>
                <a:ea typeface="Nunito"/>
                <a:cs typeface="Nunito"/>
                <a:sym typeface="Nunito"/>
              </a:defRPr>
            </a:lvl2pPr>
            <a:lvl3pPr marL="1371600" marR="0" lvl="2" indent="-317500" algn="ctr" rtl="0">
              <a:lnSpc>
                <a:spcPct val="100000"/>
              </a:lnSpc>
              <a:spcBef>
                <a:spcPts val="0"/>
              </a:spcBef>
              <a:spcAft>
                <a:spcPts val="0"/>
              </a:spcAft>
              <a:buClr>
                <a:schemeClr val="dk2"/>
              </a:buClr>
              <a:buSzPts val="2500"/>
              <a:buFont typeface="Nunito"/>
              <a:buNone/>
              <a:defRPr sz="2500" b="0" i="0" u="none" strike="noStrike" cap="none">
                <a:solidFill>
                  <a:schemeClr val="dk2"/>
                </a:solidFill>
                <a:latin typeface="Nunito"/>
                <a:ea typeface="Nunito"/>
                <a:cs typeface="Nunito"/>
                <a:sym typeface="Nunito"/>
              </a:defRPr>
            </a:lvl3pPr>
            <a:lvl4pPr marL="1828800" marR="0" lvl="3" indent="-317500" algn="ctr" rtl="0">
              <a:lnSpc>
                <a:spcPct val="100000"/>
              </a:lnSpc>
              <a:spcBef>
                <a:spcPts val="0"/>
              </a:spcBef>
              <a:spcAft>
                <a:spcPts val="0"/>
              </a:spcAft>
              <a:buClr>
                <a:schemeClr val="dk2"/>
              </a:buClr>
              <a:buSzPts val="2500"/>
              <a:buFont typeface="Nunito"/>
              <a:buNone/>
              <a:defRPr sz="2500" b="0" i="0" u="none" strike="noStrike" cap="none">
                <a:solidFill>
                  <a:schemeClr val="dk2"/>
                </a:solidFill>
                <a:latin typeface="Nunito"/>
                <a:ea typeface="Nunito"/>
                <a:cs typeface="Nunito"/>
                <a:sym typeface="Nunito"/>
              </a:defRPr>
            </a:lvl4pPr>
            <a:lvl5pPr marL="2286000" marR="0" lvl="4" indent="-317500" algn="ctr" rtl="0">
              <a:lnSpc>
                <a:spcPct val="100000"/>
              </a:lnSpc>
              <a:spcBef>
                <a:spcPts val="0"/>
              </a:spcBef>
              <a:spcAft>
                <a:spcPts val="0"/>
              </a:spcAft>
              <a:buClr>
                <a:schemeClr val="dk2"/>
              </a:buClr>
              <a:buSzPts val="2500"/>
              <a:buFont typeface="Nunito"/>
              <a:buNone/>
              <a:defRPr sz="2500" b="0" i="0" u="none" strike="noStrike" cap="none">
                <a:solidFill>
                  <a:schemeClr val="dk2"/>
                </a:solidFill>
                <a:latin typeface="Nunito"/>
                <a:ea typeface="Nunito"/>
                <a:cs typeface="Nunito"/>
                <a:sym typeface="Nunito"/>
              </a:defRPr>
            </a:lvl5pPr>
            <a:lvl6pPr marL="2743200" marR="0" lvl="5" indent="-317500" algn="ctr" rtl="0">
              <a:lnSpc>
                <a:spcPct val="100000"/>
              </a:lnSpc>
              <a:spcBef>
                <a:spcPts val="0"/>
              </a:spcBef>
              <a:spcAft>
                <a:spcPts val="0"/>
              </a:spcAft>
              <a:buClr>
                <a:schemeClr val="dk2"/>
              </a:buClr>
              <a:buSzPts val="2500"/>
              <a:buFont typeface="Nunito"/>
              <a:buNone/>
              <a:defRPr sz="2500" b="0" i="0" u="none" strike="noStrike" cap="none">
                <a:solidFill>
                  <a:schemeClr val="dk2"/>
                </a:solidFill>
                <a:latin typeface="Nunito"/>
                <a:ea typeface="Nunito"/>
                <a:cs typeface="Nunito"/>
                <a:sym typeface="Nunito"/>
              </a:defRPr>
            </a:lvl6pPr>
            <a:lvl7pPr marL="3200400" marR="0" lvl="6" indent="-317500" algn="ctr" rtl="0">
              <a:lnSpc>
                <a:spcPct val="100000"/>
              </a:lnSpc>
              <a:spcBef>
                <a:spcPts val="0"/>
              </a:spcBef>
              <a:spcAft>
                <a:spcPts val="0"/>
              </a:spcAft>
              <a:buClr>
                <a:schemeClr val="dk2"/>
              </a:buClr>
              <a:buSzPts val="2500"/>
              <a:buFont typeface="Nunito"/>
              <a:buNone/>
              <a:defRPr sz="2500" b="0" i="0" u="none" strike="noStrike" cap="none">
                <a:solidFill>
                  <a:schemeClr val="dk2"/>
                </a:solidFill>
                <a:latin typeface="Nunito"/>
                <a:ea typeface="Nunito"/>
                <a:cs typeface="Nunito"/>
                <a:sym typeface="Nunito"/>
              </a:defRPr>
            </a:lvl7pPr>
            <a:lvl8pPr marL="3657600" marR="0" lvl="7" indent="-317500" algn="ctr" rtl="0">
              <a:lnSpc>
                <a:spcPct val="100000"/>
              </a:lnSpc>
              <a:spcBef>
                <a:spcPts val="0"/>
              </a:spcBef>
              <a:spcAft>
                <a:spcPts val="0"/>
              </a:spcAft>
              <a:buClr>
                <a:schemeClr val="dk2"/>
              </a:buClr>
              <a:buSzPts val="2500"/>
              <a:buFont typeface="Nunito"/>
              <a:buNone/>
              <a:defRPr sz="2500" b="0" i="0" u="none" strike="noStrike" cap="none">
                <a:solidFill>
                  <a:schemeClr val="dk2"/>
                </a:solidFill>
                <a:latin typeface="Nunito"/>
                <a:ea typeface="Nunito"/>
                <a:cs typeface="Nunito"/>
                <a:sym typeface="Nunito"/>
              </a:defRPr>
            </a:lvl8pPr>
            <a:lvl9pPr marL="4114800" marR="0" lvl="8" indent="-317500" algn="ctr" rtl="0">
              <a:lnSpc>
                <a:spcPct val="100000"/>
              </a:lnSpc>
              <a:spcBef>
                <a:spcPts val="0"/>
              </a:spcBef>
              <a:spcAft>
                <a:spcPts val="0"/>
              </a:spcAft>
              <a:buClr>
                <a:schemeClr val="dk2"/>
              </a:buClr>
              <a:buSzPts val="2500"/>
              <a:buFont typeface="Nunito"/>
              <a:buNone/>
              <a:defRPr sz="2500" b="0" i="0" u="none" strike="noStrike" cap="none">
                <a:solidFill>
                  <a:schemeClr val="dk2"/>
                </a:solidFill>
                <a:latin typeface="Nunito"/>
                <a:ea typeface="Nunito"/>
                <a:cs typeface="Nunito"/>
                <a:sym typeface="Nunito"/>
              </a:defRPr>
            </a:lvl9pPr>
          </a:lstStyle>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r>
              <a:rPr kumimoji="0" lang="en-US" sz="2400" b="1" i="0" u="none" strike="noStrike" kern="0" cap="none" spc="0" normalizeH="0" baseline="0" noProof="0" dirty="0">
                <a:ln>
                  <a:noFill/>
                </a:ln>
                <a:solidFill>
                  <a:srgbClr val="0F0E49"/>
                </a:solidFill>
                <a:effectLst/>
                <a:uLnTx/>
                <a:uFillTx/>
                <a:latin typeface="Nunito"/>
                <a:sym typeface="Nunito"/>
              </a:rPr>
              <a:t>— Carpal tunnel syndrome (CTS) </a:t>
            </a:r>
          </a:p>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endParaRPr kumimoji="0" lang="en-US" sz="1400" b="1" i="0" u="none" strike="noStrike" kern="0" cap="none" spc="0" normalizeH="0" baseline="0" noProof="0" dirty="0">
              <a:ln>
                <a:noFill/>
              </a:ln>
              <a:solidFill>
                <a:srgbClr val="0F0E49"/>
              </a:solidFill>
              <a:effectLst/>
              <a:uLnTx/>
              <a:uFillTx/>
              <a:latin typeface="Nunito"/>
              <a:sym typeface="Nunito"/>
            </a:endParaRPr>
          </a:p>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endParaRPr kumimoji="0" lang="en-US" sz="1400" b="1" i="0" u="none" strike="noStrike" kern="0" cap="none" spc="0" normalizeH="0" baseline="0" noProof="0" dirty="0">
              <a:ln>
                <a:noFill/>
              </a:ln>
              <a:solidFill>
                <a:srgbClr val="0F0E49"/>
              </a:solidFill>
              <a:effectLst/>
              <a:uLnTx/>
              <a:uFillTx/>
              <a:latin typeface="Nunito"/>
              <a:sym typeface="Nunito"/>
            </a:endParaRPr>
          </a:p>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r>
              <a:rPr kumimoji="0" lang="en-US" sz="1400" b="1" i="0" u="none" strike="noStrike" kern="0" cap="none" spc="0" normalizeH="0" baseline="0" noProof="0" dirty="0">
                <a:ln>
                  <a:noFill/>
                </a:ln>
                <a:solidFill>
                  <a:srgbClr val="0F0E49"/>
                </a:solidFill>
                <a:effectLst/>
                <a:uLnTx/>
                <a:uFillTx/>
                <a:latin typeface="Nunito"/>
                <a:sym typeface="Nunito"/>
              </a:rPr>
              <a:t>refers to </a:t>
            </a:r>
            <a:r>
              <a:rPr kumimoji="0" lang="en-US" sz="1400" b="1" i="0" u="none" strike="noStrike" kern="0" cap="none" spc="0" normalizeH="0" baseline="0" noProof="0" dirty="0" err="1">
                <a:ln>
                  <a:noFill/>
                </a:ln>
                <a:solidFill>
                  <a:srgbClr val="0F0E49"/>
                </a:solidFill>
                <a:effectLst/>
                <a:uLnTx/>
                <a:uFillTx/>
                <a:latin typeface="Nunito"/>
                <a:sym typeface="Nunito"/>
              </a:rPr>
              <a:t>paresthesias</a:t>
            </a:r>
            <a:r>
              <a:rPr kumimoji="0" lang="en-US" sz="1400" b="1" i="0" u="none" strike="noStrike" kern="0" cap="none" spc="0" normalizeH="0" baseline="0" noProof="0" dirty="0">
                <a:ln>
                  <a:noFill/>
                </a:ln>
                <a:solidFill>
                  <a:srgbClr val="0F0E49"/>
                </a:solidFill>
                <a:effectLst/>
                <a:uLnTx/>
                <a:uFillTx/>
                <a:latin typeface="Nunito"/>
                <a:sym typeface="Nunito"/>
              </a:rPr>
              <a:t>, </a:t>
            </a:r>
            <a:r>
              <a:rPr kumimoji="0" lang="en-US" sz="1400" b="1" i="0" u="none" strike="noStrike" kern="0" cap="none" spc="0" normalizeH="0" baseline="0" noProof="0" dirty="0" err="1">
                <a:ln>
                  <a:noFill/>
                </a:ln>
                <a:solidFill>
                  <a:srgbClr val="0F0E49"/>
                </a:solidFill>
                <a:effectLst/>
                <a:uLnTx/>
                <a:uFillTx/>
                <a:latin typeface="Nunito"/>
                <a:sym typeface="Nunito"/>
              </a:rPr>
              <a:t>hypesthesia</a:t>
            </a:r>
            <a:r>
              <a:rPr kumimoji="0" lang="en-US" sz="1400" b="1" i="0" u="none" strike="noStrike" kern="0" cap="none" spc="0" normalizeH="0" baseline="0" noProof="0" dirty="0">
                <a:ln>
                  <a:noFill/>
                </a:ln>
                <a:solidFill>
                  <a:srgbClr val="0F0E49"/>
                </a:solidFill>
                <a:effectLst/>
                <a:uLnTx/>
                <a:uFillTx/>
                <a:latin typeface="Nunito"/>
                <a:sym typeface="Nunito"/>
              </a:rPr>
              <a:t>, pain, or numbness of the thumb, index, and middle fingers as a result of compression of the median nerve in the carpal tunnel.</a:t>
            </a:r>
          </a:p>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r>
              <a:rPr kumimoji="0" lang="en-US" sz="1400" b="1" i="0" u="none" strike="noStrike" kern="0" cap="none" spc="0" normalizeH="0" baseline="0" noProof="0" dirty="0">
                <a:ln>
                  <a:noFill/>
                </a:ln>
                <a:solidFill>
                  <a:srgbClr val="0F0E49"/>
                </a:solidFill>
                <a:effectLst/>
                <a:uLnTx/>
                <a:uFillTx/>
                <a:latin typeface="Nunito"/>
                <a:sym typeface="Nunito"/>
              </a:rPr>
              <a:t> </a:t>
            </a:r>
          </a:p>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r>
              <a:rPr kumimoji="0" lang="en-US" sz="1400" b="1" i="0" u="none" strike="noStrike" kern="0" cap="none" spc="0" normalizeH="0" baseline="0" noProof="0" dirty="0">
                <a:ln>
                  <a:noFill/>
                </a:ln>
                <a:solidFill>
                  <a:srgbClr val="0F0E49"/>
                </a:solidFill>
                <a:effectLst/>
                <a:uLnTx/>
                <a:uFillTx/>
                <a:latin typeface="Nunito"/>
                <a:sym typeface="Nunito"/>
              </a:rPr>
              <a:t>Affected patients often awake with burning, numbness, and tingling in the median nerve distribution, which is bilateral in 75 percent of cases. Patients commonly report shaking the hand to relieve the discomfort. </a:t>
            </a:r>
          </a:p>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endParaRPr kumimoji="0" lang="en-US" sz="1400" b="1" i="0" u="none" strike="noStrike" kern="0" cap="none" spc="0" normalizeH="0" baseline="0" noProof="0" dirty="0">
              <a:ln>
                <a:noFill/>
              </a:ln>
              <a:solidFill>
                <a:srgbClr val="0F0E49"/>
              </a:solidFill>
              <a:effectLst/>
              <a:uLnTx/>
              <a:uFillTx/>
              <a:latin typeface="Nunito"/>
              <a:sym typeface="Nunito"/>
            </a:endParaRPr>
          </a:p>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r>
              <a:rPr kumimoji="0" lang="en-US" sz="1400" b="1" i="0" u="none" strike="noStrike" kern="0" cap="none" spc="0" normalizeH="0" baseline="0" noProof="0" dirty="0">
                <a:ln>
                  <a:noFill/>
                </a:ln>
                <a:solidFill>
                  <a:srgbClr val="0F0E49"/>
                </a:solidFill>
                <a:effectLst/>
                <a:uLnTx/>
                <a:uFillTx/>
                <a:latin typeface="Nunito"/>
                <a:sym typeface="Nunito"/>
              </a:rPr>
              <a:t>The diagnosis is based upon presence of characteristic symptoms and objective findings and is similar to that in </a:t>
            </a:r>
            <a:r>
              <a:rPr kumimoji="0" lang="en-US" sz="1400" b="1" i="0" u="none" strike="noStrike" kern="0" cap="none" spc="0" normalizeH="0" baseline="0" noProof="0" dirty="0" err="1">
                <a:ln>
                  <a:noFill/>
                </a:ln>
                <a:solidFill>
                  <a:srgbClr val="0F0E49"/>
                </a:solidFill>
                <a:effectLst/>
                <a:uLnTx/>
                <a:uFillTx/>
                <a:latin typeface="Nunito"/>
                <a:sym typeface="Nunito"/>
              </a:rPr>
              <a:t>nonpregnant</a:t>
            </a:r>
            <a:r>
              <a:rPr kumimoji="0" lang="en-US" sz="1400" b="1" i="0" u="none" strike="noStrike" kern="0" cap="none" spc="0" normalizeH="0" baseline="0" noProof="0" dirty="0">
                <a:ln>
                  <a:noFill/>
                </a:ln>
                <a:solidFill>
                  <a:srgbClr val="0F0E49"/>
                </a:solidFill>
                <a:effectLst/>
                <a:uLnTx/>
                <a:uFillTx/>
                <a:latin typeface="Nunito"/>
                <a:sym typeface="Nunito"/>
              </a:rPr>
              <a:t> individuals.)</a:t>
            </a:r>
          </a:p>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endParaRPr kumimoji="0" lang="en-US" sz="1400" b="1" i="0" u="none" strike="noStrike" kern="0" cap="none" spc="0" normalizeH="0" baseline="0" noProof="0" dirty="0">
              <a:ln>
                <a:noFill/>
              </a:ln>
              <a:solidFill>
                <a:srgbClr val="0F0E49"/>
              </a:solidFill>
              <a:effectLst/>
              <a:uLnTx/>
              <a:uFillTx/>
              <a:latin typeface="Nunito"/>
              <a:sym typeface="Nunito"/>
            </a:endParaRPr>
          </a:p>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r>
              <a:rPr kumimoji="0" lang="en-US" sz="1400" b="1" i="0" u="none" strike="noStrike" kern="0" cap="none" spc="0" normalizeH="0" baseline="0" noProof="0" dirty="0">
                <a:ln>
                  <a:noFill/>
                </a:ln>
                <a:solidFill>
                  <a:srgbClr val="0F0E49"/>
                </a:solidFill>
                <a:effectLst/>
                <a:uLnTx/>
                <a:uFillTx/>
                <a:latin typeface="Nunito"/>
                <a:sym typeface="Nunito"/>
              </a:rPr>
              <a:t>CTS is relatively common during pregnancy, with an incidence of 2 to 35 percent </a:t>
            </a:r>
          </a:p>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r>
              <a:rPr kumimoji="0" lang="en-US" sz="1400" b="1" i="0" u="none" strike="noStrike" kern="0" cap="none" spc="0" normalizeH="0" baseline="0" noProof="0" dirty="0">
                <a:ln>
                  <a:noFill/>
                </a:ln>
                <a:solidFill>
                  <a:srgbClr val="0F0E49"/>
                </a:solidFill>
                <a:effectLst/>
                <a:uLnTx/>
                <a:uFillTx/>
                <a:latin typeface="Nunito"/>
                <a:sym typeface="Nunito"/>
              </a:rPr>
              <a:t>. In one large series, pregnancy accounted for 7 percent of cases of CTS in women between the ages of 15 and 44 </a:t>
            </a:r>
          </a:p>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r>
              <a:rPr kumimoji="0" lang="en-US" sz="1400" b="1" i="0" u="none" strike="noStrike" kern="0" cap="none" spc="0" normalizeH="0" baseline="0" noProof="0" dirty="0">
                <a:ln>
                  <a:noFill/>
                </a:ln>
                <a:solidFill>
                  <a:srgbClr val="0F0E49"/>
                </a:solidFill>
                <a:effectLst/>
                <a:uLnTx/>
                <a:uFillTx/>
                <a:latin typeface="Nunito"/>
                <a:sym typeface="Nunito"/>
              </a:rPr>
              <a:t> The increased prevalence in pregnant women is thought to be caused by pregnancy-related fluid retention leading to compression of the nerve in the carpal tunnel; hormonal changes affecting the musculoskeletal system may also play a role. </a:t>
            </a:r>
          </a:p>
          <a:p>
            <a:pPr marL="457200" marR="0" lvl="0" indent="-317500" algn="ctr" defTabSz="914400" rtl="0" eaLnBrk="1" fontAlgn="auto" latinLnBrk="0" hangingPunct="1">
              <a:lnSpc>
                <a:spcPct val="100000"/>
              </a:lnSpc>
              <a:spcBef>
                <a:spcPts val="0"/>
              </a:spcBef>
              <a:spcAft>
                <a:spcPts val="0"/>
              </a:spcAft>
              <a:buClr>
                <a:srgbClr val="0F0E49"/>
              </a:buClr>
              <a:buSzPts val="2500"/>
              <a:buFont typeface="Nunito"/>
              <a:buNone/>
              <a:tabLst/>
              <a:defRPr/>
            </a:pPr>
            <a:endParaRPr kumimoji="0" lang="en-US" sz="1400" b="1" i="0" u="none" strike="noStrike" kern="0" cap="none" spc="0" normalizeH="0" baseline="0" noProof="0" dirty="0">
              <a:ln>
                <a:noFill/>
              </a:ln>
              <a:solidFill>
                <a:srgbClr val="0F0E49"/>
              </a:solidFill>
              <a:effectLst/>
              <a:uLnTx/>
              <a:uFillTx/>
              <a:latin typeface="Nunito"/>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7" name="Google Shape;437;p46"/>
          <p:cNvSpPr/>
          <p:nvPr/>
        </p:nvSpPr>
        <p:spPr>
          <a:xfrm rot="7622439">
            <a:off x="96300" y="-171517"/>
            <a:ext cx="1104308" cy="1856376"/>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38" name="Google Shape;438;p46"/>
          <p:cNvSpPr/>
          <p:nvPr/>
        </p:nvSpPr>
        <p:spPr>
          <a:xfrm rot="-10272701">
            <a:off x="5193042" y="4084021"/>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39" name="Google Shape;439;p46"/>
          <p:cNvSpPr/>
          <p:nvPr/>
        </p:nvSpPr>
        <p:spPr>
          <a:xfrm rot="-2700000">
            <a:off x="6896324" y="103719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40" name="Google Shape;440;p46"/>
          <p:cNvSpPr/>
          <p:nvPr/>
        </p:nvSpPr>
        <p:spPr>
          <a:xfrm rot="2700000">
            <a:off x="2861899" y="744124"/>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41" name="Google Shape;441;p46"/>
          <p:cNvSpPr/>
          <p:nvPr/>
        </p:nvSpPr>
        <p:spPr>
          <a:xfrm rot="-3390819">
            <a:off x="8054811" y="3552538"/>
            <a:ext cx="965540" cy="1623129"/>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فرعي 1"/>
          <p:cNvSpPr>
            <a:spLocks noGrp="1"/>
          </p:cNvSpPr>
          <p:nvPr>
            <p:ph type="subTitle" idx="1"/>
          </p:nvPr>
        </p:nvSpPr>
        <p:spPr>
          <a:xfrm>
            <a:off x="51019" y="6237"/>
            <a:ext cx="8736205" cy="4824536"/>
          </a:xfrm>
        </p:spPr>
        <p:txBody>
          <a:bodyPr/>
          <a:lstStyle/>
          <a:p>
            <a:r>
              <a:rPr lang="x-none" altLang="en-US" sz="1600" dirty="0"/>
              <a:t> </a:t>
            </a:r>
            <a:r>
              <a:rPr lang="en-US" sz="1600" dirty="0"/>
              <a:t>Symptoms tend to occur during the last trimester but can occur at any time </a:t>
            </a:r>
          </a:p>
          <a:p>
            <a:r>
              <a:rPr lang="en-US" sz="1600" dirty="0"/>
              <a:t> In most cases, they gradually resolve over a period of weeks to months after delivery; however, symptoms can be prolonged for several months in women who are breastfeeding </a:t>
            </a:r>
          </a:p>
          <a:p>
            <a:r>
              <a:rPr lang="en-US" sz="1600" dirty="0"/>
              <a:t> In one series of 37 women followed prospectively from near term to approximately 12 months after delivery, symptoms remained in 46 percent and were more common in women with early onset of disease </a:t>
            </a:r>
          </a:p>
          <a:p>
            <a:r>
              <a:rPr lang="en-US" sz="1600" dirty="0"/>
              <a:t>Symptoms may recur in subsequent pregnancies.</a:t>
            </a:r>
          </a:p>
          <a:p>
            <a:endParaRPr lang="en-US" sz="1600" dirty="0"/>
          </a:p>
          <a:p>
            <a:r>
              <a:rPr lang="en-US" sz="1600" dirty="0"/>
              <a:t>Patients may receive benefit from splinting the wrist at night in a neutral position or slight extension. Wrist splints may need to be worn throughout the day in severe cases. </a:t>
            </a:r>
          </a:p>
          <a:p>
            <a:endParaRPr lang="en-US" sz="1600" dirty="0"/>
          </a:p>
          <a:p>
            <a:r>
              <a:rPr lang="en-US" sz="1600" dirty="0"/>
              <a:t>Corticosteroid injection or surgery to release the flexor retinaculum is rarely indicated during pregnancy since the disease has a better prognosis than idiopathic CTS and often resolves postpartum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3"/>
          <p:cNvSpPr/>
          <p:nvPr/>
        </p:nvSpPr>
        <p:spPr>
          <a:xfrm rot="1553701">
            <a:off x="6358149" y="711444"/>
            <a:ext cx="2845278" cy="4389613"/>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79" name="Google Shape;379;p43"/>
          <p:cNvSpPr/>
          <p:nvPr/>
        </p:nvSpPr>
        <p:spPr>
          <a:xfrm flipH="1">
            <a:off x="6641102" y="2258798"/>
            <a:ext cx="2714618" cy="2870798"/>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82" name="Google Shape;382;p43"/>
          <p:cNvSpPr/>
          <p:nvPr/>
        </p:nvSpPr>
        <p:spPr>
          <a:xfrm rot="837921">
            <a:off x="6727510" y="850493"/>
            <a:ext cx="2541802" cy="3743140"/>
          </a:xfrm>
          <a:custGeom>
            <a:avLst/>
            <a:gdLst/>
            <a:ahLst/>
            <a:cxnLst/>
            <a:rect l="l" t="t" r="r" b="b"/>
            <a:pathLst>
              <a:path w="18329" h="26992" extrusionOk="0">
                <a:moveTo>
                  <a:pt x="9847" y="471"/>
                </a:moveTo>
                <a:cubicBezTo>
                  <a:pt x="10144" y="471"/>
                  <a:pt x="10442" y="490"/>
                  <a:pt x="10742" y="527"/>
                </a:cubicBezTo>
                <a:cubicBezTo>
                  <a:pt x="15681" y="1144"/>
                  <a:pt x="18289" y="6215"/>
                  <a:pt x="17387" y="13447"/>
                </a:cubicBezTo>
                <a:cubicBezTo>
                  <a:pt x="16463" y="20853"/>
                  <a:pt x="12345" y="26520"/>
                  <a:pt x="8024" y="26520"/>
                </a:cubicBezTo>
                <a:cubicBezTo>
                  <a:pt x="7822" y="26520"/>
                  <a:pt x="7619" y="26507"/>
                  <a:pt x="7415" y="26482"/>
                </a:cubicBezTo>
                <a:cubicBezTo>
                  <a:pt x="5243" y="26212"/>
                  <a:pt x="3373" y="24510"/>
                  <a:pt x="2148" y="21691"/>
                </a:cubicBezTo>
                <a:cubicBezTo>
                  <a:pt x="1368" y="19896"/>
                  <a:pt x="910" y="17789"/>
                  <a:pt x="793" y="15535"/>
                </a:cubicBezTo>
                <a:lnTo>
                  <a:pt x="793" y="15535"/>
                </a:lnTo>
                <a:cubicBezTo>
                  <a:pt x="923" y="15658"/>
                  <a:pt x="1067" y="15747"/>
                  <a:pt x="1228" y="15806"/>
                </a:cubicBezTo>
                <a:cubicBezTo>
                  <a:pt x="1369" y="15857"/>
                  <a:pt x="1516" y="15879"/>
                  <a:pt x="1667" y="15879"/>
                </a:cubicBezTo>
                <a:cubicBezTo>
                  <a:pt x="2329" y="15879"/>
                  <a:pt x="3080" y="15445"/>
                  <a:pt x="3810" y="15022"/>
                </a:cubicBezTo>
                <a:cubicBezTo>
                  <a:pt x="4507" y="14619"/>
                  <a:pt x="5230" y="14198"/>
                  <a:pt x="5802" y="14198"/>
                </a:cubicBezTo>
                <a:cubicBezTo>
                  <a:pt x="5815" y="14198"/>
                  <a:pt x="5827" y="14198"/>
                  <a:pt x="5839" y="14199"/>
                </a:cubicBezTo>
                <a:cubicBezTo>
                  <a:pt x="6507" y="14216"/>
                  <a:pt x="7173" y="14609"/>
                  <a:pt x="7726" y="15065"/>
                </a:cubicBezTo>
                <a:cubicBezTo>
                  <a:pt x="7589" y="15035"/>
                  <a:pt x="7457" y="15021"/>
                  <a:pt x="7328" y="15021"/>
                </a:cubicBezTo>
                <a:cubicBezTo>
                  <a:pt x="6201" y="15021"/>
                  <a:pt x="5387" y="16126"/>
                  <a:pt x="5073" y="17984"/>
                </a:cubicBezTo>
                <a:cubicBezTo>
                  <a:pt x="4901" y="19352"/>
                  <a:pt x="4660" y="19745"/>
                  <a:pt x="4434" y="19745"/>
                </a:cubicBezTo>
                <a:cubicBezTo>
                  <a:pt x="4272" y="19745"/>
                  <a:pt x="4118" y="19541"/>
                  <a:pt x="4005" y="19350"/>
                </a:cubicBezTo>
                <a:cubicBezTo>
                  <a:pt x="3943" y="19221"/>
                  <a:pt x="3653" y="18557"/>
                  <a:pt x="3493" y="18557"/>
                </a:cubicBezTo>
                <a:cubicBezTo>
                  <a:pt x="3488" y="18557"/>
                  <a:pt x="3483" y="18558"/>
                  <a:pt x="3479" y="18559"/>
                </a:cubicBezTo>
                <a:cubicBezTo>
                  <a:pt x="3309" y="18609"/>
                  <a:pt x="3353" y="18800"/>
                  <a:pt x="3446" y="18961"/>
                </a:cubicBezTo>
                <a:cubicBezTo>
                  <a:pt x="3539" y="19123"/>
                  <a:pt x="3541" y="19086"/>
                  <a:pt x="3505" y="19102"/>
                </a:cubicBezTo>
                <a:cubicBezTo>
                  <a:pt x="3504" y="19103"/>
                  <a:pt x="3503" y="19103"/>
                  <a:pt x="3502" y="19103"/>
                </a:cubicBezTo>
                <a:cubicBezTo>
                  <a:pt x="3466" y="19103"/>
                  <a:pt x="3345" y="18925"/>
                  <a:pt x="3261" y="18925"/>
                </a:cubicBezTo>
                <a:cubicBezTo>
                  <a:pt x="3245" y="18925"/>
                  <a:pt x="3231" y="18931"/>
                  <a:pt x="3219" y="18945"/>
                </a:cubicBezTo>
                <a:cubicBezTo>
                  <a:pt x="3137" y="19038"/>
                  <a:pt x="3364" y="19203"/>
                  <a:pt x="3341" y="19257"/>
                </a:cubicBezTo>
                <a:cubicBezTo>
                  <a:pt x="3338" y="19264"/>
                  <a:pt x="3333" y="19266"/>
                  <a:pt x="3325" y="19266"/>
                </a:cubicBezTo>
                <a:cubicBezTo>
                  <a:pt x="3278" y="19266"/>
                  <a:pt x="3145" y="19159"/>
                  <a:pt x="3071" y="19159"/>
                </a:cubicBezTo>
                <a:cubicBezTo>
                  <a:pt x="3055" y="19159"/>
                  <a:pt x="3042" y="19164"/>
                  <a:pt x="3033" y="19177"/>
                </a:cubicBezTo>
                <a:cubicBezTo>
                  <a:pt x="2978" y="19258"/>
                  <a:pt x="3252" y="19370"/>
                  <a:pt x="3194" y="19460"/>
                </a:cubicBezTo>
                <a:cubicBezTo>
                  <a:pt x="3182" y="19479"/>
                  <a:pt x="3165" y="19486"/>
                  <a:pt x="3147" y="19486"/>
                </a:cubicBezTo>
                <a:cubicBezTo>
                  <a:pt x="3085" y="19486"/>
                  <a:pt x="2997" y="19405"/>
                  <a:pt x="2955" y="19405"/>
                </a:cubicBezTo>
                <a:cubicBezTo>
                  <a:pt x="2949" y="19405"/>
                  <a:pt x="2944" y="19407"/>
                  <a:pt x="2940" y="19412"/>
                </a:cubicBezTo>
                <a:cubicBezTo>
                  <a:pt x="2903" y="19453"/>
                  <a:pt x="3105" y="19608"/>
                  <a:pt x="3054" y="19663"/>
                </a:cubicBezTo>
                <a:cubicBezTo>
                  <a:pt x="3046" y="19671"/>
                  <a:pt x="3037" y="19675"/>
                  <a:pt x="3026" y="19675"/>
                </a:cubicBezTo>
                <a:cubicBezTo>
                  <a:pt x="2978" y="19675"/>
                  <a:pt x="2906" y="19598"/>
                  <a:pt x="2859" y="19598"/>
                </a:cubicBezTo>
                <a:cubicBezTo>
                  <a:pt x="2851" y="19598"/>
                  <a:pt x="2843" y="19601"/>
                  <a:pt x="2837" y="19606"/>
                </a:cubicBezTo>
                <a:cubicBezTo>
                  <a:pt x="2799" y="19638"/>
                  <a:pt x="3010" y="19860"/>
                  <a:pt x="3204" y="20051"/>
                </a:cubicBezTo>
                <a:cubicBezTo>
                  <a:pt x="3367" y="20224"/>
                  <a:pt x="3289" y="20136"/>
                  <a:pt x="3600" y="20420"/>
                </a:cubicBezTo>
                <a:cubicBezTo>
                  <a:pt x="3910" y="20702"/>
                  <a:pt x="4345" y="21084"/>
                  <a:pt x="4839" y="21084"/>
                </a:cubicBezTo>
                <a:cubicBezTo>
                  <a:pt x="4906" y="21084"/>
                  <a:pt x="4973" y="21077"/>
                  <a:pt x="5042" y="21062"/>
                </a:cubicBezTo>
                <a:cubicBezTo>
                  <a:pt x="5977" y="20858"/>
                  <a:pt x="6263" y="17699"/>
                  <a:pt x="7037" y="17622"/>
                </a:cubicBezTo>
                <a:cubicBezTo>
                  <a:pt x="7043" y="17622"/>
                  <a:pt x="7050" y="17621"/>
                  <a:pt x="7056" y="17621"/>
                </a:cubicBezTo>
                <a:cubicBezTo>
                  <a:pt x="7241" y="17621"/>
                  <a:pt x="7486" y="17869"/>
                  <a:pt x="7784" y="18209"/>
                </a:cubicBezTo>
                <a:cubicBezTo>
                  <a:pt x="6402" y="18452"/>
                  <a:pt x="5950" y="19893"/>
                  <a:pt x="6467" y="21960"/>
                </a:cubicBezTo>
                <a:cubicBezTo>
                  <a:pt x="6912" y="23461"/>
                  <a:pt x="6769" y="23847"/>
                  <a:pt x="6498" y="23847"/>
                </a:cubicBezTo>
                <a:cubicBezTo>
                  <a:pt x="6357" y="23847"/>
                  <a:pt x="6183" y="23744"/>
                  <a:pt x="6037" y="23639"/>
                </a:cubicBezTo>
                <a:cubicBezTo>
                  <a:pt x="5936" y="23552"/>
                  <a:pt x="5459" y="23113"/>
                  <a:pt x="5281" y="23113"/>
                </a:cubicBezTo>
                <a:cubicBezTo>
                  <a:pt x="5264" y="23113"/>
                  <a:pt x="5249" y="23117"/>
                  <a:pt x="5238" y="23126"/>
                </a:cubicBezTo>
                <a:cubicBezTo>
                  <a:pt x="5102" y="23239"/>
                  <a:pt x="5219" y="23398"/>
                  <a:pt x="5370" y="23508"/>
                </a:cubicBezTo>
                <a:cubicBezTo>
                  <a:pt x="5520" y="23619"/>
                  <a:pt x="5507" y="23584"/>
                  <a:pt x="5481" y="23613"/>
                </a:cubicBezTo>
                <a:cubicBezTo>
                  <a:pt x="5479" y="23615"/>
                  <a:pt x="5475" y="23616"/>
                  <a:pt x="5470" y="23616"/>
                </a:cubicBezTo>
                <a:cubicBezTo>
                  <a:pt x="5429" y="23616"/>
                  <a:pt x="5301" y="23543"/>
                  <a:pt x="5220" y="23543"/>
                </a:cubicBezTo>
                <a:cubicBezTo>
                  <a:pt x="5188" y="23543"/>
                  <a:pt x="5164" y="23554"/>
                  <a:pt x="5155" y="23584"/>
                </a:cubicBezTo>
                <a:cubicBezTo>
                  <a:pt x="5118" y="23702"/>
                  <a:pt x="5391" y="23762"/>
                  <a:pt x="5391" y="23822"/>
                </a:cubicBezTo>
                <a:cubicBezTo>
                  <a:pt x="5392" y="23836"/>
                  <a:pt x="5374" y="23841"/>
                  <a:pt x="5346" y="23841"/>
                </a:cubicBezTo>
                <a:cubicBezTo>
                  <a:pt x="5301" y="23841"/>
                  <a:pt x="5232" y="23829"/>
                  <a:pt x="5175" y="23829"/>
                </a:cubicBezTo>
                <a:cubicBezTo>
                  <a:pt x="5125" y="23829"/>
                  <a:pt x="5084" y="23838"/>
                  <a:pt x="5078" y="23872"/>
                </a:cubicBezTo>
                <a:cubicBezTo>
                  <a:pt x="5060" y="23969"/>
                  <a:pt x="5355" y="23959"/>
                  <a:pt x="5338" y="24066"/>
                </a:cubicBezTo>
                <a:cubicBezTo>
                  <a:pt x="5331" y="24107"/>
                  <a:pt x="5295" y="24118"/>
                  <a:pt x="5252" y="24118"/>
                </a:cubicBezTo>
                <a:cubicBezTo>
                  <a:pt x="5209" y="24118"/>
                  <a:pt x="5160" y="24108"/>
                  <a:pt x="5126" y="24108"/>
                </a:cubicBezTo>
                <a:cubicBezTo>
                  <a:pt x="5105" y="24108"/>
                  <a:pt x="5090" y="24112"/>
                  <a:pt x="5086" y="24124"/>
                </a:cubicBezTo>
                <a:cubicBezTo>
                  <a:pt x="5068" y="24176"/>
                  <a:pt x="5316" y="24238"/>
                  <a:pt x="5292" y="24308"/>
                </a:cubicBezTo>
                <a:cubicBezTo>
                  <a:pt x="5285" y="24329"/>
                  <a:pt x="5264" y="24336"/>
                  <a:pt x="5239" y="24336"/>
                </a:cubicBezTo>
                <a:cubicBezTo>
                  <a:pt x="5202" y="24336"/>
                  <a:pt x="5155" y="24323"/>
                  <a:pt x="5119" y="24323"/>
                </a:cubicBezTo>
                <a:cubicBezTo>
                  <a:pt x="5096" y="24323"/>
                  <a:pt x="5078" y="24328"/>
                  <a:pt x="5069" y="24344"/>
                </a:cubicBezTo>
                <a:cubicBezTo>
                  <a:pt x="5048" y="24388"/>
                  <a:pt x="5331" y="24506"/>
                  <a:pt x="5586" y="24604"/>
                </a:cubicBezTo>
                <a:cubicBezTo>
                  <a:pt x="5805" y="24697"/>
                  <a:pt x="5697" y="24647"/>
                  <a:pt x="6096" y="24782"/>
                </a:cubicBezTo>
                <a:cubicBezTo>
                  <a:pt x="6364" y="24873"/>
                  <a:pt x="6704" y="24983"/>
                  <a:pt x="7035" y="24983"/>
                </a:cubicBezTo>
                <a:cubicBezTo>
                  <a:pt x="7260" y="24983"/>
                  <a:pt x="7481" y="24933"/>
                  <a:pt x="7674" y="24792"/>
                </a:cubicBezTo>
                <a:cubicBezTo>
                  <a:pt x="8448" y="24229"/>
                  <a:pt x="7444" y="21221"/>
                  <a:pt x="8121" y="20841"/>
                </a:cubicBezTo>
                <a:cubicBezTo>
                  <a:pt x="8162" y="20818"/>
                  <a:pt x="8217" y="20807"/>
                  <a:pt x="8282" y="20807"/>
                </a:cubicBezTo>
                <a:cubicBezTo>
                  <a:pt x="8873" y="20807"/>
                  <a:pt x="10374" y="21669"/>
                  <a:pt x="11747" y="21669"/>
                </a:cubicBezTo>
                <a:cubicBezTo>
                  <a:pt x="12680" y="21669"/>
                  <a:pt x="13554" y="21272"/>
                  <a:pt x="14043" y="19936"/>
                </a:cubicBezTo>
                <a:cubicBezTo>
                  <a:pt x="14067" y="19891"/>
                  <a:pt x="14092" y="19844"/>
                  <a:pt x="14115" y="19797"/>
                </a:cubicBezTo>
                <a:cubicBezTo>
                  <a:pt x="14203" y="19639"/>
                  <a:pt x="14367" y="19321"/>
                  <a:pt x="14456" y="19025"/>
                </a:cubicBezTo>
                <a:cubicBezTo>
                  <a:pt x="15014" y="17571"/>
                  <a:pt x="15258" y="15902"/>
                  <a:pt x="15256" y="15216"/>
                </a:cubicBezTo>
                <a:cubicBezTo>
                  <a:pt x="15255" y="14668"/>
                  <a:pt x="15166" y="13949"/>
                  <a:pt x="15049" y="13232"/>
                </a:cubicBezTo>
                <a:cubicBezTo>
                  <a:pt x="14848" y="12001"/>
                  <a:pt x="14321" y="10857"/>
                  <a:pt x="13605" y="9836"/>
                </a:cubicBezTo>
                <a:cubicBezTo>
                  <a:pt x="13316" y="9425"/>
                  <a:pt x="13157" y="8628"/>
                  <a:pt x="13552" y="7042"/>
                </a:cubicBezTo>
                <a:cubicBezTo>
                  <a:pt x="14376" y="3734"/>
                  <a:pt x="12468" y="1621"/>
                  <a:pt x="9620" y="1467"/>
                </a:cubicBezTo>
                <a:cubicBezTo>
                  <a:pt x="9557" y="1464"/>
                  <a:pt x="9495" y="1462"/>
                  <a:pt x="9433" y="1462"/>
                </a:cubicBezTo>
                <a:cubicBezTo>
                  <a:pt x="6685" y="1462"/>
                  <a:pt x="4798" y="4734"/>
                  <a:pt x="6353" y="7441"/>
                </a:cubicBezTo>
                <a:cubicBezTo>
                  <a:pt x="6353" y="7441"/>
                  <a:pt x="6899" y="8200"/>
                  <a:pt x="6704" y="8721"/>
                </a:cubicBezTo>
                <a:cubicBezTo>
                  <a:pt x="6509" y="9242"/>
                  <a:pt x="6936" y="9257"/>
                  <a:pt x="7210" y="9301"/>
                </a:cubicBezTo>
                <a:cubicBezTo>
                  <a:pt x="7384" y="9329"/>
                  <a:pt x="7434" y="9388"/>
                  <a:pt x="7600" y="9586"/>
                </a:cubicBezTo>
                <a:cubicBezTo>
                  <a:pt x="7625" y="9614"/>
                  <a:pt x="7732" y="9679"/>
                  <a:pt x="7757" y="9712"/>
                </a:cubicBezTo>
                <a:cubicBezTo>
                  <a:pt x="7796" y="9762"/>
                  <a:pt x="7787" y="9797"/>
                  <a:pt x="7826" y="9861"/>
                </a:cubicBezTo>
                <a:cubicBezTo>
                  <a:pt x="7884" y="9955"/>
                  <a:pt x="8003" y="10085"/>
                  <a:pt x="8096" y="10194"/>
                </a:cubicBezTo>
                <a:cubicBezTo>
                  <a:pt x="8179" y="10291"/>
                  <a:pt x="8279" y="10330"/>
                  <a:pt x="8390" y="10330"/>
                </a:cubicBezTo>
                <a:cubicBezTo>
                  <a:pt x="8838" y="10330"/>
                  <a:pt x="9476" y="9694"/>
                  <a:pt x="9999" y="9694"/>
                </a:cubicBezTo>
                <a:cubicBezTo>
                  <a:pt x="10132" y="9694"/>
                  <a:pt x="10257" y="9735"/>
                  <a:pt x="10370" y="9837"/>
                </a:cubicBezTo>
                <a:cubicBezTo>
                  <a:pt x="10603" y="10049"/>
                  <a:pt x="10152" y="10939"/>
                  <a:pt x="9630" y="12172"/>
                </a:cubicBezTo>
                <a:cubicBezTo>
                  <a:pt x="9059" y="11811"/>
                  <a:pt x="8578" y="11205"/>
                  <a:pt x="8544" y="11039"/>
                </a:cubicBezTo>
                <a:cubicBezTo>
                  <a:pt x="8484" y="10753"/>
                  <a:pt x="8387" y="10583"/>
                  <a:pt x="8330" y="10583"/>
                </a:cubicBezTo>
                <a:cubicBezTo>
                  <a:pt x="8325" y="10583"/>
                  <a:pt x="8320" y="10585"/>
                  <a:pt x="8315" y="10588"/>
                </a:cubicBezTo>
                <a:cubicBezTo>
                  <a:pt x="8262" y="10624"/>
                  <a:pt x="8343" y="10996"/>
                  <a:pt x="8282" y="11006"/>
                </a:cubicBezTo>
                <a:cubicBezTo>
                  <a:pt x="8282" y="11007"/>
                  <a:pt x="8281" y="11007"/>
                  <a:pt x="8281" y="11007"/>
                </a:cubicBezTo>
                <a:cubicBezTo>
                  <a:pt x="8221" y="11007"/>
                  <a:pt x="7810" y="10384"/>
                  <a:pt x="7729" y="10384"/>
                </a:cubicBezTo>
                <a:cubicBezTo>
                  <a:pt x="7724" y="10384"/>
                  <a:pt x="7720" y="10387"/>
                  <a:pt x="7718" y="10393"/>
                </a:cubicBezTo>
                <a:cubicBezTo>
                  <a:pt x="7681" y="10486"/>
                  <a:pt x="8025" y="10991"/>
                  <a:pt x="7935" y="11044"/>
                </a:cubicBezTo>
                <a:cubicBezTo>
                  <a:pt x="7931" y="11046"/>
                  <a:pt x="7927" y="11047"/>
                  <a:pt x="7922" y="11047"/>
                </a:cubicBezTo>
                <a:cubicBezTo>
                  <a:pt x="7808" y="11047"/>
                  <a:pt x="7326" y="10523"/>
                  <a:pt x="7208" y="10523"/>
                </a:cubicBezTo>
                <a:cubicBezTo>
                  <a:pt x="7199" y="10523"/>
                  <a:pt x="7192" y="10525"/>
                  <a:pt x="7188" y="10531"/>
                </a:cubicBezTo>
                <a:cubicBezTo>
                  <a:pt x="7120" y="10623"/>
                  <a:pt x="7843" y="11182"/>
                  <a:pt x="7738" y="11233"/>
                </a:cubicBezTo>
                <a:cubicBezTo>
                  <a:pt x="7733" y="11235"/>
                  <a:pt x="7727" y="11236"/>
                  <a:pt x="7720" y="11236"/>
                </a:cubicBezTo>
                <a:cubicBezTo>
                  <a:pt x="7593" y="11236"/>
                  <a:pt x="7131" y="10889"/>
                  <a:pt x="6999" y="10889"/>
                </a:cubicBezTo>
                <a:cubicBezTo>
                  <a:pt x="6980" y="10889"/>
                  <a:pt x="6968" y="10896"/>
                  <a:pt x="6965" y="10913"/>
                </a:cubicBezTo>
                <a:cubicBezTo>
                  <a:pt x="6940" y="11053"/>
                  <a:pt x="7610" y="11461"/>
                  <a:pt x="7620" y="11479"/>
                </a:cubicBezTo>
                <a:cubicBezTo>
                  <a:pt x="7631" y="11496"/>
                  <a:pt x="7227" y="11479"/>
                  <a:pt x="7230" y="11547"/>
                </a:cubicBezTo>
                <a:cubicBezTo>
                  <a:pt x="7233" y="11617"/>
                  <a:pt x="7873" y="11483"/>
                  <a:pt x="8508" y="12462"/>
                </a:cubicBezTo>
                <a:cubicBezTo>
                  <a:pt x="8582" y="12573"/>
                  <a:pt x="8665" y="12682"/>
                  <a:pt x="8756" y="12788"/>
                </a:cubicBezTo>
                <a:cubicBezTo>
                  <a:pt x="8744" y="12788"/>
                  <a:pt x="8732" y="12788"/>
                  <a:pt x="8719" y="12788"/>
                </a:cubicBezTo>
                <a:cubicBezTo>
                  <a:pt x="7676" y="12788"/>
                  <a:pt x="6454" y="11345"/>
                  <a:pt x="6391" y="11048"/>
                </a:cubicBezTo>
                <a:cubicBezTo>
                  <a:pt x="6317" y="10693"/>
                  <a:pt x="6197" y="10482"/>
                  <a:pt x="6127" y="10482"/>
                </a:cubicBezTo>
                <a:cubicBezTo>
                  <a:pt x="6120" y="10482"/>
                  <a:pt x="6114" y="10484"/>
                  <a:pt x="6108" y="10488"/>
                </a:cubicBezTo>
                <a:cubicBezTo>
                  <a:pt x="6042" y="10532"/>
                  <a:pt x="6188" y="10978"/>
                  <a:pt x="6113" y="10989"/>
                </a:cubicBezTo>
                <a:cubicBezTo>
                  <a:pt x="6113" y="10989"/>
                  <a:pt x="6112" y="10989"/>
                  <a:pt x="6112" y="10989"/>
                </a:cubicBezTo>
                <a:cubicBezTo>
                  <a:pt x="6035" y="10989"/>
                  <a:pt x="5490" y="10236"/>
                  <a:pt x="5383" y="10236"/>
                </a:cubicBezTo>
                <a:cubicBezTo>
                  <a:pt x="5376" y="10236"/>
                  <a:pt x="5371" y="10239"/>
                  <a:pt x="5368" y="10247"/>
                </a:cubicBezTo>
                <a:cubicBezTo>
                  <a:pt x="5322" y="10363"/>
                  <a:pt x="5749" y="10987"/>
                  <a:pt x="5637" y="11053"/>
                </a:cubicBezTo>
                <a:cubicBezTo>
                  <a:pt x="5633" y="11055"/>
                  <a:pt x="5628" y="11056"/>
                  <a:pt x="5622" y="11056"/>
                </a:cubicBezTo>
                <a:cubicBezTo>
                  <a:pt x="5480" y="11056"/>
                  <a:pt x="4883" y="10408"/>
                  <a:pt x="4737" y="10408"/>
                </a:cubicBezTo>
                <a:cubicBezTo>
                  <a:pt x="4726" y="10408"/>
                  <a:pt x="4718" y="10412"/>
                  <a:pt x="4713" y="10419"/>
                </a:cubicBezTo>
                <a:cubicBezTo>
                  <a:pt x="4628" y="10532"/>
                  <a:pt x="5524" y="11226"/>
                  <a:pt x="5393" y="11287"/>
                </a:cubicBezTo>
                <a:cubicBezTo>
                  <a:pt x="5387" y="11290"/>
                  <a:pt x="5380" y="11292"/>
                  <a:pt x="5371" y="11292"/>
                </a:cubicBezTo>
                <a:cubicBezTo>
                  <a:pt x="5213" y="11292"/>
                  <a:pt x="4641" y="10861"/>
                  <a:pt x="4479" y="10861"/>
                </a:cubicBezTo>
                <a:cubicBezTo>
                  <a:pt x="4456" y="10861"/>
                  <a:pt x="4441" y="10870"/>
                  <a:pt x="4437" y="10891"/>
                </a:cubicBezTo>
                <a:cubicBezTo>
                  <a:pt x="4406" y="11064"/>
                  <a:pt x="5234" y="11569"/>
                  <a:pt x="5247" y="11591"/>
                </a:cubicBezTo>
                <a:cubicBezTo>
                  <a:pt x="5261" y="11613"/>
                  <a:pt x="4635" y="11616"/>
                  <a:pt x="4640" y="11703"/>
                </a:cubicBezTo>
                <a:cubicBezTo>
                  <a:pt x="4643" y="11789"/>
                  <a:pt x="5561" y="11596"/>
                  <a:pt x="6348" y="12809"/>
                </a:cubicBezTo>
                <a:cubicBezTo>
                  <a:pt x="6895" y="13651"/>
                  <a:pt x="7934" y="14350"/>
                  <a:pt x="8816" y="14435"/>
                </a:cubicBezTo>
                <a:cubicBezTo>
                  <a:pt x="8743" y="14701"/>
                  <a:pt x="8678" y="14971"/>
                  <a:pt x="8625" y="15245"/>
                </a:cubicBezTo>
                <a:cubicBezTo>
                  <a:pt x="7944" y="14556"/>
                  <a:pt x="6926" y="13752"/>
                  <a:pt x="5851" y="13725"/>
                </a:cubicBezTo>
                <a:cubicBezTo>
                  <a:pt x="5838" y="13724"/>
                  <a:pt x="5825" y="13724"/>
                  <a:pt x="5811" y="13724"/>
                </a:cubicBezTo>
                <a:cubicBezTo>
                  <a:pt x="5108" y="13724"/>
                  <a:pt x="4328" y="14174"/>
                  <a:pt x="3573" y="14612"/>
                </a:cubicBezTo>
                <a:cubicBezTo>
                  <a:pt x="2898" y="15003"/>
                  <a:pt x="2205" y="15405"/>
                  <a:pt x="1673" y="15405"/>
                </a:cubicBezTo>
                <a:cubicBezTo>
                  <a:pt x="1572" y="15405"/>
                  <a:pt x="1477" y="15391"/>
                  <a:pt x="1389" y="15359"/>
                </a:cubicBezTo>
                <a:cubicBezTo>
                  <a:pt x="1129" y="15266"/>
                  <a:pt x="925" y="15020"/>
                  <a:pt x="765" y="14611"/>
                </a:cubicBezTo>
                <a:cubicBezTo>
                  <a:pt x="754" y="13560"/>
                  <a:pt x="815" y="12483"/>
                  <a:pt x="951" y="11397"/>
                </a:cubicBezTo>
                <a:cubicBezTo>
                  <a:pt x="1409" y="7717"/>
                  <a:pt x="2648" y="4750"/>
                  <a:pt x="4532" y="2816"/>
                </a:cubicBezTo>
                <a:cubicBezTo>
                  <a:pt x="6023" y="1286"/>
                  <a:pt x="7883" y="471"/>
                  <a:pt x="9847" y="471"/>
                </a:cubicBezTo>
                <a:close/>
                <a:moveTo>
                  <a:pt x="9843" y="0"/>
                </a:moveTo>
                <a:cubicBezTo>
                  <a:pt x="7753" y="0"/>
                  <a:pt x="5776" y="864"/>
                  <a:pt x="4193" y="2488"/>
                </a:cubicBezTo>
                <a:cubicBezTo>
                  <a:pt x="2237" y="4496"/>
                  <a:pt x="954" y="7556"/>
                  <a:pt x="482" y="11340"/>
                </a:cubicBezTo>
                <a:cubicBezTo>
                  <a:pt x="0" y="15198"/>
                  <a:pt x="439" y="18942"/>
                  <a:pt x="1715" y="21879"/>
                </a:cubicBezTo>
                <a:cubicBezTo>
                  <a:pt x="3010" y="24857"/>
                  <a:pt x="5013" y="26658"/>
                  <a:pt x="7357" y="26950"/>
                </a:cubicBezTo>
                <a:cubicBezTo>
                  <a:pt x="7576" y="26978"/>
                  <a:pt x="7795" y="26991"/>
                  <a:pt x="8014" y="26991"/>
                </a:cubicBezTo>
                <a:cubicBezTo>
                  <a:pt x="12570" y="26991"/>
                  <a:pt x="16901" y="21150"/>
                  <a:pt x="17855" y="13506"/>
                </a:cubicBezTo>
                <a:cubicBezTo>
                  <a:pt x="18329" y="9709"/>
                  <a:pt x="17867" y="6432"/>
                  <a:pt x="16522" y="4028"/>
                </a:cubicBezTo>
                <a:cubicBezTo>
                  <a:pt x="15259" y="1771"/>
                  <a:pt x="13227" y="362"/>
                  <a:pt x="10801" y="60"/>
                </a:cubicBezTo>
                <a:cubicBezTo>
                  <a:pt x="10480" y="20"/>
                  <a:pt x="10160" y="0"/>
                  <a:pt x="984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83" name="Google Shape;383;p43"/>
          <p:cNvSpPr/>
          <p:nvPr/>
        </p:nvSpPr>
        <p:spPr>
          <a:xfrm rot="-2573072" flipH="1">
            <a:off x="5173014" y="3578935"/>
            <a:ext cx="1091247" cy="205077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84" name="Google Shape;384;p43"/>
          <p:cNvSpPr/>
          <p:nvPr/>
        </p:nvSpPr>
        <p:spPr>
          <a:xfrm rot="-2700000">
            <a:off x="6178749" y="107664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85" name="Google Shape;385;p43"/>
          <p:cNvSpPr/>
          <p:nvPr/>
        </p:nvSpPr>
        <p:spPr>
          <a:xfrm rot="8099938" flipH="1">
            <a:off x="38482" y="3378541"/>
            <a:ext cx="1147463" cy="1928954"/>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86" name="Google Shape;386;p43"/>
          <p:cNvSpPr/>
          <p:nvPr/>
        </p:nvSpPr>
        <p:spPr>
          <a:xfrm rot="8419353" flipH="1">
            <a:off x="3134404" y="-399097"/>
            <a:ext cx="965534" cy="1623161"/>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87" name="Google Shape;387;p43"/>
          <p:cNvSpPr/>
          <p:nvPr/>
        </p:nvSpPr>
        <p:spPr>
          <a:xfrm rot="-8347778">
            <a:off x="3302199" y="895675"/>
            <a:ext cx="208271" cy="206224"/>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4" name="مستطيل 3"/>
          <p:cNvSpPr/>
          <p:nvPr/>
        </p:nvSpPr>
        <p:spPr>
          <a:xfrm>
            <a:off x="323527" y="998787"/>
            <a:ext cx="5395109" cy="28931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Any woman with an existing neurologic condition should consult her obstetrician and her neurologist before she becomes pregnant</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During this consultation, the patient can be advised about the possible risks associated with her condition during pregnancy and about the possible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teratogenic</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effects of her medications.</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If the woman is already pregnant and did not consult her physician in advance, she must alert her obstetrician and neurologist as soon as possible. Her physicians should review her current medications for their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teratogenic</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potential, and drugs that pose a significant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teratogenic</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risk should be discontinued if possible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0"/>
          <p:cNvSpPr/>
          <p:nvPr/>
        </p:nvSpPr>
        <p:spPr>
          <a:xfrm rot="-8789374" flipH="1">
            <a:off x="-308624" y="2467951"/>
            <a:ext cx="4150021" cy="4388784"/>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20" name="Google Shape;520;p50"/>
          <p:cNvSpPr/>
          <p:nvPr/>
        </p:nvSpPr>
        <p:spPr>
          <a:xfrm rot="-2875229">
            <a:off x="-805985" y="1976234"/>
            <a:ext cx="3543176" cy="3543176"/>
          </a:xfrm>
          <a:prstGeom prst="ellipse">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24" name="Google Shape;524;p50"/>
          <p:cNvSpPr/>
          <p:nvPr/>
        </p:nvSpPr>
        <p:spPr>
          <a:xfrm rot="-6977621">
            <a:off x="562919" y="-21556"/>
            <a:ext cx="1091271" cy="2050821"/>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25" name="Google Shape;525;p50"/>
          <p:cNvSpPr/>
          <p:nvPr/>
        </p:nvSpPr>
        <p:spPr>
          <a:xfrm rot="-497660">
            <a:off x="3558114" y="3697098"/>
            <a:ext cx="968488" cy="1628058"/>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26" name="Google Shape;526;p50"/>
          <p:cNvSpPr/>
          <p:nvPr/>
        </p:nvSpPr>
        <p:spPr>
          <a:xfrm rot="4885923" flipH="1">
            <a:off x="6548331" y="-3221389"/>
            <a:ext cx="4150012" cy="4388775"/>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27" name="Google Shape;527;p50"/>
          <p:cNvSpPr/>
          <p:nvPr/>
        </p:nvSpPr>
        <p:spPr>
          <a:xfrm rot="8100000">
            <a:off x="7281329" y="362075"/>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28" name="Google Shape;528;p50"/>
          <p:cNvSpPr/>
          <p:nvPr/>
        </p:nvSpPr>
        <p:spPr>
          <a:xfrm rot="-8983715">
            <a:off x="7809076" y="1146367"/>
            <a:ext cx="208272" cy="20622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29" name="Google Shape;529;p50"/>
          <p:cNvSpPr/>
          <p:nvPr/>
        </p:nvSpPr>
        <p:spPr>
          <a:xfrm rot="527299">
            <a:off x="7079925" y="849248"/>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30" name="Google Shape;530;p50"/>
          <p:cNvSpPr/>
          <p:nvPr/>
        </p:nvSpPr>
        <p:spPr>
          <a:xfrm rot="10026007" flipH="1">
            <a:off x="7697249" y="-116160"/>
            <a:ext cx="1014502" cy="1595121"/>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31" name="Google Shape;531;p50"/>
          <p:cNvSpPr/>
          <p:nvPr/>
        </p:nvSpPr>
        <p:spPr>
          <a:xfrm rot="899973">
            <a:off x="862710" y="4533952"/>
            <a:ext cx="208269"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532" name="Google Shape;532;p50"/>
          <p:cNvSpPr/>
          <p:nvPr/>
        </p:nvSpPr>
        <p:spPr>
          <a:xfrm rot="-6672719">
            <a:off x="1353181" y="4347303"/>
            <a:ext cx="308236" cy="305158"/>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 name="عنوان 2"/>
          <p:cNvSpPr>
            <a:spLocks noGrp="1"/>
          </p:cNvSpPr>
          <p:nvPr>
            <p:ph type="title"/>
          </p:nvPr>
        </p:nvSpPr>
        <p:spPr>
          <a:xfrm>
            <a:off x="1705304" y="1687101"/>
            <a:ext cx="7369436" cy="1352038"/>
          </a:xfrm>
        </p:spPr>
        <p:txBody>
          <a:bodyPr/>
          <a:lstStyle/>
          <a:p>
            <a:r>
              <a:rPr lang="en-US" sz="2400" dirty="0"/>
              <a:t>3.Bell’s palsy</a:t>
            </a:r>
            <a:br>
              <a:rPr lang="en-US" sz="1400" dirty="0"/>
            </a:br>
            <a:r>
              <a:rPr lang="en-US" sz="1400" dirty="0"/>
              <a:t>The incidence of Bell’s palsy is increased 10-fold</a:t>
            </a:r>
            <a:br>
              <a:rPr lang="en-US" sz="1400" dirty="0"/>
            </a:br>
            <a:r>
              <a:rPr lang="en-US" sz="1400" dirty="0"/>
              <a:t>during</a:t>
            </a:r>
            <a:br>
              <a:rPr lang="en-US" sz="1400" dirty="0"/>
            </a:br>
            <a:r>
              <a:rPr lang="en-US" sz="1400" dirty="0"/>
              <a:t>the third trimester of pregnancy. </a:t>
            </a:r>
            <a:br>
              <a:rPr lang="en-US" sz="1400" dirty="0"/>
            </a:br>
            <a:r>
              <a:rPr lang="en-US" sz="1400" dirty="0"/>
              <a:t>The outcome is generally good and complete recovery is</a:t>
            </a:r>
            <a:br>
              <a:rPr lang="en-US" sz="1400" dirty="0"/>
            </a:br>
            <a:r>
              <a:rPr lang="en-US" sz="1400" dirty="0"/>
              <a:t>the norm if the time of onset is within 2 weeks of</a:t>
            </a:r>
            <a:br>
              <a:rPr lang="en-US" sz="1400" dirty="0"/>
            </a:br>
            <a:r>
              <a:rPr lang="en-US" sz="1400" dirty="0"/>
              <a:t>delivery. </a:t>
            </a:r>
            <a:br>
              <a:rPr lang="en-US" sz="1400" dirty="0"/>
            </a:br>
            <a:r>
              <a:rPr lang="en-US" sz="1400" dirty="0"/>
              <a:t>The role of corticosteroids and antivirals is</a:t>
            </a:r>
            <a:br>
              <a:rPr lang="en-US" sz="1400" dirty="0"/>
            </a:br>
            <a:r>
              <a:rPr lang="en-US" sz="1400" dirty="0"/>
              <a:t>controversial but both can be used in pregnancy and</a:t>
            </a:r>
            <a:br>
              <a:rPr lang="en-US" sz="1400" dirty="0"/>
            </a:br>
            <a:r>
              <a:rPr lang="en-US" sz="1400" dirty="0"/>
              <a:t>they may hasten recovery if given with 24 hours of</a:t>
            </a:r>
            <a:br>
              <a:rPr lang="en-US" sz="1400" dirty="0"/>
            </a:br>
            <a:r>
              <a:rPr lang="en-US" sz="1400" dirty="0"/>
              <a:t>the onset of symptoms</a:t>
            </a:r>
          </a:p>
        </p:txBody>
      </p:sp>
      <p:sp>
        <p:nvSpPr>
          <p:cNvPr id="5" name="مستطيل 4"/>
          <p:cNvSpPr/>
          <p:nvPr/>
        </p:nvSpPr>
        <p:spPr>
          <a:xfrm>
            <a:off x="1862012" y="3147814"/>
            <a:ext cx="5691976"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 Optimal treatment for Bell's palsy remains controversial. While early treatment with corticosteroids for 10 days is highly recommended,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the simultaneous use of antiviral therapy is frequently performed but has less supporting evidence. Pregnancy itself and delay in treatment initiation are associated with persistent nerve palsy, whereas treatment started within 3 days of symptom onset is usually associated with full recovery. Recurrence of Bell's palsy in pregnancy is rare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54"/>
          <p:cNvSpPr/>
          <p:nvPr/>
        </p:nvSpPr>
        <p:spPr>
          <a:xfrm rot="7410626" flipH="1">
            <a:off x="6353893" y="-960274"/>
            <a:ext cx="4150021" cy="4388784"/>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63" name="Google Shape;763;p54"/>
          <p:cNvSpPr/>
          <p:nvPr/>
        </p:nvSpPr>
        <p:spPr>
          <a:xfrm rot="-8275229">
            <a:off x="5896832" y="577638"/>
            <a:ext cx="3543176" cy="3543176"/>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67" name="Google Shape;767;p54"/>
          <p:cNvSpPr/>
          <p:nvPr/>
        </p:nvSpPr>
        <p:spPr>
          <a:xfrm rot="-8734210" flipH="1">
            <a:off x="7519721" y="3308885"/>
            <a:ext cx="1002949" cy="1884837"/>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68" name="Google Shape;768;p54"/>
          <p:cNvSpPr/>
          <p:nvPr/>
        </p:nvSpPr>
        <p:spPr>
          <a:xfrm rot="-193384">
            <a:off x="5304789" y="662925"/>
            <a:ext cx="208267" cy="206222"/>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69" name="Google Shape;769;p54"/>
          <p:cNvSpPr/>
          <p:nvPr/>
        </p:nvSpPr>
        <p:spPr>
          <a:xfrm rot="8100000">
            <a:off x="4971799" y="4098540"/>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70" name="Google Shape;770;p54"/>
          <p:cNvSpPr/>
          <p:nvPr/>
        </p:nvSpPr>
        <p:spPr>
          <a:xfrm rot="7410369">
            <a:off x="1276289" y="-529715"/>
            <a:ext cx="1002970" cy="1884877"/>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فرعي 1"/>
          <p:cNvSpPr>
            <a:spLocks noGrp="1"/>
          </p:cNvSpPr>
          <p:nvPr>
            <p:ph type="subTitle" idx="1"/>
          </p:nvPr>
        </p:nvSpPr>
        <p:spPr>
          <a:xfrm>
            <a:off x="35496" y="555527"/>
            <a:ext cx="9217024" cy="4032448"/>
          </a:xfrm>
        </p:spPr>
        <p:txBody>
          <a:bodyPr/>
          <a:lstStyle/>
          <a:p>
            <a:r>
              <a:rPr lang="en-US" sz="2800" dirty="0"/>
              <a:t>4.Migraine</a:t>
            </a:r>
          </a:p>
          <a:p>
            <a:endParaRPr lang="en-US" dirty="0"/>
          </a:p>
          <a:p>
            <a:r>
              <a:rPr lang="en-US" dirty="0"/>
              <a:t>Migraine is influenced by cyclical changes in the</a:t>
            </a:r>
          </a:p>
          <a:p>
            <a:r>
              <a:rPr lang="en-US" dirty="0"/>
              <a:t>sex hormones, and attacks often occur during the</a:t>
            </a:r>
          </a:p>
          <a:p>
            <a:r>
              <a:rPr lang="en-US" dirty="0"/>
              <a:t>menstrual period, attributed to a fall in </a:t>
            </a:r>
            <a:r>
              <a:rPr lang="en-US" dirty="0" err="1"/>
              <a:t>oestrogen</a:t>
            </a:r>
            <a:endParaRPr lang="en-US" dirty="0"/>
          </a:p>
          <a:p>
            <a:r>
              <a:rPr lang="en-US" dirty="0"/>
              <a:t>levels.</a:t>
            </a:r>
          </a:p>
          <a:p>
            <a:endParaRPr lang="en-US" dirty="0"/>
          </a:p>
          <a:p>
            <a:endParaRPr lang="en-US" dirty="0"/>
          </a:p>
          <a:p>
            <a:r>
              <a:rPr lang="en-US" dirty="0"/>
              <a:t> Migraine often improves in pregnancy, with</a:t>
            </a:r>
          </a:p>
          <a:p>
            <a:r>
              <a:rPr lang="en-US" dirty="0"/>
              <a:t>worsening of headaches occurring infrequently.</a:t>
            </a:r>
          </a:p>
          <a:p>
            <a:r>
              <a:rPr lang="en-US" dirty="0"/>
              <a:t>Throughout pregnancy around 20% of pregnant</a:t>
            </a:r>
          </a:p>
          <a:p>
            <a:r>
              <a:rPr lang="en-US" dirty="0"/>
              <a:t>women will experience migraine-like headaches,</a:t>
            </a:r>
          </a:p>
          <a:p>
            <a:r>
              <a:rPr lang="en-US" dirty="0"/>
              <a:t>many of whom do not get migraines </a:t>
            </a:r>
            <a:r>
              <a:rPr lang="en-US" dirty="0" err="1"/>
              <a:t>outwith</a:t>
            </a:r>
            <a:r>
              <a:rPr lang="en-US" dirty="0"/>
              <a:t> pregnancy.</a:t>
            </a:r>
          </a:p>
          <a:p>
            <a:r>
              <a:rPr lang="en-US" dirty="0"/>
              <a:t>Obstetric complications are not increased</a:t>
            </a:r>
          </a:p>
          <a:p>
            <a:r>
              <a:rPr lang="en-US" dirty="0"/>
              <a:t>in migraine sufferers.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54"/>
          <p:cNvSpPr/>
          <p:nvPr/>
        </p:nvSpPr>
        <p:spPr>
          <a:xfrm rot="7410626" flipH="1">
            <a:off x="6353893" y="-960274"/>
            <a:ext cx="4150021" cy="4388784"/>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63" name="Google Shape;763;p54"/>
          <p:cNvSpPr/>
          <p:nvPr/>
        </p:nvSpPr>
        <p:spPr>
          <a:xfrm rot="-8275229">
            <a:off x="5896832" y="577638"/>
            <a:ext cx="3543176" cy="3543176"/>
          </a:xfrm>
          <a:prstGeom prst="ellipse">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67" name="Google Shape;767;p54"/>
          <p:cNvSpPr/>
          <p:nvPr/>
        </p:nvSpPr>
        <p:spPr>
          <a:xfrm rot="-8734210" flipH="1">
            <a:off x="7519721" y="3308885"/>
            <a:ext cx="1002949" cy="1884837"/>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68" name="Google Shape;768;p54"/>
          <p:cNvSpPr/>
          <p:nvPr/>
        </p:nvSpPr>
        <p:spPr>
          <a:xfrm rot="-193384">
            <a:off x="5304789" y="662925"/>
            <a:ext cx="208267" cy="206222"/>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69" name="Google Shape;769;p54"/>
          <p:cNvSpPr/>
          <p:nvPr/>
        </p:nvSpPr>
        <p:spPr>
          <a:xfrm rot="8100000">
            <a:off x="4971799" y="4098540"/>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70" name="Google Shape;770;p54"/>
          <p:cNvSpPr/>
          <p:nvPr/>
        </p:nvSpPr>
        <p:spPr>
          <a:xfrm rot="7410369">
            <a:off x="1276289" y="-529715"/>
            <a:ext cx="1002970" cy="1884877"/>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 name="عنوان فرعي 2"/>
          <p:cNvSpPr>
            <a:spLocks noGrp="1"/>
          </p:cNvSpPr>
          <p:nvPr>
            <p:ph type="subTitle" idx="1"/>
          </p:nvPr>
        </p:nvSpPr>
        <p:spPr>
          <a:xfrm>
            <a:off x="0" y="511568"/>
            <a:ext cx="6809228" cy="1445100"/>
          </a:xfrm>
        </p:spPr>
        <p:txBody>
          <a:bodyPr/>
          <a:lstStyle/>
          <a:p>
            <a:r>
              <a:rPr lang="en-US" sz="1600" b="1" dirty="0">
                <a:solidFill>
                  <a:schemeClr val="bg1">
                    <a:lumMod val="75000"/>
                  </a:schemeClr>
                </a:solidFill>
              </a:rPr>
              <a:t>— Headache is common among females in their childbearing years:y, </a:t>
            </a:r>
          </a:p>
          <a:p>
            <a:r>
              <a:rPr lang="en-US" sz="1600" b="1" dirty="0">
                <a:solidFill>
                  <a:schemeClr val="bg1">
                    <a:lumMod val="75000"/>
                  </a:schemeClr>
                </a:solidFill>
              </a:rPr>
              <a:t>60 percent of females ≤40 years of age reported experiencing a headache within the previous year ]</a:t>
            </a:r>
          </a:p>
          <a:p>
            <a:endParaRPr lang="en-US" sz="1600" b="1" dirty="0">
              <a:solidFill>
                <a:schemeClr val="bg1">
                  <a:lumMod val="75000"/>
                </a:schemeClr>
              </a:solidFill>
            </a:endParaRPr>
          </a:p>
          <a:p>
            <a:endParaRPr lang="en-US" sz="1600" b="1" dirty="0">
              <a:solidFill>
                <a:schemeClr val="bg1">
                  <a:lumMod val="75000"/>
                </a:schemeClr>
              </a:solidFill>
            </a:endParaRPr>
          </a:p>
          <a:p>
            <a:r>
              <a:rPr lang="en-US" sz="1600" b="1" dirty="0">
                <a:solidFill>
                  <a:schemeClr val="bg1">
                    <a:lumMod val="75000"/>
                  </a:schemeClr>
                </a:solidFill>
              </a:rPr>
              <a:t> For patients with a history of headache, the effect of pregnancy on the frequency </a:t>
            </a:r>
          </a:p>
          <a:p>
            <a:r>
              <a:rPr lang="en-US" sz="1600" b="1" dirty="0">
                <a:solidFill>
                  <a:schemeClr val="bg1">
                    <a:lumMod val="75000"/>
                  </a:schemeClr>
                </a:solidFill>
              </a:rPr>
              <a:t>and severity of headache, the effect of headache on pregnancy outcome, and the fetal safety of maternal headache treatment are major concerns</a:t>
            </a:r>
          </a:p>
          <a:p>
            <a:endParaRPr lang="en-US" sz="1600" b="1" dirty="0">
              <a:solidFill>
                <a:schemeClr val="bg1">
                  <a:lumMod val="75000"/>
                </a:schemeClr>
              </a:solidFill>
            </a:endParaRPr>
          </a:p>
          <a:p>
            <a:r>
              <a:rPr lang="en-US" sz="1600" b="1" dirty="0">
                <a:solidFill>
                  <a:schemeClr val="bg1">
                    <a:lumMod val="75000"/>
                  </a:schemeClr>
                </a:solidFill>
              </a:rPr>
              <a:t>. For patients with new onset of headache during pregnancy or postpartum, a diagnostic evaluation is indicated and should include evaluation for pregnancy-related causes of headache. Preeclampsia with severe features always needs to be excluded in pregnant patients over 20 weeks of gestation with a headache.</a:t>
            </a:r>
          </a:p>
          <a:p>
            <a:endParaRPr lang="en-US" sz="1600" b="1" dirty="0">
              <a:solidFill>
                <a:schemeClr val="bg1">
                  <a:lumMod val="75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59"/>
          <p:cNvSpPr/>
          <p:nvPr/>
        </p:nvSpPr>
        <p:spPr>
          <a:xfrm rot="5400000">
            <a:off x="2191080" y="1009646"/>
            <a:ext cx="1212736" cy="2038645"/>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54" name="Google Shape;854;p59"/>
          <p:cNvSpPr/>
          <p:nvPr/>
        </p:nvSpPr>
        <p:spPr>
          <a:xfrm flipH="1">
            <a:off x="-1341731" y="1620240"/>
            <a:ext cx="3909877" cy="4215914"/>
          </a:xfrm>
          <a:custGeom>
            <a:avLst/>
            <a:gdLst/>
            <a:ahLst/>
            <a:cxnLst/>
            <a:rect l="l" t="t" r="r" b="b"/>
            <a:pathLst>
              <a:path w="55730" h="60090" extrusionOk="0">
                <a:moveTo>
                  <a:pt x="19818" y="1"/>
                </a:moveTo>
                <a:cubicBezTo>
                  <a:pt x="13142" y="1"/>
                  <a:pt x="6945" y="3082"/>
                  <a:pt x="4498" y="9734"/>
                </a:cubicBezTo>
                <a:cubicBezTo>
                  <a:pt x="0" y="21963"/>
                  <a:pt x="9763" y="33569"/>
                  <a:pt x="5072" y="43942"/>
                </a:cubicBezTo>
                <a:cubicBezTo>
                  <a:pt x="1443" y="51969"/>
                  <a:pt x="21319" y="60090"/>
                  <a:pt x="35993" y="60090"/>
                </a:cubicBezTo>
                <a:cubicBezTo>
                  <a:pt x="40278" y="60090"/>
                  <a:pt x="44120" y="59397"/>
                  <a:pt x="46803" y="57807"/>
                </a:cubicBezTo>
                <a:cubicBezTo>
                  <a:pt x="46803" y="57807"/>
                  <a:pt x="55730" y="52914"/>
                  <a:pt x="52806" y="38943"/>
                </a:cubicBezTo>
                <a:cubicBezTo>
                  <a:pt x="52068" y="35415"/>
                  <a:pt x="52176" y="31761"/>
                  <a:pt x="53214" y="28311"/>
                </a:cubicBezTo>
                <a:cubicBezTo>
                  <a:pt x="54399" y="24369"/>
                  <a:pt x="55258" y="18996"/>
                  <a:pt x="52928" y="15156"/>
                </a:cubicBezTo>
                <a:cubicBezTo>
                  <a:pt x="48813" y="8371"/>
                  <a:pt x="45223" y="15080"/>
                  <a:pt x="35697" y="6212"/>
                </a:cubicBezTo>
                <a:cubicBezTo>
                  <a:pt x="31353" y="2168"/>
                  <a:pt x="25417" y="1"/>
                  <a:pt x="1981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57" name="Google Shape;857;p59"/>
          <p:cNvSpPr/>
          <p:nvPr/>
        </p:nvSpPr>
        <p:spPr>
          <a:xfrm rot="-2514109">
            <a:off x="6837308" y="-1952688"/>
            <a:ext cx="2791050" cy="2951628"/>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58" name="Google Shape;858;p59"/>
          <p:cNvSpPr/>
          <p:nvPr/>
        </p:nvSpPr>
        <p:spPr>
          <a:xfrm rot="-2982236" flipH="1">
            <a:off x="7726946" y="3526049"/>
            <a:ext cx="1212713" cy="2038645"/>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59" name="Google Shape;859;p59"/>
          <p:cNvSpPr/>
          <p:nvPr/>
        </p:nvSpPr>
        <p:spPr>
          <a:xfrm rot="-7806208" flipH="1">
            <a:off x="7279434" y="-271910"/>
            <a:ext cx="1341056" cy="2108568"/>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60" name="Google Shape;860;p59"/>
          <p:cNvSpPr/>
          <p:nvPr/>
        </p:nvSpPr>
        <p:spPr>
          <a:xfrm rot="-10272701">
            <a:off x="560980" y="382421"/>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61" name="Google Shape;861;p59"/>
          <p:cNvSpPr/>
          <p:nvPr/>
        </p:nvSpPr>
        <p:spPr>
          <a:xfrm rot="-2700000">
            <a:off x="7556424" y="2433524"/>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62" name="Google Shape;862;p59"/>
          <p:cNvSpPr/>
          <p:nvPr/>
        </p:nvSpPr>
        <p:spPr>
          <a:xfrm rot="2700000">
            <a:off x="3566099" y="90384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63" name="Google Shape;863;p59"/>
          <p:cNvSpPr/>
          <p:nvPr/>
        </p:nvSpPr>
        <p:spPr>
          <a:xfrm rot="-10272701">
            <a:off x="4447617" y="4392796"/>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64" name="Google Shape;864;p59"/>
          <p:cNvSpPr/>
          <p:nvPr/>
        </p:nvSpPr>
        <p:spPr>
          <a:xfrm rot="2700000">
            <a:off x="5846710" y="402360"/>
            <a:ext cx="267916" cy="265276"/>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grpSp>
        <p:nvGrpSpPr>
          <p:cNvPr id="865" name="Google Shape;865;p59"/>
          <p:cNvGrpSpPr/>
          <p:nvPr/>
        </p:nvGrpSpPr>
        <p:grpSpPr>
          <a:xfrm flipH="1">
            <a:off x="444582" y="815425"/>
            <a:ext cx="1969214" cy="4328059"/>
            <a:chOff x="6322375" y="815425"/>
            <a:chExt cx="1969214" cy="4328059"/>
          </a:xfrm>
        </p:grpSpPr>
        <p:sp>
          <p:nvSpPr>
            <p:cNvPr id="866" name="Google Shape;866;p59"/>
            <p:cNvSpPr/>
            <p:nvPr/>
          </p:nvSpPr>
          <p:spPr>
            <a:xfrm>
              <a:off x="6743485" y="934303"/>
              <a:ext cx="837506" cy="2120884"/>
            </a:xfrm>
            <a:custGeom>
              <a:avLst/>
              <a:gdLst/>
              <a:ahLst/>
              <a:cxnLst/>
              <a:rect l="l" t="t" r="r" b="b"/>
              <a:pathLst>
                <a:path w="11054" h="27992" extrusionOk="0">
                  <a:moveTo>
                    <a:pt x="4076" y="1"/>
                  </a:moveTo>
                  <a:cubicBezTo>
                    <a:pt x="2906" y="1"/>
                    <a:pt x="2115" y="583"/>
                    <a:pt x="2425" y="1930"/>
                  </a:cubicBezTo>
                  <a:cubicBezTo>
                    <a:pt x="3519" y="3568"/>
                    <a:pt x="1468" y="4678"/>
                    <a:pt x="2131" y="5800"/>
                  </a:cubicBezTo>
                  <a:cubicBezTo>
                    <a:pt x="2795" y="6921"/>
                    <a:pt x="3323" y="6986"/>
                    <a:pt x="3323" y="6986"/>
                  </a:cubicBezTo>
                  <a:cubicBezTo>
                    <a:pt x="3323" y="6986"/>
                    <a:pt x="3862" y="6496"/>
                    <a:pt x="4328" y="6496"/>
                  </a:cubicBezTo>
                  <a:cubicBezTo>
                    <a:pt x="4602" y="6496"/>
                    <a:pt x="4851" y="6665"/>
                    <a:pt x="4950" y="7204"/>
                  </a:cubicBezTo>
                  <a:cubicBezTo>
                    <a:pt x="5218" y="8656"/>
                    <a:pt x="4026" y="8324"/>
                    <a:pt x="3105" y="9647"/>
                  </a:cubicBezTo>
                  <a:cubicBezTo>
                    <a:pt x="2184" y="10971"/>
                    <a:pt x="3721" y="11976"/>
                    <a:pt x="2668" y="13300"/>
                  </a:cubicBezTo>
                  <a:cubicBezTo>
                    <a:pt x="1614" y="14624"/>
                    <a:pt x="0" y="16048"/>
                    <a:pt x="1756" y="18256"/>
                  </a:cubicBezTo>
                  <a:cubicBezTo>
                    <a:pt x="3512" y="20464"/>
                    <a:pt x="1070" y="21197"/>
                    <a:pt x="1471" y="22913"/>
                  </a:cubicBezTo>
                  <a:cubicBezTo>
                    <a:pt x="1871" y="24629"/>
                    <a:pt x="57" y="25327"/>
                    <a:pt x="1084" y="26810"/>
                  </a:cubicBezTo>
                  <a:cubicBezTo>
                    <a:pt x="1696" y="27692"/>
                    <a:pt x="2048" y="27992"/>
                    <a:pt x="2442" y="27992"/>
                  </a:cubicBezTo>
                  <a:cubicBezTo>
                    <a:pt x="2710" y="27992"/>
                    <a:pt x="2997" y="27852"/>
                    <a:pt x="3398" y="27664"/>
                  </a:cubicBezTo>
                  <a:cubicBezTo>
                    <a:pt x="4388" y="27199"/>
                    <a:pt x="4419" y="26306"/>
                    <a:pt x="5607" y="26237"/>
                  </a:cubicBezTo>
                  <a:cubicBezTo>
                    <a:pt x="6796" y="26169"/>
                    <a:pt x="7490" y="26266"/>
                    <a:pt x="8049" y="25307"/>
                  </a:cubicBezTo>
                  <a:cubicBezTo>
                    <a:pt x="8608" y="24347"/>
                    <a:pt x="9698" y="24510"/>
                    <a:pt x="9859" y="22957"/>
                  </a:cubicBezTo>
                  <a:cubicBezTo>
                    <a:pt x="10020" y="21405"/>
                    <a:pt x="9557" y="21340"/>
                    <a:pt x="10116" y="20182"/>
                  </a:cubicBezTo>
                  <a:cubicBezTo>
                    <a:pt x="10674" y="19025"/>
                    <a:pt x="11054" y="18730"/>
                    <a:pt x="10851" y="17278"/>
                  </a:cubicBezTo>
                  <a:cubicBezTo>
                    <a:pt x="10650" y="15825"/>
                    <a:pt x="9742" y="15659"/>
                    <a:pt x="9672" y="14470"/>
                  </a:cubicBezTo>
                  <a:cubicBezTo>
                    <a:pt x="9603" y="13282"/>
                    <a:pt x="10723" y="12024"/>
                    <a:pt x="10091" y="10407"/>
                  </a:cubicBezTo>
                  <a:cubicBezTo>
                    <a:pt x="9460" y="8790"/>
                    <a:pt x="9883" y="6776"/>
                    <a:pt x="9912" y="5223"/>
                  </a:cubicBezTo>
                  <a:cubicBezTo>
                    <a:pt x="10032" y="2183"/>
                    <a:pt x="6343" y="1"/>
                    <a:pt x="40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67" name="Google Shape;867;p59"/>
            <p:cNvSpPr/>
            <p:nvPr/>
          </p:nvSpPr>
          <p:spPr>
            <a:xfrm>
              <a:off x="7049507" y="1113037"/>
              <a:ext cx="612408" cy="853369"/>
            </a:xfrm>
            <a:custGeom>
              <a:avLst/>
              <a:gdLst/>
              <a:ahLst/>
              <a:cxnLst/>
              <a:rect l="l" t="t" r="r" b="b"/>
              <a:pathLst>
                <a:path w="8083" h="11263" extrusionOk="0">
                  <a:moveTo>
                    <a:pt x="2895" y="1"/>
                  </a:moveTo>
                  <a:cubicBezTo>
                    <a:pt x="2588" y="1"/>
                    <a:pt x="2293" y="83"/>
                    <a:pt x="2020" y="267"/>
                  </a:cubicBezTo>
                  <a:cubicBezTo>
                    <a:pt x="0" y="1630"/>
                    <a:pt x="704" y="4214"/>
                    <a:pt x="2360" y="6610"/>
                  </a:cubicBezTo>
                  <a:cubicBezTo>
                    <a:pt x="4016" y="9008"/>
                    <a:pt x="2360" y="10212"/>
                    <a:pt x="2360" y="10212"/>
                  </a:cubicBezTo>
                  <a:lnTo>
                    <a:pt x="2584" y="11263"/>
                  </a:lnTo>
                  <a:cubicBezTo>
                    <a:pt x="2584" y="11263"/>
                    <a:pt x="6109" y="10182"/>
                    <a:pt x="7095" y="9149"/>
                  </a:cubicBezTo>
                  <a:cubicBezTo>
                    <a:pt x="8082" y="8114"/>
                    <a:pt x="7801" y="6329"/>
                    <a:pt x="7518" y="4730"/>
                  </a:cubicBezTo>
                  <a:cubicBezTo>
                    <a:pt x="7274" y="3349"/>
                    <a:pt x="4852" y="1"/>
                    <a:pt x="2895" y="1"/>
                  </a:cubicBezTo>
                  <a:close/>
                </a:path>
              </a:pathLst>
            </a:custGeom>
            <a:solidFill>
              <a:srgbClr val="6043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68" name="Google Shape;868;p59"/>
            <p:cNvSpPr/>
            <p:nvPr/>
          </p:nvSpPr>
          <p:spPr>
            <a:xfrm>
              <a:off x="6819555" y="815425"/>
              <a:ext cx="681658" cy="920727"/>
            </a:xfrm>
            <a:custGeom>
              <a:avLst/>
              <a:gdLst/>
              <a:ahLst/>
              <a:cxnLst/>
              <a:rect l="l" t="t" r="r" b="b"/>
              <a:pathLst>
                <a:path w="8997" h="12152" extrusionOk="0">
                  <a:moveTo>
                    <a:pt x="4520" y="0"/>
                  </a:moveTo>
                  <a:cubicBezTo>
                    <a:pt x="3330" y="0"/>
                    <a:pt x="2169" y="520"/>
                    <a:pt x="1395" y="1594"/>
                  </a:cubicBezTo>
                  <a:cubicBezTo>
                    <a:pt x="1395" y="1594"/>
                    <a:pt x="740" y="2266"/>
                    <a:pt x="342" y="3199"/>
                  </a:cubicBezTo>
                  <a:cubicBezTo>
                    <a:pt x="137" y="3679"/>
                    <a:pt x="0" y="4230"/>
                    <a:pt x="58" y="4793"/>
                  </a:cubicBezTo>
                  <a:cubicBezTo>
                    <a:pt x="1466" y="7526"/>
                    <a:pt x="736" y="8399"/>
                    <a:pt x="561" y="8921"/>
                  </a:cubicBezTo>
                  <a:cubicBezTo>
                    <a:pt x="507" y="9084"/>
                    <a:pt x="584" y="9263"/>
                    <a:pt x="745" y="9327"/>
                  </a:cubicBezTo>
                  <a:cubicBezTo>
                    <a:pt x="851" y="9369"/>
                    <a:pt x="946" y="9416"/>
                    <a:pt x="1109" y="9419"/>
                  </a:cubicBezTo>
                  <a:cubicBezTo>
                    <a:pt x="1116" y="9420"/>
                    <a:pt x="1122" y="9420"/>
                    <a:pt x="1129" y="9420"/>
                  </a:cubicBezTo>
                  <a:cubicBezTo>
                    <a:pt x="1166" y="9420"/>
                    <a:pt x="1203" y="9418"/>
                    <a:pt x="1238" y="9418"/>
                  </a:cubicBezTo>
                  <a:cubicBezTo>
                    <a:pt x="1349" y="9418"/>
                    <a:pt x="1451" y="9435"/>
                    <a:pt x="1547" y="9575"/>
                  </a:cubicBezTo>
                  <a:cubicBezTo>
                    <a:pt x="1682" y="9776"/>
                    <a:pt x="1298" y="9966"/>
                    <a:pt x="1368" y="10109"/>
                  </a:cubicBezTo>
                  <a:cubicBezTo>
                    <a:pt x="1494" y="10365"/>
                    <a:pt x="1756" y="10326"/>
                    <a:pt x="1769" y="10407"/>
                  </a:cubicBezTo>
                  <a:cubicBezTo>
                    <a:pt x="1782" y="10489"/>
                    <a:pt x="1634" y="10665"/>
                    <a:pt x="1778" y="10800"/>
                  </a:cubicBezTo>
                  <a:cubicBezTo>
                    <a:pt x="1921" y="10934"/>
                    <a:pt x="2540" y="11187"/>
                    <a:pt x="2577" y="11436"/>
                  </a:cubicBezTo>
                  <a:cubicBezTo>
                    <a:pt x="2612" y="11674"/>
                    <a:pt x="2816" y="12152"/>
                    <a:pt x="3594" y="12152"/>
                  </a:cubicBezTo>
                  <a:cubicBezTo>
                    <a:pt x="3633" y="12152"/>
                    <a:pt x="3674" y="12150"/>
                    <a:pt x="3716" y="12148"/>
                  </a:cubicBezTo>
                  <a:cubicBezTo>
                    <a:pt x="5335" y="11889"/>
                    <a:pt x="7341" y="8889"/>
                    <a:pt x="8169" y="6726"/>
                  </a:cubicBezTo>
                  <a:cubicBezTo>
                    <a:pt x="8997" y="4563"/>
                    <a:pt x="8926" y="3494"/>
                    <a:pt x="8710" y="2968"/>
                  </a:cubicBezTo>
                  <a:cubicBezTo>
                    <a:pt x="7916" y="1023"/>
                    <a:pt x="6190" y="0"/>
                    <a:pt x="4520" y="0"/>
                  </a:cubicBezTo>
                  <a:close/>
                </a:path>
              </a:pathLst>
            </a:custGeom>
            <a:solidFill>
              <a:srgbClr val="915D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69" name="Google Shape;869;p59"/>
            <p:cNvSpPr/>
            <p:nvPr/>
          </p:nvSpPr>
          <p:spPr>
            <a:xfrm>
              <a:off x="6384579" y="1636889"/>
              <a:ext cx="1822451" cy="3114120"/>
            </a:xfrm>
            <a:custGeom>
              <a:avLst/>
              <a:gdLst/>
              <a:ahLst/>
              <a:cxnLst/>
              <a:rect l="l" t="t" r="r" b="b"/>
              <a:pathLst>
                <a:path w="24054" h="41101" extrusionOk="0">
                  <a:moveTo>
                    <a:pt x="16242" y="1"/>
                  </a:moveTo>
                  <a:cubicBezTo>
                    <a:pt x="12042" y="1"/>
                    <a:pt x="8411" y="3588"/>
                    <a:pt x="7712" y="6108"/>
                  </a:cubicBezTo>
                  <a:cubicBezTo>
                    <a:pt x="6932" y="8909"/>
                    <a:pt x="8616" y="9123"/>
                    <a:pt x="7887" y="12032"/>
                  </a:cubicBezTo>
                  <a:cubicBezTo>
                    <a:pt x="7421" y="13903"/>
                    <a:pt x="4246" y="14304"/>
                    <a:pt x="2078" y="16733"/>
                  </a:cubicBezTo>
                  <a:cubicBezTo>
                    <a:pt x="1653" y="17210"/>
                    <a:pt x="1265" y="17765"/>
                    <a:pt x="947" y="18426"/>
                  </a:cubicBezTo>
                  <a:cubicBezTo>
                    <a:pt x="362" y="19633"/>
                    <a:pt x="1" y="21193"/>
                    <a:pt x="38" y="23268"/>
                  </a:cubicBezTo>
                  <a:cubicBezTo>
                    <a:pt x="171" y="30589"/>
                    <a:pt x="6264" y="41100"/>
                    <a:pt x="12121" y="41100"/>
                  </a:cubicBezTo>
                  <a:cubicBezTo>
                    <a:pt x="12413" y="41100"/>
                    <a:pt x="12704" y="41074"/>
                    <a:pt x="12995" y="41020"/>
                  </a:cubicBezTo>
                  <a:cubicBezTo>
                    <a:pt x="14016" y="40829"/>
                    <a:pt x="15067" y="40372"/>
                    <a:pt x="16132" y="39601"/>
                  </a:cubicBezTo>
                  <a:cubicBezTo>
                    <a:pt x="16132" y="39601"/>
                    <a:pt x="20335" y="33516"/>
                    <a:pt x="19042" y="27543"/>
                  </a:cubicBezTo>
                  <a:cubicBezTo>
                    <a:pt x="17749" y="21570"/>
                    <a:pt x="15567" y="16043"/>
                    <a:pt x="17992" y="12083"/>
                  </a:cubicBezTo>
                  <a:cubicBezTo>
                    <a:pt x="20416" y="8122"/>
                    <a:pt x="24053" y="4544"/>
                    <a:pt x="19527" y="988"/>
                  </a:cubicBezTo>
                  <a:cubicBezTo>
                    <a:pt x="18970" y="552"/>
                    <a:pt x="18343" y="277"/>
                    <a:pt x="17673" y="143"/>
                  </a:cubicBezTo>
                  <a:cubicBezTo>
                    <a:pt x="17191" y="46"/>
                    <a:pt x="16713" y="1"/>
                    <a:pt x="162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70" name="Google Shape;870;p59"/>
            <p:cNvSpPr/>
            <p:nvPr/>
          </p:nvSpPr>
          <p:spPr>
            <a:xfrm>
              <a:off x="6477999" y="1636434"/>
              <a:ext cx="1603869" cy="3507050"/>
            </a:xfrm>
            <a:custGeom>
              <a:avLst/>
              <a:gdLst/>
              <a:ahLst/>
              <a:cxnLst/>
              <a:rect l="l" t="t" r="r" b="b"/>
              <a:pathLst>
                <a:path w="21169" h="46287" extrusionOk="0">
                  <a:moveTo>
                    <a:pt x="15113" y="0"/>
                  </a:moveTo>
                  <a:cubicBezTo>
                    <a:pt x="11259" y="0"/>
                    <a:pt x="8613" y="3825"/>
                    <a:pt x="8135" y="6437"/>
                  </a:cubicBezTo>
                  <a:cubicBezTo>
                    <a:pt x="7604" y="9340"/>
                    <a:pt x="9187" y="9400"/>
                    <a:pt x="8460" y="12311"/>
                  </a:cubicBezTo>
                  <a:cubicBezTo>
                    <a:pt x="7733" y="15220"/>
                    <a:pt x="1" y="14843"/>
                    <a:pt x="538" y="27181"/>
                  </a:cubicBezTo>
                  <a:cubicBezTo>
                    <a:pt x="579" y="29472"/>
                    <a:pt x="838" y="31888"/>
                    <a:pt x="1511" y="34059"/>
                  </a:cubicBezTo>
                  <a:cubicBezTo>
                    <a:pt x="2249" y="37687"/>
                    <a:pt x="3367" y="43379"/>
                    <a:pt x="3734" y="46286"/>
                  </a:cubicBezTo>
                  <a:lnTo>
                    <a:pt x="16968" y="46286"/>
                  </a:lnTo>
                  <a:cubicBezTo>
                    <a:pt x="16968" y="46286"/>
                    <a:pt x="17523" y="41970"/>
                    <a:pt x="17852" y="37488"/>
                  </a:cubicBezTo>
                  <a:cubicBezTo>
                    <a:pt x="18633" y="35821"/>
                    <a:pt x="18975" y="32847"/>
                    <a:pt x="17809" y="27549"/>
                  </a:cubicBezTo>
                  <a:cubicBezTo>
                    <a:pt x="17206" y="24766"/>
                    <a:pt x="16411" y="21474"/>
                    <a:pt x="15978" y="18353"/>
                  </a:cubicBezTo>
                  <a:cubicBezTo>
                    <a:pt x="15483" y="14779"/>
                    <a:pt x="16163" y="13183"/>
                    <a:pt x="16759" y="12088"/>
                  </a:cubicBezTo>
                  <a:cubicBezTo>
                    <a:pt x="17353" y="10993"/>
                    <a:pt x="18404" y="10936"/>
                    <a:pt x="19348" y="8635"/>
                  </a:cubicBezTo>
                  <a:cubicBezTo>
                    <a:pt x="21168" y="4659"/>
                    <a:pt x="20790" y="2955"/>
                    <a:pt x="18294" y="994"/>
                  </a:cubicBezTo>
                  <a:cubicBezTo>
                    <a:pt x="17737" y="557"/>
                    <a:pt x="17110" y="282"/>
                    <a:pt x="16440" y="149"/>
                  </a:cubicBezTo>
                  <a:cubicBezTo>
                    <a:pt x="15983" y="47"/>
                    <a:pt x="15541" y="0"/>
                    <a:pt x="151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71" name="Google Shape;871;p59"/>
            <p:cNvSpPr/>
            <p:nvPr/>
          </p:nvSpPr>
          <p:spPr>
            <a:xfrm>
              <a:off x="6591801" y="2775436"/>
              <a:ext cx="107586" cy="79707"/>
            </a:xfrm>
            <a:custGeom>
              <a:avLst/>
              <a:gdLst/>
              <a:ahLst/>
              <a:cxnLst/>
              <a:rect l="l" t="t" r="r" b="b"/>
              <a:pathLst>
                <a:path w="1420" h="1052" extrusionOk="0">
                  <a:moveTo>
                    <a:pt x="1419" y="1"/>
                  </a:moveTo>
                  <a:lnTo>
                    <a:pt x="1419" y="1"/>
                  </a:lnTo>
                  <a:cubicBezTo>
                    <a:pt x="1167" y="48"/>
                    <a:pt x="932" y="126"/>
                    <a:pt x="736" y="251"/>
                  </a:cubicBezTo>
                  <a:cubicBezTo>
                    <a:pt x="590" y="345"/>
                    <a:pt x="449" y="459"/>
                    <a:pt x="313" y="583"/>
                  </a:cubicBezTo>
                  <a:cubicBezTo>
                    <a:pt x="161" y="724"/>
                    <a:pt x="107" y="889"/>
                    <a:pt x="0" y="1052"/>
                  </a:cubicBezTo>
                  <a:cubicBezTo>
                    <a:pt x="458" y="644"/>
                    <a:pt x="940" y="303"/>
                    <a:pt x="1419" y="1"/>
                  </a:cubicBezTo>
                  <a:close/>
                </a:path>
              </a:pathLst>
            </a:custGeom>
            <a:solidFill>
              <a:srgbClr val="95B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72" name="Google Shape;872;p59"/>
            <p:cNvSpPr/>
            <p:nvPr/>
          </p:nvSpPr>
          <p:spPr>
            <a:xfrm>
              <a:off x="6542931" y="2879767"/>
              <a:ext cx="22654" cy="23867"/>
            </a:xfrm>
            <a:custGeom>
              <a:avLst/>
              <a:gdLst/>
              <a:ahLst/>
              <a:cxnLst/>
              <a:rect l="l" t="t" r="r" b="b"/>
              <a:pathLst>
                <a:path w="299" h="315" extrusionOk="0">
                  <a:moveTo>
                    <a:pt x="299" y="1"/>
                  </a:moveTo>
                  <a:cubicBezTo>
                    <a:pt x="226" y="54"/>
                    <a:pt x="158" y="108"/>
                    <a:pt x="112" y="166"/>
                  </a:cubicBezTo>
                  <a:cubicBezTo>
                    <a:pt x="71" y="216"/>
                    <a:pt x="34" y="266"/>
                    <a:pt x="0" y="315"/>
                  </a:cubicBezTo>
                  <a:cubicBezTo>
                    <a:pt x="98" y="207"/>
                    <a:pt x="197" y="102"/>
                    <a:pt x="299" y="1"/>
                  </a:cubicBezTo>
                  <a:close/>
                </a:path>
              </a:pathLst>
            </a:custGeom>
            <a:solidFill>
              <a:srgbClr val="95B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73" name="Google Shape;873;p59"/>
            <p:cNvSpPr/>
            <p:nvPr/>
          </p:nvSpPr>
          <p:spPr>
            <a:xfrm>
              <a:off x="6565510" y="2855067"/>
              <a:ext cx="26442" cy="24776"/>
            </a:xfrm>
            <a:custGeom>
              <a:avLst/>
              <a:gdLst/>
              <a:ahLst/>
              <a:cxnLst/>
              <a:rect l="l" t="t" r="r" b="b"/>
              <a:pathLst>
                <a:path w="349" h="327" extrusionOk="0">
                  <a:moveTo>
                    <a:pt x="348" y="1"/>
                  </a:moveTo>
                  <a:lnTo>
                    <a:pt x="348" y="1"/>
                  </a:lnTo>
                  <a:cubicBezTo>
                    <a:pt x="230" y="104"/>
                    <a:pt x="114" y="214"/>
                    <a:pt x="1" y="327"/>
                  </a:cubicBezTo>
                  <a:cubicBezTo>
                    <a:pt x="102" y="251"/>
                    <a:pt x="213" y="175"/>
                    <a:pt x="286" y="86"/>
                  </a:cubicBezTo>
                  <a:cubicBezTo>
                    <a:pt x="309" y="59"/>
                    <a:pt x="330" y="30"/>
                    <a:pt x="348" y="1"/>
                  </a:cubicBezTo>
                  <a:close/>
                </a:path>
              </a:pathLst>
            </a:custGeom>
            <a:solidFill>
              <a:srgbClr val="CAE8E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74" name="Google Shape;874;p59"/>
            <p:cNvSpPr/>
            <p:nvPr/>
          </p:nvSpPr>
          <p:spPr>
            <a:xfrm>
              <a:off x="6574450" y="2847794"/>
              <a:ext cx="863039" cy="1270848"/>
            </a:xfrm>
            <a:custGeom>
              <a:avLst/>
              <a:gdLst/>
              <a:ahLst/>
              <a:cxnLst/>
              <a:rect l="l" t="t" r="r" b="b"/>
              <a:pathLst>
                <a:path w="11391" h="16773" extrusionOk="0">
                  <a:moveTo>
                    <a:pt x="6120" y="293"/>
                  </a:moveTo>
                  <a:cubicBezTo>
                    <a:pt x="6304" y="293"/>
                    <a:pt x="6490" y="305"/>
                    <a:pt x="6676" y="328"/>
                  </a:cubicBezTo>
                  <a:cubicBezTo>
                    <a:pt x="9745" y="711"/>
                    <a:pt x="11366" y="3862"/>
                    <a:pt x="10805" y="8356"/>
                  </a:cubicBezTo>
                  <a:cubicBezTo>
                    <a:pt x="10232" y="12957"/>
                    <a:pt x="7673" y="16479"/>
                    <a:pt x="4987" y="16479"/>
                  </a:cubicBezTo>
                  <a:cubicBezTo>
                    <a:pt x="4861" y="16479"/>
                    <a:pt x="4735" y="16472"/>
                    <a:pt x="4608" y="16456"/>
                  </a:cubicBezTo>
                  <a:cubicBezTo>
                    <a:pt x="3259" y="16287"/>
                    <a:pt x="2097" y="15230"/>
                    <a:pt x="1336" y="13479"/>
                  </a:cubicBezTo>
                  <a:cubicBezTo>
                    <a:pt x="563" y="11701"/>
                    <a:pt x="299" y="9429"/>
                    <a:pt x="591" y="7082"/>
                  </a:cubicBezTo>
                  <a:cubicBezTo>
                    <a:pt x="877" y="4796"/>
                    <a:pt x="1646" y="2952"/>
                    <a:pt x="2817" y="1751"/>
                  </a:cubicBezTo>
                  <a:cubicBezTo>
                    <a:pt x="3743" y="799"/>
                    <a:pt x="4900" y="293"/>
                    <a:pt x="6120" y="293"/>
                  </a:cubicBezTo>
                  <a:close/>
                  <a:moveTo>
                    <a:pt x="6117" y="0"/>
                  </a:moveTo>
                  <a:cubicBezTo>
                    <a:pt x="4819" y="0"/>
                    <a:pt x="3590" y="537"/>
                    <a:pt x="2607" y="1546"/>
                  </a:cubicBezTo>
                  <a:cubicBezTo>
                    <a:pt x="1391" y="2793"/>
                    <a:pt x="593" y="4695"/>
                    <a:pt x="300" y="7046"/>
                  </a:cubicBezTo>
                  <a:cubicBezTo>
                    <a:pt x="1" y="9444"/>
                    <a:pt x="273" y="11770"/>
                    <a:pt x="1066" y="13595"/>
                  </a:cubicBezTo>
                  <a:cubicBezTo>
                    <a:pt x="1870" y="15446"/>
                    <a:pt x="3116" y="16566"/>
                    <a:pt x="4572" y="16747"/>
                  </a:cubicBezTo>
                  <a:cubicBezTo>
                    <a:pt x="4709" y="16764"/>
                    <a:pt x="4845" y="16773"/>
                    <a:pt x="4980" y="16773"/>
                  </a:cubicBezTo>
                  <a:cubicBezTo>
                    <a:pt x="7812" y="16773"/>
                    <a:pt x="10504" y="13142"/>
                    <a:pt x="11096" y="8392"/>
                  </a:cubicBezTo>
                  <a:cubicBezTo>
                    <a:pt x="11390" y="6033"/>
                    <a:pt x="11104" y="3997"/>
                    <a:pt x="10267" y="2502"/>
                  </a:cubicBezTo>
                  <a:cubicBezTo>
                    <a:pt x="9483" y="1101"/>
                    <a:pt x="8220" y="226"/>
                    <a:pt x="6712" y="37"/>
                  </a:cubicBezTo>
                  <a:cubicBezTo>
                    <a:pt x="6513" y="12"/>
                    <a:pt x="6314" y="0"/>
                    <a:pt x="61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75" name="Google Shape;875;p59"/>
            <p:cNvSpPr/>
            <p:nvPr/>
          </p:nvSpPr>
          <p:spPr>
            <a:xfrm>
              <a:off x="6595059" y="3485750"/>
              <a:ext cx="429815" cy="130396"/>
            </a:xfrm>
            <a:custGeom>
              <a:avLst/>
              <a:gdLst/>
              <a:ahLst/>
              <a:cxnLst/>
              <a:rect l="l" t="t" r="r" b="b"/>
              <a:pathLst>
                <a:path w="5673" h="1721" extrusionOk="0">
                  <a:moveTo>
                    <a:pt x="3412" y="1"/>
                  </a:moveTo>
                  <a:cubicBezTo>
                    <a:pt x="2976" y="1"/>
                    <a:pt x="2493" y="279"/>
                    <a:pt x="2025" y="550"/>
                  </a:cubicBezTo>
                  <a:cubicBezTo>
                    <a:pt x="1607" y="791"/>
                    <a:pt x="1178" y="1040"/>
                    <a:pt x="849" y="1040"/>
                  </a:cubicBezTo>
                  <a:cubicBezTo>
                    <a:pt x="786" y="1040"/>
                    <a:pt x="727" y="1032"/>
                    <a:pt x="673" y="1012"/>
                  </a:cubicBezTo>
                  <a:cubicBezTo>
                    <a:pt x="505" y="952"/>
                    <a:pt x="376" y="791"/>
                    <a:pt x="275" y="520"/>
                  </a:cubicBezTo>
                  <a:lnTo>
                    <a:pt x="0" y="622"/>
                  </a:lnTo>
                  <a:cubicBezTo>
                    <a:pt x="133" y="979"/>
                    <a:pt x="320" y="1197"/>
                    <a:pt x="573" y="1289"/>
                  </a:cubicBezTo>
                  <a:cubicBezTo>
                    <a:pt x="660" y="1320"/>
                    <a:pt x="751" y="1334"/>
                    <a:pt x="845" y="1334"/>
                  </a:cubicBezTo>
                  <a:cubicBezTo>
                    <a:pt x="1255" y="1334"/>
                    <a:pt x="1719" y="1065"/>
                    <a:pt x="2171" y="804"/>
                  </a:cubicBezTo>
                  <a:cubicBezTo>
                    <a:pt x="2603" y="554"/>
                    <a:pt x="3051" y="294"/>
                    <a:pt x="3405" y="294"/>
                  </a:cubicBezTo>
                  <a:cubicBezTo>
                    <a:pt x="3412" y="294"/>
                    <a:pt x="3420" y="294"/>
                    <a:pt x="3427" y="294"/>
                  </a:cubicBezTo>
                  <a:cubicBezTo>
                    <a:pt x="4430" y="321"/>
                    <a:pt x="5423" y="1706"/>
                    <a:pt x="5433" y="1720"/>
                  </a:cubicBezTo>
                  <a:lnTo>
                    <a:pt x="5672" y="1551"/>
                  </a:lnTo>
                  <a:cubicBezTo>
                    <a:pt x="5629" y="1489"/>
                    <a:pt x="4585" y="32"/>
                    <a:pt x="3435" y="1"/>
                  </a:cubicBezTo>
                  <a:cubicBezTo>
                    <a:pt x="3427" y="1"/>
                    <a:pt x="3420" y="1"/>
                    <a:pt x="341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76" name="Google Shape;876;p59"/>
            <p:cNvSpPr/>
            <p:nvPr/>
          </p:nvSpPr>
          <p:spPr>
            <a:xfrm>
              <a:off x="6691813" y="2878782"/>
              <a:ext cx="600059" cy="1132648"/>
            </a:xfrm>
            <a:custGeom>
              <a:avLst/>
              <a:gdLst/>
              <a:ahLst/>
              <a:cxnLst/>
              <a:rect l="l" t="t" r="r" b="b"/>
              <a:pathLst>
                <a:path w="7920" h="14949" extrusionOk="0">
                  <a:moveTo>
                    <a:pt x="4216" y="0"/>
                  </a:moveTo>
                  <a:cubicBezTo>
                    <a:pt x="2470" y="0"/>
                    <a:pt x="1272" y="2080"/>
                    <a:pt x="2260" y="3800"/>
                  </a:cubicBezTo>
                  <a:cubicBezTo>
                    <a:pt x="2260" y="3800"/>
                    <a:pt x="2607" y="4283"/>
                    <a:pt x="2483" y="4613"/>
                  </a:cubicBezTo>
                  <a:cubicBezTo>
                    <a:pt x="2359" y="4944"/>
                    <a:pt x="2630" y="4954"/>
                    <a:pt x="2804" y="4982"/>
                  </a:cubicBezTo>
                  <a:cubicBezTo>
                    <a:pt x="2915" y="5000"/>
                    <a:pt x="2947" y="5038"/>
                    <a:pt x="3053" y="5163"/>
                  </a:cubicBezTo>
                  <a:cubicBezTo>
                    <a:pt x="3068" y="5182"/>
                    <a:pt x="3136" y="5223"/>
                    <a:pt x="3152" y="5243"/>
                  </a:cubicBezTo>
                  <a:cubicBezTo>
                    <a:pt x="3176" y="5275"/>
                    <a:pt x="3171" y="5298"/>
                    <a:pt x="3196" y="5338"/>
                  </a:cubicBezTo>
                  <a:cubicBezTo>
                    <a:pt x="3233" y="5398"/>
                    <a:pt x="3308" y="5480"/>
                    <a:pt x="3368" y="5550"/>
                  </a:cubicBezTo>
                  <a:cubicBezTo>
                    <a:pt x="3421" y="5612"/>
                    <a:pt x="3484" y="5637"/>
                    <a:pt x="3554" y="5637"/>
                  </a:cubicBezTo>
                  <a:cubicBezTo>
                    <a:pt x="3840" y="5637"/>
                    <a:pt x="4245" y="5232"/>
                    <a:pt x="4577" y="5232"/>
                  </a:cubicBezTo>
                  <a:cubicBezTo>
                    <a:pt x="4661" y="5232"/>
                    <a:pt x="4741" y="5258"/>
                    <a:pt x="4813" y="5323"/>
                  </a:cubicBezTo>
                  <a:cubicBezTo>
                    <a:pt x="4961" y="5457"/>
                    <a:pt x="4674" y="6023"/>
                    <a:pt x="4343" y="6807"/>
                  </a:cubicBezTo>
                  <a:cubicBezTo>
                    <a:pt x="3980" y="6577"/>
                    <a:pt x="3674" y="6193"/>
                    <a:pt x="3653" y="6087"/>
                  </a:cubicBezTo>
                  <a:cubicBezTo>
                    <a:pt x="3614" y="5905"/>
                    <a:pt x="3552" y="5797"/>
                    <a:pt x="3516" y="5797"/>
                  </a:cubicBezTo>
                  <a:cubicBezTo>
                    <a:pt x="3513" y="5797"/>
                    <a:pt x="3509" y="5798"/>
                    <a:pt x="3506" y="5800"/>
                  </a:cubicBezTo>
                  <a:cubicBezTo>
                    <a:pt x="3474" y="5822"/>
                    <a:pt x="3525" y="6060"/>
                    <a:pt x="3486" y="6066"/>
                  </a:cubicBezTo>
                  <a:cubicBezTo>
                    <a:pt x="3486" y="6066"/>
                    <a:pt x="3485" y="6066"/>
                    <a:pt x="3485" y="6066"/>
                  </a:cubicBezTo>
                  <a:cubicBezTo>
                    <a:pt x="3446" y="6066"/>
                    <a:pt x="3186" y="5670"/>
                    <a:pt x="3134" y="5670"/>
                  </a:cubicBezTo>
                  <a:cubicBezTo>
                    <a:pt x="3131" y="5670"/>
                    <a:pt x="3128" y="5672"/>
                    <a:pt x="3127" y="5675"/>
                  </a:cubicBezTo>
                  <a:cubicBezTo>
                    <a:pt x="3103" y="5736"/>
                    <a:pt x="3322" y="6056"/>
                    <a:pt x="3265" y="6090"/>
                  </a:cubicBezTo>
                  <a:cubicBezTo>
                    <a:pt x="3263" y="6091"/>
                    <a:pt x="3260" y="6092"/>
                    <a:pt x="3257" y="6092"/>
                  </a:cubicBezTo>
                  <a:cubicBezTo>
                    <a:pt x="3184" y="6092"/>
                    <a:pt x="2877" y="5759"/>
                    <a:pt x="2803" y="5759"/>
                  </a:cubicBezTo>
                  <a:cubicBezTo>
                    <a:pt x="2798" y="5759"/>
                    <a:pt x="2793" y="5761"/>
                    <a:pt x="2791" y="5765"/>
                  </a:cubicBezTo>
                  <a:cubicBezTo>
                    <a:pt x="2748" y="5822"/>
                    <a:pt x="3207" y="6178"/>
                    <a:pt x="3140" y="6210"/>
                  </a:cubicBezTo>
                  <a:cubicBezTo>
                    <a:pt x="3137" y="6212"/>
                    <a:pt x="3133" y="6212"/>
                    <a:pt x="3129" y="6212"/>
                  </a:cubicBezTo>
                  <a:cubicBezTo>
                    <a:pt x="3048" y="6212"/>
                    <a:pt x="2753" y="5991"/>
                    <a:pt x="2670" y="5991"/>
                  </a:cubicBezTo>
                  <a:cubicBezTo>
                    <a:pt x="2658" y="5991"/>
                    <a:pt x="2651" y="5996"/>
                    <a:pt x="2649" y="6007"/>
                  </a:cubicBezTo>
                  <a:cubicBezTo>
                    <a:pt x="2633" y="6096"/>
                    <a:pt x="3058" y="6355"/>
                    <a:pt x="3065" y="6366"/>
                  </a:cubicBezTo>
                  <a:cubicBezTo>
                    <a:pt x="3072" y="6378"/>
                    <a:pt x="2815" y="6366"/>
                    <a:pt x="2816" y="6411"/>
                  </a:cubicBezTo>
                  <a:cubicBezTo>
                    <a:pt x="2818" y="6455"/>
                    <a:pt x="3226" y="6369"/>
                    <a:pt x="3630" y="6992"/>
                  </a:cubicBezTo>
                  <a:cubicBezTo>
                    <a:pt x="3675" y="7062"/>
                    <a:pt x="3729" y="7132"/>
                    <a:pt x="3787" y="7198"/>
                  </a:cubicBezTo>
                  <a:cubicBezTo>
                    <a:pt x="3780" y="7199"/>
                    <a:pt x="3772" y="7199"/>
                    <a:pt x="3764" y="7199"/>
                  </a:cubicBezTo>
                  <a:cubicBezTo>
                    <a:pt x="3101" y="7199"/>
                    <a:pt x="2323" y="6282"/>
                    <a:pt x="2284" y="6092"/>
                  </a:cubicBezTo>
                  <a:cubicBezTo>
                    <a:pt x="2237" y="5866"/>
                    <a:pt x="2161" y="5734"/>
                    <a:pt x="2116" y="5734"/>
                  </a:cubicBezTo>
                  <a:cubicBezTo>
                    <a:pt x="2111" y="5734"/>
                    <a:pt x="2107" y="5735"/>
                    <a:pt x="2104" y="5737"/>
                  </a:cubicBezTo>
                  <a:cubicBezTo>
                    <a:pt x="2063" y="5765"/>
                    <a:pt x="2155" y="6048"/>
                    <a:pt x="2108" y="6056"/>
                  </a:cubicBezTo>
                  <a:cubicBezTo>
                    <a:pt x="2108" y="6056"/>
                    <a:pt x="2107" y="6056"/>
                    <a:pt x="2107" y="6056"/>
                  </a:cubicBezTo>
                  <a:cubicBezTo>
                    <a:pt x="2058" y="6056"/>
                    <a:pt x="1710" y="5576"/>
                    <a:pt x="1643" y="5576"/>
                  </a:cubicBezTo>
                  <a:cubicBezTo>
                    <a:pt x="1639" y="5576"/>
                    <a:pt x="1636" y="5578"/>
                    <a:pt x="1634" y="5583"/>
                  </a:cubicBezTo>
                  <a:cubicBezTo>
                    <a:pt x="1604" y="5657"/>
                    <a:pt x="1875" y="6055"/>
                    <a:pt x="1804" y="6096"/>
                  </a:cubicBezTo>
                  <a:cubicBezTo>
                    <a:pt x="1802" y="6098"/>
                    <a:pt x="1798" y="6098"/>
                    <a:pt x="1795" y="6098"/>
                  </a:cubicBezTo>
                  <a:cubicBezTo>
                    <a:pt x="1705" y="6098"/>
                    <a:pt x="1325" y="5686"/>
                    <a:pt x="1233" y="5686"/>
                  </a:cubicBezTo>
                  <a:cubicBezTo>
                    <a:pt x="1226" y="5686"/>
                    <a:pt x="1221" y="5688"/>
                    <a:pt x="1217" y="5693"/>
                  </a:cubicBezTo>
                  <a:cubicBezTo>
                    <a:pt x="1164" y="5765"/>
                    <a:pt x="1732" y="6205"/>
                    <a:pt x="1650" y="6245"/>
                  </a:cubicBezTo>
                  <a:cubicBezTo>
                    <a:pt x="1646" y="6247"/>
                    <a:pt x="1641" y="6248"/>
                    <a:pt x="1636" y="6248"/>
                  </a:cubicBezTo>
                  <a:cubicBezTo>
                    <a:pt x="1535" y="6248"/>
                    <a:pt x="1172" y="5974"/>
                    <a:pt x="1068" y="5974"/>
                  </a:cubicBezTo>
                  <a:cubicBezTo>
                    <a:pt x="1053" y="5974"/>
                    <a:pt x="1044" y="5980"/>
                    <a:pt x="1041" y="5993"/>
                  </a:cubicBezTo>
                  <a:cubicBezTo>
                    <a:pt x="1022" y="6103"/>
                    <a:pt x="1548" y="6424"/>
                    <a:pt x="1557" y="6437"/>
                  </a:cubicBezTo>
                  <a:cubicBezTo>
                    <a:pt x="1566" y="6452"/>
                    <a:pt x="1168" y="6454"/>
                    <a:pt x="1171" y="6508"/>
                  </a:cubicBezTo>
                  <a:cubicBezTo>
                    <a:pt x="1173" y="6564"/>
                    <a:pt x="1756" y="6442"/>
                    <a:pt x="2256" y="7212"/>
                  </a:cubicBezTo>
                  <a:cubicBezTo>
                    <a:pt x="2604" y="7747"/>
                    <a:pt x="3265" y="8191"/>
                    <a:pt x="3825" y="8245"/>
                  </a:cubicBezTo>
                  <a:cubicBezTo>
                    <a:pt x="3768" y="8451"/>
                    <a:pt x="3719" y="8662"/>
                    <a:pt x="3682" y="8875"/>
                  </a:cubicBezTo>
                  <a:cubicBezTo>
                    <a:pt x="3394" y="8700"/>
                    <a:pt x="3125" y="8618"/>
                    <a:pt x="2879" y="8618"/>
                  </a:cubicBezTo>
                  <a:cubicBezTo>
                    <a:pt x="2163" y="8618"/>
                    <a:pt x="1646" y="9320"/>
                    <a:pt x="1447" y="10501"/>
                  </a:cubicBezTo>
                  <a:cubicBezTo>
                    <a:pt x="1337" y="11370"/>
                    <a:pt x="1183" y="11620"/>
                    <a:pt x="1040" y="11620"/>
                  </a:cubicBezTo>
                  <a:cubicBezTo>
                    <a:pt x="937" y="11620"/>
                    <a:pt x="839" y="11490"/>
                    <a:pt x="768" y="11369"/>
                  </a:cubicBezTo>
                  <a:cubicBezTo>
                    <a:pt x="728" y="11287"/>
                    <a:pt x="543" y="10865"/>
                    <a:pt x="442" y="10865"/>
                  </a:cubicBezTo>
                  <a:cubicBezTo>
                    <a:pt x="439" y="10865"/>
                    <a:pt x="436" y="10866"/>
                    <a:pt x="433" y="10867"/>
                  </a:cubicBezTo>
                  <a:cubicBezTo>
                    <a:pt x="326" y="10898"/>
                    <a:pt x="352" y="11020"/>
                    <a:pt x="412" y="11122"/>
                  </a:cubicBezTo>
                  <a:cubicBezTo>
                    <a:pt x="472" y="11225"/>
                    <a:pt x="473" y="11201"/>
                    <a:pt x="450" y="11211"/>
                  </a:cubicBezTo>
                  <a:cubicBezTo>
                    <a:pt x="449" y="11212"/>
                    <a:pt x="449" y="11212"/>
                    <a:pt x="448" y="11212"/>
                  </a:cubicBezTo>
                  <a:cubicBezTo>
                    <a:pt x="425" y="11212"/>
                    <a:pt x="348" y="11099"/>
                    <a:pt x="295" y="11099"/>
                  </a:cubicBezTo>
                  <a:cubicBezTo>
                    <a:pt x="285" y="11099"/>
                    <a:pt x="276" y="11103"/>
                    <a:pt x="268" y="11112"/>
                  </a:cubicBezTo>
                  <a:cubicBezTo>
                    <a:pt x="216" y="11170"/>
                    <a:pt x="361" y="11275"/>
                    <a:pt x="345" y="11310"/>
                  </a:cubicBezTo>
                  <a:cubicBezTo>
                    <a:pt x="344" y="11314"/>
                    <a:pt x="340" y="11316"/>
                    <a:pt x="336" y="11316"/>
                  </a:cubicBezTo>
                  <a:cubicBezTo>
                    <a:pt x="306" y="11316"/>
                    <a:pt x="221" y="11247"/>
                    <a:pt x="174" y="11247"/>
                  </a:cubicBezTo>
                  <a:cubicBezTo>
                    <a:pt x="164" y="11247"/>
                    <a:pt x="155" y="11250"/>
                    <a:pt x="150" y="11259"/>
                  </a:cubicBezTo>
                  <a:cubicBezTo>
                    <a:pt x="115" y="11310"/>
                    <a:pt x="289" y="11381"/>
                    <a:pt x="252" y="11439"/>
                  </a:cubicBezTo>
                  <a:cubicBezTo>
                    <a:pt x="244" y="11450"/>
                    <a:pt x="234" y="11455"/>
                    <a:pt x="222" y="11455"/>
                  </a:cubicBezTo>
                  <a:cubicBezTo>
                    <a:pt x="182" y="11455"/>
                    <a:pt x="126" y="11404"/>
                    <a:pt x="100" y="11404"/>
                  </a:cubicBezTo>
                  <a:cubicBezTo>
                    <a:pt x="96" y="11404"/>
                    <a:pt x="93" y="11405"/>
                    <a:pt x="90" y="11408"/>
                  </a:cubicBezTo>
                  <a:cubicBezTo>
                    <a:pt x="66" y="11433"/>
                    <a:pt x="196" y="11533"/>
                    <a:pt x="163" y="11568"/>
                  </a:cubicBezTo>
                  <a:cubicBezTo>
                    <a:pt x="158" y="11574"/>
                    <a:pt x="152" y="11576"/>
                    <a:pt x="146" y="11576"/>
                  </a:cubicBezTo>
                  <a:cubicBezTo>
                    <a:pt x="115" y="11576"/>
                    <a:pt x="69" y="11526"/>
                    <a:pt x="39" y="11526"/>
                  </a:cubicBezTo>
                  <a:cubicBezTo>
                    <a:pt x="34" y="11526"/>
                    <a:pt x="29" y="11528"/>
                    <a:pt x="25" y="11531"/>
                  </a:cubicBezTo>
                  <a:cubicBezTo>
                    <a:pt x="1" y="11552"/>
                    <a:pt x="135" y="11693"/>
                    <a:pt x="259" y="11814"/>
                  </a:cubicBezTo>
                  <a:cubicBezTo>
                    <a:pt x="363" y="11924"/>
                    <a:pt x="312" y="11867"/>
                    <a:pt x="511" y="12048"/>
                  </a:cubicBezTo>
                  <a:cubicBezTo>
                    <a:pt x="707" y="12228"/>
                    <a:pt x="984" y="12471"/>
                    <a:pt x="1298" y="12471"/>
                  </a:cubicBezTo>
                  <a:cubicBezTo>
                    <a:pt x="1341" y="12471"/>
                    <a:pt x="1384" y="12466"/>
                    <a:pt x="1427" y="12457"/>
                  </a:cubicBezTo>
                  <a:cubicBezTo>
                    <a:pt x="2020" y="12326"/>
                    <a:pt x="2203" y="10320"/>
                    <a:pt x="2694" y="10270"/>
                  </a:cubicBezTo>
                  <a:cubicBezTo>
                    <a:pt x="2698" y="10270"/>
                    <a:pt x="2702" y="10270"/>
                    <a:pt x="2706" y="10270"/>
                  </a:cubicBezTo>
                  <a:cubicBezTo>
                    <a:pt x="2824" y="10270"/>
                    <a:pt x="2979" y="10427"/>
                    <a:pt x="3169" y="10644"/>
                  </a:cubicBezTo>
                  <a:cubicBezTo>
                    <a:pt x="2292" y="10798"/>
                    <a:pt x="2004" y="11713"/>
                    <a:pt x="2332" y="13028"/>
                  </a:cubicBezTo>
                  <a:cubicBezTo>
                    <a:pt x="2615" y="13982"/>
                    <a:pt x="2525" y="14226"/>
                    <a:pt x="2352" y="14226"/>
                  </a:cubicBezTo>
                  <a:cubicBezTo>
                    <a:pt x="2263" y="14226"/>
                    <a:pt x="2152" y="14161"/>
                    <a:pt x="2060" y="14095"/>
                  </a:cubicBezTo>
                  <a:cubicBezTo>
                    <a:pt x="1995" y="14039"/>
                    <a:pt x="1692" y="13760"/>
                    <a:pt x="1579" y="13760"/>
                  </a:cubicBezTo>
                  <a:cubicBezTo>
                    <a:pt x="1568" y="13760"/>
                    <a:pt x="1558" y="13763"/>
                    <a:pt x="1551" y="13769"/>
                  </a:cubicBezTo>
                  <a:cubicBezTo>
                    <a:pt x="1465" y="13841"/>
                    <a:pt x="1539" y="13942"/>
                    <a:pt x="1635" y="14012"/>
                  </a:cubicBezTo>
                  <a:cubicBezTo>
                    <a:pt x="1730" y="14082"/>
                    <a:pt x="1722" y="14059"/>
                    <a:pt x="1706" y="14079"/>
                  </a:cubicBezTo>
                  <a:cubicBezTo>
                    <a:pt x="1704" y="14080"/>
                    <a:pt x="1702" y="14081"/>
                    <a:pt x="1699" y="14081"/>
                  </a:cubicBezTo>
                  <a:cubicBezTo>
                    <a:pt x="1673" y="14081"/>
                    <a:pt x="1591" y="14034"/>
                    <a:pt x="1539" y="14034"/>
                  </a:cubicBezTo>
                  <a:cubicBezTo>
                    <a:pt x="1520" y="14034"/>
                    <a:pt x="1504" y="14041"/>
                    <a:pt x="1498" y="14060"/>
                  </a:cubicBezTo>
                  <a:cubicBezTo>
                    <a:pt x="1474" y="14135"/>
                    <a:pt x="1648" y="14173"/>
                    <a:pt x="1649" y="14210"/>
                  </a:cubicBezTo>
                  <a:cubicBezTo>
                    <a:pt x="1649" y="14220"/>
                    <a:pt x="1637" y="14223"/>
                    <a:pt x="1619" y="14223"/>
                  </a:cubicBezTo>
                  <a:cubicBezTo>
                    <a:pt x="1591" y="14223"/>
                    <a:pt x="1548" y="14216"/>
                    <a:pt x="1512" y="14216"/>
                  </a:cubicBezTo>
                  <a:cubicBezTo>
                    <a:pt x="1480" y="14216"/>
                    <a:pt x="1454" y="14221"/>
                    <a:pt x="1450" y="14243"/>
                  </a:cubicBezTo>
                  <a:cubicBezTo>
                    <a:pt x="1438" y="14304"/>
                    <a:pt x="1627" y="14299"/>
                    <a:pt x="1615" y="14366"/>
                  </a:cubicBezTo>
                  <a:cubicBezTo>
                    <a:pt x="1611" y="14393"/>
                    <a:pt x="1588" y="14399"/>
                    <a:pt x="1561" y="14399"/>
                  </a:cubicBezTo>
                  <a:cubicBezTo>
                    <a:pt x="1533" y="14399"/>
                    <a:pt x="1502" y="14392"/>
                    <a:pt x="1480" y="14392"/>
                  </a:cubicBezTo>
                  <a:cubicBezTo>
                    <a:pt x="1467" y="14392"/>
                    <a:pt x="1457" y="14395"/>
                    <a:pt x="1455" y="14402"/>
                  </a:cubicBezTo>
                  <a:cubicBezTo>
                    <a:pt x="1443" y="14436"/>
                    <a:pt x="1601" y="14476"/>
                    <a:pt x="1585" y="14520"/>
                  </a:cubicBezTo>
                  <a:cubicBezTo>
                    <a:pt x="1581" y="14533"/>
                    <a:pt x="1568" y="14537"/>
                    <a:pt x="1552" y="14537"/>
                  </a:cubicBezTo>
                  <a:cubicBezTo>
                    <a:pt x="1528" y="14537"/>
                    <a:pt x="1498" y="14529"/>
                    <a:pt x="1475" y="14529"/>
                  </a:cubicBezTo>
                  <a:cubicBezTo>
                    <a:pt x="1461" y="14529"/>
                    <a:pt x="1450" y="14532"/>
                    <a:pt x="1445" y="14542"/>
                  </a:cubicBezTo>
                  <a:cubicBezTo>
                    <a:pt x="1430" y="14571"/>
                    <a:pt x="1610" y="14646"/>
                    <a:pt x="1773" y="14708"/>
                  </a:cubicBezTo>
                  <a:cubicBezTo>
                    <a:pt x="1911" y="14767"/>
                    <a:pt x="1843" y="14736"/>
                    <a:pt x="2097" y="14821"/>
                  </a:cubicBezTo>
                  <a:cubicBezTo>
                    <a:pt x="2267" y="14879"/>
                    <a:pt x="2482" y="14949"/>
                    <a:pt x="2693" y="14949"/>
                  </a:cubicBezTo>
                  <a:cubicBezTo>
                    <a:pt x="2836" y="14949"/>
                    <a:pt x="2977" y="14917"/>
                    <a:pt x="3100" y="14827"/>
                  </a:cubicBezTo>
                  <a:cubicBezTo>
                    <a:pt x="3592" y="14469"/>
                    <a:pt x="2953" y="12558"/>
                    <a:pt x="3383" y="12317"/>
                  </a:cubicBezTo>
                  <a:cubicBezTo>
                    <a:pt x="3410" y="12302"/>
                    <a:pt x="3444" y="12295"/>
                    <a:pt x="3486" y="12295"/>
                  </a:cubicBezTo>
                  <a:cubicBezTo>
                    <a:pt x="3861" y="12295"/>
                    <a:pt x="4815" y="12843"/>
                    <a:pt x="5687" y="12843"/>
                  </a:cubicBezTo>
                  <a:cubicBezTo>
                    <a:pt x="6280" y="12843"/>
                    <a:pt x="6836" y="12590"/>
                    <a:pt x="7147" y="11741"/>
                  </a:cubicBezTo>
                  <a:cubicBezTo>
                    <a:pt x="7164" y="11712"/>
                    <a:pt x="7178" y="11682"/>
                    <a:pt x="7193" y="11653"/>
                  </a:cubicBezTo>
                  <a:cubicBezTo>
                    <a:pt x="7249" y="11553"/>
                    <a:pt x="7353" y="11350"/>
                    <a:pt x="7409" y="11162"/>
                  </a:cubicBezTo>
                  <a:cubicBezTo>
                    <a:pt x="7765" y="10237"/>
                    <a:pt x="7919" y="9177"/>
                    <a:pt x="7918" y="8741"/>
                  </a:cubicBezTo>
                  <a:cubicBezTo>
                    <a:pt x="7917" y="8392"/>
                    <a:pt x="7862" y="7936"/>
                    <a:pt x="7787" y="7480"/>
                  </a:cubicBezTo>
                  <a:cubicBezTo>
                    <a:pt x="7658" y="6698"/>
                    <a:pt x="7324" y="5972"/>
                    <a:pt x="6869" y="5322"/>
                  </a:cubicBezTo>
                  <a:cubicBezTo>
                    <a:pt x="6685" y="5060"/>
                    <a:pt x="6583" y="4554"/>
                    <a:pt x="6834" y="3547"/>
                  </a:cubicBezTo>
                  <a:cubicBezTo>
                    <a:pt x="7359" y="1443"/>
                    <a:pt x="6146" y="101"/>
                    <a:pt x="4336" y="4"/>
                  </a:cubicBezTo>
                  <a:cubicBezTo>
                    <a:pt x="4296" y="1"/>
                    <a:pt x="4256" y="0"/>
                    <a:pt x="42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77" name="Google Shape;877;p59"/>
            <p:cNvSpPr/>
            <p:nvPr/>
          </p:nvSpPr>
          <p:spPr>
            <a:xfrm>
              <a:off x="6456254" y="2666711"/>
              <a:ext cx="1082303" cy="384065"/>
            </a:xfrm>
            <a:custGeom>
              <a:avLst/>
              <a:gdLst/>
              <a:ahLst/>
              <a:cxnLst/>
              <a:rect l="l" t="t" r="r" b="b"/>
              <a:pathLst>
                <a:path w="14285" h="5069" extrusionOk="0">
                  <a:moveTo>
                    <a:pt x="14284" y="0"/>
                  </a:moveTo>
                  <a:cubicBezTo>
                    <a:pt x="12761" y="990"/>
                    <a:pt x="10403" y="2587"/>
                    <a:pt x="7798" y="2997"/>
                  </a:cubicBezTo>
                  <a:cubicBezTo>
                    <a:pt x="7151" y="3099"/>
                    <a:pt x="6579" y="3141"/>
                    <a:pt x="6068" y="3141"/>
                  </a:cubicBezTo>
                  <a:cubicBezTo>
                    <a:pt x="4212" y="3141"/>
                    <a:pt x="3157" y="2589"/>
                    <a:pt x="2248" y="2351"/>
                  </a:cubicBezTo>
                  <a:cubicBezTo>
                    <a:pt x="1870" y="2575"/>
                    <a:pt x="1492" y="2833"/>
                    <a:pt x="1132" y="3141"/>
                  </a:cubicBezTo>
                  <a:cubicBezTo>
                    <a:pt x="707" y="3618"/>
                    <a:pt x="319" y="4173"/>
                    <a:pt x="1" y="4834"/>
                  </a:cubicBezTo>
                  <a:cubicBezTo>
                    <a:pt x="903" y="4766"/>
                    <a:pt x="1746" y="3782"/>
                    <a:pt x="2923" y="3734"/>
                  </a:cubicBezTo>
                  <a:cubicBezTo>
                    <a:pt x="2958" y="3733"/>
                    <a:pt x="2993" y="3732"/>
                    <a:pt x="3028" y="3732"/>
                  </a:cubicBezTo>
                  <a:cubicBezTo>
                    <a:pt x="4522" y="3732"/>
                    <a:pt x="6561" y="4946"/>
                    <a:pt x="10850" y="5067"/>
                  </a:cubicBezTo>
                  <a:cubicBezTo>
                    <a:pt x="10869" y="5068"/>
                    <a:pt x="10887" y="5068"/>
                    <a:pt x="10905" y="5068"/>
                  </a:cubicBezTo>
                  <a:cubicBezTo>
                    <a:pt x="11369" y="5068"/>
                    <a:pt x="11814" y="4897"/>
                    <a:pt x="12241" y="4850"/>
                  </a:cubicBezTo>
                  <a:cubicBezTo>
                    <a:pt x="12685" y="4802"/>
                    <a:pt x="13276" y="4095"/>
                    <a:pt x="13301" y="3413"/>
                  </a:cubicBezTo>
                  <a:cubicBezTo>
                    <a:pt x="13350" y="2101"/>
                    <a:pt x="13946" y="1030"/>
                    <a:pt x="14284" y="0"/>
                  </a:cubicBezTo>
                  <a:close/>
                </a:path>
              </a:pathLst>
            </a:custGeom>
            <a:solidFill>
              <a:srgbClr val="0694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78" name="Google Shape;878;p59"/>
            <p:cNvSpPr/>
            <p:nvPr/>
          </p:nvSpPr>
          <p:spPr>
            <a:xfrm>
              <a:off x="6518762" y="1700608"/>
              <a:ext cx="1237849" cy="1286911"/>
            </a:xfrm>
            <a:custGeom>
              <a:avLst/>
              <a:gdLst/>
              <a:ahLst/>
              <a:cxnLst/>
              <a:rect l="l" t="t" r="r" b="b"/>
              <a:pathLst>
                <a:path w="16338" h="16985" extrusionOk="0">
                  <a:moveTo>
                    <a:pt x="14543" y="1"/>
                  </a:moveTo>
                  <a:cubicBezTo>
                    <a:pt x="14343" y="1"/>
                    <a:pt x="14139" y="39"/>
                    <a:pt x="13939" y="115"/>
                  </a:cubicBezTo>
                  <a:cubicBezTo>
                    <a:pt x="13383" y="324"/>
                    <a:pt x="12859" y="825"/>
                    <a:pt x="12558" y="1598"/>
                  </a:cubicBezTo>
                  <a:cubicBezTo>
                    <a:pt x="11638" y="3972"/>
                    <a:pt x="10198" y="12717"/>
                    <a:pt x="9452" y="13217"/>
                  </a:cubicBezTo>
                  <a:cubicBezTo>
                    <a:pt x="8776" y="13670"/>
                    <a:pt x="6464" y="14240"/>
                    <a:pt x="5325" y="14338"/>
                  </a:cubicBezTo>
                  <a:cubicBezTo>
                    <a:pt x="5317" y="14339"/>
                    <a:pt x="5310" y="14339"/>
                    <a:pt x="5303" y="14339"/>
                  </a:cubicBezTo>
                  <a:cubicBezTo>
                    <a:pt x="5152" y="14339"/>
                    <a:pt x="5032" y="14207"/>
                    <a:pt x="5053" y="14054"/>
                  </a:cubicBezTo>
                  <a:lnTo>
                    <a:pt x="5053" y="14049"/>
                  </a:lnTo>
                  <a:cubicBezTo>
                    <a:pt x="5117" y="13561"/>
                    <a:pt x="5196" y="12643"/>
                    <a:pt x="4891" y="12615"/>
                  </a:cubicBezTo>
                  <a:cubicBezTo>
                    <a:pt x="4883" y="12614"/>
                    <a:pt x="4875" y="12613"/>
                    <a:pt x="4867" y="12613"/>
                  </a:cubicBezTo>
                  <a:cubicBezTo>
                    <a:pt x="4464" y="12613"/>
                    <a:pt x="4286" y="13630"/>
                    <a:pt x="3893" y="13643"/>
                  </a:cubicBezTo>
                  <a:cubicBezTo>
                    <a:pt x="3884" y="13643"/>
                    <a:pt x="3875" y="13643"/>
                    <a:pt x="3865" y="13643"/>
                  </a:cubicBezTo>
                  <a:cubicBezTo>
                    <a:pt x="3818" y="13643"/>
                    <a:pt x="3758" y="13641"/>
                    <a:pt x="3688" y="13638"/>
                  </a:cubicBezTo>
                  <a:cubicBezTo>
                    <a:pt x="3504" y="13630"/>
                    <a:pt x="3252" y="13613"/>
                    <a:pt x="2974" y="13613"/>
                  </a:cubicBezTo>
                  <a:cubicBezTo>
                    <a:pt x="2404" y="13613"/>
                    <a:pt x="1722" y="13682"/>
                    <a:pt x="1281" y="14029"/>
                  </a:cubicBezTo>
                  <a:cubicBezTo>
                    <a:pt x="1163" y="14121"/>
                    <a:pt x="1098" y="14364"/>
                    <a:pt x="923" y="14458"/>
                  </a:cubicBezTo>
                  <a:cubicBezTo>
                    <a:pt x="737" y="14560"/>
                    <a:pt x="754" y="14778"/>
                    <a:pt x="638" y="14954"/>
                  </a:cubicBezTo>
                  <a:cubicBezTo>
                    <a:pt x="545" y="15094"/>
                    <a:pt x="359" y="15159"/>
                    <a:pt x="274" y="15289"/>
                  </a:cubicBezTo>
                  <a:cubicBezTo>
                    <a:pt x="139" y="15499"/>
                    <a:pt x="190" y="15601"/>
                    <a:pt x="141" y="15731"/>
                  </a:cubicBezTo>
                  <a:cubicBezTo>
                    <a:pt x="128" y="15765"/>
                    <a:pt x="103" y="15807"/>
                    <a:pt x="82" y="15850"/>
                  </a:cubicBezTo>
                  <a:cubicBezTo>
                    <a:pt x="38" y="15934"/>
                    <a:pt x="1" y="16025"/>
                    <a:pt x="59" y="16065"/>
                  </a:cubicBezTo>
                  <a:cubicBezTo>
                    <a:pt x="205" y="16160"/>
                    <a:pt x="341" y="16215"/>
                    <a:pt x="519" y="16215"/>
                  </a:cubicBezTo>
                  <a:cubicBezTo>
                    <a:pt x="707" y="16215"/>
                    <a:pt x="943" y="16154"/>
                    <a:pt x="1287" y="16018"/>
                  </a:cubicBezTo>
                  <a:cubicBezTo>
                    <a:pt x="1325" y="16003"/>
                    <a:pt x="1367" y="15991"/>
                    <a:pt x="1412" y="15980"/>
                  </a:cubicBezTo>
                  <a:cubicBezTo>
                    <a:pt x="1514" y="15957"/>
                    <a:pt x="1633" y="15946"/>
                    <a:pt x="1762" y="15946"/>
                  </a:cubicBezTo>
                  <a:cubicBezTo>
                    <a:pt x="2221" y="15946"/>
                    <a:pt x="2816" y="16080"/>
                    <a:pt x="3333" y="16251"/>
                  </a:cubicBezTo>
                  <a:cubicBezTo>
                    <a:pt x="3351" y="16258"/>
                    <a:pt x="3368" y="16262"/>
                    <a:pt x="3386" y="16268"/>
                  </a:cubicBezTo>
                  <a:cubicBezTo>
                    <a:pt x="3395" y="16271"/>
                    <a:pt x="3404" y="16275"/>
                    <a:pt x="3413" y="16278"/>
                  </a:cubicBezTo>
                  <a:cubicBezTo>
                    <a:pt x="3419" y="16279"/>
                    <a:pt x="3424" y="16280"/>
                    <a:pt x="3429" y="16282"/>
                  </a:cubicBezTo>
                  <a:cubicBezTo>
                    <a:pt x="3457" y="16290"/>
                    <a:pt x="3484" y="16296"/>
                    <a:pt x="3509" y="16303"/>
                  </a:cubicBezTo>
                  <a:cubicBezTo>
                    <a:pt x="4135" y="16470"/>
                    <a:pt x="5213" y="16696"/>
                    <a:pt x="6454" y="16842"/>
                  </a:cubicBezTo>
                  <a:lnTo>
                    <a:pt x="6462" y="16843"/>
                  </a:lnTo>
                  <a:cubicBezTo>
                    <a:pt x="7189" y="16928"/>
                    <a:pt x="7972" y="16985"/>
                    <a:pt x="8752" y="16985"/>
                  </a:cubicBezTo>
                  <a:cubicBezTo>
                    <a:pt x="9942" y="16985"/>
                    <a:pt x="11125" y="16853"/>
                    <a:pt x="12098" y="16489"/>
                  </a:cubicBezTo>
                  <a:cubicBezTo>
                    <a:pt x="14859" y="15456"/>
                    <a:pt x="15733" y="5973"/>
                    <a:pt x="16122" y="2697"/>
                  </a:cubicBezTo>
                  <a:cubicBezTo>
                    <a:pt x="16338" y="870"/>
                    <a:pt x="15493" y="1"/>
                    <a:pt x="14543" y="1"/>
                  </a:cubicBezTo>
                  <a:close/>
                </a:path>
              </a:pathLst>
            </a:custGeom>
            <a:solidFill>
              <a:srgbClr val="915D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79" name="Google Shape;879;p59"/>
            <p:cNvSpPr/>
            <p:nvPr/>
          </p:nvSpPr>
          <p:spPr>
            <a:xfrm>
              <a:off x="6620440" y="815425"/>
              <a:ext cx="1671149" cy="1590057"/>
            </a:xfrm>
            <a:custGeom>
              <a:avLst/>
              <a:gdLst/>
              <a:ahLst/>
              <a:cxnLst/>
              <a:rect l="l" t="t" r="r" b="b"/>
              <a:pathLst>
                <a:path w="22057" h="20986" extrusionOk="0">
                  <a:moveTo>
                    <a:pt x="7380" y="1"/>
                  </a:moveTo>
                  <a:cubicBezTo>
                    <a:pt x="3945" y="1"/>
                    <a:pt x="1" y="3152"/>
                    <a:pt x="2584" y="4785"/>
                  </a:cubicBezTo>
                  <a:cubicBezTo>
                    <a:pt x="4514" y="5180"/>
                    <a:pt x="4286" y="6821"/>
                    <a:pt x="5546" y="7151"/>
                  </a:cubicBezTo>
                  <a:cubicBezTo>
                    <a:pt x="6807" y="7480"/>
                    <a:pt x="7166" y="7683"/>
                    <a:pt x="7166" y="7683"/>
                  </a:cubicBezTo>
                  <a:cubicBezTo>
                    <a:pt x="7166" y="7683"/>
                    <a:pt x="8870" y="7898"/>
                    <a:pt x="9146" y="9486"/>
                  </a:cubicBezTo>
                  <a:cubicBezTo>
                    <a:pt x="9422" y="11075"/>
                    <a:pt x="10694" y="10332"/>
                    <a:pt x="10877" y="12014"/>
                  </a:cubicBezTo>
                  <a:cubicBezTo>
                    <a:pt x="11060" y="13696"/>
                    <a:pt x="10914" y="15844"/>
                    <a:pt x="13715" y="16177"/>
                  </a:cubicBezTo>
                  <a:cubicBezTo>
                    <a:pt x="16517" y="16510"/>
                    <a:pt x="15298" y="18749"/>
                    <a:pt x="16790" y="19686"/>
                  </a:cubicBezTo>
                  <a:cubicBezTo>
                    <a:pt x="17438" y="20094"/>
                    <a:pt x="16964" y="20306"/>
                    <a:pt x="16763" y="20812"/>
                  </a:cubicBezTo>
                  <a:cubicBezTo>
                    <a:pt x="16774" y="20816"/>
                    <a:pt x="16785" y="20820"/>
                    <a:pt x="16797" y="20825"/>
                  </a:cubicBezTo>
                  <a:cubicBezTo>
                    <a:pt x="17107" y="20932"/>
                    <a:pt x="17447" y="20986"/>
                    <a:pt x="17790" y="20986"/>
                  </a:cubicBezTo>
                  <a:cubicBezTo>
                    <a:pt x="18663" y="20986"/>
                    <a:pt x="19553" y="20638"/>
                    <a:pt x="20003" y="19938"/>
                  </a:cubicBezTo>
                  <a:cubicBezTo>
                    <a:pt x="20074" y="19828"/>
                    <a:pt x="20163" y="19713"/>
                    <a:pt x="20273" y="19589"/>
                  </a:cubicBezTo>
                  <a:cubicBezTo>
                    <a:pt x="21068" y="18705"/>
                    <a:pt x="21621" y="18267"/>
                    <a:pt x="21342" y="17192"/>
                  </a:cubicBezTo>
                  <a:cubicBezTo>
                    <a:pt x="21066" y="16118"/>
                    <a:pt x="22057" y="14973"/>
                    <a:pt x="20110" y="13676"/>
                  </a:cubicBezTo>
                  <a:cubicBezTo>
                    <a:pt x="18164" y="12380"/>
                    <a:pt x="19787" y="10484"/>
                    <a:pt x="19100" y="9563"/>
                  </a:cubicBezTo>
                  <a:cubicBezTo>
                    <a:pt x="18413" y="8644"/>
                    <a:pt x="17096" y="8854"/>
                    <a:pt x="16211" y="8059"/>
                  </a:cubicBezTo>
                  <a:cubicBezTo>
                    <a:pt x="15326" y="7264"/>
                    <a:pt x="15702" y="5441"/>
                    <a:pt x="14117" y="4735"/>
                  </a:cubicBezTo>
                  <a:cubicBezTo>
                    <a:pt x="12531" y="4033"/>
                    <a:pt x="11414" y="2301"/>
                    <a:pt x="10342" y="1178"/>
                  </a:cubicBezTo>
                  <a:cubicBezTo>
                    <a:pt x="9574" y="338"/>
                    <a:pt x="8504" y="1"/>
                    <a:pt x="738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80" name="Google Shape;880;p59"/>
            <p:cNvSpPr/>
            <p:nvPr/>
          </p:nvSpPr>
          <p:spPr>
            <a:xfrm>
              <a:off x="6322375" y="2975233"/>
              <a:ext cx="292756" cy="289053"/>
            </a:xfrm>
            <a:custGeom>
              <a:avLst/>
              <a:gdLst/>
              <a:ahLst/>
              <a:cxnLst/>
              <a:rect l="l" t="t" r="r" b="b"/>
              <a:pathLst>
                <a:path w="3864" h="3815" extrusionOk="0">
                  <a:moveTo>
                    <a:pt x="2193" y="1"/>
                  </a:moveTo>
                  <a:cubicBezTo>
                    <a:pt x="1718" y="1"/>
                    <a:pt x="1276" y="41"/>
                    <a:pt x="1127" y="121"/>
                  </a:cubicBezTo>
                  <a:cubicBezTo>
                    <a:pt x="766" y="315"/>
                    <a:pt x="560" y="822"/>
                    <a:pt x="576" y="1090"/>
                  </a:cubicBezTo>
                  <a:cubicBezTo>
                    <a:pt x="592" y="1358"/>
                    <a:pt x="466" y="1594"/>
                    <a:pt x="406" y="1703"/>
                  </a:cubicBezTo>
                  <a:cubicBezTo>
                    <a:pt x="346" y="1812"/>
                    <a:pt x="418" y="2001"/>
                    <a:pt x="435" y="2195"/>
                  </a:cubicBezTo>
                  <a:cubicBezTo>
                    <a:pt x="452" y="2391"/>
                    <a:pt x="263" y="2464"/>
                    <a:pt x="133" y="2989"/>
                  </a:cubicBezTo>
                  <a:cubicBezTo>
                    <a:pt x="1" y="3515"/>
                    <a:pt x="879" y="3814"/>
                    <a:pt x="879" y="3814"/>
                  </a:cubicBezTo>
                  <a:cubicBezTo>
                    <a:pt x="1253" y="3167"/>
                    <a:pt x="1999" y="3272"/>
                    <a:pt x="2306" y="3055"/>
                  </a:cubicBezTo>
                  <a:cubicBezTo>
                    <a:pt x="2611" y="2837"/>
                    <a:pt x="1933" y="2534"/>
                    <a:pt x="1933" y="2534"/>
                  </a:cubicBezTo>
                  <a:cubicBezTo>
                    <a:pt x="1933" y="2534"/>
                    <a:pt x="2891" y="2399"/>
                    <a:pt x="3029" y="2116"/>
                  </a:cubicBezTo>
                  <a:cubicBezTo>
                    <a:pt x="3166" y="1833"/>
                    <a:pt x="2739" y="1809"/>
                    <a:pt x="2739" y="1809"/>
                  </a:cubicBezTo>
                  <a:cubicBezTo>
                    <a:pt x="2739" y="1809"/>
                    <a:pt x="3448" y="1553"/>
                    <a:pt x="3656" y="1228"/>
                  </a:cubicBezTo>
                  <a:cubicBezTo>
                    <a:pt x="3864" y="904"/>
                    <a:pt x="3280" y="881"/>
                    <a:pt x="3280" y="881"/>
                  </a:cubicBezTo>
                  <a:cubicBezTo>
                    <a:pt x="3280" y="881"/>
                    <a:pt x="3813" y="505"/>
                    <a:pt x="3683" y="237"/>
                  </a:cubicBezTo>
                  <a:cubicBezTo>
                    <a:pt x="3606" y="81"/>
                    <a:pt x="2865" y="1"/>
                    <a:pt x="2193" y="1"/>
                  </a:cubicBezTo>
                  <a:close/>
                </a:path>
              </a:pathLst>
            </a:custGeom>
            <a:solidFill>
              <a:srgbClr val="915D4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grpSp>
      <p:sp>
        <p:nvSpPr>
          <p:cNvPr id="2" name="عنوان 1"/>
          <p:cNvSpPr>
            <a:spLocks noGrp="1"/>
          </p:cNvSpPr>
          <p:nvPr>
            <p:ph type="title"/>
          </p:nvPr>
        </p:nvSpPr>
        <p:spPr>
          <a:xfrm>
            <a:off x="2293397" y="1324019"/>
            <a:ext cx="5939436" cy="1663500"/>
          </a:xfrm>
        </p:spPr>
        <p:txBody>
          <a:bodyPr/>
          <a:lstStyle/>
          <a:p>
            <a:pPr algn="l"/>
            <a:r>
              <a:rPr lang="en-US" sz="1200" dirty="0"/>
              <a:t>Migraine headaches are a type of vascular headache that results from blood vessels dilating in the brain. These are different from stress or tension headaches. influenced by cyclical changes in the sex hormones, and attacks often occur  during  the  menstrual  period,  attributed  to  a  fall  in  </a:t>
            </a:r>
            <a:r>
              <a:rPr lang="en-US" sz="1200" dirty="0" err="1"/>
              <a:t>oestrogen</a:t>
            </a:r>
            <a:r>
              <a:rPr lang="en-US" sz="1200" dirty="0"/>
              <a:t>  levels.</a:t>
            </a:r>
            <a:br>
              <a:rPr lang="en-US" sz="1200" dirty="0"/>
            </a:br>
            <a:br>
              <a:rPr lang="en-US" sz="1200" dirty="0"/>
            </a:br>
            <a:br>
              <a:rPr lang="en-US" sz="1200" dirty="0"/>
            </a:br>
            <a:br>
              <a:rPr lang="en-US" sz="1200" dirty="0"/>
            </a:br>
            <a:r>
              <a:rPr lang="en-US" sz="1200" dirty="0"/>
              <a:t> It starts out as a dull ache and then eventually becomes a throbbing, constant, and pulsating pain in the temples, front of the head, or base of the head </a:t>
            </a:r>
            <a:br>
              <a:rPr lang="en-US" sz="1200" dirty="0"/>
            </a:br>
            <a:r>
              <a:rPr lang="en-US" sz="1200" dirty="0"/>
              <a:t> Sometimes accompanied by nausea and vomiting. Or also experience tunnel vision or blind </a:t>
            </a:r>
            <a:r>
              <a:rPr lang="en-US" sz="1200" dirty="0" err="1"/>
              <a:t>spotshead</a:t>
            </a:r>
            <a:r>
              <a:rPr lang="en-US" sz="1200" dirty="0"/>
              <a:t>. </a:t>
            </a:r>
            <a:br>
              <a:rPr lang="en-US" sz="1200" dirty="0"/>
            </a:br>
            <a:endParaRPr lang="en-US" sz="1200" dirty="0"/>
          </a:p>
        </p:txBody>
      </p:sp>
      <p:sp>
        <p:nvSpPr>
          <p:cNvPr id="3" name="عنوان فرعي 2"/>
          <p:cNvSpPr>
            <a:spLocks noGrp="1"/>
          </p:cNvSpPr>
          <p:nvPr>
            <p:ph type="subTitle" idx="1"/>
          </p:nvPr>
        </p:nvSpPr>
        <p:spPr>
          <a:xfrm>
            <a:off x="2437330" y="2968967"/>
            <a:ext cx="4472100" cy="993300"/>
          </a:xfrm>
        </p:spPr>
        <p:txBody>
          <a:bodyPr/>
          <a:lstStyle/>
          <a:p>
            <a:pPr algn="l"/>
            <a:r>
              <a:rPr lang="en-US" sz="1400" b="1" dirty="0">
                <a:solidFill>
                  <a:schemeClr val="bg1">
                    <a:lumMod val="75000"/>
                  </a:schemeClr>
                </a:solidFill>
              </a:rPr>
              <a:t>Migraine headaches are usually characterized by the following </a:t>
            </a:r>
          </a:p>
          <a:p>
            <a:pPr algn="l"/>
            <a:endParaRPr lang="en-US" sz="1400" b="1" dirty="0">
              <a:solidFill>
                <a:schemeClr val="bg1">
                  <a:lumMod val="75000"/>
                </a:schemeClr>
              </a:solidFill>
            </a:endParaRPr>
          </a:p>
          <a:p>
            <a:pPr algn="l"/>
            <a:r>
              <a:rPr lang="en-US" sz="1400" b="1" dirty="0">
                <a:solidFill>
                  <a:schemeClr val="bg1">
                    <a:lumMod val="75000"/>
                  </a:schemeClr>
                </a:solidFill>
              </a:rPr>
              <a:t> Severe pain on one or both sides of the head</a:t>
            </a:r>
          </a:p>
          <a:p>
            <a:pPr algn="l"/>
            <a:endParaRPr lang="en-US" sz="1400" b="1" dirty="0">
              <a:solidFill>
                <a:schemeClr val="bg1">
                  <a:lumMod val="75000"/>
                </a:schemeClr>
              </a:solidFill>
            </a:endParaRPr>
          </a:p>
          <a:p>
            <a:pPr algn="l"/>
            <a:r>
              <a:rPr lang="en-US" sz="1400" b="1" dirty="0">
                <a:solidFill>
                  <a:schemeClr val="bg1">
                    <a:lumMod val="75000"/>
                  </a:schemeClr>
                </a:solidFill>
              </a:rPr>
              <a:t>    Nausea and/or vomiting</a:t>
            </a:r>
          </a:p>
          <a:p>
            <a:pPr algn="l"/>
            <a:endParaRPr lang="en-US" sz="1400" b="1" dirty="0">
              <a:solidFill>
                <a:schemeClr val="bg1">
                  <a:lumMod val="75000"/>
                </a:schemeClr>
              </a:solidFill>
            </a:endParaRPr>
          </a:p>
          <a:p>
            <a:pPr algn="l"/>
            <a:r>
              <a:rPr lang="en-US" sz="1400" b="1" dirty="0">
                <a:solidFill>
                  <a:schemeClr val="bg1">
                    <a:lumMod val="75000"/>
                  </a:schemeClr>
                </a:solidFill>
              </a:rPr>
              <a:t>    Disturbed vision and intolerance to light</a:t>
            </a:r>
          </a:p>
          <a:p>
            <a:pPr algn="l"/>
            <a:endParaRPr lang="en-US" sz="1400" b="1" dirty="0">
              <a:solidFill>
                <a:schemeClr val="bg1">
                  <a:lumMod val="75000"/>
                </a:scheme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99465" y="468630"/>
            <a:ext cx="8117205" cy="1663700"/>
          </a:xfrm>
        </p:spPr>
        <p:txBody>
          <a:bodyPr/>
          <a:lstStyle/>
          <a:p>
            <a:pPr algn="l"/>
            <a:r>
              <a:rPr lang="en-US" sz="1400" dirty="0"/>
              <a:t>Approximately 60-70% of </a:t>
            </a:r>
            <a:r>
              <a:rPr lang="en-US" sz="1400" dirty="0" err="1"/>
              <a:t>migraineurs</a:t>
            </a:r>
            <a:r>
              <a:rPr lang="en-US" sz="1400" dirty="0"/>
              <a:t> improve spontaneously during pregnancy, usually in the third or fourth month. On occasion, the first migraine attack occurs during pregnancy, usually during the first trimester. New onset of aura may occur during the second and third trimesters.</a:t>
            </a:r>
            <a:br>
              <a:rPr lang="en-US" sz="1400" dirty="0"/>
            </a:br>
            <a:r>
              <a:rPr lang="en-US" sz="1400" dirty="0"/>
              <a:t>Headaches often return during the first week post partum; however, lactation may also affect the presence of headache. Postpartum headaches occur in about 34% of women, typically from days 3 to 6. Postpartum headache is usually less severe than the typical migraine and is usually </a:t>
            </a:r>
            <a:r>
              <a:rPr lang="en-US" sz="1400" dirty="0" err="1"/>
              <a:t>bifrontal</a:t>
            </a:r>
            <a:r>
              <a:rPr lang="en-US" sz="1400" dirty="0"/>
              <a:t>, prolonged, and associated with photophobia, nausea, and anorexia</a:t>
            </a:r>
          </a:p>
        </p:txBody>
      </p:sp>
      <p:sp>
        <p:nvSpPr>
          <p:cNvPr id="3" name="عنوان فرعي 2"/>
          <p:cNvSpPr>
            <a:spLocks noGrp="1"/>
          </p:cNvSpPr>
          <p:nvPr>
            <p:ph type="subTitle" idx="1"/>
          </p:nvPr>
        </p:nvSpPr>
        <p:spPr>
          <a:xfrm>
            <a:off x="827584" y="2643758"/>
            <a:ext cx="7872730" cy="1704340"/>
          </a:xfrm>
        </p:spPr>
        <p:txBody>
          <a:bodyPr/>
          <a:lstStyle/>
          <a:p>
            <a:pPr algn="l"/>
            <a:r>
              <a:rPr lang="en-US" b="1" dirty="0">
                <a:solidFill>
                  <a:schemeClr val="bg1">
                    <a:lumMod val="75000"/>
                  </a:schemeClr>
                </a:solidFill>
              </a:rPr>
              <a:t>Pharmacologic options for treatment of headaches during pregnancy are limited and should be avoided if possible. Acceptable agents for acute attacks include acetaminophen, caffeine, and opioids. Ibuprofen and naproxen are also acceptable before the third trimester. Caffeine is particularly effective for women who do not habitually consume caffeine and women in whom caffeine withdrawal does not trigger migraine. </a:t>
            </a:r>
            <a:r>
              <a:rPr lang="en-US" b="1" dirty="0" err="1">
                <a:solidFill>
                  <a:schemeClr val="bg1">
                    <a:lumMod val="75000"/>
                  </a:schemeClr>
                </a:solidFill>
              </a:rPr>
              <a:t>Antiemetics</a:t>
            </a:r>
            <a:r>
              <a:rPr lang="en-US" b="1" dirty="0">
                <a:solidFill>
                  <a:schemeClr val="bg1">
                    <a:lumMod val="75000"/>
                  </a:schemeClr>
                </a:solidFill>
              </a:rPr>
              <a:t> that may be considered for use during pregnancy are </a:t>
            </a:r>
            <a:r>
              <a:rPr lang="en-US" b="1" dirty="0" err="1">
                <a:solidFill>
                  <a:schemeClr val="bg1">
                    <a:lumMod val="75000"/>
                  </a:schemeClr>
                </a:solidFill>
              </a:rPr>
              <a:t>prochlorperazine</a:t>
            </a:r>
            <a:r>
              <a:rPr lang="en-US" b="1" dirty="0">
                <a:solidFill>
                  <a:schemeClr val="bg1">
                    <a:lumMod val="75000"/>
                  </a:schemeClr>
                </a:solidFill>
              </a:rPr>
              <a:t> and promethazine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فرعي 4"/>
          <p:cNvSpPr>
            <a:spLocks noGrp="1"/>
          </p:cNvSpPr>
          <p:nvPr>
            <p:ph type="subTitle" idx="1"/>
          </p:nvPr>
        </p:nvSpPr>
        <p:spPr>
          <a:xfrm>
            <a:off x="-108520" y="411510"/>
            <a:ext cx="9073008" cy="993300"/>
          </a:xfrm>
        </p:spPr>
        <p:txBody>
          <a:bodyPr/>
          <a:lstStyle/>
          <a:p>
            <a:pPr algn="l"/>
            <a:r>
              <a:rPr lang="en-US" sz="1800" dirty="0">
                <a:solidFill>
                  <a:schemeClr val="bg1">
                    <a:lumMod val="75000"/>
                  </a:schemeClr>
                </a:solidFill>
              </a:rPr>
              <a:t>Acute migraine treatment</a:t>
            </a:r>
          </a:p>
          <a:p>
            <a:pPr algn="l"/>
            <a:r>
              <a:rPr lang="en-US" sz="1800" b="1" u="sng" dirty="0">
                <a:solidFill>
                  <a:schemeClr val="bg1">
                    <a:lumMod val="75000"/>
                  </a:schemeClr>
                </a:solidFill>
              </a:rPr>
              <a:t>First-line therapy: Acetaminophen alone or combination therapy</a:t>
            </a:r>
          </a:p>
          <a:p>
            <a:pPr algn="l"/>
            <a:endParaRPr lang="en-US" sz="1800" dirty="0">
              <a:solidFill>
                <a:schemeClr val="bg1">
                  <a:lumMod val="75000"/>
                </a:schemeClr>
              </a:solidFill>
            </a:endParaRPr>
          </a:p>
          <a:p>
            <a:pPr algn="l"/>
            <a:r>
              <a:rPr lang="en-US" sz="1800" b="1" u="sng" dirty="0">
                <a:solidFill>
                  <a:schemeClr val="bg1">
                    <a:lumMod val="75000"/>
                  </a:schemeClr>
                </a:solidFill>
              </a:rPr>
              <a:t>Second-line therapy: Aspirin or </a:t>
            </a:r>
            <a:r>
              <a:rPr lang="en-US" sz="1800" b="1" u="sng" dirty="0" err="1">
                <a:solidFill>
                  <a:schemeClr val="bg1">
                    <a:lumMod val="75000"/>
                  </a:schemeClr>
                </a:solidFill>
              </a:rPr>
              <a:t>nonsteroidal</a:t>
            </a:r>
            <a:r>
              <a:rPr lang="en-US" sz="1800" b="1" u="sng" dirty="0">
                <a:solidFill>
                  <a:schemeClr val="bg1">
                    <a:lumMod val="75000"/>
                  </a:schemeClr>
                </a:solidFill>
              </a:rPr>
              <a:t> anti-inflammatory drugs — Aspirin and </a:t>
            </a:r>
            <a:r>
              <a:rPr lang="en-US" sz="1800" b="1" u="sng" dirty="0" err="1">
                <a:solidFill>
                  <a:schemeClr val="bg1">
                    <a:lumMod val="75000"/>
                  </a:schemeClr>
                </a:solidFill>
              </a:rPr>
              <a:t>nonsteroidal</a:t>
            </a:r>
            <a:r>
              <a:rPr lang="en-US" sz="1800" b="1" u="sng" dirty="0">
                <a:solidFill>
                  <a:schemeClr val="bg1">
                    <a:lumMod val="75000"/>
                  </a:schemeClr>
                </a:solidFill>
              </a:rPr>
              <a:t> anti-inflammatory drugs, such as naproxen, ibuprofen, and ketorolac</a:t>
            </a:r>
            <a:r>
              <a:rPr lang="en-US" sz="1800" dirty="0">
                <a:solidFill>
                  <a:schemeClr val="bg1">
                    <a:lumMod val="75000"/>
                  </a:schemeClr>
                </a:solidFill>
              </a:rPr>
              <a:t>, are second-line options and are safest in the second trimester before 20 </a:t>
            </a:r>
            <a:r>
              <a:rPr lang="en-US" sz="1800" dirty="0" err="1">
                <a:solidFill>
                  <a:schemeClr val="bg1">
                    <a:lumMod val="75000"/>
                  </a:schemeClr>
                </a:solidFill>
              </a:rPr>
              <a:t>weeksNon</a:t>
            </a:r>
            <a:r>
              <a:rPr lang="en-US" sz="1800" dirty="0">
                <a:solidFill>
                  <a:schemeClr val="bg1">
                    <a:lumMod val="75000"/>
                  </a:schemeClr>
                </a:solidFill>
              </a:rPr>
              <a:t>-oral preparations are available. In the first trimester, a possible modest increase in early pregnancy loss and some congenital anomalies has been suggested, but available evidence is limited and weak. </a:t>
            </a:r>
          </a:p>
          <a:p>
            <a:pPr algn="l"/>
            <a:r>
              <a:rPr lang="en-US" sz="1800" dirty="0">
                <a:solidFill>
                  <a:schemeClr val="bg1">
                    <a:lumMod val="75000"/>
                  </a:schemeClr>
                </a:solidFill>
              </a:rPr>
              <a:t>From 20 to approximately 30 weeks, fetal renal effects leading to </a:t>
            </a:r>
            <a:r>
              <a:rPr lang="en-US" sz="1800" dirty="0" err="1">
                <a:solidFill>
                  <a:schemeClr val="bg1">
                    <a:lumMod val="75000"/>
                  </a:schemeClr>
                </a:solidFill>
              </a:rPr>
              <a:t>oligohydramnios</a:t>
            </a:r>
            <a:r>
              <a:rPr lang="en-US" sz="1800" dirty="0">
                <a:solidFill>
                  <a:schemeClr val="bg1">
                    <a:lumMod val="75000"/>
                  </a:schemeClr>
                </a:solidFill>
              </a:rPr>
              <a:t> are a concern, generally after days to weeks of treatment; treatment &lt;48 hours is generally safe. After 30 weeks, use should be avoided or limited to fewer than 48 hours due to concerns about prenatal constriction of the </a:t>
            </a:r>
            <a:r>
              <a:rPr lang="en-US" sz="1800" dirty="0" err="1">
                <a:solidFill>
                  <a:schemeClr val="bg1">
                    <a:lumMod val="75000"/>
                  </a:schemeClr>
                </a:solidFill>
              </a:rPr>
              <a:t>ductus</a:t>
            </a:r>
            <a:r>
              <a:rPr lang="en-US" sz="1800" dirty="0">
                <a:solidFill>
                  <a:schemeClr val="bg1">
                    <a:lumMod val="75000"/>
                  </a:schemeClr>
                </a:solidFill>
              </a:rPr>
              <a:t> </a:t>
            </a:r>
            <a:r>
              <a:rPr lang="en-US" sz="1800" dirty="0" err="1">
                <a:solidFill>
                  <a:schemeClr val="bg1">
                    <a:lumMod val="75000"/>
                  </a:schemeClr>
                </a:solidFill>
              </a:rPr>
              <a:t>arteriosus</a:t>
            </a:r>
            <a:r>
              <a:rPr lang="en-US" sz="1800" dirty="0">
                <a:solidFill>
                  <a:schemeClr val="bg1">
                    <a:lumMod val="75000"/>
                  </a:schemeClr>
                </a:solidFill>
              </a:rPr>
              <a:t>, persistent pulmonary hypertension of the newborn, </a:t>
            </a:r>
            <a:r>
              <a:rPr lang="en-US" sz="1800" dirty="0" err="1">
                <a:solidFill>
                  <a:schemeClr val="bg1">
                    <a:lumMod val="75000"/>
                  </a:schemeClr>
                </a:solidFill>
              </a:rPr>
              <a:t>oligohydramnios</a:t>
            </a:r>
            <a:r>
              <a:rPr lang="en-US" sz="1800" dirty="0">
                <a:solidFill>
                  <a:schemeClr val="bg1">
                    <a:lumMod val="75000"/>
                  </a:schemeClr>
                </a:solidFill>
              </a:rPr>
              <a:t> and its </a:t>
            </a:r>
            <a:r>
              <a:rPr lang="en-US" sz="1800" dirty="0" err="1">
                <a:solidFill>
                  <a:schemeClr val="bg1">
                    <a:lumMod val="75000"/>
                  </a:schemeClr>
                </a:solidFill>
              </a:rPr>
              <a:t>sequelae</a:t>
            </a:r>
            <a:r>
              <a:rPr lang="en-US" sz="1800" dirty="0">
                <a:solidFill>
                  <a:schemeClr val="bg1">
                    <a:lumMod val="75000"/>
                  </a:schemeClr>
                </a:solidFill>
              </a:rPr>
              <a:t>, necrotizing </a:t>
            </a:r>
            <a:r>
              <a:rPr lang="en-US" sz="1800" dirty="0" err="1">
                <a:solidFill>
                  <a:schemeClr val="bg1">
                    <a:lumMod val="75000"/>
                  </a:schemeClr>
                </a:solidFill>
              </a:rPr>
              <a:t>enterocolitis</a:t>
            </a:r>
            <a:r>
              <a:rPr lang="en-US" sz="1800" dirty="0">
                <a:solidFill>
                  <a:schemeClr val="bg1">
                    <a:lumMod val="75000"/>
                  </a:schemeClr>
                </a:solidFill>
              </a:rPr>
              <a:t>, renal dysfunction or failure, and intracranial hemorrhage. </a:t>
            </a:r>
          </a:p>
          <a:p>
            <a:pPr algn="l"/>
            <a:endParaRPr lang="en-US" sz="1800" dirty="0">
              <a:solidFill>
                <a:schemeClr val="bg1">
                  <a:lumMod val="75000"/>
                </a:schemeClr>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108520" y="1059582"/>
            <a:ext cx="9577064" cy="2113121"/>
          </a:xfrm>
        </p:spPr>
        <p:txBody>
          <a:bodyPr/>
          <a:lstStyle/>
          <a:p>
            <a:pPr algn="l"/>
            <a:r>
              <a:rPr lang="en-US" sz="4000" dirty="0">
                <a:solidFill>
                  <a:srgbClr val="FF0000"/>
                </a:solidFill>
              </a:rPr>
              <a:t>Drugs to avoid</a:t>
            </a:r>
          </a:p>
          <a:p>
            <a:pPr algn="l"/>
            <a:endParaRPr lang="en-US" sz="1800" dirty="0"/>
          </a:p>
          <a:p>
            <a:pPr algn="l"/>
            <a:r>
              <a:rPr lang="en-US" sz="1800" dirty="0"/>
              <a:t>●</a:t>
            </a:r>
            <a:r>
              <a:rPr lang="en-US" sz="1800" dirty="0">
                <a:solidFill>
                  <a:srgbClr val="FF0000"/>
                </a:solidFill>
              </a:rPr>
              <a:t>Ergotamine</a:t>
            </a:r>
            <a:r>
              <a:rPr lang="en-US" sz="1800" dirty="0"/>
              <a:t> is absolutely contraindicated during pregnancy because of the potential to induce hypertonic uterine contractions and vasospasm/vasoconstriction, which could cause adverse fetal effects. Postpartum use is reasonable; contraindications are the same as for </a:t>
            </a:r>
            <a:r>
              <a:rPr lang="en-US" sz="1800" dirty="0" err="1"/>
              <a:t>nonpregnant</a:t>
            </a:r>
            <a:r>
              <a:rPr lang="en-US" sz="1800" dirty="0"/>
              <a:t> adults (</a:t>
            </a:r>
            <a:r>
              <a:rPr lang="en-US" sz="1800" dirty="0" err="1"/>
              <a:t>eg</a:t>
            </a:r>
            <a:r>
              <a:rPr lang="en-US" sz="1800" dirty="0"/>
              <a:t>, hypertension; concurrent use of protease inhibitors, azole antifungals, and some macrolide antibiotics).</a:t>
            </a:r>
          </a:p>
          <a:p>
            <a:pPr algn="l"/>
            <a:endParaRPr lang="en-US" sz="1800" dirty="0"/>
          </a:p>
          <a:p>
            <a:pPr algn="l"/>
            <a:r>
              <a:rPr lang="en-US" sz="1800" dirty="0"/>
              <a:t>●</a:t>
            </a:r>
            <a:r>
              <a:rPr lang="en-US" sz="1800" dirty="0" err="1">
                <a:solidFill>
                  <a:srgbClr val="FF0000"/>
                </a:solidFill>
              </a:rPr>
              <a:t>Isometheptene</a:t>
            </a:r>
            <a:r>
              <a:rPr lang="en-US" sz="1800" dirty="0">
                <a:solidFill>
                  <a:srgbClr val="FF0000"/>
                </a:solidFill>
              </a:rPr>
              <a:t> </a:t>
            </a:r>
            <a:r>
              <a:rPr lang="en-US" sz="1800" dirty="0"/>
              <a:t>is a sympathomimetic amine that is used for relief of migraine and tension-type headaches. It is sold in combination with </a:t>
            </a:r>
            <a:r>
              <a:rPr lang="en-US" sz="1800" dirty="0" err="1"/>
              <a:t>dichloralphenazone</a:t>
            </a:r>
            <a:r>
              <a:rPr lang="en-US" sz="1800" dirty="0"/>
              <a:t> and acetaminophen. There is no information on its use in pregnancy and other alpha adrenergic agents have been shown to compromise uterine blood flow; therefore, it should be avoided.</a:t>
            </a:r>
          </a:p>
          <a:p>
            <a:pPr algn="l"/>
            <a:endParaRPr lang="en-US" sz="1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107504" y="123478"/>
            <a:ext cx="7776864" cy="3344675"/>
          </a:xfrm>
        </p:spPr>
        <p:txBody>
          <a:bodyPr/>
          <a:lstStyle/>
          <a:p>
            <a:pPr algn="l"/>
            <a:r>
              <a:rPr lang="en-US" sz="2800" dirty="0">
                <a:solidFill>
                  <a:schemeClr val="bg2"/>
                </a:solidFill>
              </a:rPr>
              <a:t>5.Post-dural puncture headache</a:t>
            </a:r>
          </a:p>
          <a:p>
            <a:pPr algn="l"/>
            <a:endParaRPr lang="en-US" dirty="0"/>
          </a:p>
          <a:p>
            <a:pPr algn="l"/>
            <a:r>
              <a:rPr lang="en-US" dirty="0"/>
              <a:t>The cause of PDPH is believed to be secondary to intracranial hypotension caused by CSF leak through the puncture site. Pain is thought to be a result of either traction on intracranial structures or from compensatory cerebral vasodilatation</a:t>
            </a:r>
          </a:p>
          <a:p>
            <a:pPr algn="l"/>
            <a:endParaRPr lang="en-US" dirty="0"/>
          </a:p>
          <a:p>
            <a:pPr algn="l"/>
            <a:r>
              <a:rPr lang="en-US" dirty="0"/>
              <a:t>Headaches normally occur in the first 72 h after </a:t>
            </a:r>
            <a:r>
              <a:rPr lang="en-US" dirty="0" err="1"/>
              <a:t>dural</a:t>
            </a:r>
            <a:r>
              <a:rPr lang="en-US" dirty="0"/>
              <a:t> puncture. Patients complain of a frontal or occipital headache, characterized by its postural component. The severity increases on sitting or standing, coughing or straining, and improves on lying down.</a:t>
            </a:r>
          </a:p>
          <a:p>
            <a:pPr algn="l"/>
            <a:endParaRPr lang="en-US" dirty="0"/>
          </a:p>
          <a:p>
            <a:pPr algn="l"/>
            <a:r>
              <a:rPr lang="en-US" dirty="0"/>
              <a:t>Associated symptoms include: neck stiffness, nausea, vomiting, visual disturbances, photophobia and auditory symptoms, such as hearing loss, </a:t>
            </a:r>
            <a:r>
              <a:rPr lang="en-US" dirty="0" err="1"/>
              <a:t>hypacusis</a:t>
            </a:r>
            <a:r>
              <a:rPr lang="en-US" dirty="0"/>
              <a:t>, and tinnitus.</a:t>
            </a:r>
          </a:p>
          <a:p>
            <a:pPr algn="l"/>
            <a:endParaRPr lang="en-US" dirty="0"/>
          </a:p>
          <a:p>
            <a:pPr algn="l"/>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251520" y="123478"/>
            <a:ext cx="8748464" cy="1728192"/>
          </a:xfrm>
        </p:spPr>
        <p:txBody>
          <a:bodyPr/>
          <a:lstStyle/>
          <a:p>
            <a:pPr algn="l"/>
            <a:r>
              <a:rPr lang="en-US" sz="3200" dirty="0"/>
              <a:t>6.postpartum headache</a:t>
            </a:r>
            <a:r>
              <a:rPr lang="en-US" dirty="0"/>
              <a:t> </a:t>
            </a:r>
          </a:p>
          <a:p>
            <a:pPr algn="l"/>
            <a:r>
              <a:rPr lang="en-US" dirty="0"/>
              <a:t>is described as a complaint of headache and neck or shoulder pain in the first 6 weeks after delivery</a:t>
            </a:r>
          </a:p>
          <a:p>
            <a:pPr algn="l"/>
            <a:r>
              <a:rPr lang="en-US" dirty="0"/>
              <a:t>It is one of the most common symptoms with up to 39% of postpartum </a:t>
            </a:r>
            <a:r>
              <a:rPr lang="en-US" dirty="0" err="1"/>
              <a:t>womens</a:t>
            </a:r>
            <a:r>
              <a:rPr lang="en-US" dirty="0"/>
              <a:t> experiencing headache in the first postpartum week.</a:t>
            </a:r>
          </a:p>
          <a:p>
            <a:pPr marL="0" algn="l" fontAlgn="base"/>
            <a:r>
              <a:rPr lang="en-US" dirty="0"/>
              <a:t>Sudden dips in estrogen, hypercoagulability, and endothelial dysfunction increase the likelihood of both primary and secondary headache disorders during the postpartum period</a:t>
            </a:r>
          </a:p>
          <a:p>
            <a:pPr marL="0" algn="l" fontAlgn="base"/>
            <a:endParaRPr lang="en-US" b="1" kern="1200" dirty="0">
              <a:solidFill>
                <a:srgbClr val="000000"/>
              </a:solidFill>
              <a:latin typeface="inherit"/>
            </a:endParaRPr>
          </a:p>
          <a:p>
            <a:pPr marL="0" algn="l" fontAlgn="base"/>
            <a:r>
              <a:rPr lang="en-US" b="1" kern="1200" dirty="0">
                <a:solidFill>
                  <a:srgbClr val="000000"/>
                </a:solidFill>
                <a:latin typeface="inherit"/>
              </a:rPr>
              <a:t>Headache </a:t>
            </a:r>
            <a:r>
              <a:rPr lang="en-US" b="1" kern="1200" dirty="0" err="1">
                <a:solidFill>
                  <a:srgbClr val="000000"/>
                </a:solidFill>
                <a:latin typeface="inherit"/>
              </a:rPr>
              <a:t>aetiology</a:t>
            </a:r>
            <a:endParaRPr lang="en-US" dirty="0">
              <a:latin typeface="Arial" charset="0"/>
            </a:endParaRPr>
          </a:p>
          <a:p>
            <a:pPr marL="0" algn="l" fontAlgn="t"/>
            <a:r>
              <a:rPr lang="en-US" kern="1200" dirty="0">
                <a:solidFill>
                  <a:srgbClr val="000000"/>
                </a:solidFill>
                <a:latin typeface="inherit"/>
              </a:rPr>
              <a:t>Non-specific/tension headache </a:t>
            </a:r>
            <a:endParaRPr lang="en-US" dirty="0">
              <a:latin typeface="Arial" charset="0"/>
            </a:endParaRPr>
          </a:p>
          <a:p>
            <a:pPr marL="0" algn="l" fontAlgn="t"/>
            <a:r>
              <a:rPr lang="en-US" kern="1200" dirty="0">
                <a:solidFill>
                  <a:srgbClr val="000000"/>
                </a:solidFill>
                <a:latin typeface="inherit"/>
              </a:rPr>
              <a:t>Migraine </a:t>
            </a:r>
            <a:endParaRPr lang="en-US" dirty="0">
              <a:latin typeface="Arial" charset="0"/>
            </a:endParaRPr>
          </a:p>
          <a:p>
            <a:pPr marL="0" algn="l" fontAlgn="t"/>
            <a:r>
              <a:rPr lang="en-US" kern="1200" dirty="0">
                <a:solidFill>
                  <a:srgbClr val="000000"/>
                </a:solidFill>
                <a:latin typeface="inherit"/>
              </a:rPr>
              <a:t>Pre-</a:t>
            </a:r>
            <a:r>
              <a:rPr lang="en-US" kern="1200" dirty="0" err="1">
                <a:solidFill>
                  <a:srgbClr val="000000"/>
                </a:solidFill>
                <a:latin typeface="inherit"/>
              </a:rPr>
              <a:t>eclampsia</a:t>
            </a:r>
            <a:r>
              <a:rPr lang="en-US" kern="1200" dirty="0">
                <a:solidFill>
                  <a:srgbClr val="000000"/>
                </a:solidFill>
                <a:latin typeface="inherit"/>
              </a:rPr>
              <a:t>/</a:t>
            </a:r>
            <a:r>
              <a:rPr lang="en-US" kern="1200" dirty="0" err="1">
                <a:solidFill>
                  <a:srgbClr val="000000"/>
                </a:solidFill>
                <a:latin typeface="inherit"/>
              </a:rPr>
              <a:t>eclampsia</a:t>
            </a:r>
            <a:r>
              <a:rPr lang="en-US" kern="1200" dirty="0">
                <a:solidFill>
                  <a:srgbClr val="000000"/>
                </a:solidFill>
                <a:latin typeface="inherit"/>
              </a:rPr>
              <a:t> </a:t>
            </a:r>
            <a:endParaRPr lang="en-US" dirty="0">
              <a:latin typeface="Arial" charset="0"/>
            </a:endParaRPr>
          </a:p>
          <a:p>
            <a:pPr marL="0" algn="l" fontAlgn="t"/>
            <a:r>
              <a:rPr lang="en-US" kern="1200" dirty="0">
                <a:solidFill>
                  <a:srgbClr val="000000"/>
                </a:solidFill>
                <a:latin typeface="inherit"/>
              </a:rPr>
              <a:t>Post-</a:t>
            </a:r>
            <a:r>
              <a:rPr lang="en-US" kern="1200" dirty="0" err="1">
                <a:solidFill>
                  <a:srgbClr val="000000"/>
                </a:solidFill>
                <a:latin typeface="inherit"/>
              </a:rPr>
              <a:t>dural</a:t>
            </a:r>
            <a:r>
              <a:rPr lang="en-US" kern="1200" dirty="0">
                <a:solidFill>
                  <a:srgbClr val="000000"/>
                </a:solidFill>
                <a:latin typeface="inherit"/>
              </a:rPr>
              <a:t> puncture headache </a:t>
            </a:r>
            <a:endParaRPr lang="en-US" dirty="0">
              <a:latin typeface="Arial" charset="0"/>
            </a:endParaRPr>
          </a:p>
          <a:p>
            <a:pPr marL="0" algn="l" fontAlgn="t"/>
            <a:r>
              <a:rPr lang="en-US" kern="1200" dirty="0">
                <a:solidFill>
                  <a:srgbClr val="000000"/>
                </a:solidFill>
                <a:latin typeface="inherit"/>
              </a:rPr>
              <a:t>Cortical vein thrombosis </a:t>
            </a:r>
            <a:endParaRPr lang="en-US" dirty="0">
              <a:latin typeface="Arial" charset="0"/>
            </a:endParaRPr>
          </a:p>
          <a:p>
            <a:pPr marL="0" algn="l" fontAlgn="t"/>
            <a:r>
              <a:rPr lang="en-US" kern="1200" dirty="0">
                <a:solidFill>
                  <a:srgbClr val="000000"/>
                </a:solidFill>
                <a:latin typeface="inherit"/>
              </a:rPr>
              <a:t>Subarachnoid </a:t>
            </a:r>
            <a:r>
              <a:rPr lang="en-US" kern="1200" dirty="0" err="1">
                <a:solidFill>
                  <a:srgbClr val="000000"/>
                </a:solidFill>
                <a:latin typeface="inherit"/>
              </a:rPr>
              <a:t>haemorrhage</a:t>
            </a:r>
            <a:r>
              <a:rPr lang="en-US" kern="1200" dirty="0">
                <a:solidFill>
                  <a:srgbClr val="000000"/>
                </a:solidFill>
                <a:latin typeface="inherit"/>
              </a:rPr>
              <a:t> </a:t>
            </a:r>
            <a:endParaRPr lang="en-US" dirty="0">
              <a:latin typeface="Arial" charset="0"/>
            </a:endParaRPr>
          </a:p>
          <a:p>
            <a:pPr marL="0" algn="l" fontAlgn="t"/>
            <a:r>
              <a:rPr lang="en-US" kern="1200" dirty="0">
                <a:solidFill>
                  <a:srgbClr val="000000"/>
                </a:solidFill>
                <a:latin typeface="inherit"/>
              </a:rPr>
              <a:t>Posterior reversible </a:t>
            </a:r>
            <a:r>
              <a:rPr lang="en-US" kern="1200" dirty="0" err="1">
                <a:solidFill>
                  <a:srgbClr val="000000"/>
                </a:solidFill>
                <a:latin typeface="inherit"/>
              </a:rPr>
              <a:t>leucoencephalopathy</a:t>
            </a:r>
            <a:r>
              <a:rPr lang="en-US" kern="1200" dirty="0">
                <a:solidFill>
                  <a:srgbClr val="000000"/>
                </a:solidFill>
                <a:latin typeface="inherit"/>
              </a:rPr>
              <a:t> syndrome </a:t>
            </a:r>
            <a:endParaRPr lang="en-US" dirty="0">
              <a:latin typeface="Arial" charset="0"/>
            </a:endParaRPr>
          </a:p>
          <a:p>
            <a:pPr marL="0" algn="l" fontAlgn="t"/>
            <a:r>
              <a:rPr lang="en-US" kern="1200" dirty="0">
                <a:solidFill>
                  <a:srgbClr val="000000"/>
                </a:solidFill>
                <a:latin typeface="inherit"/>
              </a:rPr>
              <a:t>Space-occupying lesion—brain </a:t>
            </a:r>
            <a:r>
              <a:rPr lang="en-US" kern="1200" dirty="0" err="1">
                <a:solidFill>
                  <a:srgbClr val="000000"/>
                </a:solidFill>
                <a:latin typeface="inherit"/>
              </a:rPr>
              <a:t>tumour</a:t>
            </a:r>
            <a:r>
              <a:rPr lang="en-US" kern="1200" dirty="0">
                <a:solidFill>
                  <a:srgbClr val="000000"/>
                </a:solidFill>
                <a:latin typeface="inherit"/>
              </a:rPr>
              <a:t>, subdural </a:t>
            </a:r>
            <a:r>
              <a:rPr lang="en-US" kern="1200" dirty="0" err="1">
                <a:solidFill>
                  <a:srgbClr val="000000"/>
                </a:solidFill>
                <a:latin typeface="inherit"/>
              </a:rPr>
              <a:t>haematoma</a:t>
            </a:r>
            <a:r>
              <a:rPr lang="en-US" kern="1200" dirty="0">
                <a:solidFill>
                  <a:srgbClr val="000000"/>
                </a:solidFill>
                <a:latin typeface="inherit"/>
              </a:rPr>
              <a:t> </a:t>
            </a:r>
            <a:endParaRPr lang="en-US" dirty="0">
              <a:latin typeface="Arial" charset="0"/>
            </a:endParaRPr>
          </a:p>
          <a:p>
            <a:pPr marL="0" algn="l" fontAlgn="t"/>
            <a:r>
              <a:rPr lang="en-US" kern="1200" dirty="0">
                <a:solidFill>
                  <a:srgbClr val="000000"/>
                </a:solidFill>
                <a:latin typeface="inherit"/>
              </a:rPr>
              <a:t>Cerebral infarction/</a:t>
            </a:r>
            <a:r>
              <a:rPr lang="en-US" kern="1200" dirty="0" err="1">
                <a:solidFill>
                  <a:srgbClr val="000000"/>
                </a:solidFill>
                <a:latin typeface="inherit"/>
              </a:rPr>
              <a:t>ischaemia</a:t>
            </a:r>
            <a:r>
              <a:rPr lang="en-US" kern="1200" dirty="0">
                <a:solidFill>
                  <a:srgbClr val="000000"/>
                </a:solidFill>
                <a:latin typeface="inherit"/>
              </a:rPr>
              <a:t> </a:t>
            </a:r>
            <a:endParaRPr lang="en-US" dirty="0">
              <a:latin typeface="Arial" charset="0"/>
            </a:endParaRPr>
          </a:p>
          <a:p>
            <a:pPr marL="0" algn="l" fontAlgn="t"/>
            <a:r>
              <a:rPr lang="en-US" kern="1200" dirty="0">
                <a:solidFill>
                  <a:srgbClr val="000000"/>
                </a:solidFill>
                <a:latin typeface="inherit"/>
              </a:rPr>
              <a:t>Sinusitis </a:t>
            </a:r>
            <a:r>
              <a:rPr lang="en-US" dirty="0">
                <a:latin typeface="Arial" charset="0"/>
              </a:rPr>
              <a:t>and </a:t>
            </a:r>
            <a:r>
              <a:rPr lang="en-US" kern="1200" dirty="0">
                <a:solidFill>
                  <a:srgbClr val="000000"/>
                </a:solidFill>
                <a:latin typeface="inherit"/>
              </a:rPr>
              <a:t>Meningitis </a:t>
            </a:r>
            <a:endParaRPr lang="en-US" dirty="0">
              <a:latin typeface="Arial" charset="0"/>
            </a:endParaRPr>
          </a:p>
          <a:p>
            <a:pPr algn="l"/>
            <a:endParaRPr lang="en-US" dirty="0"/>
          </a:p>
          <a:p>
            <a:pPr algn="l"/>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9" name="Google Shape;1109;p64"/>
          <p:cNvSpPr/>
          <p:nvPr/>
        </p:nvSpPr>
        <p:spPr>
          <a:xfrm rot="8333470" flipH="1">
            <a:off x="4715858" y="-342412"/>
            <a:ext cx="952921" cy="1601851"/>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1110" name="Google Shape;1110;p64"/>
          <p:cNvSpPr/>
          <p:nvPr/>
        </p:nvSpPr>
        <p:spPr>
          <a:xfrm rot="-2700000">
            <a:off x="4585624" y="4452236"/>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1111" name="Google Shape;1111;p64"/>
          <p:cNvSpPr/>
          <p:nvPr/>
        </p:nvSpPr>
        <p:spPr>
          <a:xfrm rot="2700000">
            <a:off x="4241374" y="100799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1112" name="Google Shape;1112;p64"/>
          <p:cNvSpPr/>
          <p:nvPr/>
        </p:nvSpPr>
        <p:spPr>
          <a:xfrm rot="2700000">
            <a:off x="7798448" y="936497"/>
            <a:ext cx="267916" cy="265276"/>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1"/>
          <p:cNvSpPr>
            <a:spLocks noGrp="1"/>
          </p:cNvSpPr>
          <p:nvPr>
            <p:ph type="title"/>
          </p:nvPr>
        </p:nvSpPr>
        <p:spPr/>
        <p:txBody>
          <a:bodyPr/>
          <a:lstStyle/>
          <a:p>
            <a:r>
              <a:rPr lang="en-US" sz="3200" dirty="0"/>
              <a:t>7.MYASTHENIA GRAVIS —</a:t>
            </a:r>
            <a:br>
              <a:rPr lang="en-US" sz="3200" dirty="0"/>
            </a:br>
            <a:br>
              <a:rPr lang="en-US" sz="1600" dirty="0"/>
            </a:br>
            <a:r>
              <a:rPr lang="en-US" sz="1600" dirty="0"/>
              <a:t> Myasthenia gravis (MG) is an autoimmune disorder resulting in dysfunction of the neuromuscular end plate of skeletal muscle. Affected patients are often young women who usually present with fatigable weakness after repetitive muscle use. Pregnancy has a variable effect on the course of MG. </a:t>
            </a:r>
          </a:p>
        </p:txBody>
      </p:sp>
      <p:sp>
        <p:nvSpPr>
          <p:cNvPr id="7" name="مستطيل 6"/>
          <p:cNvSpPr/>
          <p:nvPr/>
        </p:nvSpPr>
        <p:spPr>
          <a:xfrm>
            <a:off x="718306" y="2377477"/>
            <a:ext cx="7176830"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Myasthenia gravis is an characterized by weakness and fatigue of the skeletal muscles of the face and extremities.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It affects people of both sexes and all ages, but twice as many female patients are affected as male patients.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Myasthenia gravis usually strikes in women in their third decade of life, but the elderly are increasingly affected.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 Although the disease course is variable, pregnant patients face risks of exacerbation, respiratory failure, adverse drug response, crisis, and death.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The course of myasthenia gravis during pregnancy is hard to predict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2"/>
          <p:cNvSpPr/>
          <p:nvPr/>
        </p:nvSpPr>
        <p:spPr>
          <a:xfrm rot="2514047" flipH="1">
            <a:off x="6492229" y="2871105"/>
            <a:ext cx="5552665" cy="5872126"/>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65" name="Google Shape;365;p42"/>
          <p:cNvSpPr txBox="1">
            <a:spLocks noGrp="1"/>
          </p:cNvSpPr>
          <p:nvPr>
            <p:ph type="title" idx="2"/>
          </p:nvPr>
        </p:nvSpPr>
        <p:spPr>
          <a:xfrm>
            <a:off x="4021650" y="1436882"/>
            <a:ext cx="1100700" cy="95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a:t>01</a:t>
            </a:r>
          </a:p>
        </p:txBody>
      </p:sp>
      <p:sp>
        <p:nvSpPr>
          <p:cNvPr id="368" name="Google Shape;368;p42"/>
          <p:cNvSpPr/>
          <p:nvPr/>
        </p:nvSpPr>
        <p:spPr>
          <a:xfrm rot="2700000" flipH="1">
            <a:off x="-1100646" y="-4475959"/>
            <a:ext cx="5552704" cy="5872169"/>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69" name="Google Shape;369;p42"/>
          <p:cNvSpPr/>
          <p:nvPr/>
        </p:nvSpPr>
        <p:spPr>
          <a:xfrm rot="9973362" flipH="1">
            <a:off x="1436856" y="-110513"/>
            <a:ext cx="1125382" cy="1891848"/>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70" name="Google Shape;370;p42"/>
          <p:cNvSpPr/>
          <p:nvPr/>
        </p:nvSpPr>
        <p:spPr>
          <a:xfrm rot="8099883">
            <a:off x="548352" y="-254793"/>
            <a:ext cx="1549853" cy="2436780"/>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71" name="Google Shape;371;p42"/>
          <p:cNvSpPr/>
          <p:nvPr/>
        </p:nvSpPr>
        <p:spPr>
          <a:xfrm rot="2700000">
            <a:off x="7223296" y="2844323"/>
            <a:ext cx="1002925" cy="1884792"/>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72" name="Google Shape;372;p42"/>
          <p:cNvSpPr/>
          <p:nvPr/>
        </p:nvSpPr>
        <p:spPr>
          <a:xfrm rot="773823">
            <a:off x="7411665" y="3022647"/>
            <a:ext cx="1549822" cy="2436701"/>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73" name="Google Shape;373;p42"/>
          <p:cNvSpPr/>
          <p:nvPr/>
        </p:nvSpPr>
        <p:spPr>
          <a:xfrm rot="10800000">
            <a:off x="938167" y="4163184"/>
            <a:ext cx="270321" cy="267632"/>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1"/>
          <p:cNvSpPr>
            <a:spLocks noGrp="1"/>
          </p:cNvSpPr>
          <p:nvPr>
            <p:ph type="title"/>
          </p:nvPr>
        </p:nvSpPr>
        <p:spPr/>
        <p:txBody>
          <a:bodyPr/>
          <a:lstStyle/>
          <a:p>
            <a:r>
              <a:rPr lang="en-US" dirty="0"/>
              <a:t>Epilepsy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5" name="Google Shape;845;p58"/>
          <p:cNvSpPr/>
          <p:nvPr/>
        </p:nvSpPr>
        <p:spPr>
          <a:xfrm rot="3714546" flipH="1">
            <a:off x="103632" y="3691346"/>
            <a:ext cx="1034064" cy="1738316"/>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46" name="Google Shape;846;p58"/>
          <p:cNvSpPr/>
          <p:nvPr/>
        </p:nvSpPr>
        <p:spPr>
          <a:xfrm rot="-5683213">
            <a:off x="7853122" y="652611"/>
            <a:ext cx="1002986" cy="1884908"/>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47" name="Google Shape;847;p58"/>
          <p:cNvSpPr/>
          <p:nvPr/>
        </p:nvSpPr>
        <p:spPr>
          <a:xfrm rot="-10272701">
            <a:off x="8037317" y="4281596"/>
            <a:ext cx="308232" cy="30515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848" name="Google Shape;848;p58"/>
          <p:cNvSpPr/>
          <p:nvPr/>
        </p:nvSpPr>
        <p:spPr>
          <a:xfrm rot="-2700000">
            <a:off x="6399499" y="1216911"/>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فرعي 1"/>
          <p:cNvSpPr>
            <a:spLocks noGrp="1"/>
          </p:cNvSpPr>
          <p:nvPr>
            <p:ph type="subTitle" idx="3"/>
          </p:nvPr>
        </p:nvSpPr>
        <p:spPr>
          <a:xfrm>
            <a:off x="0" y="960712"/>
            <a:ext cx="8969857" cy="2423400"/>
          </a:xfrm>
        </p:spPr>
        <p:txBody>
          <a:bodyPr/>
          <a:lstStyle/>
          <a:p>
            <a:r>
              <a:rPr lang="en-US" dirty="0"/>
              <a:t>Because the severity of symptoms, as well as maternal mortality, is highest in the first 2 years following onset of myasthenia gravis, it is advisable for women to delay pregnancy for at least 2 years following diagnosis.</a:t>
            </a:r>
          </a:p>
          <a:p>
            <a:endParaRPr lang="en-US" dirty="0"/>
          </a:p>
          <a:p>
            <a:r>
              <a:rPr lang="en-US" dirty="0"/>
              <a:t> Severity of symptoms and risk of maternal mortality is lowest 7 years after onset of the disease. </a:t>
            </a:r>
          </a:p>
          <a:p>
            <a:endParaRPr lang="en-US" dirty="0"/>
          </a:p>
          <a:p>
            <a:r>
              <a:rPr lang="en-US" dirty="0"/>
              <a:t>Hypoventilation is a risk during pregnancy, because respiratory muscles are weakened from myasthenia gravis. Also, the lungs do not become fully inflated, because the diaphragm is elevated during pregnancy. Approximately 20% of patients experience respiratory crises that require mechanical ventilation. This is one of most severe complications.</a:t>
            </a:r>
          </a:p>
        </p:txBody>
      </p:sp>
      <p:sp>
        <p:nvSpPr>
          <p:cNvPr id="4" name="عنوان 3"/>
          <p:cNvSpPr>
            <a:spLocks noGrp="1"/>
          </p:cNvSpPr>
          <p:nvPr>
            <p:ph type="title"/>
          </p:nvPr>
        </p:nvSpPr>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3" name="Google Shape;793;p56"/>
          <p:cNvSpPr/>
          <p:nvPr/>
        </p:nvSpPr>
        <p:spPr>
          <a:xfrm rot="-3418125" flipH="1">
            <a:off x="7730424" y="-221186"/>
            <a:ext cx="1250497" cy="2102123"/>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94" name="Google Shape;794;p56"/>
          <p:cNvSpPr/>
          <p:nvPr/>
        </p:nvSpPr>
        <p:spPr>
          <a:xfrm rot="-2700000">
            <a:off x="5924774" y="90384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1"/>
          <p:cNvSpPr>
            <a:spLocks noGrp="1"/>
          </p:cNvSpPr>
          <p:nvPr>
            <p:ph type="title"/>
          </p:nvPr>
        </p:nvSpPr>
        <p:spPr/>
        <p:txBody>
          <a:bodyPr/>
          <a:lstStyle/>
          <a:p>
            <a:endParaRPr lang="en-US"/>
          </a:p>
        </p:txBody>
      </p:sp>
      <p:sp>
        <p:nvSpPr>
          <p:cNvPr id="3" name="مستطيل 2"/>
          <p:cNvSpPr/>
          <p:nvPr/>
        </p:nvSpPr>
        <p:spPr>
          <a:xfrm>
            <a:off x="0" y="1563638"/>
            <a:ext cx="6858000"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20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Infections due to decreased immunity play a very important role in the exacerbation of myasthenia gravis during pregnancy.</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20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Labor may be complicated. Although smooth muscle is not affected by autoantibodies and the uterus is not compromised, the second stage of labor involves striated muscle. The patient may become exhausted during labor and may require assistance. Operative vaginal delivery has been recommended.</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20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3" name="Google Shape;793;p56"/>
          <p:cNvSpPr/>
          <p:nvPr/>
        </p:nvSpPr>
        <p:spPr>
          <a:xfrm rot="-3418125" flipH="1">
            <a:off x="7730424" y="-221186"/>
            <a:ext cx="1250497" cy="2102123"/>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94" name="Google Shape;794;p56"/>
          <p:cNvSpPr/>
          <p:nvPr/>
        </p:nvSpPr>
        <p:spPr>
          <a:xfrm rot="-2700000">
            <a:off x="5924774" y="90384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1"/>
          <p:cNvSpPr>
            <a:spLocks noGrp="1"/>
          </p:cNvSpPr>
          <p:nvPr>
            <p:ph type="title"/>
          </p:nvPr>
        </p:nvSpPr>
        <p:spPr>
          <a:xfrm>
            <a:off x="-30240" y="441510"/>
            <a:ext cx="7704000" cy="572700"/>
          </a:xfrm>
        </p:spPr>
        <p:txBody>
          <a:bodyPr/>
          <a:lstStyle/>
          <a:p>
            <a:r>
              <a:rPr lang="en-US" dirty="0"/>
              <a:t>Fetal effect </a:t>
            </a:r>
          </a:p>
        </p:txBody>
      </p:sp>
      <p:sp>
        <p:nvSpPr>
          <p:cNvPr id="3" name="مستطيل 2"/>
          <p:cNvSpPr/>
          <p:nvPr/>
        </p:nvSpPr>
        <p:spPr>
          <a:xfrm>
            <a:off x="0" y="1138024"/>
            <a:ext cx="4572000" cy="332398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Neonatal MG may result from passive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transplacental</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transfer of antibodies to the nicotinic acetylcholine receptor from the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myasthenic</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mother to the fetus. However, not all infants with detectable levels of antibodies to acetylcholine receptor develop neonatal MG.</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The severity of symptoms varies, ranging from mild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hypotonia</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to respiratory distress. Clinical symptoms develop in the first few hours after birth and usually resolve within 2-3 weeks.</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Children of mothers with MG require careful observation in the first few days after birth, and symptoms may respond to anticholinesterase medication. Women with MG should deliver in a facility with a neonatal ICU</a:t>
            </a:r>
          </a:p>
        </p:txBody>
      </p:sp>
      <p:sp>
        <p:nvSpPr>
          <p:cNvPr id="4" name="مستطيل 3"/>
          <p:cNvSpPr/>
          <p:nvPr/>
        </p:nvSpPr>
        <p:spPr>
          <a:xfrm>
            <a:off x="4355976" y="1209687"/>
            <a:ext cx="4572000" cy="160043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Arthrogryposis</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multiplex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congenita</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characterized by multiple joint contractures in utero, occasionally complicates the pregnancy of a mother with MG. Circulating antibodies may inhibit the function of fetal acetylcholine receptors, with little effect on adult acetylcholine receptor function, and may be responsible for this condition.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sp>
        <p:nvSpPr>
          <p:cNvPr id="793" name="Google Shape;793;p56"/>
          <p:cNvSpPr/>
          <p:nvPr/>
        </p:nvSpPr>
        <p:spPr>
          <a:xfrm rot="-3418125" flipH="1">
            <a:off x="7730424" y="-221186"/>
            <a:ext cx="1250497" cy="2102123"/>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94" name="Google Shape;794;p56"/>
          <p:cNvSpPr/>
          <p:nvPr/>
        </p:nvSpPr>
        <p:spPr>
          <a:xfrm rot="-2700000">
            <a:off x="5924774" y="903849"/>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1"/>
          <p:cNvSpPr>
            <a:spLocks noGrp="1"/>
          </p:cNvSpPr>
          <p:nvPr>
            <p:ph type="title"/>
          </p:nvPr>
        </p:nvSpPr>
        <p:spPr/>
        <p:txBody>
          <a:bodyPr/>
          <a:lstStyle/>
          <a:p>
            <a:r>
              <a:rPr lang="en-US" dirty="0"/>
              <a:t>Management  </a:t>
            </a:r>
          </a:p>
        </p:txBody>
      </p:sp>
      <p:sp>
        <p:nvSpPr>
          <p:cNvPr id="3" name="مستطيل 2"/>
          <p:cNvSpPr/>
          <p:nvPr/>
        </p:nvSpPr>
        <p:spPr>
          <a:xfrm>
            <a:off x="395536" y="1010505"/>
            <a:ext cx="8748464" cy="38472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An international consensus guidance for the management of myasthenia gravis included the following recommendations for myasthenia gravis in pregnancy :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Planning for pregnancy should be instituted well in advance to allow time for optimization of </a:t>
            </a:r>
            <a:r>
              <a:rPr kumimoji="0" lang="en-US" sz="1400" b="1" i="0" u="none" strike="noStrike" kern="0" cap="none" spc="0" normalizeH="0" baseline="0" noProof="0" dirty="0" err="1">
                <a:ln>
                  <a:noFill/>
                </a:ln>
                <a:solidFill>
                  <a:srgbClr val="91517B">
                    <a:lumMod val="75000"/>
                  </a:srgbClr>
                </a:solidFill>
                <a:effectLst/>
                <a:uLnTx/>
                <a:uFillTx/>
                <a:latin typeface="Arial" charset="0"/>
                <a:cs typeface="Arial" charset="0"/>
                <a:sym typeface="Arial" charset="0"/>
              </a:rPr>
              <a:t>myasthenic</a:t>
            </a:r>
            <a:r>
              <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 clinical status and to minimize risks to the fetus.</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Multidisciplinary communication among relevant specialists should occur throughout pregnancy, during delivery, and in the postpartum period.</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none" strike="noStrike" kern="0" cap="none" spc="0" normalizeH="0" baseline="0" noProof="0" dirty="0">
                <a:ln>
                  <a:noFill/>
                </a:ln>
                <a:solidFill>
                  <a:srgbClr val="91517B">
                    <a:lumMod val="75000"/>
                  </a:srgbClr>
                </a:solidFill>
                <a:effectLst/>
                <a:uLnTx/>
                <a:uFillTx/>
                <a:latin typeface="Arial" charset="0"/>
                <a:cs typeface="Arial" charset="0"/>
                <a:sym typeface="Arial" charset="0"/>
              </a:rPr>
              <a:t>Provided that their myasthenia is under good control before pregnancy, the majority of women can be reassured that they will remain stable throughout pregnancy. If worsening occurs, it may be more likely during the first few months after delivery.</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1" i="0" u="sng" strike="noStrike" kern="0" cap="none" spc="0" normalizeH="0" baseline="0" noProof="0" dirty="0">
              <a:ln>
                <a:noFill/>
              </a:ln>
              <a:solidFill>
                <a:srgbClr val="91517B">
                  <a:lumMod val="50000"/>
                </a:srgbClr>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sng" strike="noStrike" kern="0" cap="none" spc="0" normalizeH="0" baseline="0" noProof="0" dirty="0">
                <a:ln>
                  <a:noFill/>
                </a:ln>
                <a:solidFill>
                  <a:srgbClr val="91517B">
                    <a:lumMod val="50000"/>
                  </a:srgbClr>
                </a:solidFill>
                <a:effectLst/>
                <a:uLnTx/>
                <a:uFillTx/>
                <a:latin typeface="Arial" charset="0"/>
                <a:cs typeface="Arial" charset="0"/>
                <a:sym typeface="Arial" charset="0"/>
              </a:rPr>
              <a:t>Oral </a:t>
            </a:r>
            <a:r>
              <a:rPr kumimoji="0" lang="en-US" sz="1400" b="1" i="0" u="sng" strike="noStrike" kern="0" cap="none" spc="0" normalizeH="0" baseline="0" noProof="0" dirty="0" err="1">
                <a:ln>
                  <a:noFill/>
                </a:ln>
                <a:solidFill>
                  <a:srgbClr val="91517B">
                    <a:lumMod val="50000"/>
                  </a:srgbClr>
                </a:solidFill>
                <a:effectLst/>
                <a:uLnTx/>
                <a:uFillTx/>
                <a:latin typeface="Arial" charset="0"/>
                <a:cs typeface="Arial" charset="0"/>
                <a:sym typeface="Arial" charset="0"/>
              </a:rPr>
              <a:t>pyridostigmine</a:t>
            </a:r>
            <a:r>
              <a:rPr kumimoji="0" lang="en-US" sz="1400" b="1" i="0" u="sng" strike="noStrike" kern="0" cap="none" spc="0" normalizeH="0" baseline="0" noProof="0" dirty="0">
                <a:ln>
                  <a:noFill/>
                </a:ln>
                <a:solidFill>
                  <a:srgbClr val="91517B">
                    <a:lumMod val="50000"/>
                  </a:srgbClr>
                </a:solidFill>
                <a:effectLst/>
                <a:uLnTx/>
                <a:uFillTx/>
                <a:latin typeface="Arial" charset="0"/>
                <a:cs typeface="Arial" charset="0"/>
                <a:sym typeface="Arial" charset="0"/>
              </a:rPr>
              <a:t> is the first-line treatment during pregnancy.</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1" i="0" u="sng" strike="noStrike" kern="0" cap="none" spc="0" normalizeH="0" baseline="0" noProof="0" dirty="0">
                <a:ln>
                  <a:noFill/>
                </a:ln>
                <a:solidFill>
                  <a:srgbClr val="91517B">
                    <a:lumMod val="50000"/>
                  </a:srgbClr>
                </a:solidFill>
                <a:effectLst/>
                <a:uLnTx/>
                <a:uFillTx/>
                <a:latin typeface="Arial" charset="0"/>
                <a:cs typeface="Arial" charset="0"/>
                <a:sym typeface="Arial" charset="0"/>
              </a:rPr>
              <a:t> IV cholinesterase inhibitors may produce uterine contractions and should not be used during pregnancy.</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600" b="1" i="0" u="sng" strike="noStrike" kern="0" cap="none" spc="0" normalizeH="0" baseline="0" noProof="0" dirty="0">
              <a:ln>
                <a:noFill/>
              </a:ln>
              <a:solidFill>
                <a:srgbClr val="F1F1F1">
                  <a:lumMod val="25000"/>
                </a:srgbClr>
              </a:solidFill>
              <a:effectLst/>
              <a:uLnTx/>
              <a:uFillTx/>
              <a:latin typeface="Arial"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600" b="1" i="0" u="sng" strike="noStrike" kern="0" cap="none" spc="0" normalizeH="0" baseline="0" noProof="0" dirty="0" err="1">
                <a:ln>
                  <a:noFill/>
                </a:ln>
                <a:solidFill>
                  <a:srgbClr val="F1F1F1">
                    <a:lumMod val="25000"/>
                  </a:srgbClr>
                </a:solidFill>
                <a:effectLst/>
                <a:uLnTx/>
                <a:uFillTx/>
                <a:latin typeface="Arial" charset="0"/>
                <a:cs typeface="Arial" charset="0"/>
                <a:sym typeface="Arial" charset="0"/>
              </a:rPr>
              <a:t>Thymectomy</a:t>
            </a:r>
            <a:r>
              <a:rPr kumimoji="0" lang="en-US" sz="1600" b="1" i="0" u="sng" strike="noStrike" kern="0" cap="none" spc="0" normalizeH="0" baseline="0" noProof="0" dirty="0">
                <a:ln>
                  <a:noFill/>
                </a:ln>
                <a:solidFill>
                  <a:srgbClr val="F1F1F1">
                    <a:lumMod val="25000"/>
                  </a:srgbClr>
                </a:solidFill>
                <a:effectLst/>
                <a:uLnTx/>
                <a:uFillTx/>
                <a:latin typeface="Arial" charset="0"/>
                <a:cs typeface="Arial" charset="0"/>
                <a:sym typeface="Arial" charset="0"/>
              </a:rPr>
              <a:t> should be postponed until after pregnancy as benefit is unlikely to occur during pregnancy.</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82" name="Google Shape;782;p55"/>
          <p:cNvSpPr/>
          <p:nvPr/>
        </p:nvSpPr>
        <p:spPr>
          <a:xfrm rot="-4245033">
            <a:off x="8079914" y="4280744"/>
            <a:ext cx="308237" cy="305157"/>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83" name="Google Shape;783;p55"/>
          <p:cNvSpPr/>
          <p:nvPr/>
        </p:nvSpPr>
        <p:spPr>
          <a:xfrm rot="-8347778">
            <a:off x="6327224" y="578000"/>
            <a:ext cx="208271" cy="206224"/>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84" name="Google Shape;784;p55"/>
          <p:cNvSpPr/>
          <p:nvPr/>
        </p:nvSpPr>
        <p:spPr>
          <a:xfrm rot="3104099">
            <a:off x="1820047" y="861371"/>
            <a:ext cx="167299" cy="165673"/>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85" name="Google Shape;785;p55"/>
          <p:cNvSpPr/>
          <p:nvPr/>
        </p:nvSpPr>
        <p:spPr>
          <a:xfrm rot="8487120">
            <a:off x="2303177" y="4156807"/>
            <a:ext cx="250667" cy="248231"/>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786" name="Google Shape;786;p55"/>
          <p:cNvSpPr/>
          <p:nvPr/>
        </p:nvSpPr>
        <p:spPr>
          <a:xfrm rot="-916305" flipH="1">
            <a:off x="265006" y="3734758"/>
            <a:ext cx="1014502" cy="1595121"/>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 name="عنوان 2"/>
          <p:cNvSpPr>
            <a:spLocks noGrp="1"/>
          </p:cNvSpPr>
          <p:nvPr>
            <p:ph type="title"/>
          </p:nvPr>
        </p:nvSpPr>
        <p:spPr>
          <a:xfrm>
            <a:off x="683568" y="835740"/>
            <a:ext cx="6593204" cy="1125300"/>
          </a:xfrm>
        </p:spPr>
        <p:txBody>
          <a:bodyPr/>
          <a:lstStyle/>
          <a:p>
            <a:r>
              <a:rPr lang="en-US" sz="1400" dirty="0"/>
              <a:t>Chest CT without contrast can be performed safely during pregnancy, although the risks of radiation to the fetus need to be carefully considered. </a:t>
            </a:r>
            <a:br>
              <a:rPr lang="en-US" sz="1400" dirty="0"/>
            </a:br>
            <a:br>
              <a:rPr lang="en-US" sz="1400" dirty="0"/>
            </a:br>
            <a:r>
              <a:rPr lang="en-US" sz="1400" dirty="0"/>
              <a:t>Prednisone is the IS agent of choice during pregnancy.</a:t>
            </a:r>
            <a:br>
              <a:rPr lang="en-US" sz="1400" dirty="0"/>
            </a:br>
            <a:r>
              <a:rPr lang="en-US" sz="1400" dirty="0"/>
              <a:t>Current information indicates that azathioprine and cyclosporine are relatively safe in expectant mothers who are not satisfactorily controlled with or cannot tolerate corticosteroids. </a:t>
            </a:r>
            <a:br>
              <a:rPr lang="en-US" sz="1400" dirty="0"/>
            </a:br>
            <a:br>
              <a:rPr lang="en-US" sz="1400" dirty="0"/>
            </a:br>
            <a:r>
              <a:rPr lang="en-US" sz="1400" dirty="0"/>
              <a:t>Current evidence indicates that </a:t>
            </a:r>
            <a:r>
              <a:rPr lang="en-US" sz="1400" dirty="0" err="1"/>
              <a:t>mycophenolate</a:t>
            </a:r>
            <a:r>
              <a:rPr lang="en-US" sz="1400" dirty="0"/>
              <a:t> </a:t>
            </a:r>
            <a:r>
              <a:rPr lang="en-US" sz="1400" dirty="0" err="1"/>
              <a:t>mofetil</a:t>
            </a:r>
            <a:r>
              <a:rPr lang="en-US" sz="1400" dirty="0"/>
              <a:t> and methotrexate increase the risk of teratogenicity and are contraindicated during pregnancy.</a:t>
            </a:r>
            <a:br>
              <a:rPr lang="en-US" sz="1400" dirty="0"/>
            </a:br>
            <a:br>
              <a:rPr lang="en-US" sz="1400" dirty="0"/>
            </a:br>
            <a:r>
              <a:rPr lang="en-US" sz="1400" dirty="0"/>
              <a:t> Although this statement achieved consensus, there was a strong minority opinion against the use of azathioprine in pregnancy. Azathioprine is the </a:t>
            </a:r>
            <a:r>
              <a:rPr lang="en-US" sz="1400" dirty="0" err="1"/>
              <a:t>nonsteroidal</a:t>
            </a:r>
            <a:r>
              <a:rPr lang="en-US" sz="1400" dirty="0"/>
              <a:t> IS of choice for MG in pregnancy in Europe but is considered high risk in the United States. This difference is based on a small number of animal studies and case reports.</a:t>
            </a:r>
            <a:br>
              <a:rPr lang="en-US" sz="1400" dirty="0"/>
            </a:br>
            <a:endParaRPr lang="en-US" sz="14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39552" y="411510"/>
            <a:ext cx="7704856" cy="1125300"/>
          </a:xfrm>
        </p:spPr>
        <p:txBody>
          <a:bodyPr/>
          <a:lstStyle/>
          <a:p>
            <a:r>
              <a:rPr lang="en-US" sz="1400" dirty="0"/>
              <a:t> </a:t>
            </a:r>
            <a:r>
              <a:rPr lang="en-US" sz="1400" dirty="0" err="1"/>
              <a:t>IVIg</a:t>
            </a:r>
            <a:r>
              <a:rPr lang="en-US" sz="1400" dirty="0"/>
              <a:t> are useful when a prompt, although temporary, response is required during pregnancy. </a:t>
            </a:r>
            <a:br>
              <a:rPr lang="en-US" sz="1400" dirty="0"/>
            </a:br>
            <a:br>
              <a:rPr lang="en-US" sz="1400" dirty="0"/>
            </a:br>
            <a:r>
              <a:rPr lang="en-US" sz="1400" dirty="0"/>
              <a:t>Careful consideration of both maternal and fetal issues, weighing the risks of these treatments against the requirement for use during pregnancy and their potential benefits, is required.</a:t>
            </a:r>
            <a:br>
              <a:rPr lang="en-US" sz="1400" dirty="0"/>
            </a:br>
            <a:br>
              <a:rPr lang="en-US" sz="1400" dirty="0"/>
            </a:br>
            <a:br>
              <a:rPr lang="en-US" sz="1400" dirty="0"/>
            </a:br>
            <a:r>
              <a:rPr lang="en-US" sz="1400" dirty="0"/>
              <a:t>Spontaneous vaginal delivery should be the objective and is actively encouraged.</a:t>
            </a:r>
            <a:br>
              <a:rPr lang="en-US" sz="1400" dirty="0"/>
            </a:br>
            <a:br>
              <a:rPr lang="en-US" sz="1400" dirty="0"/>
            </a:br>
            <a:r>
              <a:rPr lang="en-US" sz="1400" dirty="0"/>
              <a:t>Magnesium sulfate is not recommended for management of </a:t>
            </a:r>
            <a:r>
              <a:rPr lang="en-US" sz="1400" dirty="0" err="1"/>
              <a:t>eclampsia</a:t>
            </a:r>
            <a:r>
              <a:rPr lang="en-US" sz="1400" dirty="0"/>
              <a:t> in MG because of its neuromuscular blocking effects;</a:t>
            </a:r>
            <a:br>
              <a:rPr lang="en-US" sz="1400" dirty="0"/>
            </a:br>
            <a:br>
              <a:rPr lang="en-US" sz="1400" dirty="0"/>
            </a:br>
            <a:r>
              <a:rPr lang="en-US" sz="1400" dirty="0"/>
              <a:t> barbiturates or phenytoin usually provide adequate treatment.</a:t>
            </a:r>
            <a:br>
              <a:rPr lang="en-US" sz="1400" dirty="0"/>
            </a:br>
            <a:br>
              <a:rPr lang="en-US" sz="1400" dirty="0"/>
            </a:br>
            <a:br>
              <a:rPr lang="en-US" sz="1400" dirty="0"/>
            </a:br>
            <a:r>
              <a:rPr lang="en-US" sz="1400" dirty="0"/>
              <a:t>All babies born to </a:t>
            </a:r>
            <a:r>
              <a:rPr lang="en-US" sz="1400" dirty="0" err="1"/>
              <a:t>myasthenic</a:t>
            </a:r>
            <a:r>
              <a:rPr lang="en-US" sz="1400" dirty="0"/>
              <a:t> mothers should be examined for evidence of transient </a:t>
            </a:r>
            <a:r>
              <a:rPr lang="en-US" sz="1400" dirty="0" err="1"/>
              <a:t>myasthenic</a:t>
            </a:r>
            <a:r>
              <a:rPr lang="en-US" sz="1400" dirty="0"/>
              <a:t> weakness, even if the mother’s myasthenia is well-controlled, and should have rapid access to neonatal critical care support.</a:t>
            </a:r>
            <a:br>
              <a:rPr lang="en-US" sz="1400" dirty="0"/>
            </a:br>
            <a:br>
              <a:rPr lang="en-US" sz="1400" dirty="0"/>
            </a:br>
            <a:endParaRPr lang="en-US" sz="1400"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66"/>
        <p:cNvGrpSpPr/>
        <p:nvPr/>
      </p:nvGrpSpPr>
      <p:grpSpPr>
        <a:xfrm>
          <a:off x="0" y="0"/>
          <a:ext cx="0" cy="0"/>
          <a:chOff x="0" y="0"/>
          <a:chExt cx="0" cy="0"/>
        </a:xfrm>
      </p:grpSpPr>
      <p:sp>
        <p:nvSpPr>
          <p:cNvPr id="1171" name="Google Shape;1171;p66"/>
          <p:cNvSpPr txBox="1">
            <a:spLocks noGrp="1"/>
          </p:cNvSpPr>
          <p:nvPr>
            <p:ph type="ctrTitle"/>
          </p:nvPr>
        </p:nvSpPr>
        <p:spPr>
          <a:xfrm>
            <a:off x="2429950" y="669825"/>
            <a:ext cx="4284000" cy="99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GB"/>
              <a:t>Thanks</a:t>
            </a:r>
          </a:p>
        </p:txBody>
      </p:sp>
      <p:sp>
        <p:nvSpPr>
          <p:cNvPr id="1172" name="Google Shape;1172;p66"/>
          <p:cNvSpPr txBox="1"/>
          <p:nvPr/>
        </p:nvSpPr>
        <p:spPr>
          <a:xfrm>
            <a:off x="2935825" y="4052583"/>
            <a:ext cx="3272400" cy="2760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300"/>
              </a:spcBef>
              <a:spcAft>
                <a:spcPts val="0"/>
              </a:spcAft>
              <a:buClr>
                <a:srgbClr val="000000"/>
              </a:buClr>
              <a:buSzTx/>
              <a:buFont typeface="Arial" charset="0"/>
              <a:buNone/>
              <a:tabLst/>
              <a:defRPr/>
            </a:pPr>
            <a:r>
              <a:rPr kumimoji="0" lang="en-GB" sz="1000" b="0" i="0" u="none" strike="noStrike" kern="0" cap="none" spc="0" normalizeH="0" baseline="0" noProof="0">
                <a:ln>
                  <a:noFill/>
                </a:ln>
                <a:solidFill>
                  <a:srgbClr val="0F0E49"/>
                </a:solidFill>
                <a:effectLst/>
                <a:uLnTx/>
                <a:uFillTx/>
                <a:latin typeface="Nunito"/>
                <a:ea typeface="Nunito"/>
                <a:cs typeface="Nunito"/>
                <a:sym typeface="Nunito"/>
              </a:rPr>
              <a:t>Please keep this slide for attribution</a:t>
            </a:r>
            <a:endParaRPr kumimoji="0" sz="1000" b="0" i="0" u="none" strike="noStrike" kern="0" cap="none" spc="0" normalizeH="0" baseline="0" noProof="0">
              <a:ln>
                <a:noFill/>
              </a:ln>
              <a:solidFill>
                <a:srgbClr val="0F0E49"/>
              </a:solidFill>
              <a:effectLst/>
              <a:uLnTx/>
              <a:uFillTx/>
              <a:latin typeface="Nunito"/>
              <a:ea typeface="Nunito"/>
              <a:cs typeface="Nunito"/>
              <a:sym typeface="Nunito"/>
            </a:endParaRPr>
          </a:p>
        </p:txBody>
      </p:sp>
      <p:sp>
        <p:nvSpPr>
          <p:cNvPr id="1182" name="Google Shape;1182;p66"/>
          <p:cNvSpPr/>
          <p:nvPr/>
        </p:nvSpPr>
        <p:spPr>
          <a:xfrm rot="8285953">
            <a:off x="6267579" y="-3758743"/>
            <a:ext cx="5552665" cy="5872126"/>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1183" name="Google Shape;1183;p66"/>
          <p:cNvSpPr/>
          <p:nvPr/>
        </p:nvSpPr>
        <p:spPr>
          <a:xfrm rot="8100000">
            <a:off x="-2179621" y="3269029"/>
            <a:ext cx="5552704" cy="5872169"/>
          </a:xfrm>
          <a:custGeom>
            <a:avLst/>
            <a:gdLst/>
            <a:ahLst/>
            <a:cxnLst/>
            <a:rect l="l" t="t" r="r" b="b"/>
            <a:pathLst>
              <a:path w="49641" h="52497" extrusionOk="0">
                <a:moveTo>
                  <a:pt x="29311" y="1"/>
                </a:moveTo>
                <a:cubicBezTo>
                  <a:pt x="23063" y="1"/>
                  <a:pt x="17178" y="1588"/>
                  <a:pt x="15881" y="3381"/>
                </a:cubicBezTo>
                <a:cubicBezTo>
                  <a:pt x="13153" y="7150"/>
                  <a:pt x="6162" y="6431"/>
                  <a:pt x="2497" y="12474"/>
                </a:cubicBezTo>
                <a:cubicBezTo>
                  <a:pt x="421" y="15893"/>
                  <a:pt x="1187" y="20679"/>
                  <a:pt x="2242" y="24190"/>
                </a:cubicBezTo>
                <a:cubicBezTo>
                  <a:pt x="3166" y="27264"/>
                  <a:pt x="3263" y="30518"/>
                  <a:pt x="2606" y="33660"/>
                </a:cubicBezTo>
                <a:cubicBezTo>
                  <a:pt x="1" y="46105"/>
                  <a:pt x="7953" y="50462"/>
                  <a:pt x="7953" y="50463"/>
                </a:cubicBezTo>
                <a:cubicBezTo>
                  <a:pt x="10342" y="51879"/>
                  <a:pt x="13764" y="52496"/>
                  <a:pt x="17581" y="52496"/>
                </a:cubicBezTo>
                <a:cubicBezTo>
                  <a:pt x="30650" y="52496"/>
                  <a:pt x="48354" y="45263"/>
                  <a:pt x="45121" y="38113"/>
                </a:cubicBezTo>
                <a:cubicBezTo>
                  <a:pt x="40945" y="28875"/>
                  <a:pt x="49640" y="18536"/>
                  <a:pt x="45633" y="7644"/>
                </a:cubicBezTo>
                <a:cubicBezTo>
                  <a:pt x="43532" y="1931"/>
                  <a:pt x="36201" y="1"/>
                  <a:pt x="2931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1184" name="Google Shape;1184;p66"/>
          <p:cNvSpPr/>
          <p:nvPr/>
        </p:nvSpPr>
        <p:spPr>
          <a:xfrm rot="3926072" flipH="1">
            <a:off x="243369" y="3478469"/>
            <a:ext cx="1166170" cy="1960322"/>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1185" name="Google Shape;1185;p66"/>
          <p:cNvSpPr/>
          <p:nvPr/>
        </p:nvSpPr>
        <p:spPr>
          <a:xfrm rot="-6965568">
            <a:off x="7745056" y="-299237"/>
            <a:ext cx="1145932" cy="215354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1186" name="Google Shape;1186;p66"/>
          <p:cNvSpPr/>
          <p:nvPr/>
        </p:nvSpPr>
        <p:spPr>
          <a:xfrm rot="-2700000">
            <a:off x="1650399" y="2032711"/>
            <a:ext cx="208271" cy="206225"/>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1187" name="Google Shape;1187;p66"/>
          <p:cNvSpPr/>
          <p:nvPr/>
        </p:nvSpPr>
        <p:spPr>
          <a:xfrm rot="2700000">
            <a:off x="7407523" y="3272672"/>
            <a:ext cx="267916" cy="265276"/>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فرعي 1"/>
          <p:cNvSpPr>
            <a:spLocks noGrp="1"/>
          </p:cNvSpPr>
          <p:nvPr>
            <p:ph type="subTitle" idx="1"/>
          </p:nvPr>
        </p:nvSpPr>
        <p:spPr/>
        <p:txBody>
          <a:bodyPr/>
          <a:lstStyle/>
          <a:p>
            <a:endParaRPr lang="en-US" dirty="0"/>
          </a:p>
        </p:txBody>
      </p:sp>
      <p:sp>
        <p:nvSpPr>
          <p:cNvPr id="3" name="مستطيل 2"/>
          <p:cNvSpPr/>
          <p:nvPr/>
        </p:nvSpPr>
        <p:spPr>
          <a:xfrm>
            <a:off x="2699817" y="3520835"/>
            <a:ext cx="3744416" cy="807747"/>
          </a:xfrm>
          <a:prstGeom prst="rect">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a:ln>
                <a:noFill/>
              </a:ln>
              <a:solidFill>
                <a:srgbClr val="91517B"/>
              </a:solidFill>
              <a:effectLst/>
              <a:uLnTx/>
              <a:uFillTx/>
              <a:latin typeface="Arial"/>
              <a:ea typeface="+mn-ea"/>
              <a:cs typeface="+mn-cs"/>
              <a:sym typeface="Arial"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776" y="842010"/>
            <a:ext cx="8028623" cy="1790700"/>
          </a:xfrm>
        </p:spPr>
        <p:txBody>
          <a:bodyPr>
            <a:normAutofit/>
          </a:bodyPr>
          <a:lstStyle/>
          <a:p>
            <a:r>
              <a:rPr lang="en-US">
                <a:gradFill>
                  <a:gsLst>
                    <a:gs pos="0">
                      <a:srgbClr val="FE4444"/>
                    </a:gs>
                    <a:gs pos="100000">
                      <a:srgbClr val="832B2B"/>
                    </a:gs>
                  </a:gsLst>
                  <a:lin scaled="0"/>
                </a:gradFill>
                <a:sym typeface="+mn-ea"/>
              </a:rPr>
              <a:t>Dermatological conditions in pregnancy </a:t>
            </a:r>
          </a:p>
        </p:txBody>
      </p:sp>
      <p:sp>
        <p:nvSpPr>
          <p:cNvPr id="3" name="Subtitle 2"/>
          <p:cNvSpPr>
            <a:spLocks noGrp="1"/>
          </p:cNvSpPr>
          <p:nvPr>
            <p:ph type="subTitle" idx="1"/>
          </p:nvPr>
        </p:nvSpPr>
        <p:spPr>
          <a:xfrm>
            <a:off x="1143000" y="2892028"/>
            <a:ext cx="6858000" cy="1241822"/>
          </a:xfrm>
        </p:spPr>
        <p:txBody>
          <a:bodyPr/>
          <a:lstStyle/>
          <a:p>
            <a:r>
              <a:rPr lang="en-US" dirty="0">
                <a:sym typeface="+mn-ea"/>
              </a:rPr>
              <a:t>Done by: Eslam wasfi Al-Tarawneh</a:t>
            </a:r>
          </a:p>
          <a:p>
            <a:r>
              <a:rPr lang="en-US" dirty="0">
                <a:sym typeface="+mn-ea"/>
              </a:rPr>
              <a:t>Supervised by: Dr. </a:t>
            </a:r>
            <a:r>
              <a:rPr lang="en-US" dirty="0" err="1">
                <a:sym typeface="+mn-ea"/>
              </a:rPr>
              <a:t>Seham</a:t>
            </a:r>
            <a:r>
              <a:rPr lang="en-US" dirty="0">
                <a:sym typeface="+mn-ea"/>
              </a:rPr>
              <a:t> Abu </a:t>
            </a:r>
            <a:r>
              <a:rPr lang="en-US" dirty="0" err="1">
                <a:sym typeface="+mn-ea"/>
              </a:rPr>
              <a:t>Fraijeh</a:t>
            </a:r>
            <a:endParaRPr lang="en-US" dirty="0">
              <a:gradFill>
                <a:gsLst>
                  <a:gs pos="0">
                    <a:srgbClr val="FE4444"/>
                  </a:gs>
                  <a:gs pos="100000">
                    <a:srgbClr val="832B2B"/>
                  </a:gs>
                </a:gsLst>
                <a:lin scaled="0"/>
              </a:gra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solidFill>
                  <a:srgbClr val="7030A0"/>
                </a:solidFill>
              </a:rPr>
              <a:t>INTRODUCTION </a:t>
            </a:r>
          </a:p>
        </p:txBody>
      </p:sp>
      <p:sp>
        <p:nvSpPr>
          <p:cNvPr id="5" name="Content Placeholder 4"/>
          <p:cNvSpPr>
            <a:spLocks noGrp="1"/>
          </p:cNvSpPr>
          <p:nvPr>
            <p:ph sz="half" idx="1"/>
          </p:nvPr>
        </p:nvSpPr>
        <p:spPr>
          <a:xfrm>
            <a:off x="490061" y="1889760"/>
            <a:ext cx="3886200" cy="3263504"/>
          </a:xfrm>
        </p:spPr>
        <p:txBody>
          <a:bodyPr/>
          <a:lstStyle/>
          <a:p>
            <a:r>
              <a:rPr lang="en-US"/>
              <a:t>The maternal skin and related structures, including glands, hair, nails, and mucosa, undergo numerous changes during pregnancy and the puerperium.</a:t>
            </a:r>
          </a:p>
        </p:txBody>
      </p:sp>
      <p:sp>
        <p:nvSpPr>
          <p:cNvPr id="7" name="7-Point Star 6"/>
          <p:cNvSpPr/>
          <p:nvPr/>
        </p:nvSpPr>
        <p:spPr>
          <a:xfrm>
            <a:off x="5397818" y="163830"/>
            <a:ext cx="2893695" cy="2236470"/>
          </a:xfrm>
          <a:prstGeom prst="star7">
            <a:avLst/>
          </a:prstGeom>
          <a:solidFill>
            <a:srgbClr val="7030A0"/>
          </a:solidFill>
          <a:ln>
            <a:gradFill>
              <a:gsLst>
                <a:gs pos="0">
                  <a:srgbClr val="7B32B2"/>
                </a:gs>
                <a:gs pos="100000">
                  <a:srgbClr val="401A5D"/>
                </a:gs>
              </a:gsLst>
            </a:grad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buClrTx/>
            </a:pPr>
            <a:endParaRPr lang="en-US" sz="1350" kern="1200">
              <a:solidFill>
                <a:prstClr val="white"/>
              </a:solidFill>
              <a:latin typeface="Calibri"/>
              <a:sym typeface="+mn-ea"/>
            </a:endParaRPr>
          </a:p>
        </p:txBody>
      </p:sp>
      <p:sp>
        <p:nvSpPr>
          <p:cNvPr id="8" name="7-Point Star 7"/>
          <p:cNvSpPr/>
          <p:nvPr/>
        </p:nvSpPr>
        <p:spPr>
          <a:xfrm>
            <a:off x="5518785" y="2907030"/>
            <a:ext cx="2893695" cy="2236470"/>
          </a:xfrm>
          <a:prstGeom prst="star7">
            <a:avLst/>
          </a:prstGeom>
          <a:gradFill>
            <a:gsLst>
              <a:gs pos="0">
                <a:srgbClr val="7B32B2"/>
              </a:gs>
              <a:gs pos="100000">
                <a:srgbClr val="401A5D"/>
              </a:gs>
            </a:gsLst>
            <a:lin ang="5400000"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9" name="Text Box 8"/>
          <p:cNvSpPr txBox="1"/>
          <p:nvPr/>
        </p:nvSpPr>
        <p:spPr>
          <a:xfrm>
            <a:off x="5910262" y="1153002"/>
            <a:ext cx="2502218" cy="736759"/>
          </a:xfrm>
          <a:prstGeom prst="rect">
            <a:avLst/>
          </a:prstGeom>
          <a:noFill/>
        </p:spPr>
        <p:txBody>
          <a:bodyPr wrap="square" rtlCol="0" anchor="t">
            <a:noAutofit/>
          </a:bodyPr>
          <a:lstStyle/>
          <a:p>
            <a:pPr defTabSz="685800">
              <a:buClrTx/>
            </a:pPr>
            <a:r>
              <a:rPr lang="en-US" sz="1800" kern="1200">
                <a:solidFill>
                  <a:prstClr val="white"/>
                </a:solidFill>
                <a:latin typeface="Calibri"/>
                <a:ea typeface="+mn-ea"/>
                <a:cs typeface="+mn-cs"/>
              </a:rPr>
              <a:t>normal physiological</a:t>
            </a:r>
          </a:p>
        </p:txBody>
      </p:sp>
      <p:sp>
        <p:nvSpPr>
          <p:cNvPr id="10" name="Text Box 9"/>
          <p:cNvSpPr txBox="1"/>
          <p:nvPr/>
        </p:nvSpPr>
        <p:spPr>
          <a:xfrm>
            <a:off x="6369368" y="3371374"/>
            <a:ext cx="1792605" cy="601504"/>
          </a:xfrm>
          <a:prstGeom prst="rect">
            <a:avLst/>
          </a:prstGeom>
          <a:noFill/>
        </p:spPr>
        <p:txBody>
          <a:bodyPr wrap="square" rtlCol="0" anchor="t">
            <a:noAutofit/>
          </a:bodyPr>
          <a:lstStyle/>
          <a:p>
            <a:pPr defTabSz="685800">
              <a:buClrTx/>
            </a:pPr>
            <a:r>
              <a:rPr lang="en-US" sz="1800" kern="1200">
                <a:solidFill>
                  <a:prstClr val="white"/>
                </a:solidFill>
                <a:latin typeface="Calibri"/>
                <a:ea typeface="+mn-ea"/>
                <a:cs typeface="+mn-cs"/>
              </a:rPr>
              <a:t>Pathologic cutaneous changes</a:t>
            </a:r>
          </a:p>
        </p:txBody>
      </p:sp>
      <p:sp>
        <p:nvSpPr>
          <p:cNvPr id="11" name="Text Box 10"/>
          <p:cNvSpPr txBox="1"/>
          <p:nvPr/>
        </p:nvSpPr>
        <p:spPr>
          <a:xfrm>
            <a:off x="5910263" y="4273867"/>
            <a:ext cx="4572000" cy="300082"/>
          </a:xfrm>
          <a:prstGeom prst="rect">
            <a:avLst/>
          </a:prstGeom>
          <a:noFill/>
        </p:spPr>
        <p:txBody>
          <a:bodyPr wrap="square" rtlCol="0" anchor="t">
            <a:spAutoFit/>
          </a:bodyPr>
          <a:lstStyle/>
          <a:p>
            <a:pPr defTabSz="685800">
              <a:buClrTx/>
            </a:pPr>
            <a:r>
              <a:rPr lang="en-US" sz="1350" kern="1200">
                <a:solidFill>
                  <a:prstClr val="white"/>
                </a:solidFill>
                <a:latin typeface="Calibri"/>
                <a:ea typeface="+mn-ea"/>
                <a:cs typeface="+mn-cs"/>
              </a:rPr>
              <a:t>Dermatoses of pregnancy</a:t>
            </a:r>
          </a:p>
        </p:txBody>
      </p:sp>
      <p:sp>
        <p:nvSpPr>
          <p:cNvPr id="12" name="Right Arrow 11"/>
          <p:cNvSpPr/>
          <p:nvPr/>
        </p:nvSpPr>
        <p:spPr>
          <a:xfrm rot="19800000">
            <a:off x="4631532" y="1972628"/>
            <a:ext cx="1076801" cy="527209"/>
          </a:xfrm>
          <a:prstGeom prst="rightArrow">
            <a:avLst>
              <a:gd name="adj1" fmla="val 50000"/>
              <a:gd name="adj2" fmla="val 32520"/>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
        <p:nvSpPr>
          <p:cNvPr id="13" name="Right Arrow 12"/>
          <p:cNvSpPr/>
          <p:nvPr/>
        </p:nvSpPr>
        <p:spPr>
          <a:xfrm rot="2520000">
            <a:off x="4538187" y="2864168"/>
            <a:ext cx="1076801" cy="527209"/>
          </a:xfrm>
          <a:prstGeom prst="rightArrow">
            <a:avLst>
              <a:gd name="adj1" fmla="val 50000"/>
              <a:gd name="adj2" fmla="val 31966"/>
            </a:avLst>
          </a:prstGeom>
          <a:solidFill>
            <a:srgbClr val="FFFF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P spid="7" grpId="0" animBg="1"/>
      <p:bldP spid="7" grpId="1" animBg="1"/>
      <p:bldP spid="8" grpId="0" animBg="1"/>
      <p:bldP spid="8" grpId="1" animBg="1"/>
      <p:bldP spid="12" grpId="0" animBg="1"/>
      <p:bldP spid="12" grpId="1" animBg="1"/>
      <p:bldP spid="13" grpId="0" animBg="1"/>
      <p:bldP spid="1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a:solidFill>
                  <a:schemeClr val="bg1"/>
                </a:solidFill>
                <a:highlight>
                  <a:srgbClr val="FF0000"/>
                </a:highlight>
              </a:rPr>
              <a:t>Hyperpigmentation</a:t>
            </a:r>
            <a:br>
              <a:rPr lang="en-US"/>
            </a:br>
            <a:r>
              <a:rPr lang="en-US" sz="2325" u="sng"/>
              <a:t>Almost all pregnant people develop increased skin pigmentation</a:t>
            </a:r>
          </a:p>
        </p:txBody>
      </p:sp>
      <p:sp>
        <p:nvSpPr>
          <p:cNvPr id="5" name="Text Placeholder 4"/>
          <p:cNvSpPr>
            <a:spLocks noGrp="1"/>
          </p:cNvSpPr>
          <p:nvPr>
            <p:ph type="body" idx="1"/>
          </p:nvPr>
        </p:nvSpPr>
        <p:spPr>
          <a:xfrm>
            <a:off x="469345" y="-617934"/>
            <a:ext cx="3868340" cy="617934"/>
          </a:xfrm>
        </p:spPr>
        <p:txBody>
          <a:bodyPr/>
          <a:lstStyle/>
          <a:p>
            <a:endParaRPr lang="en-US"/>
          </a:p>
        </p:txBody>
      </p:sp>
      <p:sp>
        <p:nvSpPr>
          <p:cNvPr id="6" name="Content Placeholder 5"/>
          <p:cNvSpPr>
            <a:spLocks noGrp="1"/>
          </p:cNvSpPr>
          <p:nvPr>
            <p:ph sz="half" idx="2"/>
          </p:nvPr>
        </p:nvSpPr>
        <p:spPr>
          <a:xfrm>
            <a:off x="334804" y="1466374"/>
            <a:ext cx="3868103" cy="3176111"/>
          </a:xfrm>
          <a:ln w="76200">
            <a:gradFill>
              <a:gsLst>
                <a:gs pos="0">
                  <a:srgbClr val="012D86"/>
                </a:gs>
                <a:gs pos="100000">
                  <a:srgbClr val="0E2557"/>
                </a:gs>
              </a:gsLst>
            </a:gradFill>
            <a:prstDash val="lgDash"/>
          </a:ln>
        </p:spPr>
        <p:txBody>
          <a:bodyPr>
            <a:normAutofit fontScale="90000"/>
          </a:bodyPr>
          <a:lstStyle/>
          <a:p>
            <a:r>
              <a:rPr lang="en-US"/>
              <a:t>•The </a:t>
            </a:r>
            <a:r>
              <a:rPr lang="en-US">
                <a:solidFill>
                  <a:srgbClr val="FFFF00"/>
                </a:solidFill>
                <a:highlight>
                  <a:srgbClr val="00FFFF"/>
                </a:highlight>
              </a:rPr>
              <a:t>increased pigmentation</a:t>
            </a:r>
            <a:r>
              <a:rPr lang="en-US"/>
              <a:t> usually occurs in </a:t>
            </a:r>
            <a:r>
              <a:rPr lang="en-US" u="sng"/>
              <a:t>discrete</a:t>
            </a:r>
            <a:r>
              <a:rPr lang="en-US"/>
              <a:t>, </a:t>
            </a:r>
            <a:r>
              <a:rPr lang="en-US" u="sng"/>
              <a:t>localized </a:t>
            </a:r>
            <a:r>
              <a:rPr lang="en-US"/>
              <a:t>areas, possibly because of regional differences in </a:t>
            </a:r>
            <a:r>
              <a:rPr lang="en-US" u="sng"/>
              <a:t>melanocyte density </a:t>
            </a:r>
            <a:r>
              <a:rPr lang="en-US"/>
              <a:t>within the epidermis</a:t>
            </a:r>
          </a:p>
          <a:p>
            <a:endParaRPr lang="en-US"/>
          </a:p>
          <a:p>
            <a:r>
              <a:rPr lang="en-US"/>
              <a:t>•Generalized hyperpigmentation may occur ,but is rarely caused by pregnancy alone, so other causes, such as Addison's disease, should be considered</a:t>
            </a:r>
          </a:p>
        </p:txBody>
      </p:sp>
      <p:sp>
        <p:nvSpPr>
          <p:cNvPr id="7" name="Text Placeholder 6"/>
          <p:cNvSpPr>
            <a:spLocks noGrp="1"/>
          </p:cNvSpPr>
          <p:nvPr>
            <p:ph type="body" sz="quarter" idx="3"/>
          </p:nvPr>
        </p:nvSpPr>
        <p:spPr/>
        <p:txBody>
          <a:bodyPr/>
          <a:lstStyle/>
          <a:p>
            <a:r>
              <a:rPr lang="en-US"/>
              <a:t>Pathogenesis </a:t>
            </a:r>
          </a:p>
        </p:txBody>
      </p:sp>
      <p:sp>
        <p:nvSpPr>
          <p:cNvPr id="8" name="Content Placeholder 7"/>
          <p:cNvSpPr>
            <a:spLocks noGrp="1"/>
          </p:cNvSpPr>
          <p:nvPr>
            <p:ph sz="quarter" idx="4"/>
          </p:nvPr>
        </p:nvSpPr>
        <p:spPr>
          <a:xfrm>
            <a:off x="4629150" y="1878807"/>
            <a:ext cx="3926265" cy="2929247"/>
          </a:xfr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vert="horz" lIns="68580" tIns="34290" rIns="68580" bIns="34290" rtlCol="0">
            <a:normAutofit fontScale="90000"/>
          </a:bodyPr>
          <a:lstStyle/>
          <a:p>
            <a:pPr lvl="0" algn="l">
              <a:buClrTx/>
              <a:buSzTx/>
            </a:pPr>
            <a:r>
              <a:rPr lang="en-US">
                <a:sym typeface="+mn-ea"/>
              </a:rPr>
              <a:t>is not completely understood. One possibility is that estrogens and progesterone cause melanocytic stimulation . However, the pigmentary changes occur early in pregnancy and before the elevation in alpha-melanocyte stimulating hormone plasma levels, which occur in late gestation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bg/>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build="p" animBg="1"/>
      <p:bldP spid="6" grpId="1" build="p" animBg="1"/>
      <p:bldP spid="7" grpId="0" build="p"/>
      <p:bldP spid="7" grpId="1" build="p"/>
      <p:bldP spid="8" grpId="0" build="p" animBg="1"/>
      <p:bldP spid="8" grpI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9" name="Google Shape;339;p40"/>
          <p:cNvSpPr/>
          <p:nvPr/>
        </p:nvSpPr>
        <p:spPr>
          <a:xfrm rot="-1523055" flipH="1">
            <a:off x="7962452" y="-12675"/>
            <a:ext cx="1308107" cy="2056605"/>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 name="عنصر نائب للنص 2"/>
          <p:cNvSpPr>
            <a:spLocks noGrp="1"/>
          </p:cNvSpPr>
          <p:nvPr>
            <p:ph type="body" idx="1"/>
          </p:nvPr>
        </p:nvSpPr>
        <p:spPr>
          <a:xfrm>
            <a:off x="467544" y="1203598"/>
            <a:ext cx="7704000" cy="2808312"/>
          </a:xfrm>
        </p:spPr>
        <p:txBody>
          <a:bodyPr/>
          <a:lstStyle/>
          <a:p>
            <a:r>
              <a:rPr lang="en-US" dirty="0"/>
              <a:t>Most women of childbearing potential who have epilepsy expect to become pregnant. Epilepsy is not in itself a contraindication to pregnancy;</a:t>
            </a:r>
          </a:p>
          <a:p>
            <a:endParaRPr lang="en-US" dirty="0"/>
          </a:p>
          <a:p>
            <a:r>
              <a:rPr lang="en-US" dirty="0"/>
              <a:t> however, seizure management should be optimized before pregnancy is considered. If seizures are not acceptably controlled, attention to compliance is recommended. </a:t>
            </a:r>
          </a:p>
          <a:p>
            <a:pPr marL="139700" indent="0">
              <a:buNone/>
            </a:pPr>
            <a:r>
              <a:rPr lang="en-US" dirty="0"/>
              <a:t> </a:t>
            </a:r>
          </a:p>
          <a:p>
            <a:r>
              <a:rPr lang="en-US" dirty="0"/>
              <a:t>Furthermore, video or electroencephalographic (EEG) monitoring is recommended for classifying intractable seizures before conception so as to optimize treatment and minimize the risk to the woman and the fetus.</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950">
                <a:gradFill>
                  <a:gsLst>
                    <a:gs pos="0">
                      <a:srgbClr val="14CD68"/>
                    </a:gs>
                    <a:gs pos="100000">
                      <a:srgbClr val="035C7D"/>
                    </a:gs>
                  </a:gsLst>
                  <a:lin scaled="0"/>
                </a:gradFill>
                <a:sym typeface="+mn-ea"/>
              </a:rPr>
              <a:t>Clinical findings</a:t>
            </a:r>
            <a:br>
              <a:rPr lang="en-US" sz="4950">
                <a:gradFill>
                  <a:gsLst>
                    <a:gs pos="0">
                      <a:srgbClr val="14CD68"/>
                    </a:gs>
                    <a:gs pos="100000">
                      <a:srgbClr val="035C7D"/>
                    </a:gs>
                  </a:gsLst>
                  <a:lin scaled="0"/>
                </a:gradFill>
                <a:sym typeface="+mn-ea"/>
              </a:rPr>
            </a:br>
            <a:endParaRPr lang="en-US" sz="4950">
              <a:gradFill>
                <a:gsLst>
                  <a:gs pos="0">
                    <a:srgbClr val="14CD68"/>
                  </a:gs>
                  <a:gs pos="100000">
                    <a:srgbClr val="035C7D"/>
                  </a:gs>
                </a:gsLst>
                <a:lin scaled="0"/>
              </a:gradFill>
              <a:sym typeface="+mn-ea"/>
            </a:endParaRPr>
          </a:p>
        </p:txBody>
      </p:sp>
      <p:sp>
        <p:nvSpPr>
          <p:cNvPr id="5" name="Text Placeholder 4"/>
          <p:cNvSpPr>
            <a:spLocks noGrp="1"/>
          </p:cNvSpPr>
          <p:nvPr>
            <p:ph type="body" idx="1"/>
          </p:nvPr>
        </p:nvSpPr>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813" y="79058"/>
            <a:ext cx="7886700" cy="994172"/>
          </a:xfrm>
        </p:spPr>
        <p:txBody>
          <a:bodyPr>
            <a:normAutofit fontScale="90000"/>
          </a:bodyPr>
          <a:lstStyle/>
          <a:p>
            <a:pPr algn="ctr"/>
            <a:r>
              <a:rPr lang="en-US" u="sng">
                <a:highlight>
                  <a:srgbClr val="800080"/>
                </a:highlight>
              </a:rPr>
              <a:t>1-Melasma</a:t>
            </a:r>
            <a:br>
              <a:rPr lang="en-US" u="sng"/>
            </a:br>
            <a:r>
              <a:rPr lang="en-US" u="sng"/>
              <a:t>(ie, chloasma or mask of pregnancy)</a:t>
            </a:r>
          </a:p>
        </p:txBody>
      </p:sp>
      <p:sp>
        <p:nvSpPr>
          <p:cNvPr id="3" name="Text Placeholder 2"/>
          <p:cNvSpPr>
            <a:spLocks noGrp="1"/>
          </p:cNvSpPr>
          <p:nvPr>
            <p:ph type="body" idx="1"/>
          </p:nvPr>
        </p:nvSpPr>
        <p:spPr>
          <a:xfrm>
            <a:off x="6011704" y="79058"/>
            <a:ext cx="2951798" cy="1190149"/>
          </a:xfr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a:normAutofit fontScale="90000"/>
            <a:scene3d>
              <a:camera prst="orthographicFront"/>
              <a:lightRig rig="threePt" dir="t"/>
            </a:scene3d>
          </a:bodyPr>
          <a:lstStyle/>
          <a:p>
            <a:r>
              <a:rPr lang="en-US">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is the most cosmetically disturbing pigmentary change in pregnancy and occurs in up to 75 percent of pregnant people</a:t>
            </a:r>
          </a:p>
        </p:txBody>
      </p:sp>
      <p:sp>
        <p:nvSpPr>
          <p:cNvPr id="4" name="Content Placeholder 3"/>
          <p:cNvSpPr>
            <a:spLocks noGrp="1"/>
          </p:cNvSpPr>
          <p:nvPr>
            <p:ph sz="half" idx="2"/>
          </p:nvPr>
        </p:nvSpPr>
        <p:spPr>
          <a:xfrm>
            <a:off x="561499" y="1370172"/>
            <a:ext cx="3547586" cy="3176111"/>
          </a:xfrm>
        </p:spPr>
        <p:txBody>
          <a:bodyPr>
            <a:normAutofit fontScale="90000"/>
          </a:bodyPr>
          <a:lstStyle/>
          <a:p>
            <a:r>
              <a:rPr lang="en-US">
                <a:solidFill>
                  <a:schemeClr val="bg1"/>
                </a:solidFill>
                <a:highlight>
                  <a:srgbClr val="800080"/>
                </a:highlight>
              </a:rPr>
              <a:t>Risk factors and trigger factors include:</a:t>
            </a:r>
          </a:p>
          <a:p>
            <a:pPr>
              <a:buFont typeface="Wingdings" panose="05000000000000000000" charset="0"/>
              <a:buChar char="ü"/>
            </a:pPr>
            <a:r>
              <a:rPr lang="en-US"/>
              <a:t>genetic predisposition</a:t>
            </a:r>
          </a:p>
          <a:p>
            <a:pPr>
              <a:buFont typeface="Wingdings" panose="05000000000000000000" charset="0"/>
              <a:buChar char="ü"/>
            </a:pPr>
            <a:r>
              <a:rPr lang="en-US"/>
              <a:t>exposure to sunlight (including ultraviolet and, possibly, visible light)</a:t>
            </a:r>
          </a:p>
          <a:p>
            <a:pPr>
              <a:buFont typeface="Wingdings" panose="05000000000000000000" charset="0"/>
              <a:buChar char="ü"/>
            </a:pPr>
            <a:r>
              <a:rPr lang="en-US"/>
              <a:t>skin phototype</a:t>
            </a:r>
          </a:p>
          <a:p>
            <a:pPr>
              <a:buFont typeface="Wingdings" panose="05000000000000000000" charset="0"/>
              <a:buChar char="ü"/>
            </a:pPr>
            <a:r>
              <a:rPr lang="en-US"/>
              <a:t>hormonal factors (including pregnancy, hormonal therapies, and use of oral contraceptives) </a:t>
            </a:r>
          </a:p>
        </p:txBody>
      </p:sp>
      <p:sp>
        <p:nvSpPr>
          <p:cNvPr id="6" name="Content Placeholder 5"/>
          <p:cNvSpPr>
            <a:spLocks noGrp="1"/>
          </p:cNvSpPr>
          <p:nvPr>
            <p:ph sz="quarter" idx="4"/>
          </p:nvPr>
        </p:nvSpPr>
        <p:spPr>
          <a:xfrm>
            <a:off x="5075873" y="1370171"/>
            <a:ext cx="3887629" cy="3164205"/>
          </a:xfrm>
        </p:spPr>
        <p:txBody>
          <a:bodyPr/>
          <a:lstStyle/>
          <a:p>
            <a:r>
              <a:rPr lang="en-US">
                <a:solidFill>
                  <a:schemeClr val="bg1"/>
                </a:solidFill>
                <a:highlight>
                  <a:srgbClr val="800080"/>
                </a:highlight>
              </a:rPr>
              <a:t>Solar irradiation </a:t>
            </a:r>
          </a:p>
          <a:p>
            <a:r>
              <a:rPr lang="en-US"/>
              <a:t>is important in maintaining the hyperpigmentation],</a:t>
            </a:r>
          </a:p>
          <a:p>
            <a:pPr marL="0" indent="0">
              <a:buNone/>
            </a:pPr>
            <a:r>
              <a:rPr lang="en-US"/>
              <a:t>* thus, protection from the sun (including use of broad-spectrum sunscreens with sun protection factor [SPF] of 50 or higher) is an </a:t>
            </a:r>
            <a:r>
              <a:rPr lang="en-US" b="1" u="sng"/>
              <a:t>essential part of a preventive treatment regimen</a:t>
            </a:r>
          </a:p>
        </p:txBody>
      </p:sp>
      <p:sp>
        <p:nvSpPr>
          <p:cNvPr id="7" name="Text Placeholder 6"/>
          <p:cNvSpPr>
            <a:spLocks noGrp="1"/>
          </p:cNvSpPr>
          <p:nvPr>
            <p:ph type="body" sz="quarter" idx="3"/>
          </p:nvPr>
        </p:nvSpPr>
        <p:spPr>
          <a:xfrm>
            <a:off x="4801076" y="-835580"/>
            <a:ext cx="3887391" cy="617934"/>
          </a:xfrm>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circle(in)">
                                      <p:cBhvr>
                                        <p:cTn id="13" dur="2000"/>
                                        <p:tgtEl>
                                          <p:spTgt spid="3">
                                            <p:bg/>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2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animBg="1"/>
      <p:bldP spid="3" grpId="1" build="p" animBg="1"/>
      <p:bldP spid="4" grpId="0" build="p"/>
      <p:bldP spid="4" grpId="1" build="p"/>
      <p:bldP spid="6" grpId="0" build="p"/>
      <p:bldP spid="6" grpI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solidFill>
                  <a:srgbClr val="FF0000"/>
                </a:solidFill>
              </a:rPr>
              <a:t>The three clinical melasma patterns are</a:t>
            </a:r>
          </a:p>
        </p:txBody>
      </p:sp>
      <p:sp>
        <p:nvSpPr>
          <p:cNvPr id="10" name="Text Placeholder 9"/>
          <p:cNvSpPr>
            <a:spLocks noGrp="1"/>
          </p:cNvSpPr>
          <p:nvPr>
            <p:ph type="body" idx="1"/>
          </p:nvPr>
        </p:nvSpPr>
        <p:spPr>
          <a:xfrm>
            <a:off x="275749" y="1268254"/>
            <a:ext cx="2990374" cy="1039178"/>
          </a:xfrm>
        </p:spPr>
        <p:txBody>
          <a:bodyPr>
            <a:normAutofit fontScale="87500" lnSpcReduction="10000"/>
          </a:bodyPr>
          <a:lstStyle/>
          <a:p>
            <a:r>
              <a:rPr lang="en-US" sz="1781">
                <a:solidFill>
                  <a:schemeClr val="bg1"/>
                </a:solidFill>
                <a:highlight>
                  <a:srgbClr val="FF0000"/>
                </a:highlight>
              </a:rPr>
              <a:t>Centrofacial </a:t>
            </a:r>
            <a:endParaRPr lang="en-US"/>
          </a:p>
          <a:p>
            <a:r>
              <a:rPr lang="en-US"/>
              <a:t> Involving the cheeks (picture 1), forehead (picture 2), upper lip (picture 3), nose and chin</a:t>
            </a:r>
          </a:p>
        </p:txBody>
      </p:sp>
      <p:sp>
        <p:nvSpPr>
          <p:cNvPr id="11" name="Text Placeholder 10"/>
          <p:cNvSpPr>
            <a:spLocks noGrp="1"/>
          </p:cNvSpPr>
          <p:nvPr>
            <p:ph type="body" sz="quarter" idx="3"/>
          </p:nvPr>
        </p:nvSpPr>
        <p:spPr>
          <a:xfrm>
            <a:off x="3465195" y="1260872"/>
            <a:ext cx="3887391" cy="617934"/>
          </a:xfrm>
        </p:spPr>
        <p:txBody>
          <a:bodyPr>
            <a:normAutofit fontScale="87500" lnSpcReduction="10000"/>
          </a:bodyPr>
          <a:lstStyle/>
          <a:p>
            <a:r>
              <a:rPr lang="en-US">
                <a:solidFill>
                  <a:schemeClr val="bg1"/>
                </a:solidFill>
                <a:highlight>
                  <a:srgbClr val="FF0000"/>
                </a:highlight>
              </a:rPr>
              <a:t>Malar </a:t>
            </a:r>
          </a:p>
          <a:p>
            <a:r>
              <a:rPr lang="en-US"/>
              <a:t> Involving the cheeks and nose</a:t>
            </a:r>
          </a:p>
        </p:txBody>
      </p:sp>
      <p:pic>
        <p:nvPicPr>
          <p:cNvPr id="100" name="Content Placeholder 99"/>
          <p:cNvPicPr>
            <a:picLocks noGrp="1" noChangeAspect="1"/>
          </p:cNvPicPr>
          <p:nvPr>
            <p:ph sz="half" idx="2"/>
          </p:nvPr>
        </p:nvPicPr>
        <p:blipFill>
          <a:blip r:embed="rId2"/>
          <a:stretch>
            <a:fillRect/>
          </a:stretch>
        </p:blipFill>
        <p:spPr>
          <a:xfrm>
            <a:off x="240507" y="2571750"/>
            <a:ext cx="2738914" cy="1851660"/>
          </a:xfrm>
          <a:prstGeom prst="rect">
            <a:avLst/>
          </a:prstGeom>
          <a:noFill/>
          <a:ln w="9525">
            <a:noFill/>
          </a:ln>
        </p:spPr>
      </p:pic>
      <p:sp>
        <p:nvSpPr>
          <p:cNvPr id="16" name="Text Placeholder 10"/>
          <p:cNvSpPr>
            <a:spLocks noGrp="1"/>
          </p:cNvSpPr>
          <p:nvPr/>
        </p:nvSpPr>
        <p:spPr>
          <a:xfrm>
            <a:off x="6190298" y="1268254"/>
            <a:ext cx="2752249" cy="617696"/>
          </a:xfrm>
          <a:prstGeom prst="rect">
            <a:avLst/>
          </a:prstGeom>
        </p:spPr>
        <p:txBody>
          <a:bodyPr vert="horz" lIns="68580" tIns="34290" rIns="68580" bIns="34290" rtlCol="0" anchor="b">
            <a:normAutofit fontScale="700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685800">
              <a:spcBef>
                <a:spcPts val="750"/>
              </a:spcBef>
              <a:buClrTx/>
            </a:pPr>
            <a:r>
              <a:rPr lang="en-US" sz="1800">
                <a:solidFill>
                  <a:prstClr val="white"/>
                </a:solidFill>
                <a:highlight>
                  <a:srgbClr val="FF0000"/>
                </a:highlight>
                <a:latin typeface="Calibri"/>
              </a:rPr>
              <a:t>Mandibular </a:t>
            </a:r>
          </a:p>
          <a:p>
            <a:pPr defTabSz="685800">
              <a:spcBef>
                <a:spcPts val="750"/>
              </a:spcBef>
              <a:buClrTx/>
            </a:pPr>
            <a:r>
              <a:rPr lang="en-US" sz="1800">
                <a:solidFill>
                  <a:prstClr val="black"/>
                </a:solidFill>
                <a:latin typeface="Calibri"/>
              </a:rPr>
              <a:t> Involving the ramus of the mandible </a:t>
            </a:r>
          </a:p>
        </p:txBody>
      </p:sp>
      <p:pic>
        <p:nvPicPr>
          <p:cNvPr id="101" name="Content Placeholder 100"/>
          <p:cNvPicPr>
            <a:picLocks noGrp="1" noChangeAspect="1"/>
          </p:cNvPicPr>
          <p:nvPr>
            <p:ph sz="quarter" idx="4"/>
          </p:nvPr>
        </p:nvPicPr>
        <p:blipFill>
          <a:blip r:embed="rId3"/>
          <a:stretch>
            <a:fillRect/>
          </a:stretch>
        </p:blipFill>
        <p:spPr>
          <a:xfrm>
            <a:off x="169545" y="2571750"/>
            <a:ext cx="2809875" cy="1851660"/>
          </a:xfrm>
          <a:prstGeom prst="rect">
            <a:avLst/>
          </a:prstGeom>
          <a:noFill/>
          <a:ln w="9525">
            <a:noFill/>
          </a:ln>
        </p:spPr>
      </p:pic>
      <p:pic>
        <p:nvPicPr>
          <p:cNvPr id="102" name="Picture 101"/>
          <p:cNvPicPr/>
          <p:nvPr/>
        </p:nvPicPr>
        <p:blipFill>
          <a:blip r:embed="rId4"/>
          <a:stretch>
            <a:fillRect/>
          </a:stretch>
        </p:blipFill>
        <p:spPr>
          <a:xfrm>
            <a:off x="169545" y="2571750"/>
            <a:ext cx="2809875" cy="1857375"/>
          </a:xfrm>
          <a:prstGeom prst="rect">
            <a:avLst/>
          </a:prstGeom>
          <a:noFill/>
          <a:ln w="9525">
            <a:noFill/>
          </a:ln>
        </p:spPr>
      </p:pic>
      <p:pic>
        <p:nvPicPr>
          <p:cNvPr id="103" name="Picture 102"/>
          <p:cNvPicPr/>
          <p:nvPr/>
        </p:nvPicPr>
        <p:blipFill>
          <a:blip r:embed="rId5"/>
          <a:stretch>
            <a:fillRect/>
          </a:stretch>
        </p:blipFill>
        <p:spPr>
          <a:xfrm>
            <a:off x="3465195" y="2464594"/>
            <a:ext cx="2592705" cy="1958816"/>
          </a:xfrm>
          <a:prstGeom prst="rect">
            <a:avLst/>
          </a:prstGeom>
          <a:noFill/>
          <a:ln w="9525">
            <a:noFill/>
          </a:ln>
        </p:spPr>
      </p:pic>
      <p:pic>
        <p:nvPicPr>
          <p:cNvPr id="104" name="Picture 103"/>
          <p:cNvPicPr/>
          <p:nvPr/>
        </p:nvPicPr>
        <p:blipFill>
          <a:blip r:embed="rId6"/>
          <a:stretch>
            <a:fillRect/>
          </a:stretch>
        </p:blipFill>
        <p:spPr>
          <a:xfrm>
            <a:off x="6338411" y="2441257"/>
            <a:ext cx="2735580" cy="198215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build="p"/>
      <p:bldP spid="10" grpId="1" build="p"/>
      <p:bldP spid="11" grpId="0" build="p"/>
      <p:bldP spid="11" grpId="1" build="p"/>
      <p:bldP spid="16" grpId="0"/>
      <p:bldP spid="16"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r>
              <a:rPr lang="en-US" dirty="0">
                <a:solidFill>
                  <a:schemeClr val="bg1"/>
                </a:solidFill>
                <a:highlight>
                  <a:srgbClr val="FF00FF"/>
                </a:highlight>
              </a:rPr>
              <a:t>Postpartum course </a:t>
            </a:r>
          </a:p>
        </p:txBody>
      </p:sp>
      <p:sp>
        <p:nvSpPr>
          <p:cNvPr id="4" name="Content Placeholder 3"/>
          <p:cNvSpPr>
            <a:spLocks noGrp="1"/>
          </p:cNvSpPr>
          <p:nvPr>
            <p:ph sz="half" idx="2"/>
          </p:nvPr>
        </p:nvSpPr>
        <p:spPr>
          <a:xfrm>
            <a:off x="342900" y="1878806"/>
            <a:ext cx="3733800" cy="3664268"/>
          </a:xfrm>
        </p:spPr>
        <p:txBody>
          <a:bodyPr/>
          <a:lstStyle/>
          <a:p>
            <a:r>
              <a:rPr lang="en-US" dirty="0"/>
              <a:t>Melasma related to pregnancy usually regresses within</a:t>
            </a:r>
            <a:r>
              <a:rPr lang="en-US" dirty="0">
                <a:gradFill>
                  <a:gsLst>
                    <a:gs pos="0">
                      <a:srgbClr val="007BD3"/>
                    </a:gs>
                    <a:gs pos="100000">
                      <a:srgbClr val="034373"/>
                    </a:gs>
                  </a:gsLst>
                  <a:lin scaled="0"/>
                </a:gradFill>
              </a:rPr>
              <a:t> one year </a:t>
            </a:r>
            <a:r>
              <a:rPr lang="en-US" dirty="0"/>
              <a:t>. However, some areas of hyperpigmentation may never completely resolve</a:t>
            </a:r>
          </a:p>
        </p:txBody>
      </p:sp>
      <p:sp>
        <p:nvSpPr>
          <p:cNvPr id="5" name="Text Placeholder 4"/>
          <p:cNvSpPr>
            <a:spLocks noGrp="1"/>
          </p:cNvSpPr>
          <p:nvPr>
            <p:ph type="body" sz="quarter" idx="3"/>
          </p:nvPr>
        </p:nvSpPr>
        <p:spPr/>
        <p:txBody>
          <a:bodyPr/>
          <a:lstStyle/>
          <a:p>
            <a:r>
              <a:rPr lang="en-US">
                <a:solidFill>
                  <a:schemeClr val="bg1"/>
                </a:solidFill>
                <a:highlight>
                  <a:srgbClr val="FF00FF"/>
                </a:highlight>
              </a:rPr>
              <a:t>Treatment </a:t>
            </a:r>
          </a:p>
        </p:txBody>
      </p:sp>
      <p:sp>
        <p:nvSpPr>
          <p:cNvPr id="6" name="Content Placeholder 5"/>
          <p:cNvSpPr>
            <a:spLocks noGrp="1"/>
          </p:cNvSpPr>
          <p:nvPr>
            <p:ph sz="quarter" idx="4"/>
          </p:nvPr>
        </p:nvSpPr>
        <p:spPr/>
        <p:txBody>
          <a:bodyPr/>
          <a:lstStyle/>
          <a:p>
            <a:r>
              <a:rPr lang="en-US"/>
              <a:t>topical skin-lightening agents</a:t>
            </a:r>
          </a:p>
          <a:p>
            <a:r>
              <a:rPr lang="en-US"/>
              <a:t> oral tranexamic acid</a:t>
            </a:r>
          </a:p>
          <a:p>
            <a:r>
              <a:rPr lang="en-US"/>
              <a:t>chemical peels</a:t>
            </a:r>
          </a:p>
          <a:p>
            <a:r>
              <a:rPr lang="en-US"/>
              <a:t>laser and light therapies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6224" y="1"/>
            <a:ext cx="7886700" cy="994172"/>
          </a:xfrm>
        </p:spPr>
        <p:txBody>
          <a:bodyPr>
            <a:normAutofit fontScale="90000"/>
          </a:bodyPr>
          <a:lstStyle/>
          <a:p>
            <a:pPr algn="ctr"/>
            <a:r>
              <a:rPr lang="en-US" b="1"/>
              <a:t>Clinical findings cont...</a:t>
            </a:r>
            <a:br>
              <a:rPr lang="en-US" b="1"/>
            </a:br>
            <a:endParaRPr lang="en-US" b="1"/>
          </a:p>
        </p:txBody>
      </p:sp>
      <p:sp>
        <p:nvSpPr>
          <p:cNvPr id="5" name="Content Placeholder 4"/>
          <p:cNvSpPr>
            <a:spLocks noGrp="1"/>
          </p:cNvSpPr>
          <p:nvPr>
            <p:ph sz="half" idx="1"/>
          </p:nvPr>
        </p:nvSpPr>
        <p:spPr>
          <a:xfrm>
            <a:off x="165735" y="667226"/>
            <a:ext cx="3886200" cy="3263504"/>
          </a:xfrm>
        </p:spPr>
        <p:txBody>
          <a:bodyPr>
            <a:normAutofit fontScale="97500" lnSpcReduction="10000"/>
          </a:bodyPr>
          <a:lstStyle/>
          <a:p>
            <a:pPr marL="0" indent="0">
              <a:buNone/>
            </a:pPr>
            <a:r>
              <a:rPr lang="en-US">
                <a:solidFill>
                  <a:schemeClr val="bg1"/>
                </a:solidFill>
                <a:highlight>
                  <a:srgbClr val="008000"/>
                </a:highlight>
              </a:rPr>
              <a:t>2-Darkening of the midline skin</a:t>
            </a:r>
            <a:r>
              <a:rPr lang="en-US"/>
              <a:t>, which becomes the linea nigra, is the most common finding . The increased pigmentation may span from the pubic symphysis to the xiphoid process.</a:t>
            </a:r>
          </a:p>
          <a:p>
            <a:endParaRPr lang="en-US"/>
          </a:p>
          <a:p>
            <a:pPr marL="0" indent="0">
              <a:buNone/>
            </a:pPr>
            <a:r>
              <a:rPr lang="en-US"/>
              <a:t>3-The periareolar skin also commonly darkens and extends outward in a net-like array, referred to as the </a:t>
            </a:r>
            <a:r>
              <a:rPr lang="en-US">
                <a:solidFill>
                  <a:schemeClr val="bg1"/>
                </a:solidFill>
                <a:highlight>
                  <a:srgbClr val="800000"/>
                </a:highlight>
              </a:rPr>
              <a:t>secondary areola </a:t>
            </a:r>
            <a:endParaRPr lang="en-US"/>
          </a:p>
          <a:p>
            <a:endParaRPr lang="en-US"/>
          </a:p>
          <a:p>
            <a:endParaRPr lang="en-US"/>
          </a:p>
        </p:txBody>
      </p:sp>
      <p:pic>
        <p:nvPicPr>
          <p:cNvPr id="7" name="Content Placeholder 6" descr="1-double-trouble-gillian-singleton"/>
          <p:cNvPicPr>
            <a:picLocks noGrp="1" noChangeAspect="1"/>
          </p:cNvPicPr>
          <p:nvPr>
            <p:ph sz="half" idx="2"/>
          </p:nvPr>
        </p:nvPicPr>
        <p:blipFill>
          <a:blip r:embed="rId3"/>
          <a:stretch>
            <a:fillRect/>
          </a:stretch>
        </p:blipFill>
        <p:spPr>
          <a:xfrm>
            <a:off x="4308634" y="2977516"/>
            <a:ext cx="4572953" cy="1913096"/>
          </a:xfrm>
          <a:prstGeom prst="rect">
            <a:avLst/>
          </a:prstGeom>
        </p:spPr>
      </p:pic>
      <p:pic>
        <p:nvPicPr>
          <p:cNvPr id="105" name="Picture 104"/>
          <p:cNvPicPr/>
          <p:nvPr/>
        </p:nvPicPr>
        <p:blipFill>
          <a:blip r:embed="rId4"/>
          <a:stretch>
            <a:fillRect/>
          </a:stretch>
        </p:blipFill>
        <p:spPr>
          <a:xfrm>
            <a:off x="4572000" y="621030"/>
            <a:ext cx="2438400" cy="2287429"/>
          </a:xfrm>
          <a:prstGeom prst="rect">
            <a:avLst/>
          </a:prstGeom>
          <a:noFill/>
          <a:ln w="9525">
            <a:noFill/>
          </a:ln>
        </p:spPr>
      </p:pic>
      <p:sp>
        <p:nvSpPr>
          <p:cNvPr id="8" name="Text Box 7"/>
          <p:cNvSpPr txBox="1"/>
          <p:nvPr/>
        </p:nvSpPr>
        <p:spPr>
          <a:xfrm>
            <a:off x="89535" y="3930968"/>
            <a:ext cx="4574858" cy="1127760"/>
          </a:xfrm>
          <a:prstGeom prst="rect">
            <a:avLst/>
          </a:prstGeom>
          <a:noFill/>
          <a:ln w="57150">
            <a:solidFill>
              <a:schemeClr val="tx1"/>
            </a:solidFill>
            <a:prstDash val="dash"/>
          </a:ln>
        </p:spPr>
        <p:txBody>
          <a:bodyPr wrap="square" rtlCol="0" anchor="t">
            <a:noAutofit/>
          </a:bodyPr>
          <a:lstStyle/>
          <a:p>
            <a:pPr defTabSz="685800">
              <a:buClrTx/>
            </a:pPr>
            <a:r>
              <a:rPr lang="en-US" sz="1350" kern="1200">
                <a:solidFill>
                  <a:prstClr val="black"/>
                </a:solidFill>
                <a:latin typeface="Calibri"/>
                <a:ea typeface="+mn-ea"/>
                <a:cs typeface="+mn-cs"/>
                <a:sym typeface="+mn-ea"/>
              </a:rPr>
              <a:t>•Other areas with increased pigmentation include the nipples, axillae, genitalia, perineum, anus, inner thighs, and the neck </a:t>
            </a:r>
          </a:p>
          <a:p>
            <a:pPr defTabSz="685800">
              <a:buClrTx/>
            </a:pPr>
            <a:endParaRPr lang="en-US" sz="1350" kern="1200">
              <a:solidFill>
                <a:prstClr val="black"/>
              </a:solidFill>
              <a:latin typeface="Calibri"/>
              <a:ea typeface="+mn-ea"/>
              <a:cs typeface="+mn-cs"/>
            </a:endParaRPr>
          </a:p>
          <a:p>
            <a:pPr defTabSz="685800">
              <a:buClrTx/>
            </a:pPr>
            <a:r>
              <a:rPr lang="en-US" sz="1350" kern="1200">
                <a:solidFill>
                  <a:prstClr val="black"/>
                </a:solidFill>
                <a:latin typeface="Calibri"/>
                <a:ea typeface="+mn-ea"/>
                <a:cs typeface="+mn-cs"/>
                <a:sym typeface="+mn-ea"/>
              </a:rPr>
              <a:t>•A darker hue may also be noted in recent scars, freckles, and lentigines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build="p"/>
      <p:bldP spid="5" grpId="1" build="p"/>
      <p:bldP spid="8" grpId="0" animBg="1"/>
      <p:bldP spid="8"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a:solidFill>
                  <a:schemeClr val="bg1"/>
                </a:solidFill>
                <a:highlight>
                  <a:srgbClr val="FF0000"/>
                </a:highlight>
              </a:rPr>
              <a:t>Vascular changes </a:t>
            </a:r>
          </a:p>
        </p:txBody>
      </p:sp>
      <p:sp>
        <p:nvSpPr>
          <p:cNvPr id="5" name="Text Placeholder 4"/>
          <p:cNvSpPr>
            <a:spLocks noGrp="1"/>
          </p:cNvSpPr>
          <p:nvPr>
            <p:ph type="body" idx="1"/>
          </p:nvPr>
        </p:nvSpPr>
        <p:spPr/>
        <p:txBody>
          <a:bodyPr/>
          <a:lstStyle/>
          <a:p>
            <a:pPr marL="0" indent="0" algn="ctr">
              <a:buNone/>
            </a:pPr>
            <a:r>
              <a:rPr lang="en-US"/>
              <a:t>Estrogen and other pregnancy-related factors cause</a:t>
            </a:r>
          </a:p>
        </p:txBody>
      </p:sp>
      <p:sp>
        <p:nvSpPr>
          <p:cNvPr id="6" name="Text Box 5"/>
          <p:cNvSpPr txBox="1"/>
          <p:nvPr/>
        </p:nvSpPr>
        <p:spPr>
          <a:xfrm>
            <a:off x="236696" y="1995488"/>
            <a:ext cx="4572000" cy="600164"/>
          </a:xfrm>
          <a:prstGeom prst="rect">
            <a:avLst/>
          </a:prstGeom>
          <a:noFill/>
        </p:spPr>
        <p:txBody>
          <a:bodyPr wrap="square" rtlCol="0" anchor="t">
            <a:spAutoFit/>
          </a:bodyPr>
          <a:lstStyle/>
          <a:p>
            <a:pPr defTabSz="685800">
              <a:buClrTx/>
            </a:pPr>
            <a:r>
              <a:rPr lang="en-US" sz="3300" kern="1200">
                <a:ln w="22225">
                  <a:solidFill>
                    <a:srgbClr val="ED7D31"/>
                  </a:solidFill>
                  <a:prstDash val="solid"/>
                </a:ln>
                <a:gradFill>
                  <a:gsLst>
                    <a:gs pos="0">
                      <a:srgbClr val="FE4444"/>
                    </a:gs>
                    <a:gs pos="100000">
                      <a:srgbClr val="832B2B"/>
                    </a:gs>
                  </a:gsLst>
                  <a:lin scaled="0"/>
                </a:gradFill>
                <a:effectLst>
                  <a:glow rad="228600">
                    <a:srgbClr val="ED7D31">
                      <a:satMod val="175000"/>
                      <a:alpha val="40000"/>
                    </a:srgbClr>
                  </a:glow>
                </a:effectLst>
                <a:latin typeface="Calibri"/>
                <a:ea typeface="+mn-ea"/>
                <a:cs typeface="+mn-cs"/>
              </a:rPr>
              <a:t>vascular distention</a:t>
            </a:r>
          </a:p>
        </p:txBody>
      </p:sp>
      <p:sp>
        <p:nvSpPr>
          <p:cNvPr id="7" name="Text Box 6"/>
          <p:cNvSpPr txBox="1"/>
          <p:nvPr/>
        </p:nvSpPr>
        <p:spPr>
          <a:xfrm>
            <a:off x="236696" y="2904649"/>
            <a:ext cx="4572000" cy="600164"/>
          </a:xfrm>
          <a:prstGeom prst="rect">
            <a:avLst/>
          </a:prstGeom>
          <a:noFill/>
        </p:spPr>
        <p:txBody>
          <a:bodyPr wrap="square" rtlCol="0" anchor="t">
            <a:spAutoFit/>
          </a:bodyPr>
          <a:lstStyle/>
          <a:p>
            <a:pPr defTabSz="685800">
              <a:buClrTx/>
            </a:pPr>
            <a:r>
              <a:rPr lang="en-US" sz="3300" kern="1200">
                <a:ln w="22225">
                  <a:solidFill>
                    <a:srgbClr val="ED7D31"/>
                  </a:solidFill>
                  <a:prstDash val="solid"/>
                </a:ln>
                <a:gradFill>
                  <a:gsLst>
                    <a:gs pos="0">
                      <a:srgbClr val="FE4444"/>
                    </a:gs>
                    <a:gs pos="100000">
                      <a:srgbClr val="832B2B"/>
                    </a:gs>
                  </a:gsLst>
                  <a:lin scaled="0"/>
                </a:gradFill>
                <a:effectLst>
                  <a:glow rad="228600">
                    <a:srgbClr val="ED7D31">
                      <a:satMod val="175000"/>
                      <a:alpha val="40000"/>
                    </a:srgbClr>
                  </a:glow>
                </a:effectLst>
                <a:latin typeface="Calibri"/>
                <a:ea typeface="+mn-ea"/>
                <a:cs typeface="+mn-cs"/>
              </a:rPr>
              <a:t>vascular instability</a:t>
            </a:r>
          </a:p>
        </p:txBody>
      </p:sp>
      <p:sp>
        <p:nvSpPr>
          <p:cNvPr id="8" name="Text Box 7"/>
          <p:cNvSpPr txBox="1"/>
          <p:nvPr/>
        </p:nvSpPr>
        <p:spPr>
          <a:xfrm>
            <a:off x="331946" y="3813810"/>
            <a:ext cx="4572000" cy="1107996"/>
          </a:xfrm>
          <a:prstGeom prst="rect">
            <a:avLst/>
          </a:prstGeom>
          <a:noFill/>
        </p:spPr>
        <p:txBody>
          <a:bodyPr wrap="square" rtlCol="0" anchor="t">
            <a:spAutoFit/>
          </a:bodyPr>
          <a:lstStyle/>
          <a:p>
            <a:pPr defTabSz="685800">
              <a:buClrTx/>
            </a:pPr>
            <a:r>
              <a:rPr lang="en-US" sz="3300" kern="1200">
                <a:ln w="22225">
                  <a:solidFill>
                    <a:srgbClr val="ED7D31"/>
                  </a:solidFill>
                  <a:prstDash val="solid"/>
                </a:ln>
                <a:gradFill>
                  <a:gsLst>
                    <a:gs pos="0">
                      <a:srgbClr val="FE4444"/>
                    </a:gs>
                    <a:gs pos="100000">
                      <a:srgbClr val="832B2B"/>
                    </a:gs>
                  </a:gsLst>
                  <a:lin scaled="0"/>
                </a:gradFill>
                <a:effectLst>
                  <a:glow rad="228600">
                    <a:srgbClr val="ED7D31">
                      <a:satMod val="175000"/>
                      <a:alpha val="40000"/>
                    </a:srgbClr>
                  </a:glow>
                </a:effectLst>
                <a:latin typeface="Calibri"/>
                <a:ea typeface="+mn-ea"/>
                <a:cs typeface="+mn-cs"/>
              </a:rPr>
              <a:t>proliferation of blood vessels</a:t>
            </a:r>
          </a:p>
        </p:txBody>
      </p:sp>
      <p:sp>
        <p:nvSpPr>
          <p:cNvPr id="9" name="Text Box 8"/>
          <p:cNvSpPr txBox="1"/>
          <p:nvPr/>
        </p:nvSpPr>
        <p:spPr>
          <a:xfrm>
            <a:off x="5715000" y="2225992"/>
            <a:ext cx="2997994" cy="2406968"/>
          </a:xfrm>
          <a:prstGeom prst="rect">
            <a:avLst/>
          </a:prstGeom>
          <a:ln w="57150" cap="flat" cmpd="sng" algn="ctr">
            <a:gradFill>
              <a:gsLst>
                <a:gs pos="0">
                  <a:srgbClr val="FE4444"/>
                </a:gs>
                <a:gs pos="100000">
                  <a:srgbClr val="832B2B"/>
                </a:gs>
              </a:gsLst>
            </a:gradFill>
            <a:prstDash val="lgDash"/>
            <a:miter lim="800000"/>
          </a:ln>
        </p:spPr>
        <p:style>
          <a:lnRef idx="0">
            <a:schemeClr val="accent1"/>
          </a:lnRef>
          <a:fillRef idx="0">
            <a:srgbClr val="FFFFFF"/>
          </a:fillRef>
          <a:effectRef idx="0">
            <a:srgbClr val="FFFFFF"/>
          </a:effectRef>
          <a:fontRef idx="minor">
            <a:schemeClr val="dk1"/>
          </a:fontRef>
        </p:style>
        <p:txBody>
          <a:bodyPr wrap="square" rtlCol="0" anchor="t">
            <a:noAutofit/>
          </a:bodyPr>
          <a:lstStyle/>
          <a:p>
            <a:pPr defTabSz="685800">
              <a:buClrTx/>
            </a:pPr>
            <a:r>
              <a:rPr lang="en-US" sz="2100" kern="1200">
                <a:solidFill>
                  <a:prstClr val="black"/>
                </a:solidFill>
                <a:latin typeface="Calibri"/>
              </a:rPr>
              <a:t>These vascular alterations result in the numerous changes in skin, which are described in the following sections and usually regress postpartum</a:t>
            </a:r>
          </a:p>
        </p:txBody>
      </p:sp>
      <p:sp>
        <p:nvSpPr>
          <p:cNvPr id="10" name="Right Arrow Callout 9"/>
          <p:cNvSpPr/>
          <p:nvPr/>
        </p:nvSpPr>
        <p:spPr>
          <a:xfrm>
            <a:off x="4168141" y="2225993"/>
            <a:ext cx="1181576" cy="2187416"/>
          </a:xfrm>
          <a:prstGeom prst="rightArrowCallout">
            <a:avLst/>
          </a:prstGeom>
          <a:gradFill>
            <a:gsLst>
              <a:gs pos="0">
                <a:srgbClr val="FE4444"/>
              </a:gs>
              <a:gs pos="100000">
                <a:srgbClr val="832B2B"/>
              </a:gs>
            </a:gsLst>
            <a:lin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685800">
              <a:buClrTx/>
            </a:pPr>
            <a:endParaRPr lang="en-US" sz="1350" kern="120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P spid="6" grpId="0"/>
      <p:bldP spid="6" grpId="1"/>
      <p:bldP spid="7" grpId="0"/>
      <p:bldP spid="7" grpId="1"/>
      <p:bldP spid="8" grpId="0"/>
      <p:bldP spid="8" grpId="1"/>
      <p:bldP spid="9" grpId="0" animBg="1"/>
      <p:bldP spid="9" grpId="1" animBg="1"/>
      <p:bldP spid="10" grpId="0" animBg="1"/>
      <p:bldP spid="1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350"/>
            <a:ext cx="8852535" cy="1068705"/>
          </a:xfrm>
          <a:ln w="44450" cap="flat" cmpd="sng" algn="ctr">
            <a:solidFill>
              <a:srgbClr val="FF0000"/>
            </a:solidFill>
            <a:prstDash val="lgDashDotDot"/>
            <a:miter lim="800000"/>
          </a:ln>
          <a:extLst>
            <a:ext uri="{909E8E84-426E-40DD-AFC4-6F175D3DCCD1}">
              <a14:hiddenFill xmlns:a14="http://schemas.microsoft.com/office/drawing/2010/main">
                <a:gradFill>
                  <a:gsLst>
                    <a:gs pos="0">
                      <a:srgbClr val="FE4444"/>
                    </a:gs>
                    <a:gs pos="100000">
                      <a:srgbClr val="832B2B"/>
                    </a:gs>
                  </a:gsLst>
                  <a:lin scaled="0"/>
                </a:gradFill>
              </a14:hiddenFill>
            </a:ext>
          </a:extLst>
        </p:spPr>
        <p:style>
          <a:lnRef idx="0">
            <a:schemeClr val="accent1"/>
          </a:lnRef>
          <a:fillRef idx="0">
            <a:srgbClr val="FFFFFF"/>
          </a:fillRef>
          <a:effectRef idx="0">
            <a:srgbClr val="FFFFFF"/>
          </a:effectRef>
          <a:fontRef idx="minor">
            <a:schemeClr val="dk1"/>
          </a:fontRef>
        </p:style>
        <p:txBody>
          <a:bodyPr>
            <a:normAutofit fontScale="90000"/>
          </a:bodyPr>
          <a:lstStyle/>
          <a:p>
            <a:pPr algn="ctr"/>
            <a:br>
              <a:rPr lang="en-US" sz="3675"/>
            </a:br>
            <a:r>
              <a:rPr lang="en-US" sz="3675"/>
              <a:t>Vascular spiders</a:t>
            </a:r>
            <a:br>
              <a:rPr lang="en-US" sz="3675"/>
            </a:br>
            <a:r>
              <a:rPr lang="en-US"/>
              <a:t> </a:t>
            </a:r>
            <a:r>
              <a:rPr lang="en-US" sz="1650"/>
              <a:t>spider angiomas, nevi aranei, spider nevi, arterial spiders, spider telangiectasia</a:t>
            </a:r>
            <a:br>
              <a:rPr lang="en-US"/>
            </a:br>
            <a:endParaRPr lang="en-US"/>
          </a:p>
        </p:txBody>
      </p:sp>
      <p:sp>
        <p:nvSpPr>
          <p:cNvPr id="4" name="Content Placeholder 3"/>
          <p:cNvSpPr>
            <a:spLocks noGrp="1"/>
          </p:cNvSpPr>
          <p:nvPr>
            <p:ph sz="half" idx="2"/>
          </p:nvPr>
        </p:nvSpPr>
        <p:spPr>
          <a:xfrm>
            <a:off x="1" y="1258729"/>
            <a:ext cx="3915251" cy="1834991"/>
          </a:xfrm>
          <a:ln w="53975" cmpd="thickThin">
            <a:solidFill>
              <a:srgbClr val="C83406"/>
            </a:solidFill>
            <a:prstDash val="solid"/>
          </a:ln>
        </p:spPr>
        <p:txBody>
          <a:bodyPr>
            <a:normAutofit fontScale="90000" lnSpcReduction="10000"/>
          </a:bodyPr>
          <a:lstStyle/>
          <a:p>
            <a:pPr marL="0" indent="0">
              <a:buNone/>
            </a:pPr>
            <a:r>
              <a:rPr lang="en-US">
                <a:sym typeface="+mn-ea"/>
              </a:rPr>
              <a:t>Course in pregnancy</a:t>
            </a:r>
            <a:endParaRPr lang="en-US"/>
          </a:p>
          <a:p>
            <a:r>
              <a:rPr lang="en-US"/>
              <a:t>evelop in approximately 66 percent of light-skinned and 11 percent of dark-skinned pregnant people, typically appearing in</a:t>
            </a:r>
            <a:r>
              <a:rPr lang="en-US">
                <a:solidFill>
                  <a:schemeClr val="bg1"/>
                </a:solidFill>
                <a:highlight>
                  <a:srgbClr val="FF00FF"/>
                </a:highlight>
              </a:rPr>
              <a:t> the second to fifth month of pregnancy</a:t>
            </a:r>
          </a:p>
        </p:txBody>
      </p:sp>
      <p:sp>
        <p:nvSpPr>
          <p:cNvPr id="6" name="Content Placeholder 5"/>
          <p:cNvSpPr>
            <a:spLocks noGrp="1"/>
          </p:cNvSpPr>
          <p:nvPr>
            <p:ph sz="quarter" idx="4"/>
          </p:nvPr>
        </p:nvSpPr>
        <p:spPr>
          <a:xfrm>
            <a:off x="4533424" y="1258729"/>
            <a:ext cx="4675346" cy="3884295"/>
          </a:xfrm>
          <a:ln w="76200" cmpd="dbl">
            <a:solidFill>
              <a:schemeClr val="accent4">
                <a:lumMod val="60000"/>
                <a:lumOff val="40000"/>
              </a:schemeClr>
            </a:solidFill>
            <a:prstDash val="lgDashDotDot"/>
          </a:ln>
        </p:spPr>
        <p:txBody>
          <a:bodyPr>
            <a:normAutofit fontScale="90000" lnSpcReduction="10000"/>
          </a:bodyPr>
          <a:lstStyle/>
          <a:p>
            <a:pPr marL="0" indent="0">
              <a:buNone/>
            </a:pPr>
            <a:r>
              <a:rPr lang="en-US" dirty="0">
                <a:sym typeface="+mn-ea"/>
              </a:rPr>
              <a:t>Clinical findings</a:t>
            </a:r>
            <a:endParaRPr lang="en-US" dirty="0"/>
          </a:p>
          <a:p>
            <a:r>
              <a:rPr lang="en-US" dirty="0"/>
              <a:t>The lesions are </a:t>
            </a:r>
            <a:r>
              <a:rPr lang="en-US" dirty="0">
                <a:solidFill>
                  <a:schemeClr val="bg1"/>
                </a:solidFill>
                <a:highlight>
                  <a:srgbClr val="FF0000"/>
                </a:highlight>
              </a:rPr>
              <a:t>r</a:t>
            </a:r>
            <a:r>
              <a:rPr lang="en-US" u="sng" dirty="0">
                <a:solidFill>
                  <a:schemeClr val="bg1"/>
                </a:solidFill>
                <a:highlight>
                  <a:srgbClr val="FF0000"/>
                </a:highlight>
              </a:rPr>
              <a:t>ed with branches </a:t>
            </a:r>
          </a:p>
          <a:p>
            <a:r>
              <a:rPr lang="en-US" u="sng" dirty="0">
                <a:solidFill>
                  <a:schemeClr val="bg1"/>
                </a:solidFill>
                <a:highlight>
                  <a:srgbClr val="FF0000"/>
                </a:highlight>
              </a:rPr>
              <a:t>extending out from a central puncta.</a:t>
            </a:r>
          </a:p>
          <a:p>
            <a:pPr marL="0" indent="0">
              <a:buNone/>
            </a:pPr>
            <a:r>
              <a:rPr lang="en-US" dirty="0"/>
              <a:t> They are most common around the </a:t>
            </a:r>
            <a:r>
              <a:rPr lang="en-US" u="sng" dirty="0"/>
              <a:t>eyes</a:t>
            </a:r>
            <a:r>
              <a:rPr lang="en-US" dirty="0"/>
              <a:t> and occur almost exclusively in areas drained by the </a:t>
            </a:r>
            <a:r>
              <a:rPr lang="en-US" dirty="0">
                <a:highlight>
                  <a:srgbClr val="FFFF00"/>
                </a:highlight>
              </a:rPr>
              <a:t>superior vena cava</a:t>
            </a:r>
            <a:r>
              <a:rPr lang="en-US" dirty="0"/>
              <a:t>: </a:t>
            </a:r>
            <a:r>
              <a:rPr lang="en-US" u="sng" dirty="0"/>
              <a:t>neck, face, upper chest, arms, and hands</a:t>
            </a:r>
          </a:p>
          <a:p>
            <a:pPr marL="0" indent="0">
              <a:buNone/>
            </a:pPr>
            <a:endParaRPr lang="en-US" u="sng" dirty="0"/>
          </a:p>
          <a:p>
            <a:pPr marL="0" indent="0">
              <a:buNone/>
            </a:pPr>
            <a:r>
              <a:rPr lang="en-US" dirty="0"/>
              <a:t> **Lesions in a </a:t>
            </a:r>
            <a:r>
              <a:rPr lang="en-US" dirty="0">
                <a:highlight>
                  <a:srgbClr val="FFFF00"/>
                </a:highlight>
              </a:rPr>
              <a:t>dermatomal distribution</a:t>
            </a:r>
            <a:r>
              <a:rPr lang="en-US" dirty="0"/>
              <a:t>, termed </a:t>
            </a:r>
            <a:r>
              <a:rPr lang="en-US" u="sng" dirty="0"/>
              <a:t>unilateral nevoid telangiectasia or unilateral dermatomal superficial telangiectasia</a:t>
            </a:r>
            <a:r>
              <a:rPr lang="en-US" dirty="0"/>
              <a:t>, may appear during pregnancy, as well.</a:t>
            </a:r>
          </a:p>
        </p:txBody>
      </p:sp>
      <p:pic>
        <p:nvPicPr>
          <p:cNvPr id="110" name="Content Placeholder 109"/>
          <p:cNvPicPr>
            <a:picLocks noChangeAspect="1"/>
          </p:cNvPicPr>
          <p:nvPr/>
        </p:nvPicPr>
        <p:blipFill>
          <a:blip r:embed="rId3"/>
          <a:stretch>
            <a:fillRect/>
          </a:stretch>
        </p:blipFill>
        <p:spPr>
          <a:xfrm>
            <a:off x="95250" y="3093244"/>
            <a:ext cx="4219099" cy="237505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build="p" animBg="1"/>
      <p:bldP spid="4" grpId="1" build="p" animBg="1"/>
      <p:bldP spid="6" grpId="0" build="p" animBg="1"/>
      <p:bldP spid="6" grpId="1" build="p"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p:cNvSpPr>
            <a:spLocks noGrp="1"/>
          </p:cNvSpPr>
          <p:nvPr>
            <p:ph type="body" idx="1"/>
          </p:nvPr>
        </p:nvSpPr>
        <p:spPr>
          <a:xfrm>
            <a:off x="172642" y="565547"/>
            <a:ext cx="3868340" cy="617934"/>
          </a:xfrm>
        </p:spPr>
        <p:txBody>
          <a:bodyPr/>
          <a:lstStyle/>
          <a:p>
            <a:r>
              <a:rPr lang="en-US" u="sng">
                <a:sym typeface="+mn-ea"/>
              </a:rPr>
              <a:t>unilateral nevoid telangiectasia</a:t>
            </a:r>
            <a:endParaRPr lang="en-US"/>
          </a:p>
        </p:txBody>
      </p:sp>
      <p:pic>
        <p:nvPicPr>
          <p:cNvPr id="109" name="Content Placeholder 108"/>
          <p:cNvPicPr>
            <a:picLocks noGrp="1" noChangeAspect="1"/>
          </p:cNvPicPr>
          <p:nvPr>
            <p:ph sz="half" idx="2"/>
          </p:nvPr>
        </p:nvPicPr>
        <p:blipFill>
          <a:blip r:embed="rId3"/>
          <a:stretch>
            <a:fillRect/>
          </a:stretch>
        </p:blipFill>
        <p:spPr>
          <a:xfrm>
            <a:off x="353020" y="1484333"/>
            <a:ext cx="3507581" cy="3465195"/>
          </a:xfrm>
          <a:prstGeom prst="rect">
            <a:avLst/>
          </a:prstGeom>
          <a:noFill/>
          <a:ln w="9525">
            <a:noFill/>
          </a:ln>
        </p:spPr>
      </p:pic>
      <p:sp>
        <p:nvSpPr>
          <p:cNvPr id="17" name="Text Placeholder 16"/>
          <p:cNvSpPr>
            <a:spLocks noGrp="1"/>
          </p:cNvSpPr>
          <p:nvPr>
            <p:ph type="body" sz="quarter" idx="3"/>
          </p:nvPr>
        </p:nvSpPr>
        <p:spPr>
          <a:xfrm>
            <a:off x="4381500" y="338138"/>
            <a:ext cx="2163128" cy="340995"/>
          </a:xfrm>
          <a:ln w="63500" cmpd="sng">
            <a:solidFill>
              <a:srgbClr val="78AC01"/>
            </a:solidFill>
            <a:prstDash val="lgDashDot"/>
          </a:ln>
        </p:spPr>
        <p:txBody>
          <a:bodyPr/>
          <a:lstStyle/>
          <a:p>
            <a:r>
              <a:rPr lang="en-US"/>
              <a:t>Postpartum course</a:t>
            </a:r>
          </a:p>
        </p:txBody>
      </p:sp>
      <p:sp>
        <p:nvSpPr>
          <p:cNvPr id="18" name="Content Placeholder 17"/>
          <p:cNvSpPr>
            <a:spLocks noGrp="1"/>
          </p:cNvSpPr>
          <p:nvPr>
            <p:ph sz="quarter" idx="4"/>
          </p:nvPr>
        </p:nvSpPr>
        <p:spPr>
          <a:xfrm>
            <a:off x="4381500" y="679133"/>
            <a:ext cx="3887629" cy="1049179"/>
          </a:xfrm>
        </p:spPr>
        <p:txBody>
          <a:bodyPr/>
          <a:lstStyle/>
          <a:p>
            <a:r>
              <a:rPr lang="en-US"/>
              <a:t>Most lesions (90 percent) regress by three months postpartum</a:t>
            </a:r>
          </a:p>
        </p:txBody>
      </p:sp>
      <p:sp>
        <p:nvSpPr>
          <p:cNvPr id="19" name="Text Placeholder 16"/>
          <p:cNvSpPr>
            <a:spLocks noGrp="1"/>
          </p:cNvSpPr>
          <p:nvPr/>
        </p:nvSpPr>
        <p:spPr>
          <a:xfrm>
            <a:off x="4476750" y="2185035"/>
            <a:ext cx="1229678" cy="313373"/>
          </a:xfrm>
          <a:prstGeom prst="rect">
            <a:avLst/>
          </a:prstGeom>
          <a:ln w="57150" cmpd="dbl">
            <a:solidFill>
              <a:schemeClr val="accent2"/>
            </a:solidFill>
            <a:prstDash val="lgDash"/>
          </a:ln>
        </p:spPr>
        <p:txBody>
          <a:bodyPr vert="horz" lIns="68580" tIns="34290" rIns="68580" bIns="34290" rtlCol="0" anchor="b">
            <a:normAutofit fontScale="97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685800">
              <a:spcBef>
                <a:spcPts val="750"/>
              </a:spcBef>
              <a:buClrTx/>
            </a:pPr>
            <a:r>
              <a:rPr lang="en-US" sz="1800">
                <a:solidFill>
                  <a:prstClr val="black"/>
                </a:solidFill>
                <a:latin typeface="Calibri"/>
              </a:rPr>
              <a:t>Treatment </a:t>
            </a:r>
          </a:p>
        </p:txBody>
      </p:sp>
      <p:sp>
        <p:nvSpPr>
          <p:cNvPr id="20" name="Content Placeholder 17"/>
          <p:cNvSpPr/>
          <p:nvPr/>
        </p:nvSpPr>
        <p:spPr>
          <a:xfrm>
            <a:off x="4381500" y="2507933"/>
            <a:ext cx="3887629" cy="1049179"/>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buClrTx/>
            </a:pPr>
            <a:r>
              <a:rPr lang="en-US" sz="2100">
                <a:solidFill>
                  <a:prstClr val="black"/>
                </a:solidFill>
                <a:latin typeface="Calibri"/>
              </a:rPr>
              <a:t> sclerotherapy </a:t>
            </a:r>
          </a:p>
          <a:p>
            <a:pPr marL="171450" indent="-171450" defTabSz="685800">
              <a:spcBef>
                <a:spcPts val="750"/>
              </a:spcBef>
              <a:buClrTx/>
            </a:pPr>
            <a:r>
              <a:rPr lang="en-US" sz="2100">
                <a:solidFill>
                  <a:prstClr val="black"/>
                </a:solidFill>
                <a:latin typeface="Calibri"/>
              </a:rPr>
              <a:t>lasers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4" grpI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28224" y="74295"/>
            <a:ext cx="6391751" cy="994410"/>
          </a:xfrm>
          <a:ln w="57150">
            <a:gradFill>
              <a:gsLst>
                <a:gs pos="0">
                  <a:srgbClr val="FE4444"/>
                </a:gs>
                <a:gs pos="100000">
                  <a:srgbClr val="832B2B"/>
                </a:gs>
              </a:gsLst>
            </a:gradFill>
            <a:prstDash val="dash"/>
          </a:ln>
        </p:spPr>
        <p:txBody>
          <a:bodyPr/>
          <a:lstStyle/>
          <a:p>
            <a:pPr algn="ctr"/>
            <a:r>
              <a:rPr lang="en-US"/>
              <a:t>Palmar erythema </a:t>
            </a:r>
          </a:p>
        </p:txBody>
      </p:sp>
      <p:sp>
        <p:nvSpPr>
          <p:cNvPr id="6" name="Content Placeholder 5"/>
          <p:cNvSpPr>
            <a:spLocks noGrp="1"/>
          </p:cNvSpPr>
          <p:nvPr>
            <p:ph sz="half" idx="2"/>
          </p:nvPr>
        </p:nvSpPr>
        <p:spPr>
          <a:xfrm>
            <a:off x="313849" y="1269682"/>
            <a:ext cx="3886200" cy="3263504"/>
          </a:xfrm>
        </p:spPr>
        <p:txBody>
          <a:bodyPr>
            <a:normAutofit fontScale="90000" lnSpcReduction="10000"/>
          </a:bodyPr>
          <a:lstStyle/>
          <a:p>
            <a:pPr marL="0" indent="0">
              <a:buNone/>
            </a:pPr>
            <a:r>
              <a:rPr lang="en-US"/>
              <a:t>palmar erythema occurs in two distributions ;</a:t>
            </a:r>
          </a:p>
          <a:p>
            <a:pPr marL="0" indent="0">
              <a:buNone/>
            </a:pPr>
            <a:endParaRPr lang="en-US"/>
          </a:p>
          <a:p>
            <a:pPr marL="0" indent="0">
              <a:buNone/>
            </a:pPr>
            <a:r>
              <a:rPr lang="en-US"/>
              <a:t>●Limited to the hypothenar and/or thenar eminence; or</a:t>
            </a:r>
          </a:p>
          <a:p>
            <a:pPr marL="0" indent="0">
              <a:buNone/>
            </a:pPr>
            <a:endParaRPr lang="en-US"/>
          </a:p>
          <a:p>
            <a:pPr marL="0" indent="0">
              <a:buNone/>
            </a:pPr>
            <a:r>
              <a:rPr lang="en-US"/>
              <a:t>●Diffuse and mottled</a:t>
            </a:r>
          </a:p>
          <a:p>
            <a:pPr marL="0" indent="0">
              <a:buNone/>
            </a:pPr>
            <a:endParaRPr lang="en-US"/>
          </a:p>
          <a:p>
            <a:pPr marL="0" indent="0">
              <a:buNone/>
            </a:pPr>
            <a:r>
              <a:rPr lang="en-US"/>
              <a:t>P</a:t>
            </a:r>
            <a:r>
              <a:rPr lang="en-US" sz="1650"/>
              <a:t>almar erythema is observed in approximately 66 percent of light-skinned and 33 percent of dark-skinned pregnant people.</a:t>
            </a:r>
          </a:p>
        </p:txBody>
      </p:sp>
      <p:pic>
        <p:nvPicPr>
          <p:cNvPr id="111" name="Content Placeholder 110"/>
          <p:cNvPicPr>
            <a:picLocks noGrp="1" noChangeAspect="1"/>
          </p:cNvPicPr>
          <p:nvPr>
            <p:ph sz="half" idx="1"/>
          </p:nvPr>
        </p:nvPicPr>
        <p:blipFill>
          <a:blip r:embed="rId2"/>
          <a:stretch>
            <a:fillRect/>
          </a:stretch>
        </p:blipFill>
        <p:spPr>
          <a:xfrm>
            <a:off x="4790123" y="1511618"/>
            <a:ext cx="4051459" cy="2779871"/>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354331" y="1261111"/>
            <a:ext cx="3581876" cy="617696"/>
          </a:xfrm>
        </p:spPr>
        <p:txBody>
          <a:bodyPr/>
          <a:lstStyle/>
          <a:p>
            <a:r>
              <a:rPr lang="en-US"/>
              <a:t>Clinical findings and course in pregnancy</a:t>
            </a:r>
          </a:p>
        </p:txBody>
      </p:sp>
      <p:sp>
        <p:nvSpPr>
          <p:cNvPr id="6" name="Content Placeholder 5"/>
          <p:cNvSpPr>
            <a:spLocks noGrp="1"/>
          </p:cNvSpPr>
          <p:nvPr>
            <p:ph sz="half" idx="2"/>
          </p:nvPr>
        </p:nvSpPr>
        <p:spPr>
          <a:xfrm>
            <a:off x="354093" y="1878806"/>
            <a:ext cx="3868340" cy="2763441"/>
          </a:xfrm>
        </p:spPr>
        <p:txBody>
          <a:bodyPr>
            <a:normAutofit fontScale="92500"/>
          </a:bodyPr>
          <a:lstStyle/>
          <a:p>
            <a:pPr marL="0" indent="0">
              <a:buNone/>
            </a:pPr>
            <a:r>
              <a:rPr lang="en-US"/>
              <a:t>Lower extremity</a:t>
            </a:r>
          </a:p>
          <a:p>
            <a:pPr marL="0" indent="0">
              <a:buNone/>
            </a:pPr>
            <a:r>
              <a:rPr lang="en-US"/>
              <a:t> anorectal</a:t>
            </a:r>
          </a:p>
          <a:p>
            <a:pPr marL="0" indent="0">
              <a:buNone/>
            </a:pPr>
            <a:r>
              <a:rPr lang="en-US"/>
              <a:t>vulvar varicosities </a:t>
            </a:r>
          </a:p>
          <a:p>
            <a:pPr marL="0" indent="0">
              <a:buNone/>
            </a:pPr>
            <a:r>
              <a:rPr lang="en-US" u="sng">
                <a:solidFill>
                  <a:schemeClr val="bg1"/>
                </a:solidFill>
                <a:highlight>
                  <a:srgbClr val="800080"/>
                </a:highlight>
              </a:rPr>
              <a:t>all occur at increased frequency during pregnancy and cannot be prevented.</a:t>
            </a:r>
          </a:p>
        </p:txBody>
      </p:sp>
      <p:sp>
        <p:nvSpPr>
          <p:cNvPr id="7" name="Text Placeholder 6"/>
          <p:cNvSpPr>
            <a:spLocks noGrp="1"/>
          </p:cNvSpPr>
          <p:nvPr>
            <p:ph type="body" sz="quarter" idx="3"/>
          </p:nvPr>
        </p:nvSpPr>
        <p:spPr>
          <a:xfrm>
            <a:off x="4629150" y="1164908"/>
            <a:ext cx="1496378" cy="617696"/>
          </a:xfrm>
          <a:ln w="44450" cmpd="dbl">
            <a:solidFill>
              <a:schemeClr val="accent1">
                <a:shade val="50000"/>
              </a:schemeClr>
            </a:solidFill>
            <a:prstDash val="lgDashDot"/>
            <a:bevel/>
          </a:ln>
        </p:spPr>
        <p:txBody>
          <a:bodyPr/>
          <a:lstStyle/>
          <a:p>
            <a:r>
              <a:rPr lang="en-US"/>
              <a:t>Pathogenesis </a:t>
            </a:r>
          </a:p>
        </p:txBody>
      </p:sp>
      <p:sp>
        <p:nvSpPr>
          <p:cNvPr id="8" name="Content Placeholder 7"/>
          <p:cNvSpPr>
            <a:spLocks noGrp="1"/>
          </p:cNvSpPr>
          <p:nvPr>
            <p:ph sz="quarter" idx="4"/>
          </p:nvPr>
        </p:nvSpPr>
        <p:spPr>
          <a:xfrm>
            <a:off x="4629150" y="1878807"/>
            <a:ext cx="4058603" cy="2763679"/>
          </a:xfrm>
        </p:spPr>
        <p:txBody>
          <a:bodyPr>
            <a:normAutofit fontScale="92500"/>
          </a:bodyPr>
          <a:lstStyle/>
          <a:p>
            <a:r>
              <a:rPr lang="en-US"/>
              <a:t>hemodynamic, due to increased blood volume and increased venous pressure in femoral and pelvic vessels from the enlarging uterus</a:t>
            </a:r>
          </a:p>
          <a:p>
            <a:r>
              <a:rPr lang="en-US"/>
              <a:t>Hormonal changes related to pregnancy contribute by causing relaxation of the muscular walls of the blood vessels</a:t>
            </a:r>
          </a:p>
          <a:p>
            <a:r>
              <a:rPr lang="en-US"/>
              <a:t>Genetic predisposition </a:t>
            </a:r>
          </a:p>
        </p:txBody>
      </p:sp>
      <p:sp>
        <p:nvSpPr>
          <p:cNvPr id="9" name="Title 3"/>
          <p:cNvSpPr>
            <a:spLocks noGrp="1"/>
          </p:cNvSpPr>
          <p:nvPr/>
        </p:nvSpPr>
        <p:spPr>
          <a:xfrm>
            <a:off x="1028224" y="74295"/>
            <a:ext cx="6391751" cy="994410"/>
          </a:xfrm>
          <a:prstGeom prst="rect">
            <a:avLst/>
          </a:prstGeom>
          <a:ln w="57150">
            <a:gradFill>
              <a:gsLst>
                <a:gs pos="0">
                  <a:srgbClr val="FE4444"/>
                </a:gs>
                <a:gs pos="100000">
                  <a:srgbClr val="832B2B"/>
                </a:gs>
              </a:gsLst>
            </a:gradFill>
            <a:prstDash val="dash"/>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300" dirty="0">
                <a:solidFill>
                  <a:prstClr val="black"/>
                </a:solidFill>
                <a:latin typeface="Calibri Light"/>
              </a:rPr>
              <a:t>Varicosities</a:t>
            </a:r>
          </a:p>
        </p:txBody>
      </p:sp>
      <p:sp>
        <p:nvSpPr>
          <p:cNvPr id="10" name="Text Placeholder 4"/>
          <p:cNvSpPr>
            <a:spLocks noGrp="1"/>
          </p:cNvSpPr>
          <p:nvPr/>
        </p:nvSpPr>
        <p:spPr>
          <a:xfrm>
            <a:off x="249556" y="3805714"/>
            <a:ext cx="3581876" cy="617696"/>
          </a:xfrm>
          <a:prstGeom prst="rect">
            <a:avLst/>
          </a:prstGeom>
        </p:spPr>
        <p:txBody>
          <a:bodyPr vert="horz" lIns="68580" tIns="34290" rIns="68580" bIns="3429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defTabSz="685800">
              <a:spcBef>
                <a:spcPts val="750"/>
              </a:spcBef>
              <a:buClrTx/>
            </a:pPr>
            <a:r>
              <a:rPr lang="en-US" sz="1800">
                <a:solidFill>
                  <a:prstClr val="black"/>
                </a:solidFill>
                <a:latin typeface="Calibri"/>
              </a:rPr>
              <a:t>Postpartum course</a:t>
            </a:r>
          </a:p>
        </p:txBody>
      </p:sp>
      <p:sp>
        <p:nvSpPr>
          <p:cNvPr id="11" name="Content Placeholder 5"/>
          <p:cNvSpPr>
            <a:spLocks noGrp="1"/>
          </p:cNvSpPr>
          <p:nvPr/>
        </p:nvSpPr>
        <p:spPr>
          <a:xfrm>
            <a:off x="249555" y="4423410"/>
            <a:ext cx="3868103" cy="719614"/>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US" sz="2100">
                <a:solidFill>
                  <a:prstClr val="black"/>
                </a:solidFill>
                <a:latin typeface="Calibri"/>
              </a:rPr>
              <a:t> usually regress, at least partially, postpartum.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9" name="Google Shape;339;p40"/>
          <p:cNvSpPr/>
          <p:nvPr/>
        </p:nvSpPr>
        <p:spPr>
          <a:xfrm rot="-1523055" flipH="1">
            <a:off x="7962452" y="-12675"/>
            <a:ext cx="1308107" cy="2056605"/>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 name="عنصر نائب للنص 2"/>
          <p:cNvSpPr>
            <a:spLocks noGrp="1"/>
          </p:cNvSpPr>
          <p:nvPr>
            <p:ph type="body" idx="1"/>
          </p:nvPr>
        </p:nvSpPr>
        <p:spPr>
          <a:xfrm>
            <a:off x="755576" y="679408"/>
            <a:ext cx="7704000" cy="358200"/>
          </a:xfrm>
        </p:spPr>
        <p:txBody>
          <a:bodyPr/>
          <a:lstStyle/>
          <a:p>
            <a:r>
              <a:rPr lang="en-US" dirty="0"/>
              <a:t>In the majority of cases, seizure frequency does not change in pregnancy 35% of women with epilepsy have more seizures during pregnancy, 10% have fewer, and 55% remain the same</a:t>
            </a:r>
          </a:p>
          <a:p>
            <a:pPr marL="139700" indent="0">
              <a:buNone/>
            </a:pPr>
            <a:r>
              <a:rPr lang="en-US" dirty="0"/>
              <a:t> </a:t>
            </a:r>
          </a:p>
          <a:p>
            <a:pPr marL="139700" indent="0">
              <a:buNone/>
            </a:pPr>
            <a:r>
              <a:rPr lang="en-US" sz="1600" dirty="0"/>
              <a:t>Some factors during pregnancy that may contribute to increased seizure frequency include </a:t>
            </a:r>
          </a:p>
          <a:p>
            <a:r>
              <a:rPr lang="en-US" dirty="0"/>
              <a:t> 1.nausea and vomiting leading to missed doses,</a:t>
            </a:r>
          </a:p>
          <a:p>
            <a:r>
              <a:rPr lang="en-US" dirty="0"/>
              <a:t>2. decreased GI motility, expanded intravascular volume</a:t>
            </a:r>
          </a:p>
          <a:p>
            <a:r>
              <a:rPr lang="en-US" dirty="0"/>
              <a:t>3.lowering serum drug levels, the volume of distribution and the hepatic metabolism of antiepileptic drugs (AEDs) are increased</a:t>
            </a:r>
          </a:p>
          <a:p>
            <a:r>
              <a:rPr lang="en-US" dirty="0"/>
              <a:t>4.induction of enzymes increasing drug metabolism</a:t>
            </a:r>
          </a:p>
          <a:p>
            <a:r>
              <a:rPr lang="en-US" dirty="0"/>
              <a:t>5. increased glomerular filtration hastening drug clearance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30079" y="273844"/>
            <a:ext cx="7886700" cy="777716"/>
          </a:xfrm>
          <a:ln w="28575" cmpd="sng">
            <a:solidFill>
              <a:srgbClr val="FF0000"/>
            </a:solidFill>
            <a:prstDash val="lgDashDot"/>
          </a:ln>
        </p:spPr>
        <p:txBody>
          <a:bodyPr/>
          <a:lstStyle/>
          <a:p>
            <a:pPr algn="ctr"/>
            <a:r>
              <a:rPr lang="en-US"/>
              <a:t>Varicose veins of the lower extremity</a:t>
            </a:r>
          </a:p>
        </p:txBody>
      </p:sp>
      <p:sp>
        <p:nvSpPr>
          <p:cNvPr id="5" name="Text Placeholder 4"/>
          <p:cNvSpPr>
            <a:spLocks noGrp="1"/>
          </p:cNvSpPr>
          <p:nvPr>
            <p:ph type="body" idx="1"/>
          </p:nvPr>
        </p:nvSpPr>
        <p:spPr>
          <a:xfrm>
            <a:off x="334804" y="1051560"/>
            <a:ext cx="3868103" cy="912495"/>
          </a:xfrm>
        </p:spPr>
        <p:txBody>
          <a:bodyPr>
            <a:normAutofit fontScale="90000"/>
          </a:bodyPr>
          <a:lstStyle/>
          <a:p>
            <a:r>
              <a:rPr lang="en-US">
                <a:highlight>
                  <a:srgbClr val="FFFF00"/>
                </a:highlight>
              </a:rPr>
              <a:t>Up to 50 percent of pregnant people experience abnormal dilation of the superficial veins of the lower extremities</a:t>
            </a:r>
            <a:r>
              <a:rPr lang="en-US"/>
              <a:t>.</a:t>
            </a:r>
          </a:p>
        </p:txBody>
      </p:sp>
      <p:sp>
        <p:nvSpPr>
          <p:cNvPr id="6" name="Content Placeholder 5"/>
          <p:cNvSpPr>
            <a:spLocks noGrp="1"/>
          </p:cNvSpPr>
          <p:nvPr>
            <p:ph sz="half" idx="2"/>
          </p:nvPr>
        </p:nvSpPr>
        <p:spPr>
          <a:xfrm>
            <a:off x="401479" y="2116455"/>
            <a:ext cx="3525203" cy="2763679"/>
          </a:xfrm>
          <a:ln w="60325" cmpd="sng">
            <a:solidFill>
              <a:schemeClr val="accent1">
                <a:lumMod val="40000"/>
                <a:lumOff val="60000"/>
              </a:schemeClr>
            </a:solidFill>
            <a:prstDash val="lgDashDotDot"/>
          </a:ln>
        </p:spPr>
        <p:txBody>
          <a:bodyPr>
            <a:normAutofit fontScale="82500" lnSpcReduction="20000"/>
          </a:bodyPr>
          <a:lstStyle/>
          <a:p>
            <a:pPr marL="0" indent="0">
              <a:buNone/>
            </a:pPr>
            <a:r>
              <a:rPr lang="en-US" u="sng"/>
              <a:t>Risk factors </a:t>
            </a:r>
          </a:p>
          <a:p>
            <a:r>
              <a:rPr lang="en-US"/>
              <a:t> high estrogen/progesterone states (eg, pregnancy)</a:t>
            </a:r>
          </a:p>
          <a:p>
            <a:r>
              <a:rPr lang="en-US"/>
              <a:t>advancing age</a:t>
            </a:r>
          </a:p>
          <a:p>
            <a:r>
              <a:rPr lang="en-US"/>
              <a:t>family history of venous disease, </a:t>
            </a:r>
          </a:p>
          <a:p>
            <a:r>
              <a:rPr lang="en-US"/>
              <a:t>prolonged standing </a:t>
            </a:r>
          </a:p>
          <a:p>
            <a:r>
              <a:rPr lang="en-US"/>
              <a:t>increased body mass index</a:t>
            </a:r>
          </a:p>
          <a:p>
            <a:r>
              <a:rPr lang="en-US"/>
              <a:t>, physical inactivity</a:t>
            </a:r>
          </a:p>
          <a:p>
            <a:r>
              <a:rPr lang="en-US"/>
              <a:t> leg trauma</a:t>
            </a:r>
          </a:p>
          <a:p>
            <a:r>
              <a:rPr lang="en-US"/>
              <a:t> smoking</a:t>
            </a:r>
          </a:p>
        </p:txBody>
      </p:sp>
      <p:sp>
        <p:nvSpPr>
          <p:cNvPr id="7" name="Text Placeholder 6"/>
          <p:cNvSpPr>
            <a:spLocks noGrp="1"/>
          </p:cNvSpPr>
          <p:nvPr>
            <p:ph type="body" sz="quarter" idx="3"/>
          </p:nvPr>
        </p:nvSpPr>
        <p:spPr>
          <a:xfrm>
            <a:off x="4629150" y="1051561"/>
            <a:ext cx="4068604" cy="912971"/>
          </a:xfrm>
          <a:pattFill prst="divot">
            <a:fgClr>
              <a:srgbClr val="5B9BD5"/>
            </a:fgClr>
            <a:bgClr>
              <a:srgbClr val="FFFFFF"/>
            </a:bgClr>
          </a:pattFill>
        </p:spPr>
        <p:txBody>
          <a:bodyPr>
            <a:normAutofit/>
          </a:bodyPr>
          <a:lstStyle/>
          <a:p>
            <a:r>
              <a:rPr lang="en-US"/>
              <a:t>The varicosities can become visible anytime during pregnancy but are most common</a:t>
            </a:r>
            <a:r>
              <a:rPr lang="en-US">
                <a:highlight>
                  <a:srgbClr val="FF00FF"/>
                </a:highlight>
              </a:rPr>
              <a:t> in the third trimeste</a:t>
            </a:r>
          </a:p>
        </p:txBody>
      </p:sp>
      <p:sp>
        <p:nvSpPr>
          <p:cNvPr id="8" name="Content Placeholder 7"/>
          <p:cNvSpPr>
            <a:spLocks noGrp="1"/>
          </p:cNvSpPr>
          <p:nvPr>
            <p:ph sz="quarter" idx="4"/>
          </p:nvPr>
        </p:nvSpPr>
        <p:spPr>
          <a:xfrm>
            <a:off x="4629150" y="2116455"/>
            <a:ext cx="3887391" cy="2763441"/>
          </a:xfrm>
          <a:ln w="85725" cmpd="sng">
            <a:solidFill>
              <a:srgbClr val="9C415C"/>
            </a:solidFill>
            <a:prstDash val="dash"/>
          </a:ln>
        </p:spPr>
        <p:txBody>
          <a:bodyPr>
            <a:normAutofit fontScale="82500" lnSpcReduction="20000"/>
          </a:bodyPr>
          <a:lstStyle/>
          <a:p>
            <a:pPr marL="0" indent="0" algn="ctr">
              <a:buNone/>
            </a:pPr>
            <a:r>
              <a:rPr lang="en-US"/>
              <a:t>●Treatment</a:t>
            </a:r>
          </a:p>
          <a:p>
            <a:pPr marL="0" indent="0">
              <a:buNone/>
            </a:pPr>
            <a:r>
              <a:rPr lang="en-US"/>
              <a:t>*Supportive therapy:</a:t>
            </a:r>
            <a:br>
              <a:rPr lang="en-US"/>
            </a:br>
            <a:r>
              <a:rPr lang="en-US"/>
              <a:t>leg elevation, compression hosiery, sleeping on the left side, exercise, and avoidance of long periods of standing or sitting</a:t>
            </a:r>
          </a:p>
          <a:p>
            <a:pPr marL="0" indent="0">
              <a:buNone/>
            </a:pPr>
            <a:r>
              <a:rPr lang="en-US"/>
              <a:t>*Sclerotherapy and surface laser therapy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bg/>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
                                            <p:bg/>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build="p"/>
      <p:bldP spid="5" grpId="1" build="p"/>
      <p:bldP spid="6" grpId="0" build="p" animBg="1"/>
      <p:bldP spid="6" grpId="1" build="p" animBg="1"/>
      <p:bldP spid="7" grpId="0" build="p" animBg="1"/>
      <p:bldP spid="7" grpId="1" build="p" animBg="1"/>
      <p:bldP spid="8" grpId="0" build="p" animBg="1"/>
      <p:bldP spid="8" grpId="1"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w="53975" cmpd="sng">
            <a:solidFill>
              <a:srgbClr val="FF0000"/>
            </a:solidFill>
            <a:prstDash val="lgDashDot"/>
          </a:ln>
        </p:spPr>
        <p:txBody>
          <a:bodyPr/>
          <a:lstStyle/>
          <a:p>
            <a:pPr algn="ctr"/>
            <a:r>
              <a:rPr lang="en-US"/>
              <a:t>Anorectal varicosities (hemorrhoids)</a:t>
            </a:r>
          </a:p>
        </p:txBody>
      </p:sp>
      <p:sp>
        <p:nvSpPr>
          <p:cNvPr id="5" name="Text Placeholder 4"/>
          <p:cNvSpPr>
            <a:spLocks noGrp="1"/>
          </p:cNvSpPr>
          <p:nvPr>
            <p:ph type="body" idx="1"/>
          </p:nvPr>
        </p:nvSpPr>
        <p:spPr>
          <a:xfrm>
            <a:off x="144067" y="1422797"/>
            <a:ext cx="3868340" cy="617934"/>
          </a:xfrm>
          <a:gradFill>
            <a:gsLst>
              <a:gs pos="0">
                <a:srgbClr val="FBFB11"/>
              </a:gs>
              <a:gs pos="100000">
                <a:srgbClr val="838309"/>
              </a:gs>
            </a:gsLst>
            <a:lin scaled="0"/>
          </a:gradFill>
        </p:spPr>
        <p:txBody>
          <a:bodyPr>
            <a:normAutofit fontScale="77500" lnSpcReduction="20000"/>
          </a:bodyPr>
          <a:lstStyle/>
          <a:p>
            <a:r>
              <a:rPr lang="en-US"/>
              <a:t>Anorectal symptoms are common in pregnancy, affecting up to 70 percent of pregnant patients, and these symptoms are often related to hemorrhoids</a:t>
            </a:r>
          </a:p>
        </p:txBody>
      </p:sp>
      <p:sp>
        <p:nvSpPr>
          <p:cNvPr id="6" name="Content Placeholder 5"/>
          <p:cNvSpPr>
            <a:spLocks noGrp="1"/>
          </p:cNvSpPr>
          <p:nvPr>
            <p:ph sz="half" idx="2"/>
          </p:nvPr>
        </p:nvSpPr>
        <p:spPr>
          <a:xfrm>
            <a:off x="201454" y="2379822"/>
            <a:ext cx="3868103" cy="1906429"/>
          </a:xfrm>
          <a:ln w="66675" cmpd="sng">
            <a:solidFill>
              <a:srgbClr val="17BBC5"/>
            </a:solidFill>
            <a:prstDash val="sysDot"/>
          </a:ln>
        </p:spPr>
        <p:txBody>
          <a:bodyPr>
            <a:normAutofit fontScale="85000" lnSpcReduction="20000"/>
          </a:bodyPr>
          <a:lstStyle/>
          <a:p>
            <a:r>
              <a:rPr lang="en-US" u="sng"/>
              <a:t>Pain and bleeding</a:t>
            </a:r>
            <a:r>
              <a:rPr lang="en-US"/>
              <a:t> appear to be more common in the</a:t>
            </a:r>
            <a:r>
              <a:rPr lang="en-US">
                <a:highlight>
                  <a:srgbClr val="FFFF00"/>
                </a:highlight>
              </a:rPr>
              <a:t> third trimester,</a:t>
            </a:r>
            <a:r>
              <a:rPr lang="en-US"/>
              <a:t> whereas </a:t>
            </a:r>
            <a:r>
              <a:rPr lang="en-US" u="sng"/>
              <a:t>perianal itching </a:t>
            </a:r>
            <a:r>
              <a:rPr lang="en-US"/>
              <a:t>seems to be distributed </a:t>
            </a:r>
            <a:r>
              <a:rPr lang="en-US">
                <a:highlight>
                  <a:srgbClr val="FFFF00"/>
                </a:highlight>
              </a:rPr>
              <a:t>equally amongst the trimesters</a:t>
            </a:r>
            <a:r>
              <a:rPr lang="en-US"/>
              <a:t>.</a:t>
            </a:r>
          </a:p>
        </p:txBody>
      </p:sp>
      <p:sp>
        <p:nvSpPr>
          <p:cNvPr id="8" name="Content Placeholder 7"/>
          <p:cNvSpPr>
            <a:spLocks noGrp="1"/>
          </p:cNvSpPr>
          <p:nvPr>
            <p:ph sz="quarter" idx="4"/>
          </p:nvPr>
        </p:nvSpPr>
        <p:spPr>
          <a:xfrm>
            <a:off x="4629150" y="1423512"/>
            <a:ext cx="3887629" cy="3218974"/>
          </a:xfrm>
          <a:ln w="63500" cmpd="sng">
            <a:solidFill>
              <a:schemeClr val="accent2">
                <a:lumMod val="40000"/>
                <a:lumOff val="60000"/>
              </a:schemeClr>
            </a:solidFill>
            <a:prstDash val="lgDashDot"/>
          </a:ln>
        </p:spPr>
        <p:txBody>
          <a:bodyPr>
            <a:normAutofit fontScale="85000" lnSpcReduction="20000"/>
          </a:bodyPr>
          <a:lstStyle/>
          <a:p>
            <a:pPr marL="0" indent="0" algn="ctr">
              <a:buNone/>
            </a:pPr>
            <a:r>
              <a:rPr lang="en-US">
                <a:sym typeface="+mn-ea"/>
              </a:rPr>
              <a:t>Treatment</a:t>
            </a:r>
            <a:endParaRPr lang="en-US"/>
          </a:p>
          <a:p>
            <a:r>
              <a:rPr lang="en-US"/>
              <a:t>Adequate hydration and a diet replete with fiber may reduce constipation, which aggravates discomfort of hemorrhoids</a:t>
            </a:r>
          </a:p>
          <a:p>
            <a:r>
              <a:rPr lang="en-US"/>
              <a:t>for relief of symptoms consists of local application of antiinflammatory, antipruritic, and local anesthetic preparations</a:t>
            </a:r>
          </a:p>
          <a:p>
            <a:r>
              <a:rPr lang="en-US"/>
              <a:t>Recurrent and severe hemorrhoids usually require surgical treatment, typically hemorrhoidectomy, which can be performed safely during pregnancy if necessary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bg/>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build="p" animBg="1"/>
      <p:bldP spid="5" grpId="1" build="p" animBg="1"/>
      <p:bldP spid="6" grpId="0" build="p" animBg="1"/>
      <p:bldP spid="6" grpId="1" build="p" animBg="1"/>
      <p:bldP spid="8" grpId="0" build="p" animBg="1"/>
      <p:bldP spid="8" grpId="1" build="p"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09324" y="178118"/>
            <a:ext cx="4725353" cy="994410"/>
          </a:xfrm>
          <a:ln w="38100">
            <a:solidFill>
              <a:srgbClr val="FF0000"/>
            </a:solidFill>
            <a:prstDash val="lgDashDot"/>
          </a:ln>
        </p:spPr>
        <p:txBody>
          <a:bodyPr/>
          <a:lstStyle/>
          <a:p>
            <a:pPr algn="ctr"/>
            <a:r>
              <a:rPr lang="en-US"/>
              <a:t>Vulvar varicosities</a:t>
            </a:r>
          </a:p>
        </p:txBody>
      </p:sp>
      <p:sp>
        <p:nvSpPr>
          <p:cNvPr id="5" name="Text Placeholder 4"/>
          <p:cNvSpPr>
            <a:spLocks noGrp="1"/>
          </p:cNvSpPr>
          <p:nvPr>
            <p:ph type="body" idx="1"/>
          </p:nvPr>
        </p:nvSpPr>
        <p:spPr>
          <a:xfrm>
            <a:off x="230029" y="1261110"/>
            <a:ext cx="3868103" cy="951548"/>
          </a:xfrm>
          <a:gradFill>
            <a:gsLst>
              <a:gs pos="0">
                <a:srgbClr val="FBFB11"/>
              </a:gs>
              <a:gs pos="100000">
                <a:srgbClr val="838309"/>
              </a:gs>
            </a:gsLst>
            <a:lin scaled="0"/>
          </a:gradFill>
        </p:spPr>
        <p:txBody>
          <a:bodyPr>
            <a:normAutofit fontScale="90000" lnSpcReduction="20000"/>
          </a:bodyPr>
          <a:lstStyle/>
          <a:p>
            <a:r>
              <a:rPr lang="en-US"/>
              <a:t> Jacquemier's sign refers to venous distention in the vestibule and vagina and is associated with vulvar varicosities, which are particularly difficult to treat</a:t>
            </a:r>
          </a:p>
        </p:txBody>
      </p:sp>
      <p:sp>
        <p:nvSpPr>
          <p:cNvPr id="6" name="Content Placeholder 5"/>
          <p:cNvSpPr>
            <a:spLocks noGrp="1"/>
          </p:cNvSpPr>
          <p:nvPr>
            <p:ph sz="half" idx="2"/>
          </p:nvPr>
        </p:nvSpPr>
        <p:spPr>
          <a:xfrm>
            <a:off x="116682" y="2379822"/>
            <a:ext cx="1836896" cy="2431256"/>
          </a:xfrm>
          <a:ln w="57150">
            <a:solidFill>
              <a:srgbClr val="78AC01"/>
            </a:solidFill>
            <a:prstDash val="dashDot"/>
          </a:ln>
        </p:spPr>
        <p:txBody>
          <a:bodyPr>
            <a:normAutofit/>
          </a:bodyPr>
          <a:lstStyle/>
          <a:p>
            <a:r>
              <a:rPr lang="en-US"/>
              <a:t>The varicosities may appear like a "bag of worms" in the enlarged labia . </a:t>
            </a:r>
          </a:p>
        </p:txBody>
      </p:sp>
      <p:sp>
        <p:nvSpPr>
          <p:cNvPr id="7" name="Text Placeholder 6"/>
          <p:cNvSpPr>
            <a:spLocks noGrp="1"/>
          </p:cNvSpPr>
          <p:nvPr>
            <p:ph type="body" sz="quarter" idx="3"/>
          </p:nvPr>
        </p:nvSpPr>
        <p:spPr>
          <a:xfrm>
            <a:off x="4629150" y="1274922"/>
            <a:ext cx="4192429" cy="850106"/>
          </a:xfrm>
          <a:blipFill>
            <a:blip r:embed="rId3"/>
          </a:blipFill>
        </p:spPr>
        <p:txBody>
          <a:bodyPr>
            <a:normAutofit fontScale="90000" lnSpcReduction="20000"/>
          </a:bodyPr>
          <a:lstStyle/>
          <a:p>
            <a:r>
              <a:rPr lang="en-US">
                <a:solidFill>
                  <a:schemeClr val="bg1"/>
                </a:solidFill>
                <a:sym typeface="+mn-ea"/>
              </a:rPr>
              <a:t>Vulvar varicosities may be associated with pelvic congestion syndrome. They can be misdiagnosed as cysts or masses, including disorders of the Bartholin glands</a:t>
            </a:r>
          </a:p>
        </p:txBody>
      </p:sp>
      <p:sp>
        <p:nvSpPr>
          <p:cNvPr id="8" name="Content Placeholder 7"/>
          <p:cNvSpPr>
            <a:spLocks noGrp="1"/>
          </p:cNvSpPr>
          <p:nvPr>
            <p:ph sz="quarter" idx="4"/>
          </p:nvPr>
        </p:nvSpPr>
        <p:spPr>
          <a:xfrm>
            <a:off x="4876800" y="2268379"/>
            <a:ext cx="3887391" cy="2763441"/>
          </a:xfrm>
          <a:ln w="76200" cap="rnd" cmpd="tri">
            <a:solidFill>
              <a:schemeClr val="tx1"/>
            </a:solidFill>
            <a:prstDash val="dashDot"/>
            <a:miter lim="800000"/>
          </a:ln>
        </p:spPr>
        <p:txBody>
          <a:bodyPr>
            <a:normAutofit lnSpcReduction="10000"/>
          </a:bodyPr>
          <a:lstStyle/>
          <a:p>
            <a:pPr marL="0" indent="0">
              <a:buNone/>
            </a:pPr>
            <a:r>
              <a:rPr lang="en-US"/>
              <a:t>Treatment</a:t>
            </a:r>
          </a:p>
          <a:p>
            <a:pPr marL="0" indent="0">
              <a:buNone/>
            </a:pPr>
            <a:r>
              <a:rPr lang="en-US"/>
              <a:t>During pregnancy, they are managed conservatively by vulvar support and compression and by avoiding prolonged standing. Symptomatic varicosities that do not resolve postpartum have been treated by sclerotherapy, excision, embolization, and ligation</a:t>
            </a:r>
          </a:p>
        </p:txBody>
      </p:sp>
      <p:pic>
        <p:nvPicPr>
          <p:cNvPr id="112" name="Picture 111"/>
          <p:cNvPicPr/>
          <p:nvPr/>
        </p:nvPicPr>
        <p:blipFill>
          <a:blip r:embed="rId4"/>
          <a:stretch>
            <a:fillRect/>
          </a:stretch>
        </p:blipFill>
        <p:spPr>
          <a:xfrm>
            <a:off x="2066925" y="2268379"/>
            <a:ext cx="2448878" cy="269414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bg/>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bg/>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build="p" animBg="1"/>
      <p:bldP spid="5" grpId="1" build="p" animBg="1"/>
      <p:bldP spid="6" grpId="0" build="p" animBg="1"/>
      <p:bldP spid="6" grpId="1" build="p" animBg="1"/>
      <p:bldP spid="7" grpId="0" build="p" animBg="1"/>
      <p:bldP spid="7" grpId="1" build="p" animBg="1"/>
      <p:bldP spid="8" grpId="0" build="p" animBg="1"/>
      <p:bldP spid="8" grpId="1"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142399" y="1261110"/>
            <a:ext cx="4096226" cy="1227773"/>
          </a:xfrm>
          <a:gradFill>
            <a:gsLst>
              <a:gs pos="0">
                <a:srgbClr val="FBFB11"/>
              </a:gs>
              <a:gs pos="100000">
                <a:srgbClr val="838309"/>
              </a:gs>
            </a:gsLst>
            <a:lin scaled="0"/>
          </a:gradFill>
          <a:ln w="57150">
            <a:gradFill>
              <a:gsLst>
                <a:gs pos="0">
                  <a:srgbClr val="FE4444"/>
                </a:gs>
                <a:gs pos="100000">
                  <a:srgbClr val="832B2B"/>
                </a:gs>
              </a:gsLst>
            </a:gradFill>
            <a:prstDash val="lgDash"/>
          </a:ln>
        </p:spPr>
        <p:txBody>
          <a:bodyPr>
            <a:normAutofit fontScale="90000"/>
          </a:bodyPr>
          <a:lstStyle/>
          <a:p>
            <a:r>
              <a:rPr lang="en-US"/>
              <a:t>are benign, vascular tumors with friable surfaces that develop over a few days to weeks. The small, soft, exophytic, pink or reddish purple, smooth or lobulated papules are made up of granulation tissue</a:t>
            </a:r>
          </a:p>
        </p:txBody>
      </p:sp>
      <p:sp>
        <p:nvSpPr>
          <p:cNvPr id="8" name="Content Placeholder 7"/>
          <p:cNvSpPr>
            <a:spLocks noGrp="1"/>
          </p:cNvSpPr>
          <p:nvPr>
            <p:ph sz="half" idx="2"/>
          </p:nvPr>
        </p:nvSpPr>
        <p:spPr>
          <a:xfrm>
            <a:off x="142399" y="2681288"/>
            <a:ext cx="3411379" cy="1221105"/>
          </a:xfrm>
          <a:blipFill>
            <a:blip r:embed="rId2"/>
          </a:blipFill>
        </p:spPr>
        <p:txBody>
          <a:bodyPr>
            <a:normAutofit fontScale="87500"/>
          </a:bodyPr>
          <a:lstStyle/>
          <a:p>
            <a:pPr marL="0" indent="0">
              <a:buNone/>
            </a:pPr>
            <a:r>
              <a:rPr lang="en-US">
                <a:solidFill>
                  <a:schemeClr val="bg1"/>
                </a:solidFill>
              </a:rPr>
              <a:t>Pathogenesis :</a:t>
            </a:r>
          </a:p>
          <a:p>
            <a:pPr marL="0" indent="0">
              <a:buNone/>
            </a:pPr>
            <a:r>
              <a:rPr lang="en-US">
                <a:solidFill>
                  <a:schemeClr val="bg1"/>
                </a:solidFill>
              </a:rPr>
              <a:t>The lesion is thought to arise in response to local irritation/trauma and/or hormonal factors</a:t>
            </a:r>
          </a:p>
        </p:txBody>
      </p:sp>
      <p:sp>
        <p:nvSpPr>
          <p:cNvPr id="9" name="Text Placeholder 8"/>
          <p:cNvSpPr>
            <a:spLocks noGrp="1"/>
          </p:cNvSpPr>
          <p:nvPr>
            <p:ph type="body" sz="quarter" idx="3"/>
          </p:nvPr>
        </p:nvSpPr>
        <p:spPr>
          <a:xfrm>
            <a:off x="209074" y="4004787"/>
            <a:ext cx="3744754" cy="997744"/>
          </a:xfrm>
          <a:solidFill>
            <a:srgbClr val="99CA89"/>
          </a:solidFill>
        </p:spPr>
        <p:txBody>
          <a:bodyPr>
            <a:normAutofit fontScale="90000"/>
          </a:bodyPr>
          <a:lstStyle/>
          <a:p>
            <a:r>
              <a:rPr lang="en-US"/>
              <a:t>It has been estimated that approximately 2 to 5 percent of pregnant people develop intraoral pyogenic granuloma within the </a:t>
            </a:r>
            <a:r>
              <a:rPr lang="en-US">
                <a:highlight>
                  <a:srgbClr val="FFFF00"/>
                </a:highlight>
              </a:rPr>
              <a:t>first five months of pregnancy </a:t>
            </a:r>
          </a:p>
        </p:txBody>
      </p:sp>
      <p:sp>
        <p:nvSpPr>
          <p:cNvPr id="10" name="Content Placeholder 9"/>
          <p:cNvSpPr>
            <a:spLocks noGrp="1"/>
          </p:cNvSpPr>
          <p:nvPr>
            <p:ph sz="quarter" idx="4"/>
          </p:nvPr>
        </p:nvSpPr>
        <p:spPr>
          <a:xfrm>
            <a:off x="4648676" y="1261111"/>
            <a:ext cx="4417695" cy="1882616"/>
          </a:xfrm>
          <a:ln w="57150">
            <a:solidFill>
              <a:schemeClr val="tx1"/>
            </a:solidFill>
          </a:ln>
        </p:spPr>
        <p:txBody>
          <a:bodyPr>
            <a:normAutofit fontScale="87500"/>
          </a:bodyPr>
          <a:lstStyle/>
          <a:p>
            <a:r>
              <a:rPr lang="en-US"/>
              <a:t>They can occur on the oral mucous membranes or skin. While the</a:t>
            </a:r>
          </a:p>
          <a:p>
            <a:pPr marL="0" indent="0">
              <a:buNone/>
            </a:pPr>
            <a:r>
              <a:rPr lang="en-US" u="sng"/>
              <a:t> </a:t>
            </a:r>
            <a:r>
              <a:rPr lang="en-US" u="sng">
                <a:solidFill>
                  <a:schemeClr val="bg1"/>
                </a:solidFill>
                <a:highlight>
                  <a:srgbClr val="008080"/>
                </a:highlight>
              </a:rPr>
              <a:t>gingiva </a:t>
            </a:r>
            <a:r>
              <a:rPr lang="en-US"/>
              <a:t>(picture A) is </a:t>
            </a:r>
            <a:r>
              <a:rPr lang="en-US">
                <a:solidFill>
                  <a:schemeClr val="bg1"/>
                </a:solidFill>
                <a:highlight>
                  <a:srgbClr val="008080"/>
                </a:highlight>
              </a:rPr>
              <a:t>the most </a:t>
            </a:r>
          </a:p>
          <a:p>
            <a:pPr marL="0" indent="0">
              <a:buNone/>
            </a:pPr>
            <a:r>
              <a:rPr lang="en-US">
                <a:solidFill>
                  <a:schemeClr val="bg1"/>
                </a:solidFill>
                <a:highlight>
                  <a:srgbClr val="008080"/>
                </a:highlight>
              </a:rPr>
              <a:t>common location,</a:t>
            </a:r>
            <a:r>
              <a:rPr lang="en-US"/>
              <a:t> tumors of the </a:t>
            </a:r>
            <a:r>
              <a:rPr lang="en-US" u="sng"/>
              <a:t>tongue</a:t>
            </a:r>
            <a:r>
              <a:rPr lang="en-US"/>
              <a:t> and </a:t>
            </a:r>
            <a:r>
              <a:rPr lang="en-US" u="sng"/>
              <a:t>extragingival sites (eg, lip</a:t>
            </a:r>
            <a:r>
              <a:rPr lang="en-US"/>
              <a:t> (picture B), </a:t>
            </a:r>
            <a:r>
              <a:rPr lang="en-US" u="sng"/>
              <a:t>fingers</a:t>
            </a:r>
            <a:r>
              <a:rPr lang="en-US"/>
              <a:t>) have also been reported</a:t>
            </a:r>
          </a:p>
        </p:txBody>
      </p:sp>
      <p:sp>
        <p:nvSpPr>
          <p:cNvPr id="5" name="Title 3"/>
          <p:cNvSpPr>
            <a:spLocks noGrp="1"/>
          </p:cNvSpPr>
          <p:nvPr/>
        </p:nvSpPr>
        <p:spPr>
          <a:xfrm>
            <a:off x="142399" y="74295"/>
            <a:ext cx="8924449" cy="994410"/>
          </a:xfrm>
          <a:prstGeom prst="rect">
            <a:avLst/>
          </a:prstGeom>
          <a:ln w="57150">
            <a:gradFill>
              <a:gsLst>
                <a:gs pos="0">
                  <a:srgbClr val="FE4444"/>
                </a:gs>
                <a:gs pos="100000">
                  <a:srgbClr val="832B2B"/>
                </a:gs>
              </a:gsLst>
            </a:gradFill>
            <a:prstDash val="dash"/>
          </a:ln>
        </p:spPr>
        <p:txBody>
          <a:bodyPr vert="horz" lIns="68580" tIns="34290" rIns="68580" bIns="34290" rtlCol="0" anchor="ct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3975">
                <a:solidFill>
                  <a:prstClr val="black"/>
                </a:solidFill>
                <a:latin typeface="Calibri Light"/>
              </a:rPr>
              <a:t>Vascular tumors</a:t>
            </a:r>
          </a:p>
          <a:p>
            <a:pPr algn="ctr" defTabSz="685800">
              <a:buClrTx/>
            </a:pPr>
            <a:r>
              <a:rPr lang="en-US" sz="3000">
                <a:solidFill>
                  <a:prstClr val="black"/>
                </a:solidFill>
                <a:latin typeface="Calibri Light"/>
              </a:rPr>
              <a:t>Pyogenic granulomas</a:t>
            </a:r>
            <a:br>
              <a:rPr lang="en-US" sz="3000">
                <a:solidFill>
                  <a:prstClr val="black"/>
                </a:solidFill>
                <a:latin typeface="Calibri Light"/>
              </a:rPr>
            </a:br>
            <a:r>
              <a:rPr lang="en-US" sz="3000">
                <a:solidFill>
                  <a:prstClr val="black"/>
                </a:solidFill>
                <a:latin typeface="Calibri Light"/>
              </a:rPr>
              <a:t>lobular capillary hemangioma, pregnancy tumor  and granuloma gravidarum</a:t>
            </a:r>
          </a:p>
        </p:txBody>
      </p:sp>
      <p:sp>
        <p:nvSpPr>
          <p:cNvPr id="12" name="Text Box 11"/>
          <p:cNvSpPr txBox="1"/>
          <p:nvPr/>
        </p:nvSpPr>
        <p:spPr>
          <a:xfrm>
            <a:off x="4163854" y="3277077"/>
            <a:ext cx="4419600" cy="1823576"/>
          </a:xfrm>
          <a:prstGeom prst="rect">
            <a:avLst/>
          </a:prstGeom>
          <a:pattFill prst="pct25">
            <a:fgClr>
              <a:srgbClr val="5B9BD5"/>
            </a:fgClr>
            <a:bgClr>
              <a:srgbClr val="FFFFFF"/>
            </a:bgClr>
          </a:pattFill>
          <a:ln w="38100">
            <a:solidFill>
              <a:srgbClr val="95A3C6"/>
            </a:solidFill>
            <a:prstDash val="lgDashDotDot"/>
          </a:ln>
        </p:spPr>
        <p:txBody>
          <a:bodyPr wrap="square" rtlCol="0" anchor="t">
            <a:spAutoFit/>
          </a:bodyPr>
          <a:lstStyle/>
          <a:p>
            <a:pPr defTabSz="685800">
              <a:buClrTx/>
            </a:pPr>
            <a:r>
              <a:rPr lang="en-US" sz="1800" b="1" kern="1200">
                <a:solidFill>
                  <a:prstClr val="black"/>
                </a:solidFill>
                <a:latin typeface="Calibri"/>
                <a:ea typeface="+mn-ea"/>
                <a:cs typeface="+mn-cs"/>
              </a:rPr>
              <a:t>Course and treatment</a:t>
            </a:r>
            <a:r>
              <a:rPr lang="en-US" sz="1350" kern="1200">
                <a:solidFill>
                  <a:prstClr val="black"/>
                </a:solidFill>
                <a:latin typeface="Calibri"/>
                <a:ea typeface="+mn-ea"/>
                <a:cs typeface="+mn-cs"/>
              </a:rPr>
              <a:t> – </a:t>
            </a:r>
          </a:p>
          <a:p>
            <a:pPr defTabSz="685800">
              <a:buClrTx/>
            </a:pPr>
            <a:r>
              <a:rPr lang="en-US" sz="1350" kern="1200">
                <a:solidFill>
                  <a:prstClr val="black"/>
                </a:solidFill>
                <a:latin typeface="Calibri"/>
                <a:ea typeface="+mn-ea"/>
                <a:cs typeface="+mn-cs"/>
              </a:rPr>
              <a:t>Pyogenic granulomas do not need to be excised during pregnancy as </a:t>
            </a:r>
            <a:r>
              <a:rPr lang="en-US" sz="1350" kern="1200">
                <a:solidFill>
                  <a:prstClr val="black"/>
                </a:solidFill>
                <a:highlight>
                  <a:srgbClr val="FFFF00"/>
                </a:highlight>
                <a:latin typeface="Calibri"/>
                <a:ea typeface="+mn-ea"/>
                <a:cs typeface="+mn-cs"/>
              </a:rPr>
              <a:t>spontaneous resolution </a:t>
            </a:r>
            <a:r>
              <a:rPr lang="en-US" sz="1350" kern="1200">
                <a:solidFill>
                  <a:prstClr val="black"/>
                </a:solidFill>
                <a:latin typeface="Calibri"/>
                <a:ea typeface="+mn-ea"/>
                <a:cs typeface="+mn-cs"/>
              </a:rPr>
              <a:t>often occurs after delivery . </a:t>
            </a:r>
            <a:r>
              <a:rPr lang="en-US" sz="1350" u="sng" kern="1200">
                <a:solidFill>
                  <a:prstClr val="black"/>
                </a:solidFill>
                <a:latin typeface="Calibri"/>
                <a:ea typeface="+mn-ea"/>
                <a:cs typeface="+mn-cs"/>
              </a:rPr>
              <a:t>The time to regression is unclear but can take weeks to months</a:t>
            </a:r>
            <a:r>
              <a:rPr lang="en-US" sz="1350" kern="1200">
                <a:solidFill>
                  <a:prstClr val="black"/>
                </a:solidFill>
                <a:latin typeface="Calibri"/>
                <a:ea typeface="+mn-ea"/>
                <a:cs typeface="+mn-cs"/>
              </a:rPr>
              <a:t> .</a:t>
            </a:r>
          </a:p>
          <a:p>
            <a:pPr defTabSz="685800">
              <a:buClrTx/>
            </a:pPr>
            <a:endParaRPr lang="en-US" sz="1350" kern="1200">
              <a:solidFill>
                <a:prstClr val="black"/>
              </a:solidFill>
              <a:latin typeface="Calibri"/>
              <a:ea typeface="+mn-ea"/>
              <a:cs typeface="+mn-cs"/>
            </a:endParaRPr>
          </a:p>
          <a:p>
            <a:pPr defTabSz="685800">
              <a:buClrTx/>
            </a:pPr>
            <a:r>
              <a:rPr lang="en-US" sz="1350" kern="1200">
                <a:solidFill>
                  <a:prstClr val="black"/>
                </a:solidFill>
                <a:latin typeface="Calibri"/>
                <a:ea typeface="+mn-ea"/>
                <a:cs typeface="+mn-cs"/>
              </a:rPr>
              <a:t>Persistent, bothersome lesions can be </a:t>
            </a:r>
            <a:r>
              <a:rPr lang="en-US" sz="1350" kern="1200">
                <a:solidFill>
                  <a:prstClr val="black"/>
                </a:solidFill>
                <a:highlight>
                  <a:srgbClr val="FFFF00"/>
                </a:highlight>
                <a:latin typeface="Calibri"/>
                <a:ea typeface="+mn-ea"/>
                <a:cs typeface="+mn-cs"/>
              </a:rPr>
              <a:t>excised and should be biopsied</a:t>
            </a:r>
            <a:r>
              <a:rPr lang="en-US" sz="1350" kern="1200">
                <a:solidFill>
                  <a:prstClr val="black"/>
                </a:solidFill>
                <a:latin typeface="Calibri"/>
                <a:ea typeface="+mn-ea"/>
                <a:cs typeface="+mn-cs"/>
              </a:rPr>
              <a:t> if there is any question about the diagnosis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bg/>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bg/>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7" grpId="1" build="p" animBg="1"/>
      <p:bldP spid="8" grpId="0" build="p" animBg="1"/>
      <p:bldP spid="8" grpId="1" build="p" animBg="1"/>
      <p:bldP spid="9" grpId="0" build="p" animBg="1"/>
      <p:bldP spid="9" grpId="1" build="p" animBg="1"/>
      <p:bldP spid="10" grpId="0" build="p" animBg="1"/>
      <p:bldP spid="10" grpId="1" build="p" animBg="1"/>
      <p:bldP spid="5" grpId="0" animBg="1"/>
      <p:bldP spid="5" grpId="1" animBg="1"/>
      <p:bldP spid="12" grpId="0" animBg="1"/>
      <p:bldP spid="12"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25304" y="346234"/>
            <a:ext cx="3972878" cy="617696"/>
          </a:xfrm>
        </p:spPr>
        <p:txBody>
          <a:bodyPr>
            <a:normAutofit fontScale="90000"/>
          </a:bodyPr>
          <a:lstStyle/>
          <a:p>
            <a:pPr algn="ctr"/>
            <a:r>
              <a:rPr lang="en-US"/>
              <a:t>Pyogenic granuloma of the gingival mucosa</a:t>
            </a:r>
            <a:br>
              <a:rPr lang="en-US"/>
            </a:br>
            <a:r>
              <a:rPr lang="en-US"/>
              <a:t>PICTURE(A)</a:t>
            </a:r>
          </a:p>
        </p:txBody>
      </p:sp>
      <p:sp>
        <p:nvSpPr>
          <p:cNvPr id="5" name="Text Placeholder 4"/>
          <p:cNvSpPr>
            <a:spLocks noGrp="1"/>
          </p:cNvSpPr>
          <p:nvPr>
            <p:ph type="body" sz="quarter" idx="3"/>
          </p:nvPr>
        </p:nvSpPr>
        <p:spPr>
          <a:xfrm>
            <a:off x="4772501" y="345996"/>
            <a:ext cx="3887391" cy="617934"/>
          </a:xfrm>
        </p:spPr>
        <p:txBody>
          <a:bodyPr>
            <a:normAutofit fontScale="90000" lnSpcReduction="10000"/>
          </a:bodyPr>
          <a:lstStyle/>
          <a:p>
            <a:pPr algn="ctr"/>
            <a:r>
              <a:rPr lang="en-US"/>
              <a:t>Pyogenic granuloma of the lip</a:t>
            </a:r>
          </a:p>
          <a:p>
            <a:pPr algn="ctr"/>
            <a:r>
              <a:rPr lang="en-US">
                <a:sym typeface="+mn-ea"/>
              </a:rPr>
              <a:t>PICTURE(A)</a:t>
            </a:r>
            <a:endParaRPr lang="en-US"/>
          </a:p>
        </p:txBody>
      </p:sp>
      <p:pic>
        <p:nvPicPr>
          <p:cNvPr id="7" name="Content Placeholder 6"/>
          <p:cNvPicPr>
            <a:picLocks noGrp="1" noChangeAspect="1"/>
          </p:cNvPicPr>
          <p:nvPr>
            <p:ph sz="half" idx="2"/>
          </p:nvPr>
        </p:nvPicPr>
        <p:blipFill>
          <a:blip r:embed="rId2"/>
          <a:stretch>
            <a:fillRect/>
          </a:stretch>
        </p:blipFill>
        <p:spPr>
          <a:xfrm>
            <a:off x="883444" y="1200150"/>
            <a:ext cx="3475196" cy="3861435"/>
          </a:xfrm>
          <a:prstGeom prst="rect">
            <a:avLst/>
          </a:prstGeom>
        </p:spPr>
      </p:pic>
      <p:pic>
        <p:nvPicPr>
          <p:cNvPr id="8" name="Content Placeholder 7"/>
          <p:cNvPicPr>
            <a:picLocks noGrp="1" noChangeAspect="1"/>
          </p:cNvPicPr>
          <p:nvPr>
            <p:ph sz="quarter" idx="4"/>
          </p:nvPr>
        </p:nvPicPr>
        <p:blipFill>
          <a:blip r:embed="rId3"/>
          <a:stretch>
            <a:fillRect/>
          </a:stretch>
        </p:blipFill>
        <p:spPr>
          <a:xfrm>
            <a:off x="4772501" y="1339215"/>
            <a:ext cx="4162425" cy="34328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5" grpId="0" build="p"/>
      <p:bldP spid="5" grpI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62075" y="66199"/>
            <a:ext cx="5486400" cy="545783"/>
          </a:xfrm>
          <a:ln w="57150">
            <a:solidFill>
              <a:srgbClr val="A4D663"/>
            </a:solidFill>
            <a:prstDash val="lgDashDot"/>
          </a:ln>
        </p:spPr>
        <p:txBody>
          <a:bodyPr>
            <a:normAutofit/>
          </a:bodyPr>
          <a:lstStyle/>
          <a:p>
            <a:pPr algn="ctr"/>
            <a:r>
              <a:rPr lang="en-US"/>
              <a:t>Other vascular changes</a:t>
            </a:r>
          </a:p>
        </p:txBody>
      </p:sp>
      <p:sp>
        <p:nvSpPr>
          <p:cNvPr id="5" name="Content Placeholder 4"/>
          <p:cNvSpPr>
            <a:spLocks noGrp="1"/>
          </p:cNvSpPr>
          <p:nvPr>
            <p:ph sz="half" idx="1"/>
          </p:nvPr>
        </p:nvSpPr>
        <p:spPr>
          <a:xfrm>
            <a:off x="161925" y="687229"/>
            <a:ext cx="4495324" cy="4358164"/>
          </a:xfrm>
        </p:spPr>
        <p:txBody>
          <a:bodyPr>
            <a:noAutofit/>
          </a:bodyPr>
          <a:lstStyle/>
          <a:p>
            <a:pPr marL="0" indent="0">
              <a:buNone/>
            </a:pPr>
            <a:r>
              <a:rPr lang="en-US"/>
              <a:t>●</a:t>
            </a:r>
            <a:r>
              <a:rPr lang="en-US" sz="1500">
                <a:highlight>
                  <a:srgbClr val="FFFF00"/>
                </a:highlight>
              </a:rPr>
              <a:t>Vasomotor instability</a:t>
            </a:r>
            <a:r>
              <a:rPr lang="en-US" sz="1500"/>
              <a:t>, which can cause facial flushing, pallor, hot/cold sensations, and cutis marmorata (a bluish reticulated patch on the leg exaggerated by exposure to cold)</a:t>
            </a:r>
          </a:p>
          <a:p>
            <a:pPr marL="0" indent="0">
              <a:buNone/>
            </a:pPr>
            <a:endParaRPr lang="en-US" sz="1500"/>
          </a:p>
          <a:p>
            <a:pPr marL="0" indent="0">
              <a:buNone/>
            </a:pPr>
            <a:endParaRPr lang="en-US" sz="1500"/>
          </a:p>
          <a:p>
            <a:pPr marL="0" indent="0">
              <a:buNone/>
            </a:pPr>
            <a:r>
              <a:rPr lang="en-US" sz="1500"/>
              <a:t>●</a:t>
            </a:r>
            <a:r>
              <a:rPr lang="en-US" sz="1500">
                <a:highlight>
                  <a:srgbClr val="FF00FF"/>
                </a:highlight>
              </a:rPr>
              <a:t>Capillary permeability</a:t>
            </a:r>
            <a:r>
              <a:rPr lang="en-US" sz="1500"/>
              <a:t>, increased hydrostatic pressure, and increased sodium and water retention, which can result in peripheral or facial edema in more than 50 percent of pregnancies [3,6]. Edema is often nonpitting.</a:t>
            </a:r>
          </a:p>
          <a:p>
            <a:pPr marL="0" indent="0">
              <a:buNone/>
            </a:pPr>
            <a:endParaRPr lang="en-US" sz="1500"/>
          </a:p>
          <a:p>
            <a:pPr marL="0" indent="0">
              <a:buNone/>
            </a:pPr>
            <a:r>
              <a:rPr lang="en-US" sz="1500"/>
              <a:t>●</a:t>
            </a:r>
            <a:r>
              <a:rPr lang="en-US" sz="1500">
                <a:highlight>
                  <a:srgbClr val="008080"/>
                </a:highlight>
              </a:rPr>
              <a:t>Capillary fragility </a:t>
            </a:r>
            <a:r>
              <a:rPr lang="en-US" sz="1500"/>
              <a:t>leading to purpura and pigmented purpura from extravasation of red blood cells. The lesions are purple nonblanchable, nonpalpable macules on the legs</a:t>
            </a:r>
          </a:p>
        </p:txBody>
      </p:sp>
      <p:pic>
        <p:nvPicPr>
          <p:cNvPr id="6" name="Content Placeholder 5"/>
          <p:cNvPicPr>
            <a:picLocks noGrp="1" noChangeAspect="1"/>
          </p:cNvPicPr>
          <p:nvPr>
            <p:ph sz="half" idx="2"/>
          </p:nvPr>
        </p:nvPicPr>
        <p:blipFill>
          <a:blip r:embed="rId2"/>
          <a:stretch>
            <a:fillRect/>
          </a:stretch>
        </p:blipFill>
        <p:spPr>
          <a:xfrm>
            <a:off x="4943475" y="687229"/>
            <a:ext cx="3886200" cy="2914650"/>
          </a:xfrm>
          <a:prstGeom prst="rect">
            <a:avLst/>
          </a:prstGeom>
        </p:spPr>
      </p:pic>
      <p:sp>
        <p:nvSpPr>
          <p:cNvPr id="7" name="Text Box 6"/>
          <p:cNvSpPr txBox="1"/>
          <p:nvPr/>
        </p:nvSpPr>
        <p:spPr>
          <a:xfrm>
            <a:off x="5763101" y="3601879"/>
            <a:ext cx="4572000" cy="323165"/>
          </a:xfrm>
          <a:prstGeom prst="rect">
            <a:avLst/>
          </a:prstGeom>
          <a:noFill/>
        </p:spPr>
        <p:txBody>
          <a:bodyPr wrap="square" rtlCol="0" anchor="t">
            <a:spAutoFit/>
          </a:bodyPr>
          <a:lstStyle/>
          <a:p>
            <a:pPr defTabSz="685800">
              <a:buClrTx/>
            </a:pPr>
            <a:r>
              <a:rPr lang="en-US" sz="1500" kern="1200">
                <a:solidFill>
                  <a:prstClr val="black"/>
                </a:solidFill>
                <a:latin typeface="Calibri"/>
                <a:ea typeface="+mn-ea"/>
                <a:cs typeface="+mn-cs"/>
                <a:sym typeface="+mn-ea"/>
              </a:rPr>
              <a:t>cutis marmorata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build="p"/>
      <p:bldP spid="5" grpId="1" build="p"/>
      <p:bldP spid="7" grpId="0"/>
      <p:bldP spid="7" grpId="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pPr algn="ctr"/>
            <a:r>
              <a:rPr lang="en-US">
                <a:solidFill>
                  <a:schemeClr val="bg1"/>
                </a:solidFill>
                <a:highlight>
                  <a:srgbClr val="FF0000"/>
                </a:highlight>
              </a:rPr>
              <a:t>Striae gravidarum</a:t>
            </a:r>
            <a:br>
              <a:rPr lang="en-US">
                <a:highlight>
                  <a:srgbClr val="FF0000"/>
                </a:highlight>
              </a:rPr>
            </a:br>
            <a:r>
              <a:rPr lang="en-US"/>
              <a:t>"stretch marks" or striae distensae</a:t>
            </a:r>
          </a:p>
        </p:txBody>
      </p:sp>
      <p:sp>
        <p:nvSpPr>
          <p:cNvPr id="5" name="Text Placeholder 4"/>
          <p:cNvSpPr>
            <a:spLocks noGrp="1"/>
          </p:cNvSpPr>
          <p:nvPr>
            <p:ph type="body" idx="1"/>
          </p:nvPr>
        </p:nvSpPr>
        <p:spPr>
          <a:xfrm>
            <a:off x="145257" y="1267778"/>
            <a:ext cx="4304824" cy="849154"/>
          </a:xfrm>
          <a:solidFill>
            <a:srgbClr val="FF55F9"/>
          </a:solidFill>
        </p:spPr>
        <p:txBody>
          <a:bodyPr>
            <a:normAutofit fontScale="77500" lnSpcReduction="20000"/>
          </a:bodyPr>
          <a:lstStyle/>
          <a:p>
            <a:r>
              <a:rPr lang="en-US">
                <a:ln/>
                <a:solidFill>
                  <a:schemeClr val="bg1"/>
                </a:solidFill>
                <a:effectLst>
                  <a:outerShdw blurRad="38100" dist="19050" dir="2700000" algn="tl" rotWithShape="0">
                    <a:schemeClr val="dk1">
                      <a:alpha val="40000"/>
                    </a:schemeClr>
                  </a:outerShdw>
                </a:effectLst>
              </a:rPr>
              <a:t>pink/violaceous linear patches in the sixth to seventh month of gestation. They are most prominent on the abdomen, breasts, and thighs but also arise on the lower back, buttocks, hips, and upper arms</a:t>
            </a:r>
          </a:p>
        </p:txBody>
      </p:sp>
      <p:sp>
        <p:nvSpPr>
          <p:cNvPr id="6" name="Content Placeholder 5"/>
          <p:cNvSpPr>
            <a:spLocks noGrp="1"/>
          </p:cNvSpPr>
          <p:nvPr>
            <p:ph sz="half" idx="2"/>
          </p:nvPr>
        </p:nvSpPr>
        <p:spPr>
          <a:xfrm>
            <a:off x="145257" y="2379822"/>
            <a:ext cx="4009549" cy="2763679"/>
          </a:xfrm>
          <a:ln w="57150">
            <a:solidFill>
              <a:srgbClr val="00B0F0"/>
            </a:solidFill>
            <a:prstDash val="lgDash"/>
          </a:ln>
        </p:spPr>
        <p:txBody>
          <a:bodyPr>
            <a:normAutofit lnSpcReduction="10000"/>
          </a:bodyPr>
          <a:lstStyle/>
          <a:p>
            <a:pPr marL="0" indent="0">
              <a:buNone/>
            </a:pPr>
            <a:r>
              <a:rPr lang="en-US"/>
              <a:t>Risk factors include</a:t>
            </a:r>
          </a:p>
          <a:p>
            <a:r>
              <a:rPr lang="en-US"/>
              <a:t>family history of striae gravidarum</a:t>
            </a:r>
          </a:p>
          <a:p>
            <a:r>
              <a:rPr lang="en-US"/>
              <a:t>higher prepregnancy body mass index </a:t>
            </a:r>
          </a:p>
          <a:p>
            <a:r>
              <a:rPr lang="en-US"/>
              <a:t>weight gain during pregnancy </a:t>
            </a:r>
          </a:p>
          <a:p>
            <a:r>
              <a:rPr lang="en-US"/>
              <a:t>increased uterine distention from multiple gestation or polyhydramnios</a:t>
            </a:r>
          </a:p>
        </p:txBody>
      </p:sp>
      <p:sp>
        <p:nvSpPr>
          <p:cNvPr id="7" name="Text Placeholder 6"/>
          <p:cNvSpPr>
            <a:spLocks noGrp="1"/>
          </p:cNvSpPr>
          <p:nvPr>
            <p:ph type="body" sz="quarter" idx="3"/>
          </p:nvPr>
        </p:nvSpPr>
        <p:spPr>
          <a:xfrm>
            <a:off x="4450557" y="3952875"/>
            <a:ext cx="4182904" cy="983933"/>
          </a:xfrm>
          <a:solidFill>
            <a:srgbClr val="F6CD59"/>
          </a:solidFill>
        </p:spPr>
        <p:txBody>
          <a:bodyPr>
            <a:normAutofit fontScale="77500" lnSpcReduction="20000"/>
          </a:bodyPr>
          <a:lstStyle/>
          <a:p>
            <a:r>
              <a:rPr lang="en-US"/>
              <a:t>Prevention </a:t>
            </a:r>
            <a:br>
              <a:rPr lang="en-US"/>
            </a:br>
            <a:r>
              <a:rPr lang="en-US"/>
              <a:t>a wide variety of creams, lotions, and ointments have been marketed to prevent or mitigate striae development, there is no strong evidence to confirm efficacy of any of these interventions</a:t>
            </a:r>
          </a:p>
        </p:txBody>
      </p:sp>
      <p:sp>
        <p:nvSpPr>
          <p:cNvPr id="8" name="Content Placeholder 7"/>
          <p:cNvSpPr>
            <a:spLocks noGrp="1"/>
          </p:cNvSpPr>
          <p:nvPr>
            <p:ph sz="quarter" idx="4"/>
          </p:nvPr>
        </p:nvSpPr>
        <p:spPr>
          <a:xfrm>
            <a:off x="4983956" y="1189673"/>
            <a:ext cx="3887391" cy="2763441"/>
          </a:xfrm>
          <a:ln w="57150">
            <a:solidFill>
              <a:srgbClr val="002060"/>
            </a:solidFill>
            <a:prstDash val="sysDash"/>
          </a:ln>
        </p:spPr>
        <p:txBody>
          <a:bodyPr>
            <a:normAutofit lnSpcReduction="10000"/>
          </a:bodyPr>
          <a:lstStyle/>
          <a:p>
            <a:r>
              <a:rPr lang="en-US"/>
              <a:t>Pathogenesis </a:t>
            </a:r>
          </a:p>
          <a:p>
            <a:pPr marL="0" indent="0">
              <a:buNone/>
            </a:pPr>
            <a:r>
              <a:rPr lang="en-US"/>
              <a:t>is not well understood and is likely multifactorial. Physical factors resulting in increased tension on the skin, intrinsic alterations in skin structure or function, and hormonal factors (including estrogens, androgens, and glucocorticoids) may be involved.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bg/>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bg/>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
                                            <p:bg/>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bg/>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build="p" animBg="1"/>
      <p:bldP spid="5" grpId="1" build="p" animBg="1"/>
      <p:bldP spid="6" grpId="0" build="p" animBg="1"/>
      <p:bldP spid="6" grpId="1" build="p" animBg="1"/>
      <p:bldP spid="7" grpId="0" build="p" animBg="1"/>
      <p:bldP spid="7" grpId="1" build="p" animBg="1"/>
      <p:bldP spid="8" grpId="0" build="p" animBg="1"/>
      <p:bldP spid="8" grpId="1" build="p"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079" y="0"/>
            <a:ext cx="7886700" cy="775335"/>
          </a:xfrm>
          <a:ln w="57150">
            <a:solidFill>
              <a:srgbClr val="7E0145"/>
            </a:solidFill>
          </a:ln>
        </p:spPr>
        <p:txBody>
          <a:bodyPr/>
          <a:lstStyle/>
          <a:p>
            <a:r>
              <a:rPr lang="en-US"/>
              <a:t>There are two main types of striae distensae</a:t>
            </a:r>
          </a:p>
        </p:txBody>
      </p:sp>
      <p:sp>
        <p:nvSpPr>
          <p:cNvPr id="3" name="Text Placeholder 2"/>
          <p:cNvSpPr>
            <a:spLocks noGrp="1"/>
          </p:cNvSpPr>
          <p:nvPr>
            <p:ph type="body" idx="1"/>
          </p:nvPr>
        </p:nvSpPr>
        <p:spPr>
          <a:xfrm>
            <a:off x="429817" y="643176"/>
            <a:ext cx="3868340" cy="617934"/>
          </a:xfrm>
        </p:spPr>
        <p:txBody>
          <a:bodyPr/>
          <a:lstStyle/>
          <a:p>
            <a:pPr algn="ctr"/>
            <a:r>
              <a:rPr lang="en-US">
                <a:solidFill>
                  <a:schemeClr val="bg1"/>
                </a:solidFill>
                <a:highlight>
                  <a:srgbClr val="800080"/>
                </a:highlight>
              </a:rPr>
              <a:t>striae rubra</a:t>
            </a:r>
          </a:p>
        </p:txBody>
      </p:sp>
      <p:sp>
        <p:nvSpPr>
          <p:cNvPr id="4" name="Content Placeholder 3"/>
          <p:cNvSpPr>
            <a:spLocks noGrp="1"/>
          </p:cNvSpPr>
          <p:nvPr>
            <p:ph sz="half" idx="2"/>
          </p:nvPr>
        </p:nvSpPr>
        <p:spPr>
          <a:xfrm>
            <a:off x="363142" y="1261110"/>
            <a:ext cx="3868340" cy="2763441"/>
          </a:xfrm>
        </p:spPr>
        <p:txBody>
          <a:bodyPr/>
          <a:lstStyle/>
          <a:p>
            <a:r>
              <a:rPr lang="en-US" sz="1800"/>
              <a:t>are the earliest presentation of striae distensae and are characterized by an erythematous to violaceous color</a:t>
            </a:r>
          </a:p>
        </p:txBody>
      </p:sp>
      <p:sp>
        <p:nvSpPr>
          <p:cNvPr id="5" name="Text Placeholder 4"/>
          <p:cNvSpPr>
            <a:spLocks noGrp="1"/>
          </p:cNvSpPr>
          <p:nvPr>
            <p:ph type="body" sz="quarter" idx="3"/>
          </p:nvPr>
        </p:nvSpPr>
        <p:spPr>
          <a:xfrm>
            <a:off x="4629150" y="643176"/>
            <a:ext cx="3887391" cy="617934"/>
          </a:xfrm>
        </p:spPr>
        <p:txBody>
          <a:bodyPr/>
          <a:lstStyle/>
          <a:p>
            <a:pPr algn="ctr"/>
            <a:r>
              <a:rPr lang="en-US">
                <a:solidFill>
                  <a:schemeClr val="bg1"/>
                </a:solidFill>
                <a:highlight>
                  <a:srgbClr val="800080"/>
                </a:highlight>
              </a:rPr>
              <a:t>striae alba</a:t>
            </a:r>
          </a:p>
        </p:txBody>
      </p:sp>
      <p:sp>
        <p:nvSpPr>
          <p:cNvPr id="6" name="Content Placeholder 5"/>
          <p:cNvSpPr>
            <a:spLocks noGrp="1"/>
          </p:cNvSpPr>
          <p:nvPr>
            <p:ph sz="quarter" idx="4"/>
          </p:nvPr>
        </p:nvSpPr>
        <p:spPr>
          <a:xfrm>
            <a:off x="4629150" y="1261110"/>
            <a:ext cx="3887391" cy="2763441"/>
          </a:xfrm>
        </p:spPr>
        <p:txBody>
          <a:bodyPr/>
          <a:lstStyle/>
          <a:p>
            <a:r>
              <a:rPr lang="en-US" sz="1800"/>
              <a:t>Over time, striae rubra evolve into striae alba, which appear hypopigmented, atrophic, and scar-like</a:t>
            </a:r>
          </a:p>
        </p:txBody>
      </p:sp>
      <p:pic>
        <p:nvPicPr>
          <p:cNvPr id="7" name="Picture 6"/>
          <p:cNvPicPr>
            <a:picLocks noChangeAspect="1"/>
          </p:cNvPicPr>
          <p:nvPr/>
        </p:nvPicPr>
        <p:blipFill>
          <a:blip r:embed="rId2"/>
          <a:stretch>
            <a:fillRect/>
          </a:stretch>
        </p:blipFill>
        <p:spPr>
          <a:xfrm>
            <a:off x="630079" y="2336007"/>
            <a:ext cx="3172301" cy="2807494"/>
          </a:xfrm>
          <a:prstGeom prst="rect">
            <a:avLst/>
          </a:prstGeom>
        </p:spPr>
      </p:pic>
      <p:pic>
        <p:nvPicPr>
          <p:cNvPr id="8" name="Picture 7"/>
          <p:cNvPicPr>
            <a:picLocks noChangeAspect="1"/>
          </p:cNvPicPr>
          <p:nvPr/>
        </p:nvPicPr>
        <p:blipFill>
          <a:blip r:embed="rId3"/>
          <a:stretch>
            <a:fillRect/>
          </a:stretch>
        </p:blipFill>
        <p:spPr>
          <a:xfrm>
            <a:off x="4857750" y="2257426"/>
            <a:ext cx="3121819" cy="27932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build="p"/>
      <p:bldP spid="3" grpId="1" build="p"/>
      <p:bldP spid="4" grpId="0" build="p"/>
      <p:bldP spid="4" grpId="1" build="p"/>
      <p:bldP spid="5" grpId="0" build="p"/>
      <p:bldP spid="5" grpId="1" build="p"/>
      <p:bldP spid="6" grpId="0" build="p"/>
      <p:bldP spid="6" grpI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30079" y="175260"/>
            <a:ext cx="3868103" cy="1704023"/>
          </a:xfrm>
        </p:spPr>
        <p:txBody>
          <a:bodyPr>
            <a:normAutofit fontScale="92500" lnSpcReduction="10000"/>
          </a:bodyPr>
          <a:lstStyle/>
          <a:p>
            <a:r>
              <a:rPr lang="en-US">
                <a:solidFill>
                  <a:schemeClr val="bg1"/>
                </a:solidFill>
                <a:highlight>
                  <a:srgbClr val="800080"/>
                </a:highlight>
              </a:rPr>
              <a:t>Postpartum course </a:t>
            </a:r>
          </a:p>
          <a:p>
            <a:r>
              <a:rPr lang="en-US"/>
              <a:t> Striae can evolve into linear depressions, with fine wrinkles and hypopigmentation over a period of </a:t>
            </a:r>
          </a:p>
          <a:p>
            <a:r>
              <a:rPr lang="en-US">
                <a:highlight>
                  <a:srgbClr val="FFFF00"/>
                </a:highlight>
              </a:rPr>
              <a:t>months to one or two years </a:t>
            </a:r>
          </a:p>
          <a:p>
            <a:r>
              <a:rPr lang="en-US">
                <a:highlight>
                  <a:srgbClr val="FFFF00"/>
                </a:highlight>
              </a:rPr>
              <a:t>postpartum</a:t>
            </a:r>
            <a:r>
              <a:rPr lang="en-US"/>
              <a:t>, b</a:t>
            </a:r>
            <a:r>
              <a:rPr lang="en-US" u="sng"/>
              <a:t>ut do not disappear</a:t>
            </a:r>
          </a:p>
        </p:txBody>
      </p:sp>
      <p:sp>
        <p:nvSpPr>
          <p:cNvPr id="4" name="Content Placeholder 3"/>
          <p:cNvSpPr>
            <a:spLocks noGrp="1"/>
          </p:cNvSpPr>
          <p:nvPr>
            <p:ph sz="half" idx="2"/>
          </p:nvPr>
        </p:nvSpPr>
        <p:spPr>
          <a:xfrm>
            <a:off x="4648676" y="878682"/>
            <a:ext cx="3868103" cy="3830479"/>
          </a:xfrm>
          <a:ln w="38100">
            <a:solidFill>
              <a:srgbClr val="48A088"/>
            </a:solidFill>
            <a:prstDash val="lgDashDot"/>
          </a:ln>
        </p:spPr>
        <p:txBody>
          <a:bodyPr>
            <a:normAutofit fontScale="90000" lnSpcReduction="10000"/>
          </a:bodyPr>
          <a:lstStyle/>
          <a:p>
            <a:pPr marL="0" indent="0">
              <a:buNone/>
            </a:pPr>
            <a:r>
              <a:rPr lang="en-US"/>
              <a:t>Striae distensae are non-life-threatening and asymptomatic but can have a negative impact on quality of life . Therapeutic interventions aim to improve the appearance of affected skin through reducing color or texture differences between striae and adjacent normal skin.</a:t>
            </a:r>
          </a:p>
          <a:p>
            <a:pPr marL="0" indent="0">
              <a:buNone/>
            </a:pPr>
            <a:r>
              <a:rPr lang="en-US"/>
              <a:t>BUT we can use :</a:t>
            </a:r>
          </a:p>
          <a:p>
            <a:r>
              <a:rPr lang="en-US"/>
              <a:t> Topical tretinoin</a:t>
            </a:r>
          </a:p>
          <a:p>
            <a:r>
              <a:rPr lang="en-US"/>
              <a:t>microneedling with radiofrequency</a:t>
            </a:r>
          </a:p>
          <a:p>
            <a:r>
              <a:rPr lang="en-US"/>
              <a:t>fractional laser therapy.</a:t>
            </a:r>
          </a:p>
          <a:p>
            <a:r>
              <a:rPr lang="en-US"/>
              <a:t>pulsed dye lasers</a:t>
            </a:r>
          </a:p>
          <a:p>
            <a:endParaRPr lang="en-US"/>
          </a:p>
        </p:txBody>
      </p:sp>
      <p:sp>
        <p:nvSpPr>
          <p:cNvPr id="5" name="Text Placeholder 4"/>
          <p:cNvSpPr>
            <a:spLocks noGrp="1"/>
          </p:cNvSpPr>
          <p:nvPr>
            <p:ph type="body" sz="quarter" idx="3"/>
          </p:nvPr>
        </p:nvSpPr>
        <p:spPr>
          <a:xfrm>
            <a:off x="5582603" y="384811"/>
            <a:ext cx="1582579" cy="493871"/>
          </a:xfrm>
          <a:ln w="38100">
            <a:solidFill>
              <a:srgbClr val="3A2861"/>
            </a:solidFill>
            <a:prstDash val="dash"/>
          </a:ln>
        </p:spPr>
        <p:txBody>
          <a:bodyPr>
            <a:normAutofit fontScale="92500" lnSpcReduction="10000"/>
          </a:bodyPr>
          <a:lstStyle/>
          <a:p>
            <a:pPr algn="ctr"/>
            <a:r>
              <a:rPr lang="en-US"/>
              <a:t>TREATMENT </a:t>
            </a:r>
          </a:p>
        </p:txBody>
      </p:sp>
      <p:pic>
        <p:nvPicPr>
          <p:cNvPr id="7" name="Content Placeholder 6"/>
          <p:cNvPicPr>
            <a:picLocks noGrp="1" noChangeAspect="1"/>
          </p:cNvPicPr>
          <p:nvPr>
            <p:ph sz="quarter" idx="4"/>
          </p:nvPr>
        </p:nvPicPr>
        <p:blipFill>
          <a:blip r:embed="rId3"/>
          <a:stretch>
            <a:fillRect/>
          </a:stretch>
        </p:blipFill>
        <p:spPr>
          <a:xfrm>
            <a:off x="721519" y="1945482"/>
            <a:ext cx="3684746" cy="27636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bg/>
                                          </p:spTgt>
                                        </p:tgtEl>
                                        <p:attrNameLst>
                                          <p:attrName>style.visibility</p:attrName>
                                        </p:attrNameLst>
                                      </p:cBhvr>
                                      <p:to>
                                        <p:strVal val="visible"/>
                                      </p:to>
                                    </p:set>
                                    <p:anim calcmode="lin" valueType="num">
                                      <p:cBhvr additive="base">
                                        <p:cTn id="2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2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 calcmode="lin" valueType="num">
                                      <p:cBhvr additive="base">
                                        <p:cTn id="3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bg/>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build="p" animBg="1"/>
      <p:bldP spid="4" grpId="1" build="p" animBg="1"/>
      <p:bldP spid="5" grpId="0" build="p" animBg="1"/>
      <p:bldP spid="5" grpId="1" build="p"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230505"/>
            <a:ext cx="7886700" cy="994172"/>
          </a:xfrm>
        </p:spPr>
        <p:txBody>
          <a:bodyPr/>
          <a:lstStyle/>
          <a:p>
            <a:pPr algn="ctr"/>
            <a:r>
              <a:rPr lang="en-US">
                <a:solidFill>
                  <a:schemeClr val="bg1"/>
                </a:solidFill>
                <a:highlight>
                  <a:srgbClr val="FF0000"/>
                </a:highlight>
              </a:rPr>
              <a:t>HAIR </a:t>
            </a:r>
          </a:p>
        </p:txBody>
      </p:sp>
      <p:graphicFrame>
        <p:nvGraphicFramePr>
          <p:cNvPr id="7" name="Content Placeholder 6"/>
          <p:cNvGraphicFramePr>
            <a:graphicFrameLocks noGrp="1"/>
          </p:cNvGraphicFramePr>
          <p:nvPr>
            <p:ph idx="1"/>
          </p:nvPr>
        </p:nvGraphicFramePr>
        <p:xfrm>
          <a:off x="133351" y="550069"/>
          <a:ext cx="6172676" cy="4456272"/>
        </p:xfrm>
        <a:graphic>
          <a:graphicData uri="http://schemas.openxmlformats.org/drawingml/2006/table">
            <a:tbl>
              <a:tblPr firstRow="1" bandRow="1">
                <a:tableStyleId>{5C22544A-7EE6-4342-B048-85BDC9FD1C3A}</a:tableStyleId>
              </a:tblPr>
              <a:tblGrid>
                <a:gridCol w="1069181">
                  <a:extLst>
                    <a:ext uri="{9D8B030D-6E8A-4147-A177-3AD203B41FA5}">
                      <a16:colId xmlns:a16="http://schemas.microsoft.com/office/drawing/2014/main" val="20000"/>
                    </a:ext>
                  </a:extLst>
                </a:gridCol>
                <a:gridCol w="2501741">
                  <a:extLst>
                    <a:ext uri="{9D8B030D-6E8A-4147-A177-3AD203B41FA5}">
                      <a16:colId xmlns:a16="http://schemas.microsoft.com/office/drawing/2014/main" val="20001"/>
                    </a:ext>
                  </a:extLst>
                </a:gridCol>
                <a:gridCol w="2601754">
                  <a:extLst>
                    <a:ext uri="{9D8B030D-6E8A-4147-A177-3AD203B41FA5}">
                      <a16:colId xmlns:a16="http://schemas.microsoft.com/office/drawing/2014/main" val="20002"/>
                    </a:ext>
                  </a:extLst>
                </a:gridCol>
              </a:tblGrid>
              <a:tr h="361950">
                <a:tc>
                  <a:txBody>
                    <a:bodyPr/>
                    <a:lstStyle/>
                    <a:p>
                      <a:pPr>
                        <a:buNone/>
                      </a:pPr>
                      <a:endParaRPr lang="en-US" sz="1000">
                        <a:solidFill>
                          <a:schemeClr val="bg1"/>
                        </a:solidFill>
                      </a:endParaRPr>
                    </a:p>
                  </a:txBody>
                  <a:tcPr marL="68580" marR="68580" marT="34290" marB="34290">
                    <a:gradFill>
                      <a:gsLst>
                        <a:gs pos="0">
                          <a:srgbClr val="7B32B2"/>
                        </a:gs>
                        <a:gs pos="100000">
                          <a:srgbClr val="401A5D"/>
                        </a:gs>
                      </a:gsLst>
                      <a:lin scaled="0"/>
                    </a:gradFill>
                  </a:tcPr>
                </a:tc>
                <a:tc>
                  <a:txBody>
                    <a:bodyPr/>
                    <a:lstStyle/>
                    <a:p>
                      <a:pPr>
                        <a:buNone/>
                      </a:pPr>
                      <a:r>
                        <a:rPr lang="en-US" sz="1000"/>
                        <a:t>Face, trunk, extremities</a:t>
                      </a:r>
                    </a:p>
                  </a:txBody>
                  <a:tcPr marL="68580" marR="68580" marT="34290" marB="34290">
                    <a:gradFill>
                      <a:gsLst>
                        <a:gs pos="0">
                          <a:srgbClr val="7B32B2"/>
                        </a:gs>
                        <a:gs pos="100000">
                          <a:srgbClr val="401A5D"/>
                        </a:gs>
                      </a:gsLst>
                      <a:lin scaled="0"/>
                    </a:gradFill>
                  </a:tcPr>
                </a:tc>
                <a:tc>
                  <a:txBody>
                    <a:bodyPr/>
                    <a:lstStyle/>
                    <a:p>
                      <a:pPr>
                        <a:buNone/>
                      </a:pPr>
                      <a:r>
                        <a:rPr lang="en-US" sz="1000"/>
                        <a:t>Scalp </a:t>
                      </a:r>
                    </a:p>
                  </a:txBody>
                  <a:tcPr marL="68580" marR="68580" marT="34290" marB="34290">
                    <a:gradFill>
                      <a:gsLst>
                        <a:gs pos="0">
                          <a:srgbClr val="7B32B2"/>
                        </a:gs>
                        <a:gs pos="100000">
                          <a:srgbClr val="401A5D"/>
                        </a:gs>
                      </a:gsLst>
                      <a:lin scaled="0"/>
                    </a:gradFill>
                  </a:tcPr>
                </a:tc>
                <a:extLst>
                  <a:ext uri="{0D108BD9-81ED-4DB2-BD59-A6C34878D82A}">
                    <a16:rowId xmlns:a16="http://schemas.microsoft.com/office/drawing/2014/main" val="10000"/>
                  </a:ext>
                </a:extLst>
              </a:tr>
              <a:tr h="1827848">
                <a:tc>
                  <a:txBody>
                    <a:bodyPr/>
                    <a:lstStyle/>
                    <a:p>
                      <a:pPr>
                        <a:buNone/>
                      </a:pPr>
                      <a:r>
                        <a:rPr lang="en-US" sz="1000">
                          <a:solidFill>
                            <a:schemeClr val="bg1"/>
                          </a:solidFill>
                        </a:rPr>
                        <a:t>●Clinical findings</a:t>
                      </a:r>
                    </a:p>
                    <a:p>
                      <a:pPr>
                        <a:buNone/>
                      </a:pPr>
                      <a:endParaRPr lang="en-US" sz="1000">
                        <a:solidFill>
                          <a:schemeClr val="bg1"/>
                        </a:solidFill>
                      </a:endParaRPr>
                    </a:p>
                  </a:txBody>
                  <a:tcPr marL="68580" marR="68580" marT="34290" marB="34290">
                    <a:gradFill>
                      <a:gsLst>
                        <a:gs pos="0">
                          <a:srgbClr val="7B32B2"/>
                        </a:gs>
                        <a:gs pos="100000">
                          <a:srgbClr val="401A5D"/>
                        </a:gs>
                      </a:gsLst>
                      <a:lin scaled="0"/>
                    </a:gradFill>
                  </a:tcPr>
                </a:tc>
                <a:tc>
                  <a:txBody>
                    <a:bodyPr/>
                    <a:lstStyle/>
                    <a:p>
                      <a:pPr>
                        <a:buNone/>
                      </a:pPr>
                      <a:r>
                        <a:rPr lang="en-US" sz="1000">
                          <a:highlight>
                            <a:srgbClr val="FFFF00"/>
                          </a:highlight>
                        </a:rPr>
                        <a:t>Hirsutism</a:t>
                      </a:r>
                      <a:r>
                        <a:rPr lang="en-US" sz="1000"/>
                        <a:t> in pregnancy results from increased levels of ovarian and placental androgens on the pilosebaceous unit. It is noted most frequently on the face but may also be seen on the arms, legs, back, and suprapubic region</a:t>
                      </a:r>
                    </a:p>
                  </a:txBody>
                  <a:tcPr marL="68580" marR="68580" marT="34290" marB="34290"/>
                </a:tc>
                <a:tc>
                  <a:txBody>
                    <a:bodyPr/>
                    <a:lstStyle/>
                    <a:p>
                      <a:pPr>
                        <a:buNone/>
                      </a:pPr>
                      <a:r>
                        <a:rPr lang="en-US" sz="1000"/>
                        <a:t>appears </a:t>
                      </a:r>
                      <a:r>
                        <a:rPr lang="en-US" sz="1000">
                          <a:highlight>
                            <a:srgbClr val="FFFF00"/>
                          </a:highlight>
                        </a:rPr>
                        <a:t>thicker or denser</a:t>
                      </a:r>
                      <a:r>
                        <a:rPr lang="en-US" sz="1000"/>
                        <a:t> during gestation due to slowing of the normal progression of hairs from anagen (the "growing" stage) to telogen (the "resting" stage), thereby creating a relative increase in anagen hair</a:t>
                      </a:r>
                    </a:p>
                  </a:txBody>
                  <a:tcPr marL="68580" marR="68580" marT="34290" marB="34290"/>
                </a:tc>
                <a:extLst>
                  <a:ext uri="{0D108BD9-81ED-4DB2-BD59-A6C34878D82A}">
                    <a16:rowId xmlns:a16="http://schemas.microsoft.com/office/drawing/2014/main" val="10001"/>
                  </a:ext>
                </a:extLst>
              </a:tr>
              <a:tr h="2266474">
                <a:tc>
                  <a:txBody>
                    <a:bodyPr/>
                    <a:lstStyle/>
                    <a:p>
                      <a:pPr>
                        <a:buNone/>
                      </a:pPr>
                      <a:r>
                        <a:rPr lang="en-US" sz="1000">
                          <a:solidFill>
                            <a:schemeClr val="bg1"/>
                          </a:solidFill>
                        </a:rPr>
                        <a:t>Postpartum course</a:t>
                      </a:r>
                    </a:p>
                  </a:txBody>
                  <a:tcPr marL="68580" marR="68580" marT="34290" marB="34290">
                    <a:gradFill>
                      <a:gsLst>
                        <a:gs pos="0">
                          <a:srgbClr val="7B32B2"/>
                        </a:gs>
                        <a:gs pos="100000">
                          <a:srgbClr val="401A5D"/>
                        </a:gs>
                      </a:gsLst>
                      <a:lin scaled="0"/>
                    </a:gradFill>
                  </a:tcPr>
                </a:tc>
                <a:tc>
                  <a:txBody>
                    <a:bodyPr/>
                    <a:lstStyle/>
                    <a:p>
                      <a:pPr>
                        <a:buNone/>
                      </a:pPr>
                      <a:r>
                        <a:rPr lang="en-US" sz="1000"/>
                        <a:t>For increased hair growth on the face, trunk, and extremities, the </a:t>
                      </a:r>
                      <a:r>
                        <a:rPr lang="en-US" sz="1000">
                          <a:highlight>
                            <a:srgbClr val="FFFF00"/>
                          </a:highlight>
                        </a:rPr>
                        <a:t>terminal hairs </a:t>
                      </a:r>
                      <a:r>
                        <a:rPr lang="en-US" sz="1000"/>
                        <a:t>tend to be permanent, whereas the </a:t>
                      </a:r>
                      <a:r>
                        <a:rPr lang="en-US" sz="1000">
                          <a:highlight>
                            <a:srgbClr val="FFFF00"/>
                          </a:highlight>
                        </a:rPr>
                        <a:t>lanugo </a:t>
                      </a:r>
                      <a:r>
                        <a:rPr lang="en-US" sz="1000"/>
                        <a:t>hairs are likely to regress by </a:t>
                      </a:r>
                      <a:r>
                        <a:rPr lang="en-US" sz="1000">
                          <a:highlight>
                            <a:srgbClr val="FF00FF"/>
                          </a:highlight>
                        </a:rPr>
                        <a:t>six months postpartum</a:t>
                      </a:r>
                    </a:p>
                  </a:txBody>
                  <a:tcPr marL="68580" marR="68580" marT="34290" marB="34290"/>
                </a:tc>
                <a:tc>
                  <a:txBody>
                    <a:bodyPr/>
                    <a:lstStyle/>
                    <a:p>
                      <a:pPr>
                        <a:buNone/>
                      </a:pPr>
                      <a:r>
                        <a:rPr lang="en-US" sz="1000"/>
                        <a:t>the percentage of telogen hairs in the scalp increases </a:t>
                      </a:r>
                      <a:r>
                        <a:rPr lang="en-US" sz="1000">
                          <a:highlight>
                            <a:srgbClr val="FF00FF"/>
                          </a:highlight>
                        </a:rPr>
                        <a:t>one to five months postpartum</a:t>
                      </a:r>
                      <a:r>
                        <a:rPr lang="en-US" sz="1000"/>
                        <a:t>, thus hair loss (telogen effluvium) is common at this time and scalp hair may become thin </a:t>
                      </a:r>
                    </a:p>
                    <a:p>
                      <a:pPr>
                        <a:buNone/>
                      </a:pPr>
                      <a:r>
                        <a:rPr lang="en-US" sz="1000"/>
                        <a:t>. Telogen effluvium resolves within </a:t>
                      </a:r>
                      <a:r>
                        <a:rPr lang="en-US" sz="1000">
                          <a:highlight>
                            <a:srgbClr val="FF00FF"/>
                          </a:highlight>
                        </a:rPr>
                        <a:t>15 months postpartum</a:t>
                      </a:r>
                      <a:r>
                        <a:rPr lang="en-US" sz="1000"/>
                        <a:t> , but the scalp hair may never be as dense as it was prior to pregnancy</a:t>
                      </a:r>
                    </a:p>
                  </a:txBody>
                  <a:tcPr marL="68580" marR="68580" marT="34290" marB="34290"/>
                </a:tc>
                <a:extLst>
                  <a:ext uri="{0D108BD9-81ED-4DB2-BD59-A6C34878D82A}">
                    <a16:rowId xmlns:a16="http://schemas.microsoft.com/office/drawing/2014/main" val="10002"/>
                  </a:ext>
                </a:extLst>
              </a:tr>
            </a:tbl>
          </a:graphicData>
        </a:graphic>
      </p:graphicFrame>
      <p:sp>
        <p:nvSpPr>
          <p:cNvPr id="8" name="Text Box 7"/>
          <p:cNvSpPr txBox="1"/>
          <p:nvPr/>
        </p:nvSpPr>
        <p:spPr>
          <a:xfrm>
            <a:off x="6915627" y="1043940"/>
            <a:ext cx="1675924" cy="2716054"/>
          </a:xfrm>
          <a:prstGeom prst="rect">
            <a:avLst/>
          </a:prstGeom>
          <a:ln w="57150">
            <a:prstDash val="lgDashDotDot"/>
          </a:ln>
        </p:spPr>
        <p:style>
          <a:lnRef idx="3">
            <a:schemeClr val="accent1"/>
          </a:lnRef>
          <a:fillRef idx="0">
            <a:srgbClr val="FFFFFF"/>
          </a:fillRef>
          <a:effectRef idx="0">
            <a:srgbClr val="FFFFFF"/>
          </a:effectRef>
          <a:fontRef idx="minor">
            <a:schemeClr val="dk1"/>
          </a:fontRef>
        </p:style>
        <p:txBody>
          <a:bodyPr wrap="square" rtlCol="0" anchor="t">
            <a:noAutofit/>
          </a:bodyPr>
          <a:lstStyle/>
          <a:p>
            <a:pPr defTabSz="685800">
              <a:buClrTx/>
            </a:pPr>
            <a:r>
              <a:rPr lang="en-US" sz="1350" kern="1200">
                <a:solidFill>
                  <a:prstClr val="black"/>
                </a:solidFill>
                <a:latin typeface="Calibri"/>
              </a:rPr>
              <a:t>Rarely, late in pregnancy, hair in the frontoparietal area recedes in a mild form of androgenic alopecia</a:t>
            </a:r>
          </a:p>
          <a:p>
            <a:pPr defTabSz="685800">
              <a:buClrTx/>
            </a:pPr>
            <a:endParaRPr lang="en-US" sz="1350" kern="1200">
              <a:solidFill>
                <a:prstClr val="black"/>
              </a:solidFill>
              <a:latin typeface="Calibri"/>
            </a:endParaRPr>
          </a:p>
          <a:p>
            <a:pPr defTabSz="685800">
              <a:buClrTx/>
            </a:pPr>
            <a:r>
              <a:rPr lang="en-US" sz="1350" kern="1200">
                <a:solidFill>
                  <a:prstClr val="black"/>
                </a:solidFill>
                <a:latin typeface="Calibri"/>
              </a:rPr>
              <a:t>Androgenic alopecia generally resolves postpartum but may persist.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animBg="1"/>
      <p:bldP spid="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9" name="Google Shape;339;p40"/>
          <p:cNvSpPr/>
          <p:nvPr/>
        </p:nvSpPr>
        <p:spPr>
          <a:xfrm rot="-1523055" flipH="1">
            <a:off x="7962452" y="-12675"/>
            <a:ext cx="1308107" cy="2056605"/>
          </a:xfrm>
          <a:custGeom>
            <a:avLst/>
            <a:gdLst/>
            <a:ahLst/>
            <a:cxnLst/>
            <a:rect l="l" t="t" r="r" b="b"/>
            <a:pathLst>
              <a:path w="29840" h="46918" extrusionOk="0">
                <a:moveTo>
                  <a:pt x="21115" y="4482"/>
                </a:moveTo>
                <a:cubicBezTo>
                  <a:pt x="21131" y="4482"/>
                  <a:pt x="21146" y="4491"/>
                  <a:pt x="21153" y="4507"/>
                </a:cubicBezTo>
                <a:lnTo>
                  <a:pt x="21153" y="4508"/>
                </a:lnTo>
                <a:cubicBezTo>
                  <a:pt x="21176" y="4561"/>
                  <a:pt x="21282" y="4713"/>
                  <a:pt x="21403" y="4889"/>
                </a:cubicBezTo>
                <a:cubicBezTo>
                  <a:pt x="22364" y="6279"/>
                  <a:pt x="25286" y="10508"/>
                  <a:pt x="22851" y="14872"/>
                </a:cubicBezTo>
                <a:cubicBezTo>
                  <a:pt x="22645" y="15243"/>
                  <a:pt x="22393" y="15628"/>
                  <a:pt x="22103" y="16028"/>
                </a:cubicBezTo>
                <a:cubicBezTo>
                  <a:pt x="22081" y="16058"/>
                  <a:pt x="22106" y="16093"/>
                  <a:pt x="22136" y="16093"/>
                </a:cubicBezTo>
                <a:cubicBezTo>
                  <a:pt x="22144" y="16093"/>
                  <a:pt x="22152" y="16091"/>
                  <a:pt x="22160" y="16085"/>
                </a:cubicBezTo>
                <a:cubicBezTo>
                  <a:pt x="23978" y="14751"/>
                  <a:pt x="25668" y="14404"/>
                  <a:pt x="25691" y="14399"/>
                </a:cubicBezTo>
                <a:lnTo>
                  <a:pt x="25692" y="14399"/>
                </a:lnTo>
                <a:cubicBezTo>
                  <a:pt x="25694" y="14399"/>
                  <a:pt x="25697" y="14398"/>
                  <a:pt x="25699" y="14398"/>
                </a:cubicBezTo>
                <a:cubicBezTo>
                  <a:pt x="25718" y="14398"/>
                  <a:pt x="25735" y="14412"/>
                  <a:pt x="25739" y="14431"/>
                </a:cubicBezTo>
                <a:lnTo>
                  <a:pt x="25777" y="14618"/>
                </a:lnTo>
                <a:cubicBezTo>
                  <a:pt x="25781" y="14641"/>
                  <a:pt x="25767" y="14662"/>
                  <a:pt x="25745" y="14666"/>
                </a:cubicBezTo>
                <a:lnTo>
                  <a:pt x="25744" y="14666"/>
                </a:lnTo>
                <a:cubicBezTo>
                  <a:pt x="25716" y="14672"/>
                  <a:pt x="22962" y="15249"/>
                  <a:pt x="20754" y="17728"/>
                </a:cubicBezTo>
                <a:cubicBezTo>
                  <a:pt x="20284" y="18284"/>
                  <a:pt x="19773" y="18867"/>
                  <a:pt x="19237" y="19480"/>
                </a:cubicBezTo>
                <a:cubicBezTo>
                  <a:pt x="18600" y="20206"/>
                  <a:pt x="17928" y="20974"/>
                  <a:pt x="17245" y="21786"/>
                </a:cubicBezTo>
                <a:cubicBezTo>
                  <a:pt x="17242" y="21790"/>
                  <a:pt x="17239" y="21794"/>
                  <a:pt x="17235" y="21798"/>
                </a:cubicBezTo>
                <a:lnTo>
                  <a:pt x="17209" y="21830"/>
                </a:lnTo>
                <a:lnTo>
                  <a:pt x="17208" y="21829"/>
                </a:lnTo>
                <a:cubicBezTo>
                  <a:pt x="16083" y="23170"/>
                  <a:pt x="14932" y="24634"/>
                  <a:pt x="13868" y="26240"/>
                </a:cubicBezTo>
                <a:cubicBezTo>
                  <a:pt x="13849" y="26270"/>
                  <a:pt x="13873" y="26304"/>
                  <a:pt x="13902" y="26304"/>
                </a:cubicBezTo>
                <a:cubicBezTo>
                  <a:pt x="13910" y="26304"/>
                  <a:pt x="13919" y="26302"/>
                  <a:pt x="13927" y="26296"/>
                </a:cubicBezTo>
                <a:cubicBezTo>
                  <a:pt x="14079" y="26181"/>
                  <a:pt x="14236" y="26076"/>
                  <a:pt x="14401" y="25980"/>
                </a:cubicBezTo>
                <a:cubicBezTo>
                  <a:pt x="15011" y="25624"/>
                  <a:pt x="15700" y="25402"/>
                  <a:pt x="16449" y="25322"/>
                </a:cubicBezTo>
                <a:cubicBezTo>
                  <a:pt x="16676" y="25297"/>
                  <a:pt x="16894" y="25287"/>
                  <a:pt x="17100" y="25287"/>
                </a:cubicBezTo>
                <a:cubicBezTo>
                  <a:pt x="18058" y="25287"/>
                  <a:pt x="18753" y="25505"/>
                  <a:pt x="18788" y="25516"/>
                </a:cubicBezTo>
                <a:lnTo>
                  <a:pt x="18789" y="25517"/>
                </a:lnTo>
                <a:cubicBezTo>
                  <a:pt x="18811" y="25523"/>
                  <a:pt x="18822" y="25547"/>
                  <a:pt x="18815" y="25569"/>
                </a:cubicBezTo>
                <a:lnTo>
                  <a:pt x="18753" y="25750"/>
                </a:lnTo>
                <a:cubicBezTo>
                  <a:pt x="18747" y="25767"/>
                  <a:pt x="18732" y="25777"/>
                  <a:pt x="18715" y="25777"/>
                </a:cubicBezTo>
                <a:cubicBezTo>
                  <a:pt x="18710" y="25777"/>
                  <a:pt x="18706" y="25777"/>
                  <a:pt x="18702" y="25775"/>
                </a:cubicBezTo>
                <a:lnTo>
                  <a:pt x="18702" y="25774"/>
                </a:lnTo>
                <a:cubicBezTo>
                  <a:pt x="18693" y="25772"/>
                  <a:pt x="18027" y="25559"/>
                  <a:pt x="17104" y="25559"/>
                </a:cubicBezTo>
                <a:cubicBezTo>
                  <a:pt x="16907" y="25559"/>
                  <a:pt x="16698" y="25569"/>
                  <a:pt x="16481" y="25592"/>
                </a:cubicBezTo>
                <a:cubicBezTo>
                  <a:pt x="15365" y="25713"/>
                  <a:pt x="13810" y="26240"/>
                  <a:pt x="12743" y="28064"/>
                </a:cubicBezTo>
                <a:lnTo>
                  <a:pt x="12722" y="28100"/>
                </a:lnTo>
                <a:lnTo>
                  <a:pt x="12720" y="28098"/>
                </a:lnTo>
                <a:cubicBezTo>
                  <a:pt x="11864" y="29594"/>
                  <a:pt x="11107" y="31203"/>
                  <a:pt x="10523" y="32940"/>
                </a:cubicBezTo>
                <a:cubicBezTo>
                  <a:pt x="10486" y="33072"/>
                  <a:pt x="10443" y="33202"/>
                  <a:pt x="10397" y="33333"/>
                </a:cubicBezTo>
                <a:lnTo>
                  <a:pt x="10383" y="33371"/>
                </a:lnTo>
                <a:cubicBezTo>
                  <a:pt x="10085" y="34317"/>
                  <a:pt x="9839" y="35301"/>
                  <a:pt x="9657" y="36324"/>
                </a:cubicBezTo>
                <a:cubicBezTo>
                  <a:pt x="9652" y="36352"/>
                  <a:pt x="9674" y="36372"/>
                  <a:pt x="9698" y="36372"/>
                </a:cubicBezTo>
                <a:cubicBezTo>
                  <a:pt x="9711" y="36372"/>
                  <a:pt x="9725" y="36366"/>
                  <a:pt x="9733" y="36350"/>
                </a:cubicBezTo>
                <a:cubicBezTo>
                  <a:pt x="11159" y="33744"/>
                  <a:pt x="13187" y="32435"/>
                  <a:pt x="13210" y="32421"/>
                </a:cubicBezTo>
                <a:lnTo>
                  <a:pt x="13211" y="32420"/>
                </a:lnTo>
                <a:cubicBezTo>
                  <a:pt x="13217" y="32416"/>
                  <a:pt x="13225" y="32414"/>
                  <a:pt x="13232" y="32414"/>
                </a:cubicBezTo>
                <a:cubicBezTo>
                  <a:pt x="13246" y="32414"/>
                  <a:pt x="13259" y="32420"/>
                  <a:pt x="13266" y="32432"/>
                </a:cubicBezTo>
                <a:lnTo>
                  <a:pt x="13371" y="32594"/>
                </a:lnTo>
                <a:cubicBezTo>
                  <a:pt x="13384" y="32612"/>
                  <a:pt x="13378" y="32638"/>
                  <a:pt x="13359" y="32649"/>
                </a:cubicBezTo>
                <a:lnTo>
                  <a:pt x="13359" y="32650"/>
                </a:lnTo>
                <a:cubicBezTo>
                  <a:pt x="13333" y="32666"/>
                  <a:pt x="10834" y="34278"/>
                  <a:pt x="9480" y="37508"/>
                </a:cubicBezTo>
                <a:cubicBezTo>
                  <a:pt x="9478" y="37512"/>
                  <a:pt x="9477" y="37516"/>
                  <a:pt x="9477" y="37520"/>
                </a:cubicBezTo>
                <a:cubicBezTo>
                  <a:pt x="9354" y="38502"/>
                  <a:pt x="9292" y="39519"/>
                  <a:pt x="9299" y="40573"/>
                </a:cubicBezTo>
                <a:cubicBezTo>
                  <a:pt x="9299" y="40596"/>
                  <a:pt x="9280" y="40614"/>
                  <a:pt x="9258" y="40614"/>
                </a:cubicBezTo>
                <a:lnTo>
                  <a:pt x="9064" y="40615"/>
                </a:lnTo>
                <a:cubicBezTo>
                  <a:pt x="9042" y="40615"/>
                  <a:pt x="9024" y="40598"/>
                  <a:pt x="9023" y="40575"/>
                </a:cubicBezTo>
                <a:lnTo>
                  <a:pt x="9023" y="40574"/>
                </a:lnTo>
                <a:cubicBezTo>
                  <a:pt x="9017" y="39533"/>
                  <a:pt x="9077" y="38528"/>
                  <a:pt x="9195" y="37557"/>
                </a:cubicBezTo>
                <a:lnTo>
                  <a:pt x="9208" y="37445"/>
                </a:lnTo>
                <a:cubicBezTo>
                  <a:pt x="9414" y="35812"/>
                  <a:pt x="9782" y="34274"/>
                  <a:pt x="10271" y="32826"/>
                </a:cubicBezTo>
                <a:cubicBezTo>
                  <a:pt x="11418" y="28731"/>
                  <a:pt x="7709" y="25787"/>
                  <a:pt x="7670" y="25756"/>
                </a:cubicBezTo>
                <a:cubicBezTo>
                  <a:pt x="7652" y="25742"/>
                  <a:pt x="7649" y="25717"/>
                  <a:pt x="7663" y="25698"/>
                </a:cubicBezTo>
                <a:lnTo>
                  <a:pt x="7783" y="25548"/>
                </a:lnTo>
                <a:cubicBezTo>
                  <a:pt x="7791" y="25538"/>
                  <a:pt x="7802" y="25533"/>
                  <a:pt x="7814" y="25533"/>
                </a:cubicBezTo>
                <a:cubicBezTo>
                  <a:pt x="7823" y="25533"/>
                  <a:pt x="7832" y="25536"/>
                  <a:pt x="7840" y="25542"/>
                </a:cubicBezTo>
                <a:lnTo>
                  <a:pt x="7841" y="25543"/>
                </a:lnTo>
                <a:cubicBezTo>
                  <a:pt x="7851" y="25551"/>
                  <a:pt x="8896" y="26377"/>
                  <a:pt x="9733" y="27764"/>
                </a:cubicBezTo>
                <a:cubicBezTo>
                  <a:pt x="10217" y="28565"/>
                  <a:pt x="10535" y="29393"/>
                  <a:pt x="10678" y="30224"/>
                </a:cubicBezTo>
                <a:cubicBezTo>
                  <a:pt x="10738" y="30574"/>
                  <a:pt x="10767" y="30926"/>
                  <a:pt x="10765" y="31276"/>
                </a:cubicBezTo>
                <a:cubicBezTo>
                  <a:pt x="10765" y="31302"/>
                  <a:pt x="10785" y="31317"/>
                  <a:pt x="10806" y="31317"/>
                </a:cubicBezTo>
                <a:cubicBezTo>
                  <a:pt x="10821" y="31317"/>
                  <a:pt x="10836" y="31309"/>
                  <a:pt x="10844" y="31292"/>
                </a:cubicBezTo>
                <a:cubicBezTo>
                  <a:pt x="12414" y="27466"/>
                  <a:pt x="14780" y="24293"/>
                  <a:pt x="17035" y="21611"/>
                </a:cubicBezTo>
                <a:cubicBezTo>
                  <a:pt x="19942" y="18076"/>
                  <a:pt x="18928" y="15494"/>
                  <a:pt x="17911" y="13859"/>
                </a:cubicBezTo>
                <a:cubicBezTo>
                  <a:pt x="17899" y="13840"/>
                  <a:pt x="17905" y="13814"/>
                  <a:pt x="17924" y="13803"/>
                </a:cubicBezTo>
                <a:lnTo>
                  <a:pt x="18089" y="13702"/>
                </a:lnTo>
                <a:cubicBezTo>
                  <a:pt x="18095" y="13698"/>
                  <a:pt x="18103" y="13696"/>
                  <a:pt x="18110" y="13696"/>
                </a:cubicBezTo>
                <a:cubicBezTo>
                  <a:pt x="18123" y="13696"/>
                  <a:pt x="18137" y="13703"/>
                  <a:pt x="18144" y="13715"/>
                </a:cubicBezTo>
                <a:lnTo>
                  <a:pt x="18145" y="13716"/>
                </a:lnTo>
                <a:cubicBezTo>
                  <a:pt x="18987" y="15070"/>
                  <a:pt x="19829" y="17044"/>
                  <a:pt x="18632" y="19636"/>
                </a:cubicBezTo>
                <a:cubicBezTo>
                  <a:pt x="18618" y="19666"/>
                  <a:pt x="18643" y="19693"/>
                  <a:pt x="18669" y="19693"/>
                </a:cubicBezTo>
                <a:cubicBezTo>
                  <a:pt x="18680" y="19693"/>
                  <a:pt x="18691" y="19689"/>
                  <a:pt x="18700" y="19679"/>
                </a:cubicBezTo>
                <a:cubicBezTo>
                  <a:pt x="18810" y="19552"/>
                  <a:pt x="18920" y="19427"/>
                  <a:pt x="19030" y="19302"/>
                </a:cubicBezTo>
                <a:cubicBezTo>
                  <a:pt x="19505" y="18759"/>
                  <a:pt x="19960" y="18239"/>
                  <a:pt x="20385" y="17741"/>
                </a:cubicBezTo>
                <a:lnTo>
                  <a:pt x="20382" y="17739"/>
                </a:lnTo>
                <a:lnTo>
                  <a:pt x="20409" y="17707"/>
                </a:lnTo>
                <a:cubicBezTo>
                  <a:pt x="20456" y="17653"/>
                  <a:pt x="20503" y="17599"/>
                  <a:pt x="20551" y="17546"/>
                </a:cubicBezTo>
                <a:cubicBezTo>
                  <a:pt x="21416" y="16521"/>
                  <a:pt x="22138" y="15589"/>
                  <a:pt x="22611" y="14740"/>
                </a:cubicBezTo>
                <a:cubicBezTo>
                  <a:pt x="24965" y="10522"/>
                  <a:pt x="22113" y="6398"/>
                  <a:pt x="21176" y="5044"/>
                </a:cubicBezTo>
                <a:lnTo>
                  <a:pt x="21172" y="5037"/>
                </a:lnTo>
                <a:cubicBezTo>
                  <a:pt x="21023" y="4821"/>
                  <a:pt x="20932" y="4691"/>
                  <a:pt x="20899" y="4613"/>
                </a:cubicBezTo>
                <a:cubicBezTo>
                  <a:pt x="20891" y="4591"/>
                  <a:pt x="20901" y="4567"/>
                  <a:pt x="20922" y="4559"/>
                </a:cubicBezTo>
                <a:lnTo>
                  <a:pt x="21100" y="4485"/>
                </a:lnTo>
                <a:cubicBezTo>
                  <a:pt x="21105" y="4483"/>
                  <a:pt x="21110" y="4482"/>
                  <a:pt x="21115" y="4482"/>
                </a:cubicBezTo>
                <a:close/>
                <a:moveTo>
                  <a:pt x="17091" y="0"/>
                </a:moveTo>
                <a:lnTo>
                  <a:pt x="17091" y="0"/>
                </a:lnTo>
                <a:cubicBezTo>
                  <a:pt x="21161" y="9722"/>
                  <a:pt x="11744" y="17139"/>
                  <a:pt x="5872" y="23388"/>
                </a:cubicBezTo>
                <a:cubicBezTo>
                  <a:pt x="1" y="29638"/>
                  <a:pt x="5404" y="37356"/>
                  <a:pt x="6002" y="38144"/>
                </a:cubicBezTo>
                <a:cubicBezTo>
                  <a:pt x="7139" y="39645"/>
                  <a:pt x="7975" y="40582"/>
                  <a:pt x="8711" y="41002"/>
                </a:cubicBezTo>
                <a:cubicBezTo>
                  <a:pt x="8736" y="41645"/>
                  <a:pt x="8871" y="44128"/>
                  <a:pt x="9486" y="46519"/>
                </a:cubicBezTo>
                <a:cubicBezTo>
                  <a:pt x="9548" y="46759"/>
                  <a:pt x="9738" y="46918"/>
                  <a:pt x="9957" y="46918"/>
                </a:cubicBezTo>
                <a:cubicBezTo>
                  <a:pt x="9961" y="46918"/>
                  <a:pt x="9965" y="46917"/>
                  <a:pt x="9969" y="46917"/>
                </a:cubicBezTo>
                <a:cubicBezTo>
                  <a:pt x="10337" y="46908"/>
                  <a:pt x="10585" y="46474"/>
                  <a:pt x="10446" y="46094"/>
                </a:cubicBezTo>
                <a:cubicBezTo>
                  <a:pt x="10027" y="44961"/>
                  <a:pt x="9331" y="43543"/>
                  <a:pt x="9627" y="41264"/>
                </a:cubicBezTo>
                <a:lnTo>
                  <a:pt x="9615" y="41258"/>
                </a:lnTo>
                <a:cubicBezTo>
                  <a:pt x="11110" y="41223"/>
                  <a:pt x="12533" y="38817"/>
                  <a:pt x="15959" y="34502"/>
                </a:cubicBezTo>
                <a:cubicBezTo>
                  <a:pt x="21628" y="27364"/>
                  <a:pt x="29839" y="21904"/>
                  <a:pt x="27987" y="13307"/>
                </a:cubicBezTo>
                <a:cubicBezTo>
                  <a:pt x="26135" y="4710"/>
                  <a:pt x="17091" y="0"/>
                  <a:pt x="1709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1"/>
          <p:cNvSpPr>
            <a:spLocks noGrp="1"/>
          </p:cNvSpPr>
          <p:nvPr>
            <p:ph type="title"/>
          </p:nvPr>
        </p:nvSpPr>
        <p:spPr>
          <a:xfrm>
            <a:off x="755576" y="195486"/>
            <a:ext cx="7704000" cy="572700"/>
          </a:xfrm>
        </p:spPr>
        <p:txBody>
          <a:bodyPr/>
          <a:lstStyle/>
          <a:p>
            <a:r>
              <a:rPr lang="en-US" sz="1500" dirty="0"/>
              <a:t>Preconception counseling and care are important.</a:t>
            </a:r>
            <a:br>
              <a:rPr lang="en-US" sz="1500" dirty="0"/>
            </a:br>
            <a:r>
              <a:rPr lang="en-US" sz="1500" dirty="0"/>
              <a:t>Antiepileptic drugs (AEDs) that induce cytochrome P450 and related enzymes can decrease the efficacy of hormonal contraception. </a:t>
            </a:r>
            <a:br>
              <a:rPr lang="en-US" sz="1500" dirty="0"/>
            </a:br>
            <a:endParaRPr lang="en-US" sz="1500" dirty="0"/>
          </a:p>
        </p:txBody>
      </p:sp>
      <p:sp>
        <p:nvSpPr>
          <p:cNvPr id="3" name="عنصر نائب للنص 2"/>
          <p:cNvSpPr>
            <a:spLocks noGrp="1"/>
          </p:cNvSpPr>
          <p:nvPr>
            <p:ph type="body" idx="1"/>
          </p:nvPr>
        </p:nvSpPr>
        <p:spPr>
          <a:xfrm>
            <a:off x="395536" y="1131590"/>
            <a:ext cx="7704000" cy="358200"/>
          </a:xfrm>
        </p:spPr>
        <p:txBody>
          <a:bodyPr/>
          <a:lstStyle/>
          <a:p>
            <a:r>
              <a:rPr lang="en-US" sz="1600" b="1" dirty="0" err="1">
                <a:solidFill>
                  <a:srgbClr val="FF0000"/>
                </a:solidFill>
              </a:rPr>
              <a:t>Preconceptual</a:t>
            </a:r>
            <a:r>
              <a:rPr lang="en-US" sz="1600" b="1" dirty="0">
                <a:solidFill>
                  <a:srgbClr val="FF0000"/>
                </a:solidFill>
              </a:rPr>
              <a:t> management of women with epilepsy includes the following</a:t>
            </a:r>
            <a:r>
              <a:rPr lang="en-US" dirty="0"/>
              <a:t>:</a:t>
            </a:r>
          </a:p>
          <a:p>
            <a:r>
              <a:rPr lang="en-US" dirty="0"/>
              <a:t>Attempt to decrease pharmacotherapy to </a:t>
            </a:r>
            <a:r>
              <a:rPr lang="en-US" dirty="0" err="1"/>
              <a:t>monotherapy</a:t>
            </a:r>
            <a:endParaRPr lang="en-US" dirty="0"/>
          </a:p>
          <a:p>
            <a:r>
              <a:rPr lang="en-US" dirty="0"/>
              <a:t>Taper dosages of AEDs to the lowest possible dose</a:t>
            </a:r>
          </a:p>
          <a:p>
            <a:r>
              <a:rPr lang="en-US" dirty="0"/>
              <a:t>In women who have not had a seizure for 2-5 years, attempt complete withdrawal of pharmacotherapy</a:t>
            </a:r>
          </a:p>
          <a:p>
            <a:r>
              <a:rPr lang="en-US" dirty="0"/>
              <a:t>Consider </a:t>
            </a:r>
            <a:r>
              <a:rPr lang="en-US" dirty="0" err="1"/>
              <a:t>preconceptual</a:t>
            </a:r>
            <a:r>
              <a:rPr lang="en-US" dirty="0"/>
              <a:t> genetic counseling</a:t>
            </a:r>
          </a:p>
          <a:p>
            <a:r>
              <a:rPr lang="en-US" dirty="0"/>
              <a:t>Supplement the diet with </a:t>
            </a:r>
            <a:r>
              <a:rPr lang="en-US" dirty="0" err="1"/>
              <a:t>folate</a:t>
            </a:r>
            <a:r>
              <a:rPr lang="en-US" dirty="0"/>
              <a:t> at 4 mg/d</a:t>
            </a:r>
          </a:p>
          <a:p>
            <a:endParaRPr lang="en-US" dirty="0"/>
          </a:p>
        </p:txBody>
      </p:sp>
      <p:sp>
        <p:nvSpPr>
          <p:cNvPr id="4" name="مستطيل 3"/>
          <p:cNvSpPr/>
          <p:nvPr/>
        </p:nvSpPr>
        <p:spPr>
          <a:xfrm>
            <a:off x="693005" y="3363838"/>
            <a:ext cx="7560840" cy="18774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600" b="1" i="0" u="none" strike="noStrike" kern="0" cap="none" spc="0" normalizeH="0" baseline="0" noProof="0" dirty="0">
                <a:ln>
                  <a:noFill/>
                </a:ln>
                <a:solidFill>
                  <a:srgbClr val="FF0000"/>
                </a:solidFill>
                <a:effectLst/>
                <a:uLnTx/>
                <a:uFillTx/>
                <a:latin typeface="Arial" charset="0"/>
                <a:cs typeface="Arial" charset="0"/>
                <a:sym typeface="Arial" charset="0"/>
              </a:rPr>
              <a:t>Management of women with epilepsy during pregnancy includes the following:</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Check total and free levels of AEDs monthly</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Consider early genetic counseling</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Check maternal serum alpha-fetoprotein (MSAFP) levels and perform a level II fetal survey and ultrasonography at 19-20 weeks' gestation</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Consider amniocentesis for alpha-fetoprotein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19526"/>
            <a:ext cx="4705350" cy="994410"/>
          </a:xfrm>
        </p:spPr>
        <p:txBody>
          <a:bodyPr/>
          <a:lstStyle/>
          <a:p>
            <a:pPr algn="ctr"/>
            <a:r>
              <a:rPr lang="en-US">
                <a:solidFill>
                  <a:schemeClr val="bg1"/>
                </a:solidFill>
                <a:highlight>
                  <a:srgbClr val="FF0000"/>
                </a:highlight>
              </a:rPr>
              <a:t>NAILS </a:t>
            </a:r>
          </a:p>
        </p:txBody>
      </p:sp>
      <p:sp>
        <p:nvSpPr>
          <p:cNvPr id="3" name="Content Placeholder 2"/>
          <p:cNvSpPr>
            <a:spLocks noGrp="1"/>
          </p:cNvSpPr>
          <p:nvPr>
            <p:ph sz="half" idx="1"/>
          </p:nvPr>
        </p:nvSpPr>
        <p:spPr>
          <a:ln w="57150">
            <a:solidFill>
              <a:srgbClr val="0070C0"/>
            </a:solidFill>
            <a:prstDash val="lgDash"/>
          </a:ln>
        </p:spPr>
        <p:txBody>
          <a:bodyPr>
            <a:normAutofit fontScale="90000" lnSpcReduction="10000"/>
          </a:bodyPr>
          <a:lstStyle/>
          <a:p>
            <a:r>
              <a:rPr lang="en-US"/>
              <a:t>Nails grow faster during gestation but can become:</a:t>
            </a:r>
          </a:p>
          <a:p>
            <a:pPr>
              <a:buFont typeface="Wingdings" panose="05000000000000000000" charset="0"/>
              <a:buChar char="Ø"/>
            </a:pPr>
            <a:r>
              <a:rPr lang="en-US"/>
              <a:t>dystrophic with transverse grooves</a:t>
            </a:r>
          </a:p>
          <a:p>
            <a:pPr>
              <a:buFont typeface="Wingdings" panose="05000000000000000000" charset="0"/>
              <a:buChar char="Ø"/>
            </a:pPr>
            <a:r>
              <a:rPr lang="en-US"/>
              <a:t> subungual keratosis</a:t>
            </a:r>
          </a:p>
          <a:p>
            <a:pPr>
              <a:buFont typeface="Wingdings" panose="05000000000000000000" charset="0"/>
              <a:buChar char="Ø"/>
            </a:pPr>
            <a:r>
              <a:rPr lang="en-US"/>
              <a:t> distal onycholysis (ie, painless separation of the nail from the nail bed). </a:t>
            </a:r>
          </a:p>
          <a:p>
            <a:pPr>
              <a:buFont typeface="Wingdings" panose="05000000000000000000" charset="0"/>
              <a:buChar char="Ø"/>
            </a:pPr>
            <a:r>
              <a:rPr lang="en-US"/>
              <a:t>The nail plate may become soft or brittle </a:t>
            </a:r>
          </a:p>
          <a:p>
            <a:pPr>
              <a:buFont typeface="Wingdings" panose="05000000000000000000" charset="0"/>
              <a:buChar char="Ø"/>
            </a:pPr>
            <a:r>
              <a:rPr lang="en-US"/>
              <a:t> an increase of melanonychia (ie, pigmented streaks in the nail bed)</a:t>
            </a:r>
          </a:p>
        </p:txBody>
      </p:sp>
      <p:pic>
        <p:nvPicPr>
          <p:cNvPr id="4" name="Content Placeholder 3"/>
          <p:cNvPicPr>
            <a:picLocks noGrp="1" noChangeAspect="1"/>
          </p:cNvPicPr>
          <p:nvPr>
            <p:ph sz="half" idx="2"/>
          </p:nvPr>
        </p:nvPicPr>
        <p:blipFill>
          <a:blip r:embed="rId2"/>
          <a:stretch>
            <a:fillRect/>
          </a:stretch>
        </p:blipFill>
        <p:spPr>
          <a:xfrm>
            <a:off x="5029200" y="1013937"/>
            <a:ext cx="3886200" cy="1707356"/>
          </a:xfrm>
          <a:prstGeom prst="rect">
            <a:avLst/>
          </a:prstGeom>
        </p:spPr>
      </p:pic>
      <p:pic>
        <p:nvPicPr>
          <p:cNvPr id="113" name="Picture 112"/>
          <p:cNvPicPr/>
          <p:nvPr/>
        </p:nvPicPr>
        <p:blipFill>
          <a:blip r:embed="rId3"/>
          <a:stretch>
            <a:fillRect/>
          </a:stretch>
        </p:blipFill>
        <p:spPr>
          <a:xfrm>
            <a:off x="6038850" y="2927509"/>
            <a:ext cx="2022634" cy="1908334"/>
          </a:xfrm>
          <a:prstGeom prst="rect">
            <a:avLst/>
          </a:prstGeom>
          <a:noFill/>
          <a:ln w="9525">
            <a:noFill/>
          </a:ln>
        </p:spPr>
      </p:pic>
      <p:cxnSp>
        <p:nvCxnSpPr>
          <p:cNvPr id="5" name="Curved Connector 4"/>
          <p:cNvCxnSpPr/>
          <p:nvPr/>
        </p:nvCxnSpPr>
        <p:spPr>
          <a:xfrm>
            <a:off x="3024188" y="2295049"/>
            <a:ext cx="2018824" cy="9525"/>
          </a:xfrm>
          <a:prstGeom prst="curvedConnector3">
            <a:avLst>
              <a:gd name="adj1" fmla="val 50012"/>
            </a:avLst>
          </a:prstGeom>
          <a:ln w="31750" cap="rnd">
            <a:solidFill>
              <a:schemeClr val="accent2"/>
            </a:solidFill>
            <a:round/>
            <a:tailEnd type="arrow" w="med" len="med"/>
          </a:ln>
        </p:spPr>
        <p:style>
          <a:lnRef idx="0">
            <a:srgbClr val="FFFFFF"/>
          </a:lnRef>
          <a:fillRef idx="0">
            <a:srgbClr val="FFFFFF"/>
          </a:fillRef>
          <a:effectRef idx="0">
            <a:srgbClr val="FFFFFF"/>
          </a:effectRef>
          <a:fontRef idx="minor">
            <a:schemeClr val="tx1"/>
          </a:fontRef>
        </p:style>
      </p:cxnSp>
      <p:cxnSp>
        <p:nvCxnSpPr>
          <p:cNvPr id="6" name="Curved Connector 5"/>
          <p:cNvCxnSpPr/>
          <p:nvPr/>
        </p:nvCxnSpPr>
        <p:spPr>
          <a:xfrm>
            <a:off x="4100037" y="3800475"/>
            <a:ext cx="1857851" cy="504825"/>
          </a:xfrm>
          <a:prstGeom prst="curvedConnector3">
            <a:avLst>
              <a:gd name="adj1" fmla="val 50013"/>
            </a:avLst>
          </a:prstGeom>
          <a:ln w="31750">
            <a:gradFill>
              <a:gsLst>
                <a:gs pos="0">
                  <a:schemeClr val="accent1">
                    <a:hueOff val="-4200000"/>
                  </a:schemeClr>
                </a:gs>
                <a:gs pos="100000">
                  <a:schemeClr val="accent1"/>
                </a:gs>
              </a:gsLst>
            </a:gradFill>
            <a:tailEnd type="arrow" w="med" len="med"/>
          </a:ln>
        </p:spPr>
        <p:style>
          <a:lnRef idx="0">
            <a:srgbClr val="FFFFFF"/>
          </a:lnRef>
          <a:fillRef idx="0">
            <a:srgbClr val="FFFFFF"/>
          </a:fillRef>
          <a:effectRef idx="0">
            <a:srgbClr val="FFFFFF"/>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blinds(horizontal)">
                                      <p:cBhvr>
                                        <p:cTn id="22"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C1697-3523-85F7-E309-2A043159A438}"/>
              </a:ext>
            </a:extLst>
          </p:cNvPr>
          <p:cNvSpPr>
            <a:spLocks noGrp="1"/>
          </p:cNvSpPr>
          <p:nvPr>
            <p:ph type="ctrTitle"/>
          </p:nvPr>
        </p:nvSpPr>
        <p:spPr>
          <a:xfrm>
            <a:off x="1143000" y="2571750"/>
            <a:ext cx="6858000" cy="1790700"/>
          </a:xfrm>
        </p:spPr>
        <p:txBody>
          <a:bodyPr>
            <a:normAutofit fontScale="90000"/>
          </a:body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Pregnancy dermatosis</a:t>
            </a:r>
            <a:br>
              <a:rPr lang="en-US" dirty="0"/>
            </a:br>
            <a:r>
              <a:rPr lang="en-US" dirty="0"/>
              <a:t>Specific skin conditions of pregnancy </a:t>
            </a:r>
            <a:br>
              <a:rPr lang="en-US" dirty="0"/>
            </a:br>
            <a:r>
              <a:rPr lang="en-US" sz="2200" dirty="0"/>
              <a:t>Done by: Ahmed Al-</a:t>
            </a:r>
            <a:r>
              <a:rPr lang="en-US" sz="2200" dirty="0" err="1"/>
              <a:t>debas</a:t>
            </a:r>
            <a:br>
              <a:rPr lang="en-US" dirty="0"/>
            </a:br>
            <a:r>
              <a:rPr kumimoji="0" lang="en-US" sz="1800" b="0" i="0" u="none" strike="noStrike" kern="1200" cap="none" spc="0" normalizeH="0" baseline="0" noProof="0" dirty="0">
                <a:ln>
                  <a:noFill/>
                </a:ln>
                <a:solidFill>
                  <a:prstClr val="black"/>
                </a:solidFill>
                <a:effectLst/>
                <a:uLnTx/>
                <a:uFillTx/>
                <a:latin typeface="Calibri"/>
                <a:ea typeface="+mn-ea"/>
                <a:cs typeface="+mn-cs"/>
                <a:sym typeface="+mn-ea"/>
              </a:rPr>
              <a:t>Supervised by: Dr.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mn-ea"/>
              </a:rPr>
              <a:t>Seham</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mn-ea"/>
              </a:rPr>
              <a:t> Abu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mn-ea"/>
              </a:rPr>
              <a:t>Fraijeh</a:t>
            </a:r>
            <a:br>
              <a:rPr kumimoji="0" lang="en-US" sz="1800" b="0" i="0" u="none" strike="noStrike" kern="1200" cap="none" spc="0" normalizeH="0" baseline="0" noProof="0" dirty="0">
                <a:ln>
                  <a:noFill/>
                </a:ln>
                <a:gradFill>
                  <a:gsLst>
                    <a:gs pos="0">
                      <a:srgbClr val="FE4444"/>
                    </a:gs>
                    <a:gs pos="100000">
                      <a:srgbClr val="832B2B"/>
                    </a:gs>
                  </a:gsLst>
                  <a:lin scaled="0"/>
                </a:gradFill>
                <a:effectLst/>
                <a:uLnTx/>
                <a:uFillTx/>
                <a:latin typeface="Calibri"/>
                <a:ea typeface="+mn-ea"/>
                <a:cs typeface="+mn-cs"/>
              </a:rPr>
            </a:br>
            <a:br>
              <a:rPr lang="en-US" dirty="0"/>
            </a:br>
            <a:r>
              <a:rPr lang="en-US" dirty="0"/>
              <a:t> </a:t>
            </a:r>
          </a:p>
        </p:txBody>
      </p:sp>
    </p:spTree>
    <p:extLst>
      <p:ext uri="{BB962C8B-B14F-4D97-AF65-F5344CB8AC3E}">
        <p14:creationId xmlns:p14="http://schemas.microsoft.com/office/powerpoint/2010/main" val="17152831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75039-D284-7654-B850-D1BAF3FC0C5C}"/>
              </a:ext>
            </a:extLst>
          </p:cNvPr>
          <p:cNvSpPr>
            <a:spLocks noGrp="1"/>
          </p:cNvSpPr>
          <p:nvPr>
            <p:ph type="title"/>
          </p:nvPr>
        </p:nvSpPr>
        <p:spPr/>
        <p:txBody>
          <a:bodyPr/>
          <a:lstStyle/>
          <a:p>
            <a:r>
              <a:rPr lang="en-US" dirty="0"/>
              <a:t>Most common primary skin lesions</a:t>
            </a:r>
          </a:p>
        </p:txBody>
      </p:sp>
      <p:sp>
        <p:nvSpPr>
          <p:cNvPr id="3" name="Content Placeholder 2">
            <a:extLst>
              <a:ext uri="{FF2B5EF4-FFF2-40B4-BE49-F238E27FC236}">
                <a16:creationId xmlns:a16="http://schemas.microsoft.com/office/drawing/2014/main" id="{62EE6F23-F3B2-D408-E2DB-4E15A3BBEC72}"/>
              </a:ext>
            </a:extLst>
          </p:cNvPr>
          <p:cNvSpPr>
            <a:spLocks noGrp="1"/>
          </p:cNvSpPr>
          <p:nvPr>
            <p:ph idx="1"/>
          </p:nvPr>
        </p:nvSpPr>
        <p:spPr/>
        <p:txBody>
          <a:bodyPr/>
          <a:lstStyle/>
          <a:p>
            <a:r>
              <a:rPr lang="en-US" dirty="0"/>
              <a:t>Papule: small, palpable skin lesion ≤ 1 cm in diameter.</a:t>
            </a:r>
          </a:p>
          <a:p>
            <a:r>
              <a:rPr lang="en-US" dirty="0"/>
              <a:t>Plaque: Palpable, usually raised lesion &gt; 1 cm in diameter.</a:t>
            </a:r>
          </a:p>
          <a:p>
            <a:r>
              <a:rPr lang="en-US" dirty="0"/>
              <a:t>Vesicle: Small fluid-containing blister (collection of fluid in the skin) ≤ 1 cm in diameter.</a:t>
            </a:r>
          </a:p>
          <a:p>
            <a:r>
              <a:rPr lang="en-US" dirty="0"/>
              <a:t>Bullae: Large fluid-containing blister &gt; 1 cm in diameter.</a:t>
            </a:r>
          </a:p>
          <a:p>
            <a:r>
              <a:rPr lang="en-US" dirty="0"/>
              <a:t>Pustule: Vesicle filled with pus .</a:t>
            </a:r>
          </a:p>
          <a:p>
            <a:r>
              <a:rPr lang="en-US" dirty="0"/>
              <a:t>Patch: Flat non-palpable skin lesion &gt;1cm that differs in color</a:t>
            </a:r>
          </a:p>
          <a:p>
            <a:endParaRPr lang="en-US" dirty="0"/>
          </a:p>
        </p:txBody>
      </p:sp>
    </p:spTree>
    <p:extLst>
      <p:ext uri="{BB962C8B-B14F-4D97-AF65-F5344CB8AC3E}">
        <p14:creationId xmlns:p14="http://schemas.microsoft.com/office/powerpoint/2010/main" val="4592216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04CED-00E0-6FD6-0A09-E0F87F21E169}"/>
              </a:ext>
            </a:extLst>
          </p:cNvPr>
          <p:cNvSpPr>
            <a:spLocks noGrp="1"/>
          </p:cNvSpPr>
          <p:nvPr>
            <p:ph type="title"/>
          </p:nvPr>
        </p:nvSpPr>
        <p:spPr>
          <a:xfrm>
            <a:off x="100012" y="150019"/>
            <a:ext cx="8415338" cy="1117997"/>
          </a:xfrm>
        </p:spPr>
        <p:txBody>
          <a:bodyPr>
            <a:normAutofit fontScale="90000"/>
          </a:bodyPr>
          <a:lstStyle/>
          <a:p>
            <a:r>
              <a:rPr lang="en-US" dirty="0"/>
              <a:t>Polymorphic eruption of pregnancy,</a:t>
            </a:r>
            <a:br>
              <a:rPr lang="en-US" dirty="0"/>
            </a:br>
            <a:r>
              <a:rPr lang="en-US" dirty="0"/>
              <a:t>pruritic urticarial papules and plaques of pregnancy(PUPPP)</a:t>
            </a:r>
          </a:p>
        </p:txBody>
      </p:sp>
      <p:sp>
        <p:nvSpPr>
          <p:cNvPr id="3" name="Content Placeholder 2">
            <a:extLst>
              <a:ext uri="{FF2B5EF4-FFF2-40B4-BE49-F238E27FC236}">
                <a16:creationId xmlns:a16="http://schemas.microsoft.com/office/drawing/2014/main" id="{106629FC-5897-945E-9F70-665B02D311D9}"/>
              </a:ext>
            </a:extLst>
          </p:cNvPr>
          <p:cNvSpPr>
            <a:spLocks noGrp="1"/>
          </p:cNvSpPr>
          <p:nvPr>
            <p:ph idx="1"/>
          </p:nvPr>
        </p:nvSpPr>
        <p:spPr/>
        <p:txBody>
          <a:bodyPr>
            <a:normAutofit lnSpcReduction="10000"/>
          </a:bodyPr>
          <a:lstStyle/>
          <a:p>
            <a:r>
              <a:rPr lang="en-US" dirty="0"/>
              <a:t>It’s a benign, inflammatory condition that most commonly affects (75%)</a:t>
            </a:r>
            <a:r>
              <a:rPr lang="en-US" dirty="0">
                <a:solidFill>
                  <a:srgbClr val="FF0000"/>
                </a:solidFill>
              </a:rPr>
              <a:t>primiparous women in the third trimester of pregnancy or immediately postpartum. The estimated incidence is 1 in 160 pregnancies.</a:t>
            </a:r>
          </a:p>
          <a:p>
            <a:r>
              <a:rPr lang="en-US" dirty="0">
                <a:solidFill>
                  <a:srgbClr val="FF0000"/>
                </a:solidFill>
              </a:rPr>
              <a:t>Pathophysiology : </a:t>
            </a:r>
          </a:p>
          <a:p>
            <a:pPr marL="0" indent="0">
              <a:buNone/>
            </a:pPr>
            <a:r>
              <a:rPr lang="en-US" dirty="0">
                <a:solidFill>
                  <a:schemeClr val="tx1">
                    <a:lumMod val="95000"/>
                    <a:lumOff val="5000"/>
                  </a:schemeClr>
                </a:solidFill>
              </a:rPr>
              <a:t>Stretching may cause damage to connective tissue, which results in exposure of dermal antigens that trigger an inflammatory response.</a:t>
            </a:r>
          </a:p>
          <a:p>
            <a:pPr marL="0" indent="0">
              <a:buNone/>
            </a:pPr>
            <a:r>
              <a:rPr lang="en-US" dirty="0">
                <a:solidFill>
                  <a:schemeClr val="accent6">
                    <a:lumMod val="50000"/>
                  </a:schemeClr>
                </a:solidFill>
              </a:rPr>
              <a:t>PEP is more common with excessive stretching</a:t>
            </a:r>
            <a:r>
              <a:rPr lang="en-US" dirty="0">
                <a:solidFill>
                  <a:schemeClr val="tx1">
                    <a:lumMod val="95000"/>
                    <a:lumOff val="5000"/>
                  </a:schemeClr>
                </a:solidFill>
              </a:rPr>
              <a:t>, especially in women with </a:t>
            </a:r>
            <a:r>
              <a:rPr lang="en-US" dirty="0">
                <a:solidFill>
                  <a:schemeClr val="accent6">
                    <a:lumMod val="50000"/>
                  </a:schemeClr>
                </a:solidFill>
              </a:rPr>
              <a:t>multiple gestation . Triplet pregnancies have a higher risk (14%) than twin pregnancies (2.9%)</a:t>
            </a:r>
          </a:p>
          <a:p>
            <a:endParaRPr lang="en-US" dirty="0">
              <a:solidFill>
                <a:srgbClr val="FF0000"/>
              </a:solidFill>
            </a:endParaRPr>
          </a:p>
        </p:txBody>
      </p:sp>
    </p:spTree>
    <p:extLst>
      <p:ext uri="{BB962C8B-B14F-4D97-AF65-F5344CB8AC3E}">
        <p14:creationId xmlns:p14="http://schemas.microsoft.com/office/powerpoint/2010/main" val="2054794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19041E-40C9-BD07-394A-514DAB37B440}"/>
              </a:ext>
            </a:extLst>
          </p:cNvPr>
          <p:cNvSpPr>
            <a:spLocks noGrp="1"/>
          </p:cNvSpPr>
          <p:nvPr>
            <p:ph idx="1"/>
          </p:nvPr>
        </p:nvSpPr>
        <p:spPr>
          <a:xfrm>
            <a:off x="216408" y="2067694"/>
            <a:ext cx="8927592" cy="2952328"/>
          </a:xfrm>
        </p:spPr>
        <p:txBody>
          <a:bodyPr>
            <a:normAutofit fontScale="85000" lnSpcReduction="20000"/>
          </a:bodyPr>
          <a:lstStyle/>
          <a:p>
            <a:endParaRPr lang="en-US" dirty="0"/>
          </a:p>
          <a:p>
            <a:endParaRPr lang="en-US" dirty="0"/>
          </a:p>
          <a:p>
            <a:endParaRPr lang="en-US" dirty="0"/>
          </a:p>
          <a:p>
            <a:endParaRPr lang="en-US" dirty="0"/>
          </a:p>
          <a:p>
            <a:endParaRPr lang="en-US" dirty="0"/>
          </a:p>
          <a:p>
            <a:endParaRPr lang="en-US" dirty="0"/>
          </a:p>
          <a:p>
            <a:pPr marL="0" indent="0">
              <a:buNone/>
            </a:pPr>
            <a:r>
              <a:rPr lang="en-US" sz="2400" dirty="0"/>
              <a:t>-Distribution :</a:t>
            </a:r>
          </a:p>
          <a:p>
            <a:pPr marL="0" indent="0">
              <a:buNone/>
            </a:pPr>
            <a:r>
              <a:rPr lang="en-US" sz="2400" dirty="0"/>
              <a:t>Very pruritic, erythematous papules within abdominal striae</a:t>
            </a:r>
          </a:p>
          <a:p>
            <a:pPr marL="0" indent="0">
              <a:buNone/>
            </a:pPr>
            <a:r>
              <a:rPr lang="en-US" sz="2400" dirty="0"/>
              <a:t>Lesions can spread to the chest, back, and extremities, and coalesce into urticarial plaques</a:t>
            </a:r>
            <a:r>
              <a:rPr lang="en-US" dirty="0"/>
              <a:t>, </a:t>
            </a:r>
            <a:r>
              <a:rPr lang="en-US" sz="2400" dirty="0">
                <a:solidFill>
                  <a:srgbClr val="FF0000"/>
                </a:solidFill>
              </a:rPr>
              <a:t>sparing the face, palms, and soles</a:t>
            </a:r>
            <a:endParaRPr lang="en-US" dirty="0">
              <a:solidFill>
                <a:srgbClr val="FF0000"/>
              </a:solidFill>
            </a:endParaRPr>
          </a:p>
          <a:p>
            <a:pPr marL="0" indent="0">
              <a:buNone/>
            </a:pPr>
            <a:endParaRPr lang="en-US" dirty="0"/>
          </a:p>
        </p:txBody>
      </p:sp>
      <p:pic>
        <p:nvPicPr>
          <p:cNvPr id="4" name="Picture 3">
            <a:extLst>
              <a:ext uri="{FF2B5EF4-FFF2-40B4-BE49-F238E27FC236}">
                <a16:creationId xmlns:a16="http://schemas.microsoft.com/office/drawing/2014/main" id="{8095ECE3-C1F2-6A4E-3996-E877121F5659}"/>
              </a:ext>
            </a:extLst>
          </p:cNvPr>
          <p:cNvPicPr>
            <a:picLocks noChangeAspect="1"/>
          </p:cNvPicPr>
          <p:nvPr/>
        </p:nvPicPr>
        <p:blipFill>
          <a:blip r:embed="rId2"/>
          <a:stretch>
            <a:fillRect/>
          </a:stretch>
        </p:blipFill>
        <p:spPr>
          <a:xfrm>
            <a:off x="237368" y="-164554"/>
            <a:ext cx="8817878" cy="3528392"/>
          </a:xfrm>
          <a:prstGeom prst="rect">
            <a:avLst/>
          </a:prstGeom>
        </p:spPr>
      </p:pic>
    </p:spTree>
    <p:extLst>
      <p:ext uri="{BB962C8B-B14F-4D97-AF65-F5344CB8AC3E}">
        <p14:creationId xmlns:p14="http://schemas.microsoft.com/office/powerpoint/2010/main" val="3257831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99C021-6D89-5F9A-5CA2-2BEC84147D72}"/>
              </a:ext>
            </a:extLst>
          </p:cNvPr>
          <p:cNvSpPr>
            <a:spLocks noGrp="1"/>
          </p:cNvSpPr>
          <p:nvPr>
            <p:ph idx="1"/>
          </p:nvPr>
        </p:nvSpPr>
        <p:spPr>
          <a:xfrm>
            <a:off x="395536" y="843558"/>
            <a:ext cx="8072438" cy="4152901"/>
          </a:xfrm>
        </p:spPr>
        <p:txBody>
          <a:bodyPr/>
          <a:lstStyle/>
          <a:p>
            <a:r>
              <a:rPr lang="en-US" dirty="0">
                <a:solidFill>
                  <a:schemeClr val="tx1">
                    <a:lumMod val="95000"/>
                    <a:lumOff val="5000"/>
                  </a:schemeClr>
                </a:solidFill>
              </a:rPr>
              <a:t>Diagnosis: The diagnosis of PEP is usually clinical, based upon history and physical examination</a:t>
            </a:r>
          </a:p>
          <a:p>
            <a:r>
              <a:rPr lang="en-US" dirty="0">
                <a:solidFill>
                  <a:schemeClr val="tx1">
                    <a:lumMod val="95000"/>
                    <a:lumOff val="5000"/>
                  </a:schemeClr>
                </a:solidFill>
              </a:rPr>
              <a:t>Recurrence is</a:t>
            </a:r>
            <a:r>
              <a:rPr lang="en-US" dirty="0">
                <a:solidFill>
                  <a:srgbClr val="FF0000"/>
                </a:solidFill>
              </a:rPr>
              <a:t> Rare </a:t>
            </a:r>
          </a:p>
          <a:p>
            <a:r>
              <a:rPr lang="en-US" dirty="0">
                <a:solidFill>
                  <a:schemeClr val="tx1">
                    <a:lumMod val="95000"/>
                    <a:lumOff val="5000"/>
                  </a:schemeClr>
                </a:solidFill>
              </a:rPr>
              <a:t>Prognosis :</a:t>
            </a:r>
            <a:r>
              <a:rPr lang="en-US" dirty="0">
                <a:solidFill>
                  <a:srgbClr val="FF0000"/>
                </a:solidFill>
              </a:rPr>
              <a:t>PEP poses no increased risk in maternal and fetal morbidity</a:t>
            </a:r>
            <a:r>
              <a:rPr lang="en-US" dirty="0">
                <a:solidFill>
                  <a:schemeClr val="tx1">
                    <a:lumMod val="95000"/>
                    <a:lumOff val="5000"/>
                  </a:schemeClr>
                </a:solidFill>
              </a:rPr>
              <a:t>.</a:t>
            </a:r>
          </a:p>
          <a:p>
            <a:r>
              <a:rPr lang="en-US" dirty="0">
                <a:solidFill>
                  <a:schemeClr val="tx1">
                    <a:lumMod val="95000"/>
                    <a:lumOff val="5000"/>
                  </a:schemeClr>
                </a:solidFill>
              </a:rPr>
              <a:t>Treatment:  : </a:t>
            </a:r>
            <a:r>
              <a:rPr lang="en-US" dirty="0">
                <a:solidFill>
                  <a:srgbClr val="FF0000"/>
                </a:solidFill>
              </a:rPr>
              <a:t>topical corticosteroids, Antihistamines</a:t>
            </a:r>
          </a:p>
          <a:p>
            <a:pPr marL="0" indent="0">
              <a:buNone/>
            </a:pPr>
            <a:endParaRPr lang="en-US" dirty="0">
              <a:solidFill>
                <a:schemeClr val="tx1">
                  <a:lumMod val="95000"/>
                  <a:lumOff val="5000"/>
                </a:schemeClr>
              </a:solidFill>
            </a:endParaRPr>
          </a:p>
          <a:p>
            <a:pPr marL="0" indent="0">
              <a:buNone/>
            </a:pPr>
            <a:endParaRPr lang="en-US" dirty="0">
              <a:solidFill>
                <a:schemeClr val="tx1">
                  <a:lumMod val="95000"/>
                  <a:lumOff val="5000"/>
                </a:schemeClr>
              </a:solidFill>
            </a:endParaRPr>
          </a:p>
          <a:p>
            <a:endParaRPr lang="en-US" dirty="0"/>
          </a:p>
        </p:txBody>
      </p:sp>
    </p:spTree>
    <p:extLst>
      <p:ext uri="{BB962C8B-B14F-4D97-AF65-F5344CB8AC3E}">
        <p14:creationId xmlns:p14="http://schemas.microsoft.com/office/powerpoint/2010/main" val="6391137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08849-16E3-6817-1EBB-3DC61DB6C692}"/>
              </a:ext>
            </a:extLst>
          </p:cNvPr>
          <p:cNvSpPr>
            <a:spLocks noGrp="1"/>
          </p:cNvSpPr>
          <p:nvPr>
            <p:ph type="title"/>
          </p:nvPr>
        </p:nvSpPr>
        <p:spPr/>
        <p:txBody>
          <a:bodyPr/>
          <a:lstStyle/>
          <a:p>
            <a:r>
              <a:rPr lang="en-US" dirty="0"/>
              <a:t>Pemphigoid </a:t>
            </a:r>
            <a:r>
              <a:rPr lang="en-US" dirty="0" err="1"/>
              <a:t>gestationis</a:t>
            </a:r>
            <a:r>
              <a:rPr lang="en-US" dirty="0"/>
              <a:t> </a:t>
            </a:r>
          </a:p>
        </p:txBody>
      </p:sp>
      <p:sp>
        <p:nvSpPr>
          <p:cNvPr id="3" name="Content Placeholder 2">
            <a:extLst>
              <a:ext uri="{FF2B5EF4-FFF2-40B4-BE49-F238E27FC236}">
                <a16:creationId xmlns:a16="http://schemas.microsoft.com/office/drawing/2014/main" id="{2874953D-7E6C-50E1-9EA6-0C0F92885426}"/>
              </a:ext>
            </a:extLst>
          </p:cNvPr>
          <p:cNvSpPr>
            <a:spLocks noGrp="1"/>
          </p:cNvSpPr>
          <p:nvPr>
            <p:ph idx="1"/>
          </p:nvPr>
        </p:nvSpPr>
        <p:spPr>
          <a:xfrm>
            <a:off x="92868" y="1154906"/>
            <a:ext cx="9051132" cy="3845719"/>
          </a:xfrm>
        </p:spPr>
        <p:txBody>
          <a:bodyPr>
            <a:normAutofit lnSpcReduction="10000"/>
          </a:bodyPr>
          <a:lstStyle/>
          <a:p>
            <a:r>
              <a:rPr lang="en-US" sz="2400" dirty="0"/>
              <a:t>Pemphigoid </a:t>
            </a:r>
            <a:r>
              <a:rPr lang="en-US" sz="2400" dirty="0" err="1"/>
              <a:t>gestationis</a:t>
            </a:r>
            <a:r>
              <a:rPr lang="en-US" sz="2400" dirty="0"/>
              <a:t> (</a:t>
            </a:r>
            <a:r>
              <a:rPr lang="en-US" sz="2400" dirty="0">
                <a:solidFill>
                  <a:srgbClr val="FF0000"/>
                </a:solidFill>
              </a:rPr>
              <a:t>previously called herpes </a:t>
            </a:r>
          </a:p>
          <a:p>
            <a:pPr marL="0" indent="0">
              <a:buNone/>
            </a:pPr>
            <a:r>
              <a:rPr lang="en-US" sz="2400" dirty="0" err="1">
                <a:solidFill>
                  <a:srgbClr val="FF0000"/>
                </a:solidFill>
              </a:rPr>
              <a:t>gestationis</a:t>
            </a:r>
            <a:r>
              <a:rPr lang="en-US" sz="2400" dirty="0"/>
              <a:t>) is an autoimmune disease that typically </a:t>
            </a:r>
          </a:p>
          <a:p>
            <a:pPr marL="0" indent="0">
              <a:buNone/>
            </a:pPr>
            <a:r>
              <a:rPr lang="en-US" sz="2400" dirty="0"/>
              <a:t>presents in the </a:t>
            </a:r>
            <a:r>
              <a:rPr lang="en-US" sz="2400" dirty="0">
                <a:solidFill>
                  <a:srgbClr val="FF0000"/>
                </a:solidFill>
              </a:rPr>
              <a:t>second or third trimester </a:t>
            </a:r>
            <a:r>
              <a:rPr lang="en-US" sz="2400" dirty="0"/>
              <a:t>with an incidence of around</a:t>
            </a:r>
          </a:p>
          <a:p>
            <a:pPr marL="0" indent="0">
              <a:buNone/>
            </a:pPr>
            <a:r>
              <a:rPr lang="en-US" sz="2400" dirty="0"/>
              <a:t> 1 in 60,000 pregnancies.</a:t>
            </a:r>
            <a:endParaRPr lang="en-US" sz="2400" dirty="0">
              <a:solidFill>
                <a:srgbClr val="FF0000"/>
              </a:solidFill>
            </a:endParaRPr>
          </a:p>
          <a:p>
            <a:r>
              <a:rPr lang="en-US" sz="2700" dirty="0"/>
              <a:t>Distribution</a:t>
            </a:r>
            <a:r>
              <a:rPr lang="en-US" sz="2400" dirty="0"/>
              <a:t>:</a:t>
            </a:r>
          </a:p>
          <a:p>
            <a:pPr marL="0" indent="0">
              <a:buNone/>
            </a:pPr>
            <a:r>
              <a:rPr lang="en-US" sz="2400" dirty="0"/>
              <a:t>-Pemphigoid </a:t>
            </a:r>
            <a:r>
              <a:rPr lang="en-US" sz="2400" dirty="0" err="1"/>
              <a:t>gestationis</a:t>
            </a:r>
            <a:r>
              <a:rPr lang="en-US" sz="2400" dirty="0"/>
              <a:t> begins as </a:t>
            </a:r>
            <a:r>
              <a:rPr lang="en-US" sz="2400" dirty="0">
                <a:solidFill>
                  <a:srgbClr val="FF0000"/>
                </a:solidFill>
              </a:rPr>
              <a:t>periumbilical</a:t>
            </a:r>
            <a:r>
              <a:rPr lang="en-US" sz="2400" dirty="0"/>
              <a:t>, intensely pruritic, mostly non-blistering lesions (eczema, urticarial or </a:t>
            </a:r>
            <a:r>
              <a:rPr lang="en-US" sz="2400" dirty="0" err="1"/>
              <a:t>papular</a:t>
            </a:r>
            <a:r>
              <a:rPr lang="en-US" sz="2400" dirty="0"/>
              <a:t> lesions) on extremities but spares mucous membrane then </a:t>
            </a:r>
            <a:r>
              <a:rPr lang="en-US" sz="2400" dirty="0">
                <a:solidFill>
                  <a:srgbClr val="FF0000"/>
                </a:solidFill>
              </a:rPr>
              <a:t>Grouped vesicles with herpetiform appearance </a:t>
            </a:r>
            <a:r>
              <a:rPr lang="en-US" sz="2400" dirty="0"/>
              <a:t>(“gestational herpes”) usually occur as the </a:t>
            </a:r>
            <a:r>
              <a:rPr lang="en-US" sz="2400" dirty="0">
                <a:solidFill>
                  <a:srgbClr val="FF0000"/>
                </a:solidFill>
              </a:rPr>
              <a:t>disease advances.  </a:t>
            </a:r>
          </a:p>
        </p:txBody>
      </p:sp>
    </p:spTree>
    <p:extLst>
      <p:ext uri="{BB962C8B-B14F-4D97-AF65-F5344CB8AC3E}">
        <p14:creationId xmlns:p14="http://schemas.microsoft.com/office/powerpoint/2010/main" val="39353393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DD600-6C1D-D689-A29A-A5BF552203D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1EA167-6E61-7508-8D9B-380683B3AD62}"/>
              </a:ext>
            </a:extLst>
          </p:cNvPr>
          <p:cNvSpPr>
            <a:spLocks noGrp="1"/>
          </p:cNvSpPr>
          <p:nvPr>
            <p:ph idx="1"/>
          </p:nvPr>
        </p:nvSpPr>
        <p:spPr/>
        <p:txBody>
          <a:bodyPr/>
          <a:lstStyle/>
          <a:p>
            <a:r>
              <a:rPr lang="en-US" dirty="0"/>
              <a:t>Pathophysiology : Antibody reaction to basement membrane </a:t>
            </a:r>
          </a:p>
          <a:p>
            <a:r>
              <a:rPr lang="en-US" dirty="0">
                <a:solidFill>
                  <a:srgbClr val="FF0000"/>
                </a:solidFill>
              </a:rPr>
              <a:t>specific immunoglobulin type G (IgG) in the blood, binds to the BP-180 protein </a:t>
            </a:r>
            <a:r>
              <a:rPr lang="en-US" dirty="0"/>
              <a:t>located in the basement membrane of the skin leading to </a:t>
            </a:r>
            <a:r>
              <a:rPr lang="en-US" dirty="0">
                <a:solidFill>
                  <a:srgbClr val="FF0000"/>
                </a:solidFill>
              </a:rPr>
              <a:t>tissue damage and blistering</a:t>
            </a:r>
            <a:r>
              <a:rPr lang="en-US" dirty="0"/>
              <a:t>. The usual function of BP-180 is to help stick the epidermis and dermis together, so the blister split is in the basement membrane .</a:t>
            </a:r>
          </a:p>
          <a:p>
            <a:r>
              <a:rPr lang="en-US" dirty="0">
                <a:solidFill>
                  <a:srgbClr val="FF0000"/>
                </a:solidFill>
              </a:rPr>
              <a:t>BP-180 protein is also found in the placenta</a:t>
            </a:r>
            <a:r>
              <a:rPr lang="en-US" dirty="0"/>
              <a:t>. It appears it is the placenta, not the skin, that triggers the autoimmune response in pemphigoid gestations, which explains why this condition starts in pregnancy.</a:t>
            </a:r>
          </a:p>
          <a:p>
            <a:endParaRPr lang="en-US" dirty="0"/>
          </a:p>
        </p:txBody>
      </p:sp>
    </p:spTree>
    <p:extLst>
      <p:ext uri="{BB962C8B-B14F-4D97-AF65-F5344CB8AC3E}">
        <p14:creationId xmlns:p14="http://schemas.microsoft.com/office/powerpoint/2010/main" val="17858382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ED37B-3830-5A90-E07C-2724A956610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0488ED-63FF-718D-D295-87ED4B6385E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6447"/>
            <a:ext cx="7075384" cy="4562847"/>
          </a:xfrm>
        </p:spPr>
      </p:pic>
      <p:pic>
        <p:nvPicPr>
          <p:cNvPr id="7" name="Picture 6">
            <a:extLst>
              <a:ext uri="{FF2B5EF4-FFF2-40B4-BE49-F238E27FC236}">
                <a16:creationId xmlns:a16="http://schemas.microsoft.com/office/drawing/2014/main" id="{E3BC84E3-6201-C94C-6EC5-CB039DDBA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5106" y="635711"/>
            <a:ext cx="2136151" cy="3929146"/>
          </a:xfrm>
          <a:prstGeom prst="rect">
            <a:avLst/>
          </a:prstGeom>
        </p:spPr>
      </p:pic>
    </p:spTree>
    <p:extLst>
      <p:ext uri="{BB962C8B-B14F-4D97-AF65-F5344CB8AC3E}">
        <p14:creationId xmlns:p14="http://schemas.microsoft.com/office/powerpoint/2010/main" val="21835152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B4588-0C4B-D704-DD07-CE8E8B04D19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C066D0-DE6E-6609-F7C1-0BBDFD634DF5}"/>
              </a:ext>
            </a:extLst>
          </p:cNvPr>
          <p:cNvSpPr>
            <a:spLocks noGrp="1"/>
          </p:cNvSpPr>
          <p:nvPr>
            <p:ph idx="1"/>
          </p:nvPr>
        </p:nvSpPr>
        <p:spPr/>
        <p:txBody>
          <a:bodyPr>
            <a:normAutofit lnSpcReduction="10000"/>
          </a:bodyPr>
          <a:lstStyle/>
          <a:p>
            <a:r>
              <a:rPr lang="en-US" sz="2400" dirty="0"/>
              <a:t>Diagnostics: The diagnosis is confirmed via </a:t>
            </a:r>
            <a:r>
              <a:rPr lang="en-US" sz="2400" dirty="0">
                <a:solidFill>
                  <a:srgbClr val="FF0000"/>
                </a:solidFill>
              </a:rPr>
              <a:t>biopsy</a:t>
            </a:r>
            <a:r>
              <a:rPr lang="en-US" sz="2400" dirty="0"/>
              <a:t> and </a:t>
            </a:r>
            <a:r>
              <a:rPr lang="en-US" sz="2400" dirty="0">
                <a:solidFill>
                  <a:srgbClr val="FF0000"/>
                </a:solidFill>
              </a:rPr>
              <a:t>immunofluorescence +Clinical findings.</a:t>
            </a:r>
            <a:endParaRPr lang="en-US" sz="2400" dirty="0"/>
          </a:p>
          <a:p>
            <a:r>
              <a:rPr lang="en-US" sz="2400" dirty="0"/>
              <a:t>Prognosis:</a:t>
            </a:r>
          </a:p>
          <a:p>
            <a:pPr marL="0" indent="0">
              <a:buNone/>
            </a:pPr>
            <a:r>
              <a:rPr lang="en-US" sz="2400" dirty="0">
                <a:solidFill>
                  <a:srgbClr val="FF0000"/>
                </a:solidFill>
              </a:rPr>
              <a:t>Usually self-limiting; heals spontaneously after delivery</a:t>
            </a:r>
            <a:r>
              <a:rPr lang="en-US" sz="2400" dirty="0"/>
              <a:t>, but associated with complications (e.g</a:t>
            </a:r>
            <a:r>
              <a:rPr lang="en-US" sz="2400" dirty="0">
                <a:solidFill>
                  <a:srgbClr val="FF0000"/>
                </a:solidFill>
              </a:rPr>
              <a:t>., premature labor, Fetal growth restriction, and  increased lifetime risk of autoimmune disease).</a:t>
            </a:r>
          </a:p>
          <a:p>
            <a:pPr marL="0" indent="0">
              <a:buNone/>
            </a:pPr>
            <a:r>
              <a:rPr lang="en-US" sz="2400" dirty="0"/>
              <a:t>Infants born to women with gestational pemphigoid can develop transient blistering </a:t>
            </a:r>
            <a:r>
              <a:rPr lang="en-US" sz="2400" dirty="0">
                <a:solidFill>
                  <a:srgbClr val="FF0000"/>
                </a:solidFill>
              </a:rPr>
              <a:t>that resolves spontaneously</a:t>
            </a:r>
            <a:r>
              <a:rPr lang="en-US" sz="2400" dirty="0"/>
              <a:t>.</a:t>
            </a:r>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3161554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57" name="Google Shape;357;p41"/>
          <p:cNvSpPr/>
          <p:nvPr/>
        </p:nvSpPr>
        <p:spPr>
          <a:xfrm rot="2042434" flipH="1">
            <a:off x="-89157" y="3459089"/>
            <a:ext cx="1209579" cy="2033339"/>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8" name="Google Shape;358;p41"/>
          <p:cNvSpPr/>
          <p:nvPr/>
        </p:nvSpPr>
        <p:spPr>
          <a:xfrm rot="9881511">
            <a:off x="7853712" y="-220264"/>
            <a:ext cx="1002953" cy="188484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9" name="Google Shape;359;p41"/>
          <p:cNvSpPr/>
          <p:nvPr/>
        </p:nvSpPr>
        <p:spPr>
          <a:xfrm>
            <a:off x="7847888" y="1024365"/>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1"/>
          <p:cNvSpPr>
            <a:spLocks noGrp="1"/>
          </p:cNvSpPr>
          <p:nvPr>
            <p:ph type="title"/>
          </p:nvPr>
        </p:nvSpPr>
        <p:spPr>
          <a:xfrm>
            <a:off x="748854" y="616535"/>
            <a:ext cx="7704000" cy="102159"/>
          </a:xfrm>
        </p:spPr>
        <p:txBody>
          <a:bodyPr/>
          <a:lstStyle/>
          <a:p>
            <a:r>
              <a:rPr lang="en-US" sz="1500" dirty="0"/>
              <a:t>In patients who have had no</a:t>
            </a:r>
            <a:br>
              <a:rPr lang="en-US" sz="1500" dirty="0"/>
            </a:br>
            <a:r>
              <a:rPr lang="en-US" sz="1500" dirty="0"/>
              <a:t>seizure activity for at least 2 years, AED therapy can</a:t>
            </a:r>
            <a:br>
              <a:rPr lang="en-US" sz="1500" dirty="0"/>
            </a:br>
            <a:r>
              <a:rPr lang="en-US" sz="1500" dirty="0"/>
              <a:t>be discontinued before conception</a:t>
            </a:r>
          </a:p>
        </p:txBody>
      </p:sp>
      <p:sp>
        <p:nvSpPr>
          <p:cNvPr id="15" name="مستطيل 14"/>
          <p:cNvSpPr/>
          <p:nvPr/>
        </p:nvSpPr>
        <p:spPr>
          <a:xfrm>
            <a:off x="739955" y="1563638"/>
            <a:ext cx="6408712" cy="160043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In general,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monotherapy</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is preferable to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polytherapy</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when AEDs are used, and this is particularly true during pregnancy. </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The risk of major malformations is as high as 25% in infants of women who are taking 4 or more  AED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polytherapy</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as compared with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monotherapy</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regimens, probably contributes to the development of major congenital malformations and to reduced cognitive outcomes in the fetus, and they recommend avoidance of </a:t>
            </a:r>
            <a:r>
              <a:rPr kumimoji="0" lang="en-US" sz="1400" b="0" i="0" u="none" strike="noStrike" kern="0" cap="none" spc="0" normalizeH="0" baseline="0" noProof="0" dirty="0" err="1">
                <a:ln>
                  <a:noFill/>
                </a:ln>
                <a:solidFill>
                  <a:srgbClr val="000000"/>
                </a:solidFill>
                <a:effectLst/>
                <a:uLnTx/>
                <a:uFillTx/>
                <a:latin typeface="Arial" charset="0"/>
                <a:cs typeface="Arial" charset="0"/>
                <a:sym typeface="Arial" charset="0"/>
              </a:rPr>
              <a:t>polytherapy</a:t>
            </a: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 if possible.</a:t>
            </a:r>
          </a:p>
        </p:txBody>
      </p:sp>
      <p:sp>
        <p:nvSpPr>
          <p:cNvPr id="16" name="مستطيل 15"/>
          <p:cNvSpPr/>
          <p:nvPr/>
        </p:nvSpPr>
        <p:spPr>
          <a:xfrm>
            <a:off x="755576" y="3306207"/>
            <a:ext cx="612068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The principles of epilepsy management are that while the risks to pregnancy from seizures outweigh those from anticonvulsant</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medication, seizures should still be controlled with</a:t>
            </a:r>
          </a:p>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r>
              <a:rPr kumimoji="0" lang="en-US" sz="1400" b="0" i="0" u="none" strike="noStrike" kern="0" cap="none" spc="0" normalizeH="0" baseline="0" noProof="0" dirty="0">
                <a:ln>
                  <a:noFill/>
                </a:ln>
                <a:solidFill>
                  <a:srgbClr val="000000"/>
                </a:solidFill>
                <a:effectLst/>
                <a:uLnTx/>
                <a:uFillTx/>
                <a:latin typeface="Arial" charset="0"/>
                <a:cs typeface="Arial" charset="0"/>
                <a:sym typeface="Arial" charset="0"/>
              </a:rPr>
              <a:t>the minimum possible dose of the optimal drug</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7604C-5210-E31D-9246-543ACD316CF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ED7466-9E0D-4684-7CFD-15938BCA5778}"/>
              </a:ext>
            </a:extLst>
          </p:cNvPr>
          <p:cNvSpPr>
            <a:spLocks noGrp="1"/>
          </p:cNvSpPr>
          <p:nvPr>
            <p:ph idx="1"/>
          </p:nvPr>
        </p:nvSpPr>
        <p:spPr/>
        <p:txBody>
          <a:bodyPr>
            <a:normAutofit/>
          </a:bodyPr>
          <a:lstStyle/>
          <a:p>
            <a:pPr marL="0" indent="0">
              <a:buNone/>
            </a:pPr>
            <a:r>
              <a:rPr lang="en-US" dirty="0">
                <a:solidFill>
                  <a:srgbClr val="FF0000"/>
                </a:solidFill>
              </a:rPr>
              <a:t>Recurrence is possible</a:t>
            </a:r>
            <a:r>
              <a:rPr lang="en-US" dirty="0"/>
              <a:t>, especially appearing:</a:t>
            </a:r>
          </a:p>
          <a:p>
            <a:r>
              <a:rPr lang="en-US" sz="2400" dirty="0">
                <a:solidFill>
                  <a:srgbClr val="FF0000"/>
                </a:solidFill>
              </a:rPr>
              <a:t>Spontaneously in the postpartum period.</a:t>
            </a:r>
          </a:p>
          <a:p>
            <a:r>
              <a:rPr lang="en-US" sz="2400" dirty="0">
                <a:solidFill>
                  <a:srgbClr val="FF0000"/>
                </a:solidFill>
              </a:rPr>
              <a:t>In subsequent pregnancies(but may also skip pregnancies)</a:t>
            </a:r>
          </a:p>
          <a:p>
            <a:r>
              <a:rPr lang="en-US" sz="2400" dirty="0">
                <a:solidFill>
                  <a:srgbClr val="FF0000"/>
                </a:solidFill>
              </a:rPr>
              <a:t>When taking contraceptives containing progestin or estrogen.</a:t>
            </a:r>
          </a:p>
          <a:p>
            <a:r>
              <a:rPr lang="en-US" sz="2400" dirty="0">
                <a:solidFill>
                  <a:srgbClr val="FF0000"/>
                </a:solidFill>
              </a:rPr>
              <a:t>During menstruation.</a:t>
            </a:r>
          </a:p>
        </p:txBody>
      </p:sp>
    </p:spTree>
    <p:extLst>
      <p:ext uri="{BB962C8B-B14F-4D97-AF65-F5344CB8AC3E}">
        <p14:creationId xmlns:p14="http://schemas.microsoft.com/office/powerpoint/2010/main" val="3284056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8B17-E601-292E-3159-71DEE9F69652}"/>
              </a:ext>
            </a:extLst>
          </p:cNvPr>
          <p:cNvSpPr>
            <a:spLocks noGrp="1"/>
          </p:cNvSpPr>
          <p:nvPr>
            <p:ph type="title"/>
          </p:nvPr>
        </p:nvSpPr>
        <p:spPr/>
        <p:txBody>
          <a:bodyPr/>
          <a:lstStyle/>
          <a:p>
            <a:r>
              <a:rPr lang="en-US" dirty="0"/>
              <a:t>Treatment</a:t>
            </a:r>
          </a:p>
        </p:txBody>
      </p:sp>
      <p:sp>
        <p:nvSpPr>
          <p:cNvPr id="3" name="Content Placeholder 2">
            <a:extLst>
              <a:ext uri="{FF2B5EF4-FFF2-40B4-BE49-F238E27FC236}">
                <a16:creationId xmlns:a16="http://schemas.microsoft.com/office/drawing/2014/main" id="{DE43212A-FFAC-A3BC-C80B-6FFFD034F1F4}"/>
              </a:ext>
            </a:extLst>
          </p:cNvPr>
          <p:cNvSpPr>
            <a:spLocks noGrp="1"/>
          </p:cNvSpPr>
          <p:nvPr>
            <p:ph idx="1"/>
          </p:nvPr>
        </p:nvSpPr>
        <p:spPr/>
        <p:txBody>
          <a:bodyPr>
            <a:normAutofit/>
          </a:bodyPr>
          <a:lstStyle/>
          <a:p>
            <a:r>
              <a:rPr lang="en-US" dirty="0"/>
              <a:t>The goal of treatment of pemphigoid </a:t>
            </a:r>
            <a:r>
              <a:rPr lang="en-US" dirty="0" err="1"/>
              <a:t>gestationis</a:t>
            </a:r>
            <a:r>
              <a:rPr lang="en-US" dirty="0"/>
              <a:t> during pregnancy is </a:t>
            </a:r>
            <a:r>
              <a:rPr lang="en-US" dirty="0">
                <a:solidFill>
                  <a:srgbClr val="FF0000"/>
                </a:solidFill>
              </a:rPr>
              <a:t>symptom control: relieving pruritus and limiting bullae formation</a:t>
            </a:r>
            <a:r>
              <a:rPr lang="en-US" dirty="0"/>
              <a:t>. </a:t>
            </a:r>
          </a:p>
          <a:p>
            <a:r>
              <a:rPr lang="en-US" dirty="0"/>
              <a:t>Pemphigoid </a:t>
            </a:r>
            <a:r>
              <a:rPr lang="en-US" dirty="0" err="1"/>
              <a:t>gestationis</a:t>
            </a:r>
            <a:r>
              <a:rPr lang="en-US" dirty="0"/>
              <a:t> typically responds to </a:t>
            </a:r>
            <a:r>
              <a:rPr lang="en-US" dirty="0">
                <a:solidFill>
                  <a:srgbClr val="FF0000"/>
                </a:solidFill>
              </a:rPr>
              <a:t>high-potency topical corticosteroids </a:t>
            </a:r>
            <a:r>
              <a:rPr lang="en-US" dirty="0"/>
              <a:t>(</a:t>
            </a:r>
            <a:r>
              <a:rPr lang="en-US" dirty="0" err="1"/>
              <a:t>eg</a:t>
            </a:r>
            <a:r>
              <a:rPr lang="en-US" dirty="0"/>
              <a:t>, triamcinolone) </a:t>
            </a:r>
            <a:r>
              <a:rPr lang="en-US" dirty="0">
                <a:solidFill>
                  <a:srgbClr val="FF0000"/>
                </a:solidFill>
              </a:rPr>
              <a:t>Antihistamines</a:t>
            </a:r>
            <a:r>
              <a:rPr lang="en-US" dirty="0"/>
              <a:t> (</a:t>
            </a:r>
            <a:r>
              <a:rPr lang="en-US" dirty="0" err="1"/>
              <a:t>eg</a:t>
            </a:r>
            <a:r>
              <a:rPr lang="en-US" dirty="0"/>
              <a:t>, loratadine, cetirizine) can also be added for  pruritus relief. </a:t>
            </a:r>
          </a:p>
          <a:p>
            <a:r>
              <a:rPr lang="en-US" dirty="0"/>
              <a:t>Disease that is </a:t>
            </a:r>
            <a:r>
              <a:rPr lang="en-US" dirty="0">
                <a:solidFill>
                  <a:srgbClr val="FF0000"/>
                </a:solidFill>
              </a:rPr>
              <a:t>unresponsive to topical corticosteroids </a:t>
            </a:r>
            <a:r>
              <a:rPr lang="en-US" dirty="0"/>
              <a:t>may need </a:t>
            </a:r>
            <a:r>
              <a:rPr lang="en-US" dirty="0">
                <a:solidFill>
                  <a:srgbClr val="FF0000"/>
                </a:solidFill>
              </a:rPr>
              <a:t>systemic corticosteroids </a:t>
            </a:r>
            <a:r>
              <a:rPr lang="en-US" dirty="0"/>
              <a:t>(</a:t>
            </a:r>
            <a:r>
              <a:rPr lang="en-US" dirty="0" err="1"/>
              <a:t>eg</a:t>
            </a:r>
            <a:r>
              <a:rPr lang="en-US" dirty="0"/>
              <a:t>, prednisone).</a:t>
            </a:r>
          </a:p>
        </p:txBody>
      </p:sp>
    </p:spTree>
    <p:extLst>
      <p:ext uri="{BB962C8B-B14F-4D97-AF65-F5344CB8AC3E}">
        <p14:creationId xmlns:p14="http://schemas.microsoft.com/office/powerpoint/2010/main" val="3139218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F88B6-C45C-CF0C-177D-1C6647837939}"/>
              </a:ext>
            </a:extLst>
          </p:cNvPr>
          <p:cNvSpPr>
            <a:spLocks noGrp="1"/>
          </p:cNvSpPr>
          <p:nvPr>
            <p:ph type="title"/>
          </p:nvPr>
        </p:nvSpPr>
        <p:spPr>
          <a:xfrm>
            <a:off x="0" y="25003"/>
            <a:ext cx="7886700" cy="994172"/>
          </a:xfrm>
        </p:spPr>
        <p:txBody>
          <a:bodyPr/>
          <a:lstStyle/>
          <a:p>
            <a:r>
              <a:rPr lang="en-US" dirty="0"/>
              <a:t>Prurigo of pregnancy </a:t>
            </a:r>
          </a:p>
        </p:txBody>
      </p:sp>
      <p:sp>
        <p:nvSpPr>
          <p:cNvPr id="3" name="Content Placeholder 2">
            <a:extLst>
              <a:ext uri="{FF2B5EF4-FFF2-40B4-BE49-F238E27FC236}">
                <a16:creationId xmlns:a16="http://schemas.microsoft.com/office/drawing/2014/main" id="{655B50C4-6A13-2FF9-C278-31CA4503F9C7}"/>
              </a:ext>
            </a:extLst>
          </p:cNvPr>
          <p:cNvSpPr>
            <a:spLocks noGrp="1"/>
          </p:cNvSpPr>
          <p:nvPr>
            <p:ph idx="1"/>
          </p:nvPr>
        </p:nvSpPr>
        <p:spPr>
          <a:xfrm>
            <a:off x="0" y="1019175"/>
            <a:ext cx="7886700" cy="3263504"/>
          </a:xfrm>
        </p:spPr>
        <p:txBody>
          <a:bodyPr>
            <a:normAutofit/>
          </a:bodyPr>
          <a:lstStyle/>
          <a:p>
            <a:r>
              <a:rPr lang="en-US" dirty="0"/>
              <a:t>Prurigo of pregnancy is a common pruritic disorder that occurs in 1 in 300 pregnancies, and </a:t>
            </a:r>
            <a:r>
              <a:rPr lang="en-US" dirty="0">
                <a:solidFill>
                  <a:srgbClr val="FF0000"/>
                </a:solidFill>
              </a:rPr>
              <a:t>presents as excoriated papules on extensor limbs, abdomen and shoulders. </a:t>
            </a:r>
          </a:p>
          <a:p>
            <a:r>
              <a:rPr lang="en-US" dirty="0"/>
              <a:t>It is more common in women with </a:t>
            </a:r>
            <a:r>
              <a:rPr lang="en-US" dirty="0">
                <a:solidFill>
                  <a:srgbClr val="FF0000"/>
                </a:solidFill>
              </a:rPr>
              <a:t>a history of atopy</a:t>
            </a:r>
            <a:r>
              <a:rPr lang="en-US" dirty="0"/>
              <a:t>.</a:t>
            </a:r>
          </a:p>
          <a:p>
            <a:r>
              <a:rPr lang="en-US" dirty="0"/>
              <a:t> Prurigo usually starts at around 25-30 weeks of pregnancy and resolves after delivery, </a:t>
            </a:r>
            <a:r>
              <a:rPr lang="en-US" dirty="0">
                <a:solidFill>
                  <a:srgbClr val="FF0000"/>
                </a:solidFill>
              </a:rPr>
              <a:t>with no effect on the mother or baby</a:t>
            </a:r>
            <a:r>
              <a:rPr lang="en-US" dirty="0"/>
              <a:t>. Treatment is symptomatic with </a:t>
            </a:r>
            <a:r>
              <a:rPr lang="en-US" dirty="0">
                <a:solidFill>
                  <a:srgbClr val="FF0000"/>
                </a:solidFill>
              </a:rPr>
              <a:t>topical steroids and emollients</a:t>
            </a:r>
            <a:r>
              <a:rPr lang="en-US" dirty="0"/>
              <a:t>.</a:t>
            </a:r>
          </a:p>
          <a:p>
            <a:r>
              <a:rPr lang="en-US" dirty="0"/>
              <a:t>Blood tests for liver function should be done to exclude an </a:t>
            </a:r>
          </a:p>
          <a:p>
            <a:pPr marL="0" indent="0">
              <a:buNone/>
            </a:pPr>
            <a:r>
              <a:rPr lang="en-US" dirty="0"/>
              <a:t>alternative diagnosis of cholestasis of pregnancy</a:t>
            </a:r>
          </a:p>
        </p:txBody>
      </p:sp>
      <p:pic>
        <p:nvPicPr>
          <p:cNvPr id="4" name="Picture 3">
            <a:extLst>
              <a:ext uri="{FF2B5EF4-FFF2-40B4-BE49-F238E27FC236}">
                <a16:creationId xmlns:a16="http://schemas.microsoft.com/office/drawing/2014/main" id="{1D410E32-47F3-8C27-76F0-7FEDFF65B764}"/>
              </a:ext>
            </a:extLst>
          </p:cNvPr>
          <p:cNvPicPr>
            <a:picLocks noChangeAspect="1"/>
          </p:cNvPicPr>
          <p:nvPr/>
        </p:nvPicPr>
        <p:blipFill>
          <a:blip r:embed="rId2"/>
          <a:stretch>
            <a:fillRect/>
          </a:stretch>
        </p:blipFill>
        <p:spPr>
          <a:xfrm>
            <a:off x="7246978" y="1721644"/>
            <a:ext cx="1918454" cy="3342085"/>
          </a:xfrm>
          <a:prstGeom prst="rect">
            <a:avLst/>
          </a:prstGeom>
        </p:spPr>
      </p:pic>
    </p:spTree>
    <p:extLst>
      <p:ext uri="{BB962C8B-B14F-4D97-AF65-F5344CB8AC3E}">
        <p14:creationId xmlns:p14="http://schemas.microsoft.com/office/powerpoint/2010/main" val="23870918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E390F-C91C-F704-CC30-35477D594444}"/>
              </a:ext>
            </a:extLst>
          </p:cNvPr>
          <p:cNvSpPr>
            <a:spLocks noGrp="1"/>
          </p:cNvSpPr>
          <p:nvPr>
            <p:ph type="title"/>
          </p:nvPr>
        </p:nvSpPr>
        <p:spPr>
          <a:xfrm>
            <a:off x="0" y="13692"/>
            <a:ext cx="7886700" cy="994172"/>
          </a:xfrm>
        </p:spPr>
        <p:txBody>
          <a:bodyPr/>
          <a:lstStyle/>
          <a:p>
            <a:r>
              <a:rPr lang="en-US" dirty="0"/>
              <a:t>Pruritic folliculitis of pregnancy </a:t>
            </a:r>
          </a:p>
        </p:txBody>
      </p:sp>
      <p:sp>
        <p:nvSpPr>
          <p:cNvPr id="3" name="Content Placeholder 2">
            <a:extLst>
              <a:ext uri="{FF2B5EF4-FFF2-40B4-BE49-F238E27FC236}">
                <a16:creationId xmlns:a16="http://schemas.microsoft.com/office/drawing/2014/main" id="{C54B6007-D3C0-61AC-5FEC-E53FAF2E553A}"/>
              </a:ext>
            </a:extLst>
          </p:cNvPr>
          <p:cNvSpPr>
            <a:spLocks noGrp="1"/>
          </p:cNvSpPr>
          <p:nvPr>
            <p:ph idx="1"/>
          </p:nvPr>
        </p:nvSpPr>
        <p:spPr>
          <a:xfrm>
            <a:off x="64294" y="833437"/>
            <a:ext cx="7886700" cy="3263504"/>
          </a:xfrm>
        </p:spPr>
        <p:txBody>
          <a:bodyPr>
            <a:normAutofit/>
          </a:bodyPr>
          <a:lstStyle/>
          <a:p>
            <a:r>
              <a:rPr lang="en-US" dirty="0"/>
              <a:t>Pruritic folliculitis (PF) is a pruritic follicular eruption</a:t>
            </a:r>
            <a:r>
              <a:rPr lang="en-US" dirty="0">
                <a:solidFill>
                  <a:srgbClr val="FF0000"/>
                </a:solidFill>
              </a:rPr>
              <a:t>, with papules and pustules</a:t>
            </a:r>
            <a:r>
              <a:rPr lang="en-US" dirty="0"/>
              <a:t> that mainly affect the trunk, but can involve the limbs.</a:t>
            </a:r>
          </a:p>
          <a:p>
            <a:r>
              <a:rPr lang="en-US" dirty="0"/>
              <a:t>It is </a:t>
            </a:r>
            <a:r>
              <a:rPr lang="en-US" dirty="0">
                <a:solidFill>
                  <a:srgbClr val="FF0000"/>
                </a:solidFill>
              </a:rPr>
              <a:t>similar in appearance to acne lesions </a:t>
            </a:r>
            <a:r>
              <a:rPr lang="en-US" dirty="0"/>
              <a:t>and is sometimes considered a type of hormonally-induced acne.</a:t>
            </a:r>
          </a:p>
          <a:p>
            <a:r>
              <a:rPr lang="en-US" dirty="0"/>
              <a:t> Its onset is usually in the </a:t>
            </a:r>
            <a:r>
              <a:rPr lang="en-US" dirty="0">
                <a:solidFill>
                  <a:srgbClr val="FF0000"/>
                </a:solidFill>
              </a:rPr>
              <a:t>second and third trimester</a:t>
            </a:r>
            <a:r>
              <a:rPr lang="en-US" dirty="0"/>
              <a:t>, and it resolves weeks after delivery. </a:t>
            </a:r>
            <a:r>
              <a:rPr lang="en-US" dirty="0">
                <a:solidFill>
                  <a:srgbClr val="FF0000"/>
                </a:solidFill>
              </a:rPr>
              <a:t>Topical steroid treatment is effective</a:t>
            </a:r>
            <a:r>
              <a:rPr lang="en-US" dirty="0"/>
              <a:t>.</a:t>
            </a:r>
          </a:p>
        </p:txBody>
      </p:sp>
      <p:pic>
        <p:nvPicPr>
          <p:cNvPr id="4" name="Picture 3">
            <a:extLst>
              <a:ext uri="{FF2B5EF4-FFF2-40B4-BE49-F238E27FC236}">
                <a16:creationId xmlns:a16="http://schemas.microsoft.com/office/drawing/2014/main" id="{1E07679A-4945-2716-23B2-6B596DFB6E1A}"/>
              </a:ext>
            </a:extLst>
          </p:cNvPr>
          <p:cNvPicPr>
            <a:picLocks noChangeAspect="1"/>
          </p:cNvPicPr>
          <p:nvPr/>
        </p:nvPicPr>
        <p:blipFill>
          <a:blip r:embed="rId2"/>
          <a:stretch>
            <a:fillRect/>
          </a:stretch>
        </p:blipFill>
        <p:spPr>
          <a:xfrm>
            <a:off x="5582648" y="2743201"/>
            <a:ext cx="3287504" cy="2336006"/>
          </a:xfrm>
          <a:prstGeom prst="rect">
            <a:avLst/>
          </a:prstGeom>
        </p:spPr>
      </p:pic>
    </p:spTree>
    <p:extLst>
      <p:ext uri="{BB962C8B-B14F-4D97-AF65-F5344CB8AC3E}">
        <p14:creationId xmlns:p14="http://schemas.microsoft.com/office/powerpoint/2010/main" val="4435413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C2F9A-F5BD-6A44-E015-C540A2679503}"/>
              </a:ext>
            </a:extLst>
          </p:cNvPr>
          <p:cNvSpPr>
            <a:spLocks noGrp="1"/>
          </p:cNvSpPr>
          <p:nvPr>
            <p:ph type="title"/>
          </p:nvPr>
        </p:nvSpPr>
        <p:spPr>
          <a:xfrm>
            <a:off x="464344" y="483518"/>
            <a:ext cx="7593806" cy="1080106"/>
          </a:xfrm>
        </p:spPr>
        <p:txBody>
          <a:bodyPr/>
          <a:lstStyle/>
          <a:p>
            <a:r>
              <a:rPr lang="en-US" dirty="0"/>
              <a:t>Impetigo Herpetiformis</a:t>
            </a:r>
          </a:p>
        </p:txBody>
      </p:sp>
      <p:sp>
        <p:nvSpPr>
          <p:cNvPr id="3" name="Content Placeholder 2">
            <a:extLst>
              <a:ext uri="{FF2B5EF4-FFF2-40B4-BE49-F238E27FC236}">
                <a16:creationId xmlns:a16="http://schemas.microsoft.com/office/drawing/2014/main" id="{534B2142-96A3-6654-B81F-DE42778AE6FE}"/>
              </a:ext>
            </a:extLst>
          </p:cNvPr>
          <p:cNvSpPr>
            <a:spLocks noGrp="1"/>
          </p:cNvSpPr>
          <p:nvPr>
            <p:ph idx="1"/>
          </p:nvPr>
        </p:nvSpPr>
        <p:spPr>
          <a:xfrm>
            <a:off x="0" y="1197769"/>
            <a:ext cx="8679656" cy="3831431"/>
          </a:xfrm>
        </p:spPr>
        <p:txBody>
          <a:bodyPr>
            <a:normAutofit/>
          </a:bodyPr>
          <a:lstStyle/>
          <a:p>
            <a:r>
              <a:rPr lang="en-US" dirty="0">
                <a:solidFill>
                  <a:srgbClr val="FF0000"/>
                </a:solidFill>
              </a:rPr>
              <a:t>Pustular psoriasis of pregnancy</a:t>
            </a:r>
            <a:r>
              <a:rPr lang="en-US" dirty="0"/>
              <a:t>, also known as impetigo herpetiformis, is a rare variant of generalized pustular psoriasis that occurs in pregnancy.</a:t>
            </a:r>
          </a:p>
          <a:p>
            <a:r>
              <a:rPr lang="en-US" dirty="0"/>
              <a:t>The pathogenesis of  Impetigo Herpetiformis is unclear.</a:t>
            </a:r>
          </a:p>
          <a:p>
            <a:r>
              <a:rPr lang="en-US" dirty="0"/>
              <a:t>It usually settles quickly after delivery of the baby, although some changes of psoriasis may persist long-term.</a:t>
            </a:r>
          </a:p>
          <a:p>
            <a:r>
              <a:rPr lang="en-US" dirty="0"/>
              <a:t>Impetigo Herpetiformis </a:t>
            </a:r>
            <a:r>
              <a:rPr lang="en-US" dirty="0">
                <a:solidFill>
                  <a:srgbClr val="FF0000"/>
                </a:solidFill>
              </a:rPr>
              <a:t>carries a poor prognosis for mother and/or fetus if untreated.</a:t>
            </a: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19231909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8026BE-3ABA-074A-0A85-FA26CFD8BE6D}"/>
              </a:ext>
            </a:extLst>
          </p:cNvPr>
          <p:cNvSpPr>
            <a:spLocks noGrp="1"/>
          </p:cNvSpPr>
          <p:nvPr>
            <p:ph idx="1"/>
          </p:nvPr>
        </p:nvSpPr>
        <p:spPr>
          <a:xfrm>
            <a:off x="0" y="1779662"/>
            <a:ext cx="8604448" cy="3363837"/>
          </a:xfrm>
        </p:spPr>
        <p:txBody>
          <a:bodyPr>
            <a:normAutofit lnSpcReduction="10000"/>
          </a:bodyPr>
          <a:lstStyle/>
          <a:p>
            <a:endParaRPr lang="en-US" dirty="0"/>
          </a:p>
          <a:p>
            <a:endParaRPr lang="en-US" dirty="0"/>
          </a:p>
          <a:p>
            <a:pPr marL="0" indent="0" algn="ctr">
              <a:buNone/>
            </a:pPr>
            <a:r>
              <a:rPr lang="en-US" dirty="0"/>
              <a:t>Distribution :</a:t>
            </a:r>
          </a:p>
          <a:p>
            <a:pPr marL="0" indent="0">
              <a:buNone/>
            </a:pPr>
            <a:r>
              <a:rPr lang="en-US" dirty="0"/>
              <a:t>- Impetigo herpetiformis presents as </a:t>
            </a:r>
            <a:r>
              <a:rPr lang="en-US" dirty="0">
                <a:solidFill>
                  <a:srgbClr val="FF0000"/>
                </a:solidFill>
              </a:rPr>
              <a:t>symmetrical annular or polycyclic erythematous patches and plaques</a:t>
            </a:r>
            <a:r>
              <a:rPr lang="en-US" dirty="0"/>
              <a:t>, with the formation of sterile pustules at the periphery, beginning in skin folds and spreading to the extremities and trunk.</a:t>
            </a:r>
          </a:p>
          <a:p>
            <a:pPr marL="0" indent="0">
              <a:buNone/>
            </a:pPr>
            <a:r>
              <a:rPr lang="en-US" dirty="0">
                <a:solidFill>
                  <a:srgbClr val="FF0000"/>
                </a:solidFill>
              </a:rPr>
              <a:t>-The face, palms, and soles are usually spared</a:t>
            </a:r>
            <a:r>
              <a:rPr lang="en-US" dirty="0"/>
              <a:t>. The oral mucosa is sometimes involved with pustules that leave circinate or erosive lesions on the tongue or buccal mucosa.</a:t>
            </a:r>
          </a:p>
        </p:txBody>
      </p:sp>
      <p:pic>
        <p:nvPicPr>
          <p:cNvPr id="4" name="Content Placeholder 3">
            <a:extLst>
              <a:ext uri="{FF2B5EF4-FFF2-40B4-BE49-F238E27FC236}">
                <a16:creationId xmlns:a16="http://schemas.microsoft.com/office/drawing/2014/main" id="{B7B8292C-D1FB-D60F-3543-563B3FAFA9BC}"/>
              </a:ext>
            </a:extLst>
          </p:cNvPr>
          <p:cNvPicPr>
            <a:picLocks noChangeAspect="1"/>
          </p:cNvPicPr>
          <p:nvPr/>
        </p:nvPicPr>
        <p:blipFill>
          <a:blip r:embed="rId2"/>
          <a:stretch>
            <a:fillRect/>
          </a:stretch>
        </p:blipFill>
        <p:spPr>
          <a:xfrm>
            <a:off x="1" y="-34516"/>
            <a:ext cx="3278408" cy="2606266"/>
          </a:xfrm>
          <a:prstGeom prst="rect">
            <a:avLst/>
          </a:prstGeom>
        </p:spPr>
      </p:pic>
      <p:pic>
        <p:nvPicPr>
          <p:cNvPr id="5" name="Picture 4">
            <a:extLst>
              <a:ext uri="{FF2B5EF4-FFF2-40B4-BE49-F238E27FC236}">
                <a16:creationId xmlns:a16="http://schemas.microsoft.com/office/drawing/2014/main" id="{DD7513A8-C295-4732-A7E9-01EAB7579E19}"/>
              </a:ext>
            </a:extLst>
          </p:cNvPr>
          <p:cNvPicPr>
            <a:picLocks noChangeAspect="1"/>
          </p:cNvPicPr>
          <p:nvPr/>
        </p:nvPicPr>
        <p:blipFill>
          <a:blip r:embed="rId3"/>
          <a:stretch>
            <a:fillRect/>
          </a:stretch>
        </p:blipFill>
        <p:spPr>
          <a:xfrm>
            <a:off x="3500616" y="-34516"/>
            <a:ext cx="2951036" cy="2423762"/>
          </a:xfrm>
          <a:prstGeom prst="rect">
            <a:avLst/>
          </a:prstGeom>
        </p:spPr>
      </p:pic>
      <p:pic>
        <p:nvPicPr>
          <p:cNvPr id="6" name="Picture 5">
            <a:extLst>
              <a:ext uri="{FF2B5EF4-FFF2-40B4-BE49-F238E27FC236}">
                <a16:creationId xmlns:a16="http://schemas.microsoft.com/office/drawing/2014/main" id="{656C375C-4DDB-0342-B3E9-50A164E7CE98}"/>
              </a:ext>
            </a:extLst>
          </p:cNvPr>
          <p:cNvPicPr>
            <a:picLocks noChangeAspect="1"/>
          </p:cNvPicPr>
          <p:nvPr/>
        </p:nvPicPr>
        <p:blipFill>
          <a:blip r:embed="rId4"/>
          <a:stretch>
            <a:fillRect/>
          </a:stretch>
        </p:blipFill>
        <p:spPr>
          <a:xfrm>
            <a:off x="6588224" y="-67650"/>
            <a:ext cx="2443683" cy="2456896"/>
          </a:xfrm>
          <a:prstGeom prst="rect">
            <a:avLst/>
          </a:prstGeom>
        </p:spPr>
      </p:pic>
    </p:spTree>
    <p:extLst>
      <p:ext uri="{BB962C8B-B14F-4D97-AF65-F5344CB8AC3E}">
        <p14:creationId xmlns:p14="http://schemas.microsoft.com/office/powerpoint/2010/main" val="3019272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82B98-0773-973D-5558-3F16EEA8EE08}"/>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3794D66-2220-3660-9DDF-C3AE67B8ED2A}"/>
              </a:ext>
            </a:extLst>
          </p:cNvPr>
          <p:cNvPicPr>
            <a:picLocks noGrp="1" noChangeAspect="1"/>
          </p:cNvPicPr>
          <p:nvPr>
            <p:ph idx="1"/>
          </p:nvPr>
        </p:nvPicPr>
        <p:blipFill>
          <a:blip r:embed="rId2"/>
          <a:stretch>
            <a:fillRect/>
          </a:stretch>
        </p:blipFill>
        <p:spPr>
          <a:xfrm>
            <a:off x="1378744" y="402779"/>
            <a:ext cx="5835143" cy="4629994"/>
          </a:xfrm>
          <a:prstGeom prst="rect">
            <a:avLst/>
          </a:prstGeom>
        </p:spPr>
      </p:pic>
    </p:spTree>
    <p:extLst>
      <p:ext uri="{BB962C8B-B14F-4D97-AF65-F5344CB8AC3E}">
        <p14:creationId xmlns:p14="http://schemas.microsoft.com/office/powerpoint/2010/main" val="28964625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CB88-05DE-CB12-B075-4AFBC41166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4D2C92E-3389-0FAB-BB09-0B44ED830C5C}"/>
              </a:ext>
            </a:extLst>
          </p:cNvPr>
          <p:cNvSpPr>
            <a:spLocks noGrp="1"/>
          </p:cNvSpPr>
          <p:nvPr>
            <p:ph idx="1"/>
          </p:nvPr>
        </p:nvSpPr>
        <p:spPr>
          <a:xfrm>
            <a:off x="628650" y="1369218"/>
            <a:ext cx="8001000" cy="3445669"/>
          </a:xfrm>
        </p:spPr>
        <p:txBody>
          <a:bodyPr>
            <a:normAutofit fontScale="92500" lnSpcReduction="10000"/>
          </a:bodyPr>
          <a:lstStyle/>
          <a:p>
            <a:r>
              <a:rPr lang="en-US" dirty="0"/>
              <a:t>Recurrence :It can recur with subsequent pregnancies, and may present earlier in the next pregnancy and in a more severe form.</a:t>
            </a:r>
          </a:p>
          <a:p>
            <a:r>
              <a:rPr lang="en-US" dirty="0"/>
              <a:t>It also has  been reported with oral contraceptive use and the menstrual cycle. </a:t>
            </a:r>
            <a:r>
              <a:rPr lang="en-US" dirty="0">
                <a:solidFill>
                  <a:srgbClr val="FF0000"/>
                </a:solidFill>
              </a:rPr>
              <a:t>Many women who develop Impetigo herpetiformis have a personal or family history of psoriasis.</a:t>
            </a:r>
          </a:p>
          <a:p>
            <a:r>
              <a:rPr lang="en-US" dirty="0"/>
              <a:t> Impetigo Herpetiformis is often accompanied by constitutional symptoms which may include </a:t>
            </a:r>
            <a:r>
              <a:rPr lang="en-US" dirty="0">
                <a:solidFill>
                  <a:srgbClr val="FF0000"/>
                </a:solidFill>
              </a:rPr>
              <a:t>fever, malaise, nausea and diarrhea, arthralgias, tachycardia, delirium, and seizures.</a:t>
            </a:r>
          </a:p>
          <a:p>
            <a:r>
              <a:rPr lang="en-US" dirty="0">
                <a:solidFill>
                  <a:srgbClr val="FF0000"/>
                </a:solidFill>
              </a:rPr>
              <a:t>Maternal complications: Fluid and electrolyte imbalance, Maternal sepsis ,Death due to cardiac or renal failure</a:t>
            </a:r>
          </a:p>
          <a:p>
            <a:r>
              <a:rPr lang="en-US" dirty="0">
                <a:solidFill>
                  <a:srgbClr val="FF0000"/>
                </a:solidFill>
              </a:rPr>
              <a:t>Fetal prognosis : Placental insufficiency with severe sequelae such as miscarriage, fetal growth restriction, or stillbirth may occur</a:t>
            </a:r>
          </a:p>
          <a:p>
            <a:endParaRPr lang="en-US" dirty="0">
              <a:solidFill>
                <a:srgbClr val="FF0000"/>
              </a:solidFill>
            </a:endParaRPr>
          </a:p>
        </p:txBody>
      </p:sp>
    </p:spTree>
    <p:extLst>
      <p:ext uri="{BB962C8B-B14F-4D97-AF65-F5344CB8AC3E}">
        <p14:creationId xmlns:p14="http://schemas.microsoft.com/office/powerpoint/2010/main" val="39088700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47EE-B5F2-069E-EC98-31F8B91E59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41882B1-EB9C-953E-5C66-1524C70CB62D}"/>
              </a:ext>
            </a:extLst>
          </p:cNvPr>
          <p:cNvSpPr>
            <a:spLocks noGrp="1"/>
          </p:cNvSpPr>
          <p:nvPr>
            <p:ph idx="1"/>
          </p:nvPr>
        </p:nvSpPr>
        <p:spPr/>
        <p:txBody>
          <a:bodyPr/>
          <a:lstStyle/>
          <a:p>
            <a:r>
              <a:rPr lang="en-US" dirty="0"/>
              <a:t>Diagnosis :The diagnosis can be made clinically, based upon history and physical examination </a:t>
            </a:r>
          </a:p>
          <a:p>
            <a:pPr marL="0" indent="0">
              <a:buNone/>
            </a:pPr>
            <a:r>
              <a:rPr lang="en-US" dirty="0"/>
              <a:t>-</a:t>
            </a:r>
            <a:r>
              <a:rPr lang="en-US" dirty="0">
                <a:solidFill>
                  <a:srgbClr val="FF0000"/>
                </a:solidFill>
              </a:rPr>
              <a:t>confirmation by histologic evaluation of a biopsy specimen</a:t>
            </a:r>
          </a:p>
          <a:p>
            <a:r>
              <a:rPr lang="en-US" dirty="0"/>
              <a:t>Laboratory findings :</a:t>
            </a:r>
          </a:p>
          <a:p>
            <a:pPr marL="0" indent="0">
              <a:buNone/>
            </a:pPr>
            <a:r>
              <a:rPr lang="en-US" dirty="0"/>
              <a:t> Blood tests — increased white blood cells, </a:t>
            </a:r>
            <a:r>
              <a:rPr lang="en-US" dirty="0">
                <a:solidFill>
                  <a:srgbClr val="FF0000"/>
                </a:solidFill>
              </a:rPr>
              <a:t>elevated ESR/CRP Hypocalcemia may be present</a:t>
            </a:r>
            <a:r>
              <a:rPr lang="en-US" dirty="0"/>
              <a:t>, possibly related to hypoparathyroidism, Albuminuria, </a:t>
            </a:r>
            <a:r>
              <a:rPr lang="en-US" dirty="0">
                <a:solidFill>
                  <a:srgbClr val="FF0000"/>
                </a:solidFill>
              </a:rPr>
              <a:t>hypoalbuminemia</a:t>
            </a:r>
            <a:r>
              <a:rPr lang="en-US" dirty="0"/>
              <a:t>, pyuria, and hematuria occasionally occur.</a:t>
            </a:r>
          </a:p>
          <a:p>
            <a:pPr marL="0" indent="0">
              <a:buNone/>
            </a:pPr>
            <a:endParaRPr lang="en-US" dirty="0"/>
          </a:p>
          <a:p>
            <a:endParaRPr lang="en-US" dirty="0"/>
          </a:p>
        </p:txBody>
      </p:sp>
    </p:spTree>
    <p:extLst>
      <p:ext uri="{BB962C8B-B14F-4D97-AF65-F5344CB8AC3E}">
        <p14:creationId xmlns:p14="http://schemas.microsoft.com/office/powerpoint/2010/main" val="6544305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4F9A-5B04-3A5C-12F8-75D5F828B3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A8FDB0-142E-4FD0-6841-9871DD8B9D36}"/>
              </a:ext>
            </a:extLst>
          </p:cNvPr>
          <p:cNvSpPr>
            <a:spLocks noGrp="1"/>
          </p:cNvSpPr>
          <p:nvPr>
            <p:ph idx="1"/>
          </p:nvPr>
        </p:nvSpPr>
        <p:spPr/>
        <p:txBody>
          <a:bodyPr>
            <a:normAutofit lnSpcReduction="10000"/>
          </a:bodyPr>
          <a:lstStyle/>
          <a:p>
            <a:r>
              <a:rPr lang="en-US" dirty="0"/>
              <a:t>Treatment :</a:t>
            </a:r>
          </a:p>
          <a:p>
            <a:pPr marL="0" indent="0">
              <a:buNone/>
            </a:pPr>
            <a:r>
              <a:rPr lang="en-US" dirty="0"/>
              <a:t>-Intravenous fluids and electrolytes</a:t>
            </a:r>
          </a:p>
          <a:p>
            <a:pPr marL="0" indent="0">
              <a:buNone/>
            </a:pPr>
            <a:r>
              <a:rPr lang="en-US" dirty="0"/>
              <a:t>-Adequate analgesia</a:t>
            </a:r>
          </a:p>
          <a:p>
            <a:r>
              <a:rPr lang="en-US" dirty="0"/>
              <a:t>Careful monitoring of mother and fetus is essential</a:t>
            </a:r>
          </a:p>
          <a:p>
            <a:pPr marL="0" indent="0">
              <a:buNone/>
            </a:pPr>
            <a:r>
              <a:rPr lang="en-US" dirty="0"/>
              <a:t>-Fetal monitoring with nonstress tests or biophysical profiles and ultrasound assessment of fetal growth are indicated</a:t>
            </a:r>
          </a:p>
          <a:p>
            <a:pPr marL="0" indent="0">
              <a:buNone/>
            </a:pPr>
            <a:r>
              <a:rPr lang="en-US" dirty="0"/>
              <a:t>-These patients sometimes </a:t>
            </a:r>
            <a:r>
              <a:rPr lang="en-US" dirty="0">
                <a:solidFill>
                  <a:srgbClr val="FF0000"/>
                </a:solidFill>
              </a:rPr>
              <a:t>require early delivery for relief of symptoms and for fetal safety .</a:t>
            </a:r>
          </a:p>
          <a:p>
            <a:pPr marL="0" indent="0">
              <a:buNone/>
            </a:pPr>
            <a:r>
              <a:rPr lang="en-US" dirty="0"/>
              <a:t>-Initial therapy: </a:t>
            </a:r>
            <a:r>
              <a:rPr lang="en-US" dirty="0">
                <a:solidFill>
                  <a:srgbClr val="FF0000"/>
                </a:solidFill>
              </a:rPr>
              <a:t>High-dose systemic corticosteroids, such as prednisolone </a:t>
            </a:r>
          </a:p>
          <a:p>
            <a:endParaRPr lang="en-US" dirty="0"/>
          </a:p>
        </p:txBody>
      </p:sp>
    </p:spTree>
    <p:extLst>
      <p:ext uri="{BB962C8B-B14F-4D97-AF65-F5344CB8AC3E}">
        <p14:creationId xmlns:p14="http://schemas.microsoft.com/office/powerpoint/2010/main" val="3684220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57" name="Google Shape;357;p41"/>
          <p:cNvSpPr/>
          <p:nvPr/>
        </p:nvSpPr>
        <p:spPr>
          <a:xfrm rot="2042434" flipH="1">
            <a:off x="-89157" y="3459089"/>
            <a:ext cx="1209579" cy="2033339"/>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8" name="Google Shape;358;p41"/>
          <p:cNvSpPr/>
          <p:nvPr/>
        </p:nvSpPr>
        <p:spPr>
          <a:xfrm rot="9881511">
            <a:off x="7853712" y="-220264"/>
            <a:ext cx="1002953" cy="188484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9" name="Google Shape;359;p41"/>
          <p:cNvSpPr/>
          <p:nvPr/>
        </p:nvSpPr>
        <p:spPr>
          <a:xfrm>
            <a:off x="7847888" y="1024365"/>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2" name="عنوان 1"/>
          <p:cNvSpPr>
            <a:spLocks noGrp="1"/>
          </p:cNvSpPr>
          <p:nvPr>
            <p:ph type="title"/>
          </p:nvPr>
        </p:nvSpPr>
        <p:spPr/>
        <p:txBody>
          <a:bodyPr/>
          <a:lstStyle/>
          <a:p>
            <a:r>
              <a:rPr lang="en-US" sz="1600" dirty="0"/>
              <a:t>First-generation</a:t>
            </a:r>
            <a:br>
              <a:rPr lang="en-US" sz="1600" dirty="0"/>
            </a:br>
            <a:r>
              <a:rPr lang="en-US" sz="1600" dirty="0"/>
              <a:t>AEDs include phenytoin, phenobarbital, </a:t>
            </a:r>
            <a:r>
              <a:rPr lang="en-US" sz="1600" dirty="0" err="1"/>
              <a:t>trimethadione</a:t>
            </a:r>
            <a:r>
              <a:rPr lang="en-US" sz="1600" dirty="0"/>
              <a:t>,</a:t>
            </a:r>
            <a:br>
              <a:rPr lang="en-US" sz="1600" dirty="0"/>
            </a:br>
            <a:r>
              <a:rPr lang="en-US" sz="1600" dirty="0"/>
              <a:t>clonazepam, </a:t>
            </a:r>
            <a:r>
              <a:rPr lang="en-US" sz="1600" dirty="0" err="1"/>
              <a:t>valproic</a:t>
            </a:r>
            <a:r>
              <a:rPr lang="en-US" sz="1600" dirty="0"/>
              <a:t> acid, and carbamazepine.</a:t>
            </a:r>
            <a:br>
              <a:rPr lang="en-US" sz="1600" dirty="0"/>
            </a:br>
            <a:br>
              <a:rPr lang="en-US" sz="1600" dirty="0"/>
            </a:br>
            <a:r>
              <a:rPr lang="en-US" sz="1600" dirty="0"/>
              <a:t>Second-generation AEDs include </a:t>
            </a:r>
            <a:r>
              <a:rPr lang="en-US" sz="1600" dirty="0" err="1"/>
              <a:t>lamotrigine</a:t>
            </a:r>
            <a:r>
              <a:rPr lang="en-US" sz="1600" dirty="0"/>
              <a:t>, </a:t>
            </a:r>
            <a:r>
              <a:rPr lang="en-US" sz="1600" dirty="0" err="1"/>
              <a:t>topiramate</a:t>
            </a:r>
            <a:r>
              <a:rPr lang="en-US" sz="1600" dirty="0"/>
              <a:t>,</a:t>
            </a:r>
            <a:br>
              <a:rPr lang="en-US" sz="1600" dirty="0"/>
            </a:br>
            <a:r>
              <a:rPr lang="en-US" sz="1600" dirty="0"/>
              <a:t>and </a:t>
            </a:r>
            <a:r>
              <a:rPr lang="en-US" sz="1600" dirty="0" err="1"/>
              <a:t>levetiracetam</a:t>
            </a:r>
            <a:r>
              <a:rPr lang="en-US" sz="1600" dirty="0"/>
              <a:t>.</a:t>
            </a:r>
            <a:br>
              <a:rPr lang="en-US" sz="1600" dirty="0"/>
            </a:br>
            <a:br>
              <a:rPr lang="en-US" sz="1600" dirty="0"/>
            </a:br>
            <a:br>
              <a:rPr lang="en-US" sz="1600" dirty="0"/>
            </a:br>
            <a:br>
              <a:rPr lang="en-US" sz="1600" dirty="0"/>
            </a:br>
            <a:br>
              <a:rPr lang="en-US" sz="1600" dirty="0"/>
            </a:br>
            <a:r>
              <a:rPr lang="en-US" sz="1600" dirty="0"/>
              <a:t>There is no ideal anticonvulsant for use in women</a:t>
            </a:r>
            <a:br>
              <a:rPr lang="en-US" sz="1600" dirty="0"/>
            </a:br>
            <a:r>
              <a:rPr lang="en-US" sz="1600" dirty="0"/>
              <a:t>intending to become pregnant or during pregnancy,</a:t>
            </a:r>
            <a:br>
              <a:rPr lang="en-US" sz="1600" dirty="0"/>
            </a:br>
            <a:r>
              <a:rPr lang="en-US" sz="1600" dirty="0"/>
              <a:t>and all AEDs should be considered potential teratogens.</a:t>
            </a:r>
            <a:br>
              <a:rPr lang="en-US" sz="1600" dirty="0"/>
            </a:br>
            <a:br>
              <a:rPr lang="en-US" sz="1600" dirty="0"/>
            </a:br>
            <a:r>
              <a:rPr lang="en-US" sz="1600" dirty="0"/>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E5665C-CDC9-093D-3B1C-158340D1E821}"/>
              </a:ext>
            </a:extLst>
          </p:cNvPr>
          <p:cNvSpPr>
            <a:spLocks noGrp="1"/>
          </p:cNvSpPr>
          <p:nvPr>
            <p:ph type="ctrTitle"/>
          </p:nvPr>
        </p:nvSpPr>
        <p:spPr/>
        <p:txBody>
          <a:bodyPr/>
          <a:lstStyle/>
          <a:p>
            <a:r>
              <a:rPr lang="en-US" dirty="0"/>
              <a:t>Thank you</a:t>
            </a:r>
            <a:br>
              <a:rPr lang="en-US" dirty="0"/>
            </a:br>
            <a:endParaRPr lang="en-US" dirty="0"/>
          </a:p>
        </p:txBody>
      </p:sp>
    </p:spTree>
    <p:extLst>
      <p:ext uri="{BB962C8B-B14F-4D97-AF65-F5344CB8AC3E}">
        <p14:creationId xmlns:p14="http://schemas.microsoft.com/office/powerpoint/2010/main" val="2957423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57" name="Google Shape;357;p41"/>
          <p:cNvSpPr/>
          <p:nvPr/>
        </p:nvSpPr>
        <p:spPr>
          <a:xfrm rot="2042434" flipH="1">
            <a:off x="-89157" y="3459089"/>
            <a:ext cx="1209579" cy="2033339"/>
          </a:xfrm>
          <a:custGeom>
            <a:avLst/>
            <a:gdLst/>
            <a:ahLst/>
            <a:cxnLst/>
            <a:rect l="l" t="t" r="r" b="b"/>
            <a:pathLst>
              <a:path w="11650" h="19584" extrusionOk="0">
                <a:moveTo>
                  <a:pt x="5508" y="1"/>
                </a:moveTo>
                <a:cubicBezTo>
                  <a:pt x="5508" y="1"/>
                  <a:pt x="4687" y="1171"/>
                  <a:pt x="4744" y="2091"/>
                </a:cubicBezTo>
                <a:cubicBezTo>
                  <a:pt x="4802" y="3012"/>
                  <a:pt x="6522" y="4376"/>
                  <a:pt x="6715" y="5080"/>
                </a:cubicBezTo>
                <a:cubicBezTo>
                  <a:pt x="6835" y="5517"/>
                  <a:pt x="6758" y="6095"/>
                  <a:pt x="6683" y="6470"/>
                </a:cubicBezTo>
                <a:cubicBezTo>
                  <a:pt x="6604" y="6578"/>
                  <a:pt x="6523" y="6687"/>
                  <a:pt x="6439" y="6795"/>
                </a:cubicBezTo>
                <a:cubicBezTo>
                  <a:pt x="6078" y="7265"/>
                  <a:pt x="5684" y="7737"/>
                  <a:pt x="5283" y="8219"/>
                </a:cubicBezTo>
                <a:cubicBezTo>
                  <a:pt x="4950" y="8620"/>
                  <a:pt x="4611" y="9028"/>
                  <a:pt x="4285" y="9453"/>
                </a:cubicBezTo>
                <a:cubicBezTo>
                  <a:pt x="4723" y="8407"/>
                  <a:pt x="5156" y="7012"/>
                  <a:pt x="4778" y="6213"/>
                </a:cubicBezTo>
                <a:cubicBezTo>
                  <a:pt x="4119" y="4817"/>
                  <a:pt x="3107" y="4247"/>
                  <a:pt x="3107" y="4247"/>
                </a:cubicBezTo>
                <a:lnTo>
                  <a:pt x="3107" y="4247"/>
                </a:lnTo>
                <a:cubicBezTo>
                  <a:pt x="2459" y="6183"/>
                  <a:pt x="3788" y="8001"/>
                  <a:pt x="4037" y="8665"/>
                </a:cubicBezTo>
                <a:cubicBezTo>
                  <a:pt x="4153" y="8977"/>
                  <a:pt x="4071" y="9468"/>
                  <a:pt x="3949" y="9904"/>
                </a:cubicBezTo>
                <a:cubicBezTo>
                  <a:pt x="3620" y="10366"/>
                  <a:pt x="3319" y="10857"/>
                  <a:pt x="3102" y="11395"/>
                </a:cubicBezTo>
                <a:cubicBezTo>
                  <a:pt x="3068" y="11470"/>
                  <a:pt x="3044" y="11550"/>
                  <a:pt x="3019" y="11629"/>
                </a:cubicBezTo>
                <a:cubicBezTo>
                  <a:pt x="2995" y="11710"/>
                  <a:pt x="2965" y="11784"/>
                  <a:pt x="2947" y="11869"/>
                </a:cubicBezTo>
                <a:lnTo>
                  <a:pt x="2893" y="12127"/>
                </a:lnTo>
                <a:cubicBezTo>
                  <a:pt x="2883" y="12171"/>
                  <a:pt x="2880" y="12209"/>
                  <a:pt x="2877" y="12247"/>
                </a:cubicBezTo>
                <a:lnTo>
                  <a:pt x="2866" y="12361"/>
                </a:lnTo>
                <a:lnTo>
                  <a:pt x="2854" y="12476"/>
                </a:lnTo>
                <a:lnTo>
                  <a:pt x="2853" y="12491"/>
                </a:lnTo>
                <a:lnTo>
                  <a:pt x="2852" y="12512"/>
                </a:lnTo>
                <a:lnTo>
                  <a:pt x="2852" y="12519"/>
                </a:lnTo>
                <a:lnTo>
                  <a:pt x="2852" y="12549"/>
                </a:lnTo>
                <a:lnTo>
                  <a:pt x="2852" y="12608"/>
                </a:lnTo>
                <a:cubicBezTo>
                  <a:pt x="2852" y="12686"/>
                  <a:pt x="2851" y="12764"/>
                  <a:pt x="2851" y="12841"/>
                </a:cubicBezTo>
                <a:cubicBezTo>
                  <a:pt x="2852" y="12997"/>
                  <a:pt x="2847" y="13151"/>
                  <a:pt x="2860" y="13303"/>
                </a:cubicBezTo>
                <a:cubicBezTo>
                  <a:pt x="2867" y="13428"/>
                  <a:pt x="2874" y="13550"/>
                  <a:pt x="2881" y="13671"/>
                </a:cubicBezTo>
                <a:cubicBezTo>
                  <a:pt x="2666" y="13257"/>
                  <a:pt x="2408" y="12673"/>
                  <a:pt x="2458" y="12327"/>
                </a:cubicBezTo>
                <a:cubicBezTo>
                  <a:pt x="2543" y="11752"/>
                  <a:pt x="2412" y="10075"/>
                  <a:pt x="813" y="8832"/>
                </a:cubicBezTo>
                <a:cubicBezTo>
                  <a:pt x="813" y="8832"/>
                  <a:pt x="0" y="10027"/>
                  <a:pt x="566" y="11513"/>
                </a:cubicBezTo>
                <a:cubicBezTo>
                  <a:pt x="1096" y="12905"/>
                  <a:pt x="1881" y="12421"/>
                  <a:pt x="2933" y="14195"/>
                </a:cubicBezTo>
                <a:cubicBezTo>
                  <a:pt x="2933" y="14197"/>
                  <a:pt x="2933" y="14198"/>
                  <a:pt x="2933" y="14200"/>
                </a:cubicBezTo>
                <a:cubicBezTo>
                  <a:pt x="2943" y="14273"/>
                  <a:pt x="2951" y="14345"/>
                  <a:pt x="2959" y="14418"/>
                </a:cubicBezTo>
                <a:cubicBezTo>
                  <a:pt x="2970" y="14489"/>
                  <a:pt x="2982" y="14560"/>
                  <a:pt x="2993" y="14631"/>
                </a:cubicBezTo>
                <a:cubicBezTo>
                  <a:pt x="3017" y="14773"/>
                  <a:pt x="3036" y="14913"/>
                  <a:pt x="3063" y="15050"/>
                </a:cubicBezTo>
                <a:cubicBezTo>
                  <a:pt x="3170" y="15599"/>
                  <a:pt x="3297" y="16112"/>
                  <a:pt x="3440" y="16578"/>
                </a:cubicBezTo>
                <a:cubicBezTo>
                  <a:pt x="3584" y="17042"/>
                  <a:pt x="3732" y="17465"/>
                  <a:pt x="3884" y="17831"/>
                </a:cubicBezTo>
                <a:cubicBezTo>
                  <a:pt x="4030" y="18200"/>
                  <a:pt x="4179" y="18514"/>
                  <a:pt x="4305" y="18773"/>
                </a:cubicBezTo>
                <a:cubicBezTo>
                  <a:pt x="4374" y="18901"/>
                  <a:pt x="4430" y="19016"/>
                  <a:pt x="4488" y="19116"/>
                </a:cubicBezTo>
                <a:cubicBezTo>
                  <a:pt x="4517" y="19165"/>
                  <a:pt x="4544" y="19211"/>
                  <a:pt x="4569" y="19253"/>
                </a:cubicBezTo>
                <a:cubicBezTo>
                  <a:pt x="4591" y="19294"/>
                  <a:pt x="4625" y="19342"/>
                  <a:pt x="4649" y="19380"/>
                </a:cubicBezTo>
                <a:cubicBezTo>
                  <a:pt x="4675" y="19418"/>
                  <a:pt x="4697" y="19452"/>
                  <a:pt x="4717" y="19481"/>
                </a:cubicBezTo>
                <a:cubicBezTo>
                  <a:pt x="4734" y="19503"/>
                  <a:pt x="4750" y="19523"/>
                  <a:pt x="4761" y="19537"/>
                </a:cubicBezTo>
                <a:cubicBezTo>
                  <a:pt x="4785" y="19568"/>
                  <a:pt x="4797" y="19584"/>
                  <a:pt x="4797" y="19584"/>
                </a:cubicBezTo>
                <a:lnTo>
                  <a:pt x="5338" y="19133"/>
                </a:lnTo>
                <a:cubicBezTo>
                  <a:pt x="5338" y="19133"/>
                  <a:pt x="5325" y="19118"/>
                  <a:pt x="5301" y="19088"/>
                </a:cubicBezTo>
                <a:cubicBezTo>
                  <a:pt x="5288" y="19072"/>
                  <a:pt x="5273" y="19054"/>
                  <a:pt x="5255" y="19032"/>
                </a:cubicBezTo>
                <a:cubicBezTo>
                  <a:pt x="5243" y="19015"/>
                  <a:pt x="5229" y="18993"/>
                  <a:pt x="5213" y="18971"/>
                </a:cubicBezTo>
                <a:cubicBezTo>
                  <a:pt x="5197" y="18945"/>
                  <a:pt x="5182" y="18926"/>
                  <a:pt x="5158" y="18887"/>
                </a:cubicBezTo>
                <a:cubicBezTo>
                  <a:pt x="5135" y="18850"/>
                  <a:pt x="5111" y="18810"/>
                  <a:pt x="5085" y="18767"/>
                </a:cubicBezTo>
                <a:cubicBezTo>
                  <a:pt x="5030" y="18683"/>
                  <a:pt x="4975" y="18574"/>
                  <a:pt x="4908" y="18459"/>
                </a:cubicBezTo>
                <a:cubicBezTo>
                  <a:pt x="4784" y="18221"/>
                  <a:pt x="4633" y="17928"/>
                  <a:pt x="4483" y="17579"/>
                </a:cubicBezTo>
                <a:cubicBezTo>
                  <a:pt x="4329" y="17234"/>
                  <a:pt x="4176" y="16833"/>
                  <a:pt x="4025" y="16390"/>
                </a:cubicBezTo>
                <a:cubicBezTo>
                  <a:pt x="3875" y="15947"/>
                  <a:pt x="3740" y="15460"/>
                  <a:pt x="3621" y="14937"/>
                </a:cubicBezTo>
                <a:cubicBezTo>
                  <a:pt x="3593" y="14807"/>
                  <a:pt x="3571" y="14673"/>
                  <a:pt x="3544" y="14538"/>
                </a:cubicBezTo>
                <a:cubicBezTo>
                  <a:pt x="3531" y="14470"/>
                  <a:pt x="3518" y="14402"/>
                  <a:pt x="3505" y="14335"/>
                </a:cubicBezTo>
                <a:cubicBezTo>
                  <a:pt x="3495" y="14266"/>
                  <a:pt x="3486" y="14197"/>
                  <a:pt x="3475" y="14128"/>
                </a:cubicBezTo>
                <a:cubicBezTo>
                  <a:pt x="3457" y="13988"/>
                  <a:pt x="3435" y="13848"/>
                  <a:pt x="3418" y="13706"/>
                </a:cubicBezTo>
                <a:cubicBezTo>
                  <a:pt x="3416" y="13684"/>
                  <a:pt x="3414" y="13660"/>
                  <a:pt x="3412" y="13637"/>
                </a:cubicBezTo>
                <a:cubicBezTo>
                  <a:pt x="3509" y="13116"/>
                  <a:pt x="3684" y="12518"/>
                  <a:pt x="3997" y="12084"/>
                </a:cubicBezTo>
                <a:cubicBezTo>
                  <a:pt x="4134" y="11894"/>
                  <a:pt x="4286" y="11821"/>
                  <a:pt x="4453" y="11821"/>
                </a:cubicBezTo>
                <a:cubicBezTo>
                  <a:pt x="4980" y="11821"/>
                  <a:pt x="5658" y="12540"/>
                  <a:pt x="6493" y="12540"/>
                </a:cubicBezTo>
                <a:cubicBezTo>
                  <a:pt x="6717" y="12540"/>
                  <a:pt x="6952" y="12488"/>
                  <a:pt x="7198" y="12357"/>
                </a:cubicBezTo>
                <a:cubicBezTo>
                  <a:pt x="8654" y="11584"/>
                  <a:pt x="8935" y="9319"/>
                  <a:pt x="8935" y="9319"/>
                </a:cubicBezTo>
                <a:lnTo>
                  <a:pt x="8935" y="9319"/>
                </a:lnTo>
                <a:cubicBezTo>
                  <a:pt x="8033" y="10348"/>
                  <a:pt x="5136" y="10791"/>
                  <a:pt x="4140" y="11377"/>
                </a:cubicBezTo>
                <a:cubicBezTo>
                  <a:pt x="3729" y="11618"/>
                  <a:pt x="3492" y="12148"/>
                  <a:pt x="3356" y="12694"/>
                </a:cubicBezTo>
                <a:lnTo>
                  <a:pt x="3354" y="12613"/>
                </a:lnTo>
                <a:lnTo>
                  <a:pt x="3353" y="12558"/>
                </a:lnTo>
                <a:lnTo>
                  <a:pt x="3352" y="12529"/>
                </a:lnTo>
                <a:lnTo>
                  <a:pt x="3352" y="12524"/>
                </a:lnTo>
                <a:lnTo>
                  <a:pt x="3352" y="12516"/>
                </a:lnTo>
                <a:lnTo>
                  <a:pt x="3360" y="12401"/>
                </a:lnTo>
                <a:lnTo>
                  <a:pt x="3367" y="12286"/>
                </a:lnTo>
                <a:cubicBezTo>
                  <a:pt x="3369" y="12247"/>
                  <a:pt x="3373" y="12209"/>
                  <a:pt x="3381" y="12178"/>
                </a:cubicBezTo>
                <a:lnTo>
                  <a:pt x="3418" y="11979"/>
                </a:lnTo>
                <a:cubicBezTo>
                  <a:pt x="3428" y="11912"/>
                  <a:pt x="3456" y="11840"/>
                  <a:pt x="3473" y="11771"/>
                </a:cubicBezTo>
                <a:cubicBezTo>
                  <a:pt x="3494" y="11701"/>
                  <a:pt x="3512" y="11630"/>
                  <a:pt x="3541" y="11561"/>
                </a:cubicBezTo>
                <a:cubicBezTo>
                  <a:pt x="3746" y="11005"/>
                  <a:pt x="4069" y="10467"/>
                  <a:pt x="4428" y="9954"/>
                </a:cubicBezTo>
                <a:cubicBezTo>
                  <a:pt x="4699" y="9563"/>
                  <a:pt x="4990" y="9182"/>
                  <a:pt x="5283" y="8807"/>
                </a:cubicBezTo>
                <a:cubicBezTo>
                  <a:pt x="6254" y="8489"/>
                  <a:pt x="8530" y="8245"/>
                  <a:pt x="9491" y="7952"/>
                </a:cubicBezTo>
                <a:cubicBezTo>
                  <a:pt x="10628" y="7605"/>
                  <a:pt x="11391" y="5088"/>
                  <a:pt x="11391" y="5088"/>
                </a:cubicBezTo>
                <a:cubicBezTo>
                  <a:pt x="11390" y="5088"/>
                  <a:pt x="11389" y="5088"/>
                  <a:pt x="11388" y="5088"/>
                </a:cubicBezTo>
                <a:cubicBezTo>
                  <a:pt x="10562" y="5088"/>
                  <a:pt x="8285" y="6255"/>
                  <a:pt x="7419" y="7520"/>
                </a:cubicBezTo>
                <a:cubicBezTo>
                  <a:pt x="6885" y="8301"/>
                  <a:pt x="6235" y="8451"/>
                  <a:pt x="5813" y="8451"/>
                </a:cubicBezTo>
                <a:cubicBezTo>
                  <a:pt x="5721" y="8451"/>
                  <a:pt x="5641" y="8444"/>
                  <a:pt x="5574" y="8435"/>
                </a:cubicBezTo>
                <a:cubicBezTo>
                  <a:pt x="5958" y="7946"/>
                  <a:pt x="6338" y="7464"/>
                  <a:pt x="6687" y="6980"/>
                </a:cubicBezTo>
                <a:cubicBezTo>
                  <a:pt x="7040" y="6494"/>
                  <a:pt x="7362" y="6007"/>
                  <a:pt x="7627" y="5519"/>
                </a:cubicBezTo>
                <a:cubicBezTo>
                  <a:pt x="7737" y="5316"/>
                  <a:pt x="7837" y="5114"/>
                  <a:pt x="7926" y="4913"/>
                </a:cubicBezTo>
                <a:cubicBezTo>
                  <a:pt x="8610" y="4464"/>
                  <a:pt x="10534" y="3582"/>
                  <a:pt x="11054" y="2761"/>
                </a:cubicBezTo>
                <a:cubicBezTo>
                  <a:pt x="11649" y="1822"/>
                  <a:pt x="11303" y="897"/>
                  <a:pt x="11303" y="897"/>
                </a:cubicBezTo>
                <a:lnTo>
                  <a:pt x="11303" y="897"/>
                </a:lnTo>
                <a:cubicBezTo>
                  <a:pt x="10224" y="1024"/>
                  <a:pt x="9570" y="2424"/>
                  <a:pt x="9257" y="3493"/>
                </a:cubicBezTo>
                <a:cubicBezTo>
                  <a:pt x="9013" y="4327"/>
                  <a:pt x="8338" y="4552"/>
                  <a:pt x="8051" y="4611"/>
                </a:cubicBezTo>
                <a:cubicBezTo>
                  <a:pt x="8121" y="4431"/>
                  <a:pt x="8181" y="4252"/>
                  <a:pt x="8230" y="4075"/>
                </a:cubicBezTo>
                <a:cubicBezTo>
                  <a:pt x="8300" y="3842"/>
                  <a:pt x="8338" y="3610"/>
                  <a:pt x="8373" y="3390"/>
                </a:cubicBezTo>
                <a:cubicBezTo>
                  <a:pt x="8382" y="3279"/>
                  <a:pt x="8391" y="3171"/>
                  <a:pt x="8400" y="3066"/>
                </a:cubicBezTo>
                <a:cubicBezTo>
                  <a:pt x="8411" y="2961"/>
                  <a:pt x="8400" y="2859"/>
                  <a:pt x="8401" y="2760"/>
                </a:cubicBezTo>
                <a:cubicBezTo>
                  <a:pt x="8400" y="2710"/>
                  <a:pt x="8399" y="2661"/>
                  <a:pt x="8399" y="2614"/>
                </a:cubicBezTo>
                <a:cubicBezTo>
                  <a:pt x="8397" y="2565"/>
                  <a:pt x="8389" y="2519"/>
                  <a:pt x="8384" y="2473"/>
                </a:cubicBezTo>
                <a:cubicBezTo>
                  <a:pt x="8373" y="2380"/>
                  <a:pt x="8362" y="2292"/>
                  <a:pt x="8352" y="2208"/>
                </a:cubicBezTo>
                <a:cubicBezTo>
                  <a:pt x="8318" y="2039"/>
                  <a:pt x="8281" y="1886"/>
                  <a:pt x="8247" y="1749"/>
                </a:cubicBezTo>
                <a:cubicBezTo>
                  <a:pt x="8200" y="1615"/>
                  <a:pt x="8159" y="1495"/>
                  <a:pt x="8123" y="1391"/>
                </a:cubicBezTo>
                <a:cubicBezTo>
                  <a:pt x="8085" y="1288"/>
                  <a:pt x="8039" y="1206"/>
                  <a:pt x="8009" y="1137"/>
                </a:cubicBezTo>
                <a:cubicBezTo>
                  <a:pt x="7945" y="999"/>
                  <a:pt x="7911" y="926"/>
                  <a:pt x="7911" y="926"/>
                </a:cubicBezTo>
                <a:lnTo>
                  <a:pt x="7797" y="985"/>
                </a:lnTo>
                <a:cubicBezTo>
                  <a:pt x="7797" y="985"/>
                  <a:pt x="7829" y="1057"/>
                  <a:pt x="7886" y="1192"/>
                </a:cubicBezTo>
                <a:cubicBezTo>
                  <a:pt x="7914" y="1260"/>
                  <a:pt x="7956" y="1341"/>
                  <a:pt x="7990" y="1441"/>
                </a:cubicBezTo>
                <a:cubicBezTo>
                  <a:pt x="8022" y="1543"/>
                  <a:pt x="8059" y="1659"/>
                  <a:pt x="8100" y="1790"/>
                </a:cubicBezTo>
                <a:cubicBezTo>
                  <a:pt x="8129" y="1923"/>
                  <a:pt x="8160" y="2071"/>
                  <a:pt x="8189" y="2232"/>
                </a:cubicBezTo>
                <a:cubicBezTo>
                  <a:pt x="8196" y="2315"/>
                  <a:pt x="8204" y="2399"/>
                  <a:pt x="8211" y="2487"/>
                </a:cubicBezTo>
                <a:cubicBezTo>
                  <a:pt x="8214" y="2532"/>
                  <a:pt x="8221" y="2577"/>
                  <a:pt x="8223" y="2622"/>
                </a:cubicBezTo>
                <a:cubicBezTo>
                  <a:pt x="8221" y="2668"/>
                  <a:pt x="8220" y="2715"/>
                  <a:pt x="8220" y="2762"/>
                </a:cubicBezTo>
                <a:cubicBezTo>
                  <a:pt x="8216" y="2857"/>
                  <a:pt x="8224" y="2954"/>
                  <a:pt x="8211" y="3055"/>
                </a:cubicBezTo>
                <a:cubicBezTo>
                  <a:pt x="8200" y="3155"/>
                  <a:pt x="8188" y="3258"/>
                  <a:pt x="8176" y="3362"/>
                </a:cubicBezTo>
                <a:cubicBezTo>
                  <a:pt x="8136" y="3572"/>
                  <a:pt x="8094" y="3791"/>
                  <a:pt x="8021" y="4014"/>
                </a:cubicBezTo>
                <a:cubicBezTo>
                  <a:pt x="7883" y="4461"/>
                  <a:pt x="7670" y="4925"/>
                  <a:pt x="7399" y="5391"/>
                </a:cubicBezTo>
                <a:cubicBezTo>
                  <a:pt x="7254" y="5639"/>
                  <a:pt x="7093" y="5888"/>
                  <a:pt x="6920" y="6138"/>
                </a:cubicBezTo>
                <a:cubicBezTo>
                  <a:pt x="6878" y="5486"/>
                  <a:pt x="6780" y="3724"/>
                  <a:pt x="6842" y="2807"/>
                </a:cubicBezTo>
                <a:cubicBezTo>
                  <a:pt x="6922" y="1670"/>
                  <a:pt x="5508" y="1"/>
                  <a:pt x="550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8" name="Google Shape;358;p41"/>
          <p:cNvSpPr/>
          <p:nvPr/>
        </p:nvSpPr>
        <p:spPr>
          <a:xfrm rot="9881511">
            <a:off x="7853712" y="-220264"/>
            <a:ext cx="1002953" cy="1884846"/>
          </a:xfrm>
          <a:custGeom>
            <a:avLst/>
            <a:gdLst/>
            <a:ahLst/>
            <a:cxnLst/>
            <a:rect l="l" t="t" r="r" b="b"/>
            <a:pathLst>
              <a:path w="20455" h="38441" extrusionOk="0">
                <a:moveTo>
                  <a:pt x="8383" y="17974"/>
                </a:moveTo>
                <a:lnTo>
                  <a:pt x="8383" y="17974"/>
                </a:lnTo>
                <a:cubicBezTo>
                  <a:pt x="8384" y="17974"/>
                  <a:pt x="8384" y="17974"/>
                  <a:pt x="8384" y="17975"/>
                </a:cubicBezTo>
                <a:lnTo>
                  <a:pt x="8384" y="17975"/>
                </a:lnTo>
                <a:cubicBezTo>
                  <a:pt x="8384" y="17974"/>
                  <a:pt x="8384" y="17974"/>
                  <a:pt x="8383" y="17974"/>
                </a:cubicBezTo>
                <a:close/>
                <a:moveTo>
                  <a:pt x="6372" y="0"/>
                </a:moveTo>
                <a:cubicBezTo>
                  <a:pt x="6372" y="0"/>
                  <a:pt x="6372" y="1"/>
                  <a:pt x="6372" y="1"/>
                </a:cubicBezTo>
                <a:cubicBezTo>
                  <a:pt x="6391" y="18"/>
                  <a:pt x="6235" y="3336"/>
                  <a:pt x="7172" y="5455"/>
                </a:cubicBezTo>
                <a:cubicBezTo>
                  <a:pt x="8035" y="7193"/>
                  <a:pt x="8915" y="10599"/>
                  <a:pt x="9189" y="11828"/>
                </a:cubicBezTo>
                <a:cubicBezTo>
                  <a:pt x="8843" y="11325"/>
                  <a:pt x="8505" y="10831"/>
                  <a:pt x="8180" y="10346"/>
                </a:cubicBezTo>
                <a:cubicBezTo>
                  <a:pt x="7580" y="9452"/>
                  <a:pt x="7027" y="8586"/>
                  <a:pt x="6554" y="7763"/>
                </a:cubicBezTo>
                <a:cubicBezTo>
                  <a:pt x="6312" y="7354"/>
                  <a:pt x="6107" y="6951"/>
                  <a:pt x="5905" y="6569"/>
                </a:cubicBezTo>
                <a:cubicBezTo>
                  <a:pt x="5813" y="6377"/>
                  <a:pt x="5723" y="6189"/>
                  <a:pt x="5634" y="6007"/>
                </a:cubicBezTo>
                <a:cubicBezTo>
                  <a:pt x="5543" y="5824"/>
                  <a:pt x="5477" y="5645"/>
                  <a:pt x="5399" y="5472"/>
                </a:cubicBezTo>
                <a:cubicBezTo>
                  <a:pt x="5362" y="5385"/>
                  <a:pt x="5325" y="5300"/>
                  <a:pt x="5288" y="5217"/>
                </a:cubicBezTo>
                <a:cubicBezTo>
                  <a:pt x="5253" y="5132"/>
                  <a:pt x="5226" y="5050"/>
                  <a:pt x="5194" y="4970"/>
                </a:cubicBezTo>
                <a:cubicBezTo>
                  <a:pt x="5135" y="4807"/>
                  <a:pt x="5076" y="4652"/>
                  <a:pt x="5018" y="4502"/>
                </a:cubicBezTo>
                <a:cubicBezTo>
                  <a:pt x="4922" y="4205"/>
                  <a:pt x="4835" y="3931"/>
                  <a:pt x="4759" y="3685"/>
                </a:cubicBezTo>
                <a:cubicBezTo>
                  <a:pt x="4700" y="3444"/>
                  <a:pt x="4644" y="3227"/>
                  <a:pt x="4595" y="3039"/>
                </a:cubicBezTo>
                <a:cubicBezTo>
                  <a:pt x="4547" y="2850"/>
                  <a:pt x="4528" y="2697"/>
                  <a:pt x="4500" y="2570"/>
                </a:cubicBezTo>
                <a:cubicBezTo>
                  <a:pt x="4452" y="2315"/>
                  <a:pt x="4424" y="2179"/>
                  <a:pt x="4424" y="2179"/>
                </a:cubicBezTo>
                <a:cubicBezTo>
                  <a:pt x="4358" y="2150"/>
                  <a:pt x="4292" y="2121"/>
                  <a:pt x="4227" y="2092"/>
                </a:cubicBezTo>
                <a:lnTo>
                  <a:pt x="4227" y="2092"/>
                </a:lnTo>
                <a:cubicBezTo>
                  <a:pt x="4227" y="2092"/>
                  <a:pt x="4252" y="2230"/>
                  <a:pt x="4297" y="2488"/>
                </a:cubicBezTo>
                <a:cubicBezTo>
                  <a:pt x="4322" y="2619"/>
                  <a:pt x="4339" y="2774"/>
                  <a:pt x="4383" y="2967"/>
                </a:cubicBezTo>
                <a:cubicBezTo>
                  <a:pt x="4430" y="3161"/>
                  <a:pt x="4483" y="3383"/>
                  <a:pt x="4539" y="3632"/>
                </a:cubicBezTo>
                <a:cubicBezTo>
                  <a:pt x="4613" y="3885"/>
                  <a:pt x="4698" y="4168"/>
                  <a:pt x="4792" y="4476"/>
                </a:cubicBezTo>
                <a:cubicBezTo>
                  <a:pt x="4849" y="4632"/>
                  <a:pt x="4907" y="4794"/>
                  <a:pt x="4966" y="4962"/>
                </a:cubicBezTo>
                <a:cubicBezTo>
                  <a:pt x="4997" y="5046"/>
                  <a:pt x="5024" y="5131"/>
                  <a:pt x="5059" y="5219"/>
                </a:cubicBezTo>
                <a:cubicBezTo>
                  <a:pt x="5096" y="5306"/>
                  <a:pt x="5133" y="5395"/>
                  <a:pt x="5171" y="5485"/>
                </a:cubicBezTo>
                <a:cubicBezTo>
                  <a:pt x="5248" y="5665"/>
                  <a:pt x="5315" y="5853"/>
                  <a:pt x="5405" y="6044"/>
                </a:cubicBezTo>
                <a:cubicBezTo>
                  <a:pt x="5496" y="6235"/>
                  <a:pt x="5586" y="6431"/>
                  <a:pt x="5678" y="6634"/>
                </a:cubicBezTo>
                <a:cubicBezTo>
                  <a:pt x="5880" y="7033"/>
                  <a:pt x="6089" y="7456"/>
                  <a:pt x="6332" y="7883"/>
                </a:cubicBezTo>
                <a:cubicBezTo>
                  <a:pt x="6512" y="8207"/>
                  <a:pt x="6702" y="8537"/>
                  <a:pt x="6901" y="8873"/>
                </a:cubicBezTo>
                <a:cubicBezTo>
                  <a:pt x="6510" y="8765"/>
                  <a:pt x="5531" y="8358"/>
                  <a:pt x="4645" y="6888"/>
                </a:cubicBezTo>
                <a:cubicBezTo>
                  <a:pt x="3538" y="5016"/>
                  <a:pt x="1519" y="2754"/>
                  <a:pt x="80" y="2754"/>
                </a:cubicBezTo>
                <a:cubicBezTo>
                  <a:pt x="54" y="2754"/>
                  <a:pt x="27" y="2755"/>
                  <a:pt x="1" y="2757"/>
                </a:cubicBezTo>
                <a:cubicBezTo>
                  <a:pt x="3" y="2766"/>
                  <a:pt x="429" y="4351"/>
                  <a:pt x="1874" y="5837"/>
                </a:cubicBezTo>
                <a:cubicBezTo>
                  <a:pt x="3141" y="7079"/>
                  <a:pt x="6093" y="8563"/>
                  <a:pt x="7230" y="9413"/>
                </a:cubicBezTo>
                <a:cubicBezTo>
                  <a:pt x="7465" y="9796"/>
                  <a:pt x="7711" y="10185"/>
                  <a:pt x="7964" y="10578"/>
                </a:cubicBezTo>
                <a:cubicBezTo>
                  <a:pt x="8562" y="11507"/>
                  <a:pt x="9203" y="12464"/>
                  <a:pt x="9848" y="13453"/>
                </a:cubicBezTo>
                <a:cubicBezTo>
                  <a:pt x="10494" y="14442"/>
                  <a:pt x="11146" y="15464"/>
                  <a:pt x="11770" y="16530"/>
                </a:cubicBezTo>
                <a:cubicBezTo>
                  <a:pt x="11766" y="16534"/>
                  <a:pt x="11700" y="16560"/>
                  <a:pt x="11580" y="16560"/>
                </a:cubicBezTo>
                <a:cubicBezTo>
                  <a:pt x="11206" y="16560"/>
                  <a:pt x="10312" y="16312"/>
                  <a:pt x="9153" y="14385"/>
                </a:cubicBezTo>
                <a:cubicBezTo>
                  <a:pt x="7638" y="11856"/>
                  <a:pt x="4233" y="9847"/>
                  <a:pt x="3123" y="9847"/>
                </a:cubicBezTo>
                <a:cubicBezTo>
                  <a:pt x="3092" y="9847"/>
                  <a:pt x="3062" y="9849"/>
                  <a:pt x="3035" y="9852"/>
                </a:cubicBezTo>
                <a:cubicBezTo>
                  <a:pt x="3077" y="9866"/>
                  <a:pt x="4457" y="13333"/>
                  <a:pt x="6745" y="14929"/>
                </a:cubicBezTo>
                <a:cubicBezTo>
                  <a:pt x="9080" y="16508"/>
                  <a:pt x="12085" y="17172"/>
                  <a:pt x="12708" y="18223"/>
                </a:cubicBezTo>
                <a:cubicBezTo>
                  <a:pt x="12989" y="18761"/>
                  <a:pt x="13256" y="19310"/>
                  <a:pt x="13506" y="19872"/>
                </a:cubicBezTo>
                <a:cubicBezTo>
                  <a:pt x="14024" y="21032"/>
                  <a:pt x="14458" y="22257"/>
                  <a:pt x="14707" y="23487"/>
                </a:cubicBezTo>
                <a:cubicBezTo>
                  <a:pt x="14743" y="23641"/>
                  <a:pt x="14765" y="23794"/>
                  <a:pt x="14787" y="23946"/>
                </a:cubicBezTo>
                <a:cubicBezTo>
                  <a:pt x="14809" y="24096"/>
                  <a:pt x="14839" y="24256"/>
                  <a:pt x="14850" y="24397"/>
                </a:cubicBezTo>
                <a:cubicBezTo>
                  <a:pt x="14863" y="24538"/>
                  <a:pt x="14875" y="24680"/>
                  <a:pt x="14887" y="24822"/>
                </a:cubicBezTo>
                <a:cubicBezTo>
                  <a:pt x="14894" y="24890"/>
                  <a:pt x="14896" y="24969"/>
                  <a:pt x="14896" y="25051"/>
                </a:cubicBezTo>
                <a:cubicBezTo>
                  <a:pt x="14897" y="25131"/>
                  <a:pt x="14897" y="25210"/>
                  <a:pt x="14898" y="25290"/>
                </a:cubicBezTo>
                <a:cubicBezTo>
                  <a:pt x="14898" y="25369"/>
                  <a:pt x="14899" y="25449"/>
                  <a:pt x="14899" y="25529"/>
                </a:cubicBezTo>
                <a:lnTo>
                  <a:pt x="14899" y="25545"/>
                </a:lnTo>
                <a:cubicBezTo>
                  <a:pt x="14899" y="25548"/>
                  <a:pt x="14899" y="25552"/>
                  <a:pt x="14898" y="25556"/>
                </a:cubicBezTo>
                <a:cubicBezTo>
                  <a:pt x="14897" y="25575"/>
                  <a:pt x="14896" y="25594"/>
                  <a:pt x="14895" y="25612"/>
                </a:cubicBezTo>
                <a:cubicBezTo>
                  <a:pt x="14893" y="25650"/>
                  <a:pt x="14891" y="25688"/>
                  <a:pt x="14889" y="25726"/>
                </a:cubicBezTo>
                <a:cubicBezTo>
                  <a:pt x="14881" y="25876"/>
                  <a:pt x="14872" y="26028"/>
                  <a:pt x="14862" y="26178"/>
                </a:cubicBezTo>
                <a:cubicBezTo>
                  <a:pt x="14855" y="26278"/>
                  <a:pt x="14849" y="26377"/>
                  <a:pt x="14842" y="26477"/>
                </a:cubicBezTo>
                <a:cubicBezTo>
                  <a:pt x="14738" y="25126"/>
                  <a:pt x="14467" y="23640"/>
                  <a:pt x="13847" y="22875"/>
                </a:cubicBezTo>
                <a:cubicBezTo>
                  <a:pt x="12578" y="21349"/>
                  <a:pt x="11077" y="22074"/>
                  <a:pt x="8384" y="17975"/>
                </a:cubicBezTo>
                <a:lnTo>
                  <a:pt x="8384" y="17975"/>
                </a:lnTo>
                <a:cubicBezTo>
                  <a:pt x="8408" y="18022"/>
                  <a:pt x="8518" y="21117"/>
                  <a:pt x="10235" y="23046"/>
                </a:cubicBezTo>
                <a:cubicBezTo>
                  <a:pt x="10744" y="23639"/>
                  <a:pt x="11222" y="23809"/>
                  <a:pt x="11664" y="23809"/>
                </a:cubicBezTo>
                <a:cubicBezTo>
                  <a:pt x="12266" y="23809"/>
                  <a:pt x="12800" y="23493"/>
                  <a:pt x="13254" y="23493"/>
                </a:cubicBezTo>
                <a:cubicBezTo>
                  <a:pt x="13606" y="23493"/>
                  <a:pt x="13910" y="23683"/>
                  <a:pt x="14160" y="24356"/>
                </a:cubicBezTo>
                <a:cubicBezTo>
                  <a:pt x="14541" y="25384"/>
                  <a:pt x="14668" y="26690"/>
                  <a:pt x="14694" y="27801"/>
                </a:cubicBezTo>
                <a:cubicBezTo>
                  <a:pt x="14688" y="27841"/>
                  <a:pt x="14682" y="27881"/>
                  <a:pt x="14677" y="27920"/>
                </a:cubicBezTo>
                <a:cubicBezTo>
                  <a:pt x="14633" y="28200"/>
                  <a:pt x="14582" y="28471"/>
                  <a:pt x="14532" y="28742"/>
                </a:cubicBezTo>
                <a:cubicBezTo>
                  <a:pt x="14507" y="28876"/>
                  <a:pt x="14481" y="29010"/>
                  <a:pt x="14455" y="29143"/>
                </a:cubicBezTo>
                <a:cubicBezTo>
                  <a:pt x="14425" y="29272"/>
                  <a:pt x="14396" y="29402"/>
                  <a:pt x="14365" y="29530"/>
                </a:cubicBezTo>
                <a:cubicBezTo>
                  <a:pt x="14303" y="29785"/>
                  <a:pt x="14244" y="30040"/>
                  <a:pt x="14177" y="30284"/>
                </a:cubicBezTo>
                <a:cubicBezTo>
                  <a:pt x="13906" y="31260"/>
                  <a:pt x="13595" y="32142"/>
                  <a:pt x="13268" y="32913"/>
                </a:cubicBezTo>
                <a:cubicBezTo>
                  <a:pt x="13053" y="33418"/>
                  <a:pt x="12835" y="33880"/>
                  <a:pt x="12620" y="34296"/>
                </a:cubicBezTo>
                <a:cubicBezTo>
                  <a:pt x="12373" y="33714"/>
                  <a:pt x="11964" y="32475"/>
                  <a:pt x="12170" y="30943"/>
                </a:cubicBezTo>
                <a:cubicBezTo>
                  <a:pt x="12451" y="28825"/>
                  <a:pt x="13028" y="26703"/>
                  <a:pt x="10974" y="24387"/>
                </a:cubicBezTo>
                <a:cubicBezTo>
                  <a:pt x="10970" y="24397"/>
                  <a:pt x="10303" y="26003"/>
                  <a:pt x="10506" y="28117"/>
                </a:cubicBezTo>
                <a:cubicBezTo>
                  <a:pt x="10759" y="30174"/>
                  <a:pt x="12830" y="34058"/>
                  <a:pt x="12102" y="35229"/>
                </a:cubicBezTo>
                <a:cubicBezTo>
                  <a:pt x="11854" y="35647"/>
                  <a:pt x="11620" y="35994"/>
                  <a:pt x="11418" y="36282"/>
                </a:cubicBezTo>
                <a:cubicBezTo>
                  <a:pt x="11291" y="36453"/>
                  <a:pt x="11178" y="36615"/>
                  <a:pt x="11077" y="36734"/>
                </a:cubicBezTo>
                <a:cubicBezTo>
                  <a:pt x="11026" y="36796"/>
                  <a:pt x="10980" y="36853"/>
                  <a:pt x="10937" y="36905"/>
                </a:cubicBezTo>
                <a:cubicBezTo>
                  <a:pt x="10893" y="36961"/>
                  <a:pt x="10866" y="36983"/>
                  <a:pt x="10835" y="37019"/>
                </a:cubicBezTo>
                <a:cubicBezTo>
                  <a:pt x="10806" y="37052"/>
                  <a:pt x="10782" y="37080"/>
                  <a:pt x="10759" y="37106"/>
                </a:cubicBezTo>
                <a:cubicBezTo>
                  <a:pt x="10728" y="37132"/>
                  <a:pt x="10702" y="37156"/>
                  <a:pt x="10682" y="37175"/>
                </a:cubicBezTo>
                <a:cubicBezTo>
                  <a:pt x="10641" y="37212"/>
                  <a:pt x="10619" y="37231"/>
                  <a:pt x="10619" y="37231"/>
                </a:cubicBezTo>
                <a:cubicBezTo>
                  <a:pt x="10725" y="37630"/>
                  <a:pt x="10826" y="38033"/>
                  <a:pt x="10922" y="38441"/>
                </a:cubicBezTo>
                <a:cubicBezTo>
                  <a:pt x="10922" y="38441"/>
                  <a:pt x="10943" y="38421"/>
                  <a:pt x="10985" y="38382"/>
                </a:cubicBezTo>
                <a:cubicBezTo>
                  <a:pt x="11006" y="38362"/>
                  <a:pt x="11033" y="38339"/>
                  <a:pt x="11063" y="38310"/>
                </a:cubicBezTo>
                <a:cubicBezTo>
                  <a:pt x="11100" y="38271"/>
                  <a:pt x="11144" y="38225"/>
                  <a:pt x="11192" y="38172"/>
                </a:cubicBezTo>
                <a:cubicBezTo>
                  <a:pt x="11238" y="38121"/>
                  <a:pt x="11300" y="38056"/>
                  <a:pt x="11347" y="37996"/>
                </a:cubicBezTo>
                <a:cubicBezTo>
                  <a:pt x="11396" y="37936"/>
                  <a:pt x="11449" y="37869"/>
                  <a:pt x="11507" y="37797"/>
                </a:cubicBezTo>
                <a:cubicBezTo>
                  <a:pt x="11623" y="37655"/>
                  <a:pt x="11743" y="37479"/>
                  <a:pt x="11884" y="37287"/>
                </a:cubicBezTo>
                <a:cubicBezTo>
                  <a:pt x="12155" y="36892"/>
                  <a:pt x="12475" y="36401"/>
                  <a:pt x="12808" y="35792"/>
                </a:cubicBezTo>
                <a:cubicBezTo>
                  <a:pt x="12972" y="35499"/>
                  <a:pt x="13140" y="35177"/>
                  <a:pt x="13307" y="34829"/>
                </a:cubicBezTo>
                <a:lnTo>
                  <a:pt x="13307" y="34830"/>
                </a:lnTo>
                <a:cubicBezTo>
                  <a:pt x="13308" y="34830"/>
                  <a:pt x="13311" y="34825"/>
                  <a:pt x="13315" y="34816"/>
                </a:cubicBezTo>
                <a:cubicBezTo>
                  <a:pt x="13423" y="34591"/>
                  <a:pt x="13531" y="34356"/>
                  <a:pt x="13640" y="34109"/>
                </a:cubicBezTo>
                <a:cubicBezTo>
                  <a:pt x="13898" y="33608"/>
                  <a:pt x="14289" y="32993"/>
                  <a:pt x="14740" y="32772"/>
                </a:cubicBezTo>
                <a:cubicBezTo>
                  <a:pt x="14851" y="32716"/>
                  <a:pt x="14987" y="32693"/>
                  <a:pt x="15141" y="32693"/>
                </a:cubicBezTo>
                <a:cubicBezTo>
                  <a:pt x="15831" y="32693"/>
                  <a:pt x="16891" y="33151"/>
                  <a:pt x="17750" y="33151"/>
                </a:cubicBezTo>
                <a:cubicBezTo>
                  <a:pt x="18114" y="33151"/>
                  <a:pt x="18443" y="33069"/>
                  <a:pt x="18691" y="32834"/>
                </a:cubicBezTo>
                <a:cubicBezTo>
                  <a:pt x="19675" y="31914"/>
                  <a:pt x="20455" y="29272"/>
                  <a:pt x="20439" y="29266"/>
                </a:cubicBezTo>
                <a:cubicBezTo>
                  <a:pt x="20438" y="29258"/>
                  <a:pt x="19866" y="29132"/>
                  <a:pt x="19145" y="29132"/>
                </a:cubicBezTo>
                <a:cubicBezTo>
                  <a:pt x="18273" y="29132"/>
                  <a:pt x="17184" y="29316"/>
                  <a:pt x="16624" y="30113"/>
                </a:cubicBezTo>
                <a:cubicBezTo>
                  <a:pt x="15998" y="31025"/>
                  <a:pt x="14879" y="32190"/>
                  <a:pt x="14110" y="32946"/>
                </a:cubicBezTo>
                <a:cubicBezTo>
                  <a:pt x="14348" y="32300"/>
                  <a:pt x="14573" y="31594"/>
                  <a:pt x="14775" y="30836"/>
                </a:cubicBezTo>
                <a:cubicBezTo>
                  <a:pt x="14843" y="30575"/>
                  <a:pt x="14904" y="30302"/>
                  <a:pt x="14966" y="30029"/>
                </a:cubicBezTo>
                <a:cubicBezTo>
                  <a:pt x="16000" y="26114"/>
                  <a:pt x="17444" y="27690"/>
                  <a:pt x="18251" y="24778"/>
                </a:cubicBezTo>
                <a:cubicBezTo>
                  <a:pt x="19005" y="21806"/>
                  <a:pt x="17764" y="18803"/>
                  <a:pt x="17751" y="18803"/>
                </a:cubicBezTo>
                <a:cubicBezTo>
                  <a:pt x="17751" y="18803"/>
                  <a:pt x="17751" y="18803"/>
                  <a:pt x="17751" y="18803"/>
                </a:cubicBezTo>
                <a:cubicBezTo>
                  <a:pt x="16056" y="20920"/>
                  <a:pt x="15943" y="24324"/>
                  <a:pt x="15966" y="25572"/>
                </a:cubicBezTo>
                <a:cubicBezTo>
                  <a:pt x="16009" y="26326"/>
                  <a:pt x="15621" y="27397"/>
                  <a:pt x="15302" y="28133"/>
                </a:cubicBezTo>
                <a:cubicBezTo>
                  <a:pt x="15331" y="27887"/>
                  <a:pt x="15360" y="27640"/>
                  <a:pt x="15387" y="27390"/>
                </a:cubicBezTo>
                <a:cubicBezTo>
                  <a:pt x="15424" y="27085"/>
                  <a:pt x="15438" y="26763"/>
                  <a:pt x="15457" y="26443"/>
                </a:cubicBezTo>
                <a:cubicBezTo>
                  <a:pt x="15465" y="26283"/>
                  <a:pt x="15473" y="26122"/>
                  <a:pt x="15479" y="25961"/>
                </a:cubicBezTo>
                <a:cubicBezTo>
                  <a:pt x="15482" y="25920"/>
                  <a:pt x="15484" y="25880"/>
                  <a:pt x="15485" y="25839"/>
                </a:cubicBezTo>
                <a:cubicBezTo>
                  <a:pt x="15486" y="25819"/>
                  <a:pt x="15487" y="25798"/>
                  <a:pt x="15488" y="25778"/>
                </a:cubicBezTo>
                <a:cubicBezTo>
                  <a:pt x="15488" y="25774"/>
                  <a:pt x="15488" y="25768"/>
                  <a:pt x="15488" y="25763"/>
                </a:cubicBezTo>
                <a:cubicBezTo>
                  <a:pt x="15489" y="25747"/>
                  <a:pt x="15489" y="25731"/>
                  <a:pt x="15489" y="25716"/>
                </a:cubicBezTo>
                <a:cubicBezTo>
                  <a:pt x="15489" y="25706"/>
                  <a:pt x="15488" y="25695"/>
                  <a:pt x="15488" y="25686"/>
                </a:cubicBezTo>
                <a:cubicBezTo>
                  <a:pt x="15487" y="25605"/>
                  <a:pt x="15486" y="25525"/>
                  <a:pt x="15484" y="25443"/>
                </a:cubicBezTo>
                <a:cubicBezTo>
                  <a:pt x="15483" y="25362"/>
                  <a:pt x="15480" y="25282"/>
                  <a:pt x="15478" y="25201"/>
                </a:cubicBezTo>
                <a:cubicBezTo>
                  <a:pt x="15477" y="25122"/>
                  <a:pt x="15475" y="25039"/>
                  <a:pt x="15465" y="24943"/>
                </a:cubicBezTo>
                <a:cubicBezTo>
                  <a:pt x="15449" y="24758"/>
                  <a:pt x="15431" y="24572"/>
                  <a:pt x="15413" y="24387"/>
                </a:cubicBezTo>
                <a:cubicBezTo>
                  <a:pt x="15394" y="24200"/>
                  <a:pt x="15359" y="24034"/>
                  <a:pt x="15331" y="23856"/>
                </a:cubicBezTo>
                <a:cubicBezTo>
                  <a:pt x="15302" y="23680"/>
                  <a:pt x="15273" y="23504"/>
                  <a:pt x="15231" y="23334"/>
                </a:cubicBezTo>
                <a:cubicBezTo>
                  <a:pt x="14957" y="22090"/>
                  <a:pt x="14532" y="20929"/>
                  <a:pt x="14043" y="19844"/>
                </a:cubicBezTo>
                <a:cubicBezTo>
                  <a:pt x="13815" y="18825"/>
                  <a:pt x="13616" y="17638"/>
                  <a:pt x="13682" y="16781"/>
                </a:cubicBezTo>
                <a:cubicBezTo>
                  <a:pt x="13835" y="14974"/>
                  <a:pt x="14975" y="12570"/>
                  <a:pt x="12952" y="8419"/>
                </a:cubicBezTo>
                <a:cubicBezTo>
                  <a:pt x="12952" y="8419"/>
                  <a:pt x="12952" y="8419"/>
                  <a:pt x="12951" y="8419"/>
                </a:cubicBezTo>
                <a:cubicBezTo>
                  <a:pt x="12931" y="8419"/>
                  <a:pt x="12060" y="9514"/>
                  <a:pt x="11906" y="12219"/>
                </a:cubicBezTo>
                <a:cubicBezTo>
                  <a:pt x="11908" y="13698"/>
                  <a:pt x="12805" y="16586"/>
                  <a:pt x="13559" y="18830"/>
                </a:cubicBezTo>
                <a:cubicBezTo>
                  <a:pt x="13087" y="17890"/>
                  <a:pt x="12576" y="16998"/>
                  <a:pt x="12052" y="16143"/>
                </a:cubicBezTo>
                <a:cubicBezTo>
                  <a:pt x="11405" y="15089"/>
                  <a:pt x="10736" y="14090"/>
                  <a:pt x="10080" y="13128"/>
                </a:cubicBezTo>
                <a:cubicBezTo>
                  <a:pt x="10068" y="13110"/>
                  <a:pt x="10056" y="13092"/>
                  <a:pt x="10043" y="13073"/>
                </a:cubicBezTo>
                <a:lnTo>
                  <a:pt x="10043" y="13073"/>
                </a:lnTo>
                <a:cubicBezTo>
                  <a:pt x="10066" y="13069"/>
                  <a:pt x="9039" y="11093"/>
                  <a:pt x="8864" y="9788"/>
                </a:cubicBezTo>
                <a:cubicBezTo>
                  <a:pt x="8715" y="8472"/>
                  <a:pt x="9981" y="5829"/>
                  <a:pt x="9275" y="3983"/>
                </a:cubicBezTo>
                <a:cubicBezTo>
                  <a:pt x="8606" y="2144"/>
                  <a:pt x="6398" y="0"/>
                  <a:pt x="63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59" name="Google Shape;359;p41"/>
          <p:cNvSpPr/>
          <p:nvPr/>
        </p:nvSpPr>
        <p:spPr>
          <a:xfrm>
            <a:off x="7847888" y="1024365"/>
            <a:ext cx="188029" cy="186150"/>
          </a:xfrm>
          <a:custGeom>
            <a:avLst/>
            <a:gdLst/>
            <a:ahLst/>
            <a:cxnLst/>
            <a:rect l="l" t="t" r="r" b="b"/>
            <a:pathLst>
              <a:path w="3519" h="3484" extrusionOk="0">
                <a:moveTo>
                  <a:pt x="1760" y="1267"/>
                </a:moveTo>
                <a:cubicBezTo>
                  <a:pt x="1892" y="1267"/>
                  <a:pt x="2024" y="1323"/>
                  <a:pt x="2118" y="1432"/>
                </a:cubicBezTo>
                <a:cubicBezTo>
                  <a:pt x="2290" y="1630"/>
                  <a:pt x="2269" y="1929"/>
                  <a:pt x="2070" y="2100"/>
                </a:cubicBezTo>
                <a:cubicBezTo>
                  <a:pt x="1980" y="2178"/>
                  <a:pt x="1870" y="2216"/>
                  <a:pt x="1760" y="2216"/>
                </a:cubicBezTo>
                <a:cubicBezTo>
                  <a:pt x="1627" y="2216"/>
                  <a:pt x="1495" y="2160"/>
                  <a:pt x="1402" y="2052"/>
                </a:cubicBezTo>
                <a:cubicBezTo>
                  <a:pt x="1230" y="1854"/>
                  <a:pt x="1251" y="1555"/>
                  <a:pt x="1450" y="1383"/>
                </a:cubicBezTo>
                <a:cubicBezTo>
                  <a:pt x="1539" y="1306"/>
                  <a:pt x="1650" y="1267"/>
                  <a:pt x="1760" y="1267"/>
                </a:cubicBezTo>
                <a:close/>
                <a:moveTo>
                  <a:pt x="1578" y="0"/>
                </a:moveTo>
                <a:cubicBezTo>
                  <a:pt x="1506" y="0"/>
                  <a:pt x="1428" y="38"/>
                  <a:pt x="1348" y="128"/>
                </a:cubicBezTo>
                <a:cubicBezTo>
                  <a:pt x="1101" y="400"/>
                  <a:pt x="1130" y="784"/>
                  <a:pt x="1228" y="1096"/>
                </a:cubicBezTo>
                <a:cubicBezTo>
                  <a:pt x="1023" y="976"/>
                  <a:pt x="734" y="891"/>
                  <a:pt x="504" y="891"/>
                </a:cubicBezTo>
                <a:cubicBezTo>
                  <a:pt x="245" y="891"/>
                  <a:pt x="61" y="999"/>
                  <a:pt x="155" y="1291"/>
                </a:cubicBezTo>
                <a:cubicBezTo>
                  <a:pt x="269" y="1641"/>
                  <a:pt x="616" y="1808"/>
                  <a:pt x="936" y="1880"/>
                </a:cubicBezTo>
                <a:cubicBezTo>
                  <a:pt x="497" y="2129"/>
                  <a:pt x="1" y="2785"/>
                  <a:pt x="568" y="2905"/>
                </a:cubicBezTo>
                <a:cubicBezTo>
                  <a:pt x="618" y="2916"/>
                  <a:pt x="668" y="2921"/>
                  <a:pt x="716" y="2921"/>
                </a:cubicBezTo>
                <a:cubicBezTo>
                  <a:pt x="1015" y="2921"/>
                  <a:pt x="1276" y="2732"/>
                  <a:pt x="1467" y="2525"/>
                </a:cubicBezTo>
                <a:lnTo>
                  <a:pt x="1467" y="2525"/>
                </a:lnTo>
                <a:cubicBezTo>
                  <a:pt x="1464" y="2925"/>
                  <a:pt x="1665" y="3483"/>
                  <a:pt x="1941" y="3483"/>
                </a:cubicBezTo>
                <a:cubicBezTo>
                  <a:pt x="2014" y="3483"/>
                  <a:pt x="2091" y="3445"/>
                  <a:pt x="2172" y="3356"/>
                </a:cubicBezTo>
                <a:cubicBezTo>
                  <a:pt x="2419" y="3083"/>
                  <a:pt x="2389" y="2700"/>
                  <a:pt x="2292" y="2387"/>
                </a:cubicBezTo>
                <a:lnTo>
                  <a:pt x="2292" y="2387"/>
                </a:lnTo>
                <a:cubicBezTo>
                  <a:pt x="2496" y="2507"/>
                  <a:pt x="2785" y="2593"/>
                  <a:pt x="3015" y="2593"/>
                </a:cubicBezTo>
                <a:cubicBezTo>
                  <a:pt x="3274" y="2593"/>
                  <a:pt x="3459" y="2484"/>
                  <a:pt x="3364" y="2193"/>
                </a:cubicBezTo>
                <a:cubicBezTo>
                  <a:pt x="3250" y="1842"/>
                  <a:pt x="2904" y="1675"/>
                  <a:pt x="2584" y="1603"/>
                </a:cubicBezTo>
                <a:cubicBezTo>
                  <a:pt x="3023" y="1355"/>
                  <a:pt x="3518" y="698"/>
                  <a:pt x="2952" y="578"/>
                </a:cubicBezTo>
                <a:cubicBezTo>
                  <a:pt x="2902" y="567"/>
                  <a:pt x="2852" y="562"/>
                  <a:pt x="2803" y="562"/>
                </a:cubicBezTo>
                <a:cubicBezTo>
                  <a:pt x="2505" y="562"/>
                  <a:pt x="2243" y="752"/>
                  <a:pt x="2052" y="959"/>
                </a:cubicBezTo>
                <a:cubicBezTo>
                  <a:pt x="2056" y="559"/>
                  <a:pt x="1855" y="0"/>
                  <a:pt x="157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charset="0"/>
              <a:buNone/>
              <a:tabLst/>
              <a:defRPr/>
            </a:pPr>
            <a:endParaRPr kumimoji="0" sz="1400" b="0" i="0" u="none" strike="noStrike" kern="0" cap="none" spc="0" normalizeH="0" baseline="0" noProof="0">
              <a:ln>
                <a:noFill/>
              </a:ln>
              <a:solidFill>
                <a:srgbClr val="000000"/>
              </a:solidFill>
              <a:effectLst/>
              <a:uLnTx/>
              <a:uFillTx/>
              <a:latin typeface="Arial" charset="0"/>
              <a:cs typeface="Arial" charset="0"/>
              <a:sym typeface="Arial" charset="0"/>
            </a:endParaRPr>
          </a:p>
        </p:txBody>
      </p:sp>
      <p:sp>
        <p:nvSpPr>
          <p:cNvPr id="3" name="عنوان 2"/>
          <p:cNvSpPr>
            <a:spLocks noGrp="1"/>
          </p:cNvSpPr>
          <p:nvPr>
            <p:ph type="title"/>
          </p:nvPr>
        </p:nvSpPr>
        <p:spPr>
          <a:xfrm>
            <a:off x="688644" y="159566"/>
            <a:ext cx="8367682" cy="572700"/>
          </a:xfrm>
        </p:spPr>
        <p:txBody>
          <a:bodyPr/>
          <a:lstStyle/>
          <a:p>
            <a:br>
              <a:rPr lang="en-US" sz="1000" dirty="0"/>
            </a:br>
            <a:r>
              <a:rPr lang="en-US" sz="2000" dirty="0"/>
              <a:t> </a:t>
            </a:r>
            <a:r>
              <a:rPr lang="en-US" sz="2000" dirty="0" err="1"/>
              <a:t>Valproic</a:t>
            </a:r>
            <a:r>
              <a:rPr lang="en-US" sz="2000" dirty="0"/>
              <a:t> acid </a:t>
            </a:r>
            <a:br>
              <a:rPr lang="en-US" sz="2000" dirty="0"/>
            </a:br>
            <a:r>
              <a:rPr lang="en-US" sz="1000" dirty="0"/>
              <a:t>should </a:t>
            </a:r>
            <a:r>
              <a:rPr lang="en-US" sz="1050" u="sng" dirty="0">
                <a:solidFill>
                  <a:srgbClr val="121212"/>
                </a:solidFill>
              </a:rPr>
              <a:t>probably not be used</a:t>
            </a:r>
            <a:r>
              <a:rPr lang="en-US" sz="1000" dirty="0"/>
              <a:t> </a:t>
            </a:r>
            <a:r>
              <a:rPr lang="x-none" altLang="en-US" sz="1000" dirty="0"/>
              <a:t>i</a:t>
            </a:r>
            <a:r>
              <a:rPr lang="en-US" sz="1000" dirty="0"/>
              <a:t>n a woman planning a pregnancy, unless other drugs have proven ineffective. Its teratogenicity, especially the high risk of </a:t>
            </a:r>
            <a:r>
              <a:rPr lang="en-US" sz="1000" u="sng" dirty="0"/>
              <a:t>neural tube defects</a:t>
            </a:r>
            <a:r>
              <a:rPr lang="en-US" sz="1000" dirty="0"/>
              <a:t> and neurodevelopmental disorders, is unacceptably high compared with other AEDs. The neural tube closes approximately 4 weeks </a:t>
            </a:r>
            <a:r>
              <a:rPr lang="en-US" sz="1000" dirty="0" err="1"/>
              <a:t>postconception</a:t>
            </a:r>
            <a:r>
              <a:rPr lang="en-US" sz="1000" dirty="0"/>
              <a:t>, before many women realize they are pregnant.</a:t>
            </a:r>
            <a:br>
              <a:rPr lang="en-US" sz="1000" dirty="0"/>
            </a:br>
            <a:br>
              <a:rPr lang="en-US" sz="1000" dirty="0"/>
            </a:br>
            <a:r>
              <a:rPr lang="en-US" sz="1000" dirty="0"/>
              <a:t> For this reason, women </a:t>
            </a:r>
            <a:r>
              <a:rPr lang="en-US" sz="1000" b="0" u="sng" dirty="0"/>
              <a:t>of</a:t>
            </a:r>
            <a:r>
              <a:rPr lang="en-US" sz="1000" dirty="0"/>
              <a:t> reproductive age who are taking AEDs are advised to take</a:t>
            </a:r>
            <a:br>
              <a:rPr lang="en-US" sz="1000" dirty="0"/>
            </a:br>
            <a:r>
              <a:rPr lang="en-US" sz="1000" b="0" dirty="0"/>
              <a:t>at </a:t>
            </a:r>
            <a:r>
              <a:rPr lang="en-US" sz="1050" dirty="0">
                <a:solidFill>
                  <a:schemeClr val="bg2"/>
                </a:solidFill>
              </a:rPr>
              <a:t>least 0.4</a:t>
            </a:r>
            <a:r>
              <a:rPr lang="en-US" sz="1050" u="sng" dirty="0">
                <a:solidFill>
                  <a:schemeClr val="bg2"/>
                </a:solidFill>
              </a:rPr>
              <a:t> to 0</a:t>
            </a:r>
            <a:r>
              <a:rPr lang="en-US" sz="1050" dirty="0">
                <a:solidFill>
                  <a:schemeClr val="bg2"/>
                </a:solidFill>
              </a:rPr>
              <a:t>.8 mg of folic acid daily </a:t>
            </a:r>
            <a:r>
              <a:rPr lang="en-US" sz="1000" dirty="0"/>
              <a:t>to protect against neural tube defects should they become pregnant.</a:t>
            </a:r>
            <a:br>
              <a:rPr lang="en-US" sz="1000" dirty="0"/>
            </a:br>
            <a:r>
              <a:rPr lang="en-US" sz="1000" dirty="0"/>
              <a:t>This should be continued throughout pregnancy.</a:t>
            </a:r>
            <a:br>
              <a:rPr lang="en-US" sz="1000" dirty="0"/>
            </a:br>
            <a:r>
              <a:rPr lang="en-US" sz="1000" dirty="0"/>
              <a:t>Those taking </a:t>
            </a:r>
            <a:r>
              <a:rPr lang="en-US" sz="1050" dirty="0" err="1">
                <a:solidFill>
                  <a:schemeClr val="bg2"/>
                </a:solidFill>
              </a:rPr>
              <a:t>valproic</a:t>
            </a:r>
            <a:r>
              <a:rPr lang="en-US" sz="1050" dirty="0">
                <a:solidFill>
                  <a:schemeClr val="bg2"/>
                </a:solidFill>
              </a:rPr>
              <a:t> acid or carbamazepine should be prescribed 4 mg/day of folic acid for 1 to 3 months</a:t>
            </a:r>
            <a:br>
              <a:rPr lang="en-US" sz="1000" dirty="0"/>
            </a:br>
            <a:r>
              <a:rPr lang="en-US" sz="1000" dirty="0"/>
              <a:t>preconception and through the first trimester.</a:t>
            </a:r>
            <a:br>
              <a:rPr lang="en-US" sz="1000" dirty="0"/>
            </a:br>
            <a:br>
              <a:rPr lang="en-US" sz="1000" dirty="0"/>
            </a:br>
            <a:r>
              <a:rPr lang="en-US" sz="1000" dirty="0"/>
              <a:t> If seizures are well controlled during pregnancy, no change in therapy should be attempted. The AED that</a:t>
            </a:r>
            <a:br>
              <a:rPr lang="en-US" sz="1000" dirty="0"/>
            </a:br>
            <a:r>
              <a:rPr lang="en-US" sz="1000" dirty="0"/>
              <a:t>is effective should be used, and serum levels of the unbound drug should be followed. The maternal serum</a:t>
            </a:r>
            <a:br>
              <a:rPr lang="en-US" sz="1000" dirty="0"/>
            </a:br>
            <a:r>
              <a:rPr lang="en-US" sz="1050" dirty="0">
                <a:solidFill>
                  <a:schemeClr val="bg2"/>
                </a:solidFill>
              </a:rPr>
              <a:t>AFP</a:t>
            </a:r>
            <a:r>
              <a:rPr lang="en-US" sz="1000" dirty="0"/>
              <a:t> should be measured at 15 to 19 weeks’ gestation to screen for open neural tube defects, and an obstetric</a:t>
            </a:r>
            <a:br>
              <a:rPr lang="en-US" sz="1000" dirty="0"/>
            </a:br>
            <a:r>
              <a:rPr lang="en-US" sz="1050" dirty="0">
                <a:solidFill>
                  <a:schemeClr val="bg2"/>
                </a:solidFill>
              </a:rPr>
              <a:t>ultrasound </a:t>
            </a:r>
            <a:r>
              <a:rPr lang="en-US" sz="1000" dirty="0"/>
              <a:t>should be done at 18 to 22 weeks to look for fetal anatomic anomalies, especially neural tube</a:t>
            </a:r>
            <a:br>
              <a:rPr lang="en-US" sz="1000" dirty="0"/>
            </a:br>
            <a:r>
              <a:rPr lang="en-US" sz="1000" dirty="0"/>
              <a:t>defects, cardiac anomalies, cleft lip, and cleft palate.</a:t>
            </a:r>
            <a:br>
              <a:rPr lang="en-US" sz="1000" dirty="0"/>
            </a:br>
            <a:r>
              <a:rPr lang="en-US" sz="1000" dirty="0"/>
              <a:t> </a:t>
            </a:r>
            <a:br>
              <a:rPr lang="en-US" sz="1000" dirty="0"/>
            </a:br>
            <a:br>
              <a:rPr lang="en-US" sz="1000" dirty="0"/>
            </a:br>
            <a:r>
              <a:rPr lang="en-US" sz="1000" dirty="0"/>
              <a:t>Because some AEDs increase the rate of vitamin K degradation,</a:t>
            </a:r>
            <a:br>
              <a:rPr lang="en-US" sz="1000" dirty="0"/>
            </a:br>
            <a:r>
              <a:rPr lang="en-US" sz="1050" dirty="0">
                <a:solidFill>
                  <a:schemeClr val="bg2"/>
                </a:solidFill>
              </a:rPr>
              <a:t>supplemental vitamin K</a:t>
            </a:r>
            <a:r>
              <a:rPr lang="en-US" sz="1000" dirty="0"/>
              <a:t> (10 to 20 mg/day) is usually advised after 35 weeks’ gestation to prevent</a:t>
            </a:r>
            <a:br>
              <a:rPr lang="en-US" sz="1000" dirty="0"/>
            </a:br>
            <a:r>
              <a:rPr lang="en-US" sz="1000" dirty="0"/>
              <a:t>neonatal hemorrhage. </a:t>
            </a:r>
            <a:br>
              <a:rPr lang="en-US" sz="1000" dirty="0"/>
            </a:br>
            <a:br>
              <a:rPr lang="en-US" sz="1000" dirty="0"/>
            </a:br>
            <a:r>
              <a:rPr lang="en-US" sz="1400" dirty="0">
                <a:solidFill>
                  <a:schemeClr val="bg2"/>
                </a:solidFill>
              </a:rPr>
              <a:t>Antacids and antihistamines should be avoided in patients receiving phenytoin,</a:t>
            </a:r>
            <a:br>
              <a:rPr lang="en-US" sz="1400" dirty="0">
                <a:solidFill>
                  <a:schemeClr val="bg2"/>
                </a:solidFill>
              </a:rPr>
            </a:br>
            <a:r>
              <a:rPr lang="en-US" sz="1400" dirty="0">
                <a:solidFill>
                  <a:schemeClr val="bg2"/>
                </a:solidFill>
              </a:rPr>
              <a:t>because they lower plasma levels of phenytoin and may precipitate a seizure attack</a:t>
            </a:r>
            <a:r>
              <a:rPr lang="en-US" sz="1000" dirty="0"/>
              <a:t>.</a:t>
            </a:r>
            <a:br>
              <a:rPr lang="en-US" sz="1000" dirty="0"/>
            </a:br>
            <a:endParaRPr lang="en-US" sz="10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are Center for Pregnant Mothers by Slidesgo">
  <a:themeElements>
    <a:clrScheme name="Simple Light">
      <a:dk1>
        <a:srgbClr val="F1F1F1"/>
      </a:dk1>
      <a:lt1>
        <a:srgbClr val="91517B"/>
      </a:lt1>
      <a:dk2>
        <a:srgbClr val="0F0E49"/>
      </a:dk2>
      <a:lt2>
        <a:srgbClr val="0694BA"/>
      </a:lt2>
      <a:accent1>
        <a:srgbClr val="07A9E2"/>
      </a:accent1>
      <a:accent2>
        <a:srgbClr val="6FDEF7"/>
      </a:accent2>
      <a:accent3>
        <a:srgbClr val="AFD1D2"/>
      </a:accent3>
      <a:accent4>
        <a:srgbClr val="C3E2E2"/>
      </a:accent4>
      <a:accent5>
        <a:srgbClr val="FDC5B1"/>
      </a:accent5>
      <a:accent6>
        <a:srgbClr val="FFFFFF"/>
      </a:accent6>
      <a:hlink>
        <a:srgbClr val="91517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71</TotalTime>
  <Words>7472</Words>
  <Application>Microsoft Office PowerPoint</Application>
  <PresentationFormat>On-screen Show (16:9)</PresentationFormat>
  <Paragraphs>489</Paragraphs>
  <Slides>80</Slides>
  <Notes>37</Notes>
  <HiddenSlides>0</HiddenSlides>
  <MMClips>0</MMClips>
  <ScaleCrop>false</ScaleCrop>
  <HeadingPairs>
    <vt:vector size="4" baseType="variant">
      <vt:variant>
        <vt:lpstr>Theme</vt:lpstr>
      </vt:variant>
      <vt:variant>
        <vt:i4>2</vt:i4>
      </vt:variant>
      <vt:variant>
        <vt:lpstr>Slide Titles</vt:lpstr>
      </vt:variant>
      <vt:variant>
        <vt:i4>80</vt:i4>
      </vt:variant>
    </vt:vector>
  </HeadingPairs>
  <TitlesOfParts>
    <vt:vector size="82" baseType="lpstr">
      <vt:lpstr>Office Theme</vt:lpstr>
      <vt:lpstr>Care Center for Pregnant Mothers by Slidesgo</vt:lpstr>
      <vt:lpstr>Neurological diseases in pregnancy </vt:lpstr>
      <vt:lpstr>PowerPoint Presentation</vt:lpstr>
      <vt:lpstr>01</vt:lpstr>
      <vt:lpstr>PowerPoint Presentation</vt:lpstr>
      <vt:lpstr>PowerPoint Presentation</vt:lpstr>
      <vt:lpstr>Preconception counseling and care are important. Antiepileptic drugs (AEDs) that induce cytochrome P450 and related enzymes can decrease the efficacy of hormonal contraception.  </vt:lpstr>
      <vt:lpstr>In patients who have had no seizure activity for at least 2 years, AED therapy can be discontinued before conception</vt:lpstr>
      <vt:lpstr>First-generation AEDs include phenytoin, phenobarbital, trimethadione, clonazepam, valproic acid, and carbamazepine.  Second-generation AEDs include lamotrigine, topiramate, and levetiracetam.     There is no ideal anticonvulsant for use in women intending to become pregnant or during pregnancy, and all AEDs should be considered potential teratogens.  .</vt:lpstr>
      <vt:lpstr>  Valproic acid  should probably not be used in a woman planning a pregnancy, unless other drugs have proven ineffective. Its teratogenicity, especially the high risk of neural tube defects and neurodevelopmental disorders, is unacceptably high compared with other AEDs. The neural tube closes approximately 4 weeks postconception, before many women realize they are pregnant.   For this reason, women of reproductive age who are taking AEDs are advised to take at least 0.4 to 0.8 mg of folic acid daily to protect against neural tube defects should they become pregnant. This should be continued throughout pregnancy. Those taking valproic acid or carbamazepine should be prescribed 4 mg/day of folic acid for 1 to 3 months preconception and through the first trimester.   If seizures are well controlled during pregnancy, no change in therapy should be attempted. The AED that is effective should be used, and serum levels of the unbound drug should be followed. The maternal serum AFP should be measured at 15 to 19 weeks’ gestation to screen for open neural tube defects, and an obstetric ultrasound should be done at 18 to 22 weeks to look for fetal anatomic anomalies, especially neural tube defects, cardiac anomalies, cleft lip, and cleft palate.    Because some AEDs increase the rate of vitamin K degradation, supplemental vitamin K (10 to 20 mg/day) is usually advised after 35 weeks’ gestation to prevent neonatal hemorrhage.   Antacids and antihistamines should be avoided in patients receiving phenytoin, because they lower plasma levels of phenytoin and may precipitate a seizure attack. </vt:lpstr>
      <vt:lpstr>it is highly probable that intrauterine first-trimester valproate exposure carries a higher risk of major congenital malformations than carbamazepine exposure, and it is possible that it carries a higher risk than phenytoin or lamotrigine exposure.     For monotherapy, intrauterine exposure to valproate probably reduces cognitive outcomes The use of VPA as a single drug (monotherapy) in the first trimester of pregnancy was associated with significantly increased risks of major and minor malformations, including a 20-fold increase in neural tube defects (NTDs) such as spina bifida, cleft lip and palate, cardiovascular abnormalities, genitourinary defects, developmental delay, endocrine disorders, limb defects, and autism as compared with no-use of antiepileptic drugs (AEDs) or with use of other AEDs. </vt:lpstr>
      <vt:lpstr>Risks of carbamazepine, nonvalproate AED, phenytoin, and phenobarbital monotherapy   for fetus Spina bifida was the only major congenital malformation associated with carbamazepine as compared with no AED. The risk was smaller with carbamazepine than with valproate. However, the risk of spina bifida with carbamazepine was no different from that with other nonvalproate AEDs.  The risk of fetal hypospadias with mothers taking carbamazepine was comparable to that with mothers taking other nonvalproate AEDs and lower than that with mothers taking valproate. The risk of cleft lip, with or without cleft palate, was lower for carbamazepine monotherapy than for other nonvalproate AED monotherapy (phenobarbital in more than 50% of cases)   Overall, therefore, the risks of carbamazepine to the fetus are smaller than those of valproate and comparable to those of other nonvalproate AEDs, except for the lower risk of cleft lip, with or without cleft palate, on carbamazepine. </vt:lpstr>
      <vt:lpstr>Phenytoin   Phenytoin (Dilantin) is an older, first-generation AED.  The American College of Obstetricians and Gynecologists recommends 4 mg of folate per day for women taking phenytoin (Dilantin) during pregnancy  Although folate supplementation is recommended for pregnant women taking the drug, the efficacy of folate supplementation in preventing neural tube defects is unproved About one third of children whose mothers are taking this drug during pregnancy typically have   fetal hydantoin syndrome    Fetal hydantoin syndrome is a characteristic pattern of mental and physical birth defects that results from maternal use of drug phenytoin (Dilantin) during pregnancy. The range and severity of associated abnormalities will vary greatly from one infant to another .   The characteristics of fetal hydantoin syndrome include IUGR with small head circumference, dysmorphic facies, orofacial clefts, cardiac defects, and distal digital hypoplasia with small nails.    </vt:lpstr>
      <vt:lpstr>PowerPoint Presentation</vt:lpstr>
      <vt:lpstr>PowerPoint Presentation</vt:lpstr>
      <vt:lpstr>PowerPoint Presentation</vt:lpstr>
      <vt:lpstr>PowerPoint Presentation</vt:lpstr>
      <vt:lpstr>2.Carpal tunnel syndrome </vt:lpstr>
      <vt:lpstr>PowerPoint Presentation</vt:lpstr>
      <vt:lpstr>PowerPoint Presentation</vt:lpstr>
      <vt:lpstr>3.Bell’s palsy The incidence of Bell’s palsy is increased 10-fold during the third trimester of pregnancy.  The outcome is generally good and complete recovery is the norm if the time of onset is within 2 weeks of delivery.  The role of corticosteroids and antivirals is controversial but both can be used in pregnancy and they may hasten recovery if given with 24 hours of the onset of symptoms</vt:lpstr>
      <vt:lpstr>PowerPoint Presentation</vt:lpstr>
      <vt:lpstr>PowerPoint Presentation</vt:lpstr>
      <vt:lpstr>Migraine headaches are a type of vascular headache that results from blood vessels dilating in the brain. These are different from stress or tension headaches. influenced by cyclical changes in the sex hormones, and attacks often occur  during  the  menstrual  period,  attributed  to  a  fall  in  oestrogen  levels.     It starts out as a dull ache and then eventually becomes a throbbing, constant, and pulsating pain in the temples, front of the head, or base of the head   Sometimes accompanied by nausea and vomiting. Or also experience tunnel vision or blind spotshead.  </vt:lpstr>
      <vt:lpstr>Approximately 60-70% of migraineurs improve spontaneously during pregnancy, usually in the third or fourth month. On occasion, the first migraine attack occurs during pregnancy, usually during the first trimester. New onset of aura may occur during the second and third trimesters. Headaches often return during the first week post partum; however, lactation may also affect the presence of headache. Postpartum headaches occur in about 34% of women, typically from days 3 to 6. Postpartum headache is usually less severe than the typical migraine and is usually bifrontal, prolonged, and associated with photophobia, nausea, and anorexia</vt:lpstr>
      <vt:lpstr>PowerPoint Presentation</vt:lpstr>
      <vt:lpstr>PowerPoint Presentation</vt:lpstr>
      <vt:lpstr>PowerPoint Presentation</vt:lpstr>
      <vt:lpstr>PowerPoint Presentation</vt:lpstr>
      <vt:lpstr>7.MYASTHENIA GRAVIS —   Myasthenia gravis (MG) is an autoimmune disorder resulting in dysfunction of the neuromuscular end plate of skeletal muscle. Affected patients are often young women who usually present with fatigable weakness after repetitive muscle use. Pregnancy has a variable effect on the course of MG. </vt:lpstr>
      <vt:lpstr>PowerPoint Presentation</vt:lpstr>
      <vt:lpstr>PowerPoint Presentation</vt:lpstr>
      <vt:lpstr>Fetal effect </vt:lpstr>
      <vt:lpstr>Management  </vt:lpstr>
      <vt:lpstr>Chest CT without contrast can be performed safely during pregnancy, although the risks of radiation to the fetus need to be carefully considered.   Prednisone is the IS agent of choice during pregnancy. Current information indicates that azathioprine and cyclosporine are relatively safe in expectant mothers who are not satisfactorily controlled with or cannot tolerate corticosteroids.   Current evidence indicates that mycophenolate mofetil and methotrexate increase the risk of teratogenicity and are contraindicated during pregnancy.   Although this statement achieved consensus, there was a strong minority opinion against the use of azathioprine in pregnancy. Azathioprine is the nonsteroidal IS of choice for MG in pregnancy in Europe but is considered high risk in the United States. This difference is based on a small number of animal studies and case reports. </vt:lpstr>
      <vt:lpstr> IVIg are useful when a prompt, although temporary, response is required during pregnancy.   Careful consideration of both maternal and fetal issues, weighing the risks of these treatments against the requirement for use during pregnancy and their potential benefits, is required.   Spontaneous vaginal delivery should be the objective and is actively encouraged.  Magnesium sulfate is not recommended for management of eclampsia in MG because of its neuromuscular blocking effects;   barbiturates or phenytoin usually provide adequate treatment.   All babies born to myasthenic mothers should be examined for evidence of transient myasthenic weakness, even if the mother’s myasthenia is well-controlled, and should have rapid access to neonatal critical care support.  </vt:lpstr>
      <vt:lpstr>Thanks</vt:lpstr>
      <vt:lpstr>Dermatological conditions in pregnancy </vt:lpstr>
      <vt:lpstr>INTRODUCTION </vt:lpstr>
      <vt:lpstr>Hyperpigmentation Almost all pregnant people develop increased skin pigmentation</vt:lpstr>
      <vt:lpstr>Clinical findings </vt:lpstr>
      <vt:lpstr>1-Melasma (ie, chloasma or mask of pregnancy)</vt:lpstr>
      <vt:lpstr>The three clinical melasma patterns are</vt:lpstr>
      <vt:lpstr>PowerPoint Presentation</vt:lpstr>
      <vt:lpstr>Clinical findings cont... </vt:lpstr>
      <vt:lpstr>Vascular changes </vt:lpstr>
      <vt:lpstr> Vascular spiders  spider angiomas, nevi aranei, spider nevi, arterial spiders, spider telangiectasia </vt:lpstr>
      <vt:lpstr>PowerPoint Presentation</vt:lpstr>
      <vt:lpstr>Palmar erythema </vt:lpstr>
      <vt:lpstr>PowerPoint Presentation</vt:lpstr>
      <vt:lpstr>Varicose veins of the lower extremity</vt:lpstr>
      <vt:lpstr>Anorectal varicosities (hemorrhoids)</vt:lpstr>
      <vt:lpstr>Vulvar varicosities</vt:lpstr>
      <vt:lpstr>PowerPoint Presentation</vt:lpstr>
      <vt:lpstr>PowerPoint Presentation</vt:lpstr>
      <vt:lpstr>Other vascular changes</vt:lpstr>
      <vt:lpstr>Striae gravidarum "stretch marks" or striae distensae</vt:lpstr>
      <vt:lpstr>There are two main types of striae distensae</vt:lpstr>
      <vt:lpstr>PowerPoint Presentation</vt:lpstr>
      <vt:lpstr>HAIR </vt:lpstr>
      <vt:lpstr>NAILS </vt:lpstr>
      <vt:lpstr>Pregnancy dermatosis Specific skin conditions of pregnancy  Done by: Ahmed Al-debas Supervised by: Dr. Seham Abu Fraijeh   </vt:lpstr>
      <vt:lpstr>Most common primary skin lesions</vt:lpstr>
      <vt:lpstr>Polymorphic eruption of pregnancy, pruritic urticarial papules and plaques of pregnancy(PUPPP)</vt:lpstr>
      <vt:lpstr>PowerPoint Presentation</vt:lpstr>
      <vt:lpstr>PowerPoint Presentation</vt:lpstr>
      <vt:lpstr>Pemphigoid gestationis </vt:lpstr>
      <vt:lpstr>PowerPoint Presentation</vt:lpstr>
      <vt:lpstr>PowerPoint Presentation</vt:lpstr>
      <vt:lpstr>PowerPoint Presentation</vt:lpstr>
      <vt:lpstr>PowerPoint Presentation</vt:lpstr>
      <vt:lpstr>Treatment</vt:lpstr>
      <vt:lpstr>Prurigo of pregnancy </vt:lpstr>
      <vt:lpstr>Pruritic folliculitis of pregnancy </vt:lpstr>
      <vt:lpstr>Impetigo Herpetiformis</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Neurological disease in pregnancy</dc:title>
  <dc:creator>DELL</dc:creator>
  <cp:lastModifiedBy>ahmed taha</cp:lastModifiedBy>
  <cp:revision>17</cp:revision>
  <dcterms:created xsi:type="dcterms:W3CDTF">1900-01-01T00:00:00Z</dcterms:created>
  <dcterms:modified xsi:type="dcterms:W3CDTF">2023-09-20T12:29:31Z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4AFCA0F12B5DADA7B62E0965B4C56EE8_32</vt:lpwstr>
  </property>
  <property fmtid="{D5CDD505-2E9C-101B-9397-08002B2CF9AE}" pid="3" name="KSOProductBuildVer">
    <vt:lpwstr>2052-11.33.40</vt:lpwstr>
  </property>
</Properties>
</file>