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9.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56" r:id="rId3"/>
    <p:sldId id="257" r:id="rId4"/>
    <p:sldId id="289"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90"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92"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AA9794-3A56-4BC7-AF79-C95013A15655}" type="datetimeFigureOut">
              <a:rPr lang="en-US" smtClean="0"/>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71877-5994-4462-A367-66AA1E56233B}" type="slidenum">
              <a:rPr lang="en-US" smtClean="0"/>
              <a:t>‹#›</a:t>
            </a:fld>
            <a:endParaRPr lang="en-US"/>
          </a:p>
        </p:txBody>
      </p:sp>
    </p:spTree>
    <p:extLst>
      <p:ext uri="{BB962C8B-B14F-4D97-AF65-F5344CB8AC3E}">
        <p14:creationId xmlns:p14="http://schemas.microsoft.com/office/powerpoint/2010/main" val="2071126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AA9794-3A56-4BC7-AF79-C95013A15655}" type="datetimeFigureOut">
              <a:rPr lang="en-US" smtClean="0"/>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71877-5994-4462-A367-66AA1E56233B}" type="slidenum">
              <a:rPr lang="en-US" smtClean="0"/>
              <a:t>‹#›</a:t>
            </a:fld>
            <a:endParaRPr lang="en-US"/>
          </a:p>
        </p:txBody>
      </p:sp>
    </p:spTree>
    <p:extLst>
      <p:ext uri="{BB962C8B-B14F-4D97-AF65-F5344CB8AC3E}">
        <p14:creationId xmlns:p14="http://schemas.microsoft.com/office/powerpoint/2010/main" val="784207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AA9794-3A56-4BC7-AF79-C95013A15655}" type="datetimeFigureOut">
              <a:rPr lang="en-US" smtClean="0"/>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71877-5994-4462-A367-66AA1E56233B}" type="slidenum">
              <a:rPr lang="en-US" smtClean="0"/>
              <a:t>‹#›</a:t>
            </a:fld>
            <a:endParaRPr lang="en-US"/>
          </a:p>
        </p:txBody>
      </p:sp>
    </p:spTree>
    <p:extLst>
      <p:ext uri="{BB962C8B-B14F-4D97-AF65-F5344CB8AC3E}">
        <p14:creationId xmlns:p14="http://schemas.microsoft.com/office/powerpoint/2010/main" val="1541494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AA9794-3A56-4BC7-AF79-C95013A15655}" type="datetimeFigureOut">
              <a:rPr lang="en-US" smtClean="0"/>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71877-5994-4462-A367-66AA1E56233B}" type="slidenum">
              <a:rPr lang="en-US" smtClean="0"/>
              <a:t>‹#›</a:t>
            </a:fld>
            <a:endParaRPr lang="en-US"/>
          </a:p>
        </p:txBody>
      </p:sp>
    </p:spTree>
    <p:extLst>
      <p:ext uri="{BB962C8B-B14F-4D97-AF65-F5344CB8AC3E}">
        <p14:creationId xmlns:p14="http://schemas.microsoft.com/office/powerpoint/2010/main" val="1130006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AA9794-3A56-4BC7-AF79-C95013A15655}" type="datetimeFigureOut">
              <a:rPr lang="en-US" smtClean="0"/>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71877-5994-4462-A367-66AA1E56233B}" type="slidenum">
              <a:rPr lang="en-US" smtClean="0"/>
              <a:t>‹#›</a:t>
            </a:fld>
            <a:endParaRPr lang="en-US"/>
          </a:p>
        </p:txBody>
      </p:sp>
    </p:spTree>
    <p:extLst>
      <p:ext uri="{BB962C8B-B14F-4D97-AF65-F5344CB8AC3E}">
        <p14:creationId xmlns:p14="http://schemas.microsoft.com/office/powerpoint/2010/main" val="3383347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AA9794-3A56-4BC7-AF79-C95013A15655}" type="datetimeFigureOut">
              <a:rPr lang="en-US" smtClean="0"/>
              <a:t>10/20/2020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71877-5994-4462-A367-66AA1E56233B}" type="slidenum">
              <a:rPr lang="en-US" smtClean="0"/>
              <a:t>‹#›</a:t>
            </a:fld>
            <a:endParaRPr lang="en-US"/>
          </a:p>
        </p:txBody>
      </p:sp>
    </p:spTree>
    <p:extLst>
      <p:ext uri="{BB962C8B-B14F-4D97-AF65-F5344CB8AC3E}">
        <p14:creationId xmlns:p14="http://schemas.microsoft.com/office/powerpoint/2010/main" val="3751252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AA9794-3A56-4BC7-AF79-C95013A15655}" type="datetimeFigureOut">
              <a:rPr lang="en-US" smtClean="0"/>
              <a:t>10/20/2020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D71877-5994-4462-A367-66AA1E56233B}" type="slidenum">
              <a:rPr lang="en-US" smtClean="0"/>
              <a:t>‹#›</a:t>
            </a:fld>
            <a:endParaRPr lang="en-US"/>
          </a:p>
        </p:txBody>
      </p:sp>
    </p:spTree>
    <p:extLst>
      <p:ext uri="{BB962C8B-B14F-4D97-AF65-F5344CB8AC3E}">
        <p14:creationId xmlns:p14="http://schemas.microsoft.com/office/powerpoint/2010/main" val="300099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AA9794-3A56-4BC7-AF79-C95013A15655}" type="datetimeFigureOut">
              <a:rPr lang="en-US" smtClean="0"/>
              <a:t>10/20/2020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D71877-5994-4462-A367-66AA1E56233B}" type="slidenum">
              <a:rPr lang="en-US" smtClean="0"/>
              <a:t>‹#›</a:t>
            </a:fld>
            <a:endParaRPr lang="en-US"/>
          </a:p>
        </p:txBody>
      </p:sp>
    </p:spTree>
    <p:extLst>
      <p:ext uri="{BB962C8B-B14F-4D97-AF65-F5344CB8AC3E}">
        <p14:creationId xmlns:p14="http://schemas.microsoft.com/office/powerpoint/2010/main" val="1368100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A9794-3A56-4BC7-AF79-C95013A15655}" type="datetimeFigureOut">
              <a:rPr lang="en-US" smtClean="0"/>
              <a:t>10/20/2020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D71877-5994-4462-A367-66AA1E56233B}" type="slidenum">
              <a:rPr lang="en-US" smtClean="0"/>
              <a:t>‹#›</a:t>
            </a:fld>
            <a:endParaRPr lang="en-US"/>
          </a:p>
        </p:txBody>
      </p:sp>
    </p:spTree>
    <p:extLst>
      <p:ext uri="{BB962C8B-B14F-4D97-AF65-F5344CB8AC3E}">
        <p14:creationId xmlns:p14="http://schemas.microsoft.com/office/powerpoint/2010/main" val="2352574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AA9794-3A56-4BC7-AF79-C95013A15655}" type="datetimeFigureOut">
              <a:rPr lang="en-US" smtClean="0"/>
              <a:t>10/20/2020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71877-5994-4462-A367-66AA1E56233B}" type="slidenum">
              <a:rPr lang="en-US" smtClean="0"/>
              <a:t>‹#›</a:t>
            </a:fld>
            <a:endParaRPr lang="en-US"/>
          </a:p>
        </p:txBody>
      </p:sp>
    </p:spTree>
    <p:extLst>
      <p:ext uri="{BB962C8B-B14F-4D97-AF65-F5344CB8AC3E}">
        <p14:creationId xmlns:p14="http://schemas.microsoft.com/office/powerpoint/2010/main" val="210722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AA9794-3A56-4BC7-AF79-C95013A15655}" type="datetimeFigureOut">
              <a:rPr lang="en-US" smtClean="0"/>
              <a:t>10/20/2020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71877-5994-4462-A367-66AA1E56233B}" type="slidenum">
              <a:rPr lang="en-US" smtClean="0"/>
              <a:t>‹#›</a:t>
            </a:fld>
            <a:endParaRPr lang="en-US"/>
          </a:p>
        </p:txBody>
      </p:sp>
    </p:spTree>
    <p:extLst>
      <p:ext uri="{BB962C8B-B14F-4D97-AF65-F5344CB8AC3E}">
        <p14:creationId xmlns:p14="http://schemas.microsoft.com/office/powerpoint/2010/main" val="2982954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A9794-3A56-4BC7-AF79-C95013A15655}" type="datetimeFigureOut">
              <a:rPr lang="en-US" smtClean="0"/>
              <a:t>10/20/2020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71877-5994-4462-A367-66AA1E56233B}" type="slidenum">
              <a:rPr lang="en-US" smtClean="0"/>
              <a:t>‹#›</a:t>
            </a:fld>
            <a:endParaRPr lang="en-US"/>
          </a:p>
        </p:txBody>
      </p:sp>
    </p:spTree>
    <p:extLst>
      <p:ext uri="{BB962C8B-B14F-4D97-AF65-F5344CB8AC3E}">
        <p14:creationId xmlns:p14="http://schemas.microsoft.com/office/powerpoint/2010/main" val="3372625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Restrictive lung diseases 2</a:t>
            </a:r>
            <a:endParaRPr lang="en-US" dirty="0"/>
          </a:p>
        </p:txBody>
      </p:sp>
      <p:sp>
        <p:nvSpPr>
          <p:cNvPr id="3" name="Subtitle 2"/>
          <p:cNvSpPr>
            <a:spLocks noGrp="1"/>
          </p:cNvSpPr>
          <p:nvPr>
            <p:ph type="subTitle" idx="1"/>
          </p:nvPr>
        </p:nvSpPr>
        <p:spPr>
          <a:xfrm>
            <a:off x="1524000" y="3602037"/>
            <a:ext cx="9144000" cy="2498511"/>
          </a:xfrm>
        </p:spPr>
        <p:txBody>
          <a:bodyPr>
            <a:normAutofit/>
          </a:bodyPr>
          <a:lstStyle/>
          <a:p>
            <a:r>
              <a:rPr lang="en-US" dirty="0" smtClean="0"/>
              <a:t>Dr. Omar Hamdan M.D</a:t>
            </a:r>
          </a:p>
          <a:p>
            <a:r>
              <a:rPr lang="en-US" dirty="0" smtClean="0"/>
              <a:t>Anatomical Histopathologist</a:t>
            </a:r>
          </a:p>
          <a:p>
            <a:r>
              <a:rPr lang="en-US" dirty="0" smtClean="0"/>
              <a:t>Mutah University </a:t>
            </a:r>
          </a:p>
          <a:p>
            <a:r>
              <a:rPr lang="en-US" dirty="0" smtClean="0"/>
              <a:t>Faculty of Medicine</a:t>
            </a:r>
          </a:p>
          <a:p>
            <a:r>
              <a:rPr lang="en-US" dirty="0" smtClean="0"/>
              <a:t>Respiratory pathology lectures 2020</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53619" t="35616" r="19514" b="22572"/>
          <a:stretch>
            <a:fillRect/>
          </a:stretch>
        </p:blipFill>
        <p:spPr bwMode="auto">
          <a:xfrm>
            <a:off x="9807432" y="4551055"/>
            <a:ext cx="20828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771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0672" t="22872" r="21754" b="8835"/>
          <a:stretch/>
        </p:blipFill>
        <p:spPr>
          <a:xfrm>
            <a:off x="0" y="0"/>
            <a:ext cx="12192000" cy="6858000"/>
          </a:xfrm>
          <a:prstGeom prst="rect">
            <a:avLst/>
          </a:prstGeom>
        </p:spPr>
      </p:pic>
    </p:spTree>
    <p:extLst>
      <p:ext uri="{BB962C8B-B14F-4D97-AF65-F5344CB8AC3E}">
        <p14:creationId xmlns:p14="http://schemas.microsoft.com/office/powerpoint/2010/main" val="612859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767" t="12320" r="50300" b="33723"/>
          <a:stretch/>
        </p:blipFill>
        <p:spPr>
          <a:xfrm>
            <a:off x="95534" y="0"/>
            <a:ext cx="12096466" cy="6857999"/>
          </a:xfrm>
          <a:prstGeom prst="rect">
            <a:avLst/>
          </a:prstGeom>
        </p:spPr>
      </p:pic>
    </p:spTree>
    <p:extLst>
      <p:ext uri="{BB962C8B-B14F-4D97-AF65-F5344CB8AC3E}">
        <p14:creationId xmlns:p14="http://schemas.microsoft.com/office/powerpoint/2010/main" val="2309296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657" t="12743" r="50298" b="30339"/>
          <a:stretch/>
        </p:blipFill>
        <p:spPr>
          <a:xfrm>
            <a:off x="0" y="0"/>
            <a:ext cx="12192000" cy="6858000"/>
          </a:xfrm>
          <a:prstGeom prst="rect">
            <a:avLst/>
          </a:prstGeom>
        </p:spPr>
      </p:pic>
    </p:spTree>
    <p:extLst>
      <p:ext uri="{BB962C8B-B14F-4D97-AF65-F5344CB8AC3E}">
        <p14:creationId xmlns:p14="http://schemas.microsoft.com/office/powerpoint/2010/main" val="2538038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Complications of Therapies</a:t>
            </a:r>
          </a:p>
        </p:txBody>
      </p:sp>
      <p:sp>
        <p:nvSpPr>
          <p:cNvPr id="3" name="Content Placeholder 2"/>
          <p:cNvSpPr>
            <a:spLocks noGrp="1"/>
          </p:cNvSpPr>
          <p:nvPr>
            <p:ph idx="1"/>
          </p:nvPr>
        </p:nvSpPr>
        <p:spPr/>
        <p:txBody>
          <a:bodyPr/>
          <a:lstStyle/>
          <a:p>
            <a:r>
              <a:rPr lang="en-US" dirty="0"/>
              <a:t>Drug-induced lung diseases range from acute </a:t>
            </a:r>
            <a:r>
              <a:rPr lang="en-US" dirty="0" smtClean="0"/>
              <a:t>bronchospasm (aspirin</a:t>
            </a:r>
            <a:r>
              <a:rPr lang="en-US" dirty="0"/>
              <a:t>) to pneumonitis (amiodarone) to fibrosis (bleomycin).</a:t>
            </a:r>
          </a:p>
          <a:p>
            <a:r>
              <a:rPr lang="en-US" dirty="0" smtClean="0"/>
              <a:t> </a:t>
            </a:r>
            <a:r>
              <a:rPr lang="en-US" dirty="0"/>
              <a:t>Radiation-induced lung disease occurs in 10% to 20% of </a:t>
            </a:r>
            <a:r>
              <a:rPr lang="en-US" dirty="0" smtClean="0"/>
              <a:t>patients, beginning </a:t>
            </a:r>
            <a:r>
              <a:rPr lang="en-US" dirty="0"/>
              <a:t>as acute radiation pneumonitis and DAD 1 to 6 </a:t>
            </a:r>
            <a:r>
              <a:rPr lang="en-US" dirty="0" smtClean="0"/>
              <a:t>months after </a:t>
            </a:r>
            <a:r>
              <a:rPr lang="en-US" dirty="0"/>
              <a:t>therapy; many cases resolve (especially with steroid therapy</a:t>
            </a:r>
            <a:r>
              <a:rPr lang="en-US" dirty="0" smtClean="0"/>
              <a:t>), but </a:t>
            </a:r>
            <a:r>
              <a:rPr lang="en-US" dirty="0"/>
              <a:t>some progress to chronic radiation pneumonitis (</a:t>
            </a:r>
            <a:r>
              <a:rPr lang="en-US" dirty="0" smtClean="0"/>
              <a:t>pulmonary fibrosis</a:t>
            </a:r>
            <a:r>
              <a:rPr lang="en-US" dirty="0"/>
              <a:t>).</a:t>
            </a:r>
          </a:p>
        </p:txBody>
      </p:sp>
    </p:spTree>
    <p:extLst>
      <p:ext uri="{BB962C8B-B14F-4D97-AF65-F5344CB8AC3E}">
        <p14:creationId xmlns:p14="http://schemas.microsoft.com/office/powerpoint/2010/main" val="2328471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Granulomatous </a:t>
            </a:r>
            <a:r>
              <a:rPr lang="en-US" b="1" u="sng" dirty="0" smtClean="0"/>
              <a:t>Diseases</a:t>
            </a:r>
            <a:r>
              <a:rPr lang="en-US" b="1" u="sng" dirty="0"/>
              <a:t/>
            </a:r>
            <a:br>
              <a:rPr lang="en-US" b="1" u="sng" dirty="0"/>
            </a:br>
            <a:r>
              <a:rPr lang="en-US" b="1" dirty="0"/>
              <a:t>Sarcoidosis</a:t>
            </a:r>
            <a:endParaRPr lang="en-US" b="1" u="sng" dirty="0"/>
          </a:p>
        </p:txBody>
      </p:sp>
      <p:sp>
        <p:nvSpPr>
          <p:cNvPr id="3" name="Content Placeholder 2"/>
          <p:cNvSpPr>
            <a:spLocks noGrp="1"/>
          </p:cNvSpPr>
          <p:nvPr>
            <p:ph idx="1"/>
          </p:nvPr>
        </p:nvSpPr>
        <p:spPr/>
        <p:txBody>
          <a:bodyPr/>
          <a:lstStyle/>
          <a:p>
            <a:r>
              <a:rPr lang="en-US" dirty="0"/>
              <a:t>Sarcoidosis is a systemic disease of unknown etiology, </a:t>
            </a:r>
            <a:r>
              <a:rPr lang="en-US" dirty="0" smtClean="0"/>
              <a:t>characterized by </a:t>
            </a:r>
            <a:r>
              <a:rPr lang="en-US" dirty="0"/>
              <a:t>noncaseating granulomas in virtually all tissues; 90% of </a:t>
            </a:r>
            <a:r>
              <a:rPr lang="en-US" dirty="0" smtClean="0"/>
              <a:t>cases involve </a:t>
            </a:r>
            <a:r>
              <a:rPr lang="en-US" dirty="0"/>
              <a:t>hilar lymph nodes or lung. Women are affected more </a:t>
            </a:r>
            <a:r>
              <a:rPr lang="en-US" dirty="0" smtClean="0"/>
              <a:t>frequently than </a:t>
            </a:r>
            <a:r>
              <a:rPr lang="en-US" dirty="0"/>
              <a:t>men, with American blacks affected 10 times </a:t>
            </a:r>
            <a:r>
              <a:rPr lang="en-US" dirty="0" smtClean="0"/>
              <a:t>more often </a:t>
            </a:r>
            <a:r>
              <a:rPr lang="en-US" dirty="0"/>
              <a:t>than American </a:t>
            </a:r>
            <a:r>
              <a:rPr lang="en-US" dirty="0" smtClean="0"/>
              <a:t>whites.</a:t>
            </a:r>
          </a:p>
          <a:p>
            <a:pPr marL="0" indent="0">
              <a:buNone/>
            </a:pPr>
            <a:r>
              <a:rPr lang="en-US" b="1" dirty="0" smtClean="0"/>
              <a:t>Pathogenesis:</a:t>
            </a:r>
          </a:p>
          <a:p>
            <a:pPr marL="0" indent="0">
              <a:buNone/>
            </a:pPr>
            <a:r>
              <a:rPr lang="en-US" dirty="0" smtClean="0"/>
              <a:t>Sarcoidosis </a:t>
            </a:r>
            <a:r>
              <a:rPr lang="en-US" dirty="0"/>
              <a:t>is likely a disease of disordered immune response </a:t>
            </a:r>
            <a:r>
              <a:rPr lang="en-US" dirty="0" smtClean="0"/>
              <a:t>in genetically </a:t>
            </a:r>
            <a:r>
              <a:rPr lang="en-US" dirty="0"/>
              <a:t>predisposed individuals to certain environmental agents</a:t>
            </a:r>
            <a:r>
              <a:rPr lang="en-US" dirty="0" smtClean="0"/>
              <a:t>.</a:t>
            </a:r>
          </a:p>
          <a:p>
            <a:pPr marL="0" indent="0">
              <a:buNone/>
            </a:pPr>
            <a:r>
              <a:rPr lang="en-US" dirty="0"/>
              <a:t>Evidence includes:</a:t>
            </a:r>
            <a:endParaRPr lang="en-US" b="1" dirty="0"/>
          </a:p>
        </p:txBody>
      </p:sp>
    </p:spTree>
    <p:extLst>
      <p:ext uri="{BB962C8B-B14F-4D97-AF65-F5344CB8AC3E}">
        <p14:creationId xmlns:p14="http://schemas.microsoft.com/office/powerpoint/2010/main" val="340047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Association </a:t>
            </a:r>
            <a:r>
              <a:rPr lang="en-US" dirty="0"/>
              <a:t>with specific HLA genotypes (e.g., HLA-A1 </a:t>
            </a:r>
            <a:r>
              <a:rPr lang="en-US" dirty="0" smtClean="0"/>
              <a:t>and HLA-B8).</a:t>
            </a:r>
            <a:endParaRPr lang="en-US" dirty="0"/>
          </a:p>
          <a:p>
            <a:r>
              <a:rPr lang="en-US" dirty="0" smtClean="0"/>
              <a:t> </a:t>
            </a:r>
            <a:r>
              <a:rPr lang="en-US" dirty="0"/>
              <a:t>Accumulation of oligoclonal activated </a:t>
            </a:r>
            <a:r>
              <a:rPr lang="en-US" dirty="0" smtClean="0"/>
              <a:t>CD4+ </a:t>
            </a:r>
            <a:r>
              <a:rPr lang="en-US" dirty="0"/>
              <a:t>T </a:t>
            </a:r>
            <a:r>
              <a:rPr lang="en-US" dirty="0" smtClean="0"/>
              <a:t>cells.</a:t>
            </a:r>
            <a:endParaRPr lang="en-US" dirty="0"/>
          </a:p>
          <a:p>
            <a:r>
              <a:rPr lang="en-US" dirty="0" smtClean="0"/>
              <a:t> </a:t>
            </a:r>
            <a:r>
              <a:rPr lang="en-US" dirty="0"/>
              <a:t>Increased TH1 cytokine production (IL-2 and </a:t>
            </a:r>
            <a:r>
              <a:rPr lang="en-US" dirty="0" smtClean="0"/>
              <a:t>interferon-g) causing </a:t>
            </a:r>
            <a:r>
              <a:rPr lang="en-US" dirty="0"/>
              <a:t>T-cell expansion and </a:t>
            </a:r>
            <a:r>
              <a:rPr lang="en-US" dirty="0" smtClean="0"/>
              <a:t>macrophage.</a:t>
            </a:r>
          </a:p>
          <a:p>
            <a:r>
              <a:rPr lang="en-US" dirty="0" smtClean="0"/>
              <a:t>Increased </a:t>
            </a:r>
            <a:r>
              <a:rPr lang="en-US" dirty="0"/>
              <a:t>macrophage tumor necrosis factor (TNF) </a:t>
            </a:r>
            <a:r>
              <a:rPr lang="en-US" dirty="0" smtClean="0"/>
              <a:t>production leading </a:t>
            </a:r>
            <a:r>
              <a:rPr lang="en-US" dirty="0"/>
              <a:t>to granuloma </a:t>
            </a:r>
            <a:r>
              <a:rPr lang="en-US" dirty="0" smtClean="0"/>
              <a:t>formation.</a:t>
            </a:r>
          </a:p>
          <a:p>
            <a:r>
              <a:rPr lang="en-US" dirty="0" smtClean="0"/>
              <a:t> Cutaneous anergy to common antigens (e.g., tuberculin or candida).</a:t>
            </a:r>
          </a:p>
          <a:p>
            <a:r>
              <a:rPr lang="en-US" dirty="0" smtClean="0"/>
              <a:t>Polyclonal Hypergammaglobulinemia.</a:t>
            </a:r>
            <a:endParaRPr lang="en-US" dirty="0"/>
          </a:p>
        </p:txBody>
      </p:sp>
    </p:spTree>
    <p:extLst>
      <p:ext uri="{BB962C8B-B14F-4D97-AF65-F5344CB8AC3E}">
        <p14:creationId xmlns:p14="http://schemas.microsoft.com/office/powerpoint/2010/main" val="359155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b="1" dirty="0" smtClean="0"/>
              <a:t>Morphology:</a:t>
            </a:r>
          </a:p>
          <a:p>
            <a:r>
              <a:rPr lang="en-US" dirty="0"/>
              <a:t>Granulomas are characteristically noncaseating with tightly </a:t>
            </a:r>
            <a:r>
              <a:rPr lang="en-US" dirty="0" smtClean="0"/>
              <a:t>clustered epithelioid </a:t>
            </a:r>
            <a:r>
              <a:rPr lang="en-US" dirty="0"/>
              <a:t>histiocytes and frequent multinucleated giant </a:t>
            </a:r>
            <a:r>
              <a:rPr lang="en-US" dirty="0" smtClean="0"/>
              <a:t>cells. Schumann </a:t>
            </a:r>
            <a:r>
              <a:rPr lang="en-US" dirty="0"/>
              <a:t>bodies (</a:t>
            </a:r>
            <a:r>
              <a:rPr lang="en-US" dirty="0" smtClean="0"/>
              <a:t>laminated </a:t>
            </a:r>
            <a:r>
              <a:rPr lang="en-US" dirty="0"/>
              <a:t>calcified proteinaceous </a:t>
            </a:r>
            <a:r>
              <a:rPr lang="en-US" dirty="0" smtClean="0"/>
              <a:t>concretions) and </a:t>
            </a:r>
            <a:r>
              <a:rPr lang="en-US" dirty="0"/>
              <a:t>asteroid bodies (stellate inclusions within giant cells) </a:t>
            </a:r>
            <a:r>
              <a:rPr lang="en-US" dirty="0" smtClean="0"/>
              <a:t>commonly occur </a:t>
            </a:r>
            <a:r>
              <a:rPr lang="en-US" dirty="0"/>
              <a:t>but are not pathognomonic</a:t>
            </a:r>
            <a:r>
              <a:rPr lang="en-US" dirty="0" smtClean="0"/>
              <a:t>.</a:t>
            </a:r>
            <a:endParaRPr lang="en-US" dirty="0"/>
          </a:p>
        </p:txBody>
      </p:sp>
    </p:spTree>
    <p:extLst>
      <p:ext uri="{BB962C8B-B14F-4D97-AF65-F5344CB8AC3E}">
        <p14:creationId xmlns:p14="http://schemas.microsoft.com/office/powerpoint/2010/main" val="478840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t>Organ involved:</a:t>
            </a:r>
          </a:p>
          <a:p>
            <a:r>
              <a:rPr lang="en-US" dirty="0"/>
              <a:t> Lungs exhibit diffuse, scattered granulomas, forming a reticulonodular pattern on x-ray films. Pulmonary lesions tend to heal, and only residual hyalinized scars may be seen. </a:t>
            </a:r>
          </a:p>
          <a:p>
            <a:r>
              <a:rPr lang="en-US" dirty="0"/>
              <a:t> Lymph nodes are virtually always involved, most commonly in the hilar and mediastinal regions.</a:t>
            </a:r>
          </a:p>
          <a:p>
            <a:r>
              <a:rPr lang="en-US" dirty="0"/>
              <a:t> Spleen and liver are microscopically affected in 75% of patients, although gross splenomegaly and hepatomegaly occurs in less than 20% of cases.</a:t>
            </a:r>
          </a:p>
          <a:p>
            <a:r>
              <a:rPr lang="en-US" dirty="0"/>
              <a:t> Bone marrow involvement is seen in 20% of cases;.</a:t>
            </a:r>
          </a:p>
          <a:p>
            <a:r>
              <a:rPr lang="en-US" dirty="0"/>
              <a:t> Skin involvement occurs in 33% to 50% of patients as discrete subcutaneous nodules or erythematous scaling plaques or </a:t>
            </a:r>
            <a:r>
              <a:rPr lang="fr-FR" dirty="0"/>
              <a:t>macules.</a:t>
            </a:r>
            <a:endParaRPr lang="en-US" b="1" dirty="0"/>
          </a:p>
          <a:p>
            <a:endParaRPr lang="en-US" dirty="0"/>
          </a:p>
        </p:txBody>
      </p:sp>
    </p:spTree>
    <p:extLst>
      <p:ext uri="{BB962C8B-B14F-4D97-AF65-F5344CB8AC3E}">
        <p14:creationId xmlns:p14="http://schemas.microsoft.com/office/powerpoint/2010/main" val="598900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marL="0" indent="0">
              <a:buNone/>
            </a:pPr>
            <a:r>
              <a:rPr lang="en-US" b="1" dirty="0"/>
              <a:t>Clinical </a:t>
            </a:r>
            <a:r>
              <a:rPr lang="en-US" b="1" dirty="0" smtClean="0"/>
              <a:t>Course:</a:t>
            </a:r>
            <a:endParaRPr lang="en-US" b="1" dirty="0"/>
          </a:p>
          <a:p>
            <a:r>
              <a:rPr lang="en-US" dirty="0"/>
              <a:t>Because of its varying severity and different patterns of </a:t>
            </a:r>
            <a:r>
              <a:rPr lang="en-US" dirty="0" smtClean="0"/>
              <a:t>organ involvement</a:t>
            </a:r>
            <a:r>
              <a:rPr lang="en-US" dirty="0"/>
              <a:t>, sarcoidosis can be entirely asymptomatic and </a:t>
            </a:r>
            <a:r>
              <a:rPr lang="en-US" dirty="0" smtClean="0"/>
              <a:t>discovered only </a:t>
            </a:r>
            <a:r>
              <a:rPr lang="en-US" dirty="0"/>
              <a:t>incidentally, or it can manifest as isolated cutaneous </a:t>
            </a:r>
            <a:r>
              <a:rPr lang="en-US" dirty="0" smtClean="0"/>
              <a:t>or ocular </a:t>
            </a:r>
            <a:r>
              <a:rPr lang="en-US" dirty="0"/>
              <a:t>lesions, peripheral lymphadenopathy, or hepatosplenomegaly.</a:t>
            </a:r>
          </a:p>
          <a:p>
            <a:r>
              <a:rPr lang="en-US" dirty="0"/>
              <a:t>Patients most commonly present with the insidious </a:t>
            </a:r>
            <a:r>
              <a:rPr lang="en-US" dirty="0" smtClean="0"/>
              <a:t>onset of </a:t>
            </a:r>
            <a:r>
              <a:rPr lang="en-US" dirty="0"/>
              <a:t>respiratory difficulties or constitutional symptoms (e.g., </a:t>
            </a:r>
            <a:r>
              <a:rPr lang="en-US" dirty="0" smtClean="0"/>
              <a:t>fever, night </a:t>
            </a:r>
            <a:r>
              <a:rPr lang="en-US" dirty="0"/>
              <a:t>sweats, weight loss).</a:t>
            </a:r>
          </a:p>
          <a:p>
            <a:r>
              <a:rPr lang="en-US" dirty="0"/>
              <a:t>Diagnosis is established by biopsy demonstrating </a:t>
            </a:r>
            <a:r>
              <a:rPr lang="en-US" dirty="0" smtClean="0"/>
              <a:t>noncaseating</a:t>
            </a:r>
            <a:r>
              <a:rPr lang="en-US" dirty="0"/>
              <a:t> </a:t>
            </a:r>
            <a:r>
              <a:rPr lang="en-US" dirty="0" smtClean="0"/>
              <a:t>granulomas</a:t>
            </a:r>
            <a:r>
              <a:rPr lang="en-US" dirty="0"/>
              <a:t>; other diseases with the same histology (e.g., </a:t>
            </a:r>
            <a:r>
              <a:rPr lang="en-US" dirty="0" smtClean="0"/>
              <a:t>tuberculosis and </a:t>
            </a:r>
            <a:r>
              <a:rPr lang="en-US" dirty="0"/>
              <a:t>fungal infections) are ruled out by culture or special stains.</a:t>
            </a:r>
          </a:p>
          <a:p>
            <a:r>
              <a:rPr lang="en-US" dirty="0"/>
              <a:t>Sarcoidosis is a diagnosis of exclusion</a:t>
            </a:r>
            <a:r>
              <a:rPr lang="en-US" dirty="0" smtClean="0"/>
              <a:t>.</a:t>
            </a:r>
            <a:endParaRPr lang="en-US" dirty="0"/>
          </a:p>
        </p:txBody>
      </p:sp>
    </p:spTree>
    <p:extLst>
      <p:ext uri="{BB962C8B-B14F-4D97-AF65-F5344CB8AC3E}">
        <p14:creationId xmlns:p14="http://schemas.microsoft.com/office/powerpoint/2010/main" val="1507925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Sarcoidosis follows an unpredictable course and can have a slowly progressive, remitting and relapsing course (with or without steroid therapy), or can spontaneously resolve</a:t>
            </a:r>
            <a:r>
              <a:rPr lang="en-US" dirty="0" smtClean="0"/>
              <a:t>.</a:t>
            </a:r>
          </a:p>
          <a:p>
            <a:r>
              <a:rPr lang="en-US" dirty="0" smtClean="0"/>
              <a:t> </a:t>
            </a:r>
            <a:r>
              <a:rPr lang="en-US" dirty="0"/>
              <a:t>Most patients (65% to 70%) recover with no or only minimal residua; 20% have permanent lung or ocular dysfunction; and 10% to 15% of patients succumb, often to progressive pulmonary fibrosis.</a:t>
            </a:r>
            <a:endParaRPr lang="en-US" b="1" dirty="0"/>
          </a:p>
          <a:p>
            <a:endParaRPr lang="en-US" dirty="0"/>
          </a:p>
        </p:txBody>
      </p:sp>
    </p:spTree>
    <p:extLst>
      <p:ext uri="{BB962C8B-B14F-4D97-AF65-F5344CB8AC3E}">
        <p14:creationId xmlns:p14="http://schemas.microsoft.com/office/powerpoint/2010/main" val="176468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ASBESTOS-RELATED DISEASES</a:t>
            </a:r>
          </a:p>
        </p:txBody>
      </p:sp>
      <p:sp>
        <p:nvSpPr>
          <p:cNvPr id="3" name="Content Placeholder 2"/>
          <p:cNvSpPr>
            <a:spLocks noGrp="1"/>
          </p:cNvSpPr>
          <p:nvPr>
            <p:ph idx="1"/>
          </p:nvPr>
        </p:nvSpPr>
        <p:spPr/>
        <p:txBody>
          <a:bodyPr/>
          <a:lstStyle/>
          <a:p>
            <a:r>
              <a:rPr lang="en-US" dirty="0"/>
              <a:t>Asbestos is a family of fibrous silicates; occupational exposures </a:t>
            </a:r>
            <a:r>
              <a:rPr lang="en-US" dirty="0" smtClean="0"/>
              <a:t>may lead </a:t>
            </a:r>
            <a:r>
              <a:rPr lang="en-US" dirty="0"/>
              <a:t>to:</a:t>
            </a:r>
          </a:p>
          <a:p>
            <a:pPr marL="0" indent="0">
              <a:buNone/>
            </a:pPr>
            <a:r>
              <a:rPr lang="en-US" dirty="0" smtClean="0"/>
              <a:t> </a:t>
            </a:r>
            <a:r>
              <a:rPr lang="en-US" dirty="0"/>
              <a:t>Localized pleural plaques and effusions </a:t>
            </a:r>
            <a:r>
              <a:rPr lang="en-US" dirty="0" smtClean="0"/>
              <a:t>or rarely </a:t>
            </a:r>
            <a:r>
              <a:rPr lang="en-US" dirty="0"/>
              <a:t>diffuse </a:t>
            </a:r>
            <a:r>
              <a:rPr lang="en-US" dirty="0" smtClean="0"/>
              <a:t>pleural fibrosis.</a:t>
            </a:r>
            <a:endParaRPr lang="en-US" dirty="0"/>
          </a:p>
          <a:p>
            <a:pPr marL="0" indent="0">
              <a:buNone/>
            </a:pPr>
            <a:r>
              <a:rPr lang="en-US" dirty="0" smtClean="0"/>
              <a:t> </a:t>
            </a:r>
            <a:r>
              <a:rPr lang="en-US" dirty="0"/>
              <a:t>Parenchymal interstitial fibrosis (asbestosis</a:t>
            </a:r>
            <a:r>
              <a:rPr lang="en-US" dirty="0" smtClean="0"/>
              <a:t>).</a:t>
            </a:r>
            <a:endParaRPr lang="en-US" dirty="0"/>
          </a:p>
          <a:p>
            <a:pPr marL="0" indent="0">
              <a:buNone/>
            </a:pPr>
            <a:r>
              <a:rPr lang="en-US" dirty="0" smtClean="0"/>
              <a:t> </a:t>
            </a:r>
            <a:r>
              <a:rPr lang="en-US" dirty="0"/>
              <a:t>Lung carcinoma, malignant mesothelioma, and laryngeal and</a:t>
            </a:r>
          </a:p>
          <a:p>
            <a:pPr marL="0" indent="0">
              <a:buNone/>
            </a:pPr>
            <a:r>
              <a:rPr lang="en-US" dirty="0"/>
              <a:t>other </a:t>
            </a:r>
            <a:r>
              <a:rPr lang="en-US" dirty="0" smtClean="0"/>
              <a:t>extra-pulmonary neoplasms.</a:t>
            </a:r>
            <a:endParaRPr lang="en-US" dirty="0"/>
          </a:p>
        </p:txBody>
      </p:sp>
    </p:spTree>
    <p:extLst>
      <p:ext uri="{BB962C8B-B14F-4D97-AF65-F5344CB8AC3E}">
        <p14:creationId xmlns:p14="http://schemas.microsoft.com/office/powerpoint/2010/main" val="40566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7090" t="17097" r="29589" b="16004"/>
          <a:stretch/>
        </p:blipFill>
        <p:spPr>
          <a:xfrm>
            <a:off x="0" y="84320"/>
            <a:ext cx="12192000" cy="6773680"/>
          </a:xfrm>
          <a:prstGeom prst="rect">
            <a:avLst/>
          </a:prstGeom>
        </p:spPr>
      </p:pic>
    </p:spTree>
    <p:extLst>
      <p:ext uri="{BB962C8B-B14F-4D97-AF65-F5344CB8AC3E}">
        <p14:creationId xmlns:p14="http://schemas.microsoft.com/office/powerpoint/2010/main" val="2920944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097" t="17894" r="28582" b="15406"/>
          <a:stretch/>
        </p:blipFill>
        <p:spPr>
          <a:xfrm>
            <a:off x="0" y="0"/>
            <a:ext cx="12192000" cy="6858000"/>
          </a:xfrm>
          <a:prstGeom prst="rect">
            <a:avLst/>
          </a:prstGeom>
        </p:spPr>
      </p:pic>
    </p:spTree>
    <p:extLst>
      <p:ext uri="{BB962C8B-B14F-4D97-AF65-F5344CB8AC3E}">
        <p14:creationId xmlns:p14="http://schemas.microsoft.com/office/powerpoint/2010/main" val="3172102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412" t="17151" r="28476" b="14954"/>
          <a:stretch/>
        </p:blipFill>
        <p:spPr>
          <a:xfrm>
            <a:off x="0" y="0"/>
            <a:ext cx="12192000" cy="6858000"/>
          </a:xfrm>
          <a:prstGeom prst="rect">
            <a:avLst/>
          </a:prstGeom>
        </p:spPr>
      </p:pic>
    </p:spTree>
    <p:extLst>
      <p:ext uri="{BB962C8B-B14F-4D97-AF65-F5344CB8AC3E}">
        <p14:creationId xmlns:p14="http://schemas.microsoft.com/office/powerpoint/2010/main" val="3944449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917" t="19861" r="59366" b="36237"/>
          <a:stretch/>
        </p:blipFill>
        <p:spPr>
          <a:xfrm>
            <a:off x="0" y="0"/>
            <a:ext cx="12192000" cy="6858001"/>
          </a:xfrm>
          <a:prstGeom prst="rect">
            <a:avLst/>
          </a:prstGeom>
        </p:spPr>
      </p:pic>
    </p:spTree>
    <p:extLst>
      <p:ext uri="{BB962C8B-B14F-4D97-AF65-F5344CB8AC3E}">
        <p14:creationId xmlns:p14="http://schemas.microsoft.com/office/powerpoint/2010/main" val="1044016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694" t="22077" r="59023" b="27997"/>
          <a:stretch/>
        </p:blipFill>
        <p:spPr>
          <a:xfrm>
            <a:off x="0" y="0"/>
            <a:ext cx="12192000" cy="6858000"/>
          </a:xfrm>
          <a:prstGeom prst="rect">
            <a:avLst/>
          </a:prstGeom>
        </p:spPr>
      </p:pic>
    </p:spTree>
    <p:extLst>
      <p:ext uri="{BB962C8B-B14F-4D97-AF65-F5344CB8AC3E}">
        <p14:creationId xmlns:p14="http://schemas.microsoft.com/office/powerpoint/2010/main" val="3484125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Hypersensitivity Pneumonitis</a:t>
            </a:r>
          </a:p>
        </p:txBody>
      </p:sp>
      <p:sp>
        <p:nvSpPr>
          <p:cNvPr id="3" name="Content Placeholder 2"/>
          <p:cNvSpPr>
            <a:spLocks noGrp="1"/>
          </p:cNvSpPr>
          <p:nvPr>
            <p:ph idx="1"/>
          </p:nvPr>
        </p:nvSpPr>
        <p:spPr/>
        <p:txBody>
          <a:bodyPr/>
          <a:lstStyle/>
          <a:p>
            <a:r>
              <a:rPr lang="en-US" dirty="0"/>
              <a:t>Hypersensitivity pneumonitis is a spectrum of </a:t>
            </a:r>
            <a:r>
              <a:rPr lang="en-US" dirty="0" smtClean="0"/>
              <a:t>immunologically mediated </a:t>
            </a:r>
            <a:r>
              <a:rPr lang="en-US" dirty="0"/>
              <a:t>interstitial disorders caused by inhaled dusts or </a:t>
            </a:r>
            <a:r>
              <a:rPr lang="en-US" dirty="0" smtClean="0"/>
              <a:t>antigens; as </a:t>
            </a:r>
            <a:r>
              <a:rPr lang="en-US" dirty="0"/>
              <a:t>opposed to asthma, these disorders primarily affect the </a:t>
            </a:r>
            <a:r>
              <a:rPr lang="en-US" dirty="0" smtClean="0"/>
              <a:t>alveoli (“</a:t>
            </a:r>
            <a:r>
              <a:rPr lang="en-US" dirty="0"/>
              <a:t>allergic alveolitis”):</a:t>
            </a:r>
          </a:p>
          <a:p>
            <a:pPr marL="0" indent="0">
              <a:buNone/>
            </a:pPr>
            <a:r>
              <a:rPr lang="en-US" dirty="0"/>
              <a:t>• Farmer’s lung: Actinomycete spores in </a:t>
            </a:r>
            <a:r>
              <a:rPr lang="en-US" dirty="0" smtClean="0"/>
              <a:t>hay.</a:t>
            </a:r>
            <a:endParaRPr lang="en-US" dirty="0"/>
          </a:p>
          <a:p>
            <a:pPr marL="0" indent="0">
              <a:buNone/>
            </a:pPr>
            <a:r>
              <a:rPr lang="en-US" dirty="0"/>
              <a:t>• Pigeon breeder’s lung: Proteins from bird feathers or </a:t>
            </a:r>
            <a:r>
              <a:rPr lang="en-US" dirty="0" smtClean="0"/>
              <a:t>excreta.</a:t>
            </a:r>
            <a:endParaRPr lang="en-US" dirty="0"/>
          </a:p>
          <a:p>
            <a:pPr marL="0" indent="0">
              <a:buNone/>
            </a:pPr>
            <a:r>
              <a:rPr lang="en-US" dirty="0"/>
              <a:t>• Humidifier or air-conditioner lung: Bacteria in heated </a:t>
            </a:r>
            <a:r>
              <a:rPr lang="en-US" dirty="0" smtClean="0"/>
              <a:t>water.</a:t>
            </a:r>
            <a:endParaRPr lang="en-US" dirty="0"/>
          </a:p>
        </p:txBody>
      </p:sp>
    </p:spTree>
    <p:extLst>
      <p:ext uri="{BB962C8B-B14F-4D97-AF65-F5344CB8AC3E}">
        <p14:creationId xmlns:p14="http://schemas.microsoft.com/office/powerpoint/2010/main" val="2137903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880" t="12121" r="49740" b="27950"/>
          <a:stretch/>
        </p:blipFill>
        <p:spPr>
          <a:xfrm>
            <a:off x="1" y="0"/>
            <a:ext cx="12192000" cy="6858000"/>
          </a:xfrm>
          <a:prstGeom prst="rect">
            <a:avLst/>
          </a:prstGeom>
        </p:spPr>
      </p:pic>
    </p:spTree>
    <p:extLst>
      <p:ext uri="{BB962C8B-B14F-4D97-AF65-F5344CB8AC3E}">
        <p14:creationId xmlns:p14="http://schemas.microsoft.com/office/powerpoint/2010/main" val="4191254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277" t="17297" r="26007" b="21578"/>
          <a:stretch/>
        </p:blipFill>
        <p:spPr>
          <a:xfrm>
            <a:off x="1" y="13648"/>
            <a:ext cx="12192000" cy="6858000"/>
          </a:xfrm>
          <a:prstGeom prst="rect">
            <a:avLst/>
          </a:prstGeom>
        </p:spPr>
      </p:pic>
    </p:spTree>
    <p:extLst>
      <p:ext uri="{BB962C8B-B14F-4D97-AF65-F5344CB8AC3E}">
        <p14:creationId xmlns:p14="http://schemas.microsoft.com/office/powerpoint/2010/main" val="1424659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545" t="12121" r="49291" b="27153"/>
          <a:stretch/>
        </p:blipFill>
        <p:spPr>
          <a:xfrm>
            <a:off x="0" y="0"/>
            <a:ext cx="12192000" cy="6858000"/>
          </a:xfrm>
          <a:prstGeom prst="rect">
            <a:avLst/>
          </a:prstGeom>
        </p:spPr>
      </p:pic>
    </p:spTree>
    <p:extLst>
      <p:ext uri="{BB962C8B-B14F-4D97-AF65-F5344CB8AC3E}">
        <p14:creationId xmlns:p14="http://schemas.microsoft.com/office/powerpoint/2010/main" val="3099001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881" t="13714" r="49851" b="32728"/>
          <a:stretch/>
        </p:blipFill>
        <p:spPr>
          <a:xfrm>
            <a:off x="0" y="-1"/>
            <a:ext cx="12192000" cy="6858001"/>
          </a:xfrm>
          <a:prstGeom prst="rect">
            <a:avLst/>
          </a:prstGeom>
        </p:spPr>
      </p:pic>
    </p:spTree>
    <p:extLst>
      <p:ext uri="{BB962C8B-B14F-4D97-AF65-F5344CB8AC3E}">
        <p14:creationId xmlns:p14="http://schemas.microsoft.com/office/powerpoint/2010/main" val="1277565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b="1" dirty="0" smtClean="0"/>
              <a:t>Pathogenesis:</a:t>
            </a:r>
          </a:p>
          <a:p>
            <a:r>
              <a:rPr lang="en-US" dirty="0"/>
              <a:t>Different forms of asbestos have different clinical </a:t>
            </a:r>
            <a:r>
              <a:rPr lang="en-US" dirty="0" smtClean="0"/>
              <a:t>consequences. Straight</a:t>
            </a:r>
            <a:r>
              <a:rPr lang="en-US" dirty="0"/>
              <a:t>, stiff amphiboles reach the deep lung more </a:t>
            </a:r>
            <a:r>
              <a:rPr lang="en-US" dirty="0" smtClean="0"/>
              <a:t> than flexible</a:t>
            </a:r>
            <a:r>
              <a:rPr lang="en-US" dirty="0"/>
              <a:t>, curved serpentine fibers, accounting for their greater </a:t>
            </a:r>
            <a:r>
              <a:rPr lang="en-US" dirty="0" smtClean="0"/>
              <a:t>pathogenicity; serpentine </a:t>
            </a:r>
            <a:r>
              <a:rPr lang="en-US" dirty="0"/>
              <a:t>fibers are also more soluble </a:t>
            </a:r>
            <a:r>
              <a:rPr lang="en-US" dirty="0" smtClean="0"/>
              <a:t>than amphiboles and </a:t>
            </a:r>
            <a:r>
              <a:rPr lang="en-US" dirty="0"/>
              <a:t>thus are gradually leached from the tissues</a:t>
            </a:r>
            <a:r>
              <a:rPr lang="en-US" dirty="0" smtClean="0"/>
              <a:t>.</a:t>
            </a:r>
          </a:p>
        </p:txBody>
      </p:sp>
    </p:spTree>
    <p:extLst>
      <p:ext uri="{BB962C8B-B14F-4D97-AF65-F5344CB8AC3E}">
        <p14:creationId xmlns:p14="http://schemas.microsoft.com/office/powerpoint/2010/main" val="2367085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Smoking-Related Interstitial Diseases</a:t>
            </a:r>
          </a:p>
        </p:txBody>
      </p:sp>
      <p:sp>
        <p:nvSpPr>
          <p:cNvPr id="3" name="Content Placeholder 2"/>
          <p:cNvSpPr>
            <a:spLocks noGrp="1"/>
          </p:cNvSpPr>
          <p:nvPr>
            <p:ph idx="1"/>
          </p:nvPr>
        </p:nvSpPr>
        <p:spPr/>
        <p:txBody>
          <a:bodyPr/>
          <a:lstStyle/>
          <a:p>
            <a:pPr marL="0" indent="0">
              <a:buNone/>
            </a:pPr>
            <a:r>
              <a:rPr lang="en-US" b="1" dirty="0" err="1"/>
              <a:t>Desquamative</a:t>
            </a:r>
            <a:r>
              <a:rPr lang="en-US" b="1" dirty="0"/>
              <a:t> Interstitial </a:t>
            </a:r>
            <a:r>
              <a:rPr lang="en-US" b="1" dirty="0" smtClean="0"/>
              <a:t>Pneumonia:</a:t>
            </a:r>
            <a:endParaRPr lang="en-US" b="1" dirty="0"/>
          </a:p>
          <a:p>
            <a:pPr marL="0" indent="0">
              <a:buNone/>
            </a:pPr>
            <a:r>
              <a:rPr lang="en-US" dirty="0" err="1"/>
              <a:t>Desquamative</a:t>
            </a:r>
            <a:r>
              <a:rPr lang="en-US" dirty="0"/>
              <a:t> interstitial pneumonia (DIP) is characterized by </a:t>
            </a:r>
            <a:r>
              <a:rPr lang="en-US" dirty="0" smtClean="0"/>
              <a:t>an insidious </a:t>
            </a:r>
            <a:r>
              <a:rPr lang="en-US" dirty="0"/>
              <a:t>onset of dyspnea and dry cough; histology reveals </a:t>
            </a:r>
            <a:r>
              <a:rPr lang="en-US" dirty="0" smtClean="0"/>
              <a:t>abundant intra-alveolar </a:t>
            </a:r>
            <a:r>
              <a:rPr lang="en-US" dirty="0"/>
              <a:t>dusty brown (smokers’) macrophages with </a:t>
            </a:r>
            <a:r>
              <a:rPr lang="en-US" dirty="0" smtClean="0"/>
              <a:t>mild interstitial </a:t>
            </a:r>
            <a:r>
              <a:rPr lang="en-US" dirty="0"/>
              <a:t>inflammation and minimal fibrosis. Emphysema </a:t>
            </a:r>
            <a:r>
              <a:rPr lang="en-US" dirty="0" smtClean="0"/>
              <a:t>is often </a:t>
            </a:r>
            <a:r>
              <a:rPr lang="en-US" dirty="0"/>
              <a:t>present. Steroid therapy or smoking cessation </a:t>
            </a:r>
            <a:r>
              <a:rPr lang="en-US" dirty="0" smtClean="0"/>
              <a:t>yields improvement</a:t>
            </a:r>
            <a:r>
              <a:rPr lang="en-US" dirty="0"/>
              <a:t>.</a:t>
            </a:r>
            <a:endParaRPr lang="en-US" b="1" dirty="0"/>
          </a:p>
        </p:txBody>
      </p:sp>
    </p:spTree>
    <p:extLst>
      <p:ext uri="{BB962C8B-B14F-4D97-AF65-F5344CB8AC3E}">
        <p14:creationId xmlns:p14="http://schemas.microsoft.com/office/powerpoint/2010/main" val="120836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656" t="11125" r="48843" b="7441"/>
          <a:stretch/>
        </p:blipFill>
        <p:spPr>
          <a:xfrm>
            <a:off x="0" y="0"/>
            <a:ext cx="12323928" cy="6858000"/>
          </a:xfrm>
          <a:prstGeom prst="rect">
            <a:avLst/>
          </a:prstGeom>
        </p:spPr>
      </p:pic>
    </p:spTree>
    <p:extLst>
      <p:ext uri="{BB962C8B-B14F-4D97-AF65-F5344CB8AC3E}">
        <p14:creationId xmlns:p14="http://schemas.microsoft.com/office/powerpoint/2010/main" val="326606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r>
              <a:rPr lang="en-US" b="1" dirty="0"/>
              <a:t>Respiratory Bronchiolitis–Associated </a:t>
            </a:r>
            <a:r>
              <a:rPr lang="en-US" b="1" dirty="0" smtClean="0"/>
              <a:t>Interstitial Lung Disease:</a:t>
            </a:r>
            <a:endParaRPr lang="en-US" b="1" dirty="0"/>
          </a:p>
          <a:p>
            <a:pPr marL="0" indent="0">
              <a:buNone/>
            </a:pPr>
            <a:r>
              <a:rPr lang="en-US" dirty="0"/>
              <a:t>Respiratory bronchiolitis–associated interstitial lung disease </a:t>
            </a:r>
            <a:r>
              <a:rPr lang="en-US" dirty="0" smtClean="0"/>
              <a:t>causes gradual </a:t>
            </a:r>
            <a:r>
              <a:rPr lang="en-US" dirty="0"/>
              <a:t>usually mild dyspnea and cough; histology reveals </a:t>
            </a:r>
            <a:r>
              <a:rPr lang="en-US" dirty="0" smtClean="0"/>
              <a:t>patchy bronchiolar </a:t>
            </a:r>
            <a:r>
              <a:rPr lang="en-US" dirty="0"/>
              <a:t>accumulations of smokers’ macrophages with </a:t>
            </a:r>
            <a:r>
              <a:rPr lang="en-US" dirty="0" err="1" smtClean="0"/>
              <a:t>peribronchiolar</a:t>
            </a:r>
            <a:r>
              <a:rPr lang="en-US" dirty="0"/>
              <a:t> </a:t>
            </a:r>
            <a:r>
              <a:rPr lang="en-US" dirty="0" smtClean="0"/>
              <a:t>inflammation </a:t>
            </a:r>
            <a:r>
              <a:rPr lang="en-US" dirty="0"/>
              <a:t>and mild fibrosis. Smoking </a:t>
            </a:r>
            <a:r>
              <a:rPr lang="en-US" dirty="0" smtClean="0"/>
              <a:t>cessation yields </a:t>
            </a:r>
            <a:r>
              <a:rPr lang="en-US" dirty="0"/>
              <a:t>improvement.</a:t>
            </a:r>
            <a:endParaRPr lang="en-US" b="1" dirty="0"/>
          </a:p>
        </p:txBody>
      </p:sp>
    </p:spTree>
    <p:extLst>
      <p:ext uri="{BB962C8B-B14F-4D97-AF65-F5344CB8AC3E}">
        <p14:creationId xmlns:p14="http://schemas.microsoft.com/office/powerpoint/2010/main" val="3498324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Pulmonary Alveolar </a:t>
            </a:r>
            <a:r>
              <a:rPr lang="en-US" b="1" u="sng" dirty="0" err="1"/>
              <a:t>Proteinosis</a:t>
            </a:r>
            <a:endParaRPr lang="en-US" b="1" u="sng" dirty="0"/>
          </a:p>
        </p:txBody>
      </p:sp>
      <p:sp>
        <p:nvSpPr>
          <p:cNvPr id="3" name="Content Placeholder 2"/>
          <p:cNvSpPr>
            <a:spLocks noGrp="1"/>
          </p:cNvSpPr>
          <p:nvPr>
            <p:ph idx="1"/>
          </p:nvPr>
        </p:nvSpPr>
        <p:spPr/>
        <p:txBody>
          <a:bodyPr>
            <a:normAutofit/>
          </a:bodyPr>
          <a:lstStyle/>
          <a:p>
            <a:pPr marL="0" indent="0">
              <a:buNone/>
            </a:pPr>
            <a:r>
              <a:rPr lang="en-US" dirty="0"/>
              <a:t>Pulmonary alveolar </a:t>
            </a:r>
            <a:r>
              <a:rPr lang="en-US" dirty="0" err="1"/>
              <a:t>proteinosis</a:t>
            </a:r>
            <a:r>
              <a:rPr lang="en-US" dirty="0"/>
              <a:t> (PAP) is a rare entity </a:t>
            </a:r>
            <a:r>
              <a:rPr lang="en-US" dirty="0" smtClean="0"/>
              <a:t>characterized by </a:t>
            </a:r>
            <a:r>
              <a:rPr lang="en-US" dirty="0"/>
              <a:t>surfactant accumulation in alveoli and bronchioles; there </a:t>
            </a:r>
            <a:r>
              <a:rPr lang="en-US" dirty="0" smtClean="0"/>
              <a:t>are three </a:t>
            </a:r>
            <a:r>
              <a:rPr lang="en-US" dirty="0"/>
              <a:t>distinct classes with different pathogenesis but </a:t>
            </a:r>
            <a:r>
              <a:rPr lang="en-US" dirty="0" smtClean="0"/>
              <a:t>similar histology</a:t>
            </a:r>
            <a:r>
              <a:rPr lang="en-US" dirty="0"/>
              <a:t>:</a:t>
            </a:r>
          </a:p>
          <a:p>
            <a:r>
              <a:rPr lang="en-US" dirty="0" smtClean="0"/>
              <a:t> </a:t>
            </a:r>
            <a:r>
              <a:rPr lang="en-US" dirty="0"/>
              <a:t>Acquired PAP accounts for 90% of cases. Autoantibodies </a:t>
            </a:r>
            <a:r>
              <a:rPr lang="en-US" dirty="0" smtClean="0"/>
              <a:t>against granulocyte-macrophage </a:t>
            </a:r>
            <a:r>
              <a:rPr lang="en-US" dirty="0"/>
              <a:t>colony stimulating factor (</a:t>
            </a:r>
            <a:r>
              <a:rPr lang="en-US" dirty="0" smtClean="0"/>
              <a:t>GM-CSF) lead </a:t>
            </a:r>
            <a:r>
              <a:rPr lang="en-US" dirty="0"/>
              <a:t>to functional GM-CSF deficiency and to impaired </a:t>
            </a:r>
            <a:r>
              <a:rPr lang="en-US" dirty="0" smtClean="0"/>
              <a:t>surfactant clearance </a:t>
            </a:r>
            <a:r>
              <a:rPr lang="en-US" dirty="0"/>
              <a:t>by pulmonary macrophages.</a:t>
            </a:r>
          </a:p>
          <a:p>
            <a:r>
              <a:rPr lang="en-US" dirty="0" smtClean="0"/>
              <a:t> </a:t>
            </a:r>
            <a:r>
              <a:rPr lang="en-US" dirty="0"/>
              <a:t>Congenital PAP occurs in newborns and is rapidly fatal; it </a:t>
            </a:r>
            <a:r>
              <a:rPr lang="en-US" dirty="0" smtClean="0"/>
              <a:t>is caused </a:t>
            </a:r>
            <a:r>
              <a:rPr lang="en-US" dirty="0"/>
              <a:t>by a number of mutations involved in either </a:t>
            </a:r>
            <a:r>
              <a:rPr lang="en-US" dirty="0" smtClean="0"/>
              <a:t>GM-CSF production </a:t>
            </a:r>
            <a:r>
              <a:rPr lang="en-US" dirty="0"/>
              <a:t>or signaling or in surfactant synthesis and transport</a:t>
            </a:r>
            <a:r>
              <a:rPr lang="en-US" dirty="0" smtClean="0"/>
              <a:t>.</a:t>
            </a:r>
            <a:endParaRPr lang="en-US" dirty="0"/>
          </a:p>
        </p:txBody>
      </p:sp>
    </p:spTree>
    <p:extLst>
      <p:ext uri="{BB962C8B-B14F-4D97-AF65-F5344CB8AC3E}">
        <p14:creationId xmlns:p14="http://schemas.microsoft.com/office/powerpoint/2010/main" val="1033865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Secondary PAP follows exposure to irritating dusts or chemicals, or it occurs in immunocompromised individuals.</a:t>
            </a:r>
          </a:p>
          <a:p>
            <a:pPr marL="0" indent="0">
              <a:buNone/>
            </a:pPr>
            <a:endParaRPr lang="en-US" dirty="0" smtClean="0"/>
          </a:p>
          <a:p>
            <a:r>
              <a:rPr lang="en-US" dirty="0" smtClean="0"/>
              <a:t>PAP </a:t>
            </a:r>
            <a:r>
              <a:rPr lang="en-US" dirty="0"/>
              <a:t>is characterized clinically by respiratory difficulty, </a:t>
            </a:r>
            <a:r>
              <a:rPr lang="en-US" dirty="0" smtClean="0"/>
              <a:t>cough, and </a:t>
            </a:r>
            <a:r>
              <a:rPr lang="en-US" dirty="0"/>
              <a:t>abundant sputum often containing chunks of gelatinous </a:t>
            </a:r>
            <a:r>
              <a:rPr lang="en-US" dirty="0" smtClean="0"/>
              <a:t>material. Histologically</a:t>
            </a:r>
            <a:r>
              <a:rPr lang="en-US" dirty="0"/>
              <a:t>, there is dense, amorphous, periodic </a:t>
            </a:r>
            <a:r>
              <a:rPr lang="en-US" dirty="0" smtClean="0"/>
              <a:t>acid–Schiff (PAS</a:t>
            </a:r>
            <a:r>
              <a:rPr lang="en-US" dirty="0"/>
              <a:t>)-positive, lipid-laden protein exudates filling alveolar </a:t>
            </a:r>
            <a:r>
              <a:rPr lang="en-US" dirty="0" smtClean="0"/>
              <a:t>spaces. Patients </a:t>
            </a:r>
            <a:r>
              <a:rPr lang="en-US" dirty="0"/>
              <a:t>are at risk for developing secondary infections.</a:t>
            </a:r>
          </a:p>
        </p:txBody>
      </p:sp>
    </p:spTree>
    <p:extLst>
      <p:ext uri="{BB962C8B-B14F-4D97-AF65-F5344CB8AC3E}">
        <p14:creationId xmlns:p14="http://schemas.microsoft.com/office/powerpoint/2010/main" val="3418030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695" t="21280" r="55446" b="28149"/>
          <a:stretch/>
        </p:blipFill>
        <p:spPr>
          <a:xfrm>
            <a:off x="0" y="0"/>
            <a:ext cx="12192000" cy="6858000"/>
          </a:xfrm>
          <a:prstGeom prst="rect">
            <a:avLst/>
          </a:prstGeom>
        </p:spPr>
      </p:pic>
    </p:spTree>
    <p:extLst>
      <p:ext uri="{BB962C8B-B14F-4D97-AF65-F5344CB8AC3E}">
        <p14:creationId xmlns:p14="http://schemas.microsoft.com/office/powerpoint/2010/main" val="382938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Thank you</a:t>
            </a:r>
            <a:br>
              <a:rPr lang="en-US" dirty="0" smtClean="0"/>
            </a:br>
            <a:r>
              <a:rPr lang="en-US" dirty="0" smtClean="0"/>
              <a:t>????</a:t>
            </a:r>
            <a:endParaRPr lang="en-US" dirty="0"/>
          </a:p>
        </p:txBody>
      </p:sp>
      <p:sp>
        <p:nvSpPr>
          <p:cNvPr id="7" name="Subtitle 6"/>
          <p:cNvSpPr>
            <a:spLocks noGrp="1"/>
          </p:cNvSpPr>
          <p:nvPr>
            <p:ph type="subTitle" idx="1"/>
          </p:nvPr>
        </p:nvSpPr>
        <p:spPr/>
        <p:txBody>
          <a:bodyPr/>
          <a:lstStyle/>
          <a:p>
            <a:r>
              <a:rPr lang="en-US" dirty="0" smtClean="0"/>
              <a:t>STAY HOME---STAY SAFE</a:t>
            </a:r>
            <a:endParaRPr lang="en-US" dirty="0"/>
          </a:p>
        </p:txBody>
      </p:sp>
    </p:spTree>
    <p:extLst>
      <p:ext uri="{BB962C8B-B14F-4D97-AF65-F5344CB8AC3E}">
        <p14:creationId xmlns:p14="http://schemas.microsoft.com/office/powerpoint/2010/main" val="3054474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 Alveolar macrophages ingest inhaled fibers, leading to their activation and production of mediators (e.g., fibrogenic cytokines and growth factors).</a:t>
            </a:r>
          </a:p>
          <a:p>
            <a:r>
              <a:rPr lang="en-US" dirty="0"/>
              <a:t>Asbestos fibers can act as both tumor initiators and promoters. Some oncogenic effects are related to free radical generation, while adsorption of potentially toxic substances (e.g., tobacco smoke carcinogens) on fibers also contributes to their tumorigenicity.</a:t>
            </a:r>
            <a:endParaRPr lang="en-US" b="1" dirty="0"/>
          </a:p>
          <a:p>
            <a:pPr marL="0" indent="0">
              <a:buNone/>
            </a:pPr>
            <a:endParaRPr lang="en-US" dirty="0"/>
          </a:p>
        </p:txBody>
      </p:sp>
    </p:spTree>
    <p:extLst>
      <p:ext uri="{BB962C8B-B14F-4D97-AF65-F5344CB8AC3E}">
        <p14:creationId xmlns:p14="http://schemas.microsoft.com/office/powerpoint/2010/main" val="2054193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marL="0" indent="0">
              <a:buNone/>
            </a:pPr>
            <a:r>
              <a:rPr lang="en-US" b="1" dirty="0" smtClean="0"/>
              <a:t>Morphology:</a:t>
            </a:r>
            <a:endParaRPr lang="en-US" b="1" dirty="0"/>
          </a:p>
          <a:p>
            <a:r>
              <a:rPr lang="en-US" dirty="0" smtClean="0"/>
              <a:t> </a:t>
            </a:r>
            <a:r>
              <a:rPr lang="en-US" dirty="0"/>
              <a:t>Pleural plaques are well-circumscribed plaques of dense </a:t>
            </a:r>
            <a:r>
              <a:rPr lang="en-US" dirty="0" smtClean="0"/>
              <a:t>collagen; although </a:t>
            </a:r>
            <a:r>
              <a:rPr lang="en-US" dirty="0"/>
              <a:t>they do not contain asbestos </a:t>
            </a:r>
            <a:r>
              <a:rPr lang="en-US" dirty="0" smtClean="0"/>
              <a:t>bodies, they </a:t>
            </a:r>
            <a:r>
              <a:rPr lang="en-US" dirty="0"/>
              <a:t>rarely occur in the absence of prior asbestos exposures.</a:t>
            </a:r>
          </a:p>
          <a:p>
            <a:r>
              <a:rPr lang="en-US" dirty="0" smtClean="0"/>
              <a:t> </a:t>
            </a:r>
            <a:r>
              <a:rPr lang="en-US" dirty="0"/>
              <a:t>Asbestosis is marked by diffuse interstitial fibrosis that is </a:t>
            </a:r>
            <a:r>
              <a:rPr lang="en-US" dirty="0" smtClean="0"/>
              <a:t>indistinguishable from </a:t>
            </a:r>
            <a:r>
              <a:rPr lang="en-US" dirty="0"/>
              <a:t>similar lesions caused by other disorders (e.g</a:t>
            </a:r>
            <a:r>
              <a:rPr lang="en-US" dirty="0" smtClean="0"/>
              <a:t>., UIP</a:t>
            </a:r>
            <a:r>
              <a:rPr lang="en-US" dirty="0"/>
              <a:t>) except for the presence of asbestos bodies; these are </a:t>
            </a:r>
            <a:r>
              <a:rPr lang="en-US" dirty="0" smtClean="0"/>
              <a:t>ingested fibers </a:t>
            </a:r>
            <a:r>
              <a:rPr lang="en-US" dirty="0"/>
              <a:t>coated by iron-containing proteinaceous material to </a:t>
            </a:r>
            <a:r>
              <a:rPr lang="en-US" dirty="0" smtClean="0"/>
              <a:t>form characteristic </a:t>
            </a:r>
            <a:r>
              <a:rPr lang="en-US" dirty="0"/>
              <a:t>beaded, dumbbell-shaped fibers. They occur in </a:t>
            </a:r>
            <a:r>
              <a:rPr lang="en-US" dirty="0" smtClean="0"/>
              <a:t>the process </a:t>
            </a:r>
            <a:r>
              <a:rPr lang="en-US" dirty="0"/>
              <a:t>of attempted macrophage endocytosis; similar </a:t>
            </a:r>
            <a:r>
              <a:rPr lang="en-US" dirty="0" smtClean="0"/>
              <a:t>iron encrustation </a:t>
            </a:r>
            <a:r>
              <a:rPr lang="en-US" dirty="0"/>
              <a:t>can occur with other inorganic particulates </a:t>
            </a:r>
            <a:r>
              <a:rPr lang="en-US" dirty="0" smtClean="0"/>
              <a:t>and are </a:t>
            </a:r>
            <a:r>
              <a:rPr lang="en-US" dirty="0"/>
              <a:t>called ferruginous bodies.</a:t>
            </a:r>
            <a:endParaRPr lang="en-US" b="1" dirty="0"/>
          </a:p>
        </p:txBody>
      </p:sp>
    </p:spTree>
    <p:extLst>
      <p:ext uri="{BB962C8B-B14F-4D97-AF65-F5344CB8AC3E}">
        <p14:creationId xmlns:p14="http://schemas.microsoft.com/office/powerpoint/2010/main" val="2704281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b="1" dirty="0"/>
              <a:t>Clinical </a:t>
            </a:r>
            <a:r>
              <a:rPr lang="en-US" b="1" dirty="0" smtClean="0"/>
              <a:t>Course:</a:t>
            </a:r>
          </a:p>
          <a:p>
            <a:r>
              <a:rPr lang="en-US" dirty="0"/>
              <a:t>Plaques are typically asymptomatic. Dyspnea is usually the </a:t>
            </a:r>
            <a:r>
              <a:rPr lang="en-US" dirty="0" smtClean="0"/>
              <a:t>first manifestation </a:t>
            </a:r>
            <a:r>
              <a:rPr lang="en-US" dirty="0"/>
              <a:t>of asbestosis, often accompanied by a </a:t>
            </a:r>
            <a:r>
              <a:rPr lang="en-US" dirty="0" smtClean="0"/>
              <a:t>productive cough</a:t>
            </a:r>
            <a:r>
              <a:rPr lang="en-US" dirty="0"/>
              <a:t>; these symptoms typically occur with a lag of 10 to 20 </a:t>
            </a:r>
            <a:r>
              <a:rPr lang="en-US" dirty="0" smtClean="0"/>
              <a:t>years after </a:t>
            </a:r>
            <a:r>
              <a:rPr lang="en-US" dirty="0"/>
              <a:t>exposure. With advanced pneumoconiosis, </a:t>
            </a:r>
            <a:r>
              <a:rPr lang="en-US" dirty="0" smtClean="0"/>
              <a:t>honeycombing develops</a:t>
            </a:r>
            <a:r>
              <a:rPr lang="en-US" dirty="0"/>
              <a:t>, and the course may be static or can progress to </a:t>
            </a:r>
            <a:r>
              <a:rPr lang="en-US" dirty="0" smtClean="0"/>
              <a:t>respiratory failure </a:t>
            </a:r>
            <a:r>
              <a:rPr lang="en-US" dirty="0"/>
              <a:t>or cor pulmonale. </a:t>
            </a:r>
            <a:r>
              <a:rPr lang="en-US" dirty="0" smtClean="0"/>
              <a:t>Asbestosis </a:t>
            </a:r>
            <a:r>
              <a:rPr lang="en-US" dirty="0"/>
              <a:t>complicated by </a:t>
            </a:r>
            <a:r>
              <a:rPr lang="en-US" dirty="0" smtClean="0"/>
              <a:t>pulmonary/pleural </a:t>
            </a:r>
            <a:r>
              <a:rPr lang="en-US" dirty="0"/>
              <a:t>malignancy has a grim </a:t>
            </a:r>
            <a:r>
              <a:rPr lang="en-US" dirty="0" smtClean="0"/>
              <a:t>prognosis.</a:t>
            </a:r>
            <a:endParaRPr lang="en-US" b="1" dirty="0"/>
          </a:p>
        </p:txBody>
      </p:sp>
    </p:spTree>
    <p:extLst>
      <p:ext uri="{BB962C8B-B14F-4D97-AF65-F5344CB8AC3E}">
        <p14:creationId xmlns:p14="http://schemas.microsoft.com/office/powerpoint/2010/main" val="3523011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880" t="10328" r="49069" b="35515"/>
          <a:stretch/>
        </p:blipFill>
        <p:spPr>
          <a:xfrm>
            <a:off x="0" y="-136478"/>
            <a:ext cx="12192000" cy="6994478"/>
          </a:xfrm>
          <a:prstGeom prst="rect">
            <a:avLst/>
          </a:prstGeom>
        </p:spPr>
      </p:pic>
    </p:spTree>
    <p:extLst>
      <p:ext uri="{BB962C8B-B14F-4D97-AF65-F5344CB8AC3E}">
        <p14:creationId xmlns:p14="http://schemas.microsoft.com/office/powerpoint/2010/main" val="2145459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544" t="12320" r="49851" b="39697"/>
          <a:stretch/>
        </p:blipFill>
        <p:spPr>
          <a:xfrm>
            <a:off x="0" y="0"/>
            <a:ext cx="12192000" cy="6728346"/>
          </a:xfrm>
          <a:prstGeom prst="rect">
            <a:avLst/>
          </a:prstGeom>
        </p:spPr>
      </p:pic>
    </p:spTree>
    <p:extLst>
      <p:ext uri="{BB962C8B-B14F-4D97-AF65-F5344CB8AC3E}">
        <p14:creationId xmlns:p14="http://schemas.microsoft.com/office/powerpoint/2010/main" val="3302653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1119" t="20682" r="20634" b="9233"/>
          <a:stretch/>
        </p:blipFill>
        <p:spPr>
          <a:xfrm>
            <a:off x="0" y="0"/>
            <a:ext cx="12192000" cy="6858000"/>
          </a:xfrm>
          <a:prstGeom prst="rect">
            <a:avLst/>
          </a:prstGeom>
        </p:spPr>
      </p:pic>
    </p:spTree>
    <p:extLst>
      <p:ext uri="{BB962C8B-B14F-4D97-AF65-F5344CB8AC3E}">
        <p14:creationId xmlns:p14="http://schemas.microsoft.com/office/powerpoint/2010/main" val="39392535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CE2C4C7B96C94992FCDCD516328081" ma:contentTypeVersion="2" ma:contentTypeDescription="Create a new document." ma:contentTypeScope="" ma:versionID="5eea047ca148aa844cb93a8c99a2675b">
  <xsd:schema xmlns:xsd="http://www.w3.org/2001/XMLSchema" xmlns:xs="http://www.w3.org/2001/XMLSchema" xmlns:p="http://schemas.microsoft.com/office/2006/metadata/properties" xmlns:ns2="e0585ad6-e60d-4dbf-9f0f-7ca5398387e1" targetNamespace="http://schemas.microsoft.com/office/2006/metadata/properties" ma:root="true" ma:fieldsID="9e91d4b2b676e2469954a00a9ec9651c" ns2:_="">
    <xsd:import namespace="e0585ad6-e60d-4dbf-9f0f-7ca5398387e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85ad6-e60d-4dbf-9f0f-7ca5398387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3AACCA2-1C51-4811-9E76-1AB19C3250A5}"/>
</file>

<file path=customXml/itemProps2.xml><?xml version="1.0" encoding="utf-8"?>
<ds:datastoreItem xmlns:ds="http://schemas.openxmlformats.org/officeDocument/2006/customXml" ds:itemID="{7FD31ADC-71AB-49BA-AF47-D191EE74D071}"/>
</file>

<file path=customXml/itemProps3.xml><?xml version="1.0" encoding="utf-8"?>
<ds:datastoreItem xmlns:ds="http://schemas.openxmlformats.org/officeDocument/2006/customXml" ds:itemID="{B37C2FB3-F1EA-4A4E-AB6D-73AC7BBCD5EA}"/>
</file>

<file path=docProps/app.xml><?xml version="1.0" encoding="utf-8"?>
<Properties xmlns="http://schemas.openxmlformats.org/officeDocument/2006/extended-properties" xmlns:vt="http://schemas.openxmlformats.org/officeDocument/2006/docPropsVTypes">
  <TotalTime>127</TotalTime>
  <Words>1242</Words>
  <Application>Microsoft Office PowerPoint</Application>
  <PresentationFormat>Widescreen</PresentationFormat>
  <Paragraphs>69</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Restrictive lung diseases 2</vt:lpstr>
      <vt:lpstr>ASBESTOS-RELATED DISEASES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Complications of Therapies</vt:lpstr>
      <vt:lpstr>Granulomatous Diseases Sarcoidosis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Hypersensitivity Pneumonitis</vt:lpstr>
      <vt:lpstr>PowerPoint Presentation</vt:lpstr>
      <vt:lpstr>PowerPoint Presentation</vt:lpstr>
      <vt:lpstr>PowerPoint Presentation</vt:lpstr>
      <vt:lpstr>PowerPoint Presentation</vt:lpstr>
      <vt:lpstr>Smoking-Related Interstitial Diseases</vt:lpstr>
      <vt:lpstr>PowerPoint Presentation</vt:lpstr>
      <vt:lpstr>PowerPoint Presentation</vt:lpstr>
      <vt:lpstr>Pulmonary Alveolar Proteinosis</vt:lpstr>
      <vt:lpstr>PowerPoint Presentation</vt:lpstr>
      <vt:lpstr>PowerPoint Presentation</vt:lpstr>
      <vt:lpstr>Thank you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Restrictive lung diseases 2</dc:title>
  <dc:creator>User</dc:creator>
  <cp:lastModifiedBy>User</cp:lastModifiedBy>
  <cp:revision>14</cp:revision>
  <dcterms:created xsi:type="dcterms:W3CDTF">2020-10-16T19:23:08Z</dcterms:created>
  <dcterms:modified xsi:type="dcterms:W3CDTF">2020-10-20T16:06:50Z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0x010100A4CE2C4C7B96C94992FCDCD516328081</vt:lpwstr>
  </property>
</Properties>
</file>