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3.xml" ContentType="application/vnd.openxmlformats-officedocument.presentationml.slide+xml"/>
  <Override PartName="/ppt/slides/slide15.xml" ContentType="application/vnd.openxmlformats-officedocument.presentationml.slide+xml"/>
  <Override PartName="/ppt/slides/slide4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42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3" r:id="rId2"/>
    <p:sldId id="284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7" r:id="rId23"/>
    <p:sldId id="288" r:id="rId24"/>
    <p:sldId id="289" r:id="rId25"/>
    <p:sldId id="290" r:id="rId26"/>
    <p:sldId id="286" r:id="rId27"/>
    <p:sldId id="317" r:id="rId28"/>
    <p:sldId id="282" r:id="rId29"/>
    <p:sldId id="318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9" r:id="rId51"/>
    <p:sldId id="315" r:id="rId52"/>
    <p:sldId id="3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shiba\Desktop\New%20Microsoft%20Office%20Excel%20Workshee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2800" dirty="0"/>
              <a:t>temperature of the patient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384971541478744E-2"/>
          <c:y val="9.6869191922579354E-2"/>
          <c:w val="0.79779144180011241"/>
          <c:h val="0.82835472014005818"/>
        </c:manualLayout>
      </c:layout>
      <c:lineChart>
        <c:grouping val="standard"/>
        <c:varyColors val="0"/>
        <c:ser>
          <c:idx val="0"/>
          <c:order val="0"/>
          <c:tx>
            <c:v>temperature of the patient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Sheet1!$B$1:$B$9</c:f>
              <c:numCache>
                <c:formatCode>General</c:formatCode>
                <c:ptCount val="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38</c:v>
                </c:pt>
                <c:pt idx="6">
                  <c:v>37</c:v>
                </c:pt>
                <c:pt idx="7">
                  <c:v>37</c:v>
                </c:pt>
                <c:pt idx="8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00480"/>
        <c:axId val="64502016"/>
      </c:lineChart>
      <c:catAx>
        <c:axId val="6450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4502016"/>
        <c:crosses val="autoZero"/>
        <c:auto val="1"/>
        <c:lblAlgn val="ctr"/>
        <c:lblOffset val="100"/>
        <c:noMultiLvlLbl val="0"/>
      </c:catAx>
      <c:valAx>
        <c:axId val="64502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45004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EB5B-C8EB-4D65-AE52-120CF13C9BF1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BB935-FBE9-4C3C-9DFB-79A1C764BB2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958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39E0E9-5A3A-42DF-A72C-B10F587DF12C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7BBA7A6-8055-477F-A177-D2B66C506A62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FF28E38-D4C4-40FB-B239-6EBB6C2419D1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4945CAB-B7EB-4F14-9519-BBAA8ECE6A4D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14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0D2E860-C896-41AA-B240-44B711B85789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5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5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6280B73-EDA6-4447-86C4-480B62748818}" type="slidenum">
              <a:rPr lang="en-US" sz="12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8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8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284A68-330A-4133-A2E6-4A28050D20E1}" type="slidenum">
              <a:rPr lang="en-US" sz="12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9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9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0CC0D9-5B1D-411E-A906-CF7BA3AF799D}" type="slidenum">
              <a:rPr lang="en-US" sz="12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302CF504-1284-46C6-AFCF-FAEAB9365220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4A8E9B4-29E5-46CF-B0EE-2064545F834A}" type="slidenum">
              <a:rPr lang="ar-SA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66FCB5-457E-4629-804E-0242AEEE3AE0}" type="slidenum">
              <a:rPr lang="ar-SA" sz="120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BB935-FBE9-4C3C-9DFB-79A1C764BB21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7108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DE1B171-AD5E-4613-8475-6CFE5870887E}" type="slidenum">
              <a:rPr lang="ar-SA" sz="12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EF860D8-7C65-4225-840C-76C93CE9D4D7}" type="slidenum">
              <a:rPr lang="ar-SA" sz="12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D31FE77-7494-4187-A514-74F76E64C658}" type="slidenum">
              <a:rPr lang="ar-SA" sz="1200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BC53FF-E80E-42DE-81EB-F0099CE542A0}" type="slidenum">
              <a:rPr lang="ar-SA" sz="1200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3BCA28-2E3E-4E0C-8C58-AEA1D0E28336}" type="slidenum">
              <a:rPr lang="ar-SA" sz="1200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DB2073A-A3DF-496C-BD80-8978595109D1}" type="slidenum">
              <a:rPr lang="ar-SA" sz="1200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63C12FE-3FA6-4A9B-A076-B3D828A56333}" type="slidenum">
              <a:rPr lang="ar-SA" sz="1200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B2C0F3-C89C-4D53-ADA5-9FB3630C8FD6}" type="slidenum">
              <a:rPr lang="ar-SA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9BF6BC-026B-4783-8517-7F72431DC415}" type="slidenum">
              <a:rPr lang="ar-SA" sz="1200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23902E-F40B-4C46-9F1E-BF5AD541FD95}" type="slidenum">
              <a:rPr lang="ar-SA" sz="1200" smtClean="0">
                <a:solidFill>
                  <a:srgbClr val="000000"/>
                </a:solidFill>
              </a:rPr>
              <a:pPr eaLnBrk="1" hangingPunct="1"/>
              <a:t>40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AEE73CE-8C01-40C6-97CB-FB01A9B0EDA8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1063D1D-294F-46D1-A8F0-70AA70A3ED53}" type="slidenum">
              <a:rPr lang="ar-SA" sz="1200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77DF3D-AF26-4881-94DC-BCD11A8E52E7}" type="slidenum">
              <a:rPr lang="ar-SA" sz="1200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6F64C5-1AFD-415D-9B47-595EE1130699}" type="slidenum">
              <a:rPr lang="ar-SA" sz="1200">
                <a:solidFill>
                  <a:srgbClr val="000000"/>
                </a:solidFill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01E986-BCFA-45B5-A861-64878DC6483E}" type="slidenum">
              <a:rPr lang="ar-SA" sz="1200">
                <a:solidFill>
                  <a:srgbClr val="000000"/>
                </a:solidFill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E6C2BCE-8524-4EA5-BB9E-FB1F7CB0B15A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84FE29-6969-4F59-B0E6-3F7E66A1E81D}" type="slidenum">
              <a:rPr lang="en-US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32F227E7-A651-4191-A75B-CAE9E8D131F2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DCE6F64-CE56-4E27-9B78-95EFA1B15D44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4E7D007-9CA2-4826-87DD-E704A5606D62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3A3DE4E3-A5EF-4104-9499-579F0560E44F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733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04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278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charset="0"/>
              </a:defRPr>
            </a:lvl1pPr>
          </a:lstStyle>
          <a:p>
            <a:pPr>
              <a:defRPr/>
            </a:pPr>
            <a:fld id="{57D0C967-109E-4788-B048-9622E31561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71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0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214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615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91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032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170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557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33FDD-7680-424A-90C5-F0EBF4149222}" type="datetimeFigureOut">
              <a:rPr lang="en-MY" smtClean="0"/>
              <a:t>28/6/2021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6F5F-EB56-4682-B492-DACA8E9F8C9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58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78CD3-164B-427B-9865-4C31B6D67346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>
                <a:solidFill>
                  <a:srgbClr val="FFFFFF"/>
                </a:solidFill>
              </a:rPr>
              <a:t>DR. Waqar Al – Kubaisy</a:t>
            </a:r>
            <a:r>
              <a:rPr lang="nl-NL" sz="3600">
                <a:solidFill>
                  <a:srgbClr val="E8E818"/>
                </a:solidFill>
              </a:rPr>
              <a:t> </a:t>
            </a:r>
          </a:p>
          <a:p>
            <a:endParaRPr lang="nl-NL" sz="180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D4B29-7C22-44B9-8459-2FF55867C3E2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5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C5C0DD-265E-472B-B7FB-A24020FD9069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88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101792E6-2E73-4D0D-B1A8-773A683AA8E3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248836" name="Group 4"/>
          <p:cNvGrpSpPr>
            <a:grpSpLocks/>
          </p:cNvGrpSpPr>
          <p:nvPr/>
        </p:nvGrpSpPr>
        <p:grpSpPr bwMode="auto">
          <a:xfrm>
            <a:off x="755650" y="1268413"/>
            <a:ext cx="4249738" cy="5300662"/>
            <a:chOff x="255" y="270"/>
            <a:chExt cx="5325" cy="2970"/>
          </a:xfrm>
        </p:grpSpPr>
        <p:sp>
          <p:nvSpPr>
            <p:cNvPr id="248867" name="Rectangle 5"/>
            <p:cNvSpPr>
              <a:spLocks noChangeArrowheads="1"/>
            </p:cNvSpPr>
            <p:nvPr/>
          </p:nvSpPr>
          <p:spPr bwMode="auto">
            <a:xfrm>
              <a:off x="1006" y="390"/>
              <a:ext cx="376" cy="22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68" name="Rectangle 6"/>
            <p:cNvSpPr>
              <a:spLocks noChangeArrowheads="1"/>
            </p:cNvSpPr>
            <p:nvPr/>
          </p:nvSpPr>
          <p:spPr bwMode="auto">
            <a:xfrm>
              <a:off x="1953" y="1873"/>
              <a:ext cx="375" cy="7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69" name="Rectangle 7"/>
            <p:cNvSpPr>
              <a:spLocks noChangeArrowheads="1"/>
            </p:cNvSpPr>
            <p:nvPr/>
          </p:nvSpPr>
          <p:spPr bwMode="auto">
            <a:xfrm>
              <a:off x="2899" y="2023"/>
              <a:ext cx="391" cy="5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70" name="Rectangle 8"/>
            <p:cNvSpPr>
              <a:spLocks noChangeArrowheads="1"/>
            </p:cNvSpPr>
            <p:nvPr/>
          </p:nvSpPr>
          <p:spPr bwMode="auto">
            <a:xfrm>
              <a:off x="3860" y="2233"/>
              <a:ext cx="376" cy="3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71" name="Rectangle 9"/>
            <p:cNvSpPr>
              <a:spLocks noChangeArrowheads="1"/>
            </p:cNvSpPr>
            <p:nvPr/>
          </p:nvSpPr>
          <p:spPr bwMode="auto">
            <a:xfrm>
              <a:off x="4807" y="2308"/>
              <a:ext cx="375" cy="2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72" name="Line 10"/>
            <p:cNvSpPr>
              <a:spLocks noChangeShapeType="1"/>
            </p:cNvSpPr>
            <p:nvPr/>
          </p:nvSpPr>
          <p:spPr bwMode="auto">
            <a:xfrm>
              <a:off x="720" y="390"/>
              <a:ext cx="1" cy="22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73" name="Line 11"/>
            <p:cNvSpPr>
              <a:spLocks noChangeShapeType="1"/>
            </p:cNvSpPr>
            <p:nvPr/>
          </p:nvSpPr>
          <p:spPr bwMode="auto">
            <a:xfrm>
              <a:off x="661" y="2607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74" name="Line 12"/>
            <p:cNvSpPr>
              <a:spLocks noChangeShapeType="1"/>
            </p:cNvSpPr>
            <p:nvPr/>
          </p:nvSpPr>
          <p:spPr bwMode="auto">
            <a:xfrm>
              <a:off x="661" y="1873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75" name="Line 13"/>
            <p:cNvSpPr>
              <a:spLocks noChangeShapeType="1"/>
            </p:cNvSpPr>
            <p:nvPr/>
          </p:nvSpPr>
          <p:spPr bwMode="auto">
            <a:xfrm>
              <a:off x="661" y="1124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76" name="Line 14"/>
            <p:cNvSpPr>
              <a:spLocks noChangeShapeType="1"/>
            </p:cNvSpPr>
            <p:nvPr/>
          </p:nvSpPr>
          <p:spPr bwMode="auto">
            <a:xfrm>
              <a:off x="661" y="39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77" name="Line 15"/>
            <p:cNvSpPr>
              <a:spLocks noChangeShapeType="1"/>
            </p:cNvSpPr>
            <p:nvPr/>
          </p:nvSpPr>
          <p:spPr bwMode="auto">
            <a:xfrm>
              <a:off x="721" y="2607"/>
              <a:ext cx="47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78" name="Rectangle 16"/>
            <p:cNvSpPr>
              <a:spLocks noChangeArrowheads="1"/>
            </p:cNvSpPr>
            <p:nvPr/>
          </p:nvSpPr>
          <p:spPr bwMode="auto">
            <a:xfrm>
              <a:off x="466" y="2488"/>
              <a:ext cx="1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8879" name="Rectangle 17"/>
            <p:cNvSpPr>
              <a:spLocks noChangeArrowheads="1"/>
            </p:cNvSpPr>
            <p:nvPr/>
          </p:nvSpPr>
          <p:spPr bwMode="auto">
            <a:xfrm>
              <a:off x="361" y="1753"/>
              <a:ext cx="267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8880" name="Rectangle 18"/>
            <p:cNvSpPr>
              <a:spLocks noChangeArrowheads="1"/>
            </p:cNvSpPr>
            <p:nvPr/>
          </p:nvSpPr>
          <p:spPr bwMode="auto">
            <a:xfrm>
              <a:off x="255" y="1004"/>
              <a:ext cx="401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150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8881" name="Rectangle 19"/>
            <p:cNvSpPr>
              <a:spLocks noChangeArrowheads="1"/>
            </p:cNvSpPr>
            <p:nvPr/>
          </p:nvSpPr>
          <p:spPr bwMode="auto">
            <a:xfrm>
              <a:off x="255" y="270"/>
              <a:ext cx="401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8883" name="Text Box 21"/>
            <p:cNvSpPr txBox="1">
              <a:spLocks noChangeArrowheads="1"/>
            </p:cNvSpPr>
            <p:nvPr/>
          </p:nvSpPr>
          <p:spPr bwMode="auto">
            <a:xfrm>
              <a:off x="1800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8884" name="Text Box 22"/>
            <p:cNvSpPr txBox="1">
              <a:spLocks noChangeArrowheads="1"/>
            </p:cNvSpPr>
            <p:nvPr/>
          </p:nvSpPr>
          <p:spPr bwMode="auto">
            <a:xfrm>
              <a:off x="2744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8885" name="Text Box 23"/>
            <p:cNvSpPr txBox="1">
              <a:spLocks noChangeArrowheads="1"/>
            </p:cNvSpPr>
            <p:nvPr/>
          </p:nvSpPr>
          <p:spPr bwMode="auto">
            <a:xfrm>
              <a:off x="3661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8886" name="Text Box 24"/>
            <p:cNvSpPr txBox="1">
              <a:spLocks noChangeArrowheads="1"/>
            </p:cNvSpPr>
            <p:nvPr/>
          </p:nvSpPr>
          <p:spPr bwMode="auto">
            <a:xfrm>
              <a:off x="4680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48837" name="Rectangle 26"/>
          <p:cNvSpPr>
            <a:spLocks noChangeArrowheads="1"/>
          </p:cNvSpPr>
          <p:nvPr/>
        </p:nvSpPr>
        <p:spPr bwMode="auto">
          <a:xfrm>
            <a:off x="4343400" y="2514600"/>
            <a:ext cx="360363" cy="295116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grpSp>
        <p:nvGrpSpPr>
          <p:cNvPr id="248838" name="Group 216"/>
          <p:cNvGrpSpPr>
            <a:grpSpLocks/>
          </p:cNvGrpSpPr>
          <p:nvPr/>
        </p:nvGrpSpPr>
        <p:grpSpPr bwMode="auto">
          <a:xfrm>
            <a:off x="1061091" y="1554018"/>
            <a:ext cx="3925721" cy="5086494"/>
            <a:chOff x="661" y="390"/>
            <a:chExt cx="4919" cy="2850"/>
          </a:xfrm>
        </p:grpSpPr>
        <p:sp>
          <p:nvSpPr>
            <p:cNvPr id="248848" name="Rectangle 217"/>
            <p:cNvSpPr>
              <a:spLocks noChangeArrowheads="1"/>
            </p:cNvSpPr>
            <p:nvPr/>
          </p:nvSpPr>
          <p:spPr bwMode="auto">
            <a:xfrm>
              <a:off x="1006" y="390"/>
              <a:ext cx="376" cy="22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49" name="Rectangle 218"/>
            <p:cNvSpPr>
              <a:spLocks noChangeArrowheads="1"/>
            </p:cNvSpPr>
            <p:nvPr/>
          </p:nvSpPr>
          <p:spPr bwMode="auto">
            <a:xfrm>
              <a:off x="1953" y="1873"/>
              <a:ext cx="375" cy="73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50" name="Rectangle 219"/>
            <p:cNvSpPr>
              <a:spLocks noChangeArrowheads="1"/>
            </p:cNvSpPr>
            <p:nvPr/>
          </p:nvSpPr>
          <p:spPr bwMode="auto">
            <a:xfrm>
              <a:off x="2899" y="2023"/>
              <a:ext cx="391" cy="5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51" name="Rectangle 220"/>
            <p:cNvSpPr>
              <a:spLocks noChangeArrowheads="1"/>
            </p:cNvSpPr>
            <p:nvPr/>
          </p:nvSpPr>
          <p:spPr bwMode="auto">
            <a:xfrm>
              <a:off x="3860" y="2233"/>
              <a:ext cx="376" cy="37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8852" name="Line 222"/>
            <p:cNvSpPr>
              <a:spLocks noChangeShapeType="1"/>
            </p:cNvSpPr>
            <p:nvPr/>
          </p:nvSpPr>
          <p:spPr bwMode="auto">
            <a:xfrm>
              <a:off x="720" y="390"/>
              <a:ext cx="1" cy="22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53" name="Line 223"/>
            <p:cNvSpPr>
              <a:spLocks noChangeShapeType="1"/>
            </p:cNvSpPr>
            <p:nvPr/>
          </p:nvSpPr>
          <p:spPr bwMode="auto">
            <a:xfrm>
              <a:off x="661" y="2607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54" name="Line 224"/>
            <p:cNvSpPr>
              <a:spLocks noChangeShapeType="1"/>
            </p:cNvSpPr>
            <p:nvPr/>
          </p:nvSpPr>
          <p:spPr bwMode="auto">
            <a:xfrm>
              <a:off x="661" y="1873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55" name="Line 225"/>
            <p:cNvSpPr>
              <a:spLocks noChangeShapeType="1"/>
            </p:cNvSpPr>
            <p:nvPr/>
          </p:nvSpPr>
          <p:spPr bwMode="auto">
            <a:xfrm>
              <a:off x="661" y="1124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56" name="Line 226"/>
            <p:cNvSpPr>
              <a:spLocks noChangeShapeType="1"/>
            </p:cNvSpPr>
            <p:nvPr/>
          </p:nvSpPr>
          <p:spPr bwMode="auto">
            <a:xfrm>
              <a:off x="661" y="39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57" name="Line 227"/>
            <p:cNvSpPr>
              <a:spLocks noChangeShapeType="1"/>
            </p:cNvSpPr>
            <p:nvPr/>
          </p:nvSpPr>
          <p:spPr bwMode="auto">
            <a:xfrm>
              <a:off x="721" y="2607"/>
              <a:ext cx="47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8863" name="Text Box 233"/>
            <p:cNvSpPr txBox="1">
              <a:spLocks noChangeArrowheads="1"/>
            </p:cNvSpPr>
            <p:nvPr/>
          </p:nvSpPr>
          <p:spPr bwMode="auto">
            <a:xfrm>
              <a:off x="1792" y="1556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800" b="1" dirty="0">
                  <a:solidFill>
                    <a:srgbClr val="0070C0"/>
                  </a:solidFill>
                  <a:latin typeface="Times New Roman" pitchFamily="18" charset="0"/>
                </a:rPr>
                <a:t>third</a:t>
              </a:r>
              <a:endParaRPr lang="en-US" sz="1800" b="1" dirty="0">
                <a:solidFill>
                  <a:srgbClr val="0070C0"/>
                </a:solidFill>
              </a:endParaRPr>
            </a:p>
          </p:txBody>
        </p:sp>
        <p:sp>
          <p:nvSpPr>
            <p:cNvPr id="248864" name="Text Box 234"/>
            <p:cNvSpPr txBox="1">
              <a:spLocks noChangeArrowheads="1"/>
            </p:cNvSpPr>
            <p:nvPr/>
          </p:nvSpPr>
          <p:spPr bwMode="auto">
            <a:xfrm>
              <a:off x="2744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400" b="1">
                <a:solidFill>
                  <a:srgbClr val="CC3300"/>
                </a:solidFill>
              </a:endParaRPr>
            </a:p>
          </p:txBody>
        </p:sp>
        <p:sp>
          <p:nvSpPr>
            <p:cNvPr id="248865" name="Text Box 235"/>
            <p:cNvSpPr txBox="1">
              <a:spLocks noChangeArrowheads="1"/>
            </p:cNvSpPr>
            <p:nvPr/>
          </p:nvSpPr>
          <p:spPr bwMode="auto">
            <a:xfrm>
              <a:off x="3661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CC3300"/>
                </a:solidFill>
              </a:endParaRPr>
            </a:p>
          </p:txBody>
        </p:sp>
        <p:sp>
          <p:nvSpPr>
            <p:cNvPr id="248866" name="Text Box 236"/>
            <p:cNvSpPr txBox="1">
              <a:spLocks noChangeArrowheads="1"/>
            </p:cNvSpPr>
            <p:nvPr/>
          </p:nvSpPr>
          <p:spPr bwMode="auto">
            <a:xfrm>
              <a:off x="4680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48839" name="Rectangle 273"/>
          <p:cNvSpPr>
            <a:spLocks noChangeArrowheads="1"/>
          </p:cNvSpPr>
          <p:nvPr/>
        </p:nvSpPr>
        <p:spPr bwMode="auto">
          <a:xfrm>
            <a:off x="4089782" y="2178298"/>
            <a:ext cx="144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000" b="1" dirty="0">
                <a:solidFill>
                  <a:srgbClr val="0070C0"/>
                </a:solidFill>
              </a:rPr>
              <a:t>second</a:t>
            </a:r>
          </a:p>
        </p:txBody>
      </p:sp>
      <p:sp>
        <p:nvSpPr>
          <p:cNvPr id="248840" name="Rectangle 274"/>
          <p:cNvSpPr>
            <a:spLocks noChangeArrowheads="1"/>
          </p:cNvSpPr>
          <p:nvPr/>
        </p:nvSpPr>
        <p:spPr bwMode="auto">
          <a:xfrm>
            <a:off x="3492500" y="4365625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800" b="1" dirty="0">
                <a:solidFill>
                  <a:srgbClr val="0070C0"/>
                </a:solidFill>
              </a:rPr>
              <a:t>fifth</a:t>
            </a:r>
          </a:p>
        </p:txBody>
      </p:sp>
      <p:sp>
        <p:nvSpPr>
          <p:cNvPr id="248841" name="Rectangle 276"/>
          <p:cNvSpPr>
            <a:spLocks noChangeArrowheads="1"/>
          </p:cNvSpPr>
          <p:nvPr/>
        </p:nvSpPr>
        <p:spPr bwMode="auto">
          <a:xfrm>
            <a:off x="2700338" y="4076700"/>
            <a:ext cx="7871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800" b="1" dirty="0">
                <a:solidFill>
                  <a:srgbClr val="0070C0"/>
                </a:solidFill>
              </a:rPr>
              <a:t>fourth</a:t>
            </a:r>
          </a:p>
        </p:txBody>
      </p:sp>
      <p:sp>
        <p:nvSpPr>
          <p:cNvPr id="248842" name="Rectangle 277"/>
          <p:cNvSpPr>
            <a:spLocks noChangeArrowheads="1"/>
          </p:cNvSpPr>
          <p:nvPr/>
        </p:nvSpPr>
        <p:spPr bwMode="auto">
          <a:xfrm>
            <a:off x="1331913" y="119697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800" b="1" dirty="0">
                <a:solidFill>
                  <a:srgbClr val="0070C0"/>
                </a:solidFill>
              </a:rPr>
              <a:t>first</a:t>
            </a:r>
          </a:p>
        </p:txBody>
      </p:sp>
      <p:sp>
        <p:nvSpPr>
          <p:cNvPr id="248844" name="Rectangle 74"/>
          <p:cNvSpPr>
            <a:spLocks noChangeArrowheads="1"/>
          </p:cNvSpPr>
          <p:nvPr/>
        </p:nvSpPr>
        <p:spPr bwMode="auto">
          <a:xfrm>
            <a:off x="246063" y="6040582"/>
            <a:ext cx="785432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(I)</a:t>
            </a:r>
            <a:r>
              <a:rPr lang="en-US" sz="2400" b="1" dirty="0" err="1">
                <a:solidFill>
                  <a:schemeClr val="tx1"/>
                </a:solidFill>
              </a:rPr>
              <a:t>Mutah</a:t>
            </a:r>
            <a:r>
              <a:rPr lang="en-US" sz="2400" b="1" dirty="0">
                <a:solidFill>
                  <a:schemeClr val="tx1"/>
                </a:solidFill>
              </a:rPr>
              <a:t> medical student according to their year level </a:t>
            </a:r>
            <a:r>
              <a:rPr lang="en-US" sz="2400" b="1" dirty="0" smtClean="0">
                <a:solidFill>
                  <a:schemeClr val="tx1"/>
                </a:solidFill>
              </a:rPr>
              <a:t>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8845" name="Rectangle 1"/>
          <p:cNvSpPr>
            <a:spLocks noChangeArrowheads="1"/>
          </p:cNvSpPr>
          <p:nvPr/>
        </p:nvSpPr>
        <p:spPr bwMode="auto">
          <a:xfrm>
            <a:off x="3375025" y="228600"/>
            <a:ext cx="3937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MY" sz="2800" b="1" dirty="0">
                <a:solidFill>
                  <a:srgbClr val="0070C0"/>
                </a:solidFill>
              </a:rPr>
              <a:t>nominal and ordinal data</a:t>
            </a:r>
          </a:p>
        </p:txBody>
      </p:sp>
      <p:sp>
        <p:nvSpPr>
          <p:cNvPr id="248847" name="Text Box 24"/>
          <p:cNvSpPr txBox="1">
            <a:spLocks noChangeArrowheads="1"/>
          </p:cNvSpPr>
          <p:nvPr/>
        </p:nvSpPr>
        <p:spPr bwMode="auto">
          <a:xfrm>
            <a:off x="5284788" y="2501900"/>
            <a:ext cx="3402012" cy="91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400" dirty="0">
                <a:solidFill>
                  <a:srgbClr val="0070C0"/>
                </a:solidFill>
                <a:latin typeface="+mn-lt"/>
              </a:rPr>
              <a:t>Excellent for showing 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Magnitude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38168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8E1D11-6E8B-4C8E-AD6A-8942B28D5849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grpSp>
        <p:nvGrpSpPr>
          <p:cNvPr id="249859" name="Group 4"/>
          <p:cNvGrpSpPr>
            <a:grpSpLocks/>
          </p:cNvGrpSpPr>
          <p:nvPr/>
        </p:nvGrpSpPr>
        <p:grpSpPr bwMode="auto">
          <a:xfrm>
            <a:off x="755650" y="1268413"/>
            <a:ext cx="4249738" cy="5300662"/>
            <a:chOff x="255" y="270"/>
            <a:chExt cx="5325" cy="2970"/>
          </a:xfrm>
        </p:grpSpPr>
        <p:sp>
          <p:nvSpPr>
            <p:cNvPr id="249902" name="Rectangle 5"/>
            <p:cNvSpPr>
              <a:spLocks noChangeArrowheads="1"/>
            </p:cNvSpPr>
            <p:nvPr/>
          </p:nvSpPr>
          <p:spPr bwMode="auto">
            <a:xfrm>
              <a:off x="1006" y="390"/>
              <a:ext cx="376" cy="22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903" name="Rectangle 6"/>
            <p:cNvSpPr>
              <a:spLocks noChangeArrowheads="1"/>
            </p:cNvSpPr>
            <p:nvPr/>
          </p:nvSpPr>
          <p:spPr bwMode="auto">
            <a:xfrm>
              <a:off x="1953" y="1873"/>
              <a:ext cx="375" cy="7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904" name="Rectangle 7"/>
            <p:cNvSpPr>
              <a:spLocks noChangeArrowheads="1"/>
            </p:cNvSpPr>
            <p:nvPr/>
          </p:nvSpPr>
          <p:spPr bwMode="auto">
            <a:xfrm>
              <a:off x="2899" y="2023"/>
              <a:ext cx="391" cy="5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905" name="Rectangle 8"/>
            <p:cNvSpPr>
              <a:spLocks noChangeArrowheads="1"/>
            </p:cNvSpPr>
            <p:nvPr/>
          </p:nvSpPr>
          <p:spPr bwMode="auto">
            <a:xfrm>
              <a:off x="3860" y="2233"/>
              <a:ext cx="376" cy="3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906" name="Rectangle 9"/>
            <p:cNvSpPr>
              <a:spLocks noChangeArrowheads="1"/>
            </p:cNvSpPr>
            <p:nvPr/>
          </p:nvSpPr>
          <p:spPr bwMode="auto">
            <a:xfrm>
              <a:off x="4807" y="2308"/>
              <a:ext cx="375" cy="2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907" name="Line 10"/>
            <p:cNvSpPr>
              <a:spLocks noChangeShapeType="1"/>
            </p:cNvSpPr>
            <p:nvPr/>
          </p:nvSpPr>
          <p:spPr bwMode="auto">
            <a:xfrm>
              <a:off x="720" y="390"/>
              <a:ext cx="1" cy="22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908" name="Line 11"/>
            <p:cNvSpPr>
              <a:spLocks noChangeShapeType="1"/>
            </p:cNvSpPr>
            <p:nvPr/>
          </p:nvSpPr>
          <p:spPr bwMode="auto">
            <a:xfrm>
              <a:off x="661" y="2607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909" name="Line 12"/>
            <p:cNvSpPr>
              <a:spLocks noChangeShapeType="1"/>
            </p:cNvSpPr>
            <p:nvPr/>
          </p:nvSpPr>
          <p:spPr bwMode="auto">
            <a:xfrm>
              <a:off x="661" y="1873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910" name="Line 13"/>
            <p:cNvSpPr>
              <a:spLocks noChangeShapeType="1"/>
            </p:cNvSpPr>
            <p:nvPr/>
          </p:nvSpPr>
          <p:spPr bwMode="auto">
            <a:xfrm>
              <a:off x="661" y="1124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911" name="Line 14"/>
            <p:cNvSpPr>
              <a:spLocks noChangeShapeType="1"/>
            </p:cNvSpPr>
            <p:nvPr/>
          </p:nvSpPr>
          <p:spPr bwMode="auto">
            <a:xfrm>
              <a:off x="661" y="39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912" name="Line 15"/>
            <p:cNvSpPr>
              <a:spLocks noChangeShapeType="1"/>
            </p:cNvSpPr>
            <p:nvPr/>
          </p:nvSpPr>
          <p:spPr bwMode="auto">
            <a:xfrm>
              <a:off x="721" y="2607"/>
              <a:ext cx="47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913" name="Rectangle 16"/>
            <p:cNvSpPr>
              <a:spLocks noChangeArrowheads="1"/>
            </p:cNvSpPr>
            <p:nvPr/>
          </p:nvSpPr>
          <p:spPr bwMode="auto">
            <a:xfrm>
              <a:off x="466" y="2488"/>
              <a:ext cx="1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14" name="Rectangle 17"/>
            <p:cNvSpPr>
              <a:spLocks noChangeArrowheads="1"/>
            </p:cNvSpPr>
            <p:nvPr/>
          </p:nvSpPr>
          <p:spPr bwMode="auto">
            <a:xfrm>
              <a:off x="361" y="1753"/>
              <a:ext cx="267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15" name="Rectangle 18"/>
            <p:cNvSpPr>
              <a:spLocks noChangeArrowheads="1"/>
            </p:cNvSpPr>
            <p:nvPr/>
          </p:nvSpPr>
          <p:spPr bwMode="auto">
            <a:xfrm>
              <a:off x="255" y="1004"/>
              <a:ext cx="401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150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16" name="Rectangle 19"/>
            <p:cNvSpPr>
              <a:spLocks noChangeArrowheads="1"/>
            </p:cNvSpPr>
            <p:nvPr/>
          </p:nvSpPr>
          <p:spPr bwMode="auto">
            <a:xfrm>
              <a:off x="255" y="270"/>
              <a:ext cx="401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17" name="Text Box 20"/>
            <p:cNvSpPr txBox="1">
              <a:spLocks noChangeArrowheads="1"/>
            </p:cNvSpPr>
            <p:nvPr/>
          </p:nvSpPr>
          <p:spPr bwMode="auto">
            <a:xfrm>
              <a:off x="866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first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18" name="Text Box 21"/>
            <p:cNvSpPr txBox="1">
              <a:spLocks noChangeArrowheads="1"/>
            </p:cNvSpPr>
            <p:nvPr/>
          </p:nvSpPr>
          <p:spPr bwMode="auto">
            <a:xfrm>
              <a:off x="1800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19" name="Text Box 22"/>
            <p:cNvSpPr txBox="1">
              <a:spLocks noChangeArrowheads="1"/>
            </p:cNvSpPr>
            <p:nvPr/>
          </p:nvSpPr>
          <p:spPr bwMode="auto">
            <a:xfrm>
              <a:off x="2744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20" name="Text Box 23"/>
            <p:cNvSpPr txBox="1">
              <a:spLocks noChangeArrowheads="1"/>
            </p:cNvSpPr>
            <p:nvPr/>
          </p:nvSpPr>
          <p:spPr bwMode="auto">
            <a:xfrm>
              <a:off x="3661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921" name="Text Box 24"/>
            <p:cNvSpPr txBox="1">
              <a:spLocks noChangeArrowheads="1"/>
            </p:cNvSpPr>
            <p:nvPr/>
          </p:nvSpPr>
          <p:spPr bwMode="auto">
            <a:xfrm>
              <a:off x="4680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49860" name="Group 216"/>
          <p:cNvGrpSpPr>
            <a:grpSpLocks/>
          </p:cNvGrpSpPr>
          <p:nvPr/>
        </p:nvGrpSpPr>
        <p:grpSpPr bwMode="auto">
          <a:xfrm>
            <a:off x="755650" y="1268413"/>
            <a:ext cx="4249738" cy="5300662"/>
            <a:chOff x="255" y="270"/>
            <a:chExt cx="5325" cy="2970"/>
          </a:xfrm>
        </p:grpSpPr>
        <p:sp>
          <p:nvSpPr>
            <p:cNvPr id="249882" name="Rectangle 217"/>
            <p:cNvSpPr>
              <a:spLocks noChangeArrowheads="1"/>
            </p:cNvSpPr>
            <p:nvPr/>
          </p:nvSpPr>
          <p:spPr bwMode="auto">
            <a:xfrm>
              <a:off x="1006" y="390"/>
              <a:ext cx="376" cy="22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883" name="Rectangle 218"/>
            <p:cNvSpPr>
              <a:spLocks noChangeArrowheads="1"/>
            </p:cNvSpPr>
            <p:nvPr/>
          </p:nvSpPr>
          <p:spPr bwMode="auto">
            <a:xfrm>
              <a:off x="1953" y="1873"/>
              <a:ext cx="375" cy="7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884" name="Rectangle 219"/>
            <p:cNvSpPr>
              <a:spLocks noChangeArrowheads="1"/>
            </p:cNvSpPr>
            <p:nvPr/>
          </p:nvSpPr>
          <p:spPr bwMode="auto">
            <a:xfrm>
              <a:off x="2899" y="2023"/>
              <a:ext cx="391" cy="5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885" name="Rectangle 220"/>
            <p:cNvSpPr>
              <a:spLocks noChangeArrowheads="1"/>
            </p:cNvSpPr>
            <p:nvPr/>
          </p:nvSpPr>
          <p:spPr bwMode="auto">
            <a:xfrm>
              <a:off x="3860" y="2233"/>
              <a:ext cx="376" cy="3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886" name="Rectangle 221"/>
            <p:cNvSpPr>
              <a:spLocks noChangeArrowheads="1"/>
            </p:cNvSpPr>
            <p:nvPr/>
          </p:nvSpPr>
          <p:spPr bwMode="auto">
            <a:xfrm>
              <a:off x="4807" y="2308"/>
              <a:ext cx="375" cy="2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49887" name="Line 222"/>
            <p:cNvSpPr>
              <a:spLocks noChangeShapeType="1"/>
            </p:cNvSpPr>
            <p:nvPr/>
          </p:nvSpPr>
          <p:spPr bwMode="auto">
            <a:xfrm>
              <a:off x="720" y="390"/>
              <a:ext cx="1" cy="22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888" name="Line 223"/>
            <p:cNvSpPr>
              <a:spLocks noChangeShapeType="1"/>
            </p:cNvSpPr>
            <p:nvPr/>
          </p:nvSpPr>
          <p:spPr bwMode="auto">
            <a:xfrm>
              <a:off x="661" y="2607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889" name="Line 224"/>
            <p:cNvSpPr>
              <a:spLocks noChangeShapeType="1"/>
            </p:cNvSpPr>
            <p:nvPr/>
          </p:nvSpPr>
          <p:spPr bwMode="auto">
            <a:xfrm>
              <a:off x="661" y="1873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890" name="Line 225"/>
            <p:cNvSpPr>
              <a:spLocks noChangeShapeType="1"/>
            </p:cNvSpPr>
            <p:nvPr/>
          </p:nvSpPr>
          <p:spPr bwMode="auto">
            <a:xfrm>
              <a:off x="661" y="1124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891" name="Line 226"/>
            <p:cNvSpPr>
              <a:spLocks noChangeShapeType="1"/>
            </p:cNvSpPr>
            <p:nvPr/>
          </p:nvSpPr>
          <p:spPr bwMode="auto">
            <a:xfrm>
              <a:off x="661" y="390"/>
              <a:ext cx="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892" name="Line 227"/>
            <p:cNvSpPr>
              <a:spLocks noChangeShapeType="1"/>
            </p:cNvSpPr>
            <p:nvPr/>
          </p:nvSpPr>
          <p:spPr bwMode="auto">
            <a:xfrm>
              <a:off x="721" y="2607"/>
              <a:ext cx="47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9893" name="Rectangle 228"/>
            <p:cNvSpPr>
              <a:spLocks noChangeArrowheads="1"/>
            </p:cNvSpPr>
            <p:nvPr/>
          </p:nvSpPr>
          <p:spPr bwMode="auto">
            <a:xfrm>
              <a:off x="466" y="2488"/>
              <a:ext cx="13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894" name="Rectangle 229"/>
            <p:cNvSpPr>
              <a:spLocks noChangeArrowheads="1"/>
            </p:cNvSpPr>
            <p:nvPr/>
          </p:nvSpPr>
          <p:spPr bwMode="auto">
            <a:xfrm>
              <a:off x="361" y="1753"/>
              <a:ext cx="267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895" name="Rectangle 230"/>
            <p:cNvSpPr>
              <a:spLocks noChangeArrowheads="1"/>
            </p:cNvSpPr>
            <p:nvPr/>
          </p:nvSpPr>
          <p:spPr bwMode="auto">
            <a:xfrm>
              <a:off x="255" y="1004"/>
              <a:ext cx="401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150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896" name="Rectangle 231"/>
            <p:cNvSpPr>
              <a:spLocks noChangeArrowheads="1"/>
            </p:cNvSpPr>
            <p:nvPr/>
          </p:nvSpPr>
          <p:spPr bwMode="auto">
            <a:xfrm>
              <a:off x="255" y="270"/>
              <a:ext cx="401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897" name="Text Box 232"/>
            <p:cNvSpPr txBox="1">
              <a:spLocks noChangeArrowheads="1"/>
            </p:cNvSpPr>
            <p:nvPr/>
          </p:nvSpPr>
          <p:spPr bwMode="auto">
            <a:xfrm>
              <a:off x="866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first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9898" name="Text Box 233"/>
            <p:cNvSpPr txBox="1">
              <a:spLocks noChangeArrowheads="1"/>
            </p:cNvSpPr>
            <p:nvPr/>
          </p:nvSpPr>
          <p:spPr bwMode="auto">
            <a:xfrm>
              <a:off x="2745" y="1865"/>
              <a:ext cx="9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800" b="1">
                  <a:solidFill>
                    <a:srgbClr val="CC3300"/>
                  </a:solidFill>
                  <a:latin typeface="Times New Roman" pitchFamily="18" charset="0"/>
                </a:rPr>
                <a:t>third</a:t>
              </a:r>
              <a:endParaRPr lang="en-US" sz="1800" b="1">
                <a:solidFill>
                  <a:srgbClr val="CC3300"/>
                </a:solidFill>
              </a:endParaRPr>
            </a:p>
          </p:txBody>
        </p:sp>
        <p:sp>
          <p:nvSpPr>
            <p:cNvPr id="249899" name="Text Box 234"/>
            <p:cNvSpPr txBox="1">
              <a:spLocks noChangeArrowheads="1"/>
            </p:cNvSpPr>
            <p:nvPr/>
          </p:nvSpPr>
          <p:spPr bwMode="auto">
            <a:xfrm>
              <a:off x="2744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400" b="1">
                <a:solidFill>
                  <a:srgbClr val="CC3300"/>
                </a:solidFill>
              </a:endParaRPr>
            </a:p>
          </p:txBody>
        </p:sp>
        <p:sp>
          <p:nvSpPr>
            <p:cNvPr id="249900" name="Text Box 235"/>
            <p:cNvSpPr txBox="1">
              <a:spLocks noChangeArrowheads="1"/>
            </p:cNvSpPr>
            <p:nvPr/>
          </p:nvSpPr>
          <p:spPr bwMode="auto">
            <a:xfrm>
              <a:off x="3661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CC3300"/>
                </a:solidFill>
              </a:endParaRPr>
            </a:p>
          </p:txBody>
        </p:sp>
        <p:sp>
          <p:nvSpPr>
            <p:cNvPr id="249901" name="Text Box 236"/>
            <p:cNvSpPr txBox="1">
              <a:spLocks noChangeArrowheads="1"/>
            </p:cNvSpPr>
            <p:nvPr/>
          </p:nvSpPr>
          <p:spPr bwMode="auto">
            <a:xfrm>
              <a:off x="4680" y="270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37"/>
          <p:cNvGrpSpPr>
            <a:grpSpLocks/>
          </p:cNvGrpSpPr>
          <p:nvPr/>
        </p:nvGrpSpPr>
        <p:grpSpPr bwMode="auto">
          <a:xfrm>
            <a:off x="755650" y="1268413"/>
            <a:ext cx="4249738" cy="5300662"/>
            <a:chOff x="255" y="270"/>
            <a:chExt cx="5325" cy="2970"/>
          </a:xfrm>
          <a:noFill/>
        </p:grpSpPr>
        <p:sp>
          <p:nvSpPr>
            <p:cNvPr id="51267" name="Rectangle 238"/>
            <p:cNvSpPr>
              <a:spLocks noChangeArrowheads="1"/>
            </p:cNvSpPr>
            <p:nvPr/>
          </p:nvSpPr>
          <p:spPr bwMode="auto">
            <a:xfrm>
              <a:off x="1006" y="390"/>
              <a:ext cx="376" cy="221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68" name="Rectangle 239"/>
            <p:cNvSpPr>
              <a:spLocks noChangeArrowheads="1"/>
            </p:cNvSpPr>
            <p:nvPr/>
          </p:nvSpPr>
          <p:spPr bwMode="auto">
            <a:xfrm>
              <a:off x="1953" y="1873"/>
              <a:ext cx="375" cy="73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69" name="Rectangle 240"/>
            <p:cNvSpPr>
              <a:spLocks noChangeArrowheads="1"/>
            </p:cNvSpPr>
            <p:nvPr/>
          </p:nvSpPr>
          <p:spPr bwMode="auto">
            <a:xfrm>
              <a:off x="2899" y="2023"/>
              <a:ext cx="391" cy="58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70" name="Rectangle 241"/>
            <p:cNvSpPr>
              <a:spLocks noChangeArrowheads="1"/>
            </p:cNvSpPr>
            <p:nvPr/>
          </p:nvSpPr>
          <p:spPr bwMode="auto">
            <a:xfrm>
              <a:off x="3860" y="2233"/>
              <a:ext cx="376" cy="37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71" name="Rectangle 242"/>
            <p:cNvSpPr>
              <a:spLocks noChangeArrowheads="1"/>
            </p:cNvSpPr>
            <p:nvPr/>
          </p:nvSpPr>
          <p:spPr bwMode="auto">
            <a:xfrm>
              <a:off x="4807" y="2308"/>
              <a:ext cx="375" cy="299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72" name="Line 243"/>
            <p:cNvSpPr>
              <a:spLocks noChangeShapeType="1"/>
            </p:cNvSpPr>
            <p:nvPr/>
          </p:nvSpPr>
          <p:spPr bwMode="auto">
            <a:xfrm>
              <a:off x="720" y="390"/>
              <a:ext cx="1" cy="2217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273" name="Line 244"/>
            <p:cNvSpPr>
              <a:spLocks noChangeShapeType="1"/>
            </p:cNvSpPr>
            <p:nvPr/>
          </p:nvSpPr>
          <p:spPr bwMode="auto">
            <a:xfrm>
              <a:off x="661" y="2607"/>
              <a:ext cx="60" cy="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274" name="Line 245"/>
            <p:cNvSpPr>
              <a:spLocks noChangeShapeType="1"/>
            </p:cNvSpPr>
            <p:nvPr/>
          </p:nvSpPr>
          <p:spPr bwMode="auto">
            <a:xfrm>
              <a:off x="661" y="1873"/>
              <a:ext cx="60" cy="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275" name="Line 246"/>
            <p:cNvSpPr>
              <a:spLocks noChangeShapeType="1"/>
            </p:cNvSpPr>
            <p:nvPr/>
          </p:nvSpPr>
          <p:spPr bwMode="auto">
            <a:xfrm>
              <a:off x="661" y="1124"/>
              <a:ext cx="60" cy="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276" name="Line 247"/>
            <p:cNvSpPr>
              <a:spLocks noChangeShapeType="1"/>
            </p:cNvSpPr>
            <p:nvPr/>
          </p:nvSpPr>
          <p:spPr bwMode="auto">
            <a:xfrm>
              <a:off x="661" y="390"/>
              <a:ext cx="60" cy="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277" name="Line 248"/>
            <p:cNvSpPr>
              <a:spLocks noChangeShapeType="1"/>
            </p:cNvSpPr>
            <p:nvPr/>
          </p:nvSpPr>
          <p:spPr bwMode="auto">
            <a:xfrm>
              <a:off x="721" y="2607"/>
              <a:ext cx="4747" cy="1"/>
            </a:xfrm>
            <a:prstGeom prst="line">
              <a:avLst/>
            </a:prstGeom>
            <a:grp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1278" name="Rectangle 249"/>
            <p:cNvSpPr>
              <a:spLocks noChangeArrowheads="1"/>
            </p:cNvSpPr>
            <p:nvPr/>
          </p:nvSpPr>
          <p:spPr bwMode="auto">
            <a:xfrm>
              <a:off x="466" y="2488"/>
              <a:ext cx="134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79" name="Rectangle 250"/>
            <p:cNvSpPr>
              <a:spLocks noChangeArrowheads="1"/>
            </p:cNvSpPr>
            <p:nvPr/>
          </p:nvSpPr>
          <p:spPr bwMode="auto">
            <a:xfrm>
              <a:off x="361" y="1753"/>
              <a:ext cx="267" cy="5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rtl="0">
                <a:defRPr/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cs typeface="Arial" charset="0"/>
                </a:rPr>
                <a:t>100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80" name="Rectangle 251"/>
            <p:cNvSpPr>
              <a:spLocks noChangeArrowheads="1"/>
            </p:cNvSpPr>
            <p:nvPr/>
          </p:nvSpPr>
          <p:spPr bwMode="auto">
            <a:xfrm>
              <a:off x="255" y="1004"/>
              <a:ext cx="401" cy="5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150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81" name="Rectangle 252"/>
            <p:cNvSpPr>
              <a:spLocks noChangeArrowheads="1"/>
            </p:cNvSpPr>
            <p:nvPr/>
          </p:nvSpPr>
          <p:spPr bwMode="auto">
            <a:xfrm>
              <a:off x="255" y="270"/>
              <a:ext cx="401" cy="5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200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82" name="Text Box 253"/>
            <p:cNvSpPr txBox="1">
              <a:spLocks noChangeArrowheads="1"/>
            </p:cNvSpPr>
            <p:nvPr/>
          </p:nvSpPr>
          <p:spPr bwMode="auto">
            <a:xfrm>
              <a:off x="866" y="2700"/>
              <a:ext cx="9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600" b="1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83" name="Text Box 254"/>
            <p:cNvSpPr txBox="1">
              <a:spLocks noChangeArrowheads="1"/>
            </p:cNvSpPr>
            <p:nvPr/>
          </p:nvSpPr>
          <p:spPr bwMode="auto">
            <a:xfrm>
              <a:off x="1800" y="2700"/>
              <a:ext cx="9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84" name="Text Box 255"/>
            <p:cNvSpPr txBox="1">
              <a:spLocks noChangeArrowheads="1"/>
            </p:cNvSpPr>
            <p:nvPr/>
          </p:nvSpPr>
          <p:spPr bwMode="auto">
            <a:xfrm>
              <a:off x="2744" y="2700"/>
              <a:ext cx="9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85" name="Text Box 256"/>
            <p:cNvSpPr txBox="1">
              <a:spLocks noChangeArrowheads="1"/>
            </p:cNvSpPr>
            <p:nvPr/>
          </p:nvSpPr>
          <p:spPr bwMode="auto">
            <a:xfrm>
              <a:off x="3661" y="2700"/>
              <a:ext cx="9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rgbClr val="CC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286" name="Text Box 257"/>
            <p:cNvSpPr txBox="1">
              <a:spLocks noChangeArrowheads="1"/>
            </p:cNvSpPr>
            <p:nvPr/>
          </p:nvSpPr>
          <p:spPr bwMode="auto">
            <a:xfrm>
              <a:off x="4680" y="2700"/>
              <a:ext cx="90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9862" name="Rectangle 273"/>
          <p:cNvSpPr>
            <a:spLocks noChangeArrowheads="1"/>
          </p:cNvSpPr>
          <p:nvPr/>
        </p:nvSpPr>
        <p:spPr bwMode="auto">
          <a:xfrm>
            <a:off x="1981200" y="37338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400" b="1">
                <a:solidFill>
                  <a:srgbClr val="CC3300"/>
                </a:solidFill>
              </a:rPr>
              <a:t>second</a:t>
            </a:r>
          </a:p>
        </p:txBody>
      </p:sp>
      <p:sp>
        <p:nvSpPr>
          <p:cNvPr id="249863" name="Rectangle 274"/>
          <p:cNvSpPr>
            <a:spLocks noChangeArrowheads="1"/>
          </p:cNvSpPr>
          <p:nvPr/>
        </p:nvSpPr>
        <p:spPr bwMode="auto">
          <a:xfrm>
            <a:off x="4495800" y="4419600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800" b="1">
                <a:solidFill>
                  <a:srgbClr val="CC3300"/>
                </a:solidFill>
              </a:rPr>
              <a:t>fifth</a:t>
            </a:r>
          </a:p>
        </p:txBody>
      </p:sp>
      <p:sp>
        <p:nvSpPr>
          <p:cNvPr id="249864" name="Rectangle 276"/>
          <p:cNvSpPr>
            <a:spLocks noChangeArrowheads="1"/>
          </p:cNvSpPr>
          <p:nvPr/>
        </p:nvSpPr>
        <p:spPr bwMode="auto">
          <a:xfrm>
            <a:off x="3429000" y="43434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800" b="1">
                <a:solidFill>
                  <a:srgbClr val="CC3300"/>
                </a:solidFill>
              </a:rPr>
              <a:t>fourth</a:t>
            </a:r>
          </a:p>
        </p:txBody>
      </p:sp>
      <p:sp>
        <p:nvSpPr>
          <p:cNvPr id="249865" name="Rectangle 277"/>
          <p:cNvSpPr>
            <a:spLocks noChangeArrowheads="1"/>
          </p:cNvSpPr>
          <p:nvPr/>
        </p:nvSpPr>
        <p:spPr bwMode="auto">
          <a:xfrm>
            <a:off x="1509713" y="2122488"/>
            <a:ext cx="790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800" b="1">
                <a:solidFill>
                  <a:srgbClr val="CC3300"/>
                </a:solidFill>
              </a:rPr>
              <a:t>first</a:t>
            </a:r>
          </a:p>
        </p:txBody>
      </p:sp>
      <p:sp>
        <p:nvSpPr>
          <p:cNvPr id="249866" name="Rectangle 26"/>
          <p:cNvSpPr>
            <a:spLocks noChangeArrowheads="1"/>
          </p:cNvSpPr>
          <p:nvPr/>
        </p:nvSpPr>
        <p:spPr bwMode="auto">
          <a:xfrm>
            <a:off x="1676400" y="2514600"/>
            <a:ext cx="228600" cy="2951163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9867" name="Rectangle 26"/>
          <p:cNvSpPr>
            <a:spLocks noChangeArrowheads="1"/>
          </p:cNvSpPr>
          <p:nvPr/>
        </p:nvSpPr>
        <p:spPr bwMode="auto">
          <a:xfrm>
            <a:off x="2362200" y="4267200"/>
            <a:ext cx="228600" cy="11430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9868" name="Rectangle 26"/>
          <p:cNvSpPr>
            <a:spLocks noChangeArrowheads="1"/>
          </p:cNvSpPr>
          <p:nvPr/>
        </p:nvSpPr>
        <p:spPr bwMode="auto">
          <a:xfrm>
            <a:off x="3124200" y="4572000"/>
            <a:ext cx="228600" cy="8382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9869" name="Rectangle 26"/>
          <p:cNvSpPr>
            <a:spLocks noChangeArrowheads="1"/>
          </p:cNvSpPr>
          <p:nvPr/>
        </p:nvSpPr>
        <p:spPr bwMode="auto">
          <a:xfrm>
            <a:off x="3886200" y="4800600"/>
            <a:ext cx="228600" cy="609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9870" name="Rectangle 26"/>
          <p:cNvSpPr>
            <a:spLocks noChangeArrowheads="1"/>
          </p:cNvSpPr>
          <p:nvPr/>
        </p:nvSpPr>
        <p:spPr bwMode="auto">
          <a:xfrm>
            <a:off x="4648200" y="4800600"/>
            <a:ext cx="249238" cy="6858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9871" name="Rectangle 270"/>
          <p:cNvSpPr>
            <a:spLocks noChangeArrowheads="1"/>
          </p:cNvSpPr>
          <p:nvPr/>
        </p:nvSpPr>
        <p:spPr bwMode="auto">
          <a:xfrm>
            <a:off x="5724525" y="2319338"/>
            <a:ext cx="600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3600"/>
              <a:t>♂</a:t>
            </a:r>
          </a:p>
        </p:txBody>
      </p:sp>
      <p:sp>
        <p:nvSpPr>
          <p:cNvPr id="249872" name="Text Box 268"/>
          <p:cNvSpPr txBox="1">
            <a:spLocks noChangeArrowheads="1"/>
          </p:cNvSpPr>
          <p:nvPr/>
        </p:nvSpPr>
        <p:spPr bwMode="auto">
          <a:xfrm>
            <a:off x="6724650" y="2782888"/>
            <a:ext cx="6604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♀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9873" name="Rectangle 26"/>
          <p:cNvSpPr>
            <a:spLocks noChangeArrowheads="1"/>
          </p:cNvSpPr>
          <p:nvPr/>
        </p:nvSpPr>
        <p:spPr bwMode="auto">
          <a:xfrm>
            <a:off x="6324600" y="2489200"/>
            <a:ext cx="249238" cy="3048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9874" name="Rectangle 26"/>
          <p:cNvSpPr>
            <a:spLocks noChangeArrowheads="1"/>
          </p:cNvSpPr>
          <p:nvPr/>
        </p:nvSpPr>
        <p:spPr bwMode="auto">
          <a:xfrm>
            <a:off x="7402513" y="2886075"/>
            <a:ext cx="250825" cy="30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9875" name="Rectangle 82"/>
          <p:cNvSpPr>
            <a:spLocks noChangeArrowheads="1"/>
          </p:cNvSpPr>
          <p:nvPr/>
        </p:nvSpPr>
        <p:spPr bwMode="auto">
          <a:xfrm>
            <a:off x="1917700" y="1177925"/>
            <a:ext cx="722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FF0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if we have more than one group 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 compare </a:t>
            </a:r>
            <a:r>
              <a:rPr lang="en-US" sz="2800" b="1" dirty="0">
                <a:solidFill>
                  <a:srgbClr val="FF0000"/>
                </a:solidFill>
              </a:rPr>
              <a:t>relative size of each group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9876" name="Rectangle 83"/>
          <p:cNvSpPr>
            <a:spLocks noChangeArrowheads="1"/>
          </p:cNvSpPr>
          <p:nvPr/>
        </p:nvSpPr>
        <p:spPr bwMode="auto">
          <a:xfrm>
            <a:off x="5662613" y="4343400"/>
            <a:ext cx="2005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Clustered bar chart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49877" name="Rectangle 85"/>
          <p:cNvSpPr>
            <a:spLocks noChangeArrowheads="1"/>
          </p:cNvSpPr>
          <p:nvPr/>
        </p:nvSpPr>
        <p:spPr bwMode="auto">
          <a:xfrm>
            <a:off x="381000" y="5715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 (II)Sex distribution of </a:t>
            </a:r>
            <a:r>
              <a:rPr lang="en-US" sz="2400" b="1" dirty="0" err="1">
                <a:solidFill>
                  <a:schemeClr val="tx1"/>
                </a:solidFill>
              </a:rPr>
              <a:t>Mutah</a:t>
            </a:r>
            <a:r>
              <a:rPr lang="en-US" sz="2400" b="1" dirty="0">
                <a:solidFill>
                  <a:schemeClr val="tx1"/>
                </a:solidFill>
              </a:rPr>
              <a:t> medical student according to their year level  </a:t>
            </a:r>
            <a:r>
              <a:rPr lang="en-US" sz="2400" b="1" dirty="0" smtClean="0">
                <a:solidFill>
                  <a:schemeClr val="tx1"/>
                </a:solidFill>
              </a:rPr>
              <a:t>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9879" name="Rectangle 1"/>
          <p:cNvSpPr>
            <a:spLocks noChangeArrowheads="1"/>
          </p:cNvSpPr>
          <p:nvPr/>
        </p:nvSpPr>
        <p:spPr bwMode="auto">
          <a:xfrm>
            <a:off x="-12700" y="228600"/>
            <a:ext cx="331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MY" sz="2400" dirty="0">
                <a:solidFill>
                  <a:srgbClr val="0070C0"/>
                </a:solidFill>
              </a:rPr>
              <a:t>nominal and ordinal data</a:t>
            </a:r>
          </a:p>
        </p:txBody>
      </p:sp>
      <p:sp>
        <p:nvSpPr>
          <p:cNvPr id="2498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5507C5-E4EC-4C28-812D-752C5B121487}" type="slidenum">
              <a:rPr lang="ar-SA" sz="14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4141817" y="274766"/>
            <a:ext cx="4864042" cy="830997"/>
          </a:xfrm>
          <a:prstGeom prst="rect">
            <a:avLst/>
          </a:prstGeom>
          <a:noFill/>
          <a:ln w="9525">
            <a:solidFill>
              <a:srgbClr val="4045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rgbClr val="0070C0"/>
                </a:solidFill>
                <a:latin typeface="+mn-lt"/>
                <a:cs typeface="Arial" charset="0"/>
              </a:rPr>
              <a:t>Allows easier comparisons between data sets of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28461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C8B90E2-6B90-4615-ABB9-051F6F4DC7C5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5088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EF53697-8F27-4810-A142-4ADF5EFD8B5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68313" y="1268413"/>
            <a:ext cx="7129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>
              <a:tabLst>
                <a:tab pos="457200" algn="l"/>
              </a:tabLst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0885" name="Group 231"/>
          <p:cNvGrpSpPr>
            <a:grpSpLocks/>
          </p:cNvGrpSpPr>
          <p:nvPr/>
        </p:nvGrpSpPr>
        <p:grpSpPr bwMode="auto">
          <a:xfrm>
            <a:off x="396130" y="836613"/>
            <a:ext cx="7488238" cy="4752975"/>
            <a:chOff x="3420" y="9180"/>
            <a:chExt cx="6120" cy="3144"/>
          </a:xfrm>
        </p:grpSpPr>
        <p:sp>
          <p:nvSpPr>
            <p:cNvPr id="250895" name="Rectangle 232" descr="5%"/>
            <p:cNvSpPr>
              <a:spLocks noChangeArrowheads="1"/>
            </p:cNvSpPr>
            <p:nvPr/>
          </p:nvSpPr>
          <p:spPr bwMode="auto">
            <a:xfrm>
              <a:off x="5838" y="10917"/>
              <a:ext cx="357" cy="482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896" name="Line 233"/>
            <p:cNvSpPr>
              <a:spLocks noChangeShapeType="1"/>
            </p:cNvSpPr>
            <p:nvPr/>
          </p:nvSpPr>
          <p:spPr bwMode="auto">
            <a:xfrm>
              <a:off x="3860" y="11713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897" name="Line 234"/>
            <p:cNvSpPr>
              <a:spLocks noChangeShapeType="1"/>
            </p:cNvSpPr>
            <p:nvPr/>
          </p:nvSpPr>
          <p:spPr bwMode="auto">
            <a:xfrm>
              <a:off x="3860" y="11307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898" name="Line 235"/>
            <p:cNvSpPr>
              <a:spLocks noChangeShapeType="1"/>
            </p:cNvSpPr>
            <p:nvPr/>
          </p:nvSpPr>
          <p:spPr bwMode="auto">
            <a:xfrm>
              <a:off x="3860" y="10917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899" name="Line 236"/>
            <p:cNvSpPr>
              <a:spLocks noChangeShapeType="1"/>
            </p:cNvSpPr>
            <p:nvPr/>
          </p:nvSpPr>
          <p:spPr bwMode="auto">
            <a:xfrm>
              <a:off x="3860" y="10512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900" name="Line 237"/>
            <p:cNvSpPr>
              <a:spLocks noChangeShapeType="1"/>
            </p:cNvSpPr>
            <p:nvPr/>
          </p:nvSpPr>
          <p:spPr bwMode="auto">
            <a:xfrm>
              <a:off x="3860" y="10106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901" name="Line 238"/>
            <p:cNvSpPr>
              <a:spLocks noChangeShapeType="1"/>
            </p:cNvSpPr>
            <p:nvPr/>
          </p:nvSpPr>
          <p:spPr bwMode="auto">
            <a:xfrm>
              <a:off x="3860" y="9716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902" name="Line 239"/>
            <p:cNvSpPr>
              <a:spLocks noChangeShapeType="1"/>
            </p:cNvSpPr>
            <p:nvPr/>
          </p:nvSpPr>
          <p:spPr bwMode="auto">
            <a:xfrm>
              <a:off x="3860" y="9310"/>
              <a:ext cx="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903" name="Rectangle 240"/>
            <p:cNvSpPr>
              <a:spLocks noChangeArrowheads="1"/>
            </p:cNvSpPr>
            <p:nvPr/>
          </p:nvSpPr>
          <p:spPr bwMode="auto">
            <a:xfrm>
              <a:off x="3420" y="9978"/>
              <a:ext cx="20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04" name="Rectangle 241"/>
            <p:cNvSpPr>
              <a:spLocks noChangeArrowheads="1"/>
            </p:cNvSpPr>
            <p:nvPr/>
          </p:nvSpPr>
          <p:spPr bwMode="auto">
            <a:xfrm>
              <a:off x="3647" y="11585"/>
              <a:ext cx="9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05" name="Rectangle 242"/>
            <p:cNvSpPr>
              <a:spLocks noChangeArrowheads="1"/>
            </p:cNvSpPr>
            <p:nvPr/>
          </p:nvSpPr>
          <p:spPr bwMode="auto">
            <a:xfrm>
              <a:off x="3534" y="11176"/>
              <a:ext cx="13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25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06" name="Rectangle 243"/>
            <p:cNvSpPr>
              <a:spLocks noChangeArrowheads="1"/>
            </p:cNvSpPr>
            <p:nvPr/>
          </p:nvSpPr>
          <p:spPr bwMode="auto">
            <a:xfrm>
              <a:off x="3534" y="10788"/>
              <a:ext cx="13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50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07" name="Rectangle 244"/>
            <p:cNvSpPr>
              <a:spLocks noChangeArrowheads="1"/>
            </p:cNvSpPr>
            <p:nvPr/>
          </p:nvSpPr>
          <p:spPr bwMode="auto">
            <a:xfrm>
              <a:off x="3534" y="10382"/>
              <a:ext cx="13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75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08" name="Rectangle 245"/>
            <p:cNvSpPr>
              <a:spLocks noChangeArrowheads="1"/>
            </p:cNvSpPr>
            <p:nvPr/>
          </p:nvSpPr>
          <p:spPr bwMode="auto">
            <a:xfrm>
              <a:off x="3420" y="9587"/>
              <a:ext cx="20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150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09" name="Rectangle 246"/>
            <p:cNvSpPr>
              <a:spLocks noChangeArrowheads="1"/>
            </p:cNvSpPr>
            <p:nvPr/>
          </p:nvSpPr>
          <p:spPr bwMode="auto">
            <a:xfrm>
              <a:off x="3420" y="9180"/>
              <a:ext cx="20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0"/>
              <a:r>
                <a:rPr lang="en-US" sz="1200">
                  <a:solidFill>
                    <a:srgbClr val="000000"/>
                  </a:solidFill>
                </a:rPr>
                <a:t>200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10" name="Rectangle 247" descr="5%"/>
            <p:cNvSpPr>
              <a:spLocks noChangeArrowheads="1"/>
            </p:cNvSpPr>
            <p:nvPr/>
          </p:nvSpPr>
          <p:spPr bwMode="auto">
            <a:xfrm>
              <a:off x="5047" y="10917"/>
              <a:ext cx="341" cy="796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11" name="Rectangle 248" descr="قطري واسع إلى الأعلى"/>
            <p:cNvSpPr>
              <a:spLocks noChangeArrowheads="1"/>
            </p:cNvSpPr>
            <p:nvPr/>
          </p:nvSpPr>
          <p:spPr bwMode="auto">
            <a:xfrm>
              <a:off x="5838" y="11278"/>
              <a:ext cx="359" cy="42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12" name="Rectangle 249" descr="5%"/>
            <p:cNvSpPr>
              <a:spLocks noChangeArrowheads="1"/>
            </p:cNvSpPr>
            <p:nvPr/>
          </p:nvSpPr>
          <p:spPr bwMode="auto">
            <a:xfrm>
              <a:off x="6742" y="11226"/>
              <a:ext cx="358" cy="487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13" name="Rectangle 250" descr="5%"/>
            <p:cNvSpPr>
              <a:spLocks noChangeArrowheads="1"/>
            </p:cNvSpPr>
            <p:nvPr/>
          </p:nvSpPr>
          <p:spPr bwMode="auto">
            <a:xfrm>
              <a:off x="7537" y="11307"/>
              <a:ext cx="397" cy="406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14" name="Line 252"/>
            <p:cNvSpPr>
              <a:spLocks noChangeShapeType="1"/>
            </p:cNvSpPr>
            <p:nvPr/>
          </p:nvSpPr>
          <p:spPr bwMode="auto">
            <a:xfrm>
              <a:off x="3925" y="9310"/>
              <a:ext cx="1" cy="24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915" name="Line 253"/>
            <p:cNvSpPr>
              <a:spLocks noChangeShapeType="1"/>
            </p:cNvSpPr>
            <p:nvPr/>
          </p:nvSpPr>
          <p:spPr bwMode="auto">
            <a:xfrm>
              <a:off x="3925" y="11713"/>
              <a:ext cx="51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0916" name="Rectangle 254" descr="قطري واسع إلى الأعلى"/>
            <p:cNvSpPr>
              <a:spLocks noChangeArrowheads="1"/>
            </p:cNvSpPr>
            <p:nvPr/>
          </p:nvSpPr>
          <p:spPr bwMode="auto">
            <a:xfrm>
              <a:off x="4303" y="10922"/>
              <a:ext cx="351" cy="796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17" name="Rectangle 255" descr="5%"/>
            <p:cNvSpPr>
              <a:spLocks noChangeArrowheads="1"/>
            </p:cNvSpPr>
            <p:nvPr/>
          </p:nvSpPr>
          <p:spPr bwMode="auto">
            <a:xfrm>
              <a:off x="4299" y="9375"/>
              <a:ext cx="351" cy="1542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18" name="Text Box 256"/>
            <p:cNvSpPr txBox="1">
              <a:spLocks noChangeArrowheads="1"/>
            </p:cNvSpPr>
            <p:nvPr/>
          </p:nvSpPr>
          <p:spPr bwMode="auto">
            <a:xfrm>
              <a:off x="3953" y="11759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first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19" name="Text Box 257"/>
            <p:cNvSpPr txBox="1">
              <a:spLocks noChangeArrowheads="1"/>
            </p:cNvSpPr>
            <p:nvPr/>
          </p:nvSpPr>
          <p:spPr bwMode="auto">
            <a:xfrm>
              <a:off x="4696" y="11778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         </a:t>
              </a: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fifth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50920" name="Text Box 258"/>
            <p:cNvSpPr txBox="1">
              <a:spLocks noChangeArrowheads="1"/>
            </p:cNvSpPr>
            <p:nvPr/>
          </p:nvSpPr>
          <p:spPr bwMode="auto">
            <a:xfrm>
              <a:off x="5378" y="1178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800">
                  <a:solidFill>
                    <a:schemeClr val="tx1"/>
                  </a:solidFill>
                </a:rPr>
                <a:t>       sixth </a:t>
              </a:r>
            </a:p>
          </p:txBody>
        </p:sp>
        <p:sp>
          <p:nvSpPr>
            <p:cNvPr id="250921" name="Text Box 259"/>
            <p:cNvSpPr txBox="1">
              <a:spLocks noChangeArrowheads="1"/>
            </p:cNvSpPr>
            <p:nvPr/>
          </p:nvSpPr>
          <p:spPr bwMode="auto">
            <a:xfrm>
              <a:off x="6480" y="11782"/>
              <a:ext cx="92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.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22" name="Text Box 260"/>
            <p:cNvSpPr txBox="1">
              <a:spLocks noChangeArrowheads="1"/>
            </p:cNvSpPr>
            <p:nvPr/>
          </p:nvSpPr>
          <p:spPr bwMode="auto">
            <a:xfrm>
              <a:off x="7183" y="11784"/>
              <a:ext cx="1097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23" name="Text Box 261"/>
            <p:cNvSpPr txBox="1">
              <a:spLocks noChangeArrowheads="1"/>
            </p:cNvSpPr>
            <p:nvPr/>
          </p:nvSpPr>
          <p:spPr bwMode="auto">
            <a:xfrm>
              <a:off x="8280" y="11776"/>
              <a:ext cx="63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0924" name="Rectangle 262" descr="قطري واسع إلى الأعلى"/>
            <p:cNvSpPr>
              <a:spLocks noChangeArrowheads="1"/>
            </p:cNvSpPr>
            <p:nvPr/>
          </p:nvSpPr>
          <p:spPr bwMode="auto">
            <a:xfrm>
              <a:off x="5037" y="11385"/>
              <a:ext cx="359" cy="314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25" name="Rectangle 263" descr="قطري واسع إلى الأعلى"/>
            <p:cNvSpPr>
              <a:spLocks noChangeArrowheads="1"/>
            </p:cNvSpPr>
            <p:nvPr/>
          </p:nvSpPr>
          <p:spPr bwMode="auto">
            <a:xfrm>
              <a:off x="6746" y="11469"/>
              <a:ext cx="359" cy="255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26" name="Rectangle 264" descr="قطري واسع إلى الأعلى"/>
            <p:cNvSpPr>
              <a:spLocks noChangeArrowheads="1"/>
            </p:cNvSpPr>
            <p:nvPr/>
          </p:nvSpPr>
          <p:spPr bwMode="auto">
            <a:xfrm>
              <a:off x="7544" y="11570"/>
              <a:ext cx="397" cy="142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27" name="Rectangle 266" descr="قطري واسع إلى الأعلى"/>
            <p:cNvSpPr>
              <a:spLocks noChangeArrowheads="1"/>
            </p:cNvSpPr>
            <p:nvPr/>
          </p:nvSpPr>
          <p:spPr bwMode="auto">
            <a:xfrm>
              <a:off x="8460" y="10164"/>
              <a:ext cx="359" cy="314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28" name="Rectangle 267" descr="5%"/>
            <p:cNvSpPr>
              <a:spLocks noChangeArrowheads="1"/>
            </p:cNvSpPr>
            <p:nvPr/>
          </p:nvSpPr>
          <p:spPr bwMode="auto">
            <a:xfrm>
              <a:off x="8460" y="9444"/>
              <a:ext cx="359" cy="314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10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50929" name="Text Box 268"/>
            <p:cNvSpPr txBox="1">
              <a:spLocks noChangeArrowheads="1"/>
            </p:cNvSpPr>
            <p:nvPr/>
          </p:nvSpPr>
          <p:spPr bwMode="auto">
            <a:xfrm>
              <a:off x="8813" y="1009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</a:rPr>
                <a:t>♀</a:t>
              </a: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250930" name="Text Box 269"/>
            <p:cNvSpPr txBox="1">
              <a:spLocks noChangeArrowheads="1"/>
            </p:cNvSpPr>
            <p:nvPr/>
          </p:nvSpPr>
          <p:spPr bwMode="auto">
            <a:xfrm>
              <a:off x="8820" y="931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50886" name="Rectangle 270"/>
          <p:cNvSpPr>
            <a:spLocks noChangeArrowheads="1"/>
          </p:cNvSpPr>
          <p:nvPr/>
        </p:nvSpPr>
        <p:spPr bwMode="auto">
          <a:xfrm>
            <a:off x="5561013" y="1290638"/>
            <a:ext cx="65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400">
                <a:solidFill>
                  <a:schemeClr val="tx1"/>
                </a:solidFill>
              </a:rPr>
              <a:t>♂</a:t>
            </a:r>
          </a:p>
        </p:txBody>
      </p:sp>
      <p:sp>
        <p:nvSpPr>
          <p:cNvPr id="250887" name="Line 286"/>
          <p:cNvSpPr>
            <a:spLocks noChangeShapeType="1"/>
          </p:cNvSpPr>
          <p:nvPr/>
        </p:nvSpPr>
        <p:spPr bwMode="auto">
          <a:xfrm flipH="1">
            <a:off x="5292725" y="4292600"/>
            <a:ext cx="2857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50888" name="Rectangle 47"/>
          <p:cNvSpPr>
            <a:spLocks noChangeArrowheads="1"/>
          </p:cNvSpPr>
          <p:nvPr/>
        </p:nvSpPr>
        <p:spPr bwMode="auto">
          <a:xfrm>
            <a:off x="5410200" y="32004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Stacked bar chart </a:t>
            </a:r>
          </a:p>
        </p:txBody>
      </p:sp>
      <p:sp>
        <p:nvSpPr>
          <p:cNvPr id="250889" name="Rectangle 48"/>
          <p:cNvSpPr>
            <a:spLocks noChangeArrowheads="1"/>
          </p:cNvSpPr>
          <p:nvPr/>
        </p:nvSpPr>
        <p:spPr bwMode="auto">
          <a:xfrm>
            <a:off x="1227138" y="731838"/>
            <a:ext cx="739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Comparing </a:t>
            </a:r>
            <a:r>
              <a:rPr lang="en-US" sz="2000" b="1" dirty="0">
                <a:solidFill>
                  <a:srgbClr val="FF0000"/>
                </a:solidFill>
              </a:rPr>
              <a:t>the total No. of </a:t>
            </a:r>
            <a:r>
              <a:rPr lang="en-US" sz="2000" b="1" dirty="0">
                <a:solidFill>
                  <a:schemeClr val="tx1"/>
                </a:solidFill>
              </a:rPr>
              <a:t>each category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0890" name="Rectangle 49"/>
          <p:cNvSpPr>
            <a:spLocks noChangeArrowheads="1"/>
          </p:cNvSpPr>
          <p:nvPr/>
        </p:nvSpPr>
        <p:spPr bwMode="auto">
          <a:xfrm>
            <a:off x="204578" y="5324398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 Sex distribution of </a:t>
            </a:r>
            <a:r>
              <a:rPr lang="en-US" sz="2400" b="1" dirty="0" err="1"/>
              <a:t>Mutah</a:t>
            </a:r>
            <a:r>
              <a:rPr lang="en-US" sz="2400" b="1" dirty="0"/>
              <a:t>  medical student according to their year level  </a:t>
            </a:r>
            <a:r>
              <a:rPr lang="en-US" sz="2400" b="1" dirty="0" smtClean="0"/>
              <a:t>2020</a:t>
            </a:r>
            <a:endParaRPr lang="en-US" dirty="0"/>
          </a:p>
        </p:txBody>
      </p:sp>
      <p:sp>
        <p:nvSpPr>
          <p:cNvPr id="250893" name="Rectangle 1"/>
          <p:cNvSpPr>
            <a:spLocks noChangeArrowheads="1"/>
          </p:cNvSpPr>
          <p:nvPr/>
        </p:nvSpPr>
        <p:spPr bwMode="auto">
          <a:xfrm>
            <a:off x="1282700" y="161925"/>
            <a:ext cx="2796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MY" sz="2000" dirty="0">
                <a:solidFill>
                  <a:srgbClr val="0070C0"/>
                </a:solidFill>
              </a:rPr>
              <a:t>nominal and ordinal data</a:t>
            </a:r>
          </a:p>
        </p:txBody>
      </p:sp>
      <p:sp>
        <p:nvSpPr>
          <p:cNvPr id="2508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61F9B8-742C-4C2D-91FA-14BE13B5F998}" type="slidenum">
              <a:rPr lang="ar-SA" sz="14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368FFE-1985-4B0C-B157-04208F5270BE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570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4543FE9-2BF0-4B2C-A714-3730F8B2E0EB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7028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chemeClr val="tx1"/>
              </a:solidFill>
            </a:endParaRPr>
          </a:p>
          <a:p>
            <a:pPr rtl="0" eaLnBrk="0" hangingPunct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7029" name="Rectangle 4"/>
          <p:cNvSpPr>
            <a:spLocks noChangeArrowheads="1"/>
          </p:cNvSpPr>
          <p:nvPr/>
        </p:nvSpPr>
        <p:spPr bwMode="auto">
          <a:xfrm>
            <a:off x="228600" y="131594"/>
            <a:ext cx="50254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 eaLnBrk="0" hangingPunct="0"/>
            <a:r>
              <a:rPr lang="en-US" sz="3200" b="1" dirty="0" smtClean="0">
                <a:solidFill>
                  <a:srgbClr val="C00000"/>
                </a:solidFill>
              </a:rPr>
              <a:t>       </a:t>
            </a:r>
            <a:r>
              <a:rPr lang="en-US" sz="3200" b="1" u="sng" dirty="0" smtClean="0">
                <a:solidFill>
                  <a:srgbClr val="C00000"/>
                </a:solidFill>
              </a:rPr>
              <a:t>Charting</a:t>
            </a:r>
            <a:endParaRPr lang="en-US" sz="3200" b="1" u="sng" dirty="0">
              <a:solidFill>
                <a:srgbClr val="C00000"/>
              </a:solidFill>
            </a:endParaRPr>
          </a:p>
          <a:p>
            <a:pPr rtl="0" eaLnBrk="0" hangingPunct="0"/>
            <a:r>
              <a:rPr lang="en-US" sz="2800" b="1" u="sng" dirty="0">
                <a:solidFill>
                  <a:srgbClr val="00CC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Continuous Metric Variable </a:t>
            </a:r>
            <a:r>
              <a:rPr lang="en-US" sz="2800" b="1" dirty="0" smtClean="0">
                <a:solidFill>
                  <a:srgbClr val="FF0000"/>
                </a:solidFill>
              </a:rPr>
              <a:t>by   </a:t>
            </a:r>
            <a:endParaRPr lang="en-US" sz="2800" b="1" dirty="0">
              <a:solidFill>
                <a:srgbClr val="FF0000"/>
              </a:solidFill>
            </a:endParaRPr>
          </a:p>
          <a:p>
            <a:pPr rtl="0" eaLnBrk="0" hangingPunct="0"/>
            <a:r>
              <a:rPr lang="en-US" sz="2800" b="1" dirty="0">
                <a:solidFill>
                  <a:srgbClr val="0070C0"/>
                </a:solidFill>
              </a:rPr>
              <a:t>Histogram</a:t>
            </a:r>
          </a:p>
        </p:txBody>
      </p:sp>
      <p:graphicFrame>
        <p:nvGraphicFramePr>
          <p:cNvPr id="437261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70429"/>
              </p:ext>
            </p:extLst>
          </p:nvPr>
        </p:nvGraphicFramePr>
        <p:xfrm>
          <a:off x="533400" y="1524000"/>
          <a:ext cx="8153400" cy="4989513"/>
        </p:xfrm>
        <a:graphic>
          <a:graphicData uri="http://schemas.openxmlformats.org/drawingml/2006/table">
            <a:tbl>
              <a:tblPr/>
              <a:tblGrid>
                <a:gridCol w="1208088"/>
                <a:gridCol w="773112"/>
                <a:gridCol w="1447800"/>
                <a:gridCol w="1468438"/>
                <a:gridCol w="893762"/>
                <a:gridCol w="1403350"/>
                <a:gridCol w="958850"/>
              </a:tblGrid>
              <a:tr h="8747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Age (year)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F.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Commut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implified Arabic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frequenc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Relative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frequenc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%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R.F.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CumulatR.F.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%cumFreq.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20-29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30-39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40-49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50-59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60-69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70-79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34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80-89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0.92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92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90-99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0.08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8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B41346-AD95-4342-A998-AC936CF51BFA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179388" y="285224"/>
            <a:ext cx="8785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>
              <a:tabLst>
                <a:tab pos="457200" algn="l"/>
              </a:tabLst>
            </a:pP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Histogram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rtl="0"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cs typeface="Times New Roman" pitchFamily="18" charset="0"/>
              </a:rPr>
              <a:t>The group frequency distribution table usually represented graphically or diagrammatically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by      histogram </a:t>
            </a:r>
            <a:r>
              <a:rPr lang="en-US" sz="2400" b="1" dirty="0">
                <a:solidFill>
                  <a:srgbClr val="008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58053" name="Rectangle 10"/>
          <p:cNvSpPr>
            <a:spLocks noChangeArrowheads="1"/>
          </p:cNvSpPr>
          <p:nvPr/>
        </p:nvSpPr>
        <p:spPr bwMode="auto">
          <a:xfrm>
            <a:off x="3779838" y="2708275"/>
            <a:ext cx="342900" cy="3313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grpSp>
        <p:nvGrpSpPr>
          <p:cNvPr id="258054" name="Group 11"/>
          <p:cNvGrpSpPr>
            <a:grpSpLocks/>
          </p:cNvGrpSpPr>
          <p:nvPr/>
        </p:nvGrpSpPr>
        <p:grpSpPr bwMode="auto">
          <a:xfrm>
            <a:off x="32380" y="2209800"/>
            <a:ext cx="7869238" cy="3930650"/>
            <a:chOff x="4320" y="9340"/>
            <a:chExt cx="2603" cy="1554"/>
          </a:xfrm>
        </p:grpSpPr>
        <p:sp>
          <p:nvSpPr>
            <p:cNvPr id="258157" name="Line 12"/>
            <p:cNvSpPr>
              <a:spLocks noChangeShapeType="1"/>
            </p:cNvSpPr>
            <p:nvPr/>
          </p:nvSpPr>
          <p:spPr bwMode="auto">
            <a:xfrm rot="-5400000">
              <a:off x="5826" y="9955"/>
              <a:ext cx="1" cy="1857"/>
            </a:xfrm>
            <a:prstGeom prst="line">
              <a:avLst/>
            </a:prstGeom>
            <a:noFill/>
            <a:ln w="25400">
              <a:solidFill>
                <a:srgbClr val="D8F4F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8158" name="Line 13"/>
            <p:cNvSpPr>
              <a:spLocks noChangeShapeType="1"/>
            </p:cNvSpPr>
            <p:nvPr/>
          </p:nvSpPr>
          <p:spPr bwMode="auto">
            <a:xfrm flipV="1">
              <a:off x="4898" y="9469"/>
              <a:ext cx="1" cy="1414"/>
            </a:xfrm>
            <a:prstGeom prst="line">
              <a:avLst/>
            </a:prstGeom>
            <a:noFill/>
            <a:ln w="25400">
              <a:solidFill>
                <a:srgbClr val="D8F4F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8159" name="Text Box 14"/>
            <p:cNvSpPr txBox="1">
              <a:spLocks noChangeArrowheads="1"/>
            </p:cNvSpPr>
            <p:nvPr/>
          </p:nvSpPr>
          <p:spPr bwMode="auto">
            <a:xfrm flipV="1">
              <a:off x="6622" y="10876"/>
              <a:ext cx="301" cy="18"/>
            </a:xfrm>
            <a:prstGeom prst="rect">
              <a:avLst/>
            </a:prstGeom>
            <a:noFill/>
            <a:ln w="9525">
              <a:solidFill>
                <a:srgbClr val="D8F4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3333FF"/>
                  </a:solidFill>
                  <a:latin typeface="Times New Roman" pitchFamily="18" charset="0"/>
                </a:rPr>
                <a:t>X</a:t>
              </a:r>
              <a:endParaRPr lang="en-US" sz="2000" b="1">
                <a:solidFill>
                  <a:srgbClr val="3333FF"/>
                </a:solidFill>
              </a:endParaRPr>
            </a:p>
          </p:txBody>
        </p:sp>
        <p:sp>
          <p:nvSpPr>
            <p:cNvPr id="258160" name="Text Box 15"/>
            <p:cNvSpPr txBox="1">
              <a:spLocks noChangeArrowheads="1"/>
            </p:cNvSpPr>
            <p:nvPr/>
          </p:nvSpPr>
          <p:spPr bwMode="auto">
            <a:xfrm>
              <a:off x="4320" y="9340"/>
              <a:ext cx="578" cy="386"/>
            </a:xfrm>
            <a:prstGeom prst="rect">
              <a:avLst/>
            </a:prstGeom>
            <a:noFill/>
            <a:ln w="9525">
              <a:solidFill>
                <a:srgbClr val="D8F4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2000" b="1">
                <a:solidFill>
                  <a:srgbClr val="00CC00"/>
                </a:solidFill>
              </a:endParaRPr>
            </a:p>
          </p:txBody>
        </p:sp>
      </p:grpSp>
      <p:sp>
        <p:nvSpPr>
          <p:cNvPr id="258055" name="Rectangle 21"/>
          <p:cNvSpPr>
            <a:spLocks noChangeArrowheads="1"/>
          </p:cNvSpPr>
          <p:nvPr/>
        </p:nvSpPr>
        <p:spPr bwMode="auto">
          <a:xfrm>
            <a:off x="3419475" y="4724400"/>
            <a:ext cx="342900" cy="129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58056" name="Rectangle 22"/>
          <p:cNvSpPr>
            <a:spLocks noChangeArrowheads="1"/>
          </p:cNvSpPr>
          <p:nvPr/>
        </p:nvSpPr>
        <p:spPr bwMode="auto">
          <a:xfrm>
            <a:off x="4427538" y="2708275"/>
            <a:ext cx="431800" cy="3313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58057" name="Rectangle 23"/>
          <p:cNvSpPr>
            <a:spLocks noChangeArrowheads="1"/>
          </p:cNvSpPr>
          <p:nvPr/>
        </p:nvSpPr>
        <p:spPr bwMode="auto">
          <a:xfrm>
            <a:off x="4140200" y="2060575"/>
            <a:ext cx="342900" cy="3960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58058" name="Rectangle 24"/>
          <p:cNvSpPr>
            <a:spLocks noChangeArrowheads="1"/>
          </p:cNvSpPr>
          <p:nvPr/>
        </p:nvSpPr>
        <p:spPr bwMode="auto">
          <a:xfrm>
            <a:off x="4859338" y="4437063"/>
            <a:ext cx="342900" cy="1585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58059" name="Rectangle 25"/>
          <p:cNvSpPr>
            <a:spLocks noChangeArrowheads="1"/>
          </p:cNvSpPr>
          <p:nvPr/>
        </p:nvSpPr>
        <p:spPr bwMode="auto">
          <a:xfrm>
            <a:off x="3059113" y="5157788"/>
            <a:ext cx="342900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58060" name="Rectangle 26"/>
          <p:cNvSpPr>
            <a:spLocks noChangeArrowheads="1"/>
          </p:cNvSpPr>
          <p:nvPr/>
        </p:nvSpPr>
        <p:spPr bwMode="auto">
          <a:xfrm>
            <a:off x="2700338" y="5157788"/>
            <a:ext cx="342900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58061" name="Rectangle 27"/>
          <p:cNvSpPr>
            <a:spLocks noChangeArrowheads="1"/>
          </p:cNvSpPr>
          <p:nvPr/>
        </p:nvSpPr>
        <p:spPr bwMode="auto">
          <a:xfrm>
            <a:off x="2411413" y="5589588"/>
            <a:ext cx="28892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58062" name="Rectangle 28"/>
          <p:cNvSpPr>
            <a:spLocks noChangeArrowheads="1"/>
          </p:cNvSpPr>
          <p:nvPr/>
        </p:nvSpPr>
        <p:spPr bwMode="auto">
          <a:xfrm>
            <a:off x="1763713" y="2492375"/>
            <a:ext cx="287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 dirty="0">
                <a:solidFill>
                  <a:srgbClr val="0070C0"/>
                </a:solidFill>
              </a:rPr>
              <a:t>Y</a:t>
            </a:r>
          </a:p>
        </p:txBody>
      </p:sp>
      <p:graphicFrame>
        <p:nvGraphicFramePr>
          <p:cNvPr id="439322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71216"/>
              </p:ext>
            </p:extLst>
          </p:nvPr>
        </p:nvGraphicFramePr>
        <p:xfrm>
          <a:off x="5105400" y="1828800"/>
          <a:ext cx="4038600" cy="3382973"/>
        </p:xfrm>
        <a:graphic>
          <a:graphicData uri="http://schemas.openxmlformats.org/drawingml/2006/table">
            <a:tbl>
              <a:tblPr/>
              <a:tblGrid>
                <a:gridCol w="598488"/>
                <a:gridCol w="392112"/>
                <a:gridCol w="676275"/>
                <a:gridCol w="619125"/>
                <a:gridCol w="517525"/>
                <a:gridCol w="760413"/>
                <a:gridCol w="474662"/>
              </a:tblGrid>
              <a:tr h="64004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Age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Comi.f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R.f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%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R.F.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Cumi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RF.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%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cum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20-29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30-39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40-49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50-59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0.16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60-69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70-79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0.68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80-89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0.92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90-99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1.00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total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6" marB="45706" anchor="ctr" horzOverflow="overflow">
                    <a:lnL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8154" name="Rectangle 20"/>
          <p:cNvSpPr>
            <a:spLocks noChangeArrowheads="1"/>
          </p:cNvSpPr>
          <p:nvPr/>
        </p:nvSpPr>
        <p:spPr bwMode="auto">
          <a:xfrm>
            <a:off x="0" y="3962400"/>
            <a:ext cx="184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continuous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8155" name="Rectangle 21"/>
          <p:cNvSpPr>
            <a:spLocks noChangeArrowheads="1"/>
          </p:cNvSpPr>
          <p:nvPr/>
        </p:nvSpPr>
        <p:spPr bwMode="auto">
          <a:xfrm>
            <a:off x="150813" y="6021388"/>
            <a:ext cx="891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400" b="1" dirty="0"/>
              <a:t>(</a:t>
            </a:r>
            <a:r>
              <a:rPr lang="en-US" sz="2200" b="1" dirty="0"/>
              <a:t>IV)Age(year)  of 50 patients with diabetes Mellitus attending  </a:t>
            </a:r>
          </a:p>
          <a:p>
            <a:pPr rtl="0"/>
            <a:r>
              <a:rPr lang="en-US" sz="2000" b="1" dirty="0"/>
              <a:t>Al </a:t>
            </a:r>
            <a:r>
              <a:rPr lang="en-US" sz="2000" b="1" dirty="0" err="1"/>
              <a:t>Karak</a:t>
            </a:r>
            <a:r>
              <a:rPr lang="en-US" sz="2000" b="1" dirty="0"/>
              <a:t> </a:t>
            </a:r>
            <a:r>
              <a:rPr lang="en-US" sz="2200" b="1" dirty="0"/>
              <a:t>Hospital during march </a:t>
            </a:r>
            <a:r>
              <a:rPr lang="en-US" sz="2200" b="1" dirty="0" smtClean="0"/>
              <a:t>2019</a:t>
            </a:r>
            <a:endParaRPr lang="en-US" sz="2200" b="1" dirty="0"/>
          </a:p>
        </p:txBody>
      </p:sp>
      <p:sp>
        <p:nvSpPr>
          <p:cNvPr id="2581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6CAD8D-276A-4B0B-9080-004D7F27C969}" type="slidenum">
              <a:rPr lang="ar-SA" sz="14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81027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THE </a:t>
            </a:r>
            <a:r>
              <a:rPr lang="en-US" sz="2800" b="1" u="sng" dirty="0">
                <a:solidFill>
                  <a:srgbClr val="FF0000"/>
                </a:solidFill>
              </a:rPr>
              <a:t>FREQUENCY POLYGON</a:t>
            </a:r>
            <a:r>
              <a:rPr lang="en-US" sz="3200" b="1" u="sng" dirty="0" smtClean="0">
                <a:solidFill>
                  <a:srgbClr val="0070C0"/>
                </a:solidFill>
              </a:rPr>
              <a:t>:</a:t>
            </a:r>
            <a:endParaRPr lang="en-MY" sz="3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538" y="1268760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/>
              <a:t>This type is used when the variable is of </a:t>
            </a:r>
            <a:r>
              <a:rPr lang="en-US" sz="2600" b="1" dirty="0">
                <a:solidFill>
                  <a:srgbClr val="FF0000"/>
                </a:solidFill>
              </a:rPr>
              <a:t>continuous </a:t>
            </a:r>
            <a:r>
              <a:rPr lang="en-US" sz="2600" b="1" dirty="0"/>
              <a:t>quantitative type and the table is of simple or complex type.  </a:t>
            </a:r>
          </a:p>
          <a:p>
            <a:pPr>
              <a:defRPr/>
            </a:pPr>
            <a:r>
              <a:rPr lang="en-US" sz="2600" dirty="0"/>
              <a:t>Each category on the table represented by single point opposite its frequency on Y axis and </a:t>
            </a:r>
            <a:r>
              <a:rPr lang="en-US" sz="2600" b="1" u="sng" dirty="0">
                <a:solidFill>
                  <a:srgbClr val="0070C0"/>
                </a:solidFill>
              </a:rPr>
              <a:t>the mid-point of the interval on X axis. </a:t>
            </a:r>
          </a:p>
          <a:p>
            <a:pPr>
              <a:defRPr/>
            </a:pPr>
            <a:r>
              <a:rPr lang="en-US" sz="2600" b="1" dirty="0">
                <a:solidFill>
                  <a:srgbClr val="7030A0"/>
                </a:solidFill>
              </a:rPr>
              <a:t>Then every two consecutive points are gained to gather by a straight line.</a:t>
            </a:r>
          </a:p>
          <a:p>
            <a:pPr>
              <a:defRPr/>
            </a:pPr>
            <a:r>
              <a:rPr lang="en-US" sz="2600" dirty="0"/>
              <a:t>*the scale break may be used,</a:t>
            </a:r>
          </a:p>
          <a:p>
            <a:pPr>
              <a:defRPr/>
            </a:pPr>
            <a:r>
              <a:rPr lang="en-US" sz="2600" dirty="0"/>
              <a:t> also key may be used when necessary.   </a:t>
            </a:r>
          </a:p>
        </p:txBody>
      </p:sp>
    </p:spTree>
    <p:extLst>
      <p:ext uri="{BB962C8B-B14F-4D97-AF65-F5344CB8AC3E}">
        <p14:creationId xmlns:p14="http://schemas.microsoft.com/office/powerpoint/2010/main" val="21519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241CE81-321F-4306-A090-B2D11856DAE2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6009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3FBD00CB-ED9D-4A76-BDC7-E868ED7C959D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260100" name="Group 5"/>
          <p:cNvGrpSpPr>
            <a:grpSpLocks/>
          </p:cNvGrpSpPr>
          <p:nvPr/>
        </p:nvGrpSpPr>
        <p:grpSpPr bwMode="auto">
          <a:xfrm>
            <a:off x="0" y="2133600"/>
            <a:ext cx="8208963" cy="4724400"/>
            <a:chOff x="1800" y="392"/>
            <a:chExt cx="7187" cy="4914"/>
          </a:xfrm>
        </p:grpSpPr>
        <p:sp>
          <p:nvSpPr>
            <p:cNvPr id="260199" name="Line 6"/>
            <p:cNvSpPr>
              <a:spLocks noChangeShapeType="1"/>
            </p:cNvSpPr>
            <p:nvPr/>
          </p:nvSpPr>
          <p:spPr bwMode="auto">
            <a:xfrm>
              <a:off x="2300" y="4532"/>
              <a:ext cx="62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0" name="Line 7"/>
            <p:cNvSpPr>
              <a:spLocks noChangeShapeType="1"/>
            </p:cNvSpPr>
            <p:nvPr/>
          </p:nvSpPr>
          <p:spPr bwMode="auto">
            <a:xfrm>
              <a:off x="2950" y="4449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1" name="Line 8"/>
            <p:cNvSpPr>
              <a:spLocks noChangeShapeType="1"/>
            </p:cNvSpPr>
            <p:nvPr/>
          </p:nvSpPr>
          <p:spPr bwMode="auto">
            <a:xfrm>
              <a:off x="3490" y="4436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2" name="Line 9"/>
            <p:cNvSpPr>
              <a:spLocks noChangeShapeType="1"/>
            </p:cNvSpPr>
            <p:nvPr/>
          </p:nvSpPr>
          <p:spPr bwMode="auto">
            <a:xfrm>
              <a:off x="4030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3" name="Line 10"/>
            <p:cNvSpPr>
              <a:spLocks noChangeShapeType="1"/>
            </p:cNvSpPr>
            <p:nvPr/>
          </p:nvSpPr>
          <p:spPr bwMode="auto">
            <a:xfrm>
              <a:off x="4570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4" name="Line 11"/>
            <p:cNvSpPr>
              <a:spLocks noChangeShapeType="1"/>
            </p:cNvSpPr>
            <p:nvPr/>
          </p:nvSpPr>
          <p:spPr bwMode="auto">
            <a:xfrm>
              <a:off x="5110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5" name="Line 12"/>
            <p:cNvSpPr>
              <a:spLocks noChangeShapeType="1"/>
            </p:cNvSpPr>
            <p:nvPr/>
          </p:nvSpPr>
          <p:spPr bwMode="auto">
            <a:xfrm>
              <a:off x="564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6" name="Line 13"/>
            <p:cNvSpPr>
              <a:spLocks noChangeShapeType="1"/>
            </p:cNvSpPr>
            <p:nvPr/>
          </p:nvSpPr>
          <p:spPr bwMode="auto">
            <a:xfrm>
              <a:off x="618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7" name="Line 14"/>
            <p:cNvSpPr>
              <a:spLocks noChangeShapeType="1"/>
            </p:cNvSpPr>
            <p:nvPr/>
          </p:nvSpPr>
          <p:spPr bwMode="auto">
            <a:xfrm>
              <a:off x="672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8" name="Line 15"/>
            <p:cNvSpPr>
              <a:spLocks noChangeShapeType="1"/>
            </p:cNvSpPr>
            <p:nvPr/>
          </p:nvSpPr>
          <p:spPr bwMode="auto">
            <a:xfrm>
              <a:off x="726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09" name="Line 16"/>
            <p:cNvSpPr>
              <a:spLocks noChangeShapeType="1"/>
            </p:cNvSpPr>
            <p:nvPr/>
          </p:nvSpPr>
          <p:spPr bwMode="auto">
            <a:xfrm>
              <a:off x="780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10" name="Text Box 17"/>
            <p:cNvSpPr txBox="1">
              <a:spLocks noChangeArrowheads="1"/>
            </p:cNvSpPr>
            <p:nvPr/>
          </p:nvSpPr>
          <p:spPr bwMode="auto">
            <a:xfrm>
              <a:off x="2660" y="465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11" name="Text Box 18"/>
            <p:cNvSpPr txBox="1">
              <a:spLocks noChangeArrowheads="1"/>
            </p:cNvSpPr>
            <p:nvPr/>
          </p:nvSpPr>
          <p:spPr bwMode="auto">
            <a:xfrm>
              <a:off x="3294" y="472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20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12" name="Text Box 19"/>
            <p:cNvSpPr txBox="1">
              <a:spLocks noChangeArrowheads="1"/>
            </p:cNvSpPr>
            <p:nvPr/>
          </p:nvSpPr>
          <p:spPr bwMode="auto">
            <a:xfrm>
              <a:off x="3864" y="472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30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13" name="Text Box 20"/>
            <p:cNvSpPr txBox="1">
              <a:spLocks noChangeArrowheads="1"/>
            </p:cNvSpPr>
            <p:nvPr/>
          </p:nvSpPr>
          <p:spPr bwMode="auto">
            <a:xfrm>
              <a:off x="5467" y="472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60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14" name="Text Box 21"/>
            <p:cNvSpPr txBox="1">
              <a:spLocks noChangeArrowheads="1"/>
            </p:cNvSpPr>
            <p:nvPr/>
          </p:nvSpPr>
          <p:spPr bwMode="auto">
            <a:xfrm>
              <a:off x="6577" y="476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80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15" name="Text Box 22"/>
            <p:cNvSpPr txBox="1">
              <a:spLocks noChangeArrowheads="1"/>
            </p:cNvSpPr>
            <p:nvPr/>
          </p:nvSpPr>
          <p:spPr bwMode="auto">
            <a:xfrm>
              <a:off x="7075" y="476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90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16" name="Text Box 23"/>
            <p:cNvSpPr txBox="1">
              <a:spLocks noChangeArrowheads="1"/>
            </p:cNvSpPr>
            <p:nvPr/>
          </p:nvSpPr>
          <p:spPr bwMode="auto">
            <a:xfrm>
              <a:off x="7561" y="4740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100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17" name="Text Box 24"/>
            <p:cNvSpPr txBox="1">
              <a:spLocks noChangeArrowheads="1"/>
            </p:cNvSpPr>
            <p:nvPr/>
          </p:nvSpPr>
          <p:spPr bwMode="auto">
            <a:xfrm>
              <a:off x="4914" y="4750"/>
              <a:ext cx="71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50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18" name="Text Box 25"/>
            <p:cNvSpPr txBox="1">
              <a:spLocks noChangeArrowheads="1"/>
            </p:cNvSpPr>
            <p:nvPr/>
          </p:nvSpPr>
          <p:spPr bwMode="auto">
            <a:xfrm>
              <a:off x="4404" y="471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40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19" name="Text Box 26"/>
            <p:cNvSpPr txBox="1">
              <a:spLocks noChangeArrowheads="1"/>
            </p:cNvSpPr>
            <p:nvPr/>
          </p:nvSpPr>
          <p:spPr bwMode="auto">
            <a:xfrm>
              <a:off x="6009" y="475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chemeClr val="tx1"/>
                  </a:solidFill>
                  <a:latin typeface="Times New Roman" pitchFamily="18" charset="0"/>
                </a:rPr>
                <a:t>70</a:t>
              </a:r>
              <a:endParaRPr 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260220" name="Line 27"/>
            <p:cNvSpPr>
              <a:spLocks noChangeShapeType="1"/>
            </p:cNvSpPr>
            <p:nvPr/>
          </p:nvSpPr>
          <p:spPr bwMode="auto">
            <a:xfrm rot="-5400000">
              <a:off x="422" y="2630"/>
              <a:ext cx="41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1" name="Line 28"/>
            <p:cNvSpPr>
              <a:spLocks noChangeShapeType="1"/>
            </p:cNvSpPr>
            <p:nvPr/>
          </p:nvSpPr>
          <p:spPr bwMode="auto">
            <a:xfrm rot="-5400000">
              <a:off x="2465" y="4015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2" name="Line 29"/>
            <p:cNvSpPr>
              <a:spLocks noChangeShapeType="1"/>
            </p:cNvSpPr>
            <p:nvPr/>
          </p:nvSpPr>
          <p:spPr bwMode="auto">
            <a:xfrm rot="-5400000">
              <a:off x="2465" y="3580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3" name="Line 30"/>
            <p:cNvSpPr>
              <a:spLocks noChangeShapeType="1"/>
            </p:cNvSpPr>
            <p:nvPr/>
          </p:nvSpPr>
          <p:spPr bwMode="auto">
            <a:xfrm rot="-5400000">
              <a:off x="2465" y="3146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4" name="Line 31"/>
            <p:cNvSpPr>
              <a:spLocks noChangeShapeType="1"/>
            </p:cNvSpPr>
            <p:nvPr/>
          </p:nvSpPr>
          <p:spPr bwMode="auto">
            <a:xfrm rot="-5400000">
              <a:off x="2465" y="2711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5" name="Line 32"/>
            <p:cNvSpPr>
              <a:spLocks noChangeShapeType="1"/>
            </p:cNvSpPr>
            <p:nvPr/>
          </p:nvSpPr>
          <p:spPr bwMode="auto">
            <a:xfrm rot="-5400000">
              <a:off x="2465" y="2277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6" name="Line 33"/>
            <p:cNvSpPr>
              <a:spLocks noChangeShapeType="1"/>
            </p:cNvSpPr>
            <p:nvPr/>
          </p:nvSpPr>
          <p:spPr bwMode="auto">
            <a:xfrm rot="-5400000">
              <a:off x="2465" y="184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7" name="Line 34"/>
            <p:cNvSpPr>
              <a:spLocks noChangeShapeType="1"/>
            </p:cNvSpPr>
            <p:nvPr/>
          </p:nvSpPr>
          <p:spPr bwMode="auto">
            <a:xfrm rot="-5400000">
              <a:off x="2465" y="1407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8" name="Line 35"/>
            <p:cNvSpPr>
              <a:spLocks noChangeShapeType="1"/>
            </p:cNvSpPr>
            <p:nvPr/>
          </p:nvSpPr>
          <p:spPr bwMode="auto">
            <a:xfrm rot="-5400000">
              <a:off x="2465" y="973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29" name="Text Box 36"/>
            <p:cNvSpPr txBox="1">
              <a:spLocks noChangeArrowheads="1"/>
            </p:cNvSpPr>
            <p:nvPr/>
          </p:nvSpPr>
          <p:spPr bwMode="auto">
            <a:xfrm>
              <a:off x="1940" y="391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0" name="Text Box 37"/>
            <p:cNvSpPr txBox="1">
              <a:spLocks noChangeArrowheads="1"/>
            </p:cNvSpPr>
            <p:nvPr/>
          </p:nvSpPr>
          <p:spPr bwMode="auto">
            <a:xfrm>
              <a:off x="1896" y="3412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1" name="Text Box 38"/>
            <p:cNvSpPr txBox="1">
              <a:spLocks noChangeArrowheads="1"/>
            </p:cNvSpPr>
            <p:nvPr/>
          </p:nvSpPr>
          <p:spPr bwMode="auto">
            <a:xfrm>
              <a:off x="1912" y="30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6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2" name="Text Box 39"/>
            <p:cNvSpPr txBox="1">
              <a:spLocks noChangeArrowheads="1"/>
            </p:cNvSpPr>
            <p:nvPr/>
          </p:nvSpPr>
          <p:spPr bwMode="auto">
            <a:xfrm>
              <a:off x="1926" y="260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8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3" name="Text Box 40"/>
            <p:cNvSpPr txBox="1">
              <a:spLocks noChangeArrowheads="1"/>
            </p:cNvSpPr>
            <p:nvPr/>
          </p:nvSpPr>
          <p:spPr bwMode="auto">
            <a:xfrm>
              <a:off x="1830" y="21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4" name="Text Box 41"/>
            <p:cNvSpPr txBox="1">
              <a:spLocks noChangeArrowheads="1"/>
            </p:cNvSpPr>
            <p:nvPr/>
          </p:nvSpPr>
          <p:spPr bwMode="auto">
            <a:xfrm>
              <a:off x="1814" y="175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12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5" name="Text Box 42"/>
            <p:cNvSpPr txBox="1">
              <a:spLocks noChangeArrowheads="1"/>
            </p:cNvSpPr>
            <p:nvPr/>
          </p:nvSpPr>
          <p:spPr bwMode="auto">
            <a:xfrm>
              <a:off x="1800" y="1292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14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6" name="Text Box 43"/>
            <p:cNvSpPr txBox="1">
              <a:spLocks noChangeArrowheads="1"/>
            </p:cNvSpPr>
            <p:nvPr/>
          </p:nvSpPr>
          <p:spPr bwMode="auto">
            <a:xfrm>
              <a:off x="1830" y="8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16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60237" name="Rectangle 44"/>
            <p:cNvSpPr>
              <a:spLocks noChangeArrowheads="1"/>
            </p:cNvSpPr>
            <p:nvPr/>
          </p:nvSpPr>
          <p:spPr bwMode="auto">
            <a:xfrm>
              <a:off x="3490" y="4172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38" name="Rectangle 45"/>
            <p:cNvSpPr>
              <a:spLocks noChangeArrowheads="1"/>
            </p:cNvSpPr>
            <p:nvPr/>
          </p:nvSpPr>
          <p:spPr bwMode="auto">
            <a:xfrm>
              <a:off x="4030" y="3992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39" name="Rectangle 46"/>
            <p:cNvSpPr>
              <a:spLocks noChangeArrowheads="1"/>
            </p:cNvSpPr>
            <p:nvPr/>
          </p:nvSpPr>
          <p:spPr bwMode="auto">
            <a:xfrm>
              <a:off x="4584" y="3992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40" name="Rectangle 47"/>
            <p:cNvSpPr>
              <a:spLocks noChangeArrowheads="1"/>
            </p:cNvSpPr>
            <p:nvPr/>
          </p:nvSpPr>
          <p:spPr bwMode="auto">
            <a:xfrm>
              <a:off x="5110" y="3812"/>
              <a:ext cx="5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41" name="Rectangle 48"/>
            <p:cNvSpPr>
              <a:spLocks noChangeArrowheads="1"/>
            </p:cNvSpPr>
            <p:nvPr/>
          </p:nvSpPr>
          <p:spPr bwMode="auto">
            <a:xfrm>
              <a:off x="5649" y="2012"/>
              <a:ext cx="540" cy="2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42" name="Rectangle 49"/>
            <p:cNvSpPr>
              <a:spLocks noChangeArrowheads="1"/>
            </p:cNvSpPr>
            <p:nvPr/>
          </p:nvSpPr>
          <p:spPr bwMode="auto">
            <a:xfrm>
              <a:off x="6189" y="1652"/>
              <a:ext cx="540" cy="28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43" name="Rectangle 50"/>
            <p:cNvSpPr>
              <a:spLocks noChangeArrowheads="1"/>
            </p:cNvSpPr>
            <p:nvPr/>
          </p:nvSpPr>
          <p:spPr bwMode="auto">
            <a:xfrm>
              <a:off x="6731" y="2012"/>
              <a:ext cx="540" cy="2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44" name="Rectangle 51"/>
            <p:cNvSpPr>
              <a:spLocks noChangeArrowheads="1"/>
            </p:cNvSpPr>
            <p:nvPr/>
          </p:nvSpPr>
          <p:spPr bwMode="auto">
            <a:xfrm>
              <a:off x="7269" y="3632"/>
              <a:ext cx="54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260245" name="Line 52"/>
            <p:cNvSpPr>
              <a:spLocks noChangeShapeType="1"/>
            </p:cNvSpPr>
            <p:nvPr/>
          </p:nvSpPr>
          <p:spPr bwMode="auto">
            <a:xfrm>
              <a:off x="4029" y="4436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46" name="Line 53"/>
            <p:cNvSpPr>
              <a:spLocks noChangeShapeType="1"/>
            </p:cNvSpPr>
            <p:nvPr/>
          </p:nvSpPr>
          <p:spPr bwMode="auto">
            <a:xfrm>
              <a:off x="4570" y="4433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47" name="Line 54"/>
            <p:cNvSpPr>
              <a:spLocks noChangeShapeType="1"/>
            </p:cNvSpPr>
            <p:nvPr/>
          </p:nvSpPr>
          <p:spPr bwMode="auto">
            <a:xfrm>
              <a:off x="5110" y="4420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48" name="Line 55"/>
            <p:cNvSpPr>
              <a:spLocks noChangeShapeType="1"/>
            </p:cNvSpPr>
            <p:nvPr/>
          </p:nvSpPr>
          <p:spPr bwMode="auto">
            <a:xfrm>
              <a:off x="5648" y="4420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49" name="Line 56"/>
            <p:cNvSpPr>
              <a:spLocks noChangeShapeType="1"/>
            </p:cNvSpPr>
            <p:nvPr/>
          </p:nvSpPr>
          <p:spPr bwMode="auto">
            <a:xfrm>
              <a:off x="6189" y="4435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50" name="Line 57"/>
            <p:cNvSpPr>
              <a:spLocks noChangeShapeType="1"/>
            </p:cNvSpPr>
            <p:nvPr/>
          </p:nvSpPr>
          <p:spPr bwMode="auto">
            <a:xfrm>
              <a:off x="6729" y="442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51" name="Line 58"/>
            <p:cNvSpPr>
              <a:spLocks noChangeShapeType="1"/>
            </p:cNvSpPr>
            <p:nvPr/>
          </p:nvSpPr>
          <p:spPr bwMode="auto">
            <a:xfrm>
              <a:off x="7268" y="442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52" name="Line 59"/>
            <p:cNvSpPr>
              <a:spLocks noChangeShapeType="1"/>
            </p:cNvSpPr>
            <p:nvPr/>
          </p:nvSpPr>
          <p:spPr bwMode="auto">
            <a:xfrm>
              <a:off x="7816" y="4435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0253" name="Text Box 60"/>
            <p:cNvSpPr txBox="1">
              <a:spLocks noChangeArrowheads="1"/>
            </p:cNvSpPr>
            <p:nvPr/>
          </p:nvSpPr>
          <p:spPr bwMode="auto">
            <a:xfrm>
              <a:off x="8267" y="4670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800" b="1">
                  <a:solidFill>
                    <a:srgbClr val="800000"/>
                  </a:solidFill>
                  <a:latin typeface="Times New Roman" pitchFamily="18" charset="0"/>
                </a:rPr>
                <a:t>X</a:t>
              </a:r>
              <a:endParaRPr lang="en-US" sz="1800" b="1">
                <a:solidFill>
                  <a:srgbClr val="800000"/>
                </a:solidFill>
              </a:endParaRPr>
            </a:p>
          </p:txBody>
        </p:sp>
        <p:sp>
          <p:nvSpPr>
            <p:cNvPr id="260254" name="Text Box 61"/>
            <p:cNvSpPr txBox="1">
              <a:spLocks noChangeArrowheads="1"/>
            </p:cNvSpPr>
            <p:nvPr/>
          </p:nvSpPr>
          <p:spPr bwMode="auto">
            <a:xfrm>
              <a:off x="1940" y="39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99FF"/>
                  </a:solidFill>
                  <a:latin typeface="Times New Roman" pitchFamily="18" charset="0"/>
                </a:rPr>
                <a:t>Y</a:t>
              </a:r>
            </a:p>
            <a:p>
              <a:pPr rtl="0" eaLnBrk="1" hangingPunct="1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60255" name="Freeform 62"/>
            <p:cNvSpPr>
              <a:spLocks/>
            </p:cNvSpPr>
            <p:nvPr/>
          </p:nvSpPr>
          <p:spPr bwMode="auto">
            <a:xfrm>
              <a:off x="3200" y="1652"/>
              <a:ext cx="5039" cy="2880"/>
            </a:xfrm>
            <a:custGeom>
              <a:avLst/>
              <a:gdLst>
                <a:gd name="T0" fmla="*/ 0 w 5040"/>
                <a:gd name="T1" fmla="*/ 2880 h 2880"/>
                <a:gd name="T2" fmla="*/ 360 w 5040"/>
                <a:gd name="T3" fmla="*/ 2520 h 2880"/>
                <a:gd name="T4" fmla="*/ 540 w 5040"/>
                <a:gd name="T5" fmla="*/ 2520 h 2880"/>
                <a:gd name="T6" fmla="*/ 1260 w 5040"/>
                <a:gd name="T7" fmla="*/ 2340 h 2880"/>
                <a:gd name="T8" fmla="*/ 1620 w 5040"/>
                <a:gd name="T9" fmla="*/ 2340 h 2880"/>
                <a:gd name="T10" fmla="*/ 2160 w 5040"/>
                <a:gd name="T11" fmla="*/ 2160 h 2880"/>
                <a:gd name="T12" fmla="*/ 2669 w 5040"/>
                <a:gd name="T13" fmla="*/ 360 h 2880"/>
                <a:gd name="T14" fmla="*/ 3209 w 5040"/>
                <a:gd name="T15" fmla="*/ 0 h 2880"/>
                <a:gd name="T16" fmla="*/ 3749 w 5040"/>
                <a:gd name="T17" fmla="*/ 360 h 2880"/>
                <a:gd name="T18" fmla="*/ 4469 w 5040"/>
                <a:gd name="T19" fmla="*/ 1980 h 2880"/>
                <a:gd name="T20" fmla="*/ 5009 w 5040"/>
                <a:gd name="T21" fmla="*/ 2880 h 28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0"/>
                <a:gd name="T34" fmla="*/ 0 h 2880"/>
                <a:gd name="T35" fmla="*/ 5040 w 5040"/>
                <a:gd name="T36" fmla="*/ 2880 h 28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0" h="2880">
                  <a:moveTo>
                    <a:pt x="0" y="2880"/>
                  </a:moveTo>
                  <a:cubicBezTo>
                    <a:pt x="135" y="2730"/>
                    <a:pt x="270" y="2580"/>
                    <a:pt x="360" y="2520"/>
                  </a:cubicBezTo>
                  <a:cubicBezTo>
                    <a:pt x="450" y="2460"/>
                    <a:pt x="390" y="2550"/>
                    <a:pt x="540" y="2520"/>
                  </a:cubicBezTo>
                  <a:cubicBezTo>
                    <a:pt x="690" y="2490"/>
                    <a:pt x="1080" y="2370"/>
                    <a:pt x="1260" y="2340"/>
                  </a:cubicBezTo>
                  <a:cubicBezTo>
                    <a:pt x="1440" y="2310"/>
                    <a:pt x="1470" y="2370"/>
                    <a:pt x="1620" y="2340"/>
                  </a:cubicBezTo>
                  <a:cubicBezTo>
                    <a:pt x="1770" y="2310"/>
                    <a:pt x="1980" y="2490"/>
                    <a:pt x="2160" y="2160"/>
                  </a:cubicBezTo>
                  <a:cubicBezTo>
                    <a:pt x="2340" y="1830"/>
                    <a:pt x="2520" y="720"/>
                    <a:pt x="2700" y="360"/>
                  </a:cubicBezTo>
                  <a:cubicBezTo>
                    <a:pt x="2880" y="0"/>
                    <a:pt x="3060" y="0"/>
                    <a:pt x="3240" y="0"/>
                  </a:cubicBezTo>
                  <a:cubicBezTo>
                    <a:pt x="3420" y="0"/>
                    <a:pt x="3570" y="30"/>
                    <a:pt x="3780" y="360"/>
                  </a:cubicBezTo>
                  <a:cubicBezTo>
                    <a:pt x="3990" y="690"/>
                    <a:pt x="4290" y="1560"/>
                    <a:pt x="4500" y="1980"/>
                  </a:cubicBezTo>
                  <a:cubicBezTo>
                    <a:pt x="4710" y="2400"/>
                    <a:pt x="4875" y="2640"/>
                    <a:pt x="5040" y="28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aphicFrame>
        <p:nvGraphicFramePr>
          <p:cNvPr id="44140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68331"/>
              </p:ext>
            </p:extLst>
          </p:nvPr>
        </p:nvGraphicFramePr>
        <p:xfrm>
          <a:off x="2547938" y="0"/>
          <a:ext cx="6596062" cy="3900543"/>
        </p:xfrm>
        <a:graphic>
          <a:graphicData uri="http://schemas.openxmlformats.org/drawingml/2006/table">
            <a:tbl>
              <a:tblPr/>
              <a:tblGrid>
                <a:gridCol w="841340"/>
                <a:gridCol w="496683"/>
                <a:gridCol w="1371662"/>
                <a:gridCol w="1295459"/>
                <a:gridCol w="685831"/>
                <a:gridCol w="990645"/>
                <a:gridCol w="914442"/>
              </a:tblGrid>
              <a:tr h="60931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Age(year)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Freq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Commu.frequ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Relat.Freque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%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R.F.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Cumul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 R.F.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%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cum.Freq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20-29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30-39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40-49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50-59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0.16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60-69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70-79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0.68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80-89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90-99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44" marR="91444"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0191" name="Rectangle 945"/>
          <p:cNvSpPr>
            <a:spLocks noChangeArrowheads="1"/>
          </p:cNvSpPr>
          <p:nvPr/>
        </p:nvSpPr>
        <p:spPr bwMode="auto">
          <a:xfrm flipV="1">
            <a:off x="4572000" y="3367088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0192" name="Rectangle 947"/>
          <p:cNvSpPr>
            <a:spLocks noChangeArrowheads="1"/>
          </p:cNvSpPr>
          <p:nvPr/>
        </p:nvSpPr>
        <p:spPr bwMode="auto">
          <a:xfrm>
            <a:off x="6372225" y="50704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0193" name="Rectangle 948"/>
          <p:cNvSpPr>
            <a:spLocks noChangeArrowheads="1"/>
          </p:cNvSpPr>
          <p:nvPr/>
        </p:nvSpPr>
        <p:spPr bwMode="auto">
          <a:xfrm>
            <a:off x="5795963" y="348615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0194" name="Rectangle 949"/>
          <p:cNvSpPr>
            <a:spLocks noChangeArrowheads="1"/>
          </p:cNvSpPr>
          <p:nvPr/>
        </p:nvSpPr>
        <p:spPr bwMode="auto">
          <a:xfrm>
            <a:off x="3203575" y="5627688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0195" name="Rectangle 951"/>
          <p:cNvSpPr>
            <a:spLocks noChangeArrowheads="1"/>
          </p:cNvSpPr>
          <p:nvPr/>
        </p:nvSpPr>
        <p:spPr bwMode="auto">
          <a:xfrm>
            <a:off x="2700338" y="5427663"/>
            <a:ext cx="522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0196" name="Rectangle 1"/>
          <p:cNvSpPr>
            <a:spLocks noChangeArrowheads="1"/>
          </p:cNvSpPr>
          <p:nvPr/>
        </p:nvSpPr>
        <p:spPr bwMode="auto">
          <a:xfrm>
            <a:off x="869950" y="4216400"/>
            <a:ext cx="362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MY" b="1">
                <a:solidFill>
                  <a:schemeClr val="tx1"/>
                </a:solidFill>
              </a:rPr>
              <a:t>Frequency Polygon </a:t>
            </a:r>
          </a:p>
        </p:txBody>
      </p:sp>
      <p:sp>
        <p:nvSpPr>
          <p:cNvPr id="2601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720F8D-8632-4D4D-BD6B-C4814CC80D74}" type="slidenum">
              <a:rPr lang="ar-SA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60198" name="Freeform 62"/>
          <p:cNvSpPr>
            <a:spLocks/>
          </p:cNvSpPr>
          <p:nvPr/>
        </p:nvSpPr>
        <p:spPr bwMode="auto">
          <a:xfrm>
            <a:off x="1751013" y="3497263"/>
            <a:ext cx="5756275" cy="2768600"/>
          </a:xfrm>
          <a:custGeom>
            <a:avLst/>
            <a:gdLst>
              <a:gd name="T0" fmla="*/ 0 w 5040"/>
              <a:gd name="T1" fmla="*/ 2147483647 h 2880"/>
              <a:gd name="T2" fmla="*/ 469535012 w 5040"/>
              <a:gd name="T3" fmla="*/ 2147483647 h 2880"/>
              <a:gd name="T4" fmla="*/ 704303089 w 5040"/>
              <a:gd name="T5" fmla="*/ 2147483647 h 2880"/>
              <a:gd name="T6" fmla="*/ 1643373112 w 5040"/>
              <a:gd name="T7" fmla="*/ 2147483647 h 2880"/>
              <a:gd name="T8" fmla="*/ 2112908124 w 5040"/>
              <a:gd name="T9" fmla="*/ 2147483647 h 2880"/>
              <a:gd name="T10" fmla="*/ 2147483647 w 5040"/>
              <a:gd name="T11" fmla="*/ 1996332676 h 2880"/>
              <a:gd name="T12" fmla="*/ 2147483647 w 5040"/>
              <a:gd name="T13" fmla="*/ 332722273 h 2880"/>
              <a:gd name="T14" fmla="*/ 2147483647 w 5040"/>
              <a:gd name="T15" fmla="*/ 0 h 2880"/>
              <a:gd name="T16" fmla="*/ 2147483647 w 5040"/>
              <a:gd name="T17" fmla="*/ 332722273 h 2880"/>
              <a:gd name="T18" fmla="*/ 2147483647 w 5040"/>
              <a:gd name="T19" fmla="*/ 1829971540 h 2880"/>
              <a:gd name="T20" fmla="*/ 2147483647 w 5040"/>
              <a:gd name="T21" fmla="*/ 2147483647 h 28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40"/>
              <a:gd name="T34" fmla="*/ 0 h 2880"/>
              <a:gd name="T35" fmla="*/ 5040 w 5040"/>
              <a:gd name="T36" fmla="*/ 2880 h 288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40" h="2880">
                <a:moveTo>
                  <a:pt x="0" y="2880"/>
                </a:moveTo>
                <a:cubicBezTo>
                  <a:pt x="135" y="2730"/>
                  <a:pt x="270" y="2580"/>
                  <a:pt x="360" y="2520"/>
                </a:cubicBezTo>
                <a:cubicBezTo>
                  <a:pt x="450" y="2460"/>
                  <a:pt x="390" y="2550"/>
                  <a:pt x="540" y="2520"/>
                </a:cubicBezTo>
                <a:cubicBezTo>
                  <a:pt x="690" y="2490"/>
                  <a:pt x="1080" y="2370"/>
                  <a:pt x="1260" y="2340"/>
                </a:cubicBezTo>
                <a:cubicBezTo>
                  <a:pt x="1440" y="2310"/>
                  <a:pt x="1470" y="2370"/>
                  <a:pt x="1620" y="2340"/>
                </a:cubicBezTo>
                <a:cubicBezTo>
                  <a:pt x="1770" y="2310"/>
                  <a:pt x="1980" y="2490"/>
                  <a:pt x="2160" y="2160"/>
                </a:cubicBezTo>
                <a:cubicBezTo>
                  <a:pt x="2340" y="1830"/>
                  <a:pt x="2520" y="720"/>
                  <a:pt x="2700" y="360"/>
                </a:cubicBezTo>
                <a:cubicBezTo>
                  <a:pt x="2880" y="0"/>
                  <a:pt x="3060" y="0"/>
                  <a:pt x="3240" y="0"/>
                </a:cubicBezTo>
                <a:cubicBezTo>
                  <a:pt x="3420" y="0"/>
                  <a:pt x="3570" y="30"/>
                  <a:pt x="3780" y="360"/>
                </a:cubicBezTo>
                <a:cubicBezTo>
                  <a:pt x="3990" y="690"/>
                  <a:pt x="4290" y="1560"/>
                  <a:pt x="4500" y="1980"/>
                </a:cubicBezTo>
                <a:cubicBezTo>
                  <a:pt x="4710" y="2400"/>
                  <a:pt x="4875" y="2640"/>
                  <a:pt x="5040" y="2880"/>
                </a:cubicBezTo>
              </a:path>
            </a:pathLst>
          </a:cu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47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Shapes of Histograms</a:t>
            </a:r>
            <a:r>
              <a:rPr lang="en-GB" sz="3200" b="1" dirty="0" smtClean="0">
                <a:solidFill>
                  <a:srgbClr val="FF0000"/>
                </a:solidFill>
              </a:rPr>
              <a:t> 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64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3124200" cy="1905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Monotype Sorts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Symmetrical, 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Monotype Sorts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normal, 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Monotype Sorts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or bell-shaped</a:t>
            </a:r>
          </a:p>
        </p:txBody>
      </p:sp>
      <p:sp>
        <p:nvSpPr>
          <p:cNvPr id="264196" name="Text Box 13"/>
          <p:cNvSpPr txBox="1">
            <a:spLocks noChangeArrowheads="1"/>
          </p:cNvSpPr>
          <p:nvPr/>
        </p:nvSpPr>
        <p:spPr bwMode="auto">
          <a:xfrm>
            <a:off x="3505200" y="1524000"/>
            <a:ext cx="158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Frequency</a:t>
            </a:r>
          </a:p>
        </p:txBody>
      </p:sp>
      <p:grpSp>
        <p:nvGrpSpPr>
          <p:cNvPr id="264197" name="Group 27"/>
          <p:cNvGrpSpPr>
            <a:grpSpLocks/>
          </p:cNvGrpSpPr>
          <p:nvPr/>
        </p:nvGrpSpPr>
        <p:grpSpPr bwMode="auto">
          <a:xfrm>
            <a:off x="3810000" y="2057400"/>
            <a:ext cx="5080000" cy="4387850"/>
            <a:chOff x="1027" y="1278"/>
            <a:chExt cx="3200" cy="2764"/>
          </a:xfrm>
        </p:grpSpPr>
        <p:pic>
          <p:nvPicPr>
            <p:cNvPr id="26419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3536"/>
              <a:ext cx="282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4200" name="Text Box 7"/>
            <p:cNvSpPr txBox="1">
              <a:spLocks noChangeArrowheads="1"/>
            </p:cNvSpPr>
            <p:nvPr/>
          </p:nvSpPr>
          <p:spPr bwMode="auto">
            <a:xfrm>
              <a:off x="1123" y="30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64201" name="Text Box 8"/>
            <p:cNvSpPr txBox="1">
              <a:spLocks noChangeArrowheads="1"/>
            </p:cNvSpPr>
            <p:nvPr/>
          </p:nvSpPr>
          <p:spPr bwMode="auto">
            <a:xfrm>
              <a:off x="1123" y="269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64202" name="Text Box 9"/>
            <p:cNvSpPr txBox="1">
              <a:spLocks noChangeArrowheads="1"/>
            </p:cNvSpPr>
            <p:nvPr/>
          </p:nvSpPr>
          <p:spPr bwMode="auto">
            <a:xfrm>
              <a:off x="1123" y="231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6</a:t>
              </a:r>
            </a:p>
          </p:txBody>
        </p:sp>
        <p:pic>
          <p:nvPicPr>
            <p:cNvPr id="26420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305"/>
              <a:ext cx="112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4204" name="Text Box 11"/>
            <p:cNvSpPr txBox="1">
              <a:spLocks noChangeArrowheads="1"/>
            </p:cNvSpPr>
            <p:nvPr/>
          </p:nvSpPr>
          <p:spPr bwMode="auto">
            <a:xfrm>
              <a:off x="1113" y="19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64205" name="Text Box 12"/>
            <p:cNvSpPr txBox="1">
              <a:spLocks noChangeArrowheads="1"/>
            </p:cNvSpPr>
            <p:nvPr/>
          </p:nvSpPr>
          <p:spPr bwMode="auto">
            <a:xfrm>
              <a:off x="1027" y="154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64206" name="Text Box 14"/>
            <p:cNvSpPr txBox="1">
              <a:spLocks noChangeArrowheads="1"/>
            </p:cNvSpPr>
            <p:nvPr/>
          </p:nvSpPr>
          <p:spPr bwMode="auto">
            <a:xfrm>
              <a:off x="1591" y="375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100</a:t>
              </a:r>
            </a:p>
          </p:txBody>
        </p:sp>
        <p:sp>
          <p:nvSpPr>
            <p:cNvPr id="264207" name="Text Box 15"/>
            <p:cNvSpPr txBox="1">
              <a:spLocks noChangeArrowheads="1"/>
            </p:cNvSpPr>
            <p:nvPr/>
          </p:nvSpPr>
          <p:spPr bwMode="auto">
            <a:xfrm>
              <a:off x="2023" y="3753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180</a:t>
              </a:r>
            </a:p>
          </p:txBody>
        </p:sp>
        <p:sp>
          <p:nvSpPr>
            <p:cNvPr id="264208" name="Text Box 16"/>
            <p:cNvSpPr txBox="1">
              <a:spLocks noChangeArrowheads="1"/>
            </p:cNvSpPr>
            <p:nvPr/>
          </p:nvSpPr>
          <p:spPr bwMode="auto">
            <a:xfrm>
              <a:off x="2428" y="3753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260</a:t>
              </a:r>
            </a:p>
          </p:txBody>
        </p:sp>
        <p:sp>
          <p:nvSpPr>
            <p:cNvPr id="264209" name="Text Box 17"/>
            <p:cNvSpPr txBox="1">
              <a:spLocks noChangeArrowheads="1"/>
            </p:cNvSpPr>
            <p:nvPr/>
          </p:nvSpPr>
          <p:spPr bwMode="auto">
            <a:xfrm>
              <a:off x="2793" y="375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340</a:t>
              </a:r>
            </a:p>
          </p:txBody>
        </p:sp>
        <p:sp>
          <p:nvSpPr>
            <p:cNvPr id="264210" name="Text Box 18"/>
            <p:cNvSpPr txBox="1">
              <a:spLocks noChangeArrowheads="1"/>
            </p:cNvSpPr>
            <p:nvPr/>
          </p:nvSpPr>
          <p:spPr bwMode="auto">
            <a:xfrm>
              <a:off x="3207" y="374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420</a:t>
              </a:r>
            </a:p>
          </p:txBody>
        </p:sp>
        <p:sp>
          <p:nvSpPr>
            <p:cNvPr id="264211" name="Text Box 20"/>
            <p:cNvSpPr txBox="1">
              <a:spLocks noChangeArrowheads="1"/>
            </p:cNvSpPr>
            <p:nvPr/>
          </p:nvSpPr>
          <p:spPr bwMode="auto">
            <a:xfrm>
              <a:off x="3605" y="3741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500</a:t>
              </a:r>
            </a:p>
          </p:txBody>
        </p:sp>
        <p:sp>
          <p:nvSpPr>
            <p:cNvPr id="264212" name="Rectangle 21" descr="Medium wood"/>
            <p:cNvSpPr>
              <a:spLocks noChangeArrowheads="1"/>
            </p:cNvSpPr>
            <p:nvPr/>
          </p:nvSpPr>
          <p:spPr bwMode="auto">
            <a:xfrm>
              <a:off x="1623" y="3437"/>
              <a:ext cx="384" cy="13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4213" name="Rectangle 22" descr="Medium wood"/>
            <p:cNvSpPr>
              <a:spLocks noChangeArrowheads="1"/>
            </p:cNvSpPr>
            <p:nvPr/>
          </p:nvSpPr>
          <p:spPr bwMode="auto">
            <a:xfrm>
              <a:off x="2025" y="2640"/>
              <a:ext cx="384" cy="93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4214" name="Rectangle 23" descr="Medium wood"/>
            <p:cNvSpPr>
              <a:spLocks noChangeArrowheads="1"/>
            </p:cNvSpPr>
            <p:nvPr/>
          </p:nvSpPr>
          <p:spPr bwMode="auto">
            <a:xfrm>
              <a:off x="2423" y="1278"/>
              <a:ext cx="384" cy="229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4215" name="Rectangle 24" descr="Medium wood"/>
            <p:cNvSpPr>
              <a:spLocks noChangeArrowheads="1"/>
            </p:cNvSpPr>
            <p:nvPr/>
          </p:nvSpPr>
          <p:spPr bwMode="auto">
            <a:xfrm>
              <a:off x="2828" y="1280"/>
              <a:ext cx="384" cy="229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4216" name="Rectangle 25" descr="Medium wood"/>
            <p:cNvSpPr>
              <a:spLocks noChangeArrowheads="1"/>
            </p:cNvSpPr>
            <p:nvPr/>
          </p:nvSpPr>
          <p:spPr bwMode="auto">
            <a:xfrm>
              <a:off x="3228" y="2640"/>
              <a:ext cx="384" cy="92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  <p:sp>
          <p:nvSpPr>
            <p:cNvPr id="264217" name="Rectangle 26" descr="Medium wood"/>
            <p:cNvSpPr>
              <a:spLocks noChangeArrowheads="1"/>
            </p:cNvSpPr>
            <p:nvPr/>
          </p:nvSpPr>
          <p:spPr bwMode="auto">
            <a:xfrm>
              <a:off x="3630" y="3433"/>
              <a:ext cx="384" cy="13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JO"/>
            </a:p>
          </p:txBody>
        </p:sp>
      </p:grpSp>
      <p:sp>
        <p:nvSpPr>
          <p:cNvPr id="264198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6237D5-50A5-4433-B81B-E26A2A12734C}" type="slidenum">
              <a:rPr lang="ar-SA" sz="14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pPr eaLnBrk="1" hangingPunct="1"/>
              <a:t>17</a:t>
            </a:fld>
            <a:endParaRPr lang="en-US" sz="140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Shapes of Histograms</a:t>
            </a:r>
            <a:r>
              <a:rPr lang="en-GB" sz="32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 II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2590800"/>
            <a:ext cx="2514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GB" sz="2800" dirty="0">
                <a:solidFill>
                  <a:srgbClr val="40458C"/>
                </a:solidFill>
                <a:latin typeface="Tahoma" pitchFamily="34" charset="0"/>
                <a:cs typeface="+mn-cs"/>
              </a:rPr>
              <a:t> </a:t>
            </a:r>
            <a:r>
              <a:rPr kumimoji="1" lang="en-US" sz="2800" b="1" dirty="0">
                <a:solidFill>
                  <a:schemeClr val="tx2"/>
                </a:solidFill>
                <a:cs typeface="+mn-cs"/>
              </a:rPr>
              <a:t>Uniform </a:t>
            </a:r>
            <a:endParaRPr kumimoji="1" lang="en-GB" sz="2800" b="1" dirty="0">
              <a:solidFill>
                <a:schemeClr val="tx2"/>
              </a:solidFill>
              <a:cs typeface="+mn-cs"/>
            </a:endParaRP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chemeClr val="tx2"/>
                </a:solidFill>
                <a:cs typeface="+mn-cs"/>
              </a:rPr>
              <a:t>or</a:t>
            </a:r>
            <a:r>
              <a:rPr kumimoji="1" lang="en-GB" sz="2800" b="1" dirty="0">
                <a:solidFill>
                  <a:schemeClr val="tx2"/>
                </a:solidFill>
                <a:cs typeface="+mn-cs"/>
              </a:rPr>
              <a:t> </a:t>
            </a: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chemeClr val="tx2"/>
                </a:solidFill>
                <a:cs typeface="+mn-cs"/>
              </a:rPr>
              <a:t>rectangular</a:t>
            </a: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3733800" y="1447800"/>
            <a:ext cx="158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Frequency</a:t>
            </a:r>
          </a:p>
        </p:txBody>
      </p:sp>
      <p:grpSp>
        <p:nvGrpSpPr>
          <p:cNvPr id="265221" name="Group 26"/>
          <p:cNvGrpSpPr>
            <a:grpSpLocks/>
          </p:cNvGrpSpPr>
          <p:nvPr/>
        </p:nvGrpSpPr>
        <p:grpSpPr bwMode="auto">
          <a:xfrm>
            <a:off x="3810000" y="1981200"/>
            <a:ext cx="5080000" cy="4344988"/>
            <a:chOff x="1027" y="1305"/>
            <a:chExt cx="3200" cy="2737"/>
          </a:xfrm>
        </p:grpSpPr>
        <p:pic>
          <p:nvPicPr>
            <p:cNvPr id="2652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3536"/>
              <a:ext cx="282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1123" y="30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</a:t>
              </a: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1123" y="269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</a:t>
              </a:r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1123" y="231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6</a:t>
              </a:r>
            </a:p>
          </p:txBody>
        </p:sp>
        <p:pic>
          <p:nvPicPr>
            <p:cNvPr id="26522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305"/>
              <a:ext cx="112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1113" y="19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8</a:t>
              </a:r>
            </a:p>
          </p:txBody>
        </p:sp>
        <p:sp>
          <p:nvSpPr>
            <p:cNvPr id="12301" name="Text Box 11"/>
            <p:cNvSpPr txBox="1">
              <a:spLocks noChangeArrowheads="1"/>
            </p:cNvSpPr>
            <p:nvPr/>
          </p:nvSpPr>
          <p:spPr bwMode="auto">
            <a:xfrm>
              <a:off x="1027" y="154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</a:t>
              </a:r>
            </a:p>
          </p:txBody>
        </p:sp>
        <p:sp>
          <p:nvSpPr>
            <p:cNvPr id="12302" name="Text Box 13"/>
            <p:cNvSpPr txBox="1">
              <a:spLocks noChangeArrowheads="1"/>
            </p:cNvSpPr>
            <p:nvPr/>
          </p:nvSpPr>
          <p:spPr bwMode="auto">
            <a:xfrm>
              <a:off x="1591" y="375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2303" name="Text Box 14"/>
            <p:cNvSpPr txBox="1">
              <a:spLocks noChangeArrowheads="1"/>
            </p:cNvSpPr>
            <p:nvPr/>
          </p:nvSpPr>
          <p:spPr bwMode="auto">
            <a:xfrm>
              <a:off x="2023" y="3753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180</a:t>
              </a:r>
            </a:p>
          </p:txBody>
        </p:sp>
        <p:sp>
          <p:nvSpPr>
            <p:cNvPr id="12304" name="Text Box 15"/>
            <p:cNvSpPr txBox="1">
              <a:spLocks noChangeArrowheads="1"/>
            </p:cNvSpPr>
            <p:nvPr/>
          </p:nvSpPr>
          <p:spPr bwMode="auto">
            <a:xfrm>
              <a:off x="2428" y="3753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260</a:t>
              </a:r>
            </a:p>
          </p:txBody>
        </p:sp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2793" y="375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340</a:t>
              </a:r>
            </a:p>
          </p:txBody>
        </p:sp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3207" y="374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420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3605" y="3741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500</a:t>
              </a:r>
            </a:p>
          </p:txBody>
        </p:sp>
        <p:sp>
          <p:nvSpPr>
            <p:cNvPr id="12308" name="Rectangle 20" descr="Denim"/>
            <p:cNvSpPr>
              <a:spLocks noChangeArrowheads="1"/>
            </p:cNvSpPr>
            <p:nvPr/>
          </p:nvSpPr>
          <p:spPr bwMode="auto">
            <a:xfrm>
              <a:off x="1623" y="2448"/>
              <a:ext cx="384" cy="112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2309" name="Rectangle 21" descr="Denim"/>
            <p:cNvSpPr>
              <a:spLocks noChangeArrowheads="1"/>
            </p:cNvSpPr>
            <p:nvPr/>
          </p:nvSpPr>
          <p:spPr bwMode="auto">
            <a:xfrm>
              <a:off x="2025" y="2448"/>
              <a:ext cx="384" cy="112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2310" name="Rectangle 22" descr="Denim"/>
            <p:cNvSpPr>
              <a:spLocks noChangeArrowheads="1"/>
            </p:cNvSpPr>
            <p:nvPr/>
          </p:nvSpPr>
          <p:spPr bwMode="auto">
            <a:xfrm>
              <a:off x="2423" y="2448"/>
              <a:ext cx="384" cy="112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2311" name="Rectangle 23" descr="Denim"/>
            <p:cNvSpPr>
              <a:spLocks noChangeArrowheads="1"/>
            </p:cNvSpPr>
            <p:nvPr/>
          </p:nvSpPr>
          <p:spPr bwMode="auto">
            <a:xfrm>
              <a:off x="2828" y="2448"/>
              <a:ext cx="384" cy="112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2312" name="Rectangle 24" descr="Denim"/>
            <p:cNvSpPr>
              <a:spLocks noChangeArrowheads="1"/>
            </p:cNvSpPr>
            <p:nvPr/>
          </p:nvSpPr>
          <p:spPr bwMode="auto">
            <a:xfrm>
              <a:off x="3228" y="2448"/>
              <a:ext cx="384" cy="1117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2313" name="Rectangle 25" descr="Denim"/>
            <p:cNvSpPr>
              <a:spLocks noChangeArrowheads="1"/>
            </p:cNvSpPr>
            <p:nvPr/>
          </p:nvSpPr>
          <p:spPr bwMode="auto">
            <a:xfrm>
              <a:off x="3630" y="2448"/>
              <a:ext cx="384" cy="111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65222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FAF94C-0A89-4A7E-92E0-63B4CC905652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18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Tahoma" pitchFamily="34" charset="0"/>
                <a:cs typeface="+mn-cs"/>
              </a:rPr>
              <a:t>Shapes of Histograms</a:t>
            </a:r>
            <a:r>
              <a:rPr lang="en-GB" sz="3200" dirty="0">
                <a:solidFill>
                  <a:srgbClr val="FF0000"/>
                </a:solidFill>
                <a:latin typeface="Tahoma" pitchFamily="34" charset="0"/>
                <a:cs typeface="+mn-cs"/>
              </a:rPr>
              <a:t> III</a:t>
            </a:r>
            <a:endParaRPr kumimoji="1" lang="en-US" sz="320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2514600"/>
            <a:ext cx="2971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Skewed right </a:t>
            </a:r>
            <a:endParaRPr kumimoji="1" lang="en-GB" sz="2800" b="1" dirty="0">
              <a:solidFill>
                <a:schemeClr val="tx2"/>
              </a:solidFill>
              <a:latin typeface="Tahoma" pitchFamily="34" charset="0"/>
              <a:cs typeface="+mn-cs"/>
            </a:endParaRP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or </a:t>
            </a:r>
            <a:endParaRPr kumimoji="1" lang="en-GB" sz="2800" b="1" dirty="0">
              <a:solidFill>
                <a:schemeClr val="tx2"/>
              </a:solidFill>
              <a:latin typeface="Tahoma" pitchFamily="34" charset="0"/>
              <a:cs typeface="+mn-cs"/>
            </a:endParaRP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Positively</a:t>
            </a:r>
            <a:endParaRPr kumimoji="1" lang="en-GB" sz="2800" b="1" dirty="0">
              <a:solidFill>
                <a:schemeClr val="tx2"/>
              </a:solidFill>
              <a:latin typeface="Tahoma" pitchFamily="34" charset="0"/>
              <a:cs typeface="+mn-cs"/>
            </a:endParaRP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chemeClr val="tx2"/>
                </a:solidFill>
                <a:latin typeface="Tahoma" pitchFamily="34" charset="0"/>
                <a:cs typeface="+mn-cs"/>
              </a:rPr>
              <a:t>skewed</a:t>
            </a:r>
          </a:p>
        </p:txBody>
      </p:sp>
      <p:grpSp>
        <p:nvGrpSpPr>
          <p:cNvPr id="266244" name="Group 27"/>
          <p:cNvGrpSpPr>
            <a:grpSpLocks/>
          </p:cNvGrpSpPr>
          <p:nvPr/>
        </p:nvGrpSpPr>
        <p:grpSpPr bwMode="auto">
          <a:xfrm>
            <a:off x="3660775" y="1462088"/>
            <a:ext cx="5262563" cy="5395912"/>
            <a:chOff x="912" y="921"/>
            <a:chExt cx="3315" cy="3399"/>
          </a:xfrm>
        </p:grpSpPr>
        <p:pic>
          <p:nvPicPr>
            <p:cNvPr id="2662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3536"/>
              <a:ext cx="282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1123" y="30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1123" y="269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</a:t>
              </a:r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1123" y="231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6</a:t>
              </a:r>
            </a:p>
          </p:txBody>
        </p:sp>
        <p:pic>
          <p:nvPicPr>
            <p:cNvPr id="26625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305"/>
              <a:ext cx="112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1113" y="19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8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1027" y="154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912" y="921"/>
              <a:ext cx="10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z="2800" smtClean="0">
                  <a:solidFill>
                    <a:srgbClr val="CC3300"/>
                  </a:solidFill>
                  <a:latin typeface="Times New Roman" pitchFamily="18" charset="0"/>
                  <a:cs typeface="+mn-cs"/>
                </a:rPr>
                <a:t>Frequency</a:t>
              </a:r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1591" y="375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3327" name="Text Box 14"/>
            <p:cNvSpPr txBox="1">
              <a:spLocks noChangeArrowheads="1"/>
            </p:cNvSpPr>
            <p:nvPr/>
          </p:nvSpPr>
          <p:spPr bwMode="auto">
            <a:xfrm>
              <a:off x="2023" y="3753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180</a:t>
              </a:r>
            </a:p>
          </p:txBody>
        </p:sp>
        <p:sp>
          <p:nvSpPr>
            <p:cNvPr id="13328" name="Text Box 15"/>
            <p:cNvSpPr txBox="1">
              <a:spLocks noChangeArrowheads="1"/>
            </p:cNvSpPr>
            <p:nvPr/>
          </p:nvSpPr>
          <p:spPr bwMode="auto">
            <a:xfrm>
              <a:off x="2428" y="3753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260</a:t>
              </a:r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793" y="375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340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3207" y="374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420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788" y="3993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endParaRPr lang="en-GB" sz="2800" smtClean="0">
                <a:solidFill>
                  <a:srgbClr val="CC33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3332" name="Text Box 19"/>
            <p:cNvSpPr txBox="1">
              <a:spLocks noChangeArrowheads="1"/>
            </p:cNvSpPr>
            <p:nvPr/>
          </p:nvSpPr>
          <p:spPr bwMode="auto">
            <a:xfrm>
              <a:off x="3605" y="3741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500</a:t>
              </a:r>
            </a:p>
          </p:txBody>
        </p:sp>
        <p:sp>
          <p:nvSpPr>
            <p:cNvPr id="13333" name="Rectangle 20" descr="Pink tissue paper"/>
            <p:cNvSpPr>
              <a:spLocks noChangeArrowheads="1"/>
            </p:cNvSpPr>
            <p:nvPr/>
          </p:nvSpPr>
          <p:spPr bwMode="auto">
            <a:xfrm>
              <a:off x="1623" y="1872"/>
              <a:ext cx="384" cy="169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334" name="Rectangle 21" descr="Pink tissue paper"/>
            <p:cNvSpPr>
              <a:spLocks noChangeArrowheads="1"/>
            </p:cNvSpPr>
            <p:nvPr/>
          </p:nvSpPr>
          <p:spPr bwMode="auto">
            <a:xfrm>
              <a:off x="2025" y="1440"/>
              <a:ext cx="384" cy="213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335" name="Rectangle 22" descr="Pink tissue paper"/>
            <p:cNvSpPr>
              <a:spLocks noChangeArrowheads="1"/>
            </p:cNvSpPr>
            <p:nvPr/>
          </p:nvSpPr>
          <p:spPr bwMode="auto">
            <a:xfrm>
              <a:off x="2423" y="2064"/>
              <a:ext cx="384" cy="150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336" name="Rectangle 23" descr="Pink tissue paper"/>
            <p:cNvSpPr>
              <a:spLocks noChangeArrowheads="1"/>
            </p:cNvSpPr>
            <p:nvPr/>
          </p:nvSpPr>
          <p:spPr bwMode="auto">
            <a:xfrm>
              <a:off x="2828" y="2640"/>
              <a:ext cx="384" cy="93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337" name="Rectangle 24" descr="Pink tissue paper"/>
            <p:cNvSpPr>
              <a:spLocks noChangeArrowheads="1"/>
            </p:cNvSpPr>
            <p:nvPr/>
          </p:nvSpPr>
          <p:spPr bwMode="auto">
            <a:xfrm>
              <a:off x="3228" y="3264"/>
              <a:ext cx="384" cy="30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338" name="Rectangle 25" descr="Pink tissue paper"/>
            <p:cNvSpPr>
              <a:spLocks noChangeArrowheads="1"/>
            </p:cNvSpPr>
            <p:nvPr/>
          </p:nvSpPr>
          <p:spPr bwMode="auto">
            <a:xfrm>
              <a:off x="3630" y="3433"/>
              <a:ext cx="384" cy="133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3339" name="Text Box 26"/>
            <p:cNvSpPr txBox="1">
              <a:spLocks noChangeArrowheads="1"/>
            </p:cNvSpPr>
            <p:nvPr/>
          </p:nvSpPr>
          <p:spPr bwMode="auto">
            <a:xfrm>
              <a:off x="2784" y="1296"/>
              <a:ext cx="130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  <a:t>The longer tail</a:t>
              </a:r>
              <a:b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</a:b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  <a:t>occurs for </a:t>
              </a:r>
              <a:b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</a:b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  <a:t>higher values</a:t>
              </a:r>
            </a:p>
          </p:txBody>
        </p:sp>
      </p:grpSp>
      <p:sp>
        <p:nvSpPr>
          <p:cNvPr id="266245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433889-2F89-4D5D-94AD-C2D51A0AB8A5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19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E5E149-BD70-444C-9E51-6DBE3B5C4085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25AFF63-FFAC-41C7-A8A2-DD8F234FC56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C89B5-F6A8-4C93-9896-35EF05F260D9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166" y="980728"/>
            <a:ext cx="360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Biostatistics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3415" y="2844224"/>
            <a:ext cx="17506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endParaRPr lang="en-MY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541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 Dr. WAQAR    AL-KUBAISY  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84315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38200" y="2438400"/>
            <a:ext cx="2895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rgbClr val="40458C"/>
                </a:solidFill>
                <a:latin typeface="Tahoma" pitchFamily="34" charset="0"/>
                <a:cs typeface="+mn-cs"/>
              </a:rPr>
              <a:t>Skewed left </a:t>
            </a:r>
            <a:endParaRPr kumimoji="1" lang="en-GB" sz="2800" b="1" dirty="0">
              <a:solidFill>
                <a:srgbClr val="40458C"/>
              </a:solidFill>
              <a:latin typeface="Tahoma" pitchFamily="34" charset="0"/>
              <a:cs typeface="+mn-cs"/>
            </a:endParaRP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rgbClr val="40458C"/>
                </a:solidFill>
                <a:latin typeface="Tahoma" pitchFamily="34" charset="0"/>
                <a:cs typeface="+mn-cs"/>
              </a:rPr>
              <a:t>or </a:t>
            </a:r>
            <a:endParaRPr kumimoji="1" lang="en-GB" sz="2800" b="1" dirty="0">
              <a:solidFill>
                <a:srgbClr val="40458C"/>
              </a:solidFill>
              <a:latin typeface="Tahoma" pitchFamily="34" charset="0"/>
              <a:cs typeface="+mn-cs"/>
            </a:endParaRP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GB" sz="2800" b="1" dirty="0">
                <a:solidFill>
                  <a:srgbClr val="40458C"/>
                </a:solidFill>
                <a:latin typeface="Tahoma" pitchFamily="34" charset="0"/>
                <a:cs typeface="+mn-cs"/>
              </a:rPr>
              <a:t> </a:t>
            </a:r>
            <a:r>
              <a:rPr kumimoji="1" lang="en-US" sz="2800" b="1" dirty="0">
                <a:solidFill>
                  <a:srgbClr val="40458C"/>
                </a:solidFill>
                <a:latin typeface="Tahoma" pitchFamily="34" charset="0"/>
                <a:cs typeface="+mn-cs"/>
              </a:rPr>
              <a:t>Negatively</a:t>
            </a:r>
            <a:endParaRPr kumimoji="1" lang="en-GB" sz="2800" b="1" dirty="0">
              <a:solidFill>
                <a:srgbClr val="40458C"/>
              </a:solidFill>
              <a:latin typeface="Tahoma" pitchFamily="34" charset="0"/>
              <a:cs typeface="+mn-cs"/>
            </a:endParaRPr>
          </a:p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2800" b="1" dirty="0">
                <a:solidFill>
                  <a:srgbClr val="40458C"/>
                </a:solidFill>
                <a:latin typeface="Tahoma" pitchFamily="34" charset="0"/>
                <a:cs typeface="+mn-cs"/>
              </a:rPr>
              <a:t>skewed</a:t>
            </a:r>
          </a:p>
        </p:txBody>
      </p:sp>
      <p:grpSp>
        <p:nvGrpSpPr>
          <p:cNvPr id="267267" name="Group 27"/>
          <p:cNvGrpSpPr>
            <a:grpSpLocks/>
          </p:cNvGrpSpPr>
          <p:nvPr/>
        </p:nvGrpSpPr>
        <p:grpSpPr bwMode="auto">
          <a:xfrm>
            <a:off x="3657600" y="1462088"/>
            <a:ext cx="5262563" cy="5395912"/>
            <a:chOff x="912" y="921"/>
            <a:chExt cx="3315" cy="3399"/>
          </a:xfrm>
        </p:grpSpPr>
        <p:pic>
          <p:nvPicPr>
            <p:cNvPr id="26727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3536"/>
              <a:ext cx="282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1123" y="30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</a:t>
              </a:r>
            </a:p>
          </p:txBody>
        </p:sp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1123" y="269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1123" y="231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6</a:t>
              </a:r>
            </a:p>
          </p:txBody>
        </p:sp>
        <p:pic>
          <p:nvPicPr>
            <p:cNvPr id="26727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305"/>
              <a:ext cx="112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1113" y="19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8</a:t>
              </a:r>
            </a:p>
          </p:txBody>
        </p:sp>
        <p:sp>
          <p:nvSpPr>
            <p:cNvPr id="14348" name="Text Box 10"/>
            <p:cNvSpPr txBox="1">
              <a:spLocks noChangeArrowheads="1"/>
            </p:cNvSpPr>
            <p:nvPr/>
          </p:nvSpPr>
          <p:spPr bwMode="auto">
            <a:xfrm>
              <a:off x="1027" y="154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</a:t>
              </a:r>
            </a:p>
          </p:txBody>
        </p:sp>
        <p:sp>
          <p:nvSpPr>
            <p:cNvPr id="14349" name="Text Box 11"/>
            <p:cNvSpPr txBox="1">
              <a:spLocks noChangeArrowheads="1"/>
            </p:cNvSpPr>
            <p:nvPr/>
          </p:nvSpPr>
          <p:spPr bwMode="auto">
            <a:xfrm>
              <a:off x="912" y="921"/>
              <a:ext cx="10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z="2800" smtClean="0">
                  <a:solidFill>
                    <a:srgbClr val="CC3300"/>
                  </a:solidFill>
                  <a:latin typeface="Times New Roman" pitchFamily="18" charset="0"/>
                  <a:cs typeface="+mn-cs"/>
                </a:rPr>
                <a:t>Frequency</a:t>
              </a:r>
            </a:p>
          </p:txBody>
        </p:sp>
        <p:sp>
          <p:nvSpPr>
            <p:cNvPr id="14350" name="Text Box 12"/>
            <p:cNvSpPr txBox="1">
              <a:spLocks noChangeArrowheads="1"/>
            </p:cNvSpPr>
            <p:nvPr/>
          </p:nvSpPr>
          <p:spPr bwMode="auto">
            <a:xfrm>
              <a:off x="1591" y="375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4351" name="Text Box 13"/>
            <p:cNvSpPr txBox="1">
              <a:spLocks noChangeArrowheads="1"/>
            </p:cNvSpPr>
            <p:nvPr/>
          </p:nvSpPr>
          <p:spPr bwMode="auto">
            <a:xfrm>
              <a:off x="2023" y="3753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180</a:t>
              </a:r>
            </a:p>
          </p:txBody>
        </p:sp>
        <p:sp>
          <p:nvSpPr>
            <p:cNvPr id="14352" name="Text Box 14"/>
            <p:cNvSpPr txBox="1">
              <a:spLocks noChangeArrowheads="1"/>
            </p:cNvSpPr>
            <p:nvPr/>
          </p:nvSpPr>
          <p:spPr bwMode="auto">
            <a:xfrm>
              <a:off x="2428" y="3753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260</a:t>
              </a:r>
            </a:p>
          </p:txBody>
        </p:sp>
        <p:sp>
          <p:nvSpPr>
            <p:cNvPr id="14353" name="Text Box 15"/>
            <p:cNvSpPr txBox="1">
              <a:spLocks noChangeArrowheads="1"/>
            </p:cNvSpPr>
            <p:nvPr/>
          </p:nvSpPr>
          <p:spPr bwMode="auto">
            <a:xfrm>
              <a:off x="2793" y="375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340</a:t>
              </a:r>
            </a:p>
          </p:txBody>
        </p:sp>
        <p:sp>
          <p:nvSpPr>
            <p:cNvPr id="14354" name="Text Box 16"/>
            <p:cNvSpPr txBox="1">
              <a:spLocks noChangeArrowheads="1"/>
            </p:cNvSpPr>
            <p:nvPr/>
          </p:nvSpPr>
          <p:spPr bwMode="auto">
            <a:xfrm>
              <a:off x="3207" y="374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420</a:t>
              </a:r>
            </a:p>
          </p:txBody>
        </p:sp>
        <p:sp>
          <p:nvSpPr>
            <p:cNvPr id="14355" name="Text Box 17"/>
            <p:cNvSpPr txBox="1">
              <a:spLocks noChangeArrowheads="1"/>
            </p:cNvSpPr>
            <p:nvPr/>
          </p:nvSpPr>
          <p:spPr bwMode="auto">
            <a:xfrm>
              <a:off x="2788" y="3993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endParaRPr lang="en-GB" sz="2800" smtClean="0">
                <a:solidFill>
                  <a:srgbClr val="CC33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4356" name="Text Box 18"/>
            <p:cNvSpPr txBox="1">
              <a:spLocks noChangeArrowheads="1"/>
            </p:cNvSpPr>
            <p:nvPr/>
          </p:nvSpPr>
          <p:spPr bwMode="auto">
            <a:xfrm>
              <a:off x="3605" y="3741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500</a:t>
              </a:r>
            </a:p>
          </p:txBody>
        </p:sp>
        <p:sp>
          <p:nvSpPr>
            <p:cNvPr id="14357" name="Rectangle 19" descr="Woven mat"/>
            <p:cNvSpPr>
              <a:spLocks noChangeArrowheads="1"/>
            </p:cNvSpPr>
            <p:nvPr/>
          </p:nvSpPr>
          <p:spPr bwMode="auto">
            <a:xfrm>
              <a:off x="1623" y="3408"/>
              <a:ext cx="384" cy="16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4358" name="Rectangle 20" descr="Woven mat"/>
            <p:cNvSpPr>
              <a:spLocks noChangeArrowheads="1"/>
            </p:cNvSpPr>
            <p:nvPr/>
          </p:nvSpPr>
          <p:spPr bwMode="auto">
            <a:xfrm>
              <a:off x="2025" y="3216"/>
              <a:ext cx="384" cy="35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4359" name="Rectangle 21" descr="Woven mat"/>
            <p:cNvSpPr>
              <a:spLocks noChangeArrowheads="1"/>
            </p:cNvSpPr>
            <p:nvPr/>
          </p:nvSpPr>
          <p:spPr bwMode="auto">
            <a:xfrm>
              <a:off x="2423" y="2640"/>
              <a:ext cx="384" cy="93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4360" name="Rectangle 22" descr="Woven mat"/>
            <p:cNvSpPr>
              <a:spLocks noChangeArrowheads="1"/>
            </p:cNvSpPr>
            <p:nvPr/>
          </p:nvSpPr>
          <p:spPr bwMode="auto">
            <a:xfrm>
              <a:off x="2828" y="2064"/>
              <a:ext cx="384" cy="150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4361" name="Rectangle 23" descr="Woven mat"/>
            <p:cNvSpPr>
              <a:spLocks noChangeArrowheads="1"/>
            </p:cNvSpPr>
            <p:nvPr/>
          </p:nvSpPr>
          <p:spPr bwMode="auto">
            <a:xfrm>
              <a:off x="3228" y="1440"/>
              <a:ext cx="384" cy="2125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4362" name="Rectangle 24" descr="Woven mat"/>
            <p:cNvSpPr>
              <a:spLocks noChangeArrowheads="1"/>
            </p:cNvSpPr>
            <p:nvPr/>
          </p:nvSpPr>
          <p:spPr bwMode="auto">
            <a:xfrm>
              <a:off x="3630" y="1872"/>
              <a:ext cx="384" cy="169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4363" name="Text Box 25"/>
            <p:cNvSpPr txBox="1">
              <a:spLocks noChangeArrowheads="1"/>
            </p:cNvSpPr>
            <p:nvPr/>
          </p:nvSpPr>
          <p:spPr bwMode="auto">
            <a:xfrm>
              <a:off x="1488" y="1344"/>
              <a:ext cx="151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  <a:t>The longer tail</a:t>
              </a:r>
              <a:b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</a:b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  <a:t>points occurs for </a:t>
              </a:r>
              <a:b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</a:br>
              <a:r>
                <a:rPr lang="en-US" b="1" i="1" dirty="0" smtClean="0">
                  <a:solidFill>
                    <a:schemeClr val="tx2"/>
                  </a:solidFill>
                  <a:latin typeface="Times New Roman" pitchFamily="18" charset="0"/>
                  <a:cs typeface="+mn-cs"/>
                </a:rPr>
                <a:t>lower values</a:t>
              </a:r>
            </a:p>
          </p:txBody>
        </p:sp>
      </p:grpSp>
      <p:sp>
        <p:nvSpPr>
          <p:cNvPr id="14340" name="Rectangle 26"/>
          <p:cNvSpPr>
            <a:spLocks noChangeArrowheads="1"/>
          </p:cNvSpPr>
          <p:nvPr/>
        </p:nvSpPr>
        <p:spPr bwMode="auto">
          <a:xfrm>
            <a:off x="809003" y="214745"/>
            <a:ext cx="48390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Tahoma" pitchFamily="34" charset="0"/>
                <a:cs typeface="+mn-cs"/>
              </a:rPr>
              <a:t>Shapes of Histograms</a:t>
            </a:r>
            <a:r>
              <a:rPr lang="en-GB" sz="3200" dirty="0">
                <a:solidFill>
                  <a:srgbClr val="FF0000"/>
                </a:solidFill>
                <a:latin typeface="Tahoma" pitchFamily="34" charset="0"/>
                <a:cs typeface="+mn-cs"/>
              </a:rPr>
              <a:t> IV</a:t>
            </a:r>
            <a:endParaRPr kumimoji="1" lang="en-US" sz="320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67269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994F79B-10F5-4D81-8A32-3C7992C20D9A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20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77000" y="12192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kumimoji="1" lang="en-US" sz="3600">
                <a:solidFill>
                  <a:srgbClr val="40458C"/>
                </a:solidFill>
                <a:latin typeface="Tahoma" pitchFamily="34" charset="0"/>
                <a:cs typeface="+mn-cs"/>
              </a:rPr>
              <a:t>Bimodal</a:t>
            </a: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381000" y="228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Tahoma" pitchFamily="34" charset="0"/>
                <a:cs typeface="+mn-cs"/>
              </a:rPr>
              <a:t>Shapes of Histograms</a:t>
            </a:r>
            <a:r>
              <a:rPr lang="en-GB" sz="3200" dirty="0">
                <a:solidFill>
                  <a:srgbClr val="FF0000"/>
                </a:solidFill>
                <a:latin typeface="Tahoma" pitchFamily="34" charset="0"/>
                <a:cs typeface="+mn-cs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Tahoma" pitchFamily="34" charset="0"/>
                <a:cs typeface="+mn-cs"/>
              </a:rPr>
              <a:t>V</a:t>
            </a:r>
            <a:endParaRPr kumimoji="1" lang="en-US" sz="3200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268292" name="Group 30"/>
          <p:cNvGrpSpPr>
            <a:grpSpLocks/>
          </p:cNvGrpSpPr>
          <p:nvPr/>
        </p:nvGrpSpPr>
        <p:grpSpPr bwMode="auto">
          <a:xfrm>
            <a:off x="1139393" y="942976"/>
            <a:ext cx="5262563" cy="5395912"/>
            <a:chOff x="912" y="921"/>
            <a:chExt cx="3315" cy="3399"/>
          </a:xfrm>
        </p:grpSpPr>
        <p:pic>
          <p:nvPicPr>
            <p:cNvPr id="26829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3536"/>
              <a:ext cx="282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1123" y="30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</a:t>
              </a: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1123" y="269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</a:t>
              </a: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1123" y="231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6</a:t>
              </a:r>
            </a:p>
          </p:txBody>
        </p:sp>
        <p:pic>
          <p:nvPicPr>
            <p:cNvPr id="26829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305"/>
              <a:ext cx="112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1113" y="195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8</a:t>
              </a:r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1027" y="154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</a:t>
              </a:r>
            </a:p>
          </p:txBody>
        </p:sp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912" y="921"/>
              <a:ext cx="106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z="2800" smtClean="0">
                  <a:solidFill>
                    <a:srgbClr val="660066"/>
                  </a:solidFill>
                  <a:latin typeface="Times New Roman" pitchFamily="18" charset="0"/>
                  <a:cs typeface="+mn-cs"/>
                </a:rPr>
                <a:t>Frequency</a:t>
              </a:r>
            </a:p>
          </p:txBody>
        </p:sp>
        <p:sp>
          <p:nvSpPr>
            <p:cNvPr id="16398" name="Text Box 12"/>
            <p:cNvSpPr txBox="1">
              <a:spLocks noChangeArrowheads="1"/>
            </p:cNvSpPr>
            <p:nvPr/>
          </p:nvSpPr>
          <p:spPr bwMode="auto">
            <a:xfrm>
              <a:off x="1591" y="375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6399" name="Text Box 13"/>
            <p:cNvSpPr txBox="1">
              <a:spLocks noChangeArrowheads="1"/>
            </p:cNvSpPr>
            <p:nvPr/>
          </p:nvSpPr>
          <p:spPr bwMode="auto">
            <a:xfrm>
              <a:off x="2023" y="3753"/>
              <a:ext cx="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180</a:t>
              </a:r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2428" y="3753"/>
              <a:ext cx="4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260</a:t>
              </a: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2793" y="375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340</a:t>
              </a: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3207" y="3744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420</a:t>
              </a:r>
            </a:p>
          </p:txBody>
        </p:sp>
        <p:sp>
          <p:nvSpPr>
            <p:cNvPr id="16403" name="Text Box 17"/>
            <p:cNvSpPr txBox="1">
              <a:spLocks noChangeArrowheads="1"/>
            </p:cNvSpPr>
            <p:nvPr/>
          </p:nvSpPr>
          <p:spPr bwMode="auto">
            <a:xfrm>
              <a:off x="2788" y="3993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endParaRPr lang="en-GB" sz="2800" smtClean="0">
                <a:solidFill>
                  <a:srgbClr val="660066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6404" name="Text Box 18"/>
            <p:cNvSpPr txBox="1">
              <a:spLocks noChangeArrowheads="1"/>
            </p:cNvSpPr>
            <p:nvPr/>
          </p:nvSpPr>
          <p:spPr bwMode="auto">
            <a:xfrm>
              <a:off x="3605" y="3741"/>
              <a:ext cx="4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smtClean="0">
                  <a:solidFill>
                    <a:srgbClr val="40458C"/>
                  </a:solidFill>
                  <a:latin typeface="Times New Roman" pitchFamily="18" charset="0"/>
                  <a:cs typeface="+mn-cs"/>
                </a:rPr>
                <a:t>500</a:t>
              </a:r>
            </a:p>
          </p:txBody>
        </p:sp>
        <p:sp>
          <p:nvSpPr>
            <p:cNvPr id="16405" name="Rectangle 19"/>
            <p:cNvSpPr>
              <a:spLocks noChangeArrowheads="1"/>
            </p:cNvSpPr>
            <p:nvPr/>
          </p:nvSpPr>
          <p:spPr bwMode="auto">
            <a:xfrm>
              <a:off x="1623" y="2496"/>
              <a:ext cx="384" cy="107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406" name="Rectangle 20"/>
            <p:cNvSpPr>
              <a:spLocks noChangeArrowheads="1"/>
            </p:cNvSpPr>
            <p:nvPr/>
          </p:nvSpPr>
          <p:spPr bwMode="auto">
            <a:xfrm>
              <a:off x="2025" y="1680"/>
              <a:ext cx="384" cy="189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407" name="Rectangle 21"/>
            <p:cNvSpPr>
              <a:spLocks noChangeArrowheads="1"/>
            </p:cNvSpPr>
            <p:nvPr/>
          </p:nvSpPr>
          <p:spPr bwMode="auto">
            <a:xfrm>
              <a:off x="2423" y="3024"/>
              <a:ext cx="384" cy="54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408" name="Rectangle 22"/>
            <p:cNvSpPr>
              <a:spLocks noChangeArrowheads="1"/>
            </p:cNvSpPr>
            <p:nvPr/>
          </p:nvSpPr>
          <p:spPr bwMode="auto">
            <a:xfrm>
              <a:off x="2828" y="2640"/>
              <a:ext cx="384" cy="93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409" name="Rectangle 23"/>
            <p:cNvSpPr>
              <a:spLocks noChangeArrowheads="1"/>
            </p:cNvSpPr>
            <p:nvPr/>
          </p:nvSpPr>
          <p:spPr bwMode="auto">
            <a:xfrm>
              <a:off x="3228" y="1920"/>
              <a:ext cx="384" cy="1645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410" name="Rectangle 24"/>
            <p:cNvSpPr>
              <a:spLocks noChangeArrowheads="1"/>
            </p:cNvSpPr>
            <p:nvPr/>
          </p:nvSpPr>
          <p:spPr bwMode="auto">
            <a:xfrm>
              <a:off x="3630" y="3024"/>
              <a:ext cx="384" cy="54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411" name="Text Box 25"/>
            <p:cNvSpPr txBox="1">
              <a:spLocks noChangeArrowheads="1"/>
            </p:cNvSpPr>
            <p:nvPr/>
          </p:nvSpPr>
          <p:spPr bwMode="auto">
            <a:xfrm>
              <a:off x="3120" y="1200"/>
              <a:ext cx="6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i="1" smtClean="0">
                  <a:solidFill>
                    <a:srgbClr val="FF3300"/>
                  </a:solidFill>
                  <a:latin typeface="Times New Roman" pitchFamily="18" charset="0"/>
                  <a:cs typeface="+mn-cs"/>
                </a:rPr>
                <a:t>Peak 2</a:t>
              </a:r>
            </a:p>
          </p:txBody>
        </p:sp>
        <p:sp>
          <p:nvSpPr>
            <p:cNvPr id="16412" name="Text Box 27"/>
            <p:cNvSpPr txBox="1">
              <a:spLocks noChangeArrowheads="1"/>
            </p:cNvSpPr>
            <p:nvPr/>
          </p:nvSpPr>
          <p:spPr bwMode="auto">
            <a:xfrm>
              <a:off x="1872" y="1200"/>
              <a:ext cx="6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r>
                <a:rPr lang="en-US" i="1" smtClean="0">
                  <a:solidFill>
                    <a:srgbClr val="FF3300"/>
                  </a:solidFill>
                  <a:latin typeface="Times New Roman" pitchFamily="18" charset="0"/>
                  <a:cs typeface="+mn-cs"/>
                </a:rPr>
                <a:t>Peak 1</a:t>
              </a:r>
            </a:p>
          </p:txBody>
        </p:sp>
        <p:sp>
          <p:nvSpPr>
            <p:cNvPr id="16413" name="Text Box 28"/>
            <p:cNvSpPr txBox="1">
              <a:spLocks noChangeArrowheads="1"/>
            </p:cNvSpPr>
            <p:nvPr/>
          </p:nvSpPr>
          <p:spPr bwMode="auto">
            <a:xfrm>
              <a:off x="3800" y="1488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0">
                <a:defRPr/>
              </a:pPr>
              <a:endParaRPr lang="en-US" dirty="0" smtClean="0">
                <a:solidFill>
                  <a:srgbClr val="40458C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68293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3B233E-2506-4523-87D4-D4EC913A61B7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21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</a:rPr>
              <a:t>Dotplot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51907" name="Rectangle 1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23975"/>
            <a:ext cx="4327971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Number line with dots representing data points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Can visualize the “spread” of the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Data: </a:t>
            </a:r>
            <a:r>
              <a:rPr lang="en-GB" sz="2600" dirty="0" smtClean="0"/>
              <a:t>Height of</a:t>
            </a:r>
            <a:r>
              <a:rPr lang="en-US" sz="2600" dirty="0" smtClean="0"/>
              <a:t> of 12 </a:t>
            </a:r>
            <a:r>
              <a:rPr lang="en-GB" sz="2600" dirty="0" err="1" smtClean="0"/>
              <a:t>fe</a:t>
            </a:r>
            <a:r>
              <a:rPr lang="en-US" sz="2600" dirty="0" smtClean="0"/>
              <a:t>male students </a:t>
            </a:r>
            <a:r>
              <a:rPr lang="en-GB" sz="2600" dirty="0" smtClean="0"/>
              <a:t>measured in </a:t>
            </a:r>
            <a:r>
              <a:rPr lang="en-US" sz="2600" dirty="0" smtClean="0"/>
              <a:t>(</a:t>
            </a:r>
            <a:r>
              <a:rPr lang="en-GB" sz="2600" dirty="0" smtClean="0"/>
              <a:t>cm</a:t>
            </a:r>
            <a:r>
              <a:rPr lang="en-US" sz="26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139, 161, 170, 201,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161, 168, 170, 155,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165, 145, 155, 161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4838700" y="3571875"/>
            <a:ext cx="4144963" cy="744538"/>
            <a:chOff x="3048" y="2250"/>
            <a:chExt cx="2611" cy="469"/>
          </a:xfrm>
        </p:grpSpPr>
        <p:sp>
          <p:nvSpPr>
            <p:cNvPr id="8208" name="Oval 25"/>
            <p:cNvSpPr>
              <a:spLocks noChangeArrowheads="1"/>
            </p:cNvSpPr>
            <p:nvPr/>
          </p:nvSpPr>
          <p:spPr bwMode="auto">
            <a:xfrm>
              <a:off x="3048" y="2617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09" name="Oval 26"/>
            <p:cNvSpPr>
              <a:spLocks noChangeArrowheads="1"/>
            </p:cNvSpPr>
            <p:nvPr/>
          </p:nvSpPr>
          <p:spPr bwMode="auto">
            <a:xfrm>
              <a:off x="4003" y="2617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0" name="Oval 27"/>
            <p:cNvSpPr>
              <a:spLocks noChangeArrowheads="1"/>
            </p:cNvSpPr>
            <p:nvPr/>
          </p:nvSpPr>
          <p:spPr bwMode="auto">
            <a:xfrm>
              <a:off x="4344" y="2617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1" name="Oval 28"/>
            <p:cNvSpPr>
              <a:spLocks noChangeArrowheads="1"/>
            </p:cNvSpPr>
            <p:nvPr/>
          </p:nvSpPr>
          <p:spPr bwMode="auto">
            <a:xfrm>
              <a:off x="5563" y="2623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2" name="Oval 29"/>
            <p:cNvSpPr>
              <a:spLocks noChangeArrowheads="1"/>
            </p:cNvSpPr>
            <p:nvPr/>
          </p:nvSpPr>
          <p:spPr bwMode="auto">
            <a:xfrm>
              <a:off x="4001" y="2424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3" name="Oval 31"/>
            <p:cNvSpPr>
              <a:spLocks noChangeArrowheads="1"/>
            </p:cNvSpPr>
            <p:nvPr/>
          </p:nvSpPr>
          <p:spPr bwMode="auto">
            <a:xfrm>
              <a:off x="4244" y="2615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4" name="Oval 32"/>
            <p:cNvSpPr>
              <a:spLocks noChangeArrowheads="1"/>
            </p:cNvSpPr>
            <p:nvPr/>
          </p:nvSpPr>
          <p:spPr bwMode="auto">
            <a:xfrm>
              <a:off x="4344" y="2425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5" name="Oval 33"/>
            <p:cNvSpPr>
              <a:spLocks noChangeArrowheads="1"/>
            </p:cNvSpPr>
            <p:nvPr/>
          </p:nvSpPr>
          <p:spPr bwMode="auto">
            <a:xfrm>
              <a:off x="3708" y="2616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6" name="Oval 34"/>
            <p:cNvSpPr>
              <a:spLocks noChangeArrowheads="1"/>
            </p:cNvSpPr>
            <p:nvPr/>
          </p:nvSpPr>
          <p:spPr bwMode="auto">
            <a:xfrm>
              <a:off x="4120" y="2617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7" name="Oval 35"/>
            <p:cNvSpPr>
              <a:spLocks noChangeArrowheads="1"/>
            </p:cNvSpPr>
            <p:nvPr/>
          </p:nvSpPr>
          <p:spPr bwMode="auto">
            <a:xfrm>
              <a:off x="3336" y="2617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8" name="Oval 36"/>
            <p:cNvSpPr>
              <a:spLocks noChangeArrowheads="1"/>
            </p:cNvSpPr>
            <p:nvPr/>
          </p:nvSpPr>
          <p:spPr bwMode="auto">
            <a:xfrm>
              <a:off x="3703" y="2434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8219" name="Oval 37"/>
            <p:cNvSpPr>
              <a:spLocks noChangeArrowheads="1"/>
            </p:cNvSpPr>
            <p:nvPr/>
          </p:nvSpPr>
          <p:spPr bwMode="auto">
            <a:xfrm>
              <a:off x="4002" y="2250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4152900" y="48164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130</a:t>
            </a:r>
          </a:p>
        </p:txBody>
      </p:sp>
      <p:sp>
        <p:nvSpPr>
          <p:cNvPr id="8198" name="Text Box 43"/>
          <p:cNvSpPr txBox="1">
            <a:spLocks noChangeArrowheads="1"/>
          </p:cNvSpPr>
          <p:nvPr/>
        </p:nvSpPr>
        <p:spPr bwMode="auto">
          <a:xfrm>
            <a:off x="4762500" y="48164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140</a:t>
            </a:r>
          </a:p>
        </p:txBody>
      </p:sp>
      <p:sp>
        <p:nvSpPr>
          <p:cNvPr id="8199" name="Text Box 45"/>
          <p:cNvSpPr txBox="1">
            <a:spLocks noChangeArrowheads="1"/>
          </p:cNvSpPr>
          <p:nvPr/>
        </p:nvSpPr>
        <p:spPr bwMode="auto">
          <a:xfrm>
            <a:off x="5448300" y="48164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150</a:t>
            </a:r>
          </a:p>
        </p:txBody>
      </p:sp>
      <p:sp>
        <p:nvSpPr>
          <p:cNvPr id="8200" name="Text Box 46"/>
          <p:cNvSpPr txBox="1">
            <a:spLocks noChangeArrowheads="1"/>
          </p:cNvSpPr>
          <p:nvPr/>
        </p:nvSpPr>
        <p:spPr bwMode="auto">
          <a:xfrm>
            <a:off x="6057900" y="48164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160</a:t>
            </a:r>
          </a:p>
        </p:txBody>
      </p:sp>
      <p:sp>
        <p:nvSpPr>
          <p:cNvPr id="8201" name="Text Box 47"/>
          <p:cNvSpPr txBox="1">
            <a:spLocks noChangeArrowheads="1"/>
          </p:cNvSpPr>
          <p:nvPr/>
        </p:nvSpPr>
        <p:spPr bwMode="auto">
          <a:xfrm>
            <a:off x="6667500" y="48164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170</a:t>
            </a:r>
          </a:p>
        </p:txBody>
      </p:sp>
      <p:sp>
        <p:nvSpPr>
          <p:cNvPr id="8202" name="Text Box 49"/>
          <p:cNvSpPr txBox="1">
            <a:spLocks noChangeArrowheads="1"/>
          </p:cNvSpPr>
          <p:nvPr/>
        </p:nvSpPr>
        <p:spPr bwMode="auto">
          <a:xfrm>
            <a:off x="7962900" y="48164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190</a:t>
            </a:r>
          </a:p>
        </p:txBody>
      </p:sp>
      <p:sp>
        <p:nvSpPr>
          <p:cNvPr id="8203" name="Text Box 50"/>
          <p:cNvSpPr txBox="1">
            <a:spLocks noChangeArrowheads="1"/>
          </p:cNvSpPr>
          <p:nvPr/>
        </p:nvSpPr>
        <p:spPr bwMode="auto">
          <a:xfrm>
            <a:off x="8578850" y="4816475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200</a:t>
            </a:r>
          </a:p>
        </p:txBody>
      </p:sp>
      <p:pic>
        <p:nvPicPr>
          <p:cNvPr id="251916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535488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54"/>
          <p:cNvSpPr txBox="1">
            <a:spLocks noChangeArrowheads="1"/>
          </p:cNvSpPr>
          <p:nvPr/>
        </p:nvSpPr>
        <p:spPr bwMode="auto">
          <a:xfrm>
            <a:off x="7353300" y="4840288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000" b="1" smtClean="0">
                <a:solidFill>
                  <a:srgbClr val="FF9900"/>
                </a:solidFill>
                <a:latin typeface="Times New Roman" pitchFamily="18" charset="0"/>
                <a:cs typeface="+mn-cs"/>
              </a:rPr>
              <a:t>180</a:t>
            </a:r>
          </a:p>
        </p:txBody>
      </p:sp>
      <p:sp>
        <p:nvSpPr>
          <p:cNvPr id="8206" name="Text Box 55"/>
          <p:cNvSpPr txBox="1">
            <a:spLocks noChangeArrowheads="1"/>
          </p:cNvSpPr>
          <p:nvPr/>
        </p:nvSpPr>
        <p:spPr bwMode="auto">
          <a:xfrm>
            <a:off x="5638800" y="5257800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GB" dirty="0" smtClean="0">
                <a:solidFill>
                  <a:srgbClr val="CC3300"/>
                </a:solidFill>
                <a:latin typeface="Times New Roman" pitchFamily="18" charset="0"/>
                <a:cs typeface="+mn-cs"/>
              </a:rPr>
              <a:t>Height, cm</a:t>
            </a:r>
            <a:endParaRPr lang="en-US" dirty="0" smtClean="0">
              <a:solidFill>
                <a:srgbClr val="CC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51919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84127D-7890-4E31-AD9A-B53ADC0CC09F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22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  <a:cs typeface="Times New Roman" pitchFamily="18" charset="0"/>
              </a:rPr>
              <a:t>THE LINE GRAPH</a:t>
            </a:r>
            <a:endParaRPr lang="en-US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52931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1845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>
                <a:cs typeface="Arial" pitchFamily="34" charset="0"/>
              </a:rPr>
              <a:t>This type is specifically used when we are dealing with a certain observation that 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varies according to </a:t>
            </a:r>
            <a:r>
              <a:rPr lang="en-US" sz="2800" b="1" i="1" u="sng" dirty="0" smtClean="0">
                <a:solidFill>
                  <a:srgbClr val="FF0000"/>
                </a:solidFill>
                <a:cs typeface="Arial" pitchFamily="34" charset="0"/>
              </a:rPr>
              <a:t>time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. </a:t>
            </a: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That is when we are dealing with a time variable. </a:t>
            </a:r>
          </a:p>
          <a:p>
            <a:pPr eaLnBrk="1" hangingPunct="1"/>
            <a:r>
              <a:rPr lang="en-US" sz="2800" dirty="0" smtClean="0">
                <a:cs typeface="Arial" pitchFamily="34" charset="0"/>
              </a:rPr>
              <a:t>(The time variable is a special type of continuous quantitative variable)     </a:t>
            </a:r>
          </a:p>
          <a:p>
            <a:r>
              <a:rPr lang="en-MY" sz="2800" dirty="0">
                <a:cs typeface="Arial" pitchFamily="34" charset="0"/>
              </a:rPr>
              <a:t>Usually the  </a:t>
            </a:r>
            <a:r>
              <a:rPr lang="en-MY" sz="2800" dirty="0">
                <a:solidFill>
                  <a:srgbClr val="FF0000"/>
                </a:solidFill>
                <a:cs typeface="Arial" pitchFamily="34" charset="0"/>
              </a:rPr>
              <a:t>time variable </a:t>
            </a:r>
            <a:r>
              <a:rPr lang="en-MY" sz="2800" dirty="0">
                <a:cs typeface="Arial" pitchFamily="34" charset="0"/>
              </a:rPr>
              <a:t>is put on the </a:t>
            </a:r>
            <a:r>
              <a:rPr lang="en-MY" sz="2800" b="1" dirty="0">
                <a:solidFill>
                  <a:schemeClr val="tx2"/>
                </a:solidFill>
                <a:cs typeface="Arial" pitchFamily="34" charset="0"/>
              </a:rPr>
              <a:t>horizontal axis </a:t>
            </a:r>
            <a:r>
              <a:rPr lang="en-MY" sz="2800" b="1" dirty="0">
                <a:cs typeface="Arial" pitchFamily="34" charset="0"/>
              </a:rPr>
              <a:t>(</a:t>
            </a:r>
            <a:r>
              <a:rPr lang="en-MY" sz="2800" b="1" dirty="0">
                <a:solidFill>
                  <a:srgbClr val="FF0000"/>
                </a:solidFill>
                <a:cs typeface="Arial" pitchFamily="34" charset="0"/>
              </a:rPr>
              <a:t>X-axis</a:t>
            </a:r>
            <a:r>
              <a:rPr lang="en-MY" sz="2800" dirty="0">
                <a:cs typeface="Arial" pitchFamily="34" charset="0"/>
              </a:rPr>
              <a:t>) and the </a:t>
            </a:r>
            <a:r>
              <a:rPr lang="en-MY" sz="2800" b="1" dirty="0">
                <a:solidFill>
                  <a:schemeClr val="tx2"/>
                </a:solidFill>
                <a:cs typeface="Arial" pitchFamily="34" charset="0"/>
              </a:rPr>
              <a:t>other variable </a:t>
            </a:r>
            <a:r>
              <a:rPr lang="en-MY" sz="2800" dirty="0">
                <a:cs typeface="Arial" pitchFamily="34" charset="0"/>
              </a:rPr>
              <a:t>is put on the vertical axis </a:t>
            </a:r>
            <a:r>
              <a:rPr lang="en-MY" sz="2800" b="1" dirty="0">
                <a:solidFill>
                  <a:schemeClr val="tx2"/>
                </a:solidFill>
                <a:cs typeface="Arial" pitchFamily="34" charset="0"/>
              </a:rPr>
              <a:t>(Y-axis</a:t>
            </a:r>
            <a:r>
              <a:rPr lang="en-MY" sz="2800" dirty="0">
                <a:cs typeface="Arial" pitchFamily="34" charset="0"/>
              </a:rPr>
              <a:t>), </a:t>
            </a:r>
          </a:p>
          <a:p>
            <a:pPr>
              <a:buFont typeface="Wingdings" pitchFamily="2" charset="2"/>
              <a:buChar char="§"/>
            </a:pPr>
            <a:r>
              <a:rPr lang="en-MY" sz="2800" dirty="0">
                <a:cs typeface="Arial" pitchFamily="34" charset="0"/>
              </a:rPr>
              <a:t>then each observation is shown on the graph </a:t>
            </a:r>
            <a:r>
              <a:rPr lang="en-MY" sz="2800" dirty="0">
                <a:solidFill>
                  <a:srgbClr val="FF0000"/>
                </a:solidFill>
                <a:cs typeface="Arial" pitchFamily="34" charset="0"/>
              </a:rPr>
              <a:t>by means </a:t>
            </a:r>
            <a:r>
              <a:rPr lang="en-MY" sz="2800" dirty="0">
                <a:cs typeface="Arial" pitchFamily="34" charset="0"/>
              </a:rPr>
              <a:t>of a </a:t>
            </a:r>
            <a:r>
              <a:rPr lang="en-MY" sz="2800" dirty="0">
                <a:solidFill>
                  <a:srgbClr val="FF0000"/>
                </a:solidFill>
                <a:cs typeface="Arial" pitchFamily="34" charset="0"/>
              </a:rPr>
              <a:t>point opposite </a:t>
            </a:r>
            <a:r>
              <a:rPr lang="en-MY" sz="2800" dirty="0">
                <a:cs typeface="Arial" pitchFamily="34" charset="0"/>
              </a:rPr>
              <a:t>to the </a:t>
            </a:r>
            <a:r>
              <a:rPr lang="en-MY" sz="2800" b="1" dirty="0">
                <a:solidFill>
                  <a:srgbClr val="0070C0"/>
                </a:solidFill>
                <a:cs typeface="Arial" pitchFamily="34" charset="0"/>
              </a:rPr>
              <a:t>exact time value </a:t>
            </a:r>
            <a:r>
              <a:rPr lang="en-MY" sz="2800" dirty="0">
                <a:cs typeface="Arial" pitchFamily="34" charset="0"/>
              </a:rPr>
              <a:t>on the horizontal axis and opposite the   corresponding value on the vertical axis, </a:t>
            </a:r>
            <a:endParaRPr lang="en-MY" sz="280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MY" sz="2800" dirty="0" smtClean="0">
                <a:cs typeface="Arial" pitchFamily="34" charset="0"/>
              </a:rPr>
              <a:t>then </a:t>
            </a:r>
            <a:r>
              <a:rPr lang="en-MY" sz="2800" dirty="0">
                <a:cs typeface="Arial" pitchFamily="34" charset="0"/>
              </a:rPr>
              <a:t>every two consecutive points are joined by a straight line. </a:t>
            </a:r>
            <a:endParaRPr lang="en-MY" sz="2800" dirty="0" smtClean="0">
              <a:cs typeface="Arial" pitchFamily="34" charset="0"/>
            </a:endParaRPr>
          </a:p>
          <a:p>
            <a:endParaRPr lang="en-MY" sz="28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E4307-A9FE-40FD-A2F6-C277332F950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20802"/>
              </p:ext>
            </p:extLst>
          </p:nvPr>
        </p:nvGraphicFramePr>
        <p:xfrm>
          <a:off x="1403648" y="1125438"/>
          <a:ext cx="6172200" cy="5486400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</a:tblGrid>
              <a:tr h="35436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Time 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temperature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2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9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4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2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0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70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33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04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6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64384-1AE7-4D90-9749-4598338BA73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35333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Arial" pitchFamily="34" charset="0"/>
              </a:rPr>
              <a:t>Example of this is a temperature chart of the patient. It is also used in study of trends of birth and death rate    </a:t>
            </a:r>
          </a:p>
        </p:txBody>
      </p:sp>
    </p:spTree>
    <p:extLst>
      <p:ext uri="{BB962C8B-B14F-4D97-AF65-F5344CB8AC3E}">
        <p14:creationId xmlns:p14="http://schemas.microsoft.com/office/powerpoint/2010/main" val="8182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609600"/>
          <a:ext cx="70104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03" name="TextBox 4"/>
          <p:cNvSpPr txBox="1">
            <a:spLocks noChangeArrowheads="1"/>
          </p:cNvSpPr>
          <p:nvPr/>
        </p:nvSpPr>
        <p:spPr bwMode="auto">
          <a:xfrm>
            <a:off x="4289260" y="5949280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time</a:t>
            </a:r>
          </a:p>
        </p:txBody>
      </p:sp>
      <p:sp>
        <p:nvSpPr>
          <p:cNvPr id="256004" name="TextBox 5"/>
          <p:cNvSpPr txBox="1">
            <a:spLocks noChangeArrowheads="1"/>
          </p:cNvSpPr>
          <p:nvPr/>
        </p:nvSpPr>
        <p:spPr bwMode="auto">
          <a:xfrm>
            <a:off x="152400" y="28194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temperature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2DE3A-F40F-43A3-8ED0-150487CE045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6AA845-58CB-4C93-B505-8CC20305F430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611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1F4B683B-AD4C-4049-90D8-C0FF11E250D6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26</a:t>
            </a:fld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261124" name="Group 7"/>
          <p:cNvGrpSpPr>
            <a:grpSpLocks/>
          </p:cNvGrpSpPr>
          <p:nvPr/>
        </p:nvGrpSpPr>
        <p:grpSpPr bwMode="auto">
          <a:xfrm>
            <a:off x="4693917" y="3179337"/>
            <a:ext cx="627063" cy="419100"/>
            <a:chOff x="3834" y="6120"/>
            <a:chExt cx="988" cy="661"/>
          </a:xfrm>
        </p:grpSpPr>
        <p:sp>
          <p:nvSpPr>
            <p:cNvPr id="261139" name="Freeform 9"/>
            <p:cNvSpPr>
              <a:spLocks/>
            </p:cNvSpPr>
            <p:nvPr/>
          </p:nvSpPr>
          <p:spPr bwMode="auto">
            <a:xfrm>
              <a:off x="3885" y="6120"/>
              <a:ext cx="795" cy="393"/>
            </a:xfrm>
            <a:custGeom>
              <a:avLst/>
              <a:gdLst>
                <a:gd name="T0" fmla="*/ 795 w 795"/>
                <a:gd name="T1" fmla="*/ 0 h 393"/>
                <a:gd name="T2" fmla="*/ 0 w 795"/>
                <a:gd name="T3" fmla="*/ 393 h 393"/>
                <a:gd name="T4" fmla="*/ 0 60000 65536"/>
                <a:gd name="T5" fmla="*/ 0 60000 65536"/>
                <a:gd name="T6" fmla="*/ 0 w 795"/>
                <a:gd name="T7" fmla="*/ 0 h 393"/>
                <a:gd name="T8" fmla="*/ 795 w 795"/>
                <a:gd name="T9" fmla="*/ 393 h 3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5" h="393">
                  <a:moveTo>
                    <a:pt x="795" y="0"/>
                  </a:moveTo>
                  <a:lnTo>
                    <a:pt x="0" y="3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1140" name="Freeform 8"/>
            <p:cNvSpPr>
              <a:spLocks/>
            </p:cNvSpPr>
            <p:nvPr/>
          </p:nvSpPr>
          <p:spPr bwMode="auto">
            <a:xfrm>
              <a:off x="3834" y="6547"/>
              <a:ext cx="988" cy="234"/>
            </a:xfrm>
            <a:custGeom>
              <a:avLst/>
              <a:gdLst>
                <a:gd name="T0" fmla="*/ 0 w 988"/>
                <a:gd name="T1" fmla="*/ 0 h 234"/>
                <a:gd name="T2" fmla="*/ 988 w 988"/>
                <a:gd name="T3" fmla="*/ 234 h 234"/>
                <a:gd name="T4" fmla="*/ 0 60000 65536"/>
                <a:gd name="T5" fmla="*/ 0 60000 65536"/>
                <a:gd name="T6" fmla="*/ 0 w 988"/>
                <a:gd name="T7" fmla="*/ 0 h 234"/>
                <a:gd name="T8" fmla="*/ 988 w 988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8" h="234">
                  <a:moveTo>
                    <a:pt x="0" y="0"/>
                  </a:moveTo>
                  <a:lnTo>
                    <a:pt x="988" y="2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261125" name="Group 4"/>
          <p:cNvGrpSpPr>
            <a:grpSpLocks/>
          </p:cNvGrpSpPr>
          <p:nvPr/>
        </p:nvGrpSpPr>
        <p:grpSpPr bwMode="auto">
          <a:xfrm>
            <a:off x="5287606" y="4833679"/>
            <a:ext cx="627062" cy="419100"/>
            <a:chOff x="3834" y="6120"/>
            <a:chExt cx="988" cy="661"/>
          </a:xfrm>
        </p:grpSpPr>
        <p:sp>
          <p:nvSpPr>
            <p:cNvPr id="261137" name="Freeform 6"/>
            <p:cNvSpPr>
              <a:spLocks/>
            </p:cNvSpPr>
            <p:nvPr/>
          </p:nvSpPr>
          <p:spPr bwMode="auto">
            <a:xfrm>
              <a:off x="3885" y="6120"/>
              <a:ext cx="795" cy="393"/>
            </a:xfrm>
            <a:custGeom>
              <a:avLst/>
              <a:gdLst>
                <a:gd name="T0" fmla="*/ 795 w 795"/>
                <a:gd name="T1" fmla="*/ 0 h 393"/>
                <a:gd name="T2" fmla="*/ 0 w 795"/>
                <a:gd name="T3" fmla="*/ 393 h 393"/>
                <a:gd name="T4" fmla="*/ 0 60000 65536"/>
                <a:gd name="T5" fmla="*/ 0 60000 65536"/>
                <a:gd name="T6" fmla="*/ 0 w 795"/>
                <a:gd name="T7" fmla="*/ 0 h 393"/>
                <a:gd name="T8" fmla="*/ 795 w 795"/>
                <a:gd name="T9" fmla="*/ 393 h 3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5" h="393">
                  <a:moveTo>
                    <a:pt x="795" y="0"/>
                  </a:moveTo>
                  <a:lnTo>
                    <a:pt x="0" y="3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1138" name="Freeform 5"/>
            <p:cNvSpPr>
              <a:spLocks/>
            </p:cNvSpPr>
            <p:nvPr/>
          </p:nvSpPr>
          <p:spPr bwMode="auto">
            <a:xfrm>
              <a:off x="3834" y="6547"/>
              <a:ext cx="988" cy="234"/>
            </a:xfrm>
            <a:custGeom>
              <a:avLst/>
              <a:gdLst>
                <a:gd name="T0" fmla="*/ 0 w 988"/>
                <a:gd name="T1" fmla="*/ 0 h 234"/>
                <a:gd name="T2" fmla="*/ 988 w 988"/>
                <a:gd name="T3" fmla="*/ 234 h 234"/>
                <a:gd name="T4" fmla="*/ 0 60000 65536"/>
                <a:gd name="T5" fmla="*/ 0 60000 65536"/>
                <a:gd name="T6" fmla="*/ 0 w 988"/>
                <a:gd name="T7" fmla="*/ 0 h 234"/>
                <a:gd name="T8" fmla="*/ 988 w 988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8" h="234">
                  <a:moveTo>
                    <a:pt x="0" y="0"/>
                  </a:moveTo>
                  <a:lnTo>
                    <a:pt x="988" y="2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261126" name="Rectangle 10"/>
          <p:cNvSpPr>
            <a:spLocks noChangeArrowheads="1"/>
          </p:cNvSpPr>
          <p:nvPr/>
        </p:nvSpPr>
        <p:spPr bwMode="auto">
          <a:xfrm>
            <a:off x="323849" y="1066847"/>
            <a:ext cx="85693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Evaluation of table or graph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0" hangingPunc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>
                <a:cs typeface="Times New Roman" pitchFamily="18" charset="0"/>
              </a:rPr>
              <a:t>Can this table or graph stand alone ?</a:t>
            </a:r>
            <a:r>
              <a:rPr lang="en-US" sz="2400" dirty="0">
                <a:cs typeface="Times New Roman" pitchFamily="18" charset="0"/>
              </a:rPr>
              <a:t>  </a:t>
            </a:r>
          </a:p>
          <a:p>
            <a:pPr rtl="0" eaLnBrk="0" hangingPunct="0"/>
            <a:r>
              <a:rPr lang="en-US" sz="2400" b="1" dirty="0">
                <a:solidFill>
                  <a:srgbClr val="00CC00"/>
                </a:solidFill>
                <a:cs typeface="Times New Roman" pitchFamily="18" charset="0"/>
              </a:rPr>
              <a:t>It should be self explanatory</a:t>
            </a:r>
            <a:r>
              <a:rPr lang="en-US" sz="2400" b="1" dirty="0">
                <a:cs typeface="Times New Roman" pitchFamily="18" charset="0"/>
              </a:rPr>
              <a:t>,</a:t>
            </a:r>
            <a:r>
              <a:rPr lang="en-US" sz="2400" dirty="0">
                <a:cs typeface="Times New Roman" pitchFamily="18" charset="0"/>
              </a:rPr>
              <a:t>     </a:t>
            </a:r>
            <a:r>
              <a:rPr lang="en-US" sz="2400" b="1" dirty="0">
                <a:cs typeface="Times New Roman" pitchFamily="18" charset="0"/>
              </a:rPr>
              <a:t>Through</a:t>
            </a:r>
            <a:r>
              <a:rPr lang="en-US" sz="2400" dirty="0">
                <a:cs typeface="Times New Roman" pitchFamily="18" charset="0"/>
              </a:rPr>
              <a:t>, </a:t>
            </a:r>
          </a:p>
          <a:p>
            <a:pPr rtl="0" eaLnBrk="0" hangingPunct="0"/>
            <a:r>
              <a:rPr lang="en-US" sz="2400" b="1" dirty="0">
                <a:cs typeface="Times New Roman" pitchFamily="18" charset="0"/>
              </a:rPr>
              <a:t>Labeling it properly .</a:t>
            </a:r>
          </a:p>
          <a:p>
            <a:pPr rtl="0" eaLnBrk="0" hangingPunct="0"/>
            <a:r>
              <a:rPr lang="en-US" sz="2800" b="1" dirty="0">
                <a:cs typeface="Times New Roman" pitchFamily="18" charset="0"/>
              </a:rPr>
              <a:t>Begin with title and carried on through out table or graph</a:t>
            </a:r>
          </a:p>
          <a:p>
            <a:pPr rtl="0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Title should contain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: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sz="2800" b="1" dirty="0">
                <a:cs typeface="Times New Roman" pitchFamily="18" charset="0"/>
              </a:rPr>
              <a:t>hat kind of data is this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sz="2800" b="1" dirty="0">
                <a:cs typeface="Times New Roman" pitchFamily="18" charset="0"/>
              </a:rPr>
              <a:t>ho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were involved</a:t>
            </a:r>
            <a:r>
              <a:rPr lang="en-US" sz="2800" dirty="0">
                <a:cs typeface="Times New Roman" pitchFamily="18" charset="0"/>
              </a:rPr>
              <a:t> .</a:t>
            </a:r>
          </a:p>
          <a:p>
            <a:pPr rtl="0"/>
            <a:r>
              <a:rPr lang="en-US" sz="2800" dirty="0"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sz="2800" b="1" dirty="0">
                <a:cs typeface="Times New Roman" pitchFamily="18" charset="0"/>
              </a:rPr>
              <a:t>here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it was collected</a:t>
            </a:r>
            <a:r>
              <a:rPr lang="en-US" sz="2800" dirty="0">
                <a:cs typeface="Times New Roman" pitchFamily="18" charset="0"/>
              </a:rPr>
              <a:t> .</a:t>
            </a:r>
          </a:p>
          <a:p>
            <a:pPr rtl="0"/>
            <a:r>
              <a:rPr lang="en-US" sz="2800" dirty="0">
                <a:cs typeface="Times New Roman" pitchFamily="18" charset="0"/>
              </a:rPr>
              <a:t>   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US" sz="2800" b="1" dirty="0">
                <a:cs typeface="Times New Roman" pitchFamily="18" charset="0"/>
              </a:rPr>
              <a:t>hen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it was done</a:t>
            </a:r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.</a:t>
            </a:r>
          </a:p>
          <a:p>
            <a:pPr rtl="0" eaLnBrk="0" hangingPunct="0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261127" name="Rectangle 11"/>
          <p:cNvSpPr>
            <a:spLocks noChangeArrowheads="1"/>
          </p:cNvSpPr>
          <p:nvPr/>
        </p:nvSpPr>
        <p:spPr bwMode="auto">
          <a:xfrm>
            <a:off x="2626817" y="3051175"/>
            <a:ext cx="52578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   І  II  III  …Graph</a:t>
            </a:r>
            <a:r>
              <a:rPr lang="en-US" sz="1600" dirty="0">
                <a:ea typeface="Times New Roman" pitchFamily="18" charset="0"/>
                <a:cs typeface="Simplified Arabic" pitchFamily="18" charset="-78"/>
              </a:rPr>
              <a:t>         </a:t>
            </a:r>
            <a:endParaRPr lang="en-US" sz="1600" dirty="0"/>
          </a:p>
          <a:p>
            <a:pPr rtl="0" eaLnBrk="0" hangingPunct="0"/>
            <a:r>
              <a:rPr lang="en-US" sz="1800" dirty="0"/>
              <a:t>                            </a:t>
            </a:r>
            <a:r>
              <a:rPr lang="en-US" sz="1800" b="1" dirty="0"/>
              <a:t>No.</a:t>
            </a:r>
            <a:r>
              <a:rPr lang="en-US" sz="1400" b="1" dirty="0">
                <a:cs typeface="Times New Roman" pitchFamily="18" charset="0"/>
              </a:rPr>
              <a:t>             </a:t>
            </a:r>
            <a:r>
              <a:rPr lang="en-US" sz="2400" b="1" dirty="0">
                <a:cs typeface="Times New Roman" pitchFamily="18" charset="0"/>
              </a:rPr>
              <a:t>1  2   3  … Table</a:t>
            </a:r>
            <a:endParaRPr lang="en-US" sz="2400" b="1" dirty="0"/>
          </a:p>
          <a:p>
            <a:pPr rtl="0" eaLnBrk="0" hangingPunct="0"/>
            <a:endParaRPr lang="en-US" sz="2400" b="1" dirty="0"/>
          </a:p>
          <a:p>
            <a:pPr rtl="0" eaLnBrk="0" hangingPunct="0"/>
            <a:endParaRPr lang="en-US" sz="900" b="1" dirty="0">
              <a:cs typeface="Times New Roman" pitchFamily="18" charset="0"/>
            </a:endParaRPr>
          </a:p>
          <a:p>
            <a:pPr rtl="0" eaLnBrk="0" hangingPunct="0"/>
            <a:r>
              <a:rPr lang="en-US" sz="900" dirty="0">
                <a:cs typeface="Times New Roman" pitchFamily="18" charset="0"/>
              </a:rPr>
              <a:t>              </a:t>
            </a:r>
            <a:r>
              <a:rPr lang="en-US" sz="1400" dirty="0">
                <a:cs typeface="Times New Roman" pitchFamily="18" charset="0"/>
              </a:rPr>
              <a:t>   </a:t>
            </a:r>
            <a:endParaRPr lang="en-US" sz="1100" dirty="0"/>
          </a:p>
          <a:p>
            <a:pPr rtl="0" eaLnBrk="0" hangingPunct="0"/>
            <a:r>
              <a:rPr lang="en-US" sz="1400" dirty="0"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261128" name="Rectangle 12"/>
          <p:cNvSpPr>
            <a:spLocks noChangeArrowheads="1"/>
          </p:cNvSpPr>
          <p:nvPr/>
        </p:nvSpPr>
        <p:spPr bwMode="auto">
          <a:xfrm>
            <a:off x="4571999" y="4484688"/>
            <a:ext cx="43211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Low" rtl="0"/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Simplified Arabic" pitchFamily="18" charset="-78"/>
              </a:rPr>
              <a:t>                </a:t>
            </a:r>
            <a:r>
              <a:rPr lang="en-US" sz="2400" b="1" dirty="0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above table</a:t>
            </a:r>
          </a:p>
          <a:p>
            <a:pPr algn="justLow" rtl="0" eaLnBrk="0" hangingPunct="0"/>
            <a:r>
              <a:rPr lang="en-US" sz="24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Title</a:t>
            </a:r>
            <a:r>
              <a:rPr lang="en-US" sz="24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</a:p>
          <a:p>
            <a:pPr algn="justLow" rtl="0" eaLnBrk="0" hangingPunct="0"/>
            <a:r>
              <a:rPr lang="en-US" sz="1400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                         </a:t>
            </a:r>
            <a:r>
              <a:rPr lang="en-US" sz="24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Below graph</a:t>
            </a:r>
            <a:r>
              <a:rPr lang="en-US" sz="1400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.</a:t>
            </a:r>
            <a:endParaRPr lang="en-US" sz="1100" dirty="0">
              <a:solidFill>
                <a:srgbClr val="0070C0"/>
              </a:solidFill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                                                   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Foot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note may needed</a:t>
            </a:r>
            <a:r>
              <a:rPr lang="en-US" sz="14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1400" dirty="0">
                <a:solidFill>
                  <a:schemeClr val="tx1"/>
                </a:solidFill>
                <a:ea typeface="Times New Roman" pitchFamily="18" charset="0"/>
                <a:cs typeface="Simplified Arabic" pitchFamily="18" charset="-78"/>
              </a:rPr>
              <a:t>.</a:t>
            </a:r>
            <a:endParaRPr lang="en-US" sz="1800" dirty="0">
              <a:solidFill>
                <a:schemeClr val="tx1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grpSp>
        <p:nvGrpSpPr>
          <p:cNvPr id="261129" name="Group 13"/>
          <p:cNvGrpSpPr>
            <a:grpSpLocks/>
          </p:cNvGrpSpPr>
          <p:nvPr/>
        </p:nvGrpSpPr>
        <p:grpSpPr bwMode="auto">
          <a:xfrm>
            <a:off x="5867400" y="3276600"/>
            <a:ext cx="936625" cy="554038"/>
            <a:chOff x="3834" y="6120"/>
            <a:chExt cx="988" cy="661"/>
          </a:xfrm>
        </p:grpSpPr>
        <p:sp>
          <p:nvSpPr>
            <p:cNvPr id="261135" name="Freeform 14"/>
            <p:cNvSpPr>
              <a:spLocks/>
            </p:cNvSpPr>
            <p:nvPr/>
          </p:nvSpPr>
          <p:spPr bwMode="auto">
            <a:xfrm>
              <a:off x="3885" y="6120"/>
              <a:ext cx="795" cy="393"/>
            </a:xfrm>
            <a:custGeom>
              <a:avLst/>
              <a:gdLst>
                <a:gd name="T0" fmla="*/ 795 w 795"/>
                <a:gd name="T1" fmla="*/ 0 h 393"/>
                <a:gd name="T2" fmla="*/ 0 w 795"/>
                <a:gd name="T3" fmla="*/ 393 h 393"/>
                <a:gd name="T4" fmla="*/ 0 60000 65536"/>
                <a:gd name="T5" fmla="*/ 0 60000 65536"/>
                <a:gd name="T6" fmla="*/ 0 w 795"/>
                <a:gd name="T7" fmla="*/ 0 h 393"/>
                <a:gd name="T8" fmla="*/ 795 w 795"/>
                <a:gd name="T9" fmla="*/ 393 h 3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5" h="393">
                  <a:moveTo>
                    <a:pt x="795" y="0"/>
                  </a:moveTo>
                  <a:lnTo>
                    <a:pt x="0" y="39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1136" name="Freeform 15"/>
            <p:cNvSpPr>
              <a:spLocks/>
            </p:cNvSpPr>
            <p:nvPr/>
          </p:nvSpPr>
          <p:spPr bwMode="auto">
            <a:xfrm>
              <a:off x="3834" y="6547"/>
              <a:ext cx="988" cy="234"/>
            </a:xfrm>
            <a:custGeom>
              <a:avLst/>
              <a:gdLst>
                <a:gd name="T0" fmla="*/ 0 w 988"/>
                <a:gd name="T1" fmla="*/ 0 h 234"/>
                <a:gd name="T2" fmla="*/ 988 w 988"/>
                <a:gd name="T3" fmla="*/ 234 h 234"/>
                <a:gd name="T4" fmla="*/ 0 60000 65536"/>
                <a:gd name="T5" fmla="*/ 0 60000 65536"/>
                <a:gd name="T6" fmla="*/ 0 w 988"/>
                <a:gd name="T7" fmla="*/ 0 h 234"/>
                <a:gd name="T8" fmla="*/ 988 w 988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8" h="234">
                  <a:moveTo>
                    <a:pt x="0" y="0"/>
                  </a:moveTo>
                  <a:lnTo>
                    <a:pt x="988" y="23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261131" name="Group 16"/>
          <p:cNvGrpSpPr>
            <a:grpSpLocks/>
          </p:cNvGrpSpPr>
          <p:nvPr/>
        </p:nvGrpSpPr>
        <p:grpSpPr bwMode="auto">
          <a:xfrm>
            <a:off x="5257800" y="4800600"/>
            <a:ext cx="1223963" cy="576263"/>
            <a:chOff x="3834" y="6120"/>
            <a:chExt cx="988" cy="661"/>
          </a:xfrm>
        </p:grpSpPr>
        <p:sp>
          <p:nvSpPr>
            <p:cNvPr id="261133" name="Freeform 17"/>
            <p:cNvSpPr>
              <a:spLocks/>
            </p:cNvSpPr>
            <p:nvPr/>
          </p:nvSpPr>
          <p:spPr bwMode="auto">
            <a:xfrm>
              <a:off x="3885" y="6120"/>
              <a:ext cx="795" cy="393"/>
            </a:xfrm>
            <a:custGeom>
              <a:avLst/>
              <a:gdLst>
                <a:gd name="T0" fmla="*/ 795 w 795"/>
                <a:gd name="T1" fmla="*/ 0 h 393"/>
                <a:gd name="T2" fmla="*/ 0 w 795"/>
                <a:gd name="T3" fmla="*/ 393 h 393"/>
                <a:gd name="T4" fmla="*/ 0 60000 65536"/>
                <a:gd name="T5" fmla="*/ 0 60000 65536"/>
                <a:gd name="T6" fmla="*/ 0 w 795"/>
                <a:gd name="T7" fmla="*/ 0 h 393"/>
                <a:gd name="T8" fmla="*/ 795 w 795"/>
                <a:gd name="T9" fmla="*/ 393 h 3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5" h="393">
                  <a:moveTo>
                    <a:pt x="795" y="0"/>
                  </a:moveTo>
                  <a:lnTo>
                    <a:pt x="0" y="393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1134" name="Freeform 18"/>
            <p:cNvSpPr>
              <a:spLocks/>
            </p:cNvSpPr>
            <p:nvPr/>
          </p:nvSpPr>
          <p:spPr bwMode="auto">
            <a:xfrm>
              <a:off x="3834" y="6547"/>
              <a:ext cx="988" cy="234"/>
            </a:xfrm>
            <a:custGeom>
              <a:avLst/>
              <a:gdLst>
                <a:gd name="T0" fmla="*/ 0 w 988"/>
                <a:gd name="T1" fmla="*/ 0 h 234"/>
                <a:gd name="T2" fmla="*/ 988 w 988"/>
                <a:gd name="T3" fmla="*/ 234 h 234"/>
                <a:gd name="T4" fmla="*/ 0 60000 65536"/>
                <a:gd name="T5" fmla="*/ 0 60000 65536"/>
                <a:gd name="T6" fmla="*/ 0 w 988"/>
                <a:gd name="T7" fmla="*/ 0 h 234"/>
                <a:gd name="T8" fmla="*/ 988 w 988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8" h="234">
                  <a:moveTo>
                    <a:pt x="0" y="0"/>
                  </a:moveTo>
                  <a:lnTo>
                    <a:pt x="988" y="23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2611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A43D81-B2F5-4923-B72A-3C164C206357}" type="slidenum">
              <a:rPr lang="ar-SA" sz="14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7E3DD62-2D5A-480D-AA9A-8A2BCF6195F7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13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20A520E-D867-46D9-B38F-558CB93415B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1364" name="Rectangle 9"/>
          <p:cNvSpPr>
            <a:spLocks noChangeArrowheads="1"/>
          </p:cNvSpPr>
          <p:nvPr/>
        </p:nvSpPr>
        <p:spPr bwMode="auto">
          <a:xfrm>
            <a:off x="0" y="29235"/>
            <a:ext cx="7812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rtl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 Description </a:t>
            </a:r>
            <a:r>
              <a:rPr lang="en-US" sz="2800" dirty="0" smtClean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statistics  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summarization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endParaRPr lang="en-US" sz="2800" dirty="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228600" y="1544138"/>
            <a:ext cx="86407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 eaLnBrk="0" hangingPunct="0"/>
            <a:r>
              <a:rPr lang="en-US" sz="2400" b="1" dirty="0" smtClean="0">
                <a:ea typeface="Times New Roman" pitchFamily="18" charset="0"/>
                <a:cs typeface="Simplified Arabic" pitchFamily="18" charset="-78"/>
              </a:rPr>
              <a:t>Presentation  </a:t>
            </a:r>
            <a:r>
              <a:rPr lang="en-US" sz="2400" b="1" dirty="0" smtClean="0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</a:t>
            </a:r>
            <a:r>
              <a:rPr lang="en-US" sz="2400" b="1" dirty="0" smtClean="0">
                <a:ea typeface="Times New Roman" pitchFamily="18" charset="0"/>
                <a:cs typeface="Simplified Arabic" pitchFamily="18" charset="-78"/>
              </a:rPr>
              <a:t>Numerical</a:t>
            </a:r>
            <a:endParaRPr lang="en-US" sz="24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</a:t>
            </a:r>
          </a:p>
          <a:p>
            <a:pPr rtl="0" eaLnBrk="0" hangingPunct="0"/>
            <a:endParaRPr lang="en-US" b="1" dirty="0">
              <a:solidFill>
                <a:srgbClr val="66FF33"/>
              </a:solidFill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4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Graph</a:t>
            </a:r>
            <a:r>
              <a:rPr lang="en-US" sz="2400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</a:t>
            </a:r>
            <a:r>
              <a:rPr lang="en-US" sz="2400" dirty="0" smtClean="0">
                <a:solidFill>
                  <a:srgbClr val="FFFFFF"/>
                </a:solidFill>
                <a:ea typeface="Times New Roman" pitchFamily="18" charset="0"/>
                <a:cs typeface="Simplified Arabic" pitchFamily="18" charset="-78"/>
              </a:rPr>
              <a:t>and </a:t>
            </a:r>
            <a:r>
              <a:rPr lang="en-US" sz="24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Table</a:t>
            </a:r>
            <a:endParaRPr lang="en-US" sz="2400" b="1" dirty="0">
              <a:solidFill>
                <a:srgbClr val="660066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1370" name="Rectangle 6"/>
          <p:cNvSpPr>
            <a:spLocks noChangeArrowheads="1"/>
          </p:cNvSpPr>
          <p:nvPr/>
        </p:nvSpPr>
        <p:spPr bwMode="auto">
          <a:xfrm>
            <a:off x="215106" y="3980718"/>
            <a:ext cx="740489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 dirty="0">
                <a:ea typeface="Times New Roman" pitchFamily="18" charset="0"/>
                <a:cs typeface="Simplified Arabic" pitchFamily="18" charset="-78"/>
              </a:rPr>
              <a:t>this approach might not be enough,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comparisons</a:t>
            </a:r>
            <a:r>
              <a:rPr lang="en-US" sz="2400" b="1" i="1" dirty="0">
                <a:ea typeface="Times New Roman" pitchFamily="18" charset="0"/>
                <a:cs typeface="Simplified Arabic" pitchFamily="18" charset="-78"/>
              </a:rPr>
              <a:t> between one set of data &amp; another </a:t>
            </a:r>
          </a:p>
          <a:p>
            <a:pPr rtl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 dirty="0">
                <a:ea typeface="Times New Roman" pitchFamily="18" charset="0"/>
                <a:cs typeface="Simplified Arabic" pitchFamily="18" charset="-78"/>
              </a:rPr>
              <a:t>summarize data  by one more  step further .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presenting a set of data by a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4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            single Numerical value</a:t>
            </a:r>
          </a:p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endParaRPr lang="en-US" sz="2600" b="1" dirty="0">
              <a:solidFill>
                <a:srgbClr val="FFFFFF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380499" y="2780928"/>
            <a:ext cx="166688" cy="872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18148" y="980728"/>
            <a:ext cx="1313892" cy="792088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74150" y="980728"/>
            <a:ext cx="1069658" cy="720080"/>
          </a:xfrm>
          <a:prstGeom prst="straightConnector1">
            <a:avLst/>
          </a:prstGeom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24000" y="1854200"/>
            <a:ext cx="784979" cy="710704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7172" y="1861558"/>
            <a:ext cx="599256" cy="703346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0F9634-AB67-45B9-94E0-CDD88489D4B1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971550" y="1784796"/>
            <a:ext cx="7127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dirty="0">
                <a:solidFill>
                  <a:srgbClr val="C00000"/>
                </a:solidFill>
              </a:rPr>
              <a:t>                              </a:t>
            </a:r>
            <a:r>
              <a:rPr lang="en-US" sz="2800" b="1" dirty="0">
                <a:solidFill>
                  <a:srgbClr val="C00000"/>
                </a:solidFill>
              </a:rPr>
              <a:t>Numerical Presentation</a:t>
            </a:r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Numerical Description</a:t>
            </a:r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270342" name="Rectangle 5"/>
          <p:cNvSpPr>
            <a:spLocks noChangeArrowheads="1"/>
          </p:cNvSpPr>
          <p:nvPr/>
        </p:nvSpPr>
        <p:spPr bwMode="auto">
          <a:xfrm>
            <a:off x="1828800" y="4114800"/>
            <a:ext cx="6781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 dirty="0">
                <a:solidFill>
                  <a:srgbClr val="002060"/>
                </a:solidFill>
              </a:rPr>
              <a:t>Measures of Central Tendency</a:t>
            </a:r>
          </a:p>
          <a:p>
            <a:pPr rtl="0"/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CC00CC"/>
                </a:solidFill>
              </a:rPr>
              <a:t>Measures of Dispersion </a:t>
            </a:r>
          </a:p>
        </p:txBody>
      </p:sp>
      <p:sp>
        <p:nvSpPr>
          <p:cNvPr id="2703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354D12-AD05-4138-9AFA-B90270F5C9C7}" type="slidenum">
              <a:rPr lang="ar-SA" sz="14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ADE063-2BBC-4C6E-8325-30622527297B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34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1FA0D7B-3EC1-467B-9BAB-4C2AA9937164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152400" y="1600200"/>
            <a:ext cx="8991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endParaRPr lang="en-US" b="1" dirty="0" smtClean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1-Measures of central tendencies </a:t>
            </a:r>
            <a:r>
              <a:rPr lang="en-US" sz="2800" b="1" dirty="0"/>
              <a:t>(Location) .</a:t>
            </a:r>
          </a:p>
          <a:p>
            <a:pPr rtl="0"/>
            <a:r>
              <a:rPr lang="en-US" sz="2800" b="1" dirty="0"/>
              <a:t>    A value around which the data has a tendency to congregate (come together )or cluster</a:t>
            </a:r>
          </a:p>
          <a:p>
            <a:pPr rtl="0"/>
            <a:endParaRPr lang="en-US" sz="2800" b="1" dirty="0"/>
          </a:p>
          <a:p>
            <a:pPr rtl="0"/>
            <a:endParaRPr lang="en-US" sz="2800" b="1" dirty="0"/>
          </a:p>
          <a:p>
            <a:pPr rtl="0"/>
            <a:r>
              <a:rPr lang="en-US" sz="2800" b="1" dirty="0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2800" b="1" dirty="0"/>
              <a:t>    A value which measures </a:t>
            </a:r>
          </a:p>
          <a:p>
            <a:pPr rtl="0"/>
            <a:r>
              <a:rPr lang="en-US" sz="2800" b="1" dirty="0"/>
              <a:t>the degree to which the data are  or  are not ,    spread out</a:t>
            </a:r>
            <a:endParaRPr lang="en-US" sz="2800" dirty="0"/>
          </a:p>
        </p:txBody>
      </p:sp>
      <p:sp>
        <p:nvSpPr>
          <p:cNvPr id="2734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379492-5F92-4795-9D7D-F88D9A135490}" type="slidenum">
              <a:rPr lang="ar-SA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528" y="260648"/>
            <a:ext cx="6486872" cy="10779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central value as                      </a:t>
            </a:r>
            <a:r>
              <a:rPr lang="en-US" sz="3200" b="1" dirty="0">
                <a:solidFill>
                  <a:srgbClr val="002060"/>
                </a:solidFill>
              </a:rPr>
              <a:t>representative value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in a set of data</a:t>
            </a:r>
            <a:r>
              <a:rPr lang="en-US" sz="3200" dirty="0">
                <a:solidFill>
                  <a:srgbClr val="00206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465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35" y="632518"/>
            <a:ext cx="8778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400" b="1" dirty="0">
                <a:latin typeface="Arial" charset="0"/>
                <a:cs typeface="Arial" charset="0"/>
              </a:rPr>
              <a:t>Presentation of data by </a:t>
            </a:r>
          </a:p>
          <a:p>
            <a:pPr marL="342900" indent="-342900">
              <a:defRPr/>
            </a:pPr>
            <a:endParaRPr lang="en-US" sz="2400" b="1" dirty="0"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   Graph and or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latin typeface="Arial" charset="0"/>
                <a:cs typeface="Arial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Tables</a:t>
            </a:r>
            <a:r>
              <a:rPr lang="en-US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400" b="1" dirty="0">
              <a:solidFill>
                <a:srgbClr val="CCCC00"/>
              </a:solidFill>
              <a:latin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  <a:cs typeface="Arial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Calculation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 or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numerical summaries, </a:t>
            </a:r>
            <a:r>
              <a:rPr lang="en-US" sz="2400" b="1" dirty="0">
                <a:latin typeface="Arial" charset="0"/>
                <a:cs typeface="Arial" charset="0"/>
              </a:rPr>
              <a:t>such as</a:t>
            </a:r>
          </a:p>
          <a:p>
            <a:pPr marL="342900" indent="-342900">
              <a:defRPr/>
            </a:pPr>
            <a:r>
              <a:rPr lang="en-US" sz="2400" b="1" dirty="0">
                <a:latin typeface="Arial" charset="0"/>
                <a:cs typeface="Arial" charset="0"/>
              </a:rPr>
              <a:t>    </a:t>
            </a:r>
            <a:r>
              <a:rPr lang="en-US" sz="2400" b="1" dirty="0">
                <a:solidFill>
                  <a:schemeClr val="tx2"/>
                </a:solidFill>
                <a:latin typeface="Arial" charset="0"/>
                <a:cs typeface="Arial" charset="0"/>
              </a:rPr>
              <a:t>Frequency, Average,  Mean, Median, Mode Percentages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270" y="18864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b="1" u="sng" dirty="0">
                <a:latin typeface="Arial" charset="0"/>
                <a:cs typeface="Arial" charset="0"/>
              </a:rPr>
              <a:t>This include</a:t>
            </a:r>
            <a:r>
              <a:rPr lang="en-US" dirty="0"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5400000">
            <a:off x="6827265" y="2152698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ar-SA"/>
            </a:defPPr>
            <a:lvl1pPr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1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rtl="0"/>
            <a:r>
              <a:rPr lang="en-US" b="1" dirty="0">
                <a:solidFill>
                  <a:srgbClr val="FF0000"/>
                </a:solidFill>
              </a:rPr>
              <a:t>Descriptive statistics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0856" y="4433936"/>
            <a:ext cx="4579296" cy="1569660"/>
          </a:xfrm>
          <a:prstGeom prst="rect">
            <a:avLst/>
          </a:prstGeom>
          <a:ln w="158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en-US" sz="2400" b="1" u="sng" dirty="0" smtClean="0">
                <a:solidFill>
                  <a:srgbClr val="FF0000"/>
                </a:solidFill>
              </a:rPr>
              <a:t>Biostatistics consist of</a:t>
            </a:r>
            <a:endParaRPr lang="en-US" sz="2400" b="1" dirty="0" smtClean="0"/>
          </a:p>
          <a:p>
            <a:pPr algn="ctr">
              <a:tabLst>
                <a:tab pos="228600" algn="l"/>
              </a:tabLst>
            </a:pPr>
            <a:r>
              <a:rPr lang="en-US" sz="2400" b="1" dirty="0" smtClean="0"/>
              <a:t>1-Collection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.</a:t>
            </a:r>
          </a:p>
          <a:p>
            <a:pPr algn="ctr">
              <a:tabLst>
                <a:tab pos="228600" algn="l"/>
              </a:tabLst>
            </a:pPr>
            <a:r>
              <a:rPr lang="en-US" sz="2400" b="1" dirty="0" smtClean="0"/>
              <a:t>   2-Presentation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</a:t>
            </a:r>
          </a:p>
          <a:p>
            <a:pPr algn="ctr">
              <a:tabLst>
                <a:tab pos="228600" algn="l"/>
              </a:tabLst>
            </a:pPr>
            <a:r>
              <a:rPr lang="en-US" sz="2400" b="1" dirty="0" smtClean="0"/>
              <a:t>3-.Estimation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524328" y="6309320"/>
            <a:ext cx="12664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9763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9608DDD-2530-4D04-A224-52A3F31633D4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2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EEBBF09-5958-4FF7-BAB7-35FCAD44989B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611188" y="3068638"/>
            <a:ext cx="17795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213157" y="501361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 eaLnBrk="0" hangingPunct="0">
              <a:buFont typeface="Times New Roman" pitchFamily="18" charset="0"/>
              <a:buChar char="-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single Numerical value. </a:t>
            </a:r>
            <a:r>
              <a:rPr lang="en-US" sz="32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??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267160" y="1247909"/>
            <a:ext cx="4304840" cy="153888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justLow" rtl="0"/>
            <a:endParaRPr lang="en-US" sz="1600" dirty="0">
              <a:solidFill>
                <a:srgbClr val="002060"/>
              </a:solidFill>
              <a:cs typeface="Simplified Arabic" pitchFamily="18" charset="-78"/>
            </a:endParaRPr>
          </a:p>
          <a:p>
            <a:pPr algn="justLow" rtl="0" eaLnBrk="0" hangingPunct="0"/>
            <a:r>
              <a:rPr lang="en-US" sz="2600" b="1" dirty="0">
                <a:solidFill>
                  <a:srgbClr val="002060"/>
                </a:solidFill>
                <a:cs typeface="Simplified Arabic" pitchFamily="18" charset="-78"/>
              </a:rPr>
              <a:t>Are we using largest value ?</a:t>
            </a:r>
            <a:endParaRPr lang="en-US" sz="2600" b="1" dirty="0">
              <a:solidFill>
                <a:srgbClr val="002060"/>
              </a:solidFill>
            </a:endParaRPr>
          </a:p>
          <a:p>
            <a:pPr algn="justLow" rtl="0" eaLnBrk="0" hangingPunct="0"/>
            <a:endParaRPr lang="en-US" sz="2600" b="1" dirty="0">
              <a:solidFill>
                <a:srgbClr val="002060"/>
              </a:solidFill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/>
            <a:r>
              <a:rPr lang="en-US" sz="2600" b="1" dirty="0">
                <a:solidFill>
                  <a:srgbClr val="002060"/>
                </a:solidFill>
                <a:ea typeface="Times New Roman" pitchFamily="18" charset="0"/>
                <a:cs typeface="Simplified Arabic" pitchFamily="18" charset="-78"/>
              </a:rPr>
              <a:t>Are we using lowest value ?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4572000" y="1484080"/>
            <a:ext cx="31559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600" b="1" dirty="0">
                <a:solidFill>
                  <a:srgbClr val="002060"/>
                </a:solidFill>
              </a:rPr>
              <a:t>As a single Number representation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67160" y="3893344"/>
            <a:ext cx="728007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 central value as                     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representative </a:t>
            </a:r>
            <a:r>
              <a:rPr lang="en-US" sz="2800" b="1" dirty="0">
                <a:solidFill>
                  <a:srgbClr val="002060"/>
                </a:solidFill>
              </a:rPr>
              <a:t>value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in a set of data</a:t>
            </a:r>
            <a:r>
              <a:rPr lang="en-US" sz="2800" dirty="0">
                <a:solidFill>
                  <a:srgbClr val="00206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649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47E0BE-1091-49C8-A459-62F247C2EAF6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44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3C444295-0334-419B-93D3-3F7E23CA6331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92832" y="158444"/>
            <a:ext cx="829396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3200" b="1" dirty="0">
                <a:solidFill>
                  <a:srgbClr val="C00000"/>
                </a:solidFill>
              </a:rPr>
              <a:t>Measures of Central Tendency</a:t>
            </a:r>
          </a:p>
          <a:p>
            <a:pPr rtl="0"/>
            <a:r>
              <a:rPr lang="en-US" sz="2800" b="1" dirty="0"/>
              <a:t>A </a:t>
            </a:r>
            <a:r>
              <a:rPr lang="en-US" sz="2800" b="1" u="sng" dirty="0">
                <a:solidFill>
                  <a:srgbClr val="FF0000"/>
                </a:solidFill>
              </a:rPr>
              <a:t>value </a:t>
            </a:r>
            <a:r>
              <a:rPr lang="en-US" sz="2800" b="1" dirty="0"/>
              <a:t>around which the data has a tendency to </a:t>
            </a:r>
            <a:r>
              <a:rPr lang="en-US" sz="2800" b="1" dirty="0">
                <a:solidFill>
                  <a:srgbClr val="FF0000"/>
                </a:solidFill>
              </a:rPr>
              <a:t>congregate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0000"/>
                </a:solidFill>
              </a:rPr>
              <a:t>cluster</a:t>
            </a:r>
          </a:p>
          <a:p>
            <a:pPr rtl="0"/>
            <a:r>
              <a:rPr lang="en-US" sz="2800" dirty="0"/>
              <a:t>    </a:t>
            </a:r>
          </a:p>
          <a:p>
            <a:pPr rtl="0"/>
            <a:r>
              <a:rPr lang="en-US" sz="2800" b="1" dirty="0"/>
              <a:t>  1- Mean</a:t>
            </a:r>
          </a:p>
          <a:p>
            <a:pPr rtl="0"/>
            <a:r>
              <a:rPr lang="en-US" sz="2800" b="1" dirty="0"/>
              <a:t> </a:t>
            </a:r>
          </a:p>
          <a:p>
            <a:pPr rtl="0"/>
            <a:r>
              <a:rPr lang="en-US" sz="2800" b="1" dirty="0"/>
              <a:t>             2- Median   </a:t>
            </a:r>
          </a:p>
          <a:p>
            <a:pPr rtl="0"/>
            <a:endParaRPr lang="en-US" sz="2800" b="1" dirty="0"/>
          </a:p>
          <a:p>
            <a:pPr rtl="0"/>
            <a:r>
              <a:rPr lang="en-US" sz="2800" b="1" dirty="0"/>
              <a:t>                   3- Mode </a:t>
            </a:r>
            <a:endParaRPr lang="en-US" sz="2800" b="1" dirty="0" smtClean="0"/>
          </a:p>
          <a:p>
            <a:pPr rtl="0"/>
            <a:endParaRPr lang="en-US" sz="2800" b="1" dirty="0" smtClean="0"/>
          </a:p>
          <a:p>
            <a:pPr rtl="0"/>
            <a:r>
              <a:rPr lang="en-US" sz="2800" b="1" dirty="0"/>
              <a:t> </a:t>
            </a:r>
            <a:r>
              <a:rPr lang="en-US" sz="2800" b="1" dirty="0" smtClean="0"/>
              <a:t>                  4- weighted mean   </a:t>
            </a:r>
            <a:endParaRPr lang="en-US" sz="2800" b="1" dirty="0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899591" y="5256871"/>
            <a:ext cx="7488833" cy="8925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the choice of the most appropriate measure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  depends crucially on the type of data involved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2744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3833E5-E7CC-4F96-A3D4-A9692BA1CC6C}" type="slidenum">
              <a:rPr lang="ar-SA" sz="1400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02234B-1643-4A09-B557-980AE0D7BA0C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179512" y="584095"/>
            <a:ext cx="8640960" cy="532453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rtl="0">
              <a:tabLst>
                <a:tab pos="457200" algn="l"/>
              </a:tabLst>
              <a:defRPr/>
            </a:pPr>
            <a:r>
              <a:rPr lang="en-US" sz="2800" b="1" u="sng" dirty="0">
                <a:solidFill>
                  <a:srgbClr val="C00000"/>
                </a:solidFill>
                <a:cs typeface="Times New Roman" pitchFamily="18" charset="0"/>
              </a:rPr>
              <a:t>Mode (Mo)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Most frequently </a:t>
            </a:r>
            <a:r>
              <a:rPr lang="en-US" sz="2600" b="1" dirty="0">
                <a:cs typeface="Times New Roman" pitchFamily="18" charset="0"/>
              </a:rPr>
              <a:t>occurring value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in a set of observation</a:t>
            </a:r>
          </a:p>
          <a:p>
            <a:pPr lvl="0" eaLnBrk="0" hangingPunct="0">
              <a:tabLst>
                <a:tab pos="457200" algn="l"/>
              </a:tabLst>
              <a:defRPr/>
            </a:pPr>
            <a:r>
              <a:rPr lang="en-US" sz="2600" b="1" dirty="0">
                <a:cs typeface="Arial" charset="0"/>
              </a:rPr>
              <a:t>                          </a:t>
            </a:r>
            <a:r>
              <a:rPr lang="en-US" sz="2600" b="1" dirty="0"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5   1,    3,    2,    6 ,   7,  10    </a:t>
            </a:r>
            <a:r>
              <a:rPr lang="en-US" sz="2600" dirty="0" smtClean="0">
                <a:cs typeface="Times New Roman" pitchFamily="18" charset="0"/>
              </a:rPr>
              <a:t>5    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?????</a:t>
            </a:r>
            <a:endParaRPr lang="en-US" sz="2600" b="1" dirty="0" smtClean="0">
              <a:cs typeface="Arial" charset="0"/>
            </a:endParaRPr>
          </a:p>
          <a:p>
            <a:pPr rtl="0">
              <a:tabLst>
                <a:tab pos="457200" algn="l"/>
              </a:tabLst>
              <a:defRPr/>
            </a:pPr>
            <a:r>
              <a:rPr lang="en-US" sz="2600" b="1" dirty="0" smtClean="0">
                <a:cs typeface="Arial" charset="0"/>
              </a:rPr>
              <a:t>                                      Or </a:t>
            </a:r>
            <a:endParaRPr lang="en-US" sz="2600" b="1" dirty="0">
              <a:cs typeface="Arial" charset="0"/>
            </a:endParaRP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600" b="1" dirty="0">
                <a:cs typeface="Times New Roman" pitchFamily="18" charset="0"/>
              </a:rPr>
              <a:t>. the value of observation which has</a:t>
            </a:r>
          </a:p>
          <a:p>
            <a:pPr rtl="0" eaLnBrk="0" hangingPunct="0">
              <a:buFont typeface="Times New Roman" pitchFamily="18" charset="0"/>
              <a:buNone/>
              <a:tabLst>
                <a:tab pos="457200" algn="l"/>
              </a:tabLst>
              <a:defRPr/>
            </a:pPr>
            <a:r>
              <a:rPr lang="en-US" sz="2600" b="1" dirty="0">
                <a:cs typeface="Times New Roman" pitchFamily="18" charset="0"/>
              </a:rPr>
              <a:t>    the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highest frequency </a:t>
            </a:r>
            <a:r>
              <a:rPr lang="en-US" sz="2600" b="1" dirty="0">
                <a:cs typeface="Times New Roman" pitchFamily="18" charset="0"/>
              </a:rPr>
              <a:t>in a set of observation .               </a:t>
            </a:r>
          </a:p>
          <a:p>
            <a:pPr lvl="0" eaLnBrk="0" hangingPunct="0">
              <a:tabLst>
                <a:tab pos="457200" algn="l"/>
              </a:tabLst>
              <a:defRPr/>
            </a:pPr>
            <a:r>
              <a:rPr lang="en-US" sz="2600" b="1" dirty="0">
                <a:cs typeface="Times New Roman" pitchFamily="18" charset="0"/>
              </a:rPr>
              <a:t>                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1   </a:t>
            </a:r>
            <a:r>
              <a:rPr lang="en-US" sz="2600" dirty="0">
                <a:cs typeface="Times New Roman" pitchFamily="18" charset="0"/>
              </a:rPr>
              <a:t>5   1,    3,   </a:t>
            </a:r>
            <a:r>
              <a:rPr lang="en-US" sz="2600" dirty="0" smtClean="0">
                <a:cs typeface="Times New Roman" pitchFamily="18" charset="0"/>
              </a:rPr>
              <a:t>1, </a:t>
            </a:r>
            <a:r>
              <a:rPr lang="en-US" sz="2600" dirty="0">
                <a:cs typeface="Times New Roman" pitchFamily="18" charset="0"/>
              </a:rPr>
              <a:t>2,    6 ,   7,  10    </a:t>
            </a:r>
            <a:r>
              <a:rPr lang="en-US" sz="2600" dirty="0" smtClean="0">
                <a:cs typeface="Times New Roman" pitchFamily="18" charset="0"/>
              </a:rPr>
              <a:t>5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?????</a:t>
            </a:r>
            <a:endParaRPr lang="en-US" sz="2600" dirty="0">
              <a:cs typeface="Times New Roman" pitchFamily="18" charset="0"/>
            </a:endParaRPr>
          </a:p>
          <a:p>
            <a:pPr marL="457200" indent="-457200" rtl="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Mode </a:t>
            </a:r>
            <a:r>
              <a:rPr kumimoji="1" lang="en-US" sz="2600" b="1" dirty="0" smtClean="0">
                <a:solidFill>
                  <a:srgbClr val="002060"/>
                </a:solidFill>
                <a:cs typeface="Arial" charset="0"/>
              </a:rPr>
              <a:t>is </a:t>
            </a:r>
            <a:r>
              <a:rPr kumimoji="1" lang="en-US" sz="2600" b="1" dirty="0">
                <a:solidFill>
                  <a:srgbClr val="002060"/>
                </a:solidFill>
                <a:cs typeface="Arial" charset="0"/>
              </a:rPr>
              <a:t>the only measure </a:t>
            </a:r>
            <a:r>
              <a:rPr kumimoji="1" lang="en-US" sz="2600" b="1" dirty="0">
                <a:cs typeface="Arial" charset="0"/>
              </a:rPr>
              <a:t>of central tendency that can be used for</a:t>
            </a:r>
            <a:r>
              <a:rPr kumimoji="1" lang="en-US" sz="26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kumimoji="1" lang="en-US" sz="2600" b="1" dirty="0">
                <a:solidFill>
                  <a:schemeClr val="tx2"/>
                </a:solidFill>
                <a:cs typeface="Arial" charset="0"/>
              </a:rPr>
              <a:t>qualitative </a:t>
            </a:r>
            <a:r>
              <a:rPr kumimoji="1" lang="en-US" sz="2600" b="1" dirty="0" smtClean="0">
                <a:solidFill>
                  <a:schemeClr val="tx2"/>
                </a:solidFill>
                <a:cs typeface="Arial" charset="0"/>
              </a:rPr>
              <a:t>data  </a:t>
            </a:r>
            <a:r>
              <a:rPr kumimoji="1" lang="en-US" sz="2600" b="1" dirty="0" smtClean="0">
                <a:solidFill>
                  <a:srgbClr val="FF0000"/>
                </a:solidFill>
                <a:cs typeface="Arial" charset="0"/>
              </a:rPr>
              <a:t>???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200" indent="-457200" rtl="0" eaLnBrk="0" hangingPunct="0">
              <a:buFont typeface="Wingdings" pitchFamily="2" charset="2"/>
              <a:buChar char="v"/>
              <a:tabLst>
                <a:tab pos="457200" algn="l"/>
              </a:tabLst>
              <a:defRPr/>
            </a:pPr>
            <a:r>
              <a:rPr lang="en-US" sz="2600" b="1" dirty="0">
                <a:cs typeface="Times New Roman" pitchFamily="18" charset="0"/>
              </a:rPr>
              <a:t>is </a:t>
            </a: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not practically  </a:t>
            </a:r>
            <a:r>
              <a:rPr lang="en-US" sz="2600" b="1" dirty="0">
                <a:cs typeface="Times New Roman" pitchFamily="18" charset="0"/>
              </a:rPr>
              <a:t>useful with the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metric 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continuous</a:t>
            </a:r>
            <a:r>
              <a:rPr lang="en-US" sz="2600" b="1" dirty="0" smtClean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data where no two value may be the same,</a:t>
            </a:r>
          </a:p>
          <a:p>
            <a:pPr marL="457200" indent="-457200" rtl="0" eaLnBrk="0" hangingPunct="0"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600" b="1" dirty="0">
                <a:cs typeface="Times New Roman" pitchFamily="18" charset="0"/>
              </a:rPr>
              <a:t>If the observation all having different value</a:t>
            </a:r>
          </a:p>
          <a:p>
            <a:pPr rtl="0" eaLnBrk="0" hangingPunct="0">
              <a:tabLst>
                <a:tab pos="457200" algn="l"/>
              </a:tabLst>
              <a:defRPr/>
            </a:pPr>
            <a:r>
              <a:rPr lang="en-US" sz="2600" b="1" dirty="0">
                <a:cs typeface="Times New Roman" pitchFamily="18" charset="0"/>
              </a:rPr>
              <a:t>           5   1,    3,    2,    6 ,   7,  10  </a:t>
            </a:r>
            <a:r>
              <a:rPr lang="en-US" sz="2600" b="1" dirty="0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?????</a:t>
            </a:r>
          </a:p>
        </p:txBody>
      </p:sp>
      <p:sp>
        <p:nvSpPr>
          <p:cNvPr id="275461" name="Rectangle 3"/>
          <p:cNvSpPr>
            <a:spLocks noChangeArrowheads="1"/>
          </p:cNvSpPr>
          <p:nvPr/>
        </p:nvSpPr>
        <p:spPr bwMode="auto">
          <a:xfrm>
            <a:off x="4644008" y="5936340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</a:t>
            </a:r>
            <a:endParaRPr lang="en-US" sz="3200" dirty="0"/>
          </a:p>
        </p:txBody>
      </p:sp>
      <p:sp>
        <p:nvSpPr>
          <p:cNvPr id="275462" name="Rectangle 5"/>
          <p:cNvSpPr>
            <a:spLocks noChangeArrowheads="1"/>
          </p:cNvSpPr>
          <p:nvPr/>
        </p:nvSpPr>
        <p:spPr bwMode="auto">
          <a:xfrm>
            <a:off x="7550727" y="26457"/>
            <a:ext cx="1524000" cy="95410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Measures of C T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1- Mean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2- Median  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3- Mode</a:t>
            </a:r>
            <a:r>
              <a:rPr lang="en-US" sz="1400" b="1" dirty="0">
                <a:solidFill>
                  <a:srgbClr val="FFFF00"/>
                </a:solidFill>
              </a:rPr>
              <a:t>    </a:t>
            </a:r>
            <a:endParaRPr lang="en-US" sz="1400" b="1" dirty="0">
              <a:solidFill>
                <a:srgbClr val="FF0066"/>
              </a:solidFill>
            </a:endParaRPr>
          </a:p>
        </p:txBody>
      </p:sp>
      <p:sp>
        <p:nvSpPr>
          <p:cNvPr id="27546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55CBB0-5742-4092-8B49-5377331EE82A}" type="slidenum">
              <a:rPr lang="ar-SA" sz="1400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76256" y="6278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94" y="548680"/>
            <a:ext cx="89890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observation all having different value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Mode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5    1    3    2    6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 might have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Mode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5 ,  1    2,    3,   1, 6 </a:t>
            </a:r>
            <a:r>
              <a:rPr lang="en-US" sz="2800" b="1" dirty="0" err="1" smtClean="0"/>
              <a:t>uni</a:t>
            </a:r>
            <a:r>
              <a:rPr lang="en-US" sz="2800" b="1" dirty="0" smtClean="0"/>
              <a:t> modal</a:t>
            </a:r>
            <a:r>
              <a:rPr lang="en-US" sz="2800" dirty="0" smtClean="0"/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MY" sz="2800" b="1" dirty="0" smtClean="0">
                <a:solidFill>
                  <a:srgbClr val="002060"/>
                </a:solidFill>
              </a:rPr>
              <a:t>We might have more than one Mode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</a:t>
            </a:r>
            <a:r>
              <a:rPr lang="en-US" sz="2800" b="1" dirty="0" smtClean="0"/>
              <a:t>5,    1,     3,     5   7,    3,     6 ,   </a:t>
            </a:r>
            <a:r>
              <a:rPr lang="en-US" sz="2800" dirty="0" smtClean="0"/>
              <a:t>2 </a:t>
            </a:r>
            <a:r>
              <a:rPr lang="en-MY" sz="2800" b="1" dirty="0" smtClean="0">
                <a:solidFill>
                  <a:srgbClr val="FF0000"/>
                </a:solidFill>
              </a:rPr>
              <a:t>Two Mode</a:t>
            </a:r>
            <a:r>
              <a:rPr lang="en-US" sz="2800" dirty="0" smtClean="0">
                <a:solidFill>
                  <a:srgbClr val="FF0000"/>
                </a:solidFill>
              </a:rPr>
              <a:t>         </a:t>
            </a:r>
            <a:r>
              <a:rPr lang="en-US" sz="2800" b="1" dirty="0" smtClean="0">
                <a:solidFill>
                  <a:srgbClr val="7030A0"/>
                </a:solidFill>
              </a:rPr>
              <a:t>Bimodal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5,     </a:t>
            </a:r>
            <a:r>
              <a:rPr lang="en-US" sz="2800" b="1" dirty="0" smtClean="0"/>
              <a:t>1,     </a:t>
            </a:r>
            <a:r>
              <a:rPr lang="en-US" sz="2800" b="1" dirty="0" smtClean="0">
                <a:solidFill>
                  <a:srgbClr val="00B050"/>
                </a:solidFill>
              </a:rPr>
              <a:t>3,   </a:t>
            </a:r>
            <a:r>
              <a:rPr lang="en-US" sz="2800" b="1" dirty="0" smtClean="0">
                <a:solidFill>
                  <a:srgbClr val="FF0000"/>
                </a:solidFill>
              </a:rPr>
              <a:t>5,     </a:t>
            </a:r>
            <a:r>
              <a:rPr lang="en-US" sz="2800" b="1" dirty="0" smtClean="0"/>
              <a:t>7,   </a:t>
            </a:r>
            <a:r>
              <a:rPr lang="en-US" sz="2800" b="1" dirty="0" smtClean="0">
                <a:solidFill>
                  <a:srgbClr val="00B050"/>
                </a:solidFill>
              </a:rPr>
              <a:t>3,     </a:t>
            </a:r>
            <a:r>
              <a:rPr lang="en-US" sz="2800" b="1" dirty="0" smtClean="0"/>
              <a:t>6,    2</a:t>
            </a:r>
            <a:r>
              <a:rPr lang="en-US" sz="2800" dirty="0" smtClean="0"/>
              <a:t>, </a:t>
            </a:r>
            <a:r>
              <a:rPr lang="en-US" sz="2800" b="1" dirty="0" smtClean="0"/>
              <a:t>1 </a:t>
            </a:r>
            <a:r>
              <a:rPr lang="en-US" sz="2600" b="1" dirty="0" smtClean="0">
                <a:solidFill>
                  <a:srgbClr val="FF0000"/>
                </a:solidFill>
              </a:rPr>
              <a:t>Three Mode    </a:t>
            </a:r>
            <a:r>
              <a:rPr lang="en-US" sz="2600" b="1" dirty="0" smtClean="0">
                <a:solidFill>
                  <a:srgbClr val="7030A0"/>
                </a:solidFill>
              </a:rPr>
              <a:t>Tri modal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99508" y="5517232"/>
            <a:ext cx="7008796" cy="4924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>
            <a:outerShdw dist="50800" dir="5400000" algn="ctr" rotWithShape="0">
              <a:srgbClr val="FFC000"/>
            </a:outerShdw>
          </a:effec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5,     1,     3,   5,     7,   3,     6,    2,   1 ,   3      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???</a:t>
            </a:r>
            <a:r>
              <a:rPr lang="en-US" sz="2600" b="1" dirty="0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</a:t>
            </a:r>
            <a:r>
              <a:rPr lang="en-US" sz="2600" b="1" dirty="0">
                <a:solidFill>
                  <a:srgbClr val="00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          </a:t>
            </a:r>
            <a:r>
              <a:rPr lang="en-US" sz="2600" dirty="0">
                <a:solidFill>
                  <a:srgbClr val="00FFFF"/>
                </a:solidFill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</a:t>
            </a:r>
            <a:endParaRPr lang="en-US" sz="2600" dirty="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0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15CE1A-3ABC-4F19-9845-78E521CF8E17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853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A857ABC-5413-451D-A193-510AA46BB00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8532" name="Rectangle 7"/>
          <p:cNvSpPr>
            <a:spLocks noChangeArrowheads="1"/>
          </p:cNvSpPr>
          <p:nvPr/>
        </p:nvSpPr>
        <p:spPr bwMode="auto">
          <a:xfrm>
            <a:off x="2449513" y="2608263"/>
            <a:ext cx="3382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228600" algn="l"/>
              </a:tabLst>
            </a:pPr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.</a:t>
            </a:r>
            <a:endParaRPr lang="en-US" sz="11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>
              <a:tabLst>
                <a:tab pos="228600" algn="l"/>
              </a:tabLst>
            </a:pPr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             </a:t>
            </a:r>
            <a:endParaRPr lang="en-US" sz="18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108549" name="Rectangle 8"/>
          <p:cNvSpPr>
            <a:spLocks noChangeArrowheads="1"/>
          </p:cNvSpPr>
          <p:nvPr/>
        </p:nvSpPr>
        <p:spPr bwMode="auto">
          <a:xfrm>
            <a:off x="145441" y="226377"/>
            <a:ext cx="881904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 eaLnBrk="0" hangingPunct="0">
              <a:tabLst>
                <a:tab pos="457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cs typeface="Arial" charset="0"/>
              </a:rPr>
              <a:t>Characteristics </a:t>
            </a:r>
            <a:r>
              <a:rPr lang="en-US" sz="2800" b="1" u="sng" dirty="0">
                <a:solidFill>
                  <a:srgbClr val="FF0000"/>
                </a:solidFill>
                <a:cs typeface="Arial" charset="0"/>
              </a:rPr>
              <a:t>of Mode</a:t>
            </a:r>
            <a:endParaRPr lang="en-US" sz="2800" u="sng" dirty="0">
              <a:solidFill>
                <a:srgbClr val="FF0000"/>
              </a:solidFill>
              <a:cs typeface="Arial" charset="0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r>
              <a:rPr lang="en-US" sz="2600" b="1" dirty="0">
                <a:solidFill>
                  <a:srgbClr val="002060"/>
                </a:solidFill>
                <a:ea typeface="Times New Roman" pitchFamily="18" charset="0"/>
                <a:cs typeface="Simplified Arabic" pitchFamily="2" charset="-78"/>
              </a:rPr>
              <a:t>Advantages and Disadvantages </a:t>
            </a:r>
            <a:endParaRPr lang="en-US" sz="2600" b="1" dirty="0" smtClean="0">
              <a:solidFill>
                <a:srgbClr val="002060"/>
              </a:solidFill>
              <a:ea typeface="Times New Roman" pitchFamily="18" charset="0"/>
              <a:cs typeface="Simplified Arabic" pitchFamily="2" charset="-78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endParaRPr lang="en-US" sz="2600" b="1" dirty="0">
              <a:solidFill>
                <a:srgbClr val="002060"/>
              </a:solidFill>
              <a:ea typeface="Times New Roman" pitchFamily="18" charset="0"/>
              <a:cs typeface="Simplified Arabic" pitchFamily="2" charset="-78"/>
            </a:endParaRPr>
          </a:p>
          <a:p>
            <a:pPr rtl="0" eaLnBrk="0" hangingPunct="0">
              <a:tabLst>
                <a:tab pos="457200" algn="l"/>
              </a:tabLst>
              <a:defRPr/>
            </a:pPr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2" charset="-78"/>
              </a:rPr>
              <a:t>1-Requires no calculation just </a:t>
            </a:r>
            <a:r>
              <a:rPr lang="en-US" sz="26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2" charset="-78"/>
              </a:rPr>
              <a:t>counting</a:t>
            </a:r>
            <a:endParaRPr lang="en-US" sz="2600" b="1" dirty="0">
              <a:solidFill>
                <a:srgbClr val="0070C0"/>
              </a:solidFill>
              <a:ea typeface="Times New Roman" pitchFamily="18" charset="0"/>
              <a:cs typeface="Simplified Arabic" pitchFamily="2" charset="-78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2" charset="-78"/>
              </a:rPr>
              <a:t>2- It may not exist    </a:t>
            </a:r>
            <a:r>
              <a:rPr lang="en-US" sz="2600" b="1" dirty="0">
                <a:ea typeface="Times New Roman" pitchFamily="18" charset="0"/>
                <a:cs typeface="Simplified Arabic" pitchFamily="2" charset="-78"/>
              </a:rPr>
              <a:t> (No Mode</a:t>
            </a:r>
            <a:r>
              <a:rPr lang="en-US" sz="2600" dirty="0">
                <a:ea typeface="Times New Roman" pitchFamily="18" charset="0"/>
                <a:cs typeface="Simplified Arabic" pitchFamily="2" charset="-78"/>
              </a:rPr>
              <a:t>)</a:t>
            </a: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600" b="1" dirty="0">
                <a:solidFill>
                  <a:srgbClr val="0070C0"/>
                </a:solidFill>
                <a:cs typeface="Arial" charset="0"/>
              </a:rPr>
              <a:t>3-It is not  necessarily be unique</a:t>
            </a:r>
            <a:r>
              <a:rPr lang="en-US" sz="2600" dirty="0">
                <a:solidFill>
                  <a:srgbClr val="0070C0"/>
                </a:solidFill>
                <a:cs typeface="Simplified Arabic" pitchFamily="2" charset="-78"/>
              </a:rPr>
              <a:t> </a:t>
            </a: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600" dirty="0">
                <a:cs typeface="Times New Roman" pitchFamily="18" charset="0"/>
              </a:rPr>
              <a:t>     </a:t>
            </a:r>
            <a:r>
              <a:rPr lang="en-US" sz="2600" b="1" dirty="0">
                <a:cs typeface="Times New Roman" pitchFamily="18" charset="0"/>
              </a:rPr>
              <a:t>there may be one mode         </a:t>
            </a:r>
            <a:r>
              <a:rPr lang="en-US" sz="2600" b="1" dirty="0" err="1">
                <a:solidFill>
                  <a:srgbClr val="0070C0"/>
                </a:solidFill>
                <a:cs typeface="Times New Roman" pitchFamily="18" charset="0"/>
              </a:rPr>
              <a:t>unimodal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     </a:t>
            </a:r>
            <a:r>
              <a:rPr lang="en-US" sz="2600" b="1" dirty="0">
                <a:cs typeface="Times New Roman" pitchFamily="18" charset="0"/>
              </a:rPr>
              <a:t>more than one mode in a set of data</a:t>
            </a:r>
            <a:endParaRPr lang="en-US" sz="2600" dirty="0">
              <a:cs typeface="Times New Roman" pitchFamily="18" charset="0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            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Bimodal,   </a:t>
            </a:r>
            <a:r>
              <a:rPr lang="en-US" sz="2600" b="1" dirty="0" smtClean="0">
                <a:solidFill>
                  <a:srgbClr val="0070C0"/>
                </a:solidFill>
                <a:cs typeface="Times New Roman" pitchFamily="18" charset="0"/>
              </a:rPr>
              <a:t>Tri modal</a:t>
            </a: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…. </a:t>
            </a:r>
            <a:endParaRPr lang="en-US" sz="26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endParaRPr lang="en-US" sz="2600" dirty="0">
              <a:solidFill>
                <a:srgbClr val="0070C0"/>
              </a:solidFill>
              <a:cs typeface="Times New Roman" pitchFamily="18" charset="0"/>
            </a:endParaRPr>
          </a:p>
          <a:p>
            <a:pPr marL="457200" indent="-457200" rtl="0" eaLnBrk="0" hangingPunct="0">
              <a:buFont typeface="Wingdings" pitchFamily="2" charset="2"/>
              <a:buChar char="§"/>
              <a:tabLst>
                <a:tab pos="457200" algn="l"/>
              </a:tabLst>
              <a:defRPr/>
            </a:pPr>
            <a:r>
              <a:rPr kumimoji="1" lang="en-US" sz="2600" b="1" dirty="0">
                <a:solidFill>
                  <a:srgbClr val="0070C0"/>
                </a:solidFill>
                <a:cs typeface="Arial" charset="0"/>
              </a:rPr>
              <a:t>It  is the </a:t>
            </a:r>
            <a:r>
              <a:rPr kumimoji="1" lang="en-US" sz="2600" b="1" dirty="0">
                <a:solidFill>
                  <a:srgbClr val="FF0000"/>
                </a:solidFill>
                <a:cs typeface="Arial" charset="0"/>
              </a:rPr>
              <a:t>only measure </a:t>
            </a:r>
            <a:r>
              <a:rPr kumimoji="1" lang="en-US" sz="2600" b="1" dirty="0">
                <a:solidFill>
                  <a:srgbClr val="0070C0"/>
                </a:solidFill>
                <a:cs typeface="Arial" charset="0"/>
              </a:rPr>
              <a:t>of central tendency that can be used for </a:t>
            </a:r>
            <a:r>
              <a:rPr kumimoji="1" lang="en-US" sz="2600" b="1" dirty="0">
                <a:solidFill>
                  <a:srgbClr val="FF0000"/>
                </a:solidFill>
                <a:cs typeface="Arial" charset="0"/>
              </a:rPr>
              <a:t>qualitative </a:t>
            </a:r>
            <a:r>
              <a:rPr kumimoji="1" lang="en-US" sz="2600" b="1" dirty="0" smtClean="0">
                <a:solidFill>
                  <a:srgbClr val="FF0000"/>
                </a:solidFill>
                <a:cs typeface="Arial" charset="0"/>
              </a:rPr>
              <a:t>data</a:t>
            </a:r>
          </a:p>
          <a:p>
            <a:pPr rtl="0" eaLnBrk="0" hangingPunct="0">
              <a:tabLst>
                <a:tab pos="457200" algn="l"/>
              </a:tabLst>
              <a:defRPr/>
            </a:pPr>
            <a:endParaRPr lang="en-US" sz="2600" dirty="0">
              <a:solidFill>
                <a:srgbClr val="FF0000"/>
              </a:solidFill>
              <a:cs typeface="Times New Roman" pitchFamily="18" charset="0"/>
            </a:endParaRPr>
          </a:p>
          <a:p>
            <a:pPr rtl="0" eaLnBrk="0" hangingPunct="0">
              <a:buFont typeface="Arial" charset="0"/>
              <a:buNone/>
              <a:tabLst>
                <a:tab pos="457200" algn="l"/>
              </a:tabLst>
              <a:defRPr/>
            </a:pPr>
            <a:r>
              <a:rPr lang="en-US" sz="2600" dirty="0">
                <a:solidFill>
                  <a:srgbClr val="0070C0"/>
                </a:solidFill>
                <a:cs typeface="Arial" charset="0"/>
              </a:rPr>
              <a:t>4 -</a:t>
            </a:r>
            <a:r>
              <a:rPr lang="en-US" sz="2600" b="1" dirty="0">
                <a:solidFill>
                  <a:srgbClr val="0070C0"/>
                </a:solidFill>
                <a:cs typeface="Arial" charset="0"/>
              </a:rPr>
              <a:t>Mode is 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not practically  </a:t>
            </a:r>
            <a:r>
              <a:rPr lang="en-US" sz="2600" b="1" dirty="0">
                <a:solidFill>
                  <a:srgbClr val="0070C0"/>
                </a:solidFill>
                <a:cs typeface="Arial" charset="0"/>
              </a:rPr>
              <a:t>useful </a:t>
            </a:r>
            <a:r>
              <a:rPr lang="en-US" sz="2600" b="1" dirty="0" smtClean="0">
                <a:cs typeface="Arial" charset="0"/>
              </a:rPr>
              <a:t>with </a:t>
            </a:r>
            <a:r>
              <a:rPr lang="en-US" sz="2600" b="1" dirty="0">
                <a:cs typeface="Arial" charset="0"/>
              </a:rPr>
              <a:t>the </a:t>
            </a:r>
            <a:r>
              <a:rPr lang="en-US" sz="2600" b="1" u="sng" dirty="0">
                <a:solidFill>
                  <a:srgbClr val="0070C0"/>
                </a:solidFill>
                <a:cs typeface="Arial" charset="0"/>
              </a:rPr>
              <a:t>metric continuous</a:t>
            </a:r>
            <a:r>
              <a:rPr lang="en-US" sz="26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2600" b="1" dirty="0">
                <a:cs typeface="Arial" charset="0"/>
              </a:rPr>
              <a:t>data</a:t>
            </a:r>
            <a:r>
              <a:rPr lang="en-US" sz="2600" dirty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sp>
        <p:nvSpPr>
          <p:cNvPr id="278534" name="Rectangle 12"/>
          <p:cNvSpPr>
            <a:spLocks noChangeArrowheads="1"/>
          </p:cNvSpPr>
          <p:nvPr/>
        </p:nvSpPr>
        <p:spPr bwMode="auto">
          <a:xfrm>
            <a:off x="2995613" y="3170238"/>
            <a:ext cx="33829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2286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.</a:t>
            </a:r>
            <a:endParaRPr lang="en-US" sz="1100" dirty="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>
              <a:tabLst>
                <a:tab pos="228600" algn="l"/>
              </a:tabLst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             </a:t>
            </a:r>
            <a:endParaRPr lang="en-US" sz="1800" dirty="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78535" name="Rectangle 13"/>
          <p:cNvSpPr>
            <a:spLocks noChangeArrowheads="1"/>
          </p:cNvSpPr>
          <p:nvPr/>
        </p:nvSpPr>
        <p:spPr bwMode="auto">
          <a:xfrm>
            <a:off x="3419475" y="3141663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.</a:t>
            </a:r>
            <a:endParaRPr lang="en-US" sz="18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15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CC8A09-E421-4168-9FD1-4CD4FA556314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795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D830288-ED4C-4B94-83DB-569C3C7BF7D3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9453" y="516742"/>
            <a:ext cx="913454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tabLst>
                <a:tab pos="457200" algn="l"/>
              </a:tabLst>
            </a:pPr>
            <a:r>
              <a:rPr lang="en-US" sz="3200" b="1" dirty="0" smtClean="0">
                <a:solidFill>
                  <a:srgbClr val="C00000"/>
                </a:solidFill>
                <a:latin typeface="Century Gothic" pitchFamily="34" charset="0"/>
              </a:rPr>
              <a:t>    </a:t>
            </a:r>
            <a:r>
              <a:rPr lang="en-US" sz="2600" b="1" u="sng" dirty="0" smtClean="0">
                <a:solidFill>
                  <a:srgbClr val="C00000"/>
                </a:solidFill>
              </a:rPr>
              <a:t>Median </a:t>
            </a:r>
            <a:r>
              <a:rPr lang="en-US" sz="2600" b="1" u="sng" dirty="0">
                <a:solidFill>
                  <a:srgbClr val="C00000"/>
                </a:solidFill>
              </a:rPr>
              <a:t>( </a:t>
            </a:r>
            <a:r>
              <a:rPr lang="en-US" sz="2600" b="1" u="sng" dirty="0" err="1">
                <a:solidFill>
                  <a:srgbClr val="C00000"/>
                </a:solidFill>
              </a:rPr>
              <a:t>Md</a:t>
            </a:r>
            <a:r>
              <a:rPr lang="en-US" sz="2600" b="1" u="sng" dirty="0">
                <a:solidFill>
                  <a:srgbClr val="C00000"/>
                </a:solidFill>
              </a:rPr>
              <a:t> </a:t>
            </a:r>
            <a:r>
              <a:rPr lang="en-US" sz="2600" b="1" u="sng" dirty="0" smtClean="0">
                <a:solidFill>
                  <a:srgbClr val="C00000"/>
                </a:solidFill>
              </a:rPr>
              <a:t>)</a:t>
            </a:r>
          </a:p>
          <a:p>
            <a:pPr rtl="0">
              <a:tabLst>
                <a:tab pos="457200" algn="l"/>
              </a:tabLst>
            </a:pPr>
            <a:endParaRPr lang="en-US" sz="2600" b="1" dirty="0">
              <a:solidFill>
                <a:srgbClr val="C00000"/>
              </a:solidFill>
            </a:endParaRPr>
          </a:p>
          <a:p>
            <a:pPr rtl="0">
              <a:tabLst>
                <a:tab pos="457200" algn="l"/>
              </a:tabLst>
            </a:pPr>
            <a:r>
              <a:rPr lang="en-US" sz="2600" b="1" dirty="0" smtClean="0"/>
              <a:t>  It </a:t>
            </a:r>
            <a:r>
              <a:rPr lang="en-US" sz="2600" b="1" dirty="0"/>
              <a:t>is the </a:t>
            </a:r>
            <a:r>
              <a:rPr lang="en-US" sz="2600" b="1" dirty="0">
                <a:solidFill>
                  <a:schemeClr val="tx2"/>
                </a:solidFill>
              </a:rPr>
              <a:t>middle </a:t>
            </a:r>
            <a:r>
              <a:rPr lang="en-US" sz="2600" b="1" dirty="0">
                <a:solidFill>
                  <a:srgbClr val="FF0000"/>
                </a:solidFill>
              </a:rPr>
              <a:t>value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b="1" dirty="0"/>
              <a:t>in </a:t>
            </a:r>
            <a:r>
              <a:rPr lang="en-US" sz="2600" b="1" dirty="0">
                <a:solidFill>
                  <a:schemeClr val="tx2"/>
                </a:solidFill>
              </a:rPr>
              <a:t>ordered data</a:t>
            </a:r>
          </a:p>
          <a:p>
            <a:pPr rtl="0">
              <a:tabLst>
                <a:tab pos="457200" algn="l"/>
              </a:tabLst>
            </a:pPr>
            <a:r>
              <a:rPr lang="en-US" sz="2600" b="1" i="1" dirty="0"/>
              <a:t>     (from the lowest to the</a:t>
            </a:r>
            <a:r>
              <a:rPr lang="en-US" sz="2600" b="1" dirty="0"/>
              <a:t> </a:t>
            </a:r>
            <a:r>
              <a:rPr lang="en-US" sz="2600" b="1" i="1" dirty="0"/>
              <a:t>highest values </a:t>
            </a:r>
            <a:r>
              <a:rPr lang="en-US" sz="2600" dirty="0" smtClean="0"/>
              <a:t>).</a:t>
            </a:r>
            <a:endParaRPr lang="en-US" sz="2600" dirty="0"/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-</a:t>
            </a:r>
            <a:r>
              <a:rPr lang="en-US" sz="2600" b="1" dirty="0">
                <a:solidFill>
                  <a:schemeClr val="tx2"/>
                </a:solidFill>
              </a:rPr>
              <a:t>Divided the observations  </a:t>
            </a:r>
            <a:r>
              <a:rPr lang="en-US" sz="2600" b="1" dirty="0"/>
              <a:t>into </a:t>
            </a:r>
            <a:r>
              <a:rPr lang="en-US" sz="2600" b="1" dirty="0">
                <a:solidFill>
                  <a:schemeClr val="tx2"/>
                </a:solidFill>
              </a:rPr>
              <a:t>two halves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/>
              <a:t>.</a:t>
            </a:r>
            <a:r>
              <a:rPr lang="en-US" sz="2600" b="1" i="1" dirty="0"/>
              <a:t> </a:t>
            </a:r>
          </a:p>
          <a:p>
            <a:pPr rtl="0">
              <a:tabLst>
                <a:tab pos="457200" algn="l"/>
              </a:tabLst>
            </a:pPr>
            <a:r>
              <a:rPr lang="en-US" sz="2600" b="1" i="1" dirty="0"/>
              <a:t>                          So</a:t>
            </a:r>
            <a:endParaRPr lang="en-US" sz="2600" b="1" dirty="0"/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500" b="1" dirty="0" smtClean="0">
                <a:solidFill>
                  <a:schemeClr val="tx2"/>
                </a:solidFill>
              </a:rPr>
              <a:t>1/2</a:t>
            </a:r>
            <a:r>
              <a:rPr lang="en-US" sz="2500" b="1" dirty="0" smtClean="0"/>
              <a:t>  </a:t>
            </a:r>
            <a:r>
              <a:rPr lang="en-US" sz="2500" b="1" dirty="0"/>
              <a:t>of observation their </a:t>
            </a:r>
            <a:r>
              <a:rPr lang="en-US" sz="2500" b="1" u="sng" dirty="0">
                <a:solidFill>
                  <a:schemeClr val="tx2"/>
                </a:solidFill>
              </a:rPr>
              <a:t>values </a:t>
            </a:r>
            <a:r>
              <a:rPr lang="en-US" sz="2500" b="1" dirty="0" smtClean="0">
                <a:solidFill>
                  <a:srgbClr val="FF0000"/>
                </a:solidFill>
              </a:rPr>
              <a:t>less </a:t>
            </a:r>
            <a:r>
              <a:rPr lang="en-US" sz="2500" b="1" dirty="0" smtClean="0"/>
              <a:t>than the </a:t>
            </a:r>
            <a:r>
              <a:rPr lang="en-US" sz="2500" b="1" dirty="0" smtClean="0">
                <a:solidFill>
                  <a:srgbClr val="FF0000"/>
                </a:solidFill>
              </a:rPr>
              <a:t>value of median </a:t>
            </a: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500" b="1" dirty="0" smtClean="0">
                <a:solidFill>
                  <a:schemeClr val="tx2"/>
                </a:solidFill>
              </a:rPr>
              <a:t>1/2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en-US" sz="2500" b="1" dirty="0"/>
              <a:t>of observation their values </a:t>
            </a:r>
            <a:r>
              <a:rPr lang="en-US" sz="2500" b="1" dirty="0" smtClean="0">
                <a:solidFill>
                  <a:srgbClr val="FF0000"/>
                </a:solidFill>
              </a:rPr>
              <a:t>More </a:t>
            </a:r>
            <a:r>
              <a:rPr lang="en-US" sz="2500" b="1" dirty="0" smtClean="0"/>
              <a:t>than the </a:t>
            </a:r>
            <a:r>
              <a:rPr lang="en-US" sz="2500" b="1" dirty="0" smtClean="0">
                <a:solidFill>
                  <a:srgbClr val="FF0000"/>
                </a:solidFill>
              </a:rPr>
              <a:t>value of median </a:t>
            </a:r>
          </a:p>
          <a:p>
            <a:pPr>
              <a:tabLst>
                <a:tab pos="457200" algn="l"/>
              </a:tabLst>
            </a:pPr>
            <a:endParaRPr lang="en-US" sz="25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 smtClean="0"/>
              <a:t>Median </a:t>
            </a:r>
            <a:r>
              <a:rPr lang="en-US" sz="2600" b="1" dirty="0"/>
              <a:t>is located the center of data </a:t>
            </a:r>
            <a:r>
              <a:rPr lang="en-US" sz="2600" b="1" dirty="0">
                <a:solidFill>
                  <a:srgbClr val="FF0000"/>
                </a:solidFill>
              </a:rPr>
              <a:t>by count </a:t>
            </a:r>
            <a:r>
              <a:rPr lang="en-US" sz="2600" b="1" dirty="0"/>
              <a:t>and </a:t>
            </a:r>
            <a:r>
              <a:rPr lang="en-US" sz="2600" b="1" dirty="0">
                <a:solidFill>
                  <a:schemeClr val="tx2"/>
                </a:solidFill>
              </a:rPr>
              <a:t>disregards the size .</a:t>
            </a: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/>
              <a:t>Median is thus a measure of </a:t>
            </a:r>
            <a:r>
              <a:rPr lang="en-US" sz="2600" b="1" dirty="0" smtClean="0"/>
              <a:t>centrals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795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E0340A-CEA1-418F-913F-9813B3E6629C}" type="slidenum">
              <a:rPr lang="ar-SA" sz="1400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36516" y="44624"/>
            <a:ext cx="1807484" cy="1077218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Measures of C T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1- Mean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2- Median   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/>
              <a:t>3- Mode    </a:t>
            </a:r>
          </a:p>
        </p:txBody>
      </p:sp>
    </p:spTree>
    <p:extLst>
      <p:ext uri="{BB962C8B-B14F-4D97-AF65-F5344CB8AC3E}">
        <p14:creationId xmlns:p14="http://schemas.microsoft.com/office/powerpoint/2010/main" val="29212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D18078-3A11-4FE6-AF1A-1D63474BF634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057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15424279-D9ED-4020-88B7-8192B0D499F7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36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805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659857"/>
              </p:ext>
            </p:extLst>
          </p:nvPr>
        </p:nvGraphicFramePr>
        <p:xfrm>
          <a:off x="1116013" y="2924944"/>
          <a:ext cx="432008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307532" imgH="431613" progId="Equation.3">
                  <p:embed/>
                </p:oleObj>
              </mc:Choice>
              <mc:Fallback>
                <p:oleObj name="Equation" r:id="rId4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24944"/>
                        <a:ext cx="4320083" cy="720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1" name="Line 8"/>
          <p:cNvSpPr>
            <a:spLocks noChangeShapeType="1"/>
          </p:cNvSpPr>
          <p:nvPr/>
        </p:nvSpPr>
        <p:spPr bwMode="auto">
          <a:xfrm>
            <a:off x="4284663" y="2205038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80582" name="Oval 5"/>
          <p:cNvSpPr>
            <a:spLocks noChangeArrowheads="1"/>
          </p:cNvSpPr>
          <p:nvPr/>
        </p:nvSpPr>
        <p:spPr bwMode="auto">
          <a:xfrm>
            <a:off x="5724128" y="2072127"/>
            <a:ext cx="9144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0583" name="Rectangle 9"/>
          <p:cNvSpPr>
            <a:spLocks noChangeArrowheads="1"/>
          </p:cNvSpPr>
          <p:nvPr/>
        </p:nvSpPr>
        <p:spPr bwMode="auto">
          <a:xfrm>
            <a:off x="276657" y="304078"/>
            <a:ext cx="874871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600" b="1" u="sng" dirty="0">
                <a:solidFill>
                  <a:srgbClr val="FF0000"/>
                </a:solidFill>
                <a:cs typeface="Times New Roman" pitchFamily="18" charset="0"/>
              </a:rPr>
              <a:t>Steps in calculating the median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</a:endParaRPr>
          </a:p>
          <a:p>
            <a:pPr rtl="0" eaLnBrk="0" hangingPunct="0"/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1- Arrange  the value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rtl="0" eaLnBrk="0" hangingPunct="0"/>
            <a:r>
              <a:rPr lang="en-US" sz="2600" dirty="0">
                <a:cs typeface="Times New Roman" pitchFamily="18" charset="0"/>
              </a:rPr>
              <a:t>  </a:t>
            </a:r>
            <a:r>
              <a:rPr lang="en-US" sz="2600" b="1" dirty="0">
                <a:cs typeface="Times New Roman" pitchFamily="18" charset="0"/>
              </a:rPr>
              <a:t>From the lowest to the highest value . </a:t>
            </a:r>
          </a:p>
          <a:p>
            <a:pPr rtl="0" eaLnBrk="0" hangingPunct="0"/>
            <a:r>
              <a:rPr lang="en-US" sz="2600" b="1" dirty="0">
                <a:cs typeface="Times New Roman" pitchFamily="18" charset="0"/>
              </a:rPr>
              <a:t>Exam.  </a:t>
            </a:r>
            <a:r>
              <a:rPr lang="en-US" sz="2600" b="1" dirty="0" smtClean="0">
                <a:cs typeface="Times New Roman" pitchFamily="18" charset="0"/>
              </a:rPr>
              <a:t>marks</a:t>
            </a:r>
            <a:endParaRPr lang="en-US" sz="2600" b="1" dirty="0">
              <a:cs typeface="Times New Roman" pitchFamily="18" charset="0"/>
            </a:endParaRPr>
          </a:p>
        </p:txBody>
      </p:sp>
      <p:sp>
        <p:nvSpPr>
          <p:cNvPr id="280584" name="Rectangle 10"/>
          <p:cNvSpPr>
            <a:spLocks noChangeArrowheads="1"/>
          </p:cNvSpPr>
          <p:nvPr/>
        </p:nvSpPr>
        <p:spPr bwMode="auto">
          <a:xfrm>
            <a:off x="408968" y="1937974"/>
            <a:ext cx="82085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50      10    90    20    40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  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10    20     40   50    90 </a:t>
            </a:r>
          </a:p>
          <a:p>
            <a:pPr rtl="0" eaLnBrk="0" hangingPunct="0"/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2- </a:t>
            </a:r>
            <a:r>
              <a:rPr lang="en-US" sz="2600" b="1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Find the </a:t>
            </a:r>
            <a:r>
              <a:rPr lang="en-US" sz="2600" b="1" u="sng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Median position</a:t>
            </a:r>
            <a:r>
              <a:rPr lang="en-US" sz="2600" b="1" dirty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sz="2600" b="1" dirty="0">
                <a:ea typeface="Segoe UI" pitchFamily="34" charset="0"/>
                <a:cs typeface="Segoe UI" pitchFamily="34" charset="0"/>
              </a:rPr>
              <a:t>by this formula</a:t>
            </a:r>
            <a:r>
              <a:rPr lang="en-US" sz="2600" dirty="0"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280585" name="Rectangle 12"/>
          <p:cNvSpPr>
            <a:spLocks noChangeArrowheads="1"/>
          </p:cNvSpPr>
          <p:nvPr/>
        </p:nvSpPr>
        <p:spPr bwMode="auto">
          <a:xfrm>
            <a:off x="0" y="35623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86" name="Rectangle 13"/>
          <p:cNvSpPr>
            <a:spLocks noChangeArrowheads="1"/>
          </p:cNvSpPr>
          <p:nvPr/>
        </p:nvSpPr>
        <p:spPr bwMode="auto">
          <a:xfrm>
            <a:off x="-757238" y="4508500"/>
            <a:ext cx="32416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40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</a:t>
            </a:r>
            <a:endParaRPr lang="en-US" sz="180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280587" name="Rectangle 14"/>
          <p:cNvSpPr>
            <a:spLocks noChangeArrowheads="1"/>
          </p:cNvSpPr>
          <p:nvPr/>
        </p:nvSpPr>
        <p:spPr bwMode="auto">
          <a:xfrm>
            <a:off x="1116013" y="6089650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 eaLnBrk="0" hangingPunct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              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80588" name="Rectangle 15"/>
          <p:cNvSpPr>
            <a:spLocks noChangeArrowheads="1"/>
          </p:cNvSpPr>
          <p:nvPr/>
        </p:nvSpPr>
        <p:spPr bwMode="auto">
          <a:xfrm>
            <a:off x="179387" y="3861048"/>
            <a:ext cx="82007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600" b="1" dirty="0" smtClean="0">
                <a:cs typeface="Times New Roman" pitchFamily="18" charset="0"/>
              </a:rPr>
              <a:t>Calculate </a:t>
            </a:r>
            <a:r>
              <a:rPr lang="en-US" sz="2600" b="1" dirty="0">
                <a:cs typeface="Times New Roman" pitchFamily="18" charset="0"/>
              </a:rPr>
              <a:t>the </a:t>
            </a:r>
            <a:r>
              <a:rPr lang="en-US" sz="2600" b="1" u="sng" dirty="0">
                <a:cs typeface="Times New Roman" pitchFamily="18" charset="0"/>
              </a:rPr>
              <a:t>value</a:t>
            </a:r>
            <a:r>
              <a:rPr lang="en-US" sz="2600" b="1" dirty="0">
                <a:cs typeface="Times New Roman" pitchFamily="18" charset="0"/>
              </a:rPr>
              <a:t> of the third observation </a:t>
            </a:r>
            <a:r>
              <a:rPr lang="en-US" sz="2600" b="1" dirty="0" smtClean="0">
                <a:cs typeface="Times New Roman" pitchFamily="18" charset="0"/>
              </a:rPr>
              <a:t>  </a:t>
            </a:r>
            <a:r>
              <a:rPr lang="en-US" sz="2600" b="1" dirty="0" smtClean="0"/>
              <a:t>= </a:t>
            </a:r>
            <a:r>
              <a:rPr lang="en-US" sz="2600" b="1" dirty="0"/>
              <a:t>40 marks .</a:t>
            </a:r>
            <a:r>
              <a:rPr lang="en-US" sz="2600" dirty="0"/>
              <a:t> </a:t>
            </a:r>
          </a:p>
        </p:txBody>
      </p:sp>
      <p:sp>
        <p:nvSpPr>
          <p:cNvPr id="280589" name="Rectangle 16"/>
          <p:cNvSpPr>
            <a:spLocks noChangeArrowheads="1"/>
          </p:cNvSpPr>
          <p:nvPr/>
        </p:nvSpPr>
        <p:spPr bwMode="auto">
          <a:xfrm>
            <a:off x="463381" y="4581128"/>
            <a:ext cx="6772916" cy="1692771"/>
          </a:xfrm>
          <a:prstGeom prst="rect">
            <a:avLst/>
          </a:prstGeom>
          <a:noFill/>
          <a:ln w="3810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Odd No</a:t>
            </a:r>
            <a:r>
              <a:rPr lang="en-US" sz="2600" dirty="0">
                <a:cs typeface="Times New Roman" pitchFamily="18" charset="0"/>
              </a:rPr>
              <a:t>. </a:t>
            </a:r>
            <a:r>
              <a:rPr lang="en-US" sz="2600" b="1" dirty="0">
                <a:cs typeface="Times New Roman" pitchFamily="18" charset="0"/>
              </a:rPr>
              <a:t>we have just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one median position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.</a:t>
            </a:r>
          </a:p>
          <a:p>
            <a:pPr rtl="0"/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Even No. </a:t>
            </a:r>
            <a:r>
              <a:rPr lang="en-US" sz="2600" b="1" dirty="0">
                <a:cs typeface="Times New Roman" pitchFamily="18" charset="0"/>
              </a:rPr>
              <a:t>we have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two median position </a:t>
            </a:r>
            <a:r>
              <a:rPr lang="en-US" sz="2600" b="1" dirty="0">
                <a:cs typeface="Times New Roman" pitchFamily="18" charset="0"/>
              </a:rPr>
              <a:t>or</a:t>
            </a:r>
          </a:p>
          <a:p>
            <a:pPr rtl="0"/>
            <a:r>
              <a:rPr lang="en-US" sz="2600" b="1" dirty="0">
                <a:cs typeface="Times New Roman" pitchFamily="18" charset="0"/>
              </a:rPr>
              <a:t>                              two median </a:t>
            </a:r>
            <a:r>
              <a:rPr lang="en-US" sz="2600" b="1" dirty="0" smtClean="0">
                <a:cs typeface="Times New Roman" pitchFamily="18" charset="0"/>
              </a:rPr>
              <a:t>values</a:t>
            </a:r>
          </a:p>
          <a:p>
            <a:r>
              <a:rPr lang="en-MY" sz="2600" b="1" dirty="0">
                <a:cs typeface="Times New Roman" pitchFamily="18" charset="0"/>
              </a:rPr>
              <a:t>Median value =Average of the two </a:t>
            </a:r>
            <a:r>
              <a:rPr lang="en-MY" sz="2600" b="1" dirty="0" smtClean="0">
                <a:cs typeface="Times New Roman" pitchFamily="18" charset="0"/>
              </a:rPr>
              <a:t>values </a:t>
            </a:r>
            <a:endParaRPr lang="en-US" sz="2600" b="1" dirty="0">
              <a:cs typeface="Times New Roman" pitchFamily="18" charset="0"/>
            </a:endParaRPr>
          </a:p>
        </p:txBody>
      </p:sp>
      <p:sp>
        <p:nvSpPr>
          <p:cNvPr id="280591" name="Notched Right Arrow 14"/>
          <p:cNvSpPr>
            <a:spLocks noChangeArrowheads="1"/>
          </p:cNvSpPr>
          <p:nvPr/>
        </p:nvSpPr>
        <p:spPr bwMode="auto">
          <a:xfrm>
            <a:off x="3716819" y="2185323"/>
            <a:ext cx="725487" cy="280570"/>
          </a:xfrm>
          <a:prstGeom prst="notchedRightArrow">
            <a:avLst>
              <a:gd name="adj1" fmla="val 50000"/>
              <a:gd name="adj2" fmla="val 499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236297" y="62368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7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91B93F-3AEA-40BF-A0D9-4BF9CB4BB59F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160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DEFB4D7-74AB-4F7D-90B7-EBBBC77306C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816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369405"/>
              </p:ext>
            </p:extLst>
          </p:nvPr>
        </p:nvGraphicFramePr>
        <p:xfrm>
          <a:off x="899592" y="1689893"/>
          <a:ext cx="5577408" cy="101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841500" imgH="533400" progId="Equation.3">
                  <p:embed/>
                </p:oleObj>
              </mc:Choice>
              <mc:Fallback>
                <p:oleObj name="Equation" r:id="rId4" imgW="1841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689893"/>
                        <a:ext cx="5577408" cy="101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42412"/>
              </p:ext>
            </p:extLst>
          </p:nvPr>
        </p:nvGraphicFramePr>
        <p:xfrm>
          <a:off x="3428465" y="4869110"/>
          <a:ext cx="3375783" cy="10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1346200" imgH="431800" progId="Equation.3">
                  <p:embed/>
                </p:oleObj>
              </mc:Choice>
              <mc:Fallback>
                <p:oleObj name="Equation" r:id="rId6" imgW="1346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465" y="4869110"/>
                        <a:ext cx="3375783" cy="1008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6" name="Oval 7"/>
          <p:cNvSpPr>
            <a:spLocks noChangeArrowheads="1"/>
          </p:cNvSpPr>
          <p:nvPr/>
        </p:nvSpPr>
        <p:spPr bwMode="auto">
          <a:xfrm>
            <a:off x="2362200" y="838200"/>
            <a:ext cx="1728788" cy="574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1607" name="Rectangle 9"/>
          <p:cNvSpPr>
            <a:spLocks noChangeArrowheads="1"/>
          </p:cNvSpPr>
          <p:nvPr/>
        </p:nvSpPr>
        <p:spPr bwMode="auto">
          <a:xfrm>
            <a:off x="228600" y="896471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10       20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40      50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800" b="1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90     95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Simplified Arabic" pitchFamily="18" charset="-78"/>
              </a:rPr>
              <a:t>                         </a:t>
            </a:r>
          </a:p>
        </p:txBody>
      </p:sp>
      <p:sp>
        <p:nvSpPr>
          <p:cNvPr id="281608" name="Rectangle 10"/>
          <p:cNvSpPr>
            <a:spLocks noChangeArrowheads="1"/>
          </p:cNvSpPr>
          <p:nvPr/>
        </p:nvSpPr>
        <p:spPr bwMode="auto">
          <a:xfrm>
            <a:off x="0" y="3140968"/>
            <a:ext cx="8388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dirty="0">
                <a:cs typeface="Times New Roman" pitchFamily="18" charset="0"/>
              </a:rPr>
              <a:t>Median </a:t>
            </a:r>
            <a:r>
              <a:rPr lang="en-US" sz="2600" b="1" dirty="0">
                <a:solidFill>
                  <a:srgbClr val="C00000"/>
                </a:solidFill>
                <a:cs typeface="Times New Roman" pitchFamily="18" charset="0"/>
              </a:rPr>
              <a:t>located (position</a:t>
            </a:r>
            <a:r>
              <a:rPr lang="en-US" sz="2600" b="1" dirty="0">
                <a:cs typeface="Times New Roman" pitchFamily="18" charset="0"/>
              </a:rPr>
              <a:t>) </a:t>
            </a:r>
          </a:p>
          <a:p>
            <a:pPr rtl="0"/>
            <a:r>
              <a:rPr lang="en-US" sz="2600" b="1" dirty="0">
                <a:cs typeface="Times New Roman" pitchFamily="18" charset="0"/>
              </a:rPr>
              <a:t>                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between the 3</a:t>
            </a:r>
            <a:r>
              <a:rPr lang="en-US" sz="2600" b="1" baseline="30000" dirty="0">
                <a:solidFill>
                  <a:srgbClr val="0070C0"/>
                </a:solidFill>
                <a:cs typeface="Times New Roman" pitchFamily="18" charset="0"/>
              </a:rPr>
              <a:t>rd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 and 4</a:t>
            </a:r>
            <a:r>
              <a:rPr lang="en-US" sz="2600" b="1" baseline="30000" dirty="0">
                <a:solidFill>
                  <a:srgbClr val="0070C0"/>
                </a:solidFill>
                <a:cs typeface="Times New Roman" pitchFamily="18" charset="0"/>
              </a:rPr>
              <a:t>th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rtl="0" eaLnBrk="0" hangingPunct="0"/>
            <a:r>
              <a:rPr lang="en-US" sz="2600" b="1" dirty="0" smtClean="0">
                <a:cs typeface="Times New Roman" pitchFamily="18" charset="0"/>
              </a:rPr>
              <a:t>   Median </a:t>
            </a:r>
            <a:r>
              <a:rPr lang="en-US" sz="2600" b="1" dirty="0">
                <a:cs typeface="Times New Roman" pitchFamily="18" charset="0"/>
              </a:rPr>
              <a:t>value =</a:t>
            </a:r>
            <a:r>
              <a:rPr lang="en-US" sz="2600" b="1" dirty="0">
                <a:solidFill>
                  <a:srgbClr val="C00000"/>
                </a:solidFill>
                <a:cs typeface="Times New Roman" pitchFamily="18" charset="0"/>
              </a:rPr>
              <a:t>Average </a:t>
            </a:r>
            <a:r>
              <a:rPr lang="en-US" sz="2600" b="1" dirty="0">
                <a:cs typeface="Times New Roman" pitchFamily="18" charset="0"/>
              </a:rPr>
              <a:t>of the two </a:t>
            </a: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(3</a:t>
            </a:r>
            <a:r>
              <a:rPr lang="en-US" sz="2600" b="1" baseline="30000" dirty="0">
                <a:solidFill>
                  <a:schemeClr val="tx2"/>
                </a:solidFill>
                <a:cs typeface="Times New Roman" pitchFamily="18" charset="0"/>
              </a:rPr>
              <a:t>rd</a:t>
            </a: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 and 4</a:t>
            </a:r>
            <a:r>
              <a:rPr lang="en-US" sz="2600" b="1" baseline="30000" dirty="0">
                <a:solidFill>
                  <a:schemeClr val="tx2"/>
                </a:solidFill>
                <a:cs typeface="Times New Roman" pitchFamily="18" charset="0"/>
              </a:rPr>
              <a:t>th</a:t>
            </a: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) </a:t>
            </a:r>
            <a:r>
              <a:rPr lang="en-US" sz="2600" b="1" dirty="0" smtClean="0">
                <a:solidFill>
                  <a:schemeClr val="tx2"/>
                </a:solidFill>
                <a:cs typeface="Times New Roman" pitchFamily="18" charset="0"/>
              </a:rPr>
              <a:t>values</a:t>
            </a:r>
            <a:endParaRPr lang="en-US" sz="2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81612" name="Rectangle 14"/>
          <p:cNvSpPr>
            <a:spLocks noChangeArrowheads="1"/>
          </p:cNvSpPr>
          <p:nvPr/>
        </p:nvSpPr>
        <p:spPr bwMode="auto">
          <a:xfrm>
            <a:off x="228600" y="304800"/>
            <a:ext cx="640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u="sng" dirty="0"/>
              <a:t>Even No</a:t>
            </a:r>
            <a:r>
              <a:rPr lang="en-US" sz="2600" b="1" dirty="0"/>
              <a:t>     50   10   90    20    40</a:t>
            </a:r>
            <a:r>
              <a:rPr lang="en-US" sz="2600" dirty="0"/>
              <a:t>    </a:t>
            </a:r>
            <a:r>
              <a:rPr lang="en-US" sz="2600" b="1" dirty="0"/>
              <a:t>95</a:t>
            </a:r>
            <a:r>
              <a:rPr lang="en-US" sz="2600" dirty="0"/>
              <a:t> </a:t>
            </a:r>
          </a:p>
        </p:txBody>
      </p:sp>
      <p:sp>
        <p:nvSpPr>
          <p:cNvPr id="2816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4D15F5-2EC1-4375-A6FC-C3FE259D7E46}" type="slidenum">
              <a:rPr lang="ar-SA" sz="1400" smtClean="0">
                <a:solidFill>
                  <a:srgbClr val="000000"/>
                </a:solidFill>
              </a:rPr>
              <a:pPr eaLnBrk="1" hangingPunct="1"/>
              <a:t>37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75C192-BC9A-49C7-937C-7E55881CA997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26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3F94557-C409-4602-899E-DCB2AEDA8722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2630" name="Rectangle 9"/>
          <p:cNvSpPr>
            <a:spLocks noChangeArrowheads="1"/>
          </p:cNvSpPr>
          <p:nvPr/>
        </p:nvSpPr>
        <p:spPr bwMode="auto">
          <a:xfrm>
            <a:off x="152400" y="1030863"/>
            <a:ext cx="8763000" cy="1292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533400" indent="-533400" rtl="0"/>
            <a:r>
              <a:rPr lang="en-US" sz="1400" b="1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10     20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</a:t>
            </a:r>
          </a:p>
          <a:p>
            <a:pPr marL="533400" indent="-533400" rtl="0"/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20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40      50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90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  95  </a:t>
            </a:r>
          </a:p>
          <a:p>
            <a:pPr marL="533400" indent="-533400" rtl="0"/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10      20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40      50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 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90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   95     99  100……..</a:t>
            </a: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81000" y="2492896"/>
            <a:ext cx="6511719" cy="1323439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600" b="1" dirty="0"/>
              <a:t>10      20</a:t>
            </a:r>
            <a:r>
              <a:rPr lang="en-US" sz="2600" dirty="0"/>
              <a:t>     </a:t>
            </a:r>
            <a:r>
              <a:rPr lang="en-US" sz="2600" b="1" dirty="0"/>
              <a:t>40      50</a:t>
            </a:r>
            <a:r>
              <a:rPr lang="en-US" sz="2600" dirty="0"/>
              <a:t>      </a:t>
            </a:r>
            <a:r>
              <a:rPr lang="en-US" sz="2600" b="1" dirty="0"/>
              <a:t>70</a:t>
            </a:r>
            <a:r>
              <a:rPr lang="en-US" sz="2600" dirty="0"/>
              <a:t>    85     90   99  100</a:t>
            </a:r>
          </a:p>
          <a:p>
            <a:r>
              <a:rPr lang="en-US" sz="2600" b="1" dirty="0"/>
              <a:t>1       20</a:t>
            </a:r>
            <a:r>
              <a:rPr lang="en-US" sz="2600" dirty="0"/>
              <a:t>     </a:t>
            </a:r>
            <a:r>
              <a:rPr lang="en-US" sz="2600" b="1" dirty="0"/>
              <a:t>40      50</a:t>
            </a:r>
            <a:r>
              <a:rPr lang="en-US" sz="2600" dirty="0"/>
              <a:t>      </a:t>
            </a:r>
            <a:r>
              <a:rPr lang="en-US" sz="2600" b="1" dirty="0"/>
              <a:t>70</a:t>
            </a:r>
            <a:r>
              <a:rPr lang="en-US" sz="2600" dirty="0"/>
              <a:t>    85     90   99  100</a:t>
            </a:r>
          </a:p>
          <a:p>
            <a:r>
              <a:rPr lang="en-US" sz="2600" b="1" dirty="0"/>
              <a:t>10      20</a:t>
            </a:r>
            <a:r>
              <a:rPr lang="en-US" sz="2600" dirty="0"/>
              <a:t>     </a:t>
            </a:r>
            <a:r>
              <a:rPr lang="en-US" sz="2600" b="1" dirty="0"/>
              <a:t>40      50</a:t>
            </a:r>
            <a:r>
              <a:rPr lang="en-US" sz="2600" dirty="0"/>
              <a:t>      </a:t>
            </a:r>
            <a:r>
              <a:rPr lang="en-US" sz="2600" b="1" dirty="0"/>
              <a:t>70</a:t>
            </a:r>
            <a:r>
              <a:rPr lang="en-US" sz="2600" dirty="0"/>
              <a:t>    85     90   99  1000</a:t>
            </a:r>
            <a:r>
              <a:rPr lang="en-US" sz="2800" dirty="0"/>
              <a:t>. 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228600" y="4485620"/>
            <a:ext cx="8153400" cy="492443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10      </a:t>
            </a:r>
            <a:r>
              <a:rPr lang="en-US" sz="2600" b="1" dirty="0"/>
              <a:t>15</a:t>
            </a:r>
            <a:r>
              <a:rPr lang="en-US" sz="2600" dirty="0"/>
              <a:t>     </a:t>
            </a:r>
            <a:r>
              <a:rPr lang="en-US" sz="2600" b="1" dirty="0" smtClean="0"/>
              <a:t>20     30     35</a:t>
            </a:r>
            <a:r>
              <a:rPr lang="en-US" sz="2600" dirty="0" smtClean="0"/>
              <a:t>    </a:t>
            </a:r>
            <a:r>
              <a:rPr lang="en-US" sz="2600" dirty="0"/>
              <a:t>95  99  100</a:t>
            </a: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198512" y="5384539"/>
            <a:ext cx="8610600" cy="492443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0      </a:t>
            </a:r>
            <a:r>
              <a:rPr lang="en-US" sz="2600" b="1" dirty="0" smtClean="0">
                <a:solidFill>
                  <a:srgbClr val="FFFFFF"/>
                </a:solidFill>
              </a:rPr>
              <a:t>15</a:t>
            </a:r>
            <a:r>
              <a:rPr lang="en-US" sz="2600" b="1" dirty="0" smtClean="0"/>
              <a:t>1     5      </a:t>
            </a:r>
            <a:r>
              <a:rPr lang="en-US" sz="2600" dirty="0" smtClean="0"/>
              <a:t>10    </a:t>
            </a:r>
            <a:r>
              <a:rPr lang="en-US" sz="2600" b="1" dirty="0" smtClean="0"/>
              <a:t>35</a:t>
            </a:r>
            <a:r>
              <a:rPr lang="en-US" sz="2600" dirty="0" smtClean="0"/>
              <a:t>    40    </a:t>
            </a:r>
            <a:r>
              <a:rPr lang="en-US" sz="2600" dirty="0"/>
              <a:t>99  1000</a:t>
            </a:r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683568" y="429491"/>
            <a:ext cx="2410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2800" b="1" dirty="0"/>
              <a:t>Characteristics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5486400" y="6338888"/>
            <a:ext cx="1470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outliers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3227387" y="4861319"/>
            <a:ext cx="215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skewness</a:t>
            </a:r>
            <a:endParaRPr lang="en-US" sz="2800" b="1" dirty="0"/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2971800" y="3788626"/>
            <a:ext cx="2206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two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sz="2800" b="1" dirty="0"/>
              <a:t>extremes</a:t>
            </a:r>
          </a:p>
        </p:txBody>
      </p:sp>
    </p:spTree>
    <p:extLst>
      <p:ext uri="{BB962C8B-B14F-4D97-AF65-F5344CB8AC3E}">
        <p14:creationId xmlns:p14="http://schemas.microsoft.com/office/powerpoint/2010/main" val="25514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83861C-1160-4016-9358-6CC7F842077D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197977" y="379685"/>
            <a:ext cx="869450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Characteristics of the Median  </a:t>
            </a:r>
          </a:p>
          <a:p>
            <a:pPr>
              <a:tabLst>
                <a:tab pos="457200" algn="l"/>
              </a:tabLst>
            </a:pPr>
            <a:r>
              <a:rPr lang="en-US" sz="2800" b="1" dirty="0" smtClean="0"/>
              <a:t> </a:t>
            </a:r>
            <a:r>
              <a:rPr lang="en-US" sz="2600" b="1" dirty="0" smtClean="0">
                <a:solidFill>
                  <a:srgbClr val="002060"/>
                </a:solidFill>
                <a:cs typeface="Times New Roman" pitchFamily="18" charset="0"/>
              </a:rPr>
              <a:t>It </a:t>
            </a: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is always existed </a:t>
            </a:r>
            <a:r>
              <a:rPr lang="en-US" sz="26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US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It is always unique, there is one and only one </a:t>
            </a:r>
            <a:r>
              <a:rPr lang="en-US" sz="2600" b="1" dirty="0" err="1">
                <a:solidFill>
                  <a:srgbClr val="002060"/>
                </a:solidFill>
                <a:cs typeface="Times New Roman" pitchFamily="18" charset="0"/>
              </a:rPr>
              <a:t>Md</a:t>
            </a: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 .</a:t>
            </a:r>
          </a:p>
          <a:p>
            <a:pPr rtl="0">
              <a:tabLst>
                <a:tab pos="457200" algn="l"/>
              </a:tabLst>
            </a:pPr>
            <a:endParaRPr lang="en-US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It is not affected by two extremes, not sensitive by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       two extremities .</a:t>
            </a:r>
          </a:p>
          <a:p>
            <a:pPr rtl="0">
              <a:tabLst>
                <a:tab pos="457200" algn="l"/>
              </a:tabLst>
            </a:pPr>
            <a:endParaRPr lang="en-US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Not affected by </a:t>
            </a:r>
            <a:r>
              <a:rPr lang="en-US" sz="2600" b="1" dirty="0" err="1">
                <a:solidFill>
                  <a:srgbClr val="002060"/>
                </a:solidFill>
                <a:cs typeface="Times New Roman" pitchFamily="18" charset="0"/>
              </a:rPr>
              <a:t>skewness</a:t>
            </a: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 in the distribution or </a:t>
            </a:r>
          </a:p>
          <a:p>
            <a:pPr rtl="0">
              <a:tabLst>
                <a:tab pos="457200" algn="l"/>
              </a:tabLst>
            </a:pPr>
            <a:endParaRPr lang="en-US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Not affected by presence of outliers</a:t>
            </a:r>
          </a:p>
          <a:p>
            <a:pPr rtl="0">
              <a:tabLst>
                <a:tab pos="457200" algn="l"/>
              </a:tabLst>
            </a:pPr>
            <a:endParaRPr lang="en-US" sz="2600" b="1" dirty="0">
              <a:cs typeface="Times New Roman" pitchFamily="18" charset="0"/>
            </a:endParaRPr>
          </a:p>
          <a:p>
            <a:pPr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>
                <a:solidFill>
                  <a:srgbClr val="002060"/>
                </a:solidFill>
                <a:cs typeface="Times New Roman" pitchFamily="18" charset="0"/>
              </a:rPr>
              <a:t>It is discard a lot of information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>
                <a:cs typeface="Times New Roman" pitchFamily="18" charset="0"/>
              </a:rPr>
              <a:t>      because it ignores most of the values apart from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>
                <a:cs typeface="Times New Roman" pitchFamily="18" charset="0"/>
              </a:rPr>
              <a:t>      those in the center of distribution</a:t>
            </a:r>
            <a:endParaRPr lang="en-US" sz="2600" b="1" u="sng" dirty="0">
              <a:cs typeface="Times New Roman" pitchFamily="18" charset="0"/>
            </a:endParaRPr>
          </a:p>
        </p:txBody>
      </p:sp>
      <p:sp>
        <p:nvSpPr>
          <p:cNvPr id="2836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A32582-00FE-409B-A299-B63C7195CABE}" type="slidenum">
              <a:rPr lang="ar-SA" sz="1400" smtClean="0">
                <a:solidFill>
                  <a:srgbClr val="000000"/>
                </a:solidFill>
              </a:rPr>
              <a:pPr eaLnBrk="1" hangingPunct="1"/>
              <a:t>39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0AD423-ED3D-4BE9-82E9-7E6CD969A5BF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166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FB4140C-B72E-4402-91F2-77A0CC1819D1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116159" y="706786"/>
            <a:ext cx="904883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                      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Graphical Techniques</a:t>
            </a:r>
          </a:p>
          <a:p>
            <a:pPr rtl="0">
              <a:tabLst>
                <a:tab pos="457200" algn="l"/>
              </a:tabLst>
            </a:pPr>
            <a:endParaRPr lang="en-US" sz="2400" dirty="0">
              <a:solidFill>
                <a:srgbClr val="C00000"/>
              </a:solidFill>
              <a:cs typeface="Times New Roman" pitchFamily="18" charset="0"/>
            </a:endParaRPr>
          </a:p>
          <a:p>
            <a:pPr marL="342900" indent="-342900"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some times table presentation will give some difficulties to the reader especially to non numerical readers</a:t>
            </a:r>
            <a:endParaRPr lang="en-US" sz="2400" dirty="0">
              <a:cs typeface="Times New Roman" pitchFamily="18" charset="0"/>
            </a:endParaRPr>
          </a:p>
          <a:p>
            <a:pPr rtl="0">
              <a:tabLst>
                <a:tab pos="457200" algn="l"/>
              </a:tabLst>
            </a:pPr>
            <a:endParaRPr lang="en-US" sz="2400" dirty="0">
              <a:cs typeface="Times New Roman" pitchFamily="18" charset="0"/>
            </a:endParaRPr>
          </a:p>
          <a:p>
            <a:pPr rtl="0">
              <a:buClr>
                <a:srgbClr val="CC33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  Picture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speaks lauder </a:t>
            </a:r>
            <a:r>
              <a:rPr lang="en-US" sz="2400" b="1" dirty="0">
                <a:cs typeface="Times New Roman" pitchFamily="18" charset="0"/>
              </a:rPr>
              <a:t>than thousand words</a:t>
            </a:r>
            <a:r>
              <a:rPr lang="en-US" sz="2400" dirty="0">
                <a:cs typeface="Times New Roman" pitchFamily="18" charset="0"/>
              </a:rPr>
              <a:t> .</a:t>
            </a:r>
          </a:p>
          <a:p>
            <a:pPr rtl="0">
              <a:buClr>
                <a:srgbClr val="CC3300"/>
              </a:buClr>
              <a:buFont typeface="Wingdings" pitchFamily="2" charset="2"/>
              <a:buNone/>
              <a:tabLst>
                <a:tab pos="457200" algn="l"/>
              </a:tabLst>
            </a:pPr>
            <a:endParaRPr lang="en-US" sz="2400" dirty="0">
              <a:cs typeface="Times New Roman" pitchFamily="18" charset="0"/>
            </a:endParaRPr>
          </a:p>
          <a:p>
            <a:pPr rtl="0">
              <a:buClr>
                <a:srgbClr val="CC33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  Graph have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powerful impact </a:t>
            </a:r>
            <a:r>
              <a:rPr lang="en-US" sz="2400" b="1" dirty="0">
                <a:cs typeface="Times New Roman" pitchFamily="18" charset="0"/>
              </a:rPr>
              <a:t>on the imagination </a:t>
            </a:r>
            <a:r>
              <a:rPr lang="en-US" sz="2400" b="1" dirty="0" smtClean="0">
                <a:cs typeface="Times New Roman" pitchFamily="18" charset="0"/>
              </a:rPr>
              <a:t>of </a:t>
            </a:r>
            <a:r>
              <a:rPr lang="en-US" sz="2400" b="1" dirty="0">
                <a:cs typeface="Times New Roman" pitchFamily="18" charset="0"/>
              </a:rPr>
              <a:t>population .</a:t>
            </a:r>
          </a:p>
          <a:p>
            <a:pPr rtl="0">
              <a:tabLst>
                <a:tab pos="457200" algn="l"/>
              </a:tabLst>
            </a:pPr>
            <a:endParaRPr lang="en-US" sz="2400" b="1" dirty="0">
              <a:cs typeface="Times New Roman" pitchFamily="18" charset="0"/>
            </a:endParaRPr>
          </a:p>
          <a:p>
            <a:pPr rtl="0">
              <a:buClr>
                <a:srgbClr val="990033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Relationships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Trends</a:t>
            </a:r>
            <a:r>
              <a:rPr lang="en-US" sz="2400" dirty="0">
                <a:cs typeface="Times New Roman" pitchFamily="18" charset="0"/>
              </a:rPr>
              <a:t> and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Contrasts</a:t>
            </a:r>
            <a:r>
              <a:rPr lang="en-US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are often more </a:t>
            </a:r>
            <a:r>
              <a:rPr lang="en-US" sz="2400" b="1" dirty="0">
                <a:cs typeface="Times New Roman" pitchFamily="18" charset="0"/>
              </a:rPr>
              <a:t>readily appreciated from diagram than table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241669" name="Rectangle 4"/>
          <p:cNvSpPr>
            <a:spLocks noChangeArrowheads="1"/>
          </p:cNvSpPr>
          <p:nvPr/>
        </p:nvSpPr>
        <p:spPr bwMode="auto">
          <a:xfrm>
            <a:off x="20638" y="5943100"/>
            <a:ext cx="8991600" cy="523220"/>
          </a:xfrm>
          <a:prstGeom prst="rect">
            <a:avLst/>
          </a:prstGeom>
          <a:solidFill>
            <a:srgbClr val="70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2800" b="1" dirty="0">
                <a:solidFill>
                  <a:schemeClr val="bg1"/>
                </a:solidFill>
              </a:rPr>
              <a:t>An important thing is the type of the variable concerned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7029159" y="14288"/>
            <a:ext cx="2135832" cy="107721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1600" b="1" dirty="0">
                <a:solidFill>
                  <a:srgbClr val="0000CC"/>
                </a:solidFill>
              </a:rPr>
              <a:t>Presentation of Data</a:t>
            </a:r>
          </a:p>
          <a:p>
            <a:pPr rtl="0"/>
            <a:r>
              <a:rPr lang="en-US" sz="1600" b="1" dirty="0">
                <a:solidFill>
                  <a:schemeClr val="tx1"/>
                </a:solidFill>
              </a:rPr>
              <a:t>table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rtl="0"/>
            <a:r>
              <a:rPr lang="en-US" sz="1600" b="1" dirty="0">
                <a:solidFill>
                  <a:srgbClr val="10B418"/>
                </a:solidFill>
              </a:rPr>
              <a:t>graph</a:t>
            </a:r>
            <a:r>
              <a:rPr lang="en-US" sz="1600" dirty="0">
                <a:solidFill>
                  <a:srgbClr val="10B418"/>
                </a:solidFill>
              </a:rPr>
              <a:t>, </a:t>
            </a:r>
            <a:r>
              <a:rPr lang="en-US" sz="1600" b="1" dirty="0">
                <a:solidFill>
                  <a:srgbClr val="10B418"/>
                </a:solidFill>
              </a:rPr>
              <a:t>chart</a:t>
            </a:r>
            <a:r>
              <a:rPr lang="en-US" sz="1600" dirty="0">
                <a:solidFill>
                  <a:srgbClr val="10B418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or</a:t>
            </a:r>
          </a:p>
          <a:p>
            <a:pPr rtl="0"/>
            <a:r>
              <a:rPr lang="en-US" sz="1600" b="1" dirty="0">
                <a:solidFill>
                  <a:schemeClr val="tx1"/>
                </a:solidFill>
              </a:rPr>
              <a:t>Numerical Description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167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D1E1B4-1F71-4507-AEAA-534E59815249}" type="slidenum">
              <a:rPr lang="ar-SA" sz="14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835CCF5-6F9B-4B16-A5CC-D909FB4666F7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467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0BD5B8DA-8143-4D98-9FB1-ED935637AF13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284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59283"/>
              </p:ext>
            </p:extLst>
          </p:nvPr>
        </p:nvGraphicFramePr>
        <p:xfrm>
          <a:off x="4697529" y="5392462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529" y="5392462"/>
                        <a:ext cx="792163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77" name="Rectangle 6"/>
          <p:cNvSpPr>
            <a:spLocks noChangeArrowheads="1"/>
          </p:cNvSpPr>
          <p:nvPr/>
        </p:nvSpPr>
        <p:spPr bwMode="auto">
          <a:xfrm>
            <a:off x="120650" y="433982"/>
            <a:ext cx="873601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>
              <a:tabLst>
                <a:tab pos="457200" algn="l"/>
              </a:tabLst>
            </a:pPr>
            <a:r>
              <a:rPr lang="en-US" sz="3200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	</a:t>
            </a:r>
            <a:r>
              <a:rPr lang="en-US" sz="3200" b="1" u="sng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r>
              <a:rPr lang="en-US" sz="3200" b="1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  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 smtClean="0">
                <a:ea typeface="Times New Roman" pitchFamily="18" charset="0"/>
                <a:cs typeface="Simplified Arabic" pitchFamily="18" charset="-78"/>
              </a:rPr>
              <a:t>    Arithmetic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Mean </a:t>
            </a: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more commonly known as</a:t>
            </a:r>
            <a:r>
              <a:rPr lang="en-US" sz="2600" b="1" u="sng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average</a:t>
            </a:r>
          </a:p>
          <a:p>
            <a:pPr marL="457200" indent="-457200" rtl="0"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-</a:t>
            </a:r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it is an arithmetic average of a set of observation</a:t>
            </a:r>
            <a:endParaRPr lang="en-US" sz="2600" dirty="0">
              <a:solidFill>
                <a:srgbClr val="0070C0"/>
              </a:solidFill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tabLst>
                <a:tab pos="457200" algn="l"/>
              </a:tabLst>
            </a:pPr>
            <a:r>
              <a:rPr lang="en-US" sz="2600" b="1" dirty="0" smtClean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      </a:t>
            </a:r>
            <a:r>
              <a:rPr lang="en-US" sz="2600" b="1" u="sng" dirty="0" smtClean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obtained </a:t>
            </a:r>
            <a:r>
              <a:rPr lang="en-US" sz="26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by</a:t>
            </a:r>
          </a:p>
          <a:p>
            <a:pPr rtl="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Adding the values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of all observation together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.</a:t>
            </a:r>
          </a:p>
          <a:p>
            <a:pPr rtl="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Dividing the sum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by No. of observation in sample</a:t>
            </a:r>
            <a:r>
              <a:rPr lang="en-US" sz="2600" dirty="0">
                <a:ea typeface="Times New Roman" pitchFamily="18" charset="0"/>
                <a:cs typeface="Simplified Arabic" pitchFamily="18" charset="-78"/>
              </a:rPr>
              <a:t> . </a:t>
            </a:r>
            <a:endParaRPr lang="en-US" sz="2600" dirty="0" smtClean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600" b="1" i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 i="1" dirty="0" smtClean="0">
                <a:ea typeface="Times New Roman" pitchFamily="18" charset="0"/>
                <a:cs typeface="Simplified Arabic" pitchFamily="18" charset="-78"/>
              </a:rPr>
              <a:t>It </a:t>
            </a:r>
            <a:r>
              <a:rPr lang="en-US" sz="2600" b="1" i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represent the </a:t>
            </a:r>
            <a:r>
              <a:rPr lang="en-US" sz="2600" b="1" i="1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center of data</a:t>
            </a:r>
            <a:r>
              <a:rPr lang="en-US" sz="2600" dirty="0">
                <a:solidFill>
                  <a:schemeClr val="tx2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600" b="1" i="1" dirty="0">
                <a:ea typeface="Times New Roman" pitchFamily="18" charset="0"/>
                <a:cs typeface="Simplified Arabic" pitchFamily="18" charset="-78"/>
              </a:rPr>
              <a:t>according t</a:t>
            </a:r>
            <a:r>
              <a:rPr lang="en-US" sz="2600" b="1" i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o </a:t>
            </a:r>
            <a:r>
              <a:rPr lang="en-US" sz="2600" b="1" i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the size of </a:t>
            </a:r>
            <a:r>
              <a:rPr lang="en-US" sz="2600" b="1" i="1" dirty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the values .</a:t>
            </a:r>
          </a:p>
          <a:p>
            <a:pPr rtl="0" eaLnBrk="0" hangingPunct="0">
              <a:tabLst>
                <a:tab pos="457200" algn="l"/>
              </a:tabLst>
            </a:pPr>
            <a:r>
              <a:rPr lang="en-US" sz="2600" b="1" u="sng" dirty="0">
                <a:ea typeface="Times New Roman" pitchFamily="18" charset="0"/>
                <a:cs typeface="Simplified Arabic" pitchFamily="18" charset="-78"/>
              </a:rPr>
              <a:t>Example </a:t>
            </a:r>
            <a:r>
              <a:rPr lang="en-US" sz="2600" b="1" u="sng" dirty="0" smtClean="0">
                <a:ea typeface="Times New Roman" pitchFamily="18" charset="0"/>
                <a:cs typeface="Simplified Arabic" pitchFamily="18" charset="-78"/>
              </a:rPr>
              <a:t>: </a:t>
            </a:r>
          </a:p>
          <a:p>
            <a:pPr rtl="0" eaLnBrk="0" hangingPunct="0">
              <a:tabLst>
                <a:tab pos="457200" algn="l"/>
              </a:tabLst>
            </a:pPr>
            <a:r>
              <a:rPr lang="en-US" sz="2600" b="1" dirty="0" smtClean="0">
                <a:ea typeface="Times New Roman" pitchFamily="18" charset="0"/>
                <a:cs typeface="Simplified Arabic" pitchFamily="18" charset="-78"/>
              </a:rPr>
              <a:t>following </a:t>
            </a: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are the scores  of five students </a:t>
            </a:r>
          </a:p>
          <a:p>
            <a:pPr rtl="0" eaLnBrk="0" hangingPunct="0">
              <a:tabLst>
                <a:tab pos="457200" algn="l"/>
              </a:tabLst>
            </a:pPr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40         50         90         10     20</a:t>
            </a:r>
          </a:p>
        </p:txBody>
      </p:sp>
      <p:sp>
        <p:nvSpPr>
          <p:cNvPr id="284678" name="Rectangle 8"/>
          <p:cNvSpPr>
            <a:spLocks noChangeArrowheads="1"/>
          </p:cNvSpPr>
          <p:nvPr/>
        </p:nvSpPr>
        <p:spPr bwMode="auto">
          <a:xfrm>
            <a:off x="0" y="0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r>
              <a:rPr lang="en-US" sz="1600" b="1" u="sng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endParaRPr lang="en-US" sz="180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graphicFrame>
        <p:nvGraphicFramePr>
          <p:cNvPr id="284679" name="Object 7"/>
          <p:cNvGraphicFramePr>
            <a:graphicFrameLocks noChangeAspect="1"/>
          </p:cNvGraphicFramePr>
          <p:nvPr/>
        </p:nvGraphicFramePr>
        <p:xfrm>
          <a:off x="1905000" y="152400"/>
          <a:ext cx="68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Microsoft Equation 3.0" r:id="rId6" imgW="203024" imgH="203024" progId="Equation.3">
                  <p:embed/>
                </p:oleObj>
              </mc:Choice>
              <mc:Fallback>
                <p:oleObj name="Microsoft Equation 3.0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"/>
                        <a:ext cx="685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4680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4681" name="Rectangle 15"/>
          <p:cNvSpPr>
            <a:spLocks noChangeArrowheads="1"/>
          </p:cNvSpPr>
          <p:nvPr/>
        </p:nvSpPr>
        <p:spPr bwMode="auto">
          <a:xfrm>
            <a:off x="0" y="3643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4682" name="Rectangle 17"/>
          <p:cNvSpPr>
            <a:spLocks noChangeArrowheads="1"/>
          </p:cNvSpPr>
          <p:nvPr/>
        </p:nvSpPr>
        <p:spPr bwMode="auto">
          <a:xfrm>
            <a:off x="5486400" y="5943600"/>
            <a:ext cx="71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5845970" y="5336454"/>
            <a:ext cx="192325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>
              <a:defRPr/>
            </a:pPr>
            <a:r>
              <a:rPr lang="en-US" b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∑  X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rtl="0"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80312" y="45828"/>
            <a:ext cx="1601804" cy="954107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Measures of C T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1- Mean</a:t>
            </a:r>
          </a:p>
          <a:p>
            <a:r>
              <a:rPr lang="en-US" sz="1400" b="1" dirty="0"/>
              <a:t>2- Median  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/>
              <a:t>3- Mode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92987" y="5571889"/>
            <a:ext cx="712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b="1" u="sng" dirty="0" smtClean="0">
                <a:ea typeface="Times New Roman" pitchFamily="18" charset="0"/>
                <a:cs typeface="Simplified Arabic" pitchFamily="18" charset="-78"/>
              </a:rPr>
              <a:t> =</a:t>
            </a:r>
            <a:endParaRPr lang="en-US" dirty="0">
              <a:ea typeface="Times New Roman" pitchFamily="18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97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16BDD4-9DB4-4F30-B28F-AC9C03A976FB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569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073F5BC-1CEF-4809-81C5-CA7B6FAFE4CA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41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5700" name="Rectangle 5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5701" name="Rectangle 6"/>
          <p:cNvSpPr>
            <a:spLocks noChangeArrowheads="1"/>
          </p:cNvSpPr>
          <p:nvPr/>
        </p:nvSpPr>
        <p:spPr bwMode="auto">
          <a:xfrm>
            <a:off x="-49789" y="3568701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570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85703" name="Rectangle 9"/>
          <p:cNvSpPr>
            <a:spLocks noChangeArrowheads="1"/>
          </p:cNvSpPr>
          <p:nvPr/>
        </p:nvSpPr>
        <p:spPr bwMode="auto">
          <a:xfrm>
            <a:off x="4356893" y="586853"/>
            <a:ext cx="4392613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600" b="1" dirty="0">
                <a:solidFill>
                  <a:srgbClr val="009900"/>
                </a:solidFill>
              </a:rPr>
              <a:t>Σ = sigma = summation</a:t>
            </a:r>
            <a:r>
              <a:rPr lang="en-US" sz="2600" b="1" dirty="0">
                <a:solidFill>
                  <a:srgbClr val="000000"/>
                </a:solidFill>
              </a:rPr>
              <a:t> .</a:t>
            </a:r>
          </a:p>
          <a:p>
            <a:pPr algn="ctr" rtl="0"/>
            <a:r>
              <a:rPr lang="en-US" sz="2600" b="1" dirty="0">
                <a:solidFill>
                  <a:srgbClr val="CC0000"/>
                </a:solidFill>
              </a:rPr>
              <a:t>X = value of observation</a:t>
            </a:r>
          </a:p>
          <a:p>
            <a:pPr algn="ctr" rtl="0"/>
            <a:r>
              <a:rPr lang="en-US" sz="2600" b="1" dirty="0">
                <a:solidFill>
                  <a:srgbClr val="6600FF"/>
                </a:solidFill>
              </a:rPr>
              <a:t>N = No. of observation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5704" name="Rectangle 11"/>
          <p:cNvSpPr>
            <a:spLocks noChangeArrowheads="1"/>
          </p:cNvSpPr>
          <p:nvPr/>
        </p:nvSpPr>
        <p:spPr bwMode="auto">
          <a:xfrm>
            <a:off x="0" y="3040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28570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11232"/>
              </p:ext>
            </p:extLst>
          </p:nvPr>
        </p:nvGraphicFramePr>
        <p:xfrm>
          <a:off x="1155700" y="3049369"/>
          <a:ext cx="5842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049369"/>
                        <a:ext cx="584200" cy="784225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6" name="Rectangle 12"/>
          <p:cNvSpPr>
            <a:spLocks noChangeArrowheads="1"/>
          </p:cNvSpPr>
          <p:nvPr/>
        </p:nvSpPr>
        <p:spPr bwMode="auto">
          <a:xfrm>
            <a:off x="1930508" y="3070841"/>
            <a:ext cx="6934199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rtl="0"/>
            <a:r>
              <a:rPr lang="en-US" sz="2800" b="1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=</a:t>
            </a:r>
            <a:r>
              <a:rPr lang="en-US" sz="2800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is the sum of value of all observation</a:t>
            </a:r>
          </a:p>
          <a:p>
            <a:pPr rtl="0"/>
            <a:r>
              <a:rPr lang="en-US" sz="2800" b="1" dirty="0">
                <a:solidFill>
                  <a:srgbClr val="800000"/>
                </a:solidFill>
                <a:ea typeface="Times New Roman" pitchFamily="18" charset="0"/>
                <a:cs typeface="Simplified Arabic" pitchFamily="18" charset="-78"/>
              </a:rPr>
              <a:t>    divided by the total No. of observation</a:t>
            </a:r>
          </a:p>
        </p:txBody>
      </p:sp>
      <p:sp>
        <p:nvSpPr>
          <p:cNvPr id="285707" name="Rectangle 13"/>
          <p:cNvSpPr>
            <a:spLocks noChangeArrowheads="1"/>
          </p:cNvSpPr>
          <p:nvPr/>
        </p:nvSpPr>
        <p:spPr bwMode="auto">
          <a:xfrm>
            <a:off x="1864228" y="925408"/>
            <a:ext cx="2695453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u="sng" dirty="0">
                <a:solidFill>
                  <a:srgbClr val="000000"/>
                </a:solidFill>
              </a:rPr>
              <a:t>∑  </a:t>
            </a:r>
            <a:r>
              <a:rPr lang="en-US" sz="2800" u="sng" dirty="0">
                <a:solidFill>
                  <a:srgbClr val="000000"/>
                </a:solidFill>
              </a:rPr>
              <a:t>X</a:t>
            </a:r>
            <a:endParaRPr lang="en-US" sz="2800" dirty="0">
              <a:solidFill>
                <a:srgbClr val="000000"/>
              </a:solidFill>
            </a:endParaRPr>
          </a:p>
          <a:p>
            <a:pPr algn="ctr" rtl="0"/>
            <a:r>
              <a:rPr lang="en-US" sz="2800" b="1" dirty="0">
                <a:solidFill>
                  <a:srgbClr val="000000"/>
                </a:solidFill>
              </a:rPr>
              <a:t>N</a:t>
            </a:r>
            <a:r>
              <a:rPr lang="en-US" sz="2800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285708" name="Rectangle 14"/>
          <p:cNvSpPr>
            <a:spLocks noChangeArrowheads="1"/>
          </p:cNvSpPr>
          <p:nvPr/>
        </p:nvSpPr>
        <p:spPr bwMode="auto">
          <a:xfrm>
            <a:off x="1930508" y="1241182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 smtClean="0">
                <a:solidFill>
                  <a:srgbClr val="CC0000"/>
                </a:solidFill>
              </a:rPr>
              <a:t> = 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28570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843610"/>
              </p:ext>
            </p:extLst>
          </p:nvPr>
        </p:nvGraphicFramePr>
        <p:xfrm>
          <a:off x="1199545" y="1165531"/>
          <a:ext cx="646783" cy="6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Microsoft Equation 3.0" r:id="rId7" imgW="203024" imgH="203024" progId="Equation.3">
                  <p:embed/>
                </p:oleObj>
              </mc:Choice>
              <mc:Fallback>
                <p:oleObj name="Microsoft Equation 3.0" r:id="rId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545" y="1165531"/>
                        <a:ext cx="646783" cy="665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11" name="Rectangle 17"/>
          <p:cNvSpPr>
            <a:spLocks noChangeArrowheads="1"/>
          </p:cNvSpPr>
          <p:nvPr/>
        </p:nvSpPr>
        <p:spPr bwMode="auto">
          <a:xfrm>
            <a:off x="1447800" y="4572000"/>
            <a:ext cx="719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>
                <a:solidFill>
                  <a:srgbClr val="FFFFFF"/>
                </a:solidFill>
              </a:rPr>
              <a:t>=</a:t>
            </a:r>
          </a:p>
        </p:txBody>
      </p:sp>
      <p:sp>
        <p:nvSpPr>
          <p:cNvPr id="2857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30B327-63D1-4D09-97FA-EAC2FD4A89C9}" type="slidenum">
              <a:rPr lang="ar-SA" sz="1400" smtClean="0">
                <a:solidFill>
                  <a:srgbClr val="000000"/>
                </a:solidFill>
              </a:rPr>
              <a:pPr eaLnBrk="1" hangingPunct="1"/>
              <a:t>41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F0FD64-DE1C-4D34-9992-00296A5BFA93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52400" y="471155"/>
            <a:ext cx="89916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b="1" dirty="0" smtClean="0">
                <a:solidFill>
                  <a:srgbClr val="FF0000"/>
                </a:solidFill>
              </a:rPr>
              <a:t>Characteristics of the </a:t>
            </a:r>
            <a:r>
              <a:rPr lang="en-US" sz="32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endParaRPr lang="en-US" sz="3200" b="1" dirty="0">
              <a:solidFill>
                <a:srgbClr val="FF0000"/>
              </a:solidFill>
            </a:endParaRPr>
          </a:p>
          <a:p>
            <a:pPr rtl="0">
              <a:tabLst>
                <a:tab pos="457200" algn="l"/>
              </a:tabLst>
            </a:pPr>
            <a:r>
              <a:rPr lang="en-US" sz="2600" b="1" u="sng" dirty="0">
                <a:solidFill>
                  <a:srgbClr val="002060"/>
                </a:solidFill>
              </a:rPr>
              <a:t>Advantages and disadvantages </a:t>
            </a:r>
            <a:endParaRPr lang="en-US" sz="2600" b="1" dirty="0">
              <a:solidFill>
                <a:srgbClr val="002060"/>
              </a:solidFill>
            </a:endParaRPr>
          </a:p>
          <a:p>
            <a:pPr marL="457200" indent="-457200"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Relatively easy to handle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  <a:p>
            <a:pPr marL="457200" indent="-457200" rtl="0">
              <a:buClr>
                <a:srgbClr val="FF0066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is always exist </a:t>
            </a:r>
            <a:endParaRPr lang="en-US" sz="2600" dirty="0">
              <a:solidFill>
                <a:srgbClr val="0070C0"/>
              </a:solidFill>
            </a:endParaRPr>
          </a:p>
          <a:p>
            <a:pPr marL="457200" indent="-457200" rtl="0">
              <a:buClr>
                <a:srgbClr val="FF0066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is always unique,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  <a:p>
            <a:pPr rtl="0">
              <a:buClr>
                <a:srgbClr val="FF0066"/>
              </a:buClr>
              <a:buFont typeface="Wingdings" pitchFamily="2" charset="2"/>
              <a:buNone/>
              <a:tabLst>
                <a:tab pos="457200" algn="l"/>
              </a:tabLst>
            </a:pPr>
            <a:r>
              <a:rPr lang="en-US" sz="2600" b="1" dirty="0"/>
              <a:t>              there is one and only one </a:t>
            </a:r>
            <a:r>
              <a:rPr lang="en-US" sz="2600" b="1" dirty="0" smtClean="0"/>
              <a:t>Mean</a:t>
            </a:r>
            <a:endParaRPr lang="en-US" sz="26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takes into account every item in a set of data</a:t>
            </a:r>
            <a:endParaRPr lang="en-US" sz="2600" dirty="0">
              <a:solidFill>
                <a:srgbClr val="0070C0"/>
              </a:solidFill>
            </a:endParaRPr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/>
              <a:t>It uses all of the information in the data set</a:t>
            </a:r>
            <a:r>
              <a:rPr lang="en-US" sz="2600" dirty="0"/>
              <a:t>. </a:t>
            </a:r>
            <a:endParaRPr lang="en-US" sz="2600" b="1" dirty="0"/>
          </a:p>
          <a:p>
            <a:pPr rtl="0">
              <a:buFont typeface="Wingdings" pitchFamily="2" charset="2"/>
              <a:buNone/>
              <a:tabLst>
                <a:tab pos="457200" algn="l"/>
              </a:tabLst>
            </a:pPr>
            <a:endParaRPr lang="en-US" sz="2600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   affected by </a:t>
            </a:r>
            <a:r>
              <a:rPr lang="en-US" sz="2600" b="1" dirty="0" err="1">
                <a:solidFill>
                  <a:srgbClr val="0070C0"/>
                </a:solidFill>
              </a:rPr>
              <a:t>skewness</a:t>
            </a:r>
            <a:r>
              <a:rPr lang="en-US" sz="2600" b="1" dirty="0">
                <a:solidFill>
                  <a:srgbClr val="0070C0"/>
                </a:solidFill>
              </a:rPr>
              <a:t> in the in the data set</a:t>
            </a:r>
          </a:p>
          <a:p>
            <a:pPr rtl="0">
              <a:buFont typeface="Wingdings" pitchFamily="2" charset="2"/>
              <a:buNone/>
              <a:tabLst>
                <a:tab pos="457200" algn="l"/>
              </a:tabLst>
            </a:pPr>
            <a:endParaRPr lang="en-US" sz="26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affected by presence of outliers</a:t>
            </a:r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endParaRPr lang="en-US" sz="26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can not be used with the ordinal data </a:t>
            </a:r>
            <a:r>
              <a:rPr lang="en-US" sz="26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86727" name="AutoShape 6"/>
          <p:cNvSpPr>
            <a:spLocks noChangeArrowheads="1"/>
          </p:cNvSpPr>
          <p:nvPr/>
        </p:nvSpPr>
        <p:spPr bwMode="auto">
          <a:xfrm>
            <a:off x="6948264" y="6372225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67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07415F5-93E4-4898-B375-2227EF4C7B30}" type="slidenum">
              <a:rPr lang="ar-SA" sz="1400" smtClean="0">
                <a:solidFill>
                  <a:srgbClr val="000000"/>
                </a:solidFill>
              </a:rPr>
              <a:pPr eaLnBrk="1" hangingPunct="1"/>
              <a:t>42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AC6792-4580-4D79-BDCA-3107AAF0D2A4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7748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buClr>
                <a:srgbClr val="000066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is affected by the two extremes by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           a very small or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          a very large value . </a:t>
            </a:r>
          </a:p>
          <a:p>
            <a:pPr rtl="0">
              <a:buClr>
                <a:srgbClr val="1C1C1C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dirty="0"/>
              <a:t>  </a:t>
            </a:r>
            <a:r>
              <a:rPr lang="en-US" sz="2600" b="1" dirty="0">
                <a:solidFill>
                  <a:srgbClr val="0070C0"/>
                </a:solidFill>
              </a:rPr>
              <a:t>It is sensitive to the extremes 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1     2     3     4</a:t>
            </a:r>
            <a:r>
              <a:rPr lang="en-US" sz="2600" dirty="0"/>
              <a:t>    </a:t>
            </a:r>
            <a:r>
              <a:rPr lang="en-US" sz="2600" b="1" dirty="0"/>
              <a:t> 5      </a:t>
            </a:r>
            <a:r>
              <a:rPr lang="en-US" sz="2600" dirty="0"/>
              <a:t> </a:t>
            </a:r>
            <a:r>
              <a:rPr lang="en-US" sz="2600" b="1" dirty="0"/>
              <a:t>mean =</a:t>
            </a:r>
            <a:r>
              <a:rPr lang="en-US" sz="2600" dirty="0"/>
              <a:t> </a:t>
            </a:r>
            <a:r>
              <a:rPr lang="en-US" sz="2600" b="1" dirty="0"/>
              <a:t>3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1     2     3     4</a:t>
            </a:r>
            <a:r>
              <a:rPr lang="en-US" sz="2600" dirty="0"/>
              <a:t>     </a:t>
            </a:r>
            <a:r>
              <a:rPr lang="en-US" sz="2600" b="1" dirty="0"/>
              <a:t>50</a:t>
            </a:r>
            <a:r>
              <a:rPr lang="en-US" sz="2600" dirty="0"/>
              <a:t>     </a:t>
            </a:r>
            <a:r>
              <a:rPr lang="en-US" sz="2600" b="1" dirty="0"/>
              <a:t>mean</a:t>
            </a:r>
            <a:r>
              <a:rPr lang="en-US" sz="2600" dirty="0"/>
              <a:t> = </a:t>
            </a:r>
            <a:r>
              <a:rPr lang="en-US" sz="2600" b="1" dirty="0"/>
              <a:t>12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1     2     3     4</a:t>
            </a:r>
            <a:r>
              <a:rPr lang="en-US" sz="2600" dirty="0"/>
              <a:t>    500     </a:t>
            </a:r>
            <a:r>
              <a:rPr lang="en-US" sz="2600" b="1" dirty="0"/>
              <a:t>mean</a:t>
            </a:r>
            <a:r>
              <a:rPr lang="en-US" sz="2600" dirty="0"/>
              <a:t> = </a:t>
            </a:r>
            <a:r>
              <a:rPr lang="en-US" sz="2600" b="1" dirty="0"/>
              <a:t>102</a:t>
            </a:r>
          </a:p>
          <a:p>
            <a:pPr rtl="0">
              <a:buFontTx/>
              <a:buAutoNum type="arabicPlain" startAt="500"/>
              <a:tabLst>
                <a:tab pos="457200" algn="l"/>
              </a:tabLst>
            </a:pPr>
            <a:endParaRPr lang="en-US" sz="2600" b="1" dirty="0"/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/>
              <a:t>this </a:t>
            </a:r>
            <a:r>
              <a:rPr lang="en-US" sz="2600" b="1" dirty="0">
                <a:solidFill>
                  <a:srgbClr val="0070C0"/>
                </a:solidFill>
              </a:rPr>
              <a:t>may produce a mean that is not very representative </a:t>
            </a:r>
            <a:r>
              <a:rPr lang="en-US" sz="2600" b="1" dirty="0"/>
              <a:t>of the general mass of data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             </a:t>
            </a:r>
            <a:r>
              <a:rPr lang="en-US" sz="2600" b="1" dirty="0">
                <a:solidFill>
                  <a:srgbClr val="FF0000"/>
                </a:solidFill>
              </a:rPr>
              <a:t>another disadvantage </a:t>
            </a:r>
            <a:r>
              <a:rPr lang="en-US" sz="2600" b="1" dirty="0"/>
              <a:t>, </a:t>
            </a:r>
          </a:p>
          <a:p>
            <a:pPr rtl="0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600" b="1" dirty="0">
                <a:solidFill>
                  <a:srgbClr val="0070C0"/>
                </a:solidFill>
              </a:rPr>
              <a:t>it can not be used with the ordinal data  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???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  (ordinal data are not real numbers, </a:t>
            </a:r>
          </a:p>
          <a:p>
            <a:pPr rtl="0">
              <a:tabLst>
                <a:tab pos="457200" algn="l"/>
              </a:tabLst>
            </a:pPr>
            <a:r>
              <a:rPr lang="en-US" sz="2600" b="1" dirty="0"/>
              <a:t>     so they cannot be added or divided )</a:t>
            </a:r>
          </a:p>
        </p:txBody>
      </p:sp>
      <p:sp>
        <p:nvSpPr>
          <p:cNvPr id="2877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FC4777-C56A-42F0-9B65-55CFA9BBAC81}" type="slidenum">
              <a:rPr lang="ar-SA" sz="1400" smtClean="0">
                <a:solidFill>
                  <a:srgbClr val="000000"/>
                </a:solidFill>
              </a:rPr>
              <a:pPr eaLnBrk="1" hangingPunct="1"/>
              <a:t>43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764704"/>
            <a:ext cx="88569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   Weighted </a:t>
            </a:r>
            <a:r>
              <a:rPr lang="en-MY" sz="2800" b="1" dirty="0">
                <a:solidFill>
                  <a:srgbClr val="C00000"/>
                </a:solidFill>
              </a:rPr>
              <a:t>mean </a:t>
            </a:r>
          </a:p>
          <a:p>
            <a:r>
              <a:rPr lang="en-MY" sz="2800" dirty="0"/>
              <a:t>	</a:t>
            </a:r>
            <a:r>
              <a:rPr lang="en-MY" sz="2600" dirty="0"/>
              <a:t>It is the average measure of a No. of means, when we take into consideration the frequencies of each mean .</a:t>
            </a:r>
          </a:p>
          <a:p>
            <a:r>
              <a:rPr lang="en-MY" sz="2600" dirty="0"/>
              <a:t>It is used when some values of observation more important in some sense than others </a:t>
            </a:r>
            <a:r>
              <a:rPr lang="en-MY" sz="2600" dirty="0" smtClean="0"/>
              <a:t>.</a:t>
            </a:r>
            <a:r>
              <a:rPr lang="en-MY" sz="2800" dirty="0" smtClean="0"/>
              <a:t> </a:t>
            </a:r>
            <a:endParaRPr lang="en-MY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55343"/>
              </p:ext>
            </p:extLst>
          </p:nvPr>
        </p:nvGraphicFramePr>
        <p:xfrm>
          <a:off x="395536" y="3503915"/>
          <a:ext cx="7848872" cy="172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3733800" imgH="520700" progId="Equation.3">
                  <p:embed/>
                </p:oleObj>
              </mc:Choice>
              <mc:Fallback>
                <p:oleObj name="Equation" r:id="rId3" imgW="3733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503915"/>
                        <a:ext cx="7848872" cy="1725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69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88050"/>
              </p:ext>
            </p:extLst>
          </p:nvPr>
        </p:nvGraphicFramePr>
        <p:xfrm>
          <a:off x="1331641" y="692696"/>
          <a:ext cx="5688630" cy="17259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3987"/>
                <a:gridCol w="1701891"/>
                <a:gridCol w="2882752"/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Group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Hb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No. of person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I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13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5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II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14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10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III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13.5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Simplified Arabic"/>
                        </a:rPr>
                        <a:t>15</a:t>
                      </a:r>
                      <a:endParaRPr lang="en-MY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81726"/>
              </p:ext>
            </p:extLst>
          </p:nvPr>
        </p:nvGraphicFramePr>
        <p:xfrm>
          <a:off x="3131840" y="378271"/>
          <a:ext cx="648072" cy="424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203024" imgH="203024" progId="Equation.3">
                  <p:embed/>
                </p:oleObj>
              </mc:Choice>
              <mc:Fallback>
                <p:oleObj name="Equation" r:id="rId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8271"/>
                        <a:ext cx="648072" cy="424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68910"/>
              </p:ext>
            </p:extLst>
          </p:nvPr>
        </p:nvGraphicFramePr>
        <p:xfrm>
          <a:off x="323528" y="3140968"/>
          <a:ext cx="835292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4445000" imgH="431800" progId="Equation.3">
                  <p:embed/>
                </p:oleObj>
              </mc:Choice>
              <mc:Fallback>
                <p:oleObj name="Equation" r:id="rId5" imgW="444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40968"/>
                        <a:ext cx="8352928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2195736" y="5373216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u="sng" dirty="0" smtClean="0"/>
              <a:t>65+140+202.5</a:t>
            </a:r>
            <a:r>
              <a:rPr lang="en-MY" sz="3200" dirty="0" smtClean="0"/>
              <a:t>=    4</a:t>
            </a:r>
            <a:r>
              <a:rPr lang="en-MY" sz="3200" u="sng" dirty="0" smtClean="0"/>
              <a:t>07.5 </a:t>
            </a:r>
            <a:r>
              <a:rPr lang="en-MY" sz="3200" dirty="0" smtClean="0"/>
              <a:t>   =13.58</a:t>
            </a:r>
          </a:p>
          <a:p>
            <a:r>
              <a:rPr lang="en-US" sz="3200" dirty="0" smtClean="0"/>
              <a:t>5+10+15                   30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203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75146"/>
              </p:ext>
            </p:extLst>
          </p:nvPr>
        </p:nvGraphicFramePr>
        <p:xfrm>
          <a:off x="395536" y="885620"/>
          <a:ext cx="8136904" cy="43435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0879"/>
                <a:gridCol w="788799"/>
                <a:gridCol w="1183199"/>
                <a:gridCol w="2648613"/>
                <a:gridCol w="834375"/>
                <a:gridCol w="631039"/>
              </a:tblGrid>
              <a:tr h="57595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Age (year)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M.P.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(M.P.)F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Cum. F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97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20-29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24.5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24.5 2 = 49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110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30-39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34.5 8 = 276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52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40-49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44.5 5 = 222.5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97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50-59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54.5 14 = 763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28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52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60-69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64.5 15 = 967.5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44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538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70-79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74.5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74.5 6 = 447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499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---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/>
                        <a:ea typeface="Times New Roman"/>
                        <a:cs typeface="Simplified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---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24013" y="2209800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3" imgW="126835" imgH="139518" progId="Equation.3">
                  <p:embed/>
                </p:oleObj>
              </mc:Choice>
              <mc:Fallback>
                <p:oleObj name="Equation" r:id="rId3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209800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4013" y="2209800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5" imgW="126835" imgH="139518" progId="Equation.3">
                  <p:embed/>
                </p:oleObj>
              </mc:Choice>
              <mc:Fallback>
                <p:oleObj name="Equation" r:id="rId5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209800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24013" y="2209800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209800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16435"/>
              </p:ext>
            </p:extLst>
          </p:nvPr>
        </p:nvGraphicFramePr>
        <p:xfrm>
          <a:off x="0" y="1700808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9" imgW="126835" imgH="139518" progId="Equation.3">
                  <p:embed/>
                </p:oleObj>
              </mc:Choice>
              <mc:Fallback>
                <p:oleObj name="Equation" r:id="rId9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808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68290"/>
              </p:ext>
            </p:extLst>
          </p:nvPr>
        </p:nvGraphicFramePr>
        <p:xfrm>
          <a:off x="323528" y="1340768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1" imgW="126835" imgH="139518" progId="Equation.3">
                  <p:embed/>
                </p:oleObj>
              </mc:Choice>
              <mc:Fallback>
                <p:oleObj name="Equation" r:id="rId11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67649"/>
              </p:ext>
            </p:extLst>
          </p:nvPr>
        </p:nvGraphicFramePr>
        <p:xfrm>
          <a:off x="395536" y="1124744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13" imgW="126835" imgH="139518" progId="Equation.3">
                  <p:embed/>
                </p:oleObj>
              </mc:Choice>
              <mc:Fallback>
                <p:oleObj name="Equation" r:id="rId13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12382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11591"/>
              </p:ext>
            </p:extLst>
          </p:nvPr>
        </p:nvGraphicFramePr>
        <p:xfrm>
          <a:off x="3610833" y="5301208"/>
          <a:ext cx="3096344" cy="73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15" imgW="1155700" imgH="254000" progId="Equation.3">
                  <p:embed/>
                </p:oleObj>
              </mc:Choice>
              <mc:Fallback>
                <p:oleObj name="Equation" r:id="rId15" imgW="1155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833" y="5301208"/>
                        <a:ext cx="3096344" cy="735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11560" y="26064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Central Tendency In Grouped </a:t>
            </a:r>
            <a:r>
              <a:rPr lang="en-US" sz="2800" b="1" u="sng" dirty="0" smtClean="0">
                <a:solidFill>
                  <a:srgbClr val="C00000"/>
                </a:solidFill>
              </a:rPr>
              <a:t>Data</a:t>
            </a:r>
            <a:endParaRPr lang="en-MY" sz="2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609329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/>
              <a:t>2725/50 </a:t>
            </a:r>
            <a:r>
              <a:rPr lang="en-MY" sz="2400" dirty="0" smtClean="0"/>
              <a:t>=54.5              years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3905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3C96CD-423B-48E2-B809-01EB4024E7D2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8771" name="Rectangle 2"/>
          <p:cNvSpPr>
            <a:spLocks noChangeArrowheads="1"/>
          </p:cNvSpPr>
          <p:nvPr/>
        </p:nvSpPr>
        <p:spPr bwMode="auto">
          <a:xfrm>
            <a:off x="86594" y="352981"/>
            <a:ext cx="8982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Choosing the most appropriate </a:t>
            </a:r>
            <a:r>
              <a:rPr lang="en-US" sz="2800" b="1" u="sng" dirty="0" smtClean="0"/>
              <a:t>measure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</a:t>
            </a:r>
            <a:r>
              <a:rPr lang="en-US" sz="2800" b="1" u="sng" dirty="0" smtClean="0"/>
              <a:t>(</a:t>
            </a:r>
            <a:r>
              <a:rPr lang="en-US" sz="2800" b="1" u="sng" dirty="0"/>
              <a:t>Mean, Median or mode)</a:t>
            </a:r>
            <a:r>
              <a:rPr lang="en-US" sz="2800" b="1" dirty="0"/>
              <a:t>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How do you chose the most appropriate measure of </a:t>
            </a:r>
            <a:r>
              <a:rPr lang="en-US" sz="2600" b="1" dirty="0"/>
              <a:t>location in a given set of data </a:t>
            </a:r>
            <a:r>
              <a:rPr lang="en-US" sz="2600" dirty="0"/>
              <a:t> </a:t>
            </a:r>
            <a:r>
              <a:rPr lang="en-US" sz="2600" b="1" dirty="0"/>
              <a:t>??</a:t>
            </a:r>
            <a:r>
              <a:rPr lang="en-US" sz="2600" dirty="0"/>
              <a:t> </a:t>
            </a:r>
          </a:p>
          <a:p>
            <a:r>
              <a:rPr lang="en-US" sz="2600" dirty="0"/>
              <a:t> </a:t>
            </a:r>
          </a:p>
          <a:p>
            <a:r>
              <a:rPr lang="en-US" sz="2600" b="1" u="sng" dirty="0">
                <a:solidFill>
                  <a:srgbClr val="002060"/>
                </a:solidFill>
              </a:rPr>
              <a:t>The main thing </a:t>
            </a:r>
            <a:r>
              <a:rPr lang="en-US" sz="2600" b="1" dirty="0">
                <a:solidFill>
                  <a:srgbClr val="002060"/>
                </a:solidFill>
              </a:rPr>
              <a:t>is to remember is that 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86594" y="3573016"/>
            <a:ext cx="8661870" cy="89255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FFFFFF"/>
                </a:solidFill>
              </a:rPr>
              <a:t>the </a:t>
            </a:r>
            <a:r>
              <a:rPr lang="en-US" sz="2600" b="1" i="1" dirty="0">
                <a:solidFill>
                  <a:srgbClr val="FF0000"/>
                </a:solidFill>
              </a:rPr>
              <a:t>mean </a:t>
            </a:r>
            <a:r>
              <a:rPr lang="en-US" sz="2600" b="1" i="1" dirty="0">
                <a:solidFill>
                  <a:srgbClr val="0070C0"/>
                </a:solidFill>
              </a:rPr>
              <a:t>can not be use </a:t>
            </a:r>
            <a:r>
              <a:rPr lang="en-US" sz="2600" b="1" i="1" dirty="0"/>
              <a:t>with the </a:t>
            </a:r>
            <a:r>
              <a:rPr lang="en-US" sz="2600" b="1" i="1" dirty="0">
                <a:solidFill>
                  <a:srgbClr val="FF0000"/>
                </a:solidFill>
              </a:rPr>
              <a:t>ordinal data</a:t>
            </a:r>
            <a:r>
              <a:rPr lang="en-US" sz="2600" dirty="0"/>
              <a:t>( </a:t>
            </a:r>
            <a:r>
              <a:rPr lang="en-US" sz="2600" b="1" dirty="0"/>
              <a:t>because they are </a:t>
            </a:r>
            <a:r>
              <a:rPr lang="en-US" sz="2600" b="1" dirty="0">
                <a:solidFill>
                  <a:srgbClr val="002060"/>
                </a:solidFill>
              </a:rPr>
              <a:t>not real numbers</a:t>
            </a:r>
          </a:p>
        </p:txBody>
      </p:sp>
      <p:sp>
        <p:nvSpPr>
          <p:cNvPr id="288774" name="AutoShape 6"/>
          <p:cNvSpPr>
            <a:spLocks noChangeArrowheads="1"/>
          </p:cNvSpPr>
          <p:nvPr/>
        </p:nvSpPr>
        <p:spPr bwMode="auto">
          <a:xfrm>
            <a:off x="4360707" y="2708920"/>
            <a:ext cx="485775" cy="990600"/>
          </a:xfrm>
          <a:prstGeom prst="upDownArrow">
            <a:avLst>
              <a:gd name="adj1" fmla="val 50000"/>
              <a:gd name="adj2" fmla="val 40784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8775" name="AutoShape 7"/>
          <p:cNvSpPr>
            <a:spLocks noChangeArrowheads="1"/>
          </p:cNvSpPr>
          <p:nvPr/>
        </p:nvSpPr>
        <p:spPr bwMode="auto">
          <a:xfrm>
            <a:off x="7621119" y="6033162"/>
            <a:ext cx="1447800" cy="733663"/>
          </a:xfrm>
          <a:prstGeom prst="notchedRightArrow">
            <a:avLst>
              <a:gd name="adj1" fmla="val 50000"/>
              <a:gd name="adj2" fmla="val 51872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and</a:t>
            </a:r>
          </a:p>
        </p:txBody>
      </p:sp>
      <p:sp>
        <p:nvSpPr>
          <p:cNvPr id="28877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34655" y="639999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D2FE64-7C62-4AAE-9149-AC2C294544D5}" type="slidenum">
              <a:rPr lang="ar-SA" sz="1400" b="1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81016" y="4648167"/>
            <a:ext cx="7391400" cy="89255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the median </a:t>
            </a:r>
            <a:r>
              <a:rPr lang="en-US" sz="26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600" b="1" dirty="0" smtClean="0">
                <a:solidFill>
                  <a:srgbClr val="0070C0"/>
                </a:solidFill>
              </a:rPr>
              <a:t>can </a:t>
            </a:r>
            <a:r>
              <a:rPr lang="en-US" sz="2600" b="1" dirty="0">
                <a:solidFill>
                  <a:srgbClr val="0070C0"/>
                </a:solidFill>
              </a:rPr>
              <a:t>be use </a:t>
            </a:r>
            <a:r>
              <a:rPr lang="en-US" sz="2600" b="1" dirty="0">
                <a:solidFill>
                  <a:srgbClr val="FF0000"/>
                </a:solidFill>
              </a:rPr>
              <a:t>for</a:t>
            </a:r>
          </a:p>
          <a:p>
            <a:r>
              <a:rPr lang="en-US" sz="2600" b="1" dirty="0"/>
              <a:t>       both </a:t>
            </a:r>
            <a:r>
              <a:rPr lang="en-US" sz="2600" b="1" dirty="0">
                <a:solidFill>
                  <a:srgbClr val="FF0000"/>
                </a:solidFill>
              </a:rPr>
              <a:t>ordinal &amp; metric </a:t>
            </a:r>
            <a:r>
              <a:rPr lang="en-US" sz="2600" b="1" dirty="0"/>
              <a:t>data.</a:t>
            </a:r>
          </a:p>
        </p:txBody>
      </p:sp>
    </p:spTree>
    <p:extLst>
      <p:ext uri="{BB962C8B-B14F-4D97-AF65-F5344CB8AC3E}">
        <p14:creationId xmlns:p14="http://schemas.microsoft.com/office/powerpoint/2010/main" val="26417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36687E-EAD6-41C7-A8A7-71AAA8C4C76D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89795" name="Rectangle 2"/>
          <p:cNvSpPr>
            <a:spLocks noChangeArrowheads="1"/>
          </p:cNvSpPr>
          <p:nvPr/>
        </p:nvSpPr>
        <p:spPr bwMode="auto">
          <a:xfrm>
            <a:off x="495401" y="1124744"/>
            <a:ext cx="8037039" cy="2893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/>
              <a:t>when the later </a:t>
            </a:r>
            <a:r>
              <a:rPr lang="en-US" sz="2600" b="1" dirty="0" smtClean="0"/>
              <a:t>(</a:t>
            </a:r>
            <a:r>
              <a:rPr lang="en-US" sz="2600" b="1" dirty="0" smtClean="0">
                <a:solidFill>
                  <a:srgbClr val="FF0000"/>
                </a:solidFill>
              </a:rPr>
              <a:t>metric data</a:t>
            </a:r>
            <a:r>
              <a:rPr lang="en-US" sz="2600" b="1" dirty="0" smtClean="0"/>
              <a:t>) </a:t>
            </a:r>
          </a:p>
          <a:p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              is skewed</a:t>
            </a:r>
          </a:p>
          <a:p>
            <a:pPr algn="ctr"/>
            <a:r>
              <a:rPr lang="en-US" sz="2600" b="1" dirty="0" smtClean="0"/>
              <a:t>Or</a:t>
            </a:r>
          </a:p>
          <a:p>
            <a:pPr algn="ctr"/>
            <a:r>
              <a:rPr lang="en-US" sz="2600" b="1" dirty="0" smtClean="0"/>
              <a:t>when there </a:t>
            </a:r>
            <a:r>
              <a:rPr lang="en-US" sz="2600" b="1" dirty="0" smtClean="0">
                <a:solidFill>
                  <a:srgbClr val="0070C0"/>
                </a:solidFill>
              </a:rPr>
              <a:t>is outlier   </a:t>
            </a:r>
          </a:p>
          <a:p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the median is </a:t>
            </a:r>
          </a:p>
          <a:p>
            <a:r>
              <a:rPr lang="en-US" sz="2600" b="1" dirty="0" smtClean="0">
                <a:solidFill>
                  <a:srgbClr val="0070C0"/>
                </a:solidFill>
              </a:rPr>
              <a:t>    more representative of data than the mea</a:t>
            </a:r>
            <a:r>
              <a:rPr lang="en-US" sz="2600" dirty="0" smtClean="0">
                <a:solidFill>
                  <a:srgbClr val="0070C0"/>
                </a:solidFill>
              </a:rPr>
              <a:t>n</a:t>
            </a:r>
          </a:p>
          <a:p>
            <a:endParaRPr lang="en-US" sz="2600" dirty="0"/>
          </a:p>
        </p:txBody>
      </p:sp>
      <p:sp>
        <p:nvSpPr>
          <p:cNvPr id="289797" name="Rectangle 6"/>
          <p:cNvSpPr>
            <a:spLocks noChangeArrowheads="1"/>
          </p:cNvSpPr>
          <p:nvPr/>
        </p:nvSpPr>
        <p:spPr bwMode="auto">
          <a:xfrm>
            <a:off x="495401" y="260648"/>
            <a:ext cx="7516688" cy="46166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dirty="0" smtClean="0"/>
              <a:t>Median  can </a:t>
            </a:r>
            <a:r>
              <a:rPr lang="en-US" sz="2400" b="1" dirty="0"/>
              <a:t>be use </a:t>
            </a:r>
            <a:r>
              <a:rPr lang="en-US" sz="2400" b="1" dirty="0" smtClean="0"/>
              <a:t>for  </a:t>
            </a:r>
            <a:r>
              <a:rPr lang="en-US" sz="2400" b="1" dirty="0"/>
              <a:t>both ordinal &amp; metric data.</a:t>
            </a:r>
          </a:p>
        </p:txBody>
      </p:sp>
      <p:sp>
        <p:nvSpPr>
          <p:cNvPr id="2898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CEBFE6-91CE-4BFF-BF68-4E12A514D817}" type="slidenum">
              <a:rPr lang="ar-SA" sz="1400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F0D109-9ACD-4D7E-AD09-A6708811F3FC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2465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426184"/>
              </p:ext>
            </p:extLst>
          </p:nvPr>
        </p:nvGraphicFramePr>
        <p:xfrm>
          <a:off x="247244" y="1629037"/>
          <a:ext cx="8725356" cy="3456147"/>
        </p:xfrm>
        <a:graphic>
          <a:graphicData uri="http://schemas.openxmlformats.org/drawingml/2006/table">
            <a:tbl>
              <a:tblPr rtl="1"/>
              <a:tblGrid>
                <a:gridCol w="968540"/>
                <a:gridCol w="3914412"/>
                <a:gridCol w="1053480"/>
                <a:gridCol w="278892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Mean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Median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Mode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88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No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Nominal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55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Ordinal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98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distribution is markedly skewed 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Metric discrete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149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Yes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if distribution is markedly skewed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89A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24089A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Metric continuous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08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A6EFD8-5366-44F7-ACF7-4C835EA794B7}" type="slidenum">
              <a:rPr lang="ar-SA" sz="1400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7864" y="404664"/>
            <a:ext cx="2157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????????</a:t>
            </a:r>
            <a:r>
              <a:rPr lang="en-US" sz="2600" b="1" dirty="0">
                <a:solidFill>
                  <a:srgbClr val="24089A"/>
                </a:solidFill>
                <a:cs typeface="Times New Roman" pitchFamily="18" charset="0"/>
              </a:rPr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00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6208C8-B02D-4867-BC35-80C6A88E3BB2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79388" y="721301"/>
            <a:ext cx="8964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 Chart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en-US" sz="2400" b="1" dirty="0">
                <a:cs typeface="Times New Roman" pitchFamily="18" charset="0"/>
              </a:rPr>
              <a:t>Here the circular is divided into sectors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7030A0"/>
                </a:solidFill>
                <a:cs typeface="Times New Roman" pitchFamily="18" charset="0"/>
              </a:rPr>
              <a:t>pie shaped pieces</a:t>
            </a:r>
          </a:p>
          <a:p>
            <a:pPr rtl="0"/>
            <a:endParaRPr lang="en-US" sz="2400" b="1" dirty="0">
              <a:solidFill>
                <a:srgbClr val="663300"/>
              </a:solidFill>
              <a:cs typeface="Times New Roman" pitchFamily="18" charset="0"/>
            </a:endParaRPr>
          </a:p>
          <a:p>
            <a:pPr rtl="0"/>
            <a:r>
              <a:rPr lang="en-US" sz="2400" b="1" dirty="0">
                <a:cs typeface="Times New Roman" pitchFamily="18" charset="0"/>
              </a:rPr>
              <a:t>Size of pie proportional to </a:t>
            </a:r>
            <a:r>
              <a:rPr lang="en-US" sz="2400" b="1" u="sng" dirty="0">
                <a:cs typeface="Times New Roman" pitchFamily="18" charset="0"/>
              </a:rPr>
              <a:t>frequency, </a:t>
            </a:r>
            <a:r>
              <a:rPr lang="en-US" sz="2400" b="1" u="sng" dirty="0">
                <a:solidFill>
                  <a:srgbClr val="7030A0"/>
                </a:solidFill>
                <a:cs typeface="Times New Roman" pitchFamily="18" charset="0"/>
              </a:rPr>
              <a:t>percentage</a:t>
            </a:r>
            <a:r>
              <a:rPr lang="en-US" sz="2400" b="1" dirty="0">
                <a:cs typeface="Times New Roman" pitchFamily="18" charset="0"/>
              </a:rPr>
              <a:t> of or that variable.</a:t>
            </a:r>
          </a:p>
        </p:txBody>
      </p:sp>
      <p:grpSp>
        <p:nvGrpSpPr>
          <p:cNvPr id="242693" name="Group 5"/>
          <p:cNvGrpSpPr>
            <a:grpSpLocks/>
          </p:cNvGrpSpPr>
          <p:nvPr/>
        </p:nvGrpSpPr>
        <p:grpSpPr bwMode="auto">
          <a:xfrm rot="-455376">
            <a:off x="5029200" y="4019550"/>
            <a:ext cx="2808288" cy="2665413"/>
            <a:chOff x="5400" y="2880"/>
            <a:chExt cx="1620" cy="1440"/>
          </a:xfrm>
        </p:grpSpPr>
        <p:grpSp>
          <p:nvGrpSpPr>
            <p:cNvPr id="242715" name="Group 6"/>
            <p:cNvGrpSpPr>
              <a:grpSpLocks/>
            </p:cNvGrpSpPr>
            <p:nvPr/>
          </p:nvGrpSpPr>
          <p:grpSpPr bwMode="auto">
            <a:xfrm>
              <a:off x="5400" y="2880"/>
              <a:ext cx="1620" cy="1440"/>
              <a:chOff x="5040" y="9139"/>
              <a:chExt cx="2160" cy="2160"/>
            </a:xfrm>
          </p:grpSpPr>
          <p:sp>
            <p:nvSpPr>
              <p:cNvPr id="242718" name="Oval 7"/>
              <p:cNvSpPr>
                <a:spLocks noChangeArrowheads="1"/>
              </p:cNvSpPr>
              <p:nvPr/>
            </p:nvSpPr>
            <p:spPr bwMode="auto">
              <a:xfrm>
                <a:off x="5040" y="9139"/>
                <a:ext cx="2160" cy="21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rtl="0"/>
                <a:endParaRPr lang="en-US" sz="1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2719" name="Line 8"/>
              <p:cNvSpPr>
                <a:spLocks noChangeShapeType="1"/>
              </p:cNvSpPr>
              <p:nvPr/>
            </p:nvSpPr>
            <p:spPr bwMode="auto">
              <a:xfrm flipH="1">
                <a:off x="6121" y="10219"/>
                <a:ext cx="107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242720" name="Freeform 9"/>
              <p:cNvSpPr>
                <a:spLocks/>
              </p:cNvSpPr>
              <p:nvPr/>
            </p:nvSpPr>
            <p:spPr bwMode="auto">
              <a:xfrm>
                <a:off x="6122" y="9393"/>
                <a:ext cx="710" cy="826"/>
              </a:xfrm>
              <a:custGeom>
                <a:avLst/>
                <a:gdLst>
                  <a:gd name="T0" fmla="*/ 710 w 710"/>
                  <a:gd name="T1" fmla="*/ 0 h 826"/>
                  <a:gd name="T2" fmla="*/ 0 w 710"/>
                  <a:gd name="T3" fmla="*/ 826 h 826"/>
                  <a:gd name="T4" fmla="*/ 0 60000 65536"/>
                  <a:gd name="T5" fmla="*/ 0 60000 65536"/>
                  <a:gd name="T6" fmla="*/ 0 w 710"/>
                  <a:gd name="T7" fmla="*/ 0 h 826"/>
                  <a:gd name="T8" fmla="*/ 710 w 710"/>
                  <a:gd name="T9" fmla="*/ 826 h 8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0" h="826">
                    <a:moveTo>
                      <a:pt x="710" y="0"/>
                    </a:moveTo>
                    <a:lnTo>
                      <a:pt x="0" y="8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242721" name="Line 10"/>
              <p:cNvSpPr>
                <a:spLocks noChangeShapeType="1"/>
              </p:cNvSpPr>
              <p:nvPr/>
            </p:nvSpPr>
            <p:spPr bwMode="auto">
              <a:xfrm flipH="1" flipV="1">
                <a:off x="5220" y="9679"/>
                <a:ext cx="901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242722" name="Freeform 11"/>
              <p:cNvSpPr>
                <a:spLocks/>
              </p:cNvSpPr>
              <p:nvPr/>
            </p:nvSpPr>
            <p:spPr bwMode="auto">
              <a:xfrm>
                <a:off x="6300" y="10039"/>
                <a:ext cx="181" cy="180"/>
              </a:xfrm>
              <a:custGeom>
                <a:avLst/>
                <a:gdLst>
                  <a:gd name="T0" fmla="*/ 0 w 180"/>
                  <a:gd name="T1" fmla="*/ 0 h 180"/>
                  <a:gd name="T2" fmla="*/ 211 w 180"/>
                  <a:gd name="T3" fmla="*/ 180 h 180"/>
                  <a:gd name="T4" fmla="*/ 0 60000 65536"/>
                  <a:gd name="T5" fmla="*/ 0 60000 65536"/>
                  <a:gd name="T6" fmla="*/ 0 w 180"/>
                  <a:gd name="T7" fmla="*/ 0 h 180"/>
                  <a:gd name="T8" fmla="*/ 180 w 180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" h="180">
                    <a:moveTo>
                      <a:pt x="0" y="0"/>
                    </a:moveTo>
                    <a:cubicBezTo>
                      <a:pt x="75" y="75"/>
                      <a:pt x="150" y="150"/>
                      <a:pt x="18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242723" name="Freeform 12"/>
              <p:cNvSpPr>
                <a:spLocks/>
              </p:cNvSpPr>
              <p:nvPr/>
            </p:nvSpPr>
            <p:spPr bwMode="auto">
              <a:xfrm>
                <a:off x="5957" y="9927"/>
                <a:ext cx="360" cy="210"/>
              </a:xfrm>
              <a:custGeom>
                <a:avLst/>
                <a:gdLst>
                  <a:gd name="T0" fmla="*/ 360 w 360"/>
                  <a:gd name="T1" fmla="*/ 30 h 210"/>
                  <a:gd name="T2" fmla="*/ 180 w 360"/>
                  <a:gd name="T3" fmla="*/ 30 h 210"/>
                  <a:gd name="T4" fmla="*/ 0 w 360"/>
                  <a:gd name="T5" fmla="*/ 210 h 210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210"/>
                  <a:gd name="T11" fmla="*/ 360 w 360"/>
                  <a:gd name="T12" fmla="*/ 210 h 2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210">
                    <a:moveTo>
                      <a:pt x="360" y="30"/>
                    </a:moveTo>
                    <a:cubicBezTo>
                      <a:pt x="300" y="15"/>
                      <a:pt x="240" y="0"/>
                      <a:pt x="180" y="30"/>
                    </a:cubicBezTo>
                    <a:cubicBezTo>
                      <a:pt x="120" y="60"/>
                      <a:pt x="30" y="180"/>
                      <a:pt x="0" y="21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  <p:sp>
          <p:nvSpPr>
            <p:cNvPr id="242716" name="Text Box 13"/>
            <p:cNvSpPr txBox="1">
              <a:spLocks noChangeArrowheads="1"/>
            </p:cNvSpPr>
            <p:nvPr/>
          </p:nvSpPr>
          <p:spPr bwMode="auto">
            <a:xfrm>
              <a:off x="5889" y="293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solidFill>
                    <a:schemeClr val="tx1"/>
                  </a:solidFill>
                  <a:cs typeface="Times New Roman" pitchFamily="18" charset="0"/>
                </a:rPr>
                <a:t>%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42717" name="Text Box 14"/>
            <p:cNvSpPr txBox="1">
              <a:spLocks noChangeArrowheads="1"/>
            </p:cNvSpPr>
            <p:nvPr/>
          </p:nvSpPr>
          <p:spPr bwMode="auto">
            <a:xfrm>
              <a:off x="6374" y="3252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solidFill>
                    <a:schemeClr val="tx1"/>
                  </a:solidFill>
                  <a:cs typeface="Times New Roman" pitchFamily="18" charset="0"/>
                </a:rPr>
                <a:t>%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42694" name="Line 15"/>
          <p:cNvSpPr>
            <a:spLocks noChangeShapeType="1"/>
          </p:cNvSpPr>
          <p:nvPr/>
        </p:nvSpPr>
        <p:spPr bwMode="auto">
          <a:xfrm>
            <a:off x="6443663" y="5084763"/>
            <a:ext cx="12969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42695" name="Line 16"/>
          <p:cNvSpPr>
            <a:spLocks noChangeShapeType="1"/>
          </p:cNvSpPr>
          <p:nvPr/>
        </p:nvSpPr>
        <p:spPr bwMode="auto">
          <a:xfrm flipH="1">
            <a:off x="5186363" y="5259388"/>
            <a:ext cx="1238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42696" name="Line 17"/>
          <p:cNvSpPr>
            <a:spLocks noChangeShapeType="1"/>
          </p:cNvSpPr>
          <p:nvPr/>
        </p:nvSpPr>
        <p:spPr bwMode="auto">
          <a:xfrm flipH="1">
            <a:off x="5795963" y="5084763"/>
            <a:ext cx="6477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4288" name="Oval 18"/>
          <p:cNvSpPr>
            <a:spLocks noChangeArrowheads="1"/>
          </p:cNvSpPr>
          <p:nvPr/>
        </p:nvSpPr>
        <p:spPr bwMode="auto">
          <a:xfrm>
            <a:off x="661988" y="4091782"/>
            <a:ext cx="2663825" cy="23034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0">
              <a:defRPr/>
            </a:pPr>
            <a:r>
              <a:rPr lang="en-US" sz="4400" b="1">
                <a:solidFill>
                  <a:srgbClr val="660033"/>
                </a:solidFill>
                <a:latin typeface="Arial" charset="0"/>
                <a:cs typeface="Arial" charset="0"/>
              </a:rPr>
              <a:t>♀</a:t>
            </a:r>
          </a:p>
        </p:txBody>
      </p:sp>
      <p:sp>
        <p:nvSpPr>
          <p:cNvPr id="242698" name="Line 19"/>
          <p:cNvSpPr>
            <a:spLocks noChangeShapeType="1"/>
          </p:cNvSpPr>
          <p:nvPr/>
        </p:nvSpPr>
        <p:spPr bwMode="auto">
          <a:xfrm flipV="1">
            <a:off x="2148681" y="410171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42699" name="Line 20"/>
          <p:cNvSpPr>
            <a:spLocks noChangeShapeType="1"/>
          </p:cNvSpPr>
          <p:nvPr/>
        </p:nvSpPr>
        <p:spPr bwMode="auto">
          <a:xfrm flipV="1">
            <a:off x="1356518" y="5070331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42700" name="Rectangle 22"/>
          <p:cNvSpPr>
            <a:spLocks noChangeArrowheads="1"/>
          </p:cNvSpPr>
          <p:nvPr/>
        </p:nvSpPr>
        <p:spPr bwMode="auto">
          <a:xfrm>
            <a:off x="2286000" y="5486400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4800" b="1">
                <a:solidFill>
                  <a:srgbClr val="0000CC"/>
                </a:solidFill>
              </a:rPr>
              <a:t>♂</a:t>
            </a:r>
          </a:p>
        </p:txBody>
      </p:sp>
      <p:sp>
        <p:nvSpPr>
          <p:cNvPr id="242701" name="Rectangle 23"/>
          <p:cNvSpPr>
            <a:spLocks noChangeArrowheads="1"/>
          </p:cNvSpPr>
          <p:nvPr/>
        </p:nvSpPr>
        <p:spPr bwMode="auto">
          <a:xfrm>
            <a:off x="2566843" y="5005711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8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42702" name="Rectangle 24"/>
          <p:cNvSpPr>
            <a:spLocks noChangeArrowheads="1"/>
          </p:cNvSpPr>
          <p:nvPr/>
        </p:nvSpPr>
        <p:spPr bwMode="auto">
          <a:xfrm>
            <a:off x="1752600" y="44958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80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42703" name="Rectangle 31"/>
          <p:cNvSpPr>
            <a:spLocks noChangeArrowheads="1"/>
          </p:cNvSpPr>
          <p:nvPr/>
        </p:nvSpPr>
        <p:spPr bwMode="auto">
          <a:xfrm>
            <a:off x="381000" y="133926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 u="sng" dirty="0" smtClean="0">
                <a:solidFill>
                  <a:srgbClr val="C00000"/>
                </a:solidFill>
              </a:rPr>
              <a:t>Nominal and Ordinal Data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427040" name="Rectangle 32"/>
          <p:cNvSpPr>
            <a:spLocks noChangeArrowheads="1"/>
          </p:cNvSpPr>
          <p:nvPr/>
        </p:nvSpPr>
        <p:spPr bwMode="auto">
          <a:xfrm>
            <a:off x="1558637" y="2806699"/>
            <a:ext cx="5383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>
              <a:defRPr/>
            </a:pP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cs typeface="Arial" charset="0"/>
              </a:rPr>
              <a:t>Disadvantage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of pie chart</a:t>
            </a:r>
          </a:p>
          <a:p>
            <a:pPr rtl="0">
              <a:defRPr/>
            </a:pPr>
            <a:r>
              <a:rPr lang="en-US" sz="2400" b="1" dirty="0">
                <a:cs typeface="Arial" charset="0"/>
              </a:rPr>
              <a:t>it can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only</a:t>
            </a:r>
            <a:r>
              <a:rPr lang="en-US" sz="2400" b="1" dirty="0">
                <a:cs typeface="Arial" charset="0"/>
              </a:rPr>
              <a:t> represented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one variable </a:t>
            </a:r>
          </a:p>
          <a:p>
            <a:pPr rtl="0">
              <a:defRPr/>
            </a:pPr>
            <a:r>
              <a:rPr lang="en-US" sz="2400" b="1" dirty="0">
                <a:cs typeface="Arial" charset="0"/>
              </a:rPr>
              <a:t>(sex  of children</a:t>
            </a:r>
          </a:p>
        </p:txBody>
      </p:sp>
      <p:sp>
        <p:nvSpPr>
          <p:cNvPr id="242705" name="Rectangle 33"/>
          <p:cNvSpPr>
            <a:spLocks noChangeArrowheads="1"/>
          </p:cNvSpPr>
          <p:nvPr/>
        </p:nvSpPr>
        <p:spPr bwMode="auto">
          <a:xfrm>
            <a:off x="5295900" y="116319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3200" b="1" dirty="0">
                <a:solidFill>
                  <a:srgbClr val="7030A0"/>
                </a:solidFill>
              </a:rPr>
              <a:t>Charting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42706" name="Rectangle 34"/>
          <p:cNvSpPr>
            <a:spLocks noChangeArrowheads="1"/>
          </p:cNvSpPr>
          <p:nvPr/>
        </p:nvSpPr>
        <p:spPr bwMode="auto">
          <a:xfrm>
            <a:off x="3810000" y="5029200"/>
            <a:ext cx="463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endParaRPr lang="en-US" sz="1800" b="1">
              <a:solidFill>
                <a:srgbClr val="66FF33"/>
              </a:solidFill>
            </a:endParaRPr>
          </a:p>
          <a:p>
            <a:pPr rtl="0"/>
            <a:endParaRPr lang="en-US" sz="1800" b="1">
              <a:solidFill>
                <a:srgbClr val="66FF33"/>
              </a:solidFill>
            </a:endParaRPr>
          </a:p>
          <a:p>
            <a:pPr rtl="0"/>
            <a:endParaRPr lang="en-US" sz="1800" b="1">
              <a:solidFill>
                <a:srgbClr val="66FF33"/>
              </a:solidFill>
            </a:endParaRPr>
          </a:p>
          <a:p>
            <a:pPr rtl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2707" name="Rectangle 35"/>
          <p:cNvSpPr>
            <a:spLocks noChangeArrowheads="1"/>
          </p:cNvSpPr>
          <p:nvPr/>
        </p:nvSpPr>
        <p:spPr bwMode="auto">
          <a:xfrm>
            <a:off x="6193310" y="4605746"/>
            <a:ext cx="2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800" b="1" dirty="0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2708" name="Rectangle 36"/>
          <p:cNvSpPr>
            <a:spLocks noChangeArrowheads="1"/>
          </p:cNvSpPr>
          <p:nvPr/>
        </p:nvSpPr>
        <p:spPr bwMode="auto">
          <a:xfrm>
            <a:off x="66294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800" b="1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242709" name="Rectangle 37"/>
          <p:cNvSpPr>
            <a:spLocks noChangeArrowheads="1"/>
          </p:cNvSpPr>
          <p:nvPr/>
        </p:nvSpPr>
        <p:spPr bwMode="auto">
          <a:xfrm>
            <a:off x="5562600" y="54102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800" b="1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242710" name="Rectangle 38"/>
          <p:cNvSpPr>
            <a:spLocks noChangeArrowheads="1"/>
          </p:cNvSpPr>
          <p:nvPr/>
        </p:nvSpPr>
        <p:spPr bwMode="auto">
          <a:xfrm>
            <a:off x="7092156" y="4829008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242711" name="Rectangle 39"/>
          <p:cNvSpPr>
            <a:spLocks noChangeArrowheads="1"/>
          </p:cNvSpPr>
          <p:nvPr/>
        </p:nvSpPr>
        <p:spPr bwMode="auto">
          <a:xfrm>
            <a:off x="5181600" y="4876800"/>
            <a:ext cx="426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27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187B901-1C63-4B42-94C2-ACB497F7D7B4}" type="slidenum">
              <a:rPr lang="ar-SA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2760518" y="5970444"/>
            <a:ext cx="2802082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Excellent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charset="0"/>
              </a:rPr>
              <a:t>in showing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Arial" charset="0"/>
              </a:rPr>
              <a:t>comparison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Arial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278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Slide Vari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1" y="3635714"/>
            <a:ext cx="889349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50</a:t>
            </a:fld>
            <a:endParaRPr lang="en-MY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AD20035-6EBD-4ACB-B0E4-A6C07544FA7E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184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189ED7A-37A4-4704-831F-C32B30D8A9DB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51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96838" y="764704"/>
            <a:ext cx="8795642" cy="52629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hangingPunct="0"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central value as</a:t>
            </a: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600" b="1" dirty="0" smtClean="0">
                <a:cs typeface="Arial" charset="0"/>
              </a:rPr>
              <a:t>1-Measures </a:t>
            </a:r>
            <a:r>
              <a:rPr lang="en-US" sz="2600" b="1" dirty="0">
                <a:cs typeface="Arial" charset="0"/>
              </a:rPr>
              <a:t>of central tendencies (Location)</a:t>
            </a:r>
          </a:p>
          <a:p>
            <a:pPr rtl="0" eaLnBrk="0" hangingPunct="0">
              <a:defRPr/>
            </a:pPr>
            <a:endParaRPr lang="en-US" sz="2600" b="1" dirty="0" smtClean="0"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 smtClean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endParaRPr lang="en-US" sz="2800" b="1" dirty="0">
              <a:latin typeface="Arial" charset="0"/>
              <a:cs typeface="Arial" charset="0"/>
            </a:endParaRPr>
          </a:p>
          <a:p>
            <a:pPr rtl="0" eaLnBrk="0" hangingPunct="0">
              <a:defRPr/>
            </a:pPr>
            <a:r>
              <a:rPr lang="en-US" sz="2600" b="1" dirty="0" smtClean="0">
                <a:solidFill>
                  <a:srgbClr val="FF0000"/>
                </a:solidFill>
                <a:cs typeface="Arial" charset="0"/>
              </a:rPr>
              <a:t>2-Measures 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of Dispersion, 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90" y="2636912"/>
            <a:ext cx="90663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75, 75, 75, 75, 75, 75</a:t>
            </a:r>
            <a:r>
              <a:rPr lang="en-US" sz="2600" dirty="0">
                <a:solidFill>
                  <a:schemeClr val="tx2"/>
                </a:solidFill>
              </a:rPr>
              <a:t>,          Mean =  </a:t>
            </a:r>
            <a:r>
              <a:rPr lang="en-US" sz="2600" dirty="0"/>
              <a:t>????</a:t>
            </a:r>
          </a:p>
          <a:p>
            <a:endParaRPr lang="en-US" sz="2600" dirty="0"/>
          </a:p>
          <a:p>
            <a:r>
              <a:rPr lang="en-US" sz="2600" dirty="0"/>
              <a:t>75, 70, 75. 80, 85.          </a:t>
            </a:r>
            <a:r>
              <a:rPr lang="en-US" sz="2600" dirty="0" smtClean="0"/>
              <a:t>    </a:t>
            </a:r>
            <a:r>
              <a:rPr lang="en-US" sz="2600" b="1" dirty="0" smtClean="0">
                <a:solidFill>
                  <a:schemeClr val="tx2"/>
                </a:solidFill>
              </a:rPr>
              <a:t>Mean </a:t>
            </a:r>
            <a:r>
              <a:rPr lang="en-US" sz="2600" b="1" dirty="0">
                <a:solidFill>
                  <a:schemeClr val="tx2"/>
                </a:solidFill>
              </a:rPr>
              <a:t>=</a:t>
            </a:r>
            <a:r>
              <a:rPr lang="en-US" sz="2600" b="1" dirty="0"/>
              <a:t>  ????</a:t>
            </a:r>
          </a:p>
          <a:p>
            <a:endParaRPr lang="en-US" sz="2600" dirty="0"/>
          </a:p>
          <a:p>
            <a:r>
              <a:rPr lang="en-US" sz="2600" b="1" dirty="0"/>
              <a:t> 60, 65, 55, 70, 75, 75, ,70, 80</a:t>
            </a:r>
            <a:r>
              <a:rPr lang="en-US" sz="2600" dirty="0"/>
              <a:t>, </a:t>
            </a:r>
            <a:r>
              <a:rPr lang="en-US" sz="2600" b="1" dirty="0">
                <a:solidFill>
                  <a:schemeClr val="tx2"/>
                </a:solidFill>
              </a:rPr>
              <a:t>Mean</a:t>
            </a:r>
            <a:r>
              <a:rPr lang="en-US" sz="2600" dirty="0">
                <a:solidFill>
                  <a:schemeClr val="tx2"/>
                </a:solidFill>
              </a:rPr>
              <a:t>=</a:t>
            </a:r>
            <a:r>
              <a:rPr lang="en-US" sz="2600" dirty="0"/>
              <a:t>  ????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48064" y="37981"/>
            <a:ext cx="3843536" cy="110799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  <a:extLst/>
        </p:spPr>
        <p:txBody>
          <a:bodyPr wrap="square">
            <a:spAutoFit/>
          </a:bodyPr>
          <a:lstStyle/>
          <a:p>
            <a:pPr rtl="0"/>
            <a:r>
              <a:rPr lang="en-US" sz="1100" b="1" dirty="0" smtClean="0"/>
              <a:t>1-Measures </a:t>
            </a:r>
            <a:r>
              <a:rPr lang="en-US" sz="1100" b="1" dirty="0"/>
              <a:t>of central tendencies (Location) .</a:t>
            </a:r>
          </a:p>
          <a:p>
            <a:pPr rtl="0"/>
            <a:r>
              <a:rPr lang="en-US" sz="1100" b="1" dirty="0"/>
              <a:t>    A value around which the data has a tendency to congregate (come together )or </a:t>
            </a:r>
            <a:r>
              <a:rPr lang="en-US" sz="1100" b="1" dirty="0" smtClean="0"/>
              <a:t>cluster</a:t>
            </a:r>
            <a:endParaRPr lang="en-US" sz="1100" b="1" dirty="0"/>
          </a:p>
          <a:p>
            <a:pPr rtl="0"/>
            <a:r>
              <a:rPr lang="en-US" sz="1100" b="1" dirty="0">
                <a:solidFill>
                  <a:srgbClr val="C00000"/>
                </a:solidFill>
              </a:rPr>
              <a:t>2-Measures of Dispersion, scatter around average</a:t>
            </a:r>
          </a:p>
          <a:p>
            <a:pPr rtl="0"/>
            <a:r>
              <a:rPr lang="en-US" sz="1100" b="1" dirty="0"/>
              <a:t>    A value which measures </a:t>
            </a:r>
          </a:p>
          <a:p>
            <a:pPr rtl="0"/>
            <a:r>
              <a:rPr lang="en-US" sz="1100" b="1" dirty="0"/>
              <a:t>the degree to which the data are  or  are not ,    spread out</a:t>
            </a:r>
            <a:endParaRPr lang="en-US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51314"/>
              </p:ext>
            </p:extLst>
          </p:nvPr>
        </p:nvGraphicFramePr>
        <p:xfrm>
          <a:off x="3419872" y="4915048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915048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34296" y="4883681"/>
            <a:ext cx="720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4000" b="1" dirty="0"/>
              <a:t>=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55021" y="4883681"/>
            <a:ext cx="16981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r>
              <a:rPr lang="en-US" sz="2800" b="1" u="sng" dirty="0"/>
              <a:t>∑  X</a:t>
            </a:r>
            <a:endParaRPr lang="en-US" sz="2800" b="1" dirty="0"/>
          </a:p>
          <a:p>
            <a:pPr algn="ctr" rtl="0"/>
            <a:r>
              <a:rPr lang="en-US" sz="2800" b="1" dirty="0"/>
              <a:t>N  </a:t>
            </a:r>
            <a:r>
              <a:rPr lang="en-US" sz="2800" b="1" dirty="0">
                <a:solidFill>
                  <a:srgbClr val="00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111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162AEA1-B7AE-4302-B9E1-CED31A157F5A}" type="datetime1">
              <a:rPr lang="en-US" sz="1400" smtClean="0">
                <a:solidFill>
                  <a:srgbClr val="000000"/>
                </a:solidFill>
              </a:rPr>
              <a:pPr eaLnBrk="1" hangingPunct="1"/>
              <a:t>6/28/2021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38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921216C-84AB-4FD0-B095-03EE403A843C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52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15647" y="1791400"/>
            <a:ext cx="71043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/>
              <a:t>          </a:t>
            </a:r>
            <a:r>
              <a:rPr lang="en-US" sz="3200" b="1" dirty="0"/>
              <a:t>Measures of Dispersion</a:t>
            </a:r>
            <a:endParaRPr lang="en-US" sz="3200" dirty="0"/>
          </a:p>
          <a:p>
            <a:pPr rtl="0"/>
            <a:r>
              <a:rPr lang="en-US" sz="3200" b="1" dirty="0"/>
              <a:t>        </a:t>
            </a:r>
            <a:r>
              <a:rPr lang="en-US" sz="3200" b="1" dirty="0" smtClean="0"/>
              <a:t>     </a:t>
            </a:r>
            <a:r>
              <a:rPr lang="en-US" sz="3200" b="1" dirty="0"/>
              <a:t>(Measures of Variation)</a:t>
            </a:r>
            <a:endParaRPr lang="en-US" sz="3200" dirty="0"/>
          </a:p>
          <a:p>
            <a:pPr rtl="0"/>
            <a:r>
              <a:rPr lang="en-US" sz="3200" b="1" dirty="0"/>
              <a:t>                (Measures of Scattering</a:t>
            </a:r>
            <a:r>
              <a:rPr lang="en-US" sz="3200" dirty="0" smtClean="0"/>
              <a:t>)</a:t>
            </a:r>
          </a:p>
          <a:p>
            <a:r>
              <a:rPr lang="en-US" sz="3200" b="1" dirty="0" smtClean="0"/>
              <a:t>                     measures </a:t>
            </a:r>
            <a:r>
              <a:rPr lang="en-US" sz="3200" b="1" dirty="0"/>
              <a:t>of </a:t>
            </a:r>
            <a:r>
              <a:rPr lang="en-US" sz="3200" b="1" dirty="0" smtClean="0"/>
              <a:t>spread</a:t>
            </a:r>
            <a:endParaRPr lang="en-US" sz="3200" dirty="0"/>
          </a:p>
        </p:txBody>
      </p:sp>
      <p:sp>
        <p:nvSpPr>
          <p:cNvPr id="293893" name="Rectangle 4"/>
          <p:cNvSpPr>
            <a:spLocks noChangeArrowheads="1"/>
          </p:cNvSpPr>
          <p:nvPr/>
        </p:nvSpPr>
        <p:spPr bwMode="auto">
          <a:xfrm>
            <a:off x="4800600" y="304800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>
                <a:solidFill>
                  <a:srgbClr val="FFFF00"/>
                </a:solidFill>
              </a:rPr>
              <a:t>1-Measures of central tendencies</a:t>
            </a:r>
            <a:endParaRPr lang="en-US" sz="1800" b="1">
              <a:solidFill>
                <a:srgbClr val="FFFFFF"/>
              </a:solidFill>
            </a:endParaRPr>
          </a:p>
          <a:p>
            <a:pPr rtl="0" eaLnBrk="0" hangingPunct="0"/>
            <a:r>
              <a:rPr lang="en-US" sz="1800" b="1">
                <a:solidFill>
                  <a:srgbClr val="CC0000"/>
                </a:solidFill>
              </a:rPr>
              <a:t>2-Measures of Dispersion,</a:t>
            </a:r>
            <a:r>
              <a:rPr lang="en-US" sz="18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4" name="Rectangle 4"/>
          <p:cNvSpPr>
            <a:spLocks noChangeArrowheads="1"/>
          </p:cNvSpPr>
          <p:nvPr/>
        </p:nvSpPr>
        <p:spPr bwMode="auto">
          <a:xfrm>
            <a:off x="4876800" y="304800"/>
            <a:ext cx="4038600" cy="923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1800" b="1" dirty="0">
                <a:solidFill>
                  <a:srgbClr val="333399"/>
                </a:solidFill>
              </a:rPr>
              <a:t>The central value as</a:t>
            </a:r>
          </a:p>
          <a:p>
            <a:pPr rtl="0" eaLnBrk="0" hangingPunct="0"/>
            <a:r>
              <a:rPr lang="en-US" sz="1800" b="1" dirty="0">
                <a:solidFill>
                  <a:srgbClr val="006600"/>
                </a:solidFill>
              </a:rPr>
              <a:t>1-Measures of central tendencies</a:t>
            </a:r>
          </a:p>
          <a:p>
            <a:pPr rtl="0" eaLnBrk="0" hangingPunct="0"/>
            <a:r>
              <a:rPr lang="en-US" sz="1800" b="1" dirty="0">
                <a:solidFill>
                  <a:srgbClr val="CC0000"/>
                </a:solidFill>
              </a:rPr>
              <a:t>2-Measures of Dispersion,</a:t>
            </a:r>
            <a:r>
              <a:rPr lang="en-US" sz="1800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938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A24D38-5CD8-4BCE-B168-2D67E351A4E8}" type="slidenum">
              <a:rPr lang="ar-SA" sz="1400" smtClean="0">
                <a:solidFill>
                  <a:srgbClr val="000000"/>
                </a:solidFill>
              </a:rPr>
              <a:pPr eaLnBrk="1" hangingPunct="1"/>
              <a:t>52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9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3828876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 smtClean="0">
                <a:solidFill>
                  <a:srgbClr val="FF0000"/>
                </a:solidFill>
              </a:rPr>
              <a:t>Pie Charts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43715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57288"/>
            <a:ext cx="4394448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Displays data in percentages.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Statistics</a:t>
            </a:r>
            <a:r>
              <a:rPr lang="en-US" sz="2400" dirty="0" smtClean="0"/>
              <a:t> Class Data: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5: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year, 10.6%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27: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year, 57.4%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12: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year, 25.5%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3: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year, 6.4%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Should add to 100%, adds to 99.9% due to round-off error</a:t>
            </a: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3429000" y="257968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 eaLnBrk="0" hangingPunct="0">
              <a:defRPr/>
            </a:pPr>
            <a:endParaRPr lang="en-US" sz="2400" b="1">
              <a:solidFill>
                <a:srgbClr val="40458C"/>
              </a:solidFill>
              <a:latin typeface="System"/>
              <a:cs typeface="+mn-cs"/>
            </a:endParaRPr>
          </a:p>
          <a:p>
            <a:pPr rtl="0" eaLnBrk="0" hangingPunct="0">
              <a:defRPr/>
            </a:pPr>
            <a:endParaRPr lang="en-US" sz="2400" b="1">
              <a:solidFill>
                <a:srgbClr val="40458C"/>
              </a:solidFill>
              <a:latin typeface="System"/>
              <a:cs typeface="+mn-cs"/>
            </a:endParaRPr>
          </a:p>
        </p:txBody>
      </p:sp>
      <p:sp>
        <p:nvSpPr>
          <p:cNvPr id="5125" name="Text Box 26"/>
          <p:cNvSpPr txBox="1">
            <a:spLocks noChangeArrowheads="1"/>
          </p:cNvSpPr>
          <p:nvPr/>
        </p:nvSpPr>
        <p:spPr bwMode="auto">
          <a:xfrm>
            <a:off x="5143500" y="1268760"/>
            <a:ext cx="3949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>
              <a:defRPr/>
            </a:pP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Percentage of students in each </a:t>
            </a:r>
          </a:p>
          <a:p>
            <a:pPr algn="ctr" rtl="0">
              <a:defRPr/>
            </a:pPr>
            <a:r>
              <a:rPr lang="en-US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class level in a Statistics class</a:t>
            </a:r>
          </a:p>
        </p:txBody>
      </p:sp>
      <p:sp>
        <p:nvSpPr>
          <p:cNvPr id="5126" name="Arc 29"/>
          <p:cNvSpPr>
            <a:spLocks/>
          </p:cNvSpPr>
          <p:nvPr/>
        </p:nvSpPr>
        <p:spPr bwMode="auto">
          <a:xfrm>
            <a:off x="6838950" y="2857500"/>
            <a:ext cx="1022350" cy="1662113"/>
          </a:xfrm>
          <a:custGeom>
            <a:avLst/>
            <a:gdLst>
              <a:gd name="T0" fmla="*/ 0 w 13289"/>
              <a:gd name="T1" fmla="*/ 0 h 21600"/>
              <a:gd name="T2" fmla="*/ 2147483647 w 13289"/>
              <a:gd name="T3" fmla="*/ 2147483647 h 21600"/>
              <a:gd name="T4" fmla="*/ 2147483647 w 13289"/>
              <a:gd name="T5" fmla="*/ 2147483647 h 21600"/>
              <a:gd name="T6" fmla="*/ 0 60000 65536"/>
              <a:gd name="T7" fmla="*/ 0 60000 65536"/>
              <a:gd name="T8" fmla="*/ 0 60000 65536"/>
              <a:gd name="T9" fmla="*/ 0 w 13289"/>
              <a:gd name="T10" fmla="*/ 0 h 21600"/>
              <a:gd name="T11" fmla="*/ 13289 w 132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89" h="21600" fill="none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4850" y="0"/>
                  <a:pt x="9503" y="1591"/>
                  <a:pt x="13288" y="4523"/>
                </a:cubicBezTo>
              </a:path>
              <a:path w="13289" h="21600" stroke="0" extrusionOk="0">
                <a:moveTo>
                  <a:pt x="0" y="0"/>
                </a:moveTo>
                <a:cubicBezTo>
                  <a:pt x="20" y="0"/>
                  <a:pt x="41" y="-1"/>
                  <a:pt x="62" y="0"/>
                </a:cubicBezTo>
                <a:cubicBezTo>
                  <a:pt x="4850" y="0"/>
                  <a:pt x="9503" y="1591"/>
                  <a:pt x="13288" y="4523"/>
                </a:cubicBezTo>
                <a:lnTo>
                  <a:pt x="62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27" name="Arc 30"/>
          <p:cNvSpPr>
            <a:spLocks/>
          </p:cNvSpPr>
          <p:nvPr/>
        </p:nvSpPr>
        <p:spPr bwMode="auto">
          <a:xfrm>
            <a:off x="5345113" y="3252788"/>
            <a:ext cx="3170237" cy="2976562"/>
          </a:xfrm>
          <a:custGeom>
            <a:avLst/>
            <a:gdLst>
              <a:gd name="T0" fmla="*/ 2147483647 w 41196"/>
              <a:gd name="T1" fmla="*/ 0 h 38677"/>
              <a:gd name="T2" fmla="*/ 0 w 41196"/>
              <a:gd name="T3" fmla="*/ 2147483647 h 38677"/>
              <a:gd name="T4" fmla="*/ 2147483647 w 41196"/>
              <a:gd name="T5" fmla="*/ 2147483647 h 38677"/>
              <a:gd name="T6" fmla="*/ 0 60000 65536"/>
              <a:gd name="T7" fmla="*/ 0 60000 65536"/>
              <a:gd name="T8" fmla="*/ 0 60000 65536"/>
              <a:gd name="T9" fmla="*/ 0 w 41196"/>
              <a:gd name="T10" fmla="*/ 0 h 38677"/>
              <a:gd name="T11" fmla="*/ 41196 w 41196"/>
              <a:gd name="T12" fmla="*/ 38677 h 386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96" h="38677" fill="none" extrusionOk="0">
                <a:moveTo>
                  <a:pt x="32822" y="0"/>
                </a:moveTo>
                <a:cubicBezTo>
                  <a:pt x="38104" y="4091"/>
                  <a:pt x="41196" y="10396"/>
                  <a:pt x="41196" y="17077"/>
                </a:cubicBezTo>
                <a:cubicBezTo>
                  <a:pt x="41196" y="29006"/>
                  <a:pt x="31525" y="38677"/>
                  <a:pt x="19596" y="38677"/>
                </a:cubicBezTo>
                <a:cubicBezTo>
                  <a:pt x="11184" y="38677"/>
                  <a:pt x="3538" y="33794"/>
                  <a:pt x="0" y="26163"/>
                </a:cubicBezTo>
              </a:path>
              <a:path w="41196" h="38677" stroke="0" extrusionOk="0">
                <a:moveTo>
                  <a:pt x="32822" y="0"/>
                </a:moveTo>
                <a:cubicBezTo>
                  <a:pt x="38104" y="4091"/>
                  <a:pt x="41196" y="10396"/>
                  <a:pt x="41196" y="17077"/>
                </a:cubicBezTo>
                <a:cubicBezTo>
                  <a:pt x="41196" y="29006"/>
                  <a:pt x="31525" y="38677"/>
                  <a:pt x="19596" y="38677"/>
                </a:cubicBezTo>
                <a:cubicBezTo>
                  <a:pt x="11184" y="38677"/>
                  <a:pt x="3538" y="33794"/>
                  <a:pt x="0" y="26163"/>
                </a:cubicBezTo>
                <a:lnTo>
                  <a:pt x="19596" y="17077"/>
                </a:lnTo>
                <a:lnTo>
                  <a:pt x="32822" y="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28" name="Arc 31" descr="Pink tissue paper"/>
          <p:cNvSpPr>
            <a:spLocks/>
          </p:cNvSpPr>
          <p:nvPr/>
        </p:nvSpPr>
        <p:spPr bwMode="auto">
          <a:xfrm>
            <a:off x="5143500" y="3009900"/>
            <a:ext cx="1662113" cy="2227263"/>
          </a:xfrm>
          <a:custGeom>
            <a:avLst/>
            <a:gdLst>
              <a:gd name="T0" fmla="*/ 2147483647 w 21600"/>
              <a:gd name="T1" fmla="*/ 2147483647 h 28953"/>
              <a:gd name="T2" fmla="*/ 2147483647 w 21600"/>
              <a:gd name="T3" fmla="*/ 0 h 28953"/>
              <a:gd name="T4" fmla="*/ 2147483647 w 21600"/>
              <a:gd name="T5" fmla="*/ 2147483647 h 28953"/>
              <a:gd name="T6" fmla="*/ 0 60000 65536"/>
              <a:gd name="T7" fmla="*/ 0 60000 65536"/>
              <a:gd name="T8" fmla="*/ 0 60000 65536"/>
              <a:gd name="T9" fmla="*/ 0 w 21600"/>
              <a:gd name="T10" fmla="*/ 0 h 28953"/>
              <a:gd name="T11" fmla="*/ 21600 w 21600"/>
              <a:gd name="T12" fmla="*/ 28953 h 28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953" fill="none" extrusionOk="0">
                <a:moveTo>
                  <a:pt x="2004" y="28952"/>
                </a:moveTo>
                <a:cubicBezTo>
                  <a:pt x="683" y="26105"/>
                  <a:pt x="0" y="23004"/>
                  <a:pt x="0" y="19866"/>
                </a:cubicBezTo>
                <a:cubicBezTo>
                  <a:pt x="-1" y="11213"/>
                  <a:pt x="5163" y="3396"/>
                  <a:pt x="13120" y="-1"/>
                </a:cubicBezTo>
              </a:path>
              <a:path w="21600" h="28953" stroke="0" extrusionOk="0">
                <a:moveTo>
                  <a:pt x="2004" y="28952"/>
                </a:moveTo>
                <a:cubicBezTo>
                  <a:pt x="683" y="26105"/>
                  <a:pt x="0" y="23004"/>
                  <a:pt x="0" y="19866"/>
                </a:cubicBezTo>
                <a:cubicBezTo>
                  <a:pt x="-1" y="11213"/>
                  <a:pt x="5163" y="3396"/>
                  <a:pt x="13120" y="-1"/>
                </a:cubicBezTo>
                <a:lnTo>
                  <a:pt x="21600" y="19866"/>
                </a:lnTo>
                <a:lnTo>
                  <a:pt x="2004" y="2895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29" name="Arc 32"/>
          <p:cNvSpPr>
            <a:spLocks/>
          </p:cNvSpPr>
          <p:nvPr/>
        </p:nvSpPr>
        <p:spPr bwMode="auto">
          <a:xfrm>
            <a:off x="6172200" y="2857500"/>
            <a:ext cx="652463" cy="1662113"/>
          </a:xfrm>
          <a:custGeom>
            <a:avLst/>
            <a:gdLst>
              <a:gd name="T0" fmla="*/ 0 w 8479"/>
              <a:gd name="T1" fmla="*/ 2147483647 h 21600"/>
              <a:gd name="T2" fmla="*/ 2147483647 w 8479"/>
              <a:gd name="T3" fmla="*/ 0 h 21600"/>
              <a:gd name="T4" fmla="*/ 2147483647 w 8479"/>
              <a:gd name="T5" fmla="*/ 2147483647 h 21600"/>
              <a:gd name="T6" fmla="*/ 0 60000 65536"/>
              <a:gd name="T7" fmla="*/ 0 60000 65536"/>
              <a:gd name="T8" fmla="*/ 0 60000 65536"/>
              <a:gd name="T9" fmla="*/ 0 w 8479"/>
              <a:gd name="T10" fmla="*/ 0 h 21600"/>
              <a:gd name="T11" fmla="*/ 8479 w 84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79" h="21600" fill="none" extrusionOk="0">
                <a:moveTo>
                  <a:pt x="-1" y="1733"/>
                </a:moveTo>
                <a:cubicBezTo>
                  <a:pt x="2661" y="597"/>
                  <a:pt x="5523" y="8"/>
                  <a:pt x="8417" y="0"/>
                </a:cubicBezTo>
              </a:path>
              <a:path w="8479" h="21600" stroke="0" extrusionOk="0">
                <a:moveTo>
                  <a:pt x="-1" y="1733"/>
                </a:moveTo>
                <a:cubicBezTo>
                  <a:pt x="2661" y="597"/>
                  <a:pt x="5523" y="8"/>
                  <a:pt x="8417" y="0"/>
                </a:cubicBezTo>
                <a:lnTo>
                  <a:pt x="8479" y="21600"/>
                </a:lnTo>
                <a:lnTo>
                  <a:pt x="-1" y="1733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30" name="Rectangle 33"/>
          <p:cNvSpPr>
            <a:spLocks noChangeArrowheads="1"/>
          </p:cNvSpPr>
          <p:nvPr/>
        </p:nvSpPr>
        <p:spPr bwMode="auto">
          <a:xfrm>
            <a:off x="7066543" y="2806184"/>
            <a:ext cx="980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sz="2400" b="1" dirty="0">
                <a:solidFill>
                  <a:srgbClr val="FF3300"/>
                </a:solidFill>
                <a:cs typeface="+mn-cs"/>
              </a:rPr>
              <a:t>1</a:t>
            </a:r>
            <a:r>
              <a:rPr lang="en-US" sz="2400" b="1" baseline="30000" dirty="0">
                <a:solidFill>
                  <a:srgbClr val="FF3300"/>
                </a:solidFill>
                <a:cs typeface="+mn-cs"/>
              </a:rPr>
              <a:t>st </a:t>
            </a:r>
            <a:r>
              <a:rPr lang="en-US" sz="2400" b="1" dirty="0">
                <a:solidFill>
                  <a:srgbClr val="FF3300"/>
                </a:solidFill>
                <a:cs typeface="+mn-cs"/>
              </a:rPr>
              <a:t> year</a:t>
            </a:r>
            <a:endParaRPr lang="en-US" sz="2400" dirty="0">
              <a:solidFill>
                <a:srgbClr val="FF33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31" name="Rectangle 34"/>
          <p:cNvSpPr>
            <a:spLocks noChangeArrowheads="1"/>
          </p:cNvSpPr>
          <p:nvPr/>
        </p:nvSpPr>
        <p:spPr bwMode="auto">
          <a:xfrm>
            <a:off x="7059981" y="3355686"/>
            <a:ext cx="5802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b="1" dirty="0">
                <a:cs typeface="+mn-cs"/>
              </a:rPr>
              <a:t>10.6%</a:t>
            </a:r>
            <a:endParaRPr lang="en-US" dirty="0">
              <a:latin typeface="Tahoma" pitchFamily="34" charset="0"/>
              <a:cs typeface="+mn-cs"/>
            </a:endParaRPr>
          </a:p>
        </p:txBody>
      </p:sp>
      <p:sp>
        <p:nvSpPr>
          <p:cNvPr id="5132" name="Rectangle 35"/>
          <p:cNvSpPr>
            <a:spLocks noChangeArrowheads="1"/>
          </p:cNvSpPr>
          <p:nvPr/>
        </p:nvSpPr>
        <p:spPr bwMode="auto">
          <a:xfrm>
            <a:off x="7276146" y="4983559"/>
            <a:ext cx="894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2000" b="1" baseline="30000" dirty="0">
                <a:solidFill>
                  <a:schemeClr val="bg1"/>
                </a:solidFill>
                <a:cs typeface="+mn-cs"/>
              </a:rPr>
              <a:t>nd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  year</a:t>
            </a:r>
            <a:endParaRPr lang="en-US" sz="2000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33" name="Rectangle 36"/>
          <p:cNvSpPr>
            <a:spLocks noChangeArrowheads="1"/>
          </p:cNvSpPr>
          <p:nvPr/>
        </p:nvSpPr>
        <p:spPr bwMode="auto">
          <a:xfrm>
            <a:off x="7095076" y="5445224"/>
            <a:ext cx="6460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57.4%</a:t>
            </a:r>
            <a:endParaRPr lang="en-US" sz="2000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34" name="Rectangle 37"/>
          <p:cNvSpPr>
            <a:spLocks noChangeArrowheads="1"/>
          </p:cNvSpPr>
          <p:nvPr/>
        </p:nvSpPr>
        <p:spPr bwMode="auto">
          <a:xfrm>
            <a:off x="5373877" y="3478796"/>
            <a:ext cx="862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sz="2000" b="1" dirty="0">
                <a:solidFill>
                  <a:srgbClr val="FF3300"/>
                </a:solidFill>
                <a:cs typeface="+mn-cs"/>
              </a:rPr>
              <a:t>3</a:t>
            </a:r>
            <a:r>
              <a:rPr lang="en-US" sz="2000" b="1" baseline="30000" dirty="0">
                <a:solidFill>
                  <a:srgbClr val="FF3300"/>
                </a:solidFill>
                <a:cs typeface="+mn-cs"/>
              </a:rPr>
              <a:t>rd</a:t>
            </a:r>
            <a:r>
              <a:rPr lang="en-US" sz="2000" b="1" dirty="0">
                <a:solidFill>
                  <a:srgbClr val="FF3300"/>
                </a:solidFill>
                <a:cs typeface="+mn-cs"/>
              </a:rPr>
              <a:t>  year</a:t>
            </a:r>
            <a:endParaRPr lang="en-US" sz="2000" dirty="0">
              <a:solidFill>
                <a:srgbClr val="FF33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35" name="Rectangle 38"/>
          <p:cNvSpPr>
            <a:spLocks noChangeArrowheads="1"/>
          </p:cNvSpPr>
          <p:nvPr/>
        </p:nvSpPr>
        <p:spPr bwMode="auto">
          <a:xfrm>
            <a:off x="5387910" y="4095335"/>
            <a:ext cx="6460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sz="2000" b="1" dirty="0">
                <a:cs typeface="+mn-cs"/>
              </a:rPr>
              <a:t>25.5%</a:t>
            </a:r>
            <a:endParaRPr lang="en-US" sz="2000" dirty="0">
              <a:latin typeface="Tahoma" pitchFamily="34" charset="0"/>
              <a:cs typeface="+mn-cs"/>
            </a:endParaRPr>
          </a:p>
        </p:txBody>
      </p:sp>
      <p:sp>
        <p:nvSpPr>
          <p:cNvPr id="5136" name="Rectangle 39"/>
          <p:cNvSpPr>
            <a:spLocks noChangeArrowheads="1"/>
          </p:cNvSpPr>
          <p:nvPr/>
        </p:nvSpPr>
        <p:spPr bwMode="auto">
          <a:xfrm>
            <a:off x="6033921" y="2579688"/>
            <a:ext cx="8050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rtl="0">
              <a:defRPr/>
            </a:pPr>
            <a:r>
              <a:rPr lang="en-US" sz="2000" b="1" dirty="0">
                <a:solidFill>
                  <a:srgbClr val="FF3300"/>
                </a:solidFill>
                <a:cs typeface="+mn-cs"/>
              </a:rPr>
              <a:t>4</a:t>
            </a:r>
            <a:r>
              <a:rPr lang="en-US" sz="2000" b="1" baseline="30000" dirty="0">
                <a:solidFill>
                  <a:srgbClr val="FF3300"/>
                </a:solidFill>
                <a:cs typeface="+mn-cs"/>
              </a:rPr>
              <a:t>th</a:t>
            </a:r>
            <a:r>
              <a:rPr lang="en-US" sz="2000" b="1" dirty="0">
                <a:solidFill>
                  <a:srgbClr val="FF3300"/>
                </a:solidFill>
                <a:cs typeface="+mn-cs"/>
              </a:rPr>
              <a:t> year</a:t>
            </a:r>
            <a:endParaRPr lang="en-US" sz="2000" dirty="0">
              <a:solidFill>
                <a:srgbClr val="FF33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37" name="Rectangle 40"/>
          <p:cNvSpPr>
            <a:spLocks noChangeArrowheads="1"/>
          </p:cNvSpPr>
          <p:nvPr/>
        </p:nvSpPr>
        <p:spPr bwMode="auto">
          <a:xfrm>
            <a:off x="6172200" y="2936190"/>
            <a:ext cx="8151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rtl="0">
              <a:defRPr/>
            </a:pPr>
            <a:r>
              <a:rPr lang="en-US" sz="2000" b="1" dirty="0">
                <a:solidFill>
                  <a:srgbClr val="FF3300"/>
                </a:solidFill>
                <a:cs typeface="+mn-cs"/>
              </a:rPr>
              <a:t>6.4%</a:t>
            </a:r>
            <a:endParaRPr lang="en-US" sz="2000" dirty="0">
              <a:solidFill>
                <a:srgbClr val="FF33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5138" name="Text Box 41"/>
          <p:cNvSpPr txBox="1">
            <a:spLocks noChangeArrowheads="1"/>
          </p:cNvSpPr>
          <p:nvPr/>
        </p:nvSpPr>
        <p:spPr bwMode="auto">
          <a:xfrm>
            <a:off x="874640" y="5448300"/>
            <a:ext cx="3868738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1" hangingPunct="1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40458C"/>
                </a:solidFill>
                <a:cs typeface="+mn-cs"/>
              </a:rPr>
              <a:t>Excellent in showing </a:t>
            </a:r>
            <a:endParaRPr lang="en-GB" dirty="0" smtClean="0">
              <a:solidFill>
                <a:srgbClr val="40458C"/>
              </a:solidFill>
              <a:cs typeface="+mn-cs"/>
            </a:endParaRPr>
          </a:p>
          <a:p>
            <a:pPr algn="ctr" rtl="0" eaLnBrk="1" hangingPunct="1">
              <a:lnSpc>
                <a:spcPct val="90000"/>
              </a:lnSpc>
              <a:spcBef>
                <a:spcPct val="20000"/>
              </a:spcBef>
              <a:buClr>
                <a:srgbClr val="6F89F7"/>
              </a:buClr>
              <a:buSzPct val="11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3300"/>
                </a:solidFill>
                <a:cs typeface="+mn-cs"/>
              </a:rPr>
              <a:t>part vs. whole comparisons</a:t>
            </a:r>
          </a:p>
        </p:txBody>
      </p:sp>
      <p:sp>
        <p:nvSpPr>
          <p:cNvPr id="243731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61B7D3-09E0-4791-8845-259EC4626551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6</a:t>
            </a:fld>
            <a:endParaRPr lang="en-US" sz="1400" dirty="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2- </a:t>
            </a:r>
            <a:r>
              <a:rPr lang="en-US" sz="3200" b="1" u="sng" dirty="0" smtClean="0">
                <a:solidFill>
                  <a:srgbClr val="FF0000"/>
                </a:solidFill>
                <a:cs typeface="Times New Roman" pitchFamily="18" charset="0"/>
              </a:rPr>
              <a:t>THE BAR CHART: </a:t>
            </a:r>
            <a:endParaRPr lang="en-US" sz="32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4739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b="1" dirty="0" smtClean="0">
                <a:cs typeface="Arial" pitchFamily="34" charset="0"/>
              </a:rPr>
              <a:t>This type of graph is suitable to represent data of the </a:t>
            </a:r>
          </a:p>
          <a:p>
            <a:pPr marL="0" indent="0" eaLnBrk="1" hangingPunct="1">
              <a:buNone/>
            </a:pPr>
            <a:r>
              <a:rPr lang="en-US" sz="26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    two </a:t>
            </a:r>
            <a:r>
              <a:rPr lang="en-US" sz="2600" b="1" dirty="0" smtClean="0">
                <a:cs typeface="Arial" pitchFamily="34" charset="0"/>
              </a:rPr>
              <a:t>subtypes of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qualitative</a:t>
            </a:r>
            <a:r>
              <a:rPr lang="en-US" sz="2600" b="1" dirty="0" smtClean="0">
                <a:solidFill>
                  <a:srgbClr val="002060"/>
                </a:solidFill>
                <a:cs typeface="Arial" pitchFamily="34" charset="0"/>
              </a:rPr>
              <a:t>  and quantitative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discrete</a:t>
            </a:r>
            <a:r>
              <a:rPr lang="en-US" sz="2600" b="1" dirty="0" smtClean="0">
                <a:cs typeface="Arial" pitchFamily="34" charset="0"/>
              </a:rPr>
              <a:t> type. </a:t>
            </a:r>
          </a:p>
          <a:p>
            <a:pPr eaLnBrk="1" hangingPunct="1"/>
            <a:r>
              <a:rPr lang="en-US" sz="2600" b="1" dirty="0" smtClean="0">
                <a:cs typeface="Arial" pitchFamily="34" charset="0"/>
              </a:rPr>
              <a:t>Each category in the table is represented by a bar or  column or rectangle, </a:t>
            </a:r>
          </a:p>
          <a:p>
            <a:pPr eaLnBrk="1" hangingPunct="1"/>
            <a:r>
              <a:rPr lang="en-US" sz="2600" b="1" dirty="0" smtClean="0">
                <a:cs typeface="Arial" pitchFamily="34" charset="0"/>
              </a:rPr>
              <a:t>So the height of the bar is opposite to the corresponding frequency on the Y axis.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b="1" dirty="0" smtClean="0">
                <a:cs typeface="Arial" pitchFamily="34" charset="0"/>
              </a:rPr>
              <a:t>All bars must have the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same width </a:t>
            </a:r>
            <a:r>
              <a:rPr lang="en-US" sz="2600" b="1" dirty="0" smtClean="0">
                <a:cs typeface="Arial" pitchFamily="34" charset="0"/>
              </a:rPr>
              <a:t>and a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space</a:t>
            </a:r>
            <a:r>
              <a:rPr lang="en-US" sz="2600" b="1" dirty="0" smtClean="0">
                <a:cs typeface="Arial" pitchFamily="34" charset="0"/>
              </a:rPr>
              <a:t> must be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left  between every two </a:t>
            </a:r>
            <a:r>
              <a:rPr lang="en-US" sz="2600" b="1" dirty="0" smtClean="0">
                <a:cs typeface="Arial" pitchFamily="34" charset="0"/>
              </a:rPr>
              <a:t>consecutive bars,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600" b="1" dirty="0" smtClean="0">
                <a:cs typeface="Arial" pitchFamily="34" charset="0"/>
              </a:rPr>
              <a:t>the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width  of </a:t>
            </a:r>
            <a:r>
              <a:rPr lang="en-US" sz="2600" b="1" dirty="0" smtClean="0">
                <a:cs typeface="Arial" pitchFamily="34" charset="0"/>
              </a:rPr>
              <a:t>that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space </a:t>
            </a:r>
            <a:r>
              <a:rPr lang="en-US" sz="2600" b="1" dirty="0" smtClean="0">
                <a:cs typeface="Arial" pitchFamily="34" charset="0"/>
              </a:rPr>
              <a:t>is about 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same or half </a:t>
            </a:r>
            <a:r>
              <a:rPr lang="en-US" sz="2600" b="1" dirty="0" smtClean="0">
                <a:cs typeface="Arial" pitchFamily="34" charset="0"/>
              </a:rPr>
              <a:t>the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 width of </a:t>
            </a:r>
            <a:r>
              <a:rPr lang="en-US" sz="2600" b="1" dirty="0" smtClean="0">
                <a:cs typeface="Arial" pitchFamily="34" charset="0"/>
              </a:rPr>
              <a:t>the</a:t>
            </a:r>
            <a:r>
              <a:rPr lang="en-US" sz="2600" b="1" dirty="0" smtClean="0">
                <a:solidFill>
                  <a:srgbClr val="FF0000"/>
                </a:solidFill>
                <a:cs typeface="Arial" pitchFamily="34" charset="0"/>
              </a:rPr>
              <a:t> bar</a:t>
            </a:r>
            <a:r>
              <a:rPr lang="en-US" sz="2600" b="1" dirty="0" smtClean="0">
                <a:cs typeface="Arial" pitchFamily="34" charset="0"/>
              </a:rPr>
              <a:t>.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6A09-B43B-4D29-9DDD-BE4086E72C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249B22-5A83-421D-B979-28E62C7631A7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57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0BA4D22-4491-4348-BE93-A8127389B2E6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28600" y="838034"/>
            <a:ext cx="852596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</a:rPr>
              <a:t>       </a:t>
            </a:r>
            <a:r>
              <a:rPr lang="en-US" sz="2800" b="1" u="sng" dirty="0">
                <a:solidFill>
                  <a:srgbClr val="FF0000"/>
                </a:solidFill>
              </a:rPr>
              <a:t> Bar Chart     </a:t>
            </a:r>
            <a:endParaRPr lang="en-US" sz="2800" dirty="0">
              <a:solidFill>
                <a:srgbClr val="FF0000"/>
              </a:solidFill>
            </a:endParaRPr>
          </a:p>
          <a:p>
            <a:pPr rtl="0">
              <a:tabLst>
                <a:tab pos="457200" algn="l"/>
              </a:tabLst>
            </a:pPr>
            <a:r>
              <a:rPr lang="en-US" sz="2400" b="1" u="sng" dirty="0"/>
              <a:t>Two axis</a:t>
            </a:r>
            <a:r>
              <a:rPr lang="en-US" sz="2400" dirty="0"/>
              <a:t> </a:t>
            </a:r>
          </a:p>
          <a:p>
            <a:pPr>
              <a:buClr>
                <a:srgbClr val="CCCC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Horizontal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cs typeface="Arial" charset="0"/>
              </a:rPr>
              <a:t>X</a:t>
            </a:r>
            <a:r>
              <a:rPr lang="en-US" sz="2400" b="1" dirty="0">
                <a:solidFill>
                  <a:srgbClr val="FFFFFF"/>
                </a:solidFill>
              </a:rPr>
              <a:t> plotting the variable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n-US" sz="2400" dirty="0">
              <a:solidFill>
                <a:srgbClr val="0000CC"/>
              </a:solidFill>
              <a:cs typeface="Arial" charset="0"/>
            </a:endParaRPr>
          </a:p>
          <a:p>
            <a:pPr rtl="0">
              <a:buClr>
                <a:srgbClr val="CCCC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/>
              <a:t>plotting the variable</a:t>
            </a:r>
            <a:r>
              <a:rPr lang="en-US" sz="2400" dirty="0"/>
              <a:t> .</a:t>
            </a:r>
          </a:p>
          <a:p>
            <a:pPr rtl="0">
              <a:buClr>
                <a:srgbClr val="CCCC00"/>
              </a:buClr>
              <a:tabLst>
                <a:tab pos="457200" algn="l"/>
              </a:tabLst>
            </a:pPr>
            <a:endParaRPr lang="en-US" sz="2400" dirty="0"/>
          </a:p>
          <a:p>
            <a:pPr>
              <a:buClr>
                <a:srgbClr val="CCCC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 Vertical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Y</a:t>
            </a:r>
          </a:p>
          <a:p>
            <a:pPr rtl="0">
              <a:buClr>
                <a:srgbClr val="CCCC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 smtClean="0"/>
              <a:t>plotting </a:t>
            </a:r>
            <a:r>
              <a:rPr lang="en-US" sz="2400" b="1" dirty="0"/>
              <a:t>the </a:t>
            </a:r>
          </a:p>
          <a:p>
            <a:pPr rtl="0">
              <a:buClr>
                <a:srgbClr val="CCCC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chemeClr val="accent1"/>
                </a:solidFill>
              </a:rPr>
              <a:t>frequency</a:t>
            </a:r>
            <a:r>
              <a:rPr lang="en-US" sz="2400" b="1" dirty="0"/>
              <a:t>,  </a:t>
            </a:r>
            <a:r>
              <a:rPr lang="en-US" sz="2400" b="1" dirty="0">
                <a:solidFill>
                  <a:srgbClr val="0070C0"/>
                </a:solidFill>
              </a:rPr>
              <a:t>Relative frequency </a:t>
            </a:r>
            <a:r>
              <a:rPr lang="en-US" sz="2400" b="1" dirty="0" smtClean="0"/>
              <a:t>or     </a:t>
            </a:r>
            <a:r>
              <a:rPr lang="en-US" sz="2400" b="1" dirty="0" smtClean="0">
                <a:solidFill>
                  <a:srgbClr val="0070C0"/>
                </a:solidFill>
              </a:rPr>
              <a:t>%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>
              <a:buClr>
                <a:srgbClr val="CCCC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Then draw</a:t>
            </a:r>
            <a:r>
              <a:rPr lang="en-US" sz="2400" dirty="0">
                <a:solidFill>
                  <a:srgbClr val="002060"/>
                </a:solidFill>
              </a:rPr>
              <a:t> a</a:t>
            </a:r>
            <a:r>
              <a:rPr lang="en-US" sz="2400" b="1" dirty="0">
                <a:solidFill>
                  <a:srgbClr val="002060"/>
                </a:solidFill>
              </a:rPr>
              <a:t> Rectangles (bar)</a:t>
            </a:r>
            <a:r>
              <a:rPr lang="en-US" sz="2400" dirty="0">
                <a:solidFill>
                  <a:srgbClr val="002060"/>
                </a:solidFill>
              </a:rPr>
              <a:t> . </a:t>
            </a:r>
          </a:p>
          <a:p>
            <a:pPr algn="ctr"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b="1" dirty="0">
                <a:solidFill>
                  <a:srgbClr val="002060"/>
                </a:solidFill>
              </a:rPr>
              <a:t>The length of rectangle (bar) corresponding to the</a:t>
            </a:r>
          </a:p>
          <a:p>
            <a:pPr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       frequency of the variable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83225" y="298093"/>
            <a:ext cx="3404911" cy="2339061"/>
            <a:chOff x="4320" y="8012"/>
            <a:chExt cx="3061" cy="3431"/>
          </a:xfrm>
          <a:solidFill>
            <a:srgbClr val="D8F4F8"/>
          </a:solidFill>
        </p:grpSpPr>
        <p:sp>
          <p:nvSpPr>
            <p:cNvPr id="50189" name="Line 6"/>
            <p:cNvSpPr>
              <a:spLocks noChangeShapeType="1"/>
            </p:cNvSpPr>
            <p:nvPr/>
          </p:nvSpPr>
          <p:spPr bwMode="auto">
            <a:xfrm rot="-5400000">
              <a:off x="5826" y="9955"/>
              <a:ext cx="1" cy="1857"/>
            </a:xfrm>
            <a:prstGeom prst="line">
              <a:avLst/>
            </a:prstGeom>
            <a:grpFill/>
            <a:ln w="79375" cmpd="sng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0190" name="Line 7"/>
            <p:cNvSpPr>
              <a:spLocks noChangeShapeType="1"/>
            </p:cNvSpPr>
            <p:nvPr/>
          </p:nvSpPr>
          <p:spPr bwMode="auto">
            <a:xfrm flipV="1">
              <a:off x="4898" y="8022"/>
              <a:ext cx="0" cy="2861"/>
            </a:xfrm>
            <a:prstGeom prst="line">
              <a:avLst/>
            </a:prstGeom>
            <a:grpFill/>
            <a:ln w="76200" cmpd="sng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rtl="0">
                <a:defRPr/>
              </a:pPr>
              <a:endParaRPr lang="en-US" sz="18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0191" name="Text Box 8"/>
            <p:cNvSpPr txBox="1">
              <a:spLocks noChangeArrowheads="1"/>
            </p:cNvSpPr>
            <p:nvPr/>
          </p:nvSpPr>
          <p:spPr bwMode="auto">
            <a:xfrm>
              <a:off x="6622" y="10754"/>
              <a:ext cx="759" cy="689"/>
            </a:xfrm>
            <a:prstGeom prst="rect">
              <a:avLst/>
            </a:prstGeom>
            <a:grpFill/>
            <a:ln w="476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r>
                <a:rPr lang="en-US" sz="2800" dirty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X</a:t>
              </a:r>
              <a:endParaRPr lang="en-US" sz="2800" dirty="0">
                <a:solidFill>
                  <a:srgbClr val="0000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4320" y="8012"/>
              <a:ext cx="578" cy="792"/>
            </a:xfrm>
            <a:prstGeom prst="rect">
              <a:avLst/>
            </a:prstGeom>
            <a:grpFill/>
            <a:ln w="476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Y</a:t>
              </a:r>
              <a:endParaRPr lang="en-US" sz="280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5767" name="Rectangle 2"/>
          <p:cNvSpPr>
            <a:spLocks noChangeArrowheads="1"/>
          </p:cNvSpPr>
          <p:nvPr/>
        </p:nvSpPr>
        <p:spPr bwMode="auto">
          <a:xfrm>
            <a:off x="243345" y="330989"/>
            <a:ext cx="331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MY" sz="2400" dirty="0">
                <a:solidFill>
                  <a:srgbClr val="002060"/>
                </a:solidFill>
              </a:rPr>
              <a:t>nominal and ordinal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4862767" y="4883905"/>
            <a:ext cx="3956096" cy="1569660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u="sng" dirty="0">
                <a:solidFill>
                  <a:srgbClr val="FFFFFF"/>
                </a:solidFill>
              </a:rPr>
              <a:t> </a:t>
            </a:r>
            <a:r>
              <a:rPr lang="en-US" sz="2400" b="1" u="sng" dirty="0">
                <a:solidFill>
                  <a:srgbClr val="002060"/>
                </a:solidFill>
              </a:rPr>
              <a:t>Used for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        </a:t>
            </a:r>
            <a:r>
              <a:rPr lang="en-US" sz="2400" b="1" dirty="0">
                <a:solidFill>
                  <a:srgbClr val="002060"/>
                </a:solidFill>
              </a:rPr>
              <a:t>frequency or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      Relative frequency or                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              % .</a:t>
            </a:r>
            <a:endParaRPr lang="en-MY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366BE1-B812-46B7-B375-2392A4E8A8C2}" type="datetime1">
              <a:rPr lang="en-US" sz="1400" smtClean="0">
                <a:solidFill>
                  <a:schemeClr val="tx1"/>
                </a:solidFill>
              </a:rPr>
              <a:pPr eaLnBrk="1" hangingPunct="1"/>
              <a:t>6/28/2021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4781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F99C7D6-DA6B-492F-8017-31625251D918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7812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chemeClr val="tx1"/>
              </a:solidFill>
            </a:endParaRPr>
          </a:p>
          <a:p>
            <a:pPr rtl="0" eaLnBrk="0" hangingPunct="0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7813" name="Rectangle 4"/>
          <p:cNvSpPr>
            <a:spLocks noChangeArrowheads="1"/>
          </p:cNvSpPr>
          <p:nvPr/>
        </p:nvSpPr>
        <p:spPr bwMode="auto">
          <a:xfrm>
            <a:off x="228600" y="304800"/>
            <a:ext cx="864235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 rtl="0"/>
            <a:r>
              <a:rPr lang="en-US" sz="2800" b="1" u="sng" dirty="0">
                <a:solidFill>
                  <a:srgbClr val="C00000"/>
                </a:solidFill>
              </a:rPr>
              <a:t>Charting </a:t>
            </a:r>
          </a:p>
          <a:p>
            <a:pPr marL="457200" indent="-457200" rtl="0"/>
            <a:r>
              <a:rPr lang="en-US" sz="2800" b="1" u="sng" dirty="0">
                <a:solidFill>
                  <a:srgbClr val="FF0000"/>
                </a:solidFill>
              </a:rPr>
              <a:t>nominal and</a:t>
            </a:r>
            <a:r>
              <a:rPr lang="en-US" sz="2800" b="1" dirty="0">
                <a:solidFill>
                  <a:srgbClr val="FF0000"/>
                </a:solidFill>
              </a:rPr>
              <a:t> ordinal data</a:t>
            </a:r>
          </a:p>
          <a:p>
            <a:pPr marL="457200" indent="-457200" rtl="0"/>
            <a:endParaRPr lang="en-US" sz="2800" b="1" u="sng" dirty="0">
              <a:solidFill>
                <a:srgbClr val="00CCFF"/>
              </a:solidFill>
            </a:endParaRPr>
          </a:p>
          <a:p>
            <a:pPr marL="457200" indent="-457200" rtl="0"/>
            <a:r>
              <a:rPr lang="en-US" sz="2800" b="1" u="sng" dirty="0">
                <a:solidFill>
                  <a:srgbClr val="FF0000"/>
                </a:solidFill>
              </a:rPr>
              <a:t>Bar chart</a:t>
            </a:r>
          </a:p>
          <a:p>
            <a:pPr marL="457200" indent="-457200" rtl="0">
              <a:buFontTx/>
              <a:buAutoNum type="romanUcPeriod"/>
            </a:pPr>
            <a:r>
              <a:rPr lang="en-US" sz="2600" b="1" dirty="0">
                <a:solidFill>
                  <a:srgbClr val="0070C0"/>
                </a:solidFill>
              </a:rPr>
              <a:t>Simple bar chart</a:t>
            </a:r>
            <a:r>
              <a:rPr lang="en-US" sz="2600" b="1" dirty="0">
                <a:solidFill>
                  <a:srgbClr val="66FF33"/>
                </a:solidFill>
              </a:rPr>
              <a:t>  </a:t>
            </a:r>
            <a:r>
              <a:rPr lang="en-US" sz="2600" b="1" dirty="0"/>
              <a:t>used </a:t>
            </a:r>
          </a:p>
          <a:p>
            <a:pPr marL="457200" indent="-457200" rtl="0"/>
            <a:r>
              <a:rPr lang="en-US" sz="2600" b="1" dirty="0"/>
              <a:t>   -when we have one variable  (sex of child )</a:t>
            </a:r>
          </a:p>
          <a:p>
            <a:pPr marL="457200" indent="-457200" rtl="0">
              <a:buFont typeface="Wingdings" pitchFamily="2" charset="2"/>
              <a:buNone/>
            </a:pPr>
            <a:r>
              <a:rPr lang="en-US" sz="2600" b="1" dirty="0"/>
              <a:t>    -width of bares should be equal and </a:t>
            </a:r>
          </a:p>
          <a:p>
            <a:pPr marL="457200" indent="-457200" rtl="0">
              <a:buFont typeface="Wingdings" pitchFamily="2" charset="2"/>
              <a:buNone/>
            </a:pPr>
            <a:r>
              <a:rPr lang="en-US" sz="2600" b="1" dirty="0"/>
              <a:t>  -space between bars be the same </a:t>
            </a:r>
          </a:p>
          <a:p>
            <a:pPr marL="457200" indent="-457200" rtl="0"/>
            <a:r>
              <a:rPr lang="en-US" sz="2600" b="1" dirty="0"/>
              <a:t> </a:t>
            </a:r>
          </a:p>
          <a:p>
            <a:pPr marL="457200" indent="-457200" rtl="0"/>
            <a:r>
              <a:rPr lang="en-US" sz="2800" b="1" dirty="0">
                <a:solidFill>
                  <a:srgbClr val="0070C0"/>
                </a:solidFill>
              </a:rPr>
              <a:t>  II Clustered bar chart</a:t>
            </a:r>
          </a:p>
          <a:p>
            <a:pPr marL="457200" indent="-457200" rtl="0"/>
            <a:r>
              <a:rPr lang="en-US" sz="2800" b="1" dirty="0"/>
              <a:t>  </a:t>
            </a:r>
            <a:r>
              <a:rPr lang="en-US" sz="2600" b="1" dirty="0"/>
              <a:t>Used when more than one variable  example sex with different  class  year </a:t>
            </a:r>
          </a:p>
          <a:p>
            <a:pPr marL="457200" indent="-457200" rtl="0"/>
            <a:r>
              <a:rPr lang="en-US" sz="2800" b="1" dirty="0"/>
              <a:t> </a:t>
            </a:r>
          </a:p>
          <a:p>
            <a:pPr marL="457200" indent="-457200" rtl="0"/>
            <a:r>
              <a:rPr lang="en-US" sz="2800" b="1" dirty="0">
                <a:solidFill>
                  <a:srgbClr val="00FF00"/>
                </a:solidFill>
              </a:rPr>
              <a:t>  </a:t>
            </a:r>
            <a:r>
              <a:rPr lang="en-US" sz="2800" b="1" dirty="0">
                <a:solidFill>
                  <a:srgbClr val="0070C0"/>
                </a:solidFill>
              </a:rPr>
              <a:t>III Stacked bar chart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05599" y="304800"/>
            <a:ext cx="2130425" cy="1929812"/>
            <a:chOff x="466" y="390"/>
            <a:chExt cx="4752" cy="2374"/>
          </a:xfrm>
          <a:solidFill>
            <a:schemeClr val="accent1"/>
          </a:solidFill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006" y="390"/>
              <a:ext cx="376" cy="2217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1953" y="1873"/>
              <a:ext cx="375" cy="734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2899" y="2023"/>
              <a:ext cx="391" cy="584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860" y="2233"/>
              <a:ext cx="376" cy="374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4807" y="2308"/>
              <a:ext cx="375" cy="299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720" y="390"/>
              <a:ext cx="1" cy="2217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>
              <a:off x="661" y="2607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661" y="1873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661" y="1124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661" y="390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 flipV="1">
              <a:off x="721" y="2571"/>
              <a:ext cx="4497" cy="36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466" y="2488"/>
              <a:ext cx="134" cy="276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31"/>
          <p:cNvGrpSpPr>
            <a:grpSpLocks/>
          </p:cNvGrpSpPr>
          <p:nvPr/>
        </p:nvGrpSpPr>
        <p:grpSpPr bwMode="auto">
          <a:xfrm>
            <a:off x="5715000" y="5105400"/>
            <a:ext cx="3025501" cy="1297363"/>
            <a:chOff x="3420" y="9180"/>
            <a:chExt cx="5651" cy="2549"/>
          </a:xfrm>
          <a:solidFill>
            <a:schemeClr val="accent1"/>
          </a:solidFill>
        </p:grpSpPr>
        <p:sp>
          <p:nvSpPr>
            <p:cNvPr id="64" name="Rectangle 232" descr="5%"/>
            <p:cNvSpPr>
              <a:spLocks noChangeArrowheads="1"/>
            </p:cNvSpPr>
            <p:nvPr/>
          </p:nvSpPr>
          <p:spPr bwMode="auto">
            <a:xfrm>
              <a:off x="5838" y="10917"/>
              <a:ext cx="357" cy="482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Line 233"/>
            <p:cNvSpPr>
              <a:spLocks noChangeShapeType="1"/>
            </p:cNvSpPr>
            <p:nvPr/>
          </p:nvSpPr>
          <p:spPr bwMode="auto">
            <a:xfrm>
              <a:off x="3860" y="11713"/>
              <a:ext cx="65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6" name="Line 234"/>
            <p:cNvSpPr>
              <a:spLocks noChangeShapeType="1"/>
            </p:cNvSpPr>
            <p:nvPr/>
          </p:nvSpPr>
          <p:spPr bwMode="auto">
            <a:xfrm>
              <a:off x="3860" y="11307"/>
              <a:ext cx="65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Line 235"/>
            <p:cNvSpPr>
              <a:spLocks noChangeShapeType="1"/>
            </p:cNvSpPr>
            <p:nvPr/>
          </p:nvSpPr>
          <p:spPr bwMode="auto">
            <a:xfrm>
              <a:off x="3860" y="10917"/>
              <a:ext cx="65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8" name="Line 236"/>
            <p:cNvSpPr>
              <a:spLocks noChangeShapeType="1"/>
            </p:cNvSpPr>
            <p:nvPr/>
          </p:nvSpPr>
          <p:spPr bwMode="auto">
            <a:xfrm>
              <a:off x="3860" y="10512"/>
              <a:ext cx="65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" name="Line 237"/>
            <p:cNvSpPr>
              <a:spLocks noChangeShapeType="1"/>
            </p:cNvSpPr>
            <p:nvPr/>
          </p:nvSpPr>
          <p:spPr bwMode="auto">
            <a:xfrm>
              <a:off x="3860" y="10106"/>
              <a:ext cx="65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Line 238"/>
            <p:cNvSpPr>
              <a:spLocks noChangeShapeType="1"/>
            </p:cNvSpPr>
            <p:nvPr/>
          </p:nvSpPr>
          <p:spPr bwMode="auto">
            <a:xfrm>
              <a:off x="3860" y="9716"/>
              <a:ext cx="65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" name="Line 239"/>
            <p:cNvSpPr>
              <a:spLocks noChangeShapeType="1"/>
            </p:cNvSpPr>
            <p:nvPr/>
          </p:nvSpPr>
          <p:spPr bwMode="auto">
            <a:xfrm>
              <a:off x="3860" y="9310"/>
              <a:ext cx="65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40"/>
            <p:cNvSpPr>
              <a:spLocks noChangeArrowheads="1"/>
            </p:cNvSpPr>
            <p:nvPr/>
          </p:nvSpPr>
          <p:spPr bwMode="auto">
            <a:xfrm>
              <a:off x="3420" y="9978"/>
              <a:ext cx="206" cy="121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100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3647" y="11585"/>
              <a:ext cx="99" cy="120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42"/>
            <p:cNvSpPr>
              <a:spLocks noChangeArrowheads="1"/>
            </p:cNvSpPr>
            <p:nvPr/>
          </p:nvSpPr>
          <p:spPr bwMode="auto">
            <a:xfrm>
              <a:off x="3534" y="11176"/>
              <a:ext cx="138" cy="121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25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43"/>
            <p:cNvSpPr>
              <a:spLocks noChangeArrowheads="1"/>
            </p:cNvSpPr>
            <p:nvPr/>
          </p:nvSpPr>
          <p:spPr bwMode="auto">
            <a:xfrm>
              <a:off x="3534" y="10788"/>
              <a:ext cx="138" cy="120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50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44"/>
            <p:cNvSpPr>
              <a:spLocks noChangeArrowheads="1"/>
            </p:cNvSpPr>
            <p:nvPr/>
          </p:nvSpPr>
          <p:spPr bwMode="auto">
            <a:xfrm>
              <a:off x="3534" y="10382"/>
              <a:ext cx="138" cy="121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75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45"/>
            <p:cNvSpPr>
              <a:spLocks noChangeArrowheads="1"/>
            </p:cNvSpPr>
            <p:nvPr/>
          </p:nvSpPr>
          <p:spPr bwMode="auto">
            <a:xfrm>
              <a:off x="3420" y="9587"/>
              <a:ext cx="206" cy="121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150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46"/>
            <p:cNvSpPr>
              <a:spLocks noChangeArrowheads="1"/>
            </p:cNvSpPr>
            <p:nvPr/>
          </p:nvSpPr>
          <p:spPr bwMode="auto">
            <a:xfrm>
              <a:off x="3420" y="9180"/>
              <a:ext cx="206" cy="121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rtl="0">
                <a:defRPr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cs typeface="Arial" charset="0"/>
                </a:rPr>
                <a:t>200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47" descr="5%"/>
            <p:cNvSpPr>
              <a:spLocks noChangeArrowheads="1"/>
            </p:cNvSpPr>
            <p:nvPr/>
          </p:nvSpPr>
          <p:spPr bwMode="auto">
            <a:xfrm>
              <a:off x="5047" y="10917"/>
              <a:ext cx="341" cy="796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48" descr="قطري واسع إلى الأعلى"/>
            <p:cNvSpPr>
              <a:spLocks noChangeArrowheads="1"/>
            </p:cNvSpPr>
            <p:nvPr/>
          </p:nvSpPr>
          <p:spPr bwMode="auto">
            <a:xfrm>
              <a:off x="5838" y="11278"/>
              <a:ext cx="359" cy="425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49" descr="5%"/>
            <p:cNvSpPr>
              <a:spLocks noChangeArrowheads="1"/>
            </p:cNvSpPr>
            <p:nvPr/>
          </p:nvSpPr>
          <p:spPr bwMode="auto">
            <a:xfrm>
              <a:off x="6742" y="11226"/>
              <a:ext cx="358" cy="487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50" descr="5%"/>
            <p:cNvSpPr>
              <a:spLocks noChangeArrowheads="1"/>
            </p:cNvSpPr>
            <p:nvPr/>
          </p:nvSpPr>
          <p:spPr bwMode="auto">
            <a:xfrm>
              <a:off x="7537" y="11307"/>
              <a:ext cx="397" cy="406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51" descr="5%"/>
            <p:cNvSpPr>
              <a:spLocks noChangeArrowheads="1"/>
            </p:cNvSpPr>
            <p:nvPr/>
          </p:nvSpPr>
          <p:spPr bwMode="auto">
            <a:xfrm>
              <a:off x="8435" y="11389"/>
              <a:ext cx="358" cy="324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Line 252"/>
            <p:cNvSpPr>
              <a:spLocks noChangeShapeType="1"/>
            </p:cNvSpPr>
            <p:nvPr/>
          </p:nvSpPr>
          <p:spPr bwMode="auto">
            <a:xfrm>
              <a:off x="3562" y="9330"/>
              <a:ext cx="142" cy="2246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5" name="Line 253"/>
            <p:cNvSpPr>
              <a:spLocks noChangeShapeType="1"/>
            </p:cNvSpPr>
            <p:nvPr/>
          </p:nvSpPr>
          <p:spPr bwMode="auto">
            <a:xfrm>
              <a:off x="3925" y="11713"/>
              <a:ext cx="5146" cy="1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54" descr="قطري واسع إلى الأعلى"/>
            <p:cNvSpPr>
              <a:spLocks noChangeArrowheads="1"/>
            </p:cNvSpPr>
            <p:nvPr/>
          </p:nvSpPr>
          <p:spPr bwMode="auto">
            <a:xfrm>
              <a:off x="4303" y="10922"/>
              <a:ext cx="351" cy="796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55" descr="5%"/>
            <p:cNvSpPr>
              <a:spLocks noChangeArrowheads="1"/>
            </p:cNvSpPr>
            <p:nvPr/>
          </p:nvSpPr>
          <p:spPr bwMode="auto">
            <a:xfrm>
              <a:off x="4299" y="9375"/>
              <a:ext cx="351" cy="1542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62" descr="قطري واسع إلى الأعلى"/>
            <p:cNvSpPr>
              <a:spLocks noChangeArrowheads="1"/>
            </p:cNvSpPr>
            <p:nvPr/>
          </p:nvSpPr>
          <p:spPr bwMode="auto">
            <a:xfrm>
              <a:off x="5037" y="11385"/>
              <a:ext cx="359" cy="314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63" descr="قطري واسع إلى الأعلى"/>
            <p:cNvSpPr>
              <a:spLocks noChangeArrowheads="1"/>
            </p:cNvSpPr>
            <p:nvPr/>
          </p:nvSpPr>
          <p:spPr bwMode="auto">
            <a:xfrm>
              <a:off x="6746" y="11469"/>
              <a:ext cx="359" cy="255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64" descr="قطري واسع إلى الأعلى"/>
            <p:cNvSpPr>
              <a:spLocks noChangeArrowheads="1"/>
            </p:cNvSpPr>
            <p:nvPr/>
          </p:nvSpPr>
          <p:spPr bwMode="auto">
            <a:xfrm>
              <a:off x="7544" y="11570"/>
              <a:ext cx="397" cy="142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65" descr="قطري واسع إلى الأعلى"/>
            <p:cNvSpPr>
              <a:spLocks noChangeArrowheads="1"/>
            </p:cNvSpPr>
            <p:nvPr/>
          </p:nvSpPr>
          <p:spPr bwMode="auto">
            <a:xfrm>
              <a:off x="8444" y="11638"/>
              <a:ext cx="359" cy="91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66" descr="قطري واسع إلى الأعلى"/>
            <p:cNvSpPr>
              <a:spLocks noChangeArrowheads="1"/>
            </p:cNvSpPr>
            <p:nvPr/>
          </p:nvSpPr>
          <p:spPr bwMode="auto">
            <a:xfrm>
              <a:off x="7977" y="10228"/>
              <a:ext cx="359" cy="314"/>
            </a:xfrm>
            <a:prstGeom prst="rect">
              <a:avLst/>
            </a:prstGeom>
            <a:grp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67" descr="5%"/>
            <p:cNvSpPr>
              <a:spLocks noChangeArrowheads="1"/>
            </p:cNvSpPr>
            <p:nvPr/>
          </p:nvSpPr>
          <p:spPr bwMode="auto">
            <a:xfrm>
              <a:off x="7847" y="9479"/>
              <a:ext cx="359" cy="314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 dirty="0">
                <a:solidFill>
                  <a:srgbClr val="00CC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7816" name="Rectangle 93"/>
          <p:cNvSpPr>
            <a:spLocks noChangeArrowheads="1"/>
          </p:cNvSpPr>
          <p:nvPr/>
        </p:nvSpPr>
        <p:spPr bwMode="auto">
          <a:xfrm>
            <a:off x="8382000" y="49530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/>
            <a:r>
              <a:rPr lang="en-US" sz="2800" b="1" dirty="0"/>
              <a:t>♂</a:t>
            </a:r>
          </a:p>
        </p:txBody>
      </p:sp>
      <p:sp>
        <p:nvSpPr>
          <p:cNvPr id="247817" name="Text Box 268"/>
          <p:cNvSpPr txBox="1">
            <a:spLocks noChangeArrowheads="1"/>
          </p:cNvSpPr>
          <p:nvPr/>
        </p:nvSpPr>
        <p:spPr bwMode="auto">
          <a:xfrm>
            <a:off x="8382000" y="5486400"/>
            <a:ext cx="660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</a:rPr>
              <a:t>♀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934200" y="3200400"/>
            <a:ext cx="1936750" cy="1244012"/>
            <a:chOff x="466" y="390"/>
            <a:chExt cx="4752" cy="2374"/>
          </a:xfrm>
          <a:solidFill>
            <a:schemeClr val="accent1"/>
          </a:solidFill>
        </p:grpSpPr>
        <p:sp>
          <p:nvSpPr>
            <p:cNvPr id="97" name="Rectangle 5"/>
            <p:cNvSpPr>
              <a:spLocks noChangeArrowheads="1"/>
            </p:cNvSpPr>
            <p:nvPr/>
          </p:nvSpPr>
          <p:spPr bwMode="auto">
            <a:xfrm>
              <a:off x="1006" y="390"/>
              <a:ext cx="376" cy="2217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>
              <a:off x="1953" y="1873"/>
              <a:ext cx="375" cy="734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2899" y="2023"/>
              <a:ext cx="391" cy="584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8"/>
            <p:cNvSpPr>
              <a:spLocks noChangeArrowheads="1"/>
            </p:cNvSpPr>
            <p:nvPr/>
          </p:nvSpPr>
          <p:spPr bwMode="auto">
            <a:xfrm>
              <a:off x="3860" y="2233"/>
              <a:ext cx="376" cy="374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4807" y="2308"/>
              <a:ext cx="375" cy="299"/>
            </a:xfrm>
            <a:prstGeom prst="rect">
              <a:avLst/>
            </a:prstGeom>
            <a:grp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>
                <a:defRPr/>
              </a:pPr>
              <a:endParaRPr lang="en-US" sz="1800" b="1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Line 10"/>
            <p:cNvSpPr>
              <a:spLocks noChangeShapeType="1"/>
            </p:cNvSpPr>
            <p:nvPr/>
          </p:nvSpPr>
          <p:spPr bwMode="auto">
            <a:xfrm>
              <a:off x="720" y="390"/>
              <a:ext cx="1" cy="2217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" name="Line 11"/>
            <p:cNvSpPr>
              <a:spLocks noChangeShapeType="1"/>
            </p:cNvSpPr>
            <p:nvPr/>
          </p:nvSpPr>
          <p:spPr bwMode="auto">
            <a:xfrm>
              <a:off x="661" y="2607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" name="Line 12"/>
            <p:cNvSpPr>
              <a:spLocks noChangeShapeType="1"/>
            </p:cNvSpPr>
            <p:nvPr/>
          </p:nvSpPr>
          <p:spPr bwMode="auto">
            <a:xfrm>
              <a:off x="661" y="1873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auto">
            <a:xfrm>
              <a:off x="661" y="1124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" name="Line 14"/>
            <p:cNvSpPr>
              <a:spLocks noChangeShapeType="1"/>
            </p:cNvSpPr>
            <p:nvPr/>
          </p:nvSpPr>
          <p:spPr bwMode="auto">
            <a:xfrm>
              <a:off x="661" y="390"/>
              <a:ext cx="60" cy="1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" name="Line 15"/>
            <p:cNvSpPr>
              <a:spLocks noChangeShapeType="1"/>
            </p:cNvSpPr>
            <p:nvPr/>
          </p:nvSpPr>
          <p:spPr bwMode="auto">
            <a:xfrm flipV="1">
              <a:off x="721" y="2571"/>
              <a:ext cx="4497" cy="36"/>
            </a:xfrm>
            <a:prstGeom prst="line">
              <a:avLst/>
            </a:pr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16"/>
            <p:cNvSpPr>
              <a:spLocks noChangeArrowheads="1"/>
            </p:cNvSpPr>
            <p:nvPr/>
          </p:nvSpPr>
          <p:spPr bwMode="auto">
            <a:xfrm>
              <a:off x="466" y="2488"/>
              <a:ext cx="134" cy="276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rtl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0</a:t>
              </a:r>
              <a:endParaRPr lang="en-US" sz="1800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7819" name="Rectangle 26"/>
          <p:cNvSpPr>
            <a:spLocks noChangeArrowheads="1"/>
          </p:cNvSpPr>
          <p:nvPr/>
        </p:nvSpPr>
        <p:spPr bwMode="auto">
          <a:xfrm>
            <a:off x="7086600" y="3581400"/>
            <a:ext cx="76200" cy="792163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7820" name="Rectangle 26"/>
          <p:cNvSpPr>
            <a:spLocks noChangeArrowheads="1"/>
          </p:cNvSpPr>
          <p:nvPr/>
        </p:nvSpPr>
        <p:spPr bwMode="auto">
          <a:xfrm>
            <a:off x="7467600" y="4038600"/>
            <a:ext cx="76200" cy="3048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7821" name="Rectangle 26"/>
          <p:cNvSpPr>
            <a:spLocks noChangeArrowheads="1"/>
          </p:cNvSpPr>
          <p:nvPr/>
        </p:nvSpPr>
        <p:spPr bwMode="auto">
          <a:xfrm flipH="1">
            <a:off x="8686800" y="4114800"/>
            <a:ext cx="76200" cy="228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7822" name="Rectangle 26"/>
          <p:cNvSpPr>
            <a:spLocks noChangeArrowheads="1"/>
          </p:cNvSpPr>
          <p:nvPr/>
        </p:nvSpPr>
        <p:spPr bwMode="auto">
          <a:xfrm>
            <a:off x="8077200" y="4191000"/>
            <a:ext cx="76200" cy="1524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247823" name="Rectangle 26"/>
          <p:cNvSpPr>
            <a:spLocks noChangeArrowheads="1"/>
          </p:cNvSpPr>
          <p:nvPr/>
        </p:nvSpPr>
        <p:spPr bwMode="auto">
          <a:xfrm>
            <a:off x="8382000" y="4114800"/>
            <a:ext cx="152400" cy="2286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rtl="0"/>
            <a:endParaRPr lang="en-US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38223EA4B048BFB7C0E417E82C9B" ma:contentTypeVersion="2" ma:contentTypeDescription="Create a new document." ma:contentTypeScope="" ma:versionID="9845d7830d9a6d0cb1e07dad673584bc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2352974ad68c12dd0c96eee9e3b4cff5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0EE9AF-86A8-4B44-8EE2-866A3A9165D6}"/>
</file>

<file path=customXml/itemProps2.xml><?xml version="1.0" encoding="utf-8"?>
<ds:datastoreItem xmlns:ds="http://schemas.openxmlformats.org/officeDocument/2006/customXml" ds:itemID="{D519F6DE-8E12-4D30-8DC5-440B1238F40F}"/>
</file>

<file path=customXml/itemProps3.xml><?xml version="1.0" encoding="utf-8"?>
<ds:datastoreItem xmlns:ds="http://schemas.openxmlformats.org/officeDocument/2006/customXml" ds:itemID="{E97BADAE-21EB-4697-ABA1-BE8350E1E0B8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3081</Words>
  <Application>Microsoft Office PowerPoint</Application>
  <PresentationFormat>On-screen Show (4:3)</PresentationFormat>
  <Paragraphs>1058</Paragraphs>
  <Slides>52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 Charts</vt:lpstr>
      <vt:lpstr>2- THE BAR CHART: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Shapes of Histograms I</vt:lpstr>
      <vt:lpstr>PowerPoint Presentation</vt:lpstr>
      <vt:lpstr>PowerPoint Presentation</vt:lpstr>
      <vt:lpstr>PowerPoint Presentation</vt:lpstr>
      <vt:lpstr>PowerPoint Presentation</vt:lpstr>
      <vt:lpstr>Dotplot</vt:lpstr>
      <vt:lpstr>THE LINE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2021-06-28T14:52:53Z</dcterms:created>
  <dcterms:modified xsi:type="dcterms:W3CDTF">2021-06-28T19:33:41Z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0x010100F9D038223EA4B048BFB7C0E417E82C9B</vt:lpwstr>
  </property>
</Properties>
</file>