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4"/>
  </p:notesMasterIdLst>
  <p:sldIdLst>
    <p:sldId id="256" r:id="rId3"/>
    <p:sldId id="257" r:id="rId4"/>
    <p:sldId id="258" r:id="rId5"/>
    <p:sldId id="259" r:id="rId6"/>
    <p:sldId id="260" r:id="rId7"/>
    <p:sldId id="294" r:id="rId8"/>
    <p:sldId id="261" r:id="rId9"/>
    <p:sldId id="262" r:id="rId10"/>
    <p:sldId id="295" r:id="rId11"/>
    <p:sldId id="263" r:id="rId12"/>
    <p:sldId id="264" r:id="rId13"/>
    <p:sldId id="265" r:id="rId15"/>
    <p:sldId id="266" r:id="rId16"/>
    <p:sldId id="267" r:id="rId17"/>
    <p:sldId id="268" r:id="rId18"/>
    <p:sldId id="269" r:id="rId19"/>
    <p:sldId id="270" r:id="rId20"/>
    <p:sldId id="271" r:id="rId21"/>
    <p:sldId id="272" r:id="rId22"/>
    <p:sldId id="273" r:id="rId23"/>
    <p:sldId id="283" r:id="rId24"/>
    <p:sldId id="275" r:id="rId25"/>
    <p:sldId id="276" r:id="rId26"/>
    <p:sldId id="277" r:id="rId27"/>
    <p:sldId id="279" r:id="rId28"/>
    <p:sldId id="278" r:id="rId29"/>
    <p:sldId id="280" r:id="rId30"/>
    <p:sldId id="281" r:id="rId31"/>
    <p:sldId id="284" r:id="rId32"/>
    <p:sldId id="285" r:id="rId33"/>
    <p:sldId id="286" r:id="rId34"/>
  </p:sldIdLst>
  <p:sldSz cx="9144000" cy="6858000" type="screen4x3"/>
  <p:notesSz cx="6858000" cy="9144000"/>
  <p:defaultTex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0" y="0"/>
      </p:cViewPr>
      <p:guideLst>
        <p:guide orient="horz" pos="2204"/>
        <p:guide pos="2880"/>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hasCustomPrompt="1"/>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A92D193C-C0BD-4853-B93F-A38B1F4D9F8A}" type="datetimeFigureOut">
              <a:rPr lang="ar-JO" smtClean="0"/>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hasCustomPrompt="1"/>
          </p:nvPr>
        </p:nvSpPr>
        <p:spPr/>
        <p:txBody>
          <a:bodyPr vert="eaVert"/>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A92D193C-C0BD-4853-B93F-A38B1F4D9F8A}" type="datetimeFigureOut">
              <a:rPr lang="ar-JO" smtClean="0"/>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hasCustomPrompt="1"/>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hasCustomPrompt="1"/>
          </p:nvPr>
        </p:nvSpPr>
        <p:spPr>
          <a:xfrm>
            <a:off x="457200" y="274638"/>
            <a:ext cx="6019800" cy="5851525"/>
          </a:xfrm>
        </p:spPr>
        <p:txBody>
          <a:bodyPr vert="eaVert"/>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A92D193C-C0BD-4853-B93F-A38B1F4D9F8A}" type="datetimeFigureOut">
              <a:rPr lang="ar-JO" smtClean="0"/>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hasCustomPrompt="1"/>
          </p:nvPr>
        </p:nvSpPr>
        <p:spPr/>
        <p:txBody>
          <a:bodyPr/>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A92D193C-C0BD-4853-B93F-A38B1F4D9F8A}" type="datetimeFigureOut">
              <a:rPr lang="ar-JO" smtClean="0"/>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endParaRPr lang="ar-SA"/>
          </a:p>
        </p:txBody>
      </p:sp>
      <p:sp>
        <p:nvSpPr>
          <p:cNvPr id="4" name="عنصر نائب للتاريخ 3"/>
          <p:cNvSpPr>
            <a:spLocks noGrp="1"/>
          </p:cNvSpPr>
          <p:nvPr>
            <p:ph type="dt" sz="half" idx="10"/>
          </p:nvPr>
        </p:nvSpPr>
        <p:spPr/>
        <p:txBody>
          <a:bodyPr/>
          <a:lstStyle/>
          <a:p>
            <a:fld id="{A92D193C-C0BD-4853-B93F-A38B1F4D9F8A}" type="datetimeFigureOut">
              <a:rPr lang="ar-JO" smtClean="0"/>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4" name="عنصر نائب للمحتوى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A92D193C-C0BD-4853-B93F-A38B1F4D9F8A}" type="datetimeFigureOut">
              <a:rPr lang="ar-JO" smtClean="0"/>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endParaRPr lang="ar-SA"/>
          </a:p>
        </p:txBody>
      </p:sp>
      <p:sp>
        <p:nvSpPr>
          <p:cNvPr id="4" name="عنصر نائب للمحتوى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5" name="عنصر نائب للنص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endParaRPr lang="ar-SA"/>
          </a:p>
        </p:txBody>
      </p:sp>
      <p:sp>
        <p:nvSpPr>
          <p:cNvPr id="6" name="عنصر نائب للمحتوى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A92D193C-C0BD-4853-B93F-A38B1F4D9F8A}" type="datetimeFigureOut">
              <a:rPr lang="ar-JO" smtClean="0"/>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A92D193C-C0BD-4853-B93F-A38B1F4D9F8A}" type="datetimeFigureOut">
              <a:rPr lang="ar-JO" smtClean="0"/>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2D193C-C0BD-4853-B93F-A38B1F4D9F8A}" type="datetimeFigureOut">
              <a:rPr lang="ar-JO" smtClean="0"/>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4" name="عنصر نائب للنص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endParaRPr lang="ar-SA"/>
          </a:p>
        </p:txBody>
      </p:sp>
      <p:sp>
        <p:nvSpPr>
          <p:cNvPr id="5" name="عنصر نائب للتاريخ 4"/>
          <p:cNvSpPr>
            <a:spLocks noGrp="1"/>
          </p:cNvSpPr>
          <p:nvPr>
            <p:ph type="dt" sz="half" idx="10"/>
          </p:nvPr>
        </p:nvSpPr>
        <p:spPr/>
        <p:txBody>
          <a:bodyPr/>
          <a:lstStyle/>
          <a:p>
            <a:fld id="{A92D193C-C0BD-4853-B93F-A38B1F4D9F8A}" type="datetimeFigureOut">
              <a:rPr lang="ar-JO" smtClean="0"/>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endParaRPr lang="ar-SA"/>
          </a:p>
        </p:txBody>
      </p:sp>
      <p:sp>
        <p:nvSpPr>
          <p:cNvPr id="5" name="عنصر نائب للتاريخ 4"/>
          <p:cNvSpPr>
            <a:spLocks noGrp="1"/>
          </p:cNvSpPr>
          <p:nvPr>
            <p:ph type="dt" sz="half" idx="10"/>
          </p:nvPr>
        </p:nvSpPr>
        <p:spPr/>
        <p:txBody>
          <a:bodyPr/>
          <a:lstStyle/>
          <a:p>
            <a:fld id="{A92D193C-C0BD-4853-B93F-A38B1F4D9F8A}" type="datetimeFigureOut">
              <a:rPr lang="ar-JO" smtClean="0"/>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A1D3DDB8-4D4D-4A81-B656-D7E8A6F07EF4}" type="slidenum">
              <a:rPr lang="ar-JO" smtClean="0"/>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endParaRPr lang="ar-SA"/>
          </a:p>
          <a:p>
            <a:pPr lvl="1"/>
            <a:r>
              <a:rPr lang="ar-SA"/>
              <a:t>المستوى الثاني</a:t>
            </a:r>
            <a:endParaRPr lang="ar-SA"/>
          </a:p>
          <a:p>
            <a:pPr lvl="2"/>
            <a:r>
              <a:rPr lang="ar-SA"/>
              <a:t>المستوى الثالث</a:t>
            </a:r>
            <a:endParaRPr lang="ar-SA"/>
          </a:p>
          <a:p>
            <a:pPr lvl="3"/>
            <a:r>
              <a:rPr lang="ar-SA"/>
              <a:t>المستوى الرابع</a:t>
            </a:r>
            <a:endParaRPr lang="ar-SA"/>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2D193C-C0BD-4853-B93F-A38B1F4D9F8A}" type="datetimeFigureOut">
              <a:rPr lang="ar-JO" smtClean="0"/>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D3DDB8-4D4D-4A81-B656-D7E8A6F07EF4}" type="slidenum">
              <a:rPr lang="ar-JO" smtClean="0"/>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en.wikipedia.org/wiki/Spinal_cord" TargetMode="Externa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JO"/>
          </a:p>
        </p:txBody>
      </p:sp>
      <p:sp>
        <p:nvSpPr>
          <p:cNvPr id="3" name="عنوان فرعي 2"/>
          <p:cNvSpPr>
            <a:spLocks noGrp="1"/>
          </p:cNvSpPr>
          <p:nvPr>
            <p:ph type="subTitle" idx="1"/>
          </p:nvPr>
        </p:nvSpPr>
        <p:spPr/>
        <p:txBody>
          <a:bodyPr/>
          <a:lstStyle/>
          <a:p>
            <a:endParaRPr lang="ar-JO" dirty="0"/>
          </a:p>
        </p:txBody>
      </p:sp>
      <p:pic>
        <p:nvPicPr>
          <p:cNvPr id="4" name="صورة 3" descr="b.jpg"/>
          <p:cNvPicPr>
            <a:picLocks noChangeAspect="1"/>
          </p:cNvPicPr>
          <p:nvPr/>
        </p:nvPicPr>
        <p:blipFill>
          <a:blip r:embed="rId1"/>
          <a:stretch>
            <a:fillRect/>
          </a:stretch>
        </p:blipFill>
        <p:spPr>
          <a:xfrm>
            <a:off x="0" y="0"/>
            <a:ext cx="9144000" cy="6858000"/>
          </a:xfrm>
          <a:prstGeom prst="rect">
            <a:avLst/>
          </a:prstGeom>
        </p:spPr>
      </p:pic>
      <p:sp>
        <p:nvSpPr>
          <p:cNvPr id="6" name="مربع نص 5"/>
          <p:cNvSpPr txBox="1"/>
          <p:nvPr/>
        </p:nvSpPr>
        <p:spPr>
          <a:xfrm>
            <a:off x="1571604" y="785794"/>
            <a:ext cx="5286412" cy="2071702"/>
          </a:xfrm>
          <a:prstGeom prst="rect">
            <a:avLst/>
          </a:prstGeom>
          <a:noFill/>
        </p:spPr>
        <p:txBody>
          <a:bodyPr wrap="square" rtlCol="1">
            <a:spAutoFit/>
          </a:bodyPr>
          <a:lstStyle/>
          <a:p>
            <a:pPr algn="ctr"/>
            <a:r>
              <a:rPr lang="en-US" sz="4400" b="1" i="1" dirty="0">
                <a:solidFill>
                  <a:schemeClr val="bg1"/>
                </a:solidFill>
                <a:effectLst>
                  <a:outerShdw blurRad="38100" dist="38100" dir="2700000" algn="tl">
                    <a:srgbClr val="000000">
                      <a:alpha val="43137"/>
                    </a:srgbClr>
                  </a:outerShdw>
                </a:effectLst>
              </a:rPr>
              <a:t>Spinal Cord Tumors</a:t>
            </a:r>
            <a:br>
              <a:rPr lang="en-US" sz="2800" b="1" i="1" dirty="0">
                <a:solidFill>
                  <a:schemeClr val="bg1"/>
                </a:solidFill>
                <a:effectLst>
                  <a:outerShdw blurRad="38100" dist="38100" dir="2700000" algn="tl">
                    <a:srgbClr val="000000">
                      <a:alpha val="43137"/>
                    </a:srgbClr>
                  </a:outerShdw>
                </a:effectLst>
              </a:rPr>
            </a:br>
            <a:br>
              <a:rPr lang="en-US" sz="2800" b="1" i="1" dirty="0">
                <a:solidFill>
                  <a:schemeClr val="bg1"/>
                </a:solidFill>
                <a:effectLst>
                  <a:outerShdw blurRad="38100" dist="38100" dir="2700000" algn="tl">
                    <a:srgbClr val="000000">
                      <a:alpha val="43137"/>
                    </a:srgbClr>
                  </a:outerShdw>
                </a:effectLst>
              </a:rPr>
            </a:br>
            <a:r>
              <a:rPr lang="en-US" sz="2800" b="1" i="1" dirty="0">
                <a:solidFill>
                  <a:schemeClr val="bg1"/>
                </a:solidFill>
                <a:effectLst>
                  <a:outerShdw blurRad="38100" dist="38100" dir="2700000" algn="tl">
                    <a:srgbClr val="000000">
                      <a:alpha val="43137"/>
                    </a:srgbClr>
                  </a:outerShdw>
                </a:effectLst>
              </a:rPr>
              <a:t>Done by: </a:t>
            </a:r>
            <a:r>
              <a:rPr lang="en-US" sz="2800" b="1" i="1" dirty="0" err="1">
                <a:solidFill>
                  <a:schemeClr val="bg1"/>
                </a:solidFill>
                <a:effectLst>
                  <a:outerShdw blurRad="38100" dist="38100" dir="2700000" algn="tl">
                    <a:srgbClr val="000000">
                      <a:alpha val="43137"/>
                    </a:srgbClr>
                  </a:outerShdw>
                </a:effectLst>
              </a:rPr>
              <a:t>Roa’a</a:t>
            </a:r>
            <a:r>
              <a:rPr lang="en-US" sz="2800" b="1" i="1" dirty="0">
                <a:solidFill>
                  <a:schemeClr val="bg1"/>
                </a:solidFill>
                <a:effectLst>
                  <a:outerShdw blurRad="38100" dist="38100" dir="2700000" algn="tl">
                    <a:srgbClr val="000000">
                      <a:alpha val="43137"/>
                    </a:srgbClr>
                  </a:outerShdw>
                </a:effectLst>
              </a:rPr>
              <a:t> </a:t>
            </a:r>
            <a:r>
              <a:rPr lang="en-US" sz="2800" b="1" i="1" dirty="0" err="1">
                <a:solidFill>
                  <a:schemeClr val="bg1"/>
                </a:solidFill>
                <a:effectLst>
                  <a:outerShdw blurRad="38100" dist="38100" dir="2700000" algn="tl">
                    <a:srgbClr val="000000">
                      <a:alpha val="43137"/>
                    </a:srgbClr>
                  </a:outerShdw>
                </a:effectLst>
              </a:rPr>
              <a:t>Jaradat</a:t>
            </a:r>
            <a:r>
              <a:rPr lang="en-US" sz="2800" b="1" i="1" dirty="0">
                <a:solidFill>
                  <a:schemeClr val="bg1"/>
                </a:solidFill>
                <a:effectLst>
                  <a:outerShdw blurRad="38100" dist="38100" dir="2700000" algn="tl">
                    <a:srgbClr val="000000">
                      <a:alpha val="43137"/>
                    </a:srgbClr>
                  </a:outerShdw>
                </a:effectLst>
              </a:rPr>
              <a:t> </a:t>
            </a:r>
            <a:br>
              <a:rPr lang="en-US" sz="2800" b="1" i="1" dirty="0">
                <a:solidFill>
                  <a:schemeClr val="bg1"/>
                </a:solidFill>
                <a:effectLst>
                  <a:outerShdw blurRad="38100" dist="38100" dir="2700000" algn="tl">
                    <a:srgbClr val="000000">
                      <a:alpha val="43137"/>
                    </a:srgbClr>
                  </a:outerShdw>
                </a:effectLst>
              </a:rPr>
            </a:br>
            <a:r>
              <a:rPr lang="en-US" sz="2800" b="1" i="1" dirty="0">
                <a:solidFill>
                  <a:schemeClr val="bg1"/>
                </a:solidFill>
                <a:effectLst>
                  <a:outerShdw blurRad="38100" dist="38100" dir="2700000" algn="tl">
                    <a:srgbClr val="000000">
                      <a:alpha val="43137"/>
                    </a:srgbClr>
                  </a:outerShdw>
                </a:effectLst>
              </a:rPr>
              <a:t>                  </a:t>
            </a:r>
            <a:r>
              <a:rPr lang="en-US" sz="2800" b="1" i="1" dirty="0" err="1">
                <a:solidFill>
                  <a:schemeClr val="bg1"/>
                </a:solidFill>
                <a:effectLst>
                  <a:outerShdw blurRad="38100" dist="38100" dir="2700000" algn="tl">
                    <a:srgbClr val="000000">
                      <a:alpha val="43137"/>
                    </a:srgbClr>
                  </a:outerShdw>
                </a:effectLst>
              </a:rPr>
              <a:t>Aya</a:t>
            </a:r>
            <a:r>
              <a:rPr lang="en-US" sz="2800" b="1" i="1" dirty="0">
                <a:solidFill>
                  <a:schemeClr val="bg1"/>
                </a:solidFill>
                <a:effectLst>
                  <a:outerShdw blurRad="38100" dist="38100" dir="2700000" algn="tl">
                    <a:srgbClr val="000000">
                      <a:alpha val="43137"/>
                    </a:srgbClr>
                  </a:outerShdw>
                </a:effectLst>
              </a:rPr>
              <a:t> </a:t>
            </a:r>
            <a:r>
              <a:rPr lang="en-US" sz="2800" b="1" i="1" dirty="0" err="1">
                <a:solidFill>
                  <a:schemeClr val="bg1"/>
                </a:solidFill>
                <a:effectLst>
                  <a:outerShdw blurRad="38100" dist="38100" dir="2700000" algn="tl">
                    <a:srgbClr val="000000">
                      <a:alpha val="43137"/>
                    </a:srgbClr>
                  </a:outerShdw>
                </a:effectLst>
              </a:rPr>
              <a:t>Tawalbeh</a:t>
            </a:r>
            <a:r>
              <a:rPr lang="en-US" sz="2800" b="1" i="1" dirty="0">
                <a:solidFill>
                  <a:schemeClr val="bg1"/>
                </a:solidFill>
                <a:effectLst>
                  <a:outerShdw blurRad="38100" dist="38100" dir="2700000" algn="tl">
                    <a:srgbClr val="000000">
                      <a:alpha val="43137"/>
                    </a:srgbClr>
                  </a:outerShdw>
                </a:effectLst>
              </a:rPr>
              <a:t>    </a:t>
            </a:r>
            <a:endParaRPr lang="ar-JO" sz="2800" b="1" i="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4" name="عنصر نائب للمحتوى 3" descr="b.jpg"/>
          <p:cNvPicPr>
            <a:picLocks noGrp="1" noChangeAspect="1"/>
          </p:cNvPicPr>
          <p:nvPr>
            <p:ph sz="half" idx="1"/>
          </p:nvPr>
        </p:nvPicPr>
        <p:blipFill>
          <a:blip r:embed="rId1"/>
          <a:stretch>
            <a:fillRect/>
          </a:stretch>
        </p:blipFill>
        <p:spPr>
          <a:xfrm>
            <a:off x="0" y="0"/>
            <a:ext cx="9144635" cy="6858000"/>
          </a:xfrm>
        </p:spPr>
      </p:pic>
      <p:sp>
        <p:nvSpPr>
          <p:cNvPr id="5" name="مربع نص 4"/>
          <p:cNvSpPr txBox="1"/>
          <p:nvPr/>
        </p:nvSpPr>
        <p:spPr>
          <a:xfrm>
            <a:off x="229235" y="1417955"/>
            <a:ext cx="4688205" cy="4138295"/>
          </a:xfrm>
          <a:prstGeom prst="rect">
            <a:avLst/>
          </a:prstGeom>
          <a:solidFill>
            <a:schemeClr val="bg1"/>
          </a:solidFill>
        </p:spPr>
        <p:txBody>
          <a:bodyPr wrap="square" rtlCol="1">
            <a:spAutoFit/>
          </a:bodyPr>
          <a:lstStyle/>
          <a:p>
            <a:pPr algn="ctr"/>
            <a:r>
              <a:rPr lang="en-US" sz="2000" b="1" dirty="0" err="1">
                <a:effectLst>
                  <a:outerShdw blurRad="38100" dist="38100" dir="2700000" algn="tl">
                    <a:srgbClr val="000000">
                      <a:alpha val="43137"/>
                    </a:srgbClr>
                  </a:outerShdw>
                </a:effectLst>
              </a:rPr>
              <a:t>1-Hemangiomas</a:t>
            </a:r>
            <a:endParaRPr lang="en-US" sz="2000" b="1" dirty="0" err="1">
              <a:effectLst>
                <a:outerShdw blurRad="38100" dist="38100" dir="2700000" algn="tl">
                  <a:srgbClr val="000000">
                    <a:alpha val="43137"/>
                  </a:srgbClr>
                </a:outerShdw>
              </a:effectLst>
            </a:endParaRPr>
          </a:p>
          <a:p>
            <a:pPr algn="ctr"/>
            <a:endParaRPr lang="en-US" dirty="0" err="1"/>
          </a:p>
          <a:p>
            <a:pPr algn="l" fontAlgn="auto">
              <a:spcBef>
                <a:spcPts val="0"/>
              </a:spcBef>
              <a:spcAft>
                <a:spcPts val="0"/>
              </a:spcAft>
              <a:defRPr/>
            </a:pPr>
            <a:r>
              <a:rPr lang="en-US" dirty="0"/>
              <a:t> </a:t>
            </a:r>
            <a:r>
              <a:rPr lang="en-US" dirty="0" err="1">
                <a:latin typeface="+mj-lt"/>
                <a:sym typeface="+mn-ea"/>
              </a:rPr>
              <a:t>Hemangiomas</a:t>
            </a:r>
            <a:r>
              <a:rPr lang="en-US" dirty="0">
                <a:latin typeface="+mj-lt"/>
                <a:sym typeface="+mn-ea"/>
              </a:rPr>
              <a:t> are tumors involving blood vessels that affect the vertebral body of a spinal segment. They are most commonly found in the thoracic or lumbar portion of the spine.</a:t>
            </a:r>
            <a:endParaRPr lang="en-US" dirty="0">
              <a:latin typeface="+mj-lt"/>
              <a:sym typeface="+mn-ea"/>
            </a:endParaRPr>
          </a:p>
          <a:p>
            <a:pPr algn="l" fontAlgn="auto">
              <a:spcBef>
                <a:spcPts val="0"/>
              </a:spcBef>
              <a:spcAft>
                <a:spcPts val="0"/>
              </a:spcAft>
              <a:defRPr/>
            </a:pPr>
            <a:r>
              <a:rPr lang="en-US" dirty="0">
                <a:latin typeface="+mj-lt"/>
                <a:sym typeface="+mn-ea"/>
              </a:rPr>
              <a:t> They occur more frequently during mid-life.</a:t>
            </a:r>
            <a:endParaRPr lang="en-US" dirty="0">
              <a:latin typeface="+mj-lt"/>
              <a:sym typeface="+mn-ea"/>
            </a:endParaRPr>
          </a:p>
          <a:p>
            <a:pPr algn="l" fontAlgn="auto">
              <a:spcBef>
                <a:spcPts val="0"/>
              </a:spcBef>
              <a:spcAft>
                <a:spcPts val="0"/>
              </a:spcAft>
              <a:defRPr/>
            </a:pPr>
            <a:r>
              <a:rPr lang="en-US" dirty="0">
                <a:latin typeface="+mj-lt"/>
                <a:sym typeface="+mn-ea"/>
              </a:rPr>
              <a:t> They are found more often in women than men. They can be a source of pain but often do not cause pain. </a:t>
            </a:r>
            <a:endParaRPr lang="en-US" dirty="0">
              <a:latin typeface="+mj-lt"/>
              <a:sym typeface="+mn-ea"/>
            </a:endParaRPr>
          </a:p>
          <a:p>
            <a:pPr algn="l" fontAlgn="auto">
              <a:spcBef>
                <a:spcPts val="0"/>
              </a:spcBef>
              <a:spcAft>
                <a:spcPts val="0"/>
              </a:spcAft>
              <a:defRPr/>
            </a:pPr>
            <a:r>
              <a:rPr lang="en-US" dirty="0">
                <a:latin typeface="+mj-lt"/>
                <a:sym typeface="+mn-ea"/>
              </a:rPr>
              <a:t>They may be large enough to cause collapse of the vertebral body which could affect the spinal cord or nerve roots. </a:t>
            </a:r>
            <a:r>
              <a:rPr lang="en-US" b="1" dirty="0">
                <a:latin typeface="+mj-lt"/>
                <a:sym typeface="+mn-ea"/>
              </a:rPr>
              <a:t> </a:t>
            </a:r>
            <a:endParaRPr lang="en-US" dirty="0">
              <a:latin typeface="+mn-lt"/>
              <a:cs typeface="Times New Roman" panose="02020603050405020304" pitchFamily="18" charset="0"/>
            </a:endParaRPr>
          </a:p>
          <a:p>
            <a:pPr algn="just" eaLnBrk="0" fontAlgn="auto" hangingPunct="0">
              <a:spcBef>
                <a:spcPct val="50000"/>
              </a:spcBef>
              <a:spcAft>
                <a:spcPts val="0"/>
              </a:spcAft>
              <a:defRPr/>
            </a:pPr>
            <a:r>
              <a:rPr lang="en-US" dirty="0">
                <a:cs typeface="Times New Roman" panose="02020603050405020304" pitchFamily="18" charset="0"/>
                <a:sym typeface="+mn-ea"/>
              </a:rPr>
              <a:t>  </a:t>
            </a:r>
            <a:endParaRPr lang="en-US" dirty="0"/>
          </a:p>
        </p:txBody>
      </p:sp>
      <p:pic>
        <p:nvPicPr>
          <p:cNvPr id="29701" name="Picture 5" descr="Vertebral_haemangioma01_gallery.jpg"/>
          <p:cNvPicPr>
            <a:picLocks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648970"/>
            <a:ext cx="40386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emangiom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490" y="4012565"/>
            <a:ext cx="3625850" cy="28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342265" y="890270"/>
            <a:ext cx="4176395" cy="5077460"/>
          </a:xfrm>
          <a:prstGeom prst="rect">
            <a:avLst/>
          </a:prstGeom>
          <a:solidFill>
            <a:schemeClr val="bg1"/>
          </a:solidFill>
        </p:spPr>
        <p:txBody>
          <a:bodyPr wrap="square" rtlCol="1">
            <a:spAutoFit/>
          </a:bodyPr>
          <a:lstStyle/>
          <a:p>
            <a:pPr algn="l"/>
            <a:r>
              <a:rPr lang="en-US" b="1">
                <a:effectLst>
                  <a:outerShdw blurRad="38100" dist="38100" dir="2700000" algn="tl">
                    <a:srgbClr val="000000">
                      <a:alpha val="43137"/>
                    </a:srgbClr>
                  </a:outerShdw>
                </a:effectLst>
              </a:rPr>
              <a:t>2. Osteoid osteoma:</a:t>
            </a:r>
            <a:r>
              <a:rPr lang="en-US"/>
              <a:t> </a:t>
            </a:r>
            <a:endParaRPr lang="en-US"/>
          </a:p>
          <a:p>
            <a:pPr algn="l"/>
            <a:r>
              <a:rPr lang="en-US"/>
              <a:t> a small tumor in the bone that is more common in children </a:t>
            </a:r>
            <a:endParaRPr lang="en-US"/>
          </a:p>
          <a:p>
            <a:pPr algn="l"/>
            <a:r>
              <a:rPr lang="en-US"/>
              <a:t>and younger adults.  the most common of the benign tumours.</a:t>
            </a:r>
            <a:endParaRPr lang="en-US"/>
          </a:p>
          <a:p>
            <a:pPr algn="l"/>
            <a:r>
              <a:rPr lang="en-US" b="1">
                <a:effectLst>
                  <a:outerShdw blurRad="38100" dist="38100" dir="2700000" algn="tl">
                    <a:srgbClr val="000000">
                      <a:alpha val="43137"/>
                    </a:srgbClr>
                  </a:outerShdw>
                </a:effectLst>
              </a:rPr>
              <a:t>3. Osteoblastoma:</a:t>
            </a:r>
            <a:r>
              <a:rPr lang="en-US"/>
              <a:t> </a:t>
            </a:r>
            <a:endParaRPr lang="en-US"/>
          </a:p>
          <a:p>
            <a:pPr algn="l"/>
            <a:r>
              <a:rPr lang="en-US"/>
              <a:t>similar to osteoid osteoma but typically larger and more aggressive</a:t>
            </a:r>
            <a:endParaRPr lang="en-US"/>
          </a:p>
          <a:p>
            <a:pPr algn="l"/>
            <a:r>
              <a:rPr lang="en-US" b="1">
                <a:effectLst>
                  <a:outerShdw blurRad="38100" dist="38100" dir="2700000" algn="tl">
                    <a:srgbClr val="000000">
                      <a:alpha val="43137"/>
                    </a:srgbClr>
                  </a:outerShdw>
                </a:effectLst>
              </a:rPr>
              <a:t>4.osteochondroma:</a:t>
            </a:r>
            <a:endParaRPr lang="en-US" b="1">
              <a:effectLst>
                <a:outerShdw blurRad="38100" dist="38100" dir="2700000" algn="tl">
                  <a:srgbClr val="000000">
                    <a:alpha val="43137"/>
                  </a:srgbClr>
                </a:outerShdw>
              </a:effectLst>
            </a:endParaRPr>
          </a:p>
          <a:p>
            <a:pPr algn="l"/>
            <a:r>
              <a:rPr lang="en-US"/>
              <a:t>an overgrowth of cartilage and </a:t>
            </a:r>
            <a:endParaRPr lang="en-US"/>
          </a:p>
          <a:p>
            <a:pPr algn="l"/>
            <a:r>
              <a:rPr lang="en-US"/>
              <a:t>bone that usually occurs at the end </a:t>
            </a:r>
            <a:endParaRPr lang="en-US"/>
          </a:p>
          <a:p>
            <a:pPr algn="l"/>
            <a:r>
              <a:rPr lang="en-US"/>
              <a:t>of the bone near the growth plate.</a:t>
            </a:r>
            <a:endParaRPr lang="en-US"/>
          </a:p>
          <a:p>
            <a:pPr algn="l"/>
            <a:r>
              <a:rPr lang="en-US" b="1">
                <a:effectLst>
                  <a:outerShdw blurRad="38100" dist="38100" dir="2700000" algn="tl">
                    <a:srgbClr val="000000">
                      <a:alpha val="43137"/>
                    </a:srgbClr>
                  </a:outerShdw>
                </a:effectLst>
              </a:rPr>
              <a:t>5.Giant cell tumor (GCT):</a:t>
            </a:r>
            <a:endParaRPr lang="en-US" b="1">
              <a:effectLst>
                <a:outerShdw blurRad="38100" dist="38100" dir="2700000" algn="tl">
                  <a:srgbClr val="000000">
                    <a:alpha val="43137"/>
                  </a:srgbClr>
                </a:outerShdw>
              </a:effectLst>
            </a:endParaRPr>
          </a:p>
          <a:p>
            <a:pPr algn="l"/>
            <a:r>
              <a:rPr lang="en-US"/>
              <a:t> It typically contains “giant” cells </a:t>
            </a:r>
            <a:endParaRPr lang="en-US"/>
          </a:p>
          <a:p>
            <a:pPr algn="l"/>
            <a:r>
              <a:rPr lang="en-US"/>
              <a:t>with multiple nuclei that formed as </a:t>
            </a:r>
            <a:endParaRPr lang="en-US"/>
          </a:p>
          <a:p>
            <a:pPr algn="l"/>
            <a:r>
              <a:rPr lang="en-US"/>
              <a:t>several cells fused together. </a:t>
            </a:r>
            <a:endParaRPr lang="en-US"/>
          </a:p>
          <a:p>
            <a:pPr algn="l"/>
            <a:r>
              <a:rPr lang="en-US"/>
              <a:t>GCTs in the spine typically affect </a:t>
            </a:r>
            <a:endParaRPr lang="en-US"/>
          </a:p>
          <a:p>
            <a:pPr algn="l"/>
            <a:r>
              <a:rPr lang="en-US"/>
              <a:t>the bones of the vertebrae.</a:t>
            </a:r>
            <a:endParaRPr lang="en-US"/>
          </a:p>
        </p:txBody>
      </p:sp>
      <p:pic>
        <p:nvPicPr>
          <p:cNvPr id="19463" name="Picture 6" descr="Osteoid osteom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0915" y="274955"/>
            <a:ext cx="4134485" cy="196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Osteoma.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3655" y="2342515"/>
            <a:ext cx="368808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Osteochondrom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020" y="4668520"/>
            <a:ext cx="3802380" cy="23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1638300" y="1214120"/>
            <a:ext cx="6650990" cy="706755"/>
          </a:xfrm>
          <a:prstGeom prst="rect">
            <a:avLst/>
          </a:prstGeom>
          <a:solidFill>
            <a:schemeClr val="bg1"/>
          </a:solidFill>
        </p:spPr>
        <p:txBody>
          <a:bodyPr wrap="square" rtlCol="1">
            <a:spAutoFit/>
          </a:bodyPr>
          <a:lstStyle/>
          <a:p>
            <a:r>
              <a:rPr lang="en-US" altLang="ar-JO" sz="4000" b="1" i="1" dirty="0">
                <a:solidFill>
                  <a:schemeClr val="tx1"/>
                </a:solidFill>
                <a:effectLst>
                  <a:outerShdw blurRad="38100" dist="38100" dir="2700000" algn="tl">
                    <a:srgbClr val="000000">
                      <a:alpha val="43137"/>
                    </a:srgbClr>
                  </a:outerShdw>
                </a:effectLst>
              </a:rPr>
              <a:t>Malignant </a:t>
            </a:r>
            <a:r>
              <a:rPr lang="ar-JO" sz="4000" b="1" i="1" dirty="0">
                <a:solidFill>
                  <a:schemeClr val="tx1"/>
                </a:solidFill>
                <a:effectLst>
                  <a:outerShdw blurRad="38100" dist="38100" dir="2700000" algn="tl">
                    <a:srgbClr val="000000">
                      <a:alpha val="43137"/>
                    </a:srgbClr>
                  </a:outerShdw>
                </a:effectLst>
              </a:rPr>
              <a:t>Extradural tumors </a:t>
            </a:r>
            <a:endParaRPr lang="ar-JO" sz="4000" b="1" i="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370205" y="528320"/>
            <a:ext cx="4701540" cy="6185535"/>
          </a:xfrm>
          <a:prstGeom prst="rect">
            <a:avLst/>
          </a:prstGeom>
          <a:solidFill>
            <a:schemeClr val="bg1"/>
          </a:solidFill>
        </p:spPr>
        <p:txBody>
          <a:bodyPr wrap="square" rtlCol="1">
            <a:spAutoFit/>
          </a:bodyPr>
          <a:lstStyle/>
          <a:p>
            <a:pPr algn="l"/>
            <a:r>
              <a:rPr lang="ar-JO" b="1" dirty="0">
                <a:effectLst>
                  <a:outerShdw blurRad="38100" dist="38100" dir="2700000" algn="tl">
                    <a:srgbClr val="000000">
                      <a:alpha val="43137"/>
                    </a:srgbClr>
                  </a:outerShdw>
                </a:effectLst>
              </a:rPr>
              <a:t>1. Osteosarcoma:</a:t>
            </a:r>
            <a:r>
              <a:rPr lang="ar-JO" dirty="0"/>
              <a:t>  a type of bone cancer that may originate in the spine but is more</a:t>
            </a:r>
            <a:endParaRPr lang="ar-JO" dirty="0"/>
          </a:p>
          <a:p>
            <a:pPr algn="l"/>
            <a:r>
              <a:rPr lang="ar-JO" dirty="0"/>
              <a:t>common in the thigh and shin bones.  most often in children, adolescents, and young adults. </a:t>
            </a:r>
            <a:endParaRPr lang="ar-JO" dirty="0"/>
          </a:p>
          <a:p>
            <a:pPr algn="l"/>
            <a:r>
              <a:rPr lang="ar-JO" dirty="0"/>
              <a:t>Males more than females.</a:t>
            </a:r>
            <a:endParaRPr lang="ar-JO" dirty="0"/>
          </a:p>
          <a:p>
            <a:pPr algn="l"/>
            <a:r>
              <a:rPr lang="ar-JO" b="1" dirty="0">
                <a:effectLst>
                  <a:outerShdw blurRad="38100" dist="38100" dir="2700000" algn="tl">
                    <a:srgbClr val="000000">
                      <a:alpha val="43137"/>
                    </a:srgbClr>
                  </a:outerShdw>
                </a:effectLst>
              </a:rPr>
              <a:t>2. Chondrosarcoma:</a:t>
            </a:r>
            <a:r>
              <a:rPr lang="ar-JO" dirty="0"/>
              <a:t> a tumor that arises from cartilage cells around </a:t>
            </a:r>
            <a:endParaRPr lang="ar-JO" dirty="0"/>
          </a:p>
          <a:p>
            <a:pPr algn="l"/>
            <a:r>
              <a:rPr lang="ar-JO" dirty="0"/>
              <a:t>the bone. Although uncommon in the spine, it can sometimes </a:t>
            </a:r>
            <a:endParaRPr lang="ar-JO" dirty="0"/>
          </a:p>
          <a:p>
            <a:pPr algn="l"/>
            <a:r>
              <a:rPr lang="ar-JO" dirty="0"/>
              <a:t>develop as a primary cancer in the bones that form the spinal </a:t>
            </a:r>
            <a:endParaRPr lang="ar-JO" dirty="0"/>
          </a:p>
          <a:p>
            <a:pPr algn="l"/>
            <a:r>
              <a:rPr lang="ar-JO" dirty="0"/>
              <a:t>column.</a:t>
            </a:r>
            <a:endParaRPr lang="ar-JO" dirty="0"/>
          </a:p>
          <a:p>
            <a:pPr algn="l"/>
            <a:r>
              <a:rPr lang="ar-JO" b="1" dirty="0">
                <a:effectLst>
                  <a:outerShdw blurRad="38100" dist="38100" dir="2700000" algn="tl">
                    <a:srgbClr val="000000">
                      <a:alpha val="43137"/>
                    </a:srgbClr>
                  </a:outerShdw>
                </a:effectLst>
              </a:rPr>
              <a:t>3. Multiple myeloma:</a:t>
            </a:r>
            <a:endParaRPr lang="ar-JO" dirty="0"/>
          </a:p>
          <a:p>
            <a:pPr algn="l"/>
            <a:r>
              <a:rPr lang="ar-JO" dirty="0"/>
              <a:t> the most common primary </a:t>
            </a:r>
            <a:endParaRPr lang="ar-JO" dirty="0"/>
          </a:p>
          <a:p>
            <a:pPr algn="l"/>
            <a:r>
              <a:rPr lang="ar-JO" dirty="0"/>
              <a:t>malignant tumor of bone. </a:t>
            </a:r>
            <a:endParaRPr lang="ar-JO" dirty="0"/>
          </a:p>
          <a:p>
            <a:pPr algn="l"/>
            <a:r>
              <a:rPr lang="ar-JO" dirty="0"/>
              <a:t> adults greater than 40 years of </a:t>
            </a:r>
            <a:endParaRPr lang="ar-JO" dirty="0"/>
          </a:p>
          <a:p>
            <a:pPr algn="l"/>
            <a:r>
              <a:rPr lang="ar-JO" dirty="0"/>
              <a:t>age.</a:t>
            </a:r>
            <a:endParaRPr lang="ar-JO" dirty="0"/>
          </a:p>
          <a:p>
            <a:pPr algn="l"/>
            <a:r>
              <a:rPr lang="ar-JO" dirty="0"/>
              <a:t>It tends to be generalized, </a:t>
            </a:r>
            <a:endParaRPr lang="ar-JO" dirty="0"/>
          </a:p>
          <a:p>
            <a:pPr algn="l"/>
            <a:r>
              <a:rPr lang="ar-JO" dirty="0"/>
              <a:t>involving multiple bones.</a:t>
            </a:r>
            <a:endParaRPr lang="ar-JO" dirty="0"/>
          </a:p>
          <a:p>
            <a:pPr algn="l"/>
            <a:r>
              <a:rPr lang="ar-JO" dirty="0"/>
              <a:t>back pain and involvement of </a:t>
            </a:r>
            <a:endParaRPr lang="ar-JO" dirty="0"/>
          </a:p>
          <a:p>
            <a:pPr algn="l"/>
            <a:r>
              <a:rPr lang="ar-JO" dirty="0"/>
              <a:t>the spine is the most common </a:t>
            </a:r>
            <a:endParaRPr lang="ar-JO" dirty="0"/>
          </a:p>
          <a:p>
            <a:pPr algn="l"/>
            <a:r>
              <a:rPr lang="ar-JO" dirty="0"/>
              <a:t>presenting complaint</a:t>
            </a:r>
            <a:endParaRPr lang="ar-JO" dirty="0"/>
          </a:p>
        </p:txBody>
      </p:sp>
      <p:pic>
        <p:nvPicPr>
          <p:cNvPr id="12293" name="Picture 4" descr="Osteosarcoma.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00" y="736600"/>
            <a:ext cx="3549015" cy="264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Oseosarcoma.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270" y="4023360"/>
            <a:ext cx="3357245" cy="239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499745" y="1214120"/>
            <a:ext cx="4487545" cy="4246245"/>
          </a:xfrm>
          <a:prstGeom prst="rect">
            <a:avLst/>
          </a:prstGeom>
          <a:solidFill>
            <a:schemeClr val="bg1"/>
          </a:solidFill>
        </p:spPr>
        <p:txBody>
          <a:bodyPr wrap="square" rtlCol="1">
            <a:spAutoFit/>
          </a:bodyPr>
          <a:lstStyle/>
          <a:p>
            <a:pPr algn="l"/>
            <a:r>
              <a:rPr lang="ar-JO" b="1" dirty="0">
                <a:effectLst>
                  <a:outerShdw blurRad="38100" dist="38100" dir="2700000" algn="tl">
                    <a:srgbClr val="000000">
                      <a:alpha val="43137"/>
                    </a:srgbClr>
                  </a:outerShdw>
                </a:effectLst>
              </a:rPr>
              <a:t>4. Lymphoma:</a:t>
            </a:r>
            <a:endParaRPr lang="ar-JO" b="1" dirty="0">
              <a:effectLst>
                <a:outerShdw blurRad="38100" dist="38100" dir="2700000" algn="tl">
                  <a:srgbClr val="000000">
                    <a:alpha val="43137"/>
                  </a:srgbClr>
                </a:outerShdw>
              </a:effectLst>
            </a:endParaRPr>
          </a:p>
          <a:p>
            <a:pPr algn="l"/>
            <a:r>
              <a:rPr lang="ar-JO" dirty="0"/>
              <a:t>A group of cancers that affect the cells of the immune system </a:t>
            </a:r>
            <a:endParaRPr lang="ar-JO" dirty="0"/>
          </a:p>
          <a:p>
            <a:pPr algn="l"/>
            <a:r>
              <a:rPr lang="ar-JO" dirty="0"/>
              <a:t>called lymphocytes. </a:t>
            </a:r>
            <a:endParaRPr lang="ar-JO" dirty="0"/>
          </a:p>
          <a:p>
            <a:pPr algn="l"/>
            <a:r>
              <a:rPr lang="ar-JO" dirty="0"/>
              <a:t>It may develop in the spine as a primary tumor, but more often it </a:t>
            </a:r>
            <a:endParaRPr lang="ar-JO" dirty="0"/>
          </a:p>
          <a:p>
            <a:pPr algn="l"/>
            <a:r>
              <a:rPr lang="ar-JO" dirty="0"/>
              <a:t>arises elsewhere and spreads to the spine. Extended from paravertebral LN Into vertebral body or through </a:t>
            </a:r>
            <a:endParaRPr lang="ar-JO" dirty="0"/>
          </a:p>
          <a:p>
            <a:pPr algn="l"/>
            <a:r>
              <a:rPr lang="ar-JO" dirty="0"/>
              <a:t>foramena to epidural space </a:t>
            </a:r>
            <a:endParaRPr lang="ar-JO" dirty="0"/>
          </a:p>
          <a:p>
            <a:pPr algn="l"/>
            <a:r>
              <a:rPr lang="ar-JO" b="1" dirty="0">
                <a:effectLst>
                  <a:outerShdw blurRad="38100" dist="38100" dir="2700000" algn="tl">
                    <a:srgbClr val="000000">
                      <a:alpha val="43137"/>
                    </a:srgbClr>
                  </a:outerShdw>
                </a:effectLst>
              </a:rPr>
              <a:t>5.Chordoma:</a:t>
            </a:r>
            <a:endParaRPr lang="ar-JO" b="1" dirty="0">
              <a:effectLst>
                <a:outerShdw blurRad="38100" dist="38100" dir="2700000" algn="tl">
                  <a:srgbClr val="000000">
                    <a:alpha val="43137"/>
                  </a:srgbClr>
                </a:outerShdw>
              </a:effectLst>
            </a:endParaRPr>
          </a:p>
          <a:p>
            <a:pPr algn="l"/>
            <a:r>
              <a:rPr lang="ar-JO" dirty="0"/>
              <a:t>A malignant bone tumor that can develop inside the spinal </a:t>
            </a:r>
            <a:endParaRPr lang="ar-JO" dirty="0"/>
          </a:p>
          <a:p>
            <a:pPr algn="l"/>
            <a:r>
              <a:rPr lang="ar-JO" dirty="0"/>
              <a:t>column anywhere along its length</a:t>
            </a:r>
            <a:endParaRPr lang="ar-JO" dirty="0"/>
          </a:p>
          <a:p>
            <a:pPr algn="l"/>
            <a:r>
              <a:rPr lang="ar-JO" dirty="0"/>
              <a:t>It is most commonly seen in the sacrum</a:t>
            </a:r>
            <a:endParaRPr lang="ar-JO" dirty="0"/>
          </a:p>
        </p:txBody>
      </p:sp>
      <p:pic>
        <p:nvPicPr>
          <p:cNvPr id="16386" name="Picture 1" descr="spinal_tumor_myeloma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5730" y="935990"/>
            <a:ext cx="321500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Multiple Myeloma extensiv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840" y="3803015"/>
            <a:ext cx="3477260" cy="285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500034" y="1214422"/>
            <a:ext cx="8215370" cy="3169285"/>
          </a:xfrm>
          <a:prstGeom prst="rect">
            <a:avLst/>
          </a:prstGeom>
          <a:solidFill>
            <a:schemeClr val="bg1"/>
          </a:solidFill>
        </p:spPr>
        <p:txBody>
          <a:bodyPr wrap="square" rtlCol="1">
            <a:spAutoFit/>
          </a:bodyPr>
          <a:lstStyle/>
          <a:p>
            <a:pPr algn="l"/>
            <a:r>
              <a:rPr lang="ar-JO" sz="2000" b="1" dirty="0">
                <a:effectLst>
                  <a:outerShdw blurRad="38100" dist="38100" dir="2700000" algn="tl">
                    <a:srgbClr val="000000">
                      <a:alpha val="43137"/>
                    </a:srgbClr>
                  </a:outerShdw>
                </a:effectLst>
              </a:rPr>
              <a:t>Testing &amp; Diagnosis..</a:t>
            </a:r>
            <a:endParaRPr lang="ar-JO" sz="2000" b="1" dirty="0">
              <a:effectLst>
                <a:outerShdw blurRad="38100" dist="38100" dir="2700000" algn="tl">
                  <a:srgbClr val="000000">
                    <a:alpha val="43137"/>
                  </a:srgbClr>
                </a:outerShdw>
              </a:effectLst>
            </a:endParaRPr>
          </a:p>
          <a:p>
            <a:pPr algn="l"/>
            <a:r>
              <a:rPr lang="ar-JO" dirty="0"/>
              <a:t>1) X-Ray: </a:t>
            </a:r>
            <a:endParaRPr lang="ar-JO" dirty="0"/>
          </a:p>
          <a:p>
            <a:pPr algn="l"/>
            <a:r>
              <a:rPr lang="ar-JO" dirty="0"/>
              <a:t> They are not very reliable in diagnosing tumors.</a:t>
            </a:r>
            <a:endParaRPr lang="ar-JO" dirty="0"/>
          </a:p>
          <a:p>
            <a:pPr algn="l"/>
            <a:r>
              <a:rPr lang="ar-JO" dirty="0"/>
              <a:t>2) CT scan.</a:t>
            </a:r>
            <a:endParaRPr lang="ar-JO" dirty="0"/>
          </a:p>
          <a:p>
            <a:pPr algn="l"/>
            <a:r>
              <a:rPr lang="ar-JO" dirty="0"/>
              <a:t>3) MRI</a:t>
            </a:r>
            <a:r>
              <a:rPr lang="en-US" altLang="ar-JO" dirty="0"/>
              <a:t>(</a:t>
            </a:r>
            <a:r>
              <a:rPr lang="en-US" b="1" i="1" u="sng" dirty="0" smtClean="0">
                <a:sym typeface="+mn-ea"/>
              </a:rPr>
              <a:t>modality of choice for diagnosis and pre operative evaluation)</a:t>
            </a:r>
            <a:endParaRPr lang="ar-JO" dirty="0"/>
          </a:p>
          <a:p>
            <a:pPr algn="l"/>
            <a:r>
              <a:rPr lang="ar-JO" dirty="0"/>
              <a:t>4) Bone Scan.</a:t>
            </a:r>
            <a:endParaRPr lang="ar-JO" dirty="0"/>
          </a:p>
          <a:p>
            <a:pPr algn="l"/>
            <a:r>
              <a:rPr lang="ar-JO" dirty="0"/>
              <a:t>5) Biopsy</a:t>
            </a:r>
            <a:endParaRPr lang="ar-JO" dirty="0"/>
          </a:p>
          <a:p>
            <a:pPr algn="l"/>
            <a:r>
              <a:rPr lang="ar-JO" dirty="0"/>
              <a:t> may be needed if diagnosis is unclear or if concern for malignancy </a:t>
            </a:r>
            <a:endParaRPr lang="ar-JO" dirty="0"/>
          </a:p>
          <a:p>
            <a:pPr algn="l"/>
            <a:r>
              <a:rPr lang="ar-JO" dirty="0"/>
              <a:t>vs benign tumor type. </a:t>
            </a:r>
            <a:endParaRPr lang="ar-JO" dirty="0"/>
          </a:p>
          <a:p>
            <a:pPr algn="l"/>
            <a:r>
              <a:rPr lang="ar-JO" dirty="0"/>
              <a:t> If the tumor is malignant, a biopsy also helps determine the </a:t>
            </a:r>
            <a:endParaRPr lang="ar-JO" dirty="0"/>
          </a:p>
          <a:p>
            <a:pPr algn="l"/>
            <a:r>
              <a:rPr lang="ar-JO" dirty="0"/>
              <a:t>cancer's type, which subsequently determines treatment options.</a:t>
            </a:r>
            <a:endParaRPr lang="ar-J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500034" y="1214422"/>
            <a:ext cx="8215370" cy="4707890"/>
          </a:xfrm>
          <a:prstGeom prst="rect">
            <a:avLst/>
          </a:prstGeom>
          <a:solidFill>
            <a:schemeClr val="bg1"/>
          </a:solidFill>
        </p:spPr>
        <p:txBody>
          <a:bodyPr wrap="square" rtlCol="1">
            <a:spAutoFit/>
          </a:bodyPr>
          <a:lstStyle/>
          <a:p>
            <a:pPr indent="0" algn="l">
              <a:buNone/>
            </a:pPr>
            <a:r>
              <a:rPr lang="en-US" altLang="ar-JO" sz="2400" b="1" dirty="0">
                <a:effectLst>
                  <a:outerShdw blurRad="38100" dist="38100" dir="2700000" algn="tl">
                    <a:srgbClr val="000000">
                      <a:alpha val="43137"/>
                    </a:srgbClr>
                  </a:outerShdw>
                </a:effectLst>
              </a:rPr>
              <a:t>                                      </a:t>
            </a:r>
            <a:r>
              <a:rPr lang="ar-JO" sz="2400" b="1" dirty="0">
                <a:effectLst>
                  <a:outerShdw blurRad="38100" dist="38100" dir="2700000" algn="tl">
                    <a:srgbClr val="000000">
                      <a:alpha val="43137"/>
                    </a:srgbClr>
                  </a:outerShdw>
                </a:effectLst>
              </a:rPr>
              <a:t>Treatment..</a:t>
            </a:r>
            <a:br>
              <a:rPr lang="ar-JO" sz="2400" b="1" dirty="0">
                <a:effectLst>
                  <a:outerShdw blurRad="38100" dist="38100" dir="2700000" algn="tl">
                    <a:srgbClr val="000000">
                      <a:alpha val="43137"/>
                    </a:srgbClr>
                  </a:outerShdw>
                </a:effectLst>
              </a:rPr>
            </a:br>
            <a:r>
              <a:rPr lang="ar-JO" sz="2000" b="1" dirty="0">
                <a:effectLst/>
              </a:rPr>
              <a:t>Pharmacological treatment</a:t>
            </a:r>
            <a:r>
              <a:rPr lang="en-US" altLang="ar-JO" sz="2000" b="1" dirty="0">
                <a:effectLst/>
              </a:rPr>
              <a:t>:</a:t>
            </a:r>
            <a:r>
              <a:rPr lang="ar-JO" sz="2400" dirty="0">
                <a:effectLst/>
              </a:rPr>
              <a:t>limited benefit.</a:t>
            </a:r>
            <a:endParaRPr lang="ar-JO" sz="2400" dirty="0">
              <a:effectLst/>
            </a:endParaRPr>
          </a:p>
          <a:p>
            <a:pPr indent="0" algn="l">
              <a:buNone/>
            </a:pPr>
            <a:r>
              <a:rPr lang="ar-JO" b="1" dirty="0"/>
              <a:t>Chemotherapeutic regimens</a:t>
            </a:r>
            <a:r>
              <a:rPr lang="ar-JO" dirty="0"/>
              <a:t> </a:t>
            </a:r>
            <a:r>
              <a:rPr lang="en-US" altLang="ar-JO" dirty="0"/>
              <a:t>:</a:t>
            </a:r>
            <a:r>
              <a:rPr lang="ar-JO" dirty="0"/>
              <a:t>imited success in the treatment of </a:t>
            </a:r>
            <a:endParaRPr lang="ar-JO" dirty="0"/>
          </a:p>
          <a:p>
            <a:pPr indent="0" algn="l">
              <a:buNone/>
            </a:pPr>
            <a:r>
              <a:rPr lang="ar-JO" dirty="0"/>
              <a:t>spinal cord neoplasms.</a:t>
            </a:r>
            <a:endParaRPr lang="ar-JO" dirty="0"/>
          </a:p>
          <a:p>
            <a:pPr indent="0" algn="l">
              <a:buNone/>
            </a:pPr>
            <a:r>
              <a:rPr lang="en-US" altLang="ar-JO" dirty="0"/>
              <a:t>* </a:t>
            </a:r>
            <a:r>
              <a:rPr lang="ar-JO" dirty="0"/>
              <a:t>This may be partly due to the inability of the </a:t>
            </a:r>
            <a:endParaRPr lang="ar-JO" dirty="0"/>
          </a:p>
          <a:p>
            <a:pPr indent="0" algn="l">
              <a:buNone/>
            </a:pPr>
            <a:r>
              <a:rPr lang="ar-JO" dirty="0"/>
              <a:t>chemotactic agents to cross the blood-brain barrier.</a:t>
            </a:r>
            <a:br>
              <a:rPr lang="ar-JO" dirty="0"/>
            </a:br>
            <a:r>
              <a:rPr lang="en-US" b="1" dirty="0">
                <a:solidFill>
                  <a:prstClr val="black"/>
                </a:solidFill>
                <a:sym typeface="+mn-ea"/>
              </a:rPr>
              <a:t>Surgical Therapy</a:t>
            </a:r>
            <a:br>
              <a:rPr lang="en-US" b="1" dirty="0">
                <a:solidFill>
                  <a:prstClr val="black"/>
                </a:solidFill>
                <a:sym typeface="+mn-ea"/>
              </a:rPr>
            </a:br>
            <a:endParaRPr lang="en-US" dirty="0">
              <a:solidFill>
                <a:prstClr val="black"/>
              </a:solidFill>
            </a:endParaRPr>
          </a:p>
          <a:p>
            <a:pPr indent="0" algn="l">
              <a:buNone/>
            </a:pPr>
            <a:r>
              <a:rPr lang="en-US" b="1" dirty="0" smtClean="0">
                <a:sym typeface="+mn-ea"/>
              </a:rPr>
              <a:t>*gross </a:t>
            </a:r>
            <a:r>
              <a:rPr lang="en-US" b="1" dirty="0">
                <a:sym typeface="+mn-ea"/>
              </a:rPr>
              <a:t>total resection</a:t>
            </a:r>
            <a:r>
              <a:rPr lang="en-US" dirty="0">
                <a:sym typeface="+mn-ea"/>
              </a:rPr>
              <a:t>. </a:t>
            </a:r>
            <a:endParaRPr lang="en-US" dirty="0" smtClean="0"/>
          </a:p>
          <a:p>
            <a:pPr indent="0" algn="l">
              <a:buNone/>
            </a:pPr>
            <a:r>
              <a:rPr lang="en-US" dirty="0" smtClean="0">
                <a:sym typeface="+mn-ea"/>
              </a:rPr>
              <a:t>* The </a:t>
            </a:r>
            <a:r>
              <a:rPr lang="en-US" dirty="0">
                <a:sym typeface="+mn-ea"/>
              </a:rPr>
              <a:t>neoplasm is identified and then biopsy is performed. </a:t>
            </a:r>
            <a:endParaRPr lang="en-US" dirty="0" smtClean="0"/>
          </a:p>
          <a:p>
            <a:pPr indent="0" algn="l">
              <a:buNone/>
            </a:pPr>
            <a:r>
              <a:rPr lang="en-US" dirty="0" smtClean="0">
                <a:sym typeface="+mn-ea"/>
              </a:rPr>
              <a:t>*Surgery </a:t>
            </a:r>
            <a:r>
              <a:rPr lang="en-US" dirty="0">
                <a:sym typeface="+mn-ea"/>
              </a:rPr>
              <a:t>then proceeds based on the histology from the frozen </a:t>
            </a:r>
            <a:r>
              <a:rPr lang="en-US" dirty="0" smtClean="0">
                <a:sym typeface="+mn-ea"/>
              </a:rPr>
              <a:t>specimen. </a:t>
            </a:r>
            <a:endParaRPr lang="en-US" dirty="0" smtClean="0"/>
          </a:p>
          <a:p>
            <a:pPr indent="0" algn="l">
              <a:buNone/>
            </a:pPr>
            <a:r>
              <a:rPr lang="en-US" dirty="0" smtClean="0">
                <a:sym typeface="+mn-ea"/>
              </a:rPr>
              <a:t>* If </a:t>
            </a:r>
            <a:r>
              <a:rPr lang="en-US" dirty="0">
                <a:sym typeface="+mn-ea"/>
              </a:rPr>
              <a:t>the lesion is an </a:t>
            </a:r>
            <a:r>
              <a:rPr lang="en-US" b="1" u="sng" dirty="0">
                <a:sym typeface="+mn-ea"/>
              </a:rPr>
              <a:t>astrocytoma, then the goal is debulking </a:t>
            </a:r>
            <a:r>
              <a:rPr lang="en-US" dirty="0">
                <a:sym typeface="+mn-ea"/>
              </a:rPr>
              <a:t>the tumor while not injuring the normal neural tracts. </a:t>
            </a:r>
            <a:r>
              <a:rPr lang="en-US" b="1" u="sng" dirty="0" err="1">
                <a:sym typeface="+mn-ea"/>
              </a:rPr>
              <a:t>Ependymomas</a:t>
            </a:r>
            <a:r>
              <a:rPr lang="en-US" b="1" u="sng" dirty="0">
                <a:sym typeface="+mn-ea"/>
              </a:rPr>
              <a:t> are attempted to be resected completely</a:t>
            </a:r>
            <a:r>
              <a:rPr lang="en-US" dirty="0">
                <a:sym typeface="+mn-ea"/>
              </a:rPr>
              <a:t> as long as a viable plane can be established and normal neural tracts are not disturbed.</a:t>
            </a:r>
            <a:endParaRPr lang="en-US" dirty="0"/>
          </a:p>
          <a:p>
            <a:pPr indent="0" algn="l">
              <a:buNone/>
            </a:pPr>
            <a:endParaRPr lang="ar-J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
        <p:cNvGrpSpPr/>
        <p:nvPr/>
      </p:nvGrpSpPr>
      <p:grpSpPr>
        <a:xfrm>
          <a:off x="0" y="0"/>
          <a:ext cx="0" cy="0"/>
          <a:chOff x="0" y="0"/>
          <a:chExt cx="0" cy="0"/>
        </a:xfrm>
      </p:grpSpPr>
      <p:sp>
        <p:nvSpPr>
          <p:cNvPr id="12" name="Google Shape;12;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panose="020F0502020204030204"/>
              <a:buNone/>
            </a:pPr>
          </a:p>
        </p:txBody>
      </p:sp>
      <p:pic>
        <p:nvPicPr>
          <p:cNvPr id="13" name="Google Shape;13;p1" descr="b"/>
          <p:cNvPicPr preferRelativeResize="0">
            <a:picLocks noGrp="1"/>
          </p:cNvPicPr>
          <p:nvPr>
            <p:ph type="body" idx="1"/>
          </p:nvPr>
        </p:nvPicPr>
        <p:blipFill rotWithShape="1">
          <a:blip r:embed="rId1"/>
          <a:srcRect/>
          <a:stretch>
            <a:fillRect/>
          </a:stretch>
        </p:blipFill>
        <p:spPr>
          <a:xfrm>
            <a:off x="0" y="0"/>
            <a:ext cx="9174600" cy="6858000"/>
          </a:xfrm>
          <a:prstGeom prst="rect">
            <a:avLst/>
          </a:prstGeom>
          <a:noFill/>
          <a:ln>
            <a:noFill/>
          </a:ln>
        </p:spPr>
      </p:pic>
      <p:sp>
        <p:nvSpPr>
          <p:cNvPr id="14" name="Google Shape;14;p1"/>
          <p:cNvSpPr txBox="1"/>
          <p:nvPr/>
        </p:nvSpPr>
        <p:spPr>
          <a:xfrm>
            <a:off x="457250" y="662225"/>
            <a:ext cx="8229600" cy="5293800"/>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5" name="Google Shape;15;p1"/>
          <p:cNvGrpSpPr/>
          <p:nvPr/>
        </p:nvGrpSpPr>
        <p:grpSpPr>
          <a:xfrm>
            <a:off x="739263" y="1304340"/>
            <a:ext cx="7646055" cy="4651445"/>
            <a:chOff x="618" y="0"/>
            <a:chExt cx="8457090" cy="4428261"/>
          </a:xfrm>
        </p:grpSpPr>
        <p:sp>
          <p:nvSpPr>
            <p:cNvPr id="16" name="Google Shape;16;p1"/>
            <p:cNvSpPr/>
            <p:nvPr/>
          </p:nvSpPr>
          <p:spPr>
            <a:xfrm>
              <a:off x="618" y="871865"/>
              <a:ext cx="4125300" cy="485400"/>
            </a:xfrm>
            <a:prstGeom prst="rect">
              <a:avLst/>
            </a:prstGeom>
            <a:solidFill>
              <a:srgbClr val="2A95BF"/>
            </a:solidFill>
            <a:ln w="12700" cap="flat" cmpd="sng">
              <a:solidFill>
                <a:srgbClr val="2A95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17" name="Google Shape;17;p1"/>
            <p:cNvSpPr/>
            <p:nvPr/>
          </p:nvSpPr>
          <p:spPr>
            <a:xfrm>
              <a:off x="618" y="1054137"/>
              <a:ext cx="303000" cy="303000"/>
            </a:xfrm>
            <a:prstGeom prst="rect">
              <a:avLst/>
            </a:prstGeom>
            <a:solidFill>
              <a:srgbClr val="FFFFFF">
                <a:alpha val="89800"/>
              </a:srgbClr>
            </a:solidFill>
            <a:ln w="12700" cap="flat" cmpd="sng">
              <a:solidFill>
                <a:srgbClr val="2A95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18" name="Google Shape;18;p1"/>
            <p:cNvSpPr/>
            <p:nvPr/>
          </p:nvSpPr>
          <p:spPr>
            <a:xfrm>
              <a:off x="618" y="0"/>
              <a:ext cx="4125300" cy="87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19" name="Google Shape;19;p1"/>
            <p:cNvSpPr txBox="1"/>
            <p:nvPr/>
          </p:nvSpPr>
          <p:spPr>
            <a:xfrm>
              <a:off x="618" y="0"/>
              <a:ext cx="4125300" cy="871800"/>
            </a:xfrm>
            <a:prstGeom prst="rect">
              <a:avLst/>
            </a:prstGeom>
            <a:noFill/>
            <a:ln>
              <a:noFill/>
            </a:ln>
          </p:spPr>
          <p:txBody>
            <a:bodyPr spcFirstLastPara="1" wrap="square" lIns="60950" tIns="40625" rIns="60950" bIns="406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3200"/>
                <a:buFont typeface="Gill Sans"/>
                <a:buNone/>
              </a:pPr>
              <a:r>
                <a:rPr lang="en-US" sz="3200" b="1" i="0" u="none" strike="noStrike" cap="none">
                  <a:solidFill>
                    <a:srgbClr val="000000"/>
                  </a:solidFill>
                  <a:latin typeface="Gill Sans"/>
                  <a:ea typeface="Gill Sans"/>
                  <a:cs typeface="Gill Sans"/>
                  <a:sym typeface="Gill Sans"/>
                </a:rPr>
                <a:t>Extramedullary: ~90%</a:t>
              </a:r>
              <a:endParaRPr lang="en-US" sz="32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1600"/>
                <a:buFont typeface="Gill Sans"/>
                <a:buNone/>
              </a:pPr>
              <a:r>
                <a:rPr lang="en-US" sz="1600" b="1" i="0" u="none" strike="noStrike" cap="none">
                  <a:solidFill>
                    <a:srgbClr val="000000"/>
                  </a:solidFill>
                  <a:latin typeface="Gill Sans"/>
                  <a:ea typeface="Gill Sans"/>
                  <a:cs typeface="Gill Sans"/>
                  <a:sym typeface="Gill Sans"/>
                </a:rPr>
                <a:t>in subarachnoid space</a:t>
              </a:r>
              <a:endParaRPr lang="en-US" sz="16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560"/>
                </a:spcBef>
                <a:spcAft>
                  <a:spcPts val="0"/>
                </a:spcAft>
                <a:buClr>
                  <a:srgbClr val="000000"/>
                </a:buClr>
                <a:buSzPts val="1600"/>
                <a:buFont typeface="Gill Sans"/>
                <a:buNone/>
              </a:pPr>
              <a:endParaRPr sz="1600" b="1" i="0" u="none" strike="noStrike" cap="none">
                <a:solidFill>
                  <a:srgbClr val="000000"/>
                </a:solidFill>
                <a:latin typeface="Gill Sans"/>
                <a:ea typeface="Gill Sans"/>
                <a:cs typeface="Gill Sans"/>
                <a:sym typeface="Gill Sans"/>
              </a:endParaRPr>
            </a:p>
          </p:txBody>
        </p:sp>
        <p:sp>
          <p:nvSpPr>
            <p:cNvPr id="20" name="Google Shape;20;p1"/>
            <p:cNvSpPr/>
            <p:nvPr/>
          </p:nvSpPr>
          <p:spPr>
            <a:xfrm>
              <a:off x="618" y="1760568"/>
              <a:ext cx="303000" cy="303000"/>
            </a:xfrm>
            <a:prstGeom prst="rect">
              <a:avLst/>
            </a:prstGeom>
            <a:solidFill>
              <a:srgbClr val="FFFFFF"/>
            </a:solidFill>
            <a:ln w="12700" cap="flat" cmpd="sng">
              <a:solidFill>
                <a:srgbClr val="2A95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21" name="Google Shape;21;p1"/>
            <p:cNvSpPr/>
            <p:nvPr/>
          </p:nvSpPr>
          <p:spPr>
            <a:xfrm>
              <a:off x="412278" y="2937229"/>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22" name="Google Shape;22;p1"/>
            <p:cNvSpPr txBox="1"/>
            <p:nvPr/>
          </p:nvSpPr>
          <p:spPr>
            <a:xfrm>
              <a:off x="412278" y="2937229"/>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Schwannoma</a:t>
              </a:r>
              <a:endParaRPr sz="20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23" name="Google Shape;23;p1"/>
            <p:cNvSpPr/>
            <p:nvPr/>
          </p:nvSpPr>
          <p:spPr>
            <a:xfrm>
              <a:off x="618" y="2466991"/>
              <a:ext cx="303000" cy="303000"/>
            </a:xfrm>
            <a:prstGeom prst="rect">
              <a:avLst/>
            </a:prstGeom>
            <a:solidFill>
              <a:srgbClr val="FFFFFF"/>
            </a:solidFill>
            <a:ln w="12700" cap="flat" cmpd="sng">
              <a:solidFill>
                <a:srgbClr val="3D67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24" name="Google Shape;24;p1"/>
            <p:cNvSpPr/>
            <p:nvPr/>
          </p:nvSpPr>
          <p:spPr>
            <a:xfrm>
              <a:off x="289392" y="2265307"/>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25" name="Google Shape;25;p1"/>
            <p:cNvSpPr txBox="1"/>
            <p:nvPr/>
          </p:nvSpPr>
          <p:spPr>
            <a:xfrm>
              <a:off x="289392" y="2265307"/>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Neurofibroma</a:t>
              </a:r>
              <a:endParaRPr sz="2000" b="1" i="0" u="none" strike="noStrike" cap="none">
                <a:solidFill>
                  <a:srgbClr val="000000"/>
                </a:solidFill>
                <a:latin typeface="Gill Sans"/>
                <a:ea typeface="Gill Sans"/>
                <a:cs typeface="Gill Sans"/>
                <a:sym typeface="Gill Sans"/>
              </a:endParaRPr>
            </a:p>
            <a:p>
              <a:pPr marL="0" marR="0" lvl="0" indent="0" algn="l" rtl="0">
                <a:spcBef>
                  <a:spcPts val="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26" name="Google Shape;26;p1"/>
            <p:cNvSpPr/>
            <p:nvPr/>
          </p:nvSpPr>
          <p:spPr>
            <a:xfrm>
              <a:off x="618" y="3173414"/>
              <a:ext cx="303000" cy="303000"/>
            </a:xfrm>
            <a:prstGeom prst="rect">
              <a:avLst/>
            </a:prstGeom>
            <a:solidFill>
              <a:srgbClr val="FFFFFF"/>
            </a:solidFill>
            <a:ln w="12700" cap="flat" cmpd="sng">
              <a:solidFill>
                <a:srgbClr val="5C4CC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27" name="Google Shape;27;p1"/>
            <p:cNvSpPr/>
            <p:nvPr/>
          </p:nvSpPr>
          <p:spPr>
            <a:xfrm>
              <a:off x="412278" y="1517219"/>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28" name="Google Shape;28;p1"/>
            <p:cNvSpPr txBox="1"/>
            <p:nvPr/>
          </p:nvSpPr>
          <p:spPr>
            <a:xfrm>
              <a:off x="412278" y="1517219"/>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90000"/>
                </a:lnSpc>
                <a:spcBef>
                  <a:spcPts val="0"/>
                </a:spcBef>
                <a:spcAft>
                  <a:spcPts val="0"/>
                </a:spcAft>
                <a:buClr>
                  <a:srgbClr val="000000"/>
                </a:buClr>
                <a:buSzPts val="2000"/>
                <a:buFont typeface="Arial" panose="020B0604020202020204"/>
                <a:buNone/>
              </a:pPr>
              <a:r>
                <a:rPr lang="en-US" sz="2000" b="1" i="0" u="none" strike="noStrike" cap="none">
                  <a:solidFill>
                    <a:srgbClr val="000000"/>
                  </a:solidFill>
                  <a:latin typeface="Gill Sans"/>
                  <a:ea typeface="Gill Sans"/>
                  <a:cs typeface="Gill Sans"/>
                  <a:sym typeface="Gill Sans"/>
                </a:rPr>
                <a:t>Meningioma</a:t>
              </a:r>
              <a:endParaRPr lang="en-US" sz="2000" b="1" i="0" u="none" strike="noStrike" cap="none">
                <a:solidFill>
                  <a:srgbClr val="000000"/>
                </a:solidFill>
                <a:latin typeface="Gill Sans"/>
                <a:ea typeface="Gill Sans"/>
                <a:cs typeface="Gill Sans"/>
                <a:sym typeface="Gill Sans"/>
              </a:endParaRPr>
            </a:p>
          </p:txBody>
        </p:sp>
        <p:sp>
          <p:nvSpPr>
            <p:cNvPr id="29" name="Google Shape;29;p1"/>
            <p:cNvSpPr/>
            <p:nvPr/>
          </p:nvSpPr>
          <p:spPr>
            <a:xfrm>
              <a:off x="618" y="3879837"/>
              <a:ext cx="303000" cy="303000"/>
            </a:xfrm>
            <a:prstGeom prst="rect">
              <a:avLst/>
            </a:prstGeom>
            <a:solidFill>
              <a:srgbClr val="FFFFFF"/>
            </a:solidFill>
            <a:ln w="12700" cap="flat" cmpd="sng">
              <a:solidFill>
                <a:srgbClr val="8D3D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30" name="Google Shape;30;p1"/>
            <p:cNvSpPr/>
            <p:nvPr/>
          </p:nvSpPr>
          <p:spPr>
            <a:xfrm>
              <a:off x="289392" y="3678153"/>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31" name="Google Shape;31;p1"/>
            <p:cNvSpPr txBox="1"/>
            <p:nvPr/>
          </p:nvSpPr>
          <p:spPr>
            <a:xfrm>
              <a:off x="289392" y="3678153"/>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90000"/>
                </a:lnSpc>
                <a:spcBef>
                  <a:spcPts val="0"/>
                </a:spcBef>
                <a:spcAft>
                  <a:spcPts val="0"/>
                </a:spcAft>
                <a:buClr>
                  <a:srgbClr val="000000"/>
                </a:buClr>
                <a:buSzPts val="2000"/>
                <a:buFont typeface="Arial" panose="020B0604020202020204"/>
                <a:buNone/>
              </a:pPr>
              <a:r>
                <a:rPr lang="en-US" sz="2000" b="1" i="0" u="none" strike="noStrike" cap="none">
                  <a:solidFill>
                    <a:srgbClr val="000000"/>
                  </a:solidFill>
                  <a:latin typeface="Gill Sans"/>
                  <a:ea typeface="Gill Sans"/>
                  <a:cs typeface="Gill Sans"/>
                  <a:sym typeface="Gill Sans"/>
                </a:rPr>
                <a:t>Subarachnoid mets (only 4% of spinal mets) or “drop mets”</a:t>
              </a:r>
              <a:endParaRPr lang="en-US" sz="20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700"/>
                </a:spcBef>
                <a:spcAft>
                  <a:spcPts val="0"/>
                </a:spcAft>
                <a:buClr>
                  <a:srgbClr val="000000"/>
                </a:buClr>
                <a:buSzPts val="1050"/>
                <a:buFont typeface="Gill Sans"/>
                <a:buNone/>
              </a:pPr>
              <a:endParaRPr sz="1050" b="1" i="0" u="none" strike="noStrike" cap="none">
                <a:solidFill>
                  <a:srgbClr val="000000"/>
                </a:solidFill>
                <a:latin typeface="Gill Sans"/>
                <a:ea typeface="Gill Sans"/>
                <a:cs typeface="Gill Sans"/>
                <a:sym typeface="Gill Sans"/>
              </a:endParaRPr>
            </a:p>
          </p:txBody>
        </p:sp>
        <p:sp>
          <p:nvSpPr>
            <p:cNvPr id="32" name="Google Shape;32;p1"/>
            <p:cNvSpPr/>
            <p:nvPr/>
          </p:nvSpPr>
          <p:spPr>
            <a:xfrm>
              <a:off x="4332233" y="871865"/>
              <a:ext cx="4125300" cy="485400"/>
            </a:xfrm>
            <a:prstGeom prst="rect">
              <a:avLst/>
            </a:prstGeom>
            <a:solidFill>
              <a:srgbClr val="3D67D1"/>
            </a:solidFill>
            <a:ln w="12700" cap="flat" cmpd="sng">
              <a:solidFill>
                <a:srgbClr val="3D67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33" name="Google Shape;33;p1"/>
            <p:cNvSpPr/>
            <p:nvPr/>
          </p:nvSpPr>
          <p:spPr>
            <a:xfrm>
              <a:off x="4332233" y="1054137"/>
              <a:ext cx="303000" cy="303000"/>
            </a:xfrm>
            <a:prstGeom prst="rect">
              <a:avLst/>
            </a:prstGeom>
            <a:solidFill>
              <a:srgbClr val="FFFFFF">
                <a:alpha val="89800"/>
              </a:srgbClr>
            </a:solidFill>
            <a:ln w="12700" cap="flat" cmpd="sng">
              <a:solidFill>
                <a:srgbClr val="3D67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34" name="Google Shape;34;p1"/>
            <p:cNvSpPr/>
            <p:nvPr/>
          </p:nvSpPr>
          <p:spPr>
            <a:xfrm>
              <a:off x="4332233" y="0"/>
              <a:ext cx="4125300" cy="87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35" name="Google Shape;35;p1"/>
            <p:cNvSpPr txBox="1"/>
            <p:nvPr/>
          </p:nvSpPr>
          <p:spPr>
            <a:xfrm>
              <a:off x="4332233" y="0"/>
              <a:ext cx="4125300" cy="871800"/>
            </a:xfrm>
            <a:prstGeom prst="rect">
              <a:avLst/>
            </a:prstGeom>
            <a:noFill/>
            <a:ln>
              <a:noFill/>
            </a:ln>
          </p:spPr>
          <p:txBody>
            <a:bodyPr spcFirstLastPara="1" wrap="square" lIns="60950" tIns="40625" rIns="60950" bIns="406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3200"/>
                <a:buFont typeface="Gill Sans"/>
                <a:buNone/>
              </a:pPr>
              <a:r>
                <a:rPr lang="en-US" sz="3200" b="1" i="0" u="none" strike="noStrike" cap="none">
                  <a:solidFill>
                    <a:srgbClr val="000000"/>
                  </a:solidFill>
                  <a:latin typeface="Gill Sans"/>
                  <a:ea typeface="Gill Sans"/>
                  <a:cs typeface="Gill Sans"/>
                  <a:sym typeface="Gill Sans"/>
                </a:rPr>
                <a:t>Intramedullary: ~10%</a:t>
              </a:r>
              <a:endParaRPr lang="en-US" sz="32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within spinal cord</a:t>
              </a:r>
              <a:endParaRPr lang="en-US" sz="20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70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36" name="Google Shape;36;p1"/>
            <p:cNvSpPr/>
            <p:nvPr/>
          </p:nvSpPr>
          <p:spPr>
            <a:xfrm>
              <a:off x="4332233" y="1760568"/>
              <a:ext cx="303000" cy="303000"/>
            </a:xfrm>
            <a:prstGeom prst="rect">
              <a:avLst/>
            </a:prstGeom>
            <a:solidFill>
              <a:srgbClr val="FFFFFF"/>
            </a:solidFill>
            <a:ln w="12700" cap="flat" cmpd="sng">
              <a:solidFill>
                <a:srgbClr val="BB2A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37" name="Google Shape;37;p1"/>
            <p:cNvSpPr/>
            <p:nvPr/>
          </p:nvSpPr>
          <p:spPr>
            <a:xfrm>
              <a:off x="4621008" y="1558884"/>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38" name="Google Shape;38;p1"/>
            <p:cNvSpPr txBox="1"/>
            <p:nvPr/>
          </p:nvSpPr>
          <p:spPr>
            <a:xfrm>
              <a:off x="4621008" y="1558884"/>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Ependymoma</a:t>
              </a:r>
              <a:endParaRPr sz="20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39" name="Google Shape;39;p1"/>
            <p:cNvSpPr/>
            <p:nvPr/>
          </p:nvSpPr>
          <p:spPr>
            <a:xfrm>
              <a:off x="4332233" y="2466991"/>
              <a:ext cx="303000" cy="303000"/>
            </a:xfrm>
            <a:prstGeom prst="rect">
              <a:avLst/>
            </a:prstGeom>
            <a:solidFill>
              <a:srgbClr val="FFFFFF"/>
            </a:solidFill>
            <a:ln w="12700" cap="flat" cmpd="sng">
              <a:solidFill>
                <a:srgbClr val="2A95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40" name="Google Shape;40;p1"/>
            <p:cNvSpPr/>
            <p:nvPr/>
          </p:nvSpPr>
          <p:spPr>
            <a:xfrm>
              <a:off x="4621008" y="2265307"/>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41" name="Google Shape;41;p1"/>
            <p:cNvSpPr txBox="1"/>
            <p:nvPr/>
          </p:nvSpPr>
          <p:spPr>
            <a:xfrm>
              <a:off x="4621008" y="2265307"/>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Astrocytoma</a:t>
              </a:r>
              <a:endParaRPr lang="en-US" sz="20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42" name="Google Shape;42;p1"/>
            <p:cNvSpPr/>
            <p:nvPr/>
          </p:nvSpPr>
          <p:spPr>
            <a:xfrm>
              <a:off x="4332233" y="3195218"/>
              <a:ext cx="303000" cy="303000"/>
            </a:xfrm>
            <a:prstGeom prst="rect">
              <a:avLst/>
            </a:prstGeom>
            <a:solidFill>
              <a:srgbClr val="FFFFFF"/>
            </a:solidFill>
            <a:ln w="12700" cap="flat" cmpd="sng">
              <a:solidFill>
                <a:srgbClr val="3D67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43" name="Google Shape;43;p1"/>
            <p:cNvSpPr/>
            <p:nvPr/>
          </p:nvSpPr>
          <p:spPr>
            <a:xfrm>
              <a:off x="4621008" y="2971730"/>
              <a:ext cx="3836700" cy="75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44" name="Google Shape;44;p1"/>
            <p:cNvSpPr txBox="1"/>
            <p:nvPr/>
          </p:nvSpPr>
          <p:spPr>
            <a:xfrm>
              <a:off x="4621008" y="2971730"/>
              <a:ext cx="3836700" cy="7500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Hemangioblastoma</a:t>
              </a:r>
              <a:endParaRPr lang="en-US" sz="2000" b="1" i="0" u="none" strike="noStrike" cap="none">
                <a:solidFill>
                  <a:srgbClr val="000000"/>
                </a:solidFill>
                <a:latin typeface="Gill Sans"/>
                <a:ea typeface="Gill Sans"/>
                <a:cs typeface="Gill Sans"/>
                <a:sym typeface="Gill Sans"/>
              </a:endParaRPr>
            </a:p>
          </p:txBody>
        </p:sp>
        <p:sp>
          <p:nvSpPr>
            <p:cNvPr id="45" name="Google Shape;45;p1"/>
            <p:cNvSpPr/>
            <p:nvPr/>
          </p:nvSpPr>
          <p:spPr>
            <a:xfrm>
              <a:off x="4332233" y="3923445"/>
              <a:ext cx="303000" cy="303000"/>
            </a:xfrm>
            <a:prstGeom prst="rect">
              <a:avLst/>
            </a:prstGeom>
            <a:solidFill>
              <a:srgbClr val="FFFFFF"/>
            </a:solidFill>
            <a:ln w="12700" cap="flat" cmpd="sng">
              <a:solidFill>
                <a:srgbClr val="5C4CC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46" name="Google Shape;46;p1"/>
            <p:cNvSpPr/>
            <p:nvPr/>
          </p:nvSpPr>
          <p:spPr>
            <a:xfrm>
              <a:off x="4621008" y="3721761"/>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p>
          </p:txBody>
        </p:sp>
        <p:sp>
          <p:nvSpPr>
            <p:cNvPr id="47" name="Google Shape;47;p1"/>
            <p:cNvSpPr txBox="1"/>
            <p:nvPr/>
          </p:nvSpPr>
          <p:spPr>
            <a:xfrm>
              <a:off x="4621008" y="3721761"/>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Mets (only 2% of spinal mets)</a:t>
              </a:r>
              <a:endParaRPr lang="en-US" sz="20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1050"/>
                <a:buFont typeface="Gill Sans"/>
                <a:buNone/>
              </a:pPr>
              <a:endParaRPr sz="1050" b="1" i="0" u="none" strike="noStrike" cap="none">
                <a:solidFill>
                  <a:srgbClr val="000000"/>
                </a:solidFill>
                <a:latin typeface="Gill Sans"/>
                <a:ea typeface="Gill Sans"/>
                <a:cs typeface="Gill Sans"/>
                <a:sym typeface="Gill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panose="020F0502020204030204"/>
              <a:buNone/>
            </a:pPr>
          </a:p>
        </p:txBody>
      </p:sp>
      <p:pic>
        <p:nvPicPr>
          <p:cNvPr id="64" name="Google Shape;64;p1" descr="b"/>
          <p:cNvPicPr preferRelativeResize="0">
            <a:picLocks noGrp="1"/>
          </p:cNvPicPr>
          <p:nvPr>
            <p:ph type="body" idx="1"/>
          </p:nvPr>
        </p:nvPicPr>
        <p:blipFill rotWithShape="1">
          <a:blip r:embed="rId1"/>
          <a:srcRect/>
          <a:stretch>
            <a:fillRect/>
          </a:stretch>
        </p:blipFill>
        <p:spPr>
          <a:xfrm>
            <a:off x="0" y="0"/>
            <a:ext cx="9174600" cy="6858000"/>
          </a:xfrm>
          <a:prstGeom prst="rect">
            <a:avLst/>
          </a:prstGeom>
          <a:noFill/>
          <a:ln>
            <a:noFill/>
          </a:ln>
        </p:spPr>
      </p:pic>
      <p:sp>
        <p:nvSpPr>
          <p:cNvPr id="65" name="Google Shape;65;p1"/>
          <p:cNvSpPr txBox="1"/>
          <p:nvPr/>
        </p:nvSpPr>
        <p:spPr>
          <a:xfrm>
            <a:off x="34925" y="76249"/>
            <a:ext cx="8422416" cy="6158842"/>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Clr>
                <a:schemeClr val="dk1"/>
              </a:buClr>
              <a:buSzPts val="1800"/>
              <a:buFont typeface="Calibri" panose="020F0502020204030204"/>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6" name="Google Shape;66;p1"/>
          <p:cNvSpPr txBox="1"/>
          <p:nvPr/>
        </p:nvSpPr>
        <p:spPr>
          <a:xfrm>
            <a:off x="2065047" y="76249"/>
            <a:ext cx="4882500" cy="150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243541"/>
                </a:solidFill>
                <a:latin typeface="Sorts Mill Goudy"/>
                <a:ea typeface="Sorts Mill Goudy"/>
                <a:cs typeface="Sorts Mill Goudy"/>
                <a:sym typeface="Sorts Mill Goudy"/>
              </a:rPr>
              <a:t>Benign Spinal tumors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1600"/>
              </a:spcBef>
              <a:spcAft>
                <a:spcPts val="0"/>
              </a:spcAft>
              <a:buClr>
                <a:srgbClr val="000000"/>
              </a:buClr>
              <a:buSzPts val="3200"/>
              <a:buFont typeface="Arial" panose="020B0604020202020204"/>
              <a:buNone/>
            </a:pPr>
            <a:r>
              <a:rPr lang="en-US" sz="3200" b="1" i="0" u="none" strike="noStrike" cap="none">
                <a:solidFill>
                  <a:srgbClr val="243541"/>
                </a:solidFill>
                <a:latin typeface="Sorts Mill Goudy"/>
                <a:ea typeface="Sorts Mill Goudy"/>
                <a:cs typeface="Sorts Mill Goudy"/>
                <a:sym typeface="Sorts Mill Goudy"/>
              </a:rPr>
              <a:t>   Spinal meningioma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 name="Google Shape;67;p1"/>
          <p:cNvSpPr txBox="1"/>
          <p:nvPr/>
        </p:nvSpPr>
        <p:spPr>
          <a:xfrm>
            <a:off x="34925" y="1578581"/>
            <a:ext cx="6701400" cy="511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a:solidFill>
                  <a:srgbClr val="000000"/>
                </a:solidFill>
                <a:latin typeface="Sorts Mill Goudy"/>
                <a:ea typeface="Sorts Mill Goudy"/>
                <a:cs typeface="Sorts Mill Goudy"/>
                <a:sym typeface="Sorts Mill Goudy"/>
              </a:rPr>
              <a:t>is</a:t>
            </a:r>
            <a:r>
              <a:rPr lang="en-US" sz="2800" b="0" i="0" u="none" strike="noStrike" cap="none">
                <a:solidFill>
                  <a:srgbClr val="000000"/>
                </a:solidFill>
                <a:latin typeface="Sorts Mill Goudy"/>
                <a:ea typeface="Sorts Mill Goudy"/>
                <a:cs typeface="Sorts Mill Goudy"/>
                <a:sym typeface="Sorts Mill Goudy"/>
              </a:rPr>
              <a:t> </a:t>
            </a:r>
            <a:r>
              <a:rPr lang="en-US" sz="2800" b="1" i="0" u="none" strike="noStrike" cap="none">
                <a:solidFill>
                  <a:srgbClr val="000000"/>
                </a:solidFill>
                <a:latin typeface="Sorts Mill Goudy"/>
                <a:ea typeface="Sorts Mill Goudy"/>
                <a:cs typeface="Sorts Mill Goudy"/>
                <a:sym typeface="Sorts Mill Goudy"/>
              </a:rPr>
              <a:t>the most common spinal cord tumor</a:t>
            </a:r>
            <a:r>
              <a:rPr lang="en-US" sz="2800" b="0" i="0" u="none" strike="noStrike" cap="none">
                <a:solidFill>
                  <a:srgbClr val="000000"/>
                </a:solidFill>
                <a:latin typeface="Sorts Mill Goudy"/>
                <a:ea typeface="Sorts Mill Goudy"/>
                <a:cs typeface="Sorts Mill Goudy"/>
                <a:sym typeface="Sorts Mill Goudy"/>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a:solidFill>
                  <a:srgbClr val="000000"/>
                </a:solidFill>
                <a:latin typeface="Sorts Mill Goudy"/>
                <a:ea typeface="Sorts Mill Goudy"/>
                <a:cs typeface="Sorts Mill Goudy"/>
                <a:sym typeface="Sorts Mill Goudy"/>
              </a:rPr>
              <a:t>predominate</a:t>
            </a:r>
            <a:r>
              <a:rPr lang="en-US" sz="2800" b="0" i="0" u="none" strike="noStrike" cap="none">
                <a:solidFill>
                  <a:srgbClr val="000000"/>
                </a:solidFill>
                <a:latin typeface="Sorts Mill Goudy"/>
                <a:ea typeface="Sorts Mill Goudy"/>
                <a:cs typeface="Sorts Mill Goudy"/>
                <a:sym typeface="Sorts Mill Goudy"/>
              </a:rPr>
              <a:t> </a:t>
            </a:r>
            <a:r>
              <a:rPr lang="en-US" sz="2800" b="1" i="0" u="none" strike="noStrike" cap="none">
                <a:solidFill>
                  <a:srgbClr val="000000"/>
                </a:solidFill>
                <a:latin typeface="Sorts Mill Goudy"/>
                <a:ea typeface="Sorts Mill Goudy"/>
                <a:cs typeface="Sorts Mill Goudy"/>
                <a:sym typeface="Sorts Mill Goudy"/>
              </a:rPr>
              <a:t>after the fourth decade </a:t>
            </a:r>
            <a:endParaRPr sz="28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0" i="0" u="none" strike="noStrike" cap="none">
                <a:solidFill>
                  <a:srgbClr val="000000"/>
                </a:solidFill>
                <a:latin typeface="Sorts Mill Goudy"/>
                <a:ea typeface="Sorts Mill Goudy"/>
                <a:cs typeface="Sorts Mill Goudy"/>
                <a:sym typeface="Sorts Mill Goudy"/>
              </a:rPr>
              <a:t> </a:t>
            </a:r>
            <a:r>
              <a:rPr lang="en-US" sz="2800" b="1" i="0" u="none" strike="noStrike" cap="none">
                <a:solidFill>
                  <a:srgbClr val="000000"/>
                </a:solidFill>
                <a:latin typeface="Sorts Mill Goudy"/>
                <a:ea typeface="Sorts Mill Goudy"/>
                <a:cs typeface="Sorts Mill Goudy"/>
                <a:sym typeface="Sorts Mill Goudy"/>
              </a:rPr>
              <a:t>more in  female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0" i="0" u="none" strike="noStrike" cap="none">
                <a:solidFill>
                  <a:srgbClr val="000000"/>
                </a:solidFill>
                <a:latin typeface="Sorts Mill Goudy"/>
                <a:ea typeface="Sorts Mill Goudy"/>
                <a:cs typeface="Sorts Mill Goudy"/>
                <a:sym typeface="Sorts Mill Goudy"/>
              </a:rPr>
              <a:t>They arise from </a:t>
            </a:r>
            <a:r>
              <a:rPr lang="en-US" sz="2800" b="1" i="0" u="none" strike="noStrike" cap="none">
                <a:solidFill>
                  <a:srgbClr val="FF0000"/>
                </a:solidFill>
                <a:latin typeface="Sorts Mill Goudy"/>
                <a:ea typeface="Sorts Mill Goudy"/>
                <a:cs typeface="Sorts Mill Goudy"/>
                <a:sym typeface="Sorts Mill Goudy"/>
              </a:rPr>
              <a:t>meningothelial cells that are clustered around the spinal nerve roots</a:t>
            </a:r>
            <a:r>
              <a:rPr lang="en-US" sz="2000" b="1" i="0" u="none" strike="noStrike" cap="none">
                <a:solidFill>
                  <a:srgbClr val="FF0000"/>
                </a:solidFill>
                <a:latin typeface="Sorts Mill Goudy"/>
                <a:ea typeface="Sorts Mill Goudy"/>
                <a:cs typeface="Sorts Mill Goudy"/>
                <a:sym typeface="Sorts Mill Goudy"/>
              </a:rPr>
              <a:t>.</a:t>
            </a:r>
            <a:r>
              <a:rPr lang="en-US" sz="2000" b="1" i="1" u="none" strike="noStrike" cap="none">
                <a:solidFill>
                  <a:srgbClr val="FF0000"/>
                </a:solidFill>
                <a:latin typeface="Sorts Mill Goudy"/>
                <a:ea typeface="Sorts Mill Goudy"/>
                <a:cs typeface="Sorts Mill Goudy"/>
                <a:sym typeface="Sorts Mill Goudy"/>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panose="020B0604020202020204"/>
              <a:buNone/>
            </a:pPr>
            <a:r>
              <a:rPr lang="en-US" sz="2400" b="1" i="0" u="none" strike="noStrike" cap="none">
                <a:solidFill>
                  <a:srgbClr val="000000"/>
                </a:solidFill>
                <a:latin typeface="Gill Sans"/>
                <a:ea typeface="Gill Sans"/>
                <a:cs typeface="Gill Sans"/>
                <a:sym typeface="Gill Sans"/>
              </a:rPr>
              <a:t>80% in T-spine (15% C-spine)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3600"/>
              <a:buFont typeface="Arial" panose="020B0604020202020204"/>
              <a:buNone/>
            </a:pPr>
            <a:endParaRPr sz="36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3600"/>
              <a:buFont typeface="Arial" panose="020B0604020202020204"/>
              <a:buNone/>
            </a:pPr>
            <a:endParaRPr sz="3600" b="0" i="0" u="none" strike="noStrike" cap="none">
              <a:solidFill>
                <a:srgbClr val="000000"/>
              </a:solidFill>
              <a:latin typeface="Gill Sans"/>
              <a:ea typeface="Gill Sans"/>
              <a:cs typeface="Gill Sans"/>
              <a:sym typeface="Gill Sans"/>
            </a:endParaRPr>
          </a:p>
          <a:p>
            <a:pPr marL="0" marR="0" lvl="0" indent="0" algn="just" rtl="0">
              <a:lnSpc>
                <a:spcPct val="100000"/>
              </a:lnSpc>
              <a:spcBef>
                <a:spcPts val="1800"/>
              </a:spcBef>
              <a:spcAft>
                <a:spcPts val="0"/>
              </a:spcAft>
              <a:buClr>
                <a:srgbClr val="000000"/>
              </a:buClr>
              <a:buSzPts val="3600"/>
              <a:buFont typeface="Arial" panose="020B0604020202020204"/>
              <a:buNone/>
            </a:pPr>
            <a:r>
              <a:rPr lang="en-US" sz="3600" b="0" i="0" u="none" strike="noStrike" cap="none">
                <a:solidFill>
                  <a:srgbClr val="000000"/>
                </a:solidFill>
                <a:latin typeface="Gill Sans"/>
                <a:ea typeface="Gill Sans"/>
                <a:cs typeface="Gill Sans"/>
                <a:sym typeface="Gill Sans"/>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1800"/>
              </a:spcBef>
              <a:spcAft>
                <a:spcPts val="0"/>
              </a:spcAft>
              <a:buClr>
                <a:srgbClr val="000000"/>
              </a:buClr>
              <a:buSzPts val="3600"/>
              <a:buFont typeface="Arial" panose="020B0604020202020204"/>
              <a:buNone/>
            </a:pPr>
            <a:r>
              <a:rPr lang="en-US" sz="3600" b="0" i="0" u="none" strike="noStrike" cap="none">
                <a:solidFill>
                  <a:srgbClr val="000000"/>
                </a:solidFill>
                <a:latin typeface="Gill Sans"/>
                <a:ea typeface="Gill Sans"/>
                <a:cs typeface="Gill Sans"/>
                <a:sym typeface="Gill Sans"/>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68" name="Google Shape;68;p1"/>
          <p:cNvPicPr preferRelativeResize="0"/>
          <p:nvPr/>
        </p:nvPicPr>
        <p:blipFill rotWithShape="1">
          <a:blip r:embed="rId2"/>
          <a:srcRect/>
          <a:stretch>
            <a:fillRect/>
          </a:stretch>
        </p:blipFill>
        <p:spPr>
          <a:xfrm>
            <a:off x="6569993" y="827449"/>
            <a:ext cx="2407676" cy="4904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panose="020F0502020204030204"/>
              <a:buNone/>
            </a:pPr>
          </a:p>
        </p:txBody>
      </p:sp>
      <p:pic>
        <p:nvPicPr>
          <p:cNvPr id="71" name="Google Shape;71;p2" descr="b"/>
          <p:cNvPicPr preferRelativeResize="0">
            <a:picLocks noGrp="1"/>
          </p:cNvPicPr>
          <p:nvPr>
            <p:ph type="body" idx="1"/>
          </p:nvPr>
        </p:nvPicPr>
        <p:blipFill rotWithShape="1">
          <a:blip r:embed="rId1"/>
          <a:srcRect/>
          <a:stretch>
            <a:fillRect/>
          </a:stretch>
        </p:blipFill>
        <p:spPr>
          <a:xfrm>
            <a:off x="0" y="0"/>
            <a:ext cx="9174600" cy="6858000"/>
          </a:xfrm>
          <a:prstGeom prst="rect">
            <a:avLst/>
          </a:prstGeom>
          <a:noFill/>
          <a:ln>
            <a:noFill/>
          </a:ln>
        </p:spPr>
      </p:pic>
      <p:sp>
        <p:nvSpPr>
          <p:cNvPr id="72" name="Google Shape;72;p2"/>
          <p:cNvSpPr txBox="1"/>
          <p:nvPr/>
        </p:nvSpPr>
        <p:spPr>
          <a:xfrm>
            <a:off x="492125" y="982650"/>
            <a:ext cx="8229600" cy="5003400"/>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a:off x="2160578" y="982650"/>
            <a:ext cx="4892700" cy="708000"/>
          </a:xfrm>
          <a:prstGeom prst="rect">
            <a:avLst/>
          </a:prstGeom>
          <a:solidFill>
            <a:srgbClr val="FFFFFF"/>
          </a:solidFill>
          <a:ln w="12700" cap="flat" cmpd="sng">
            <a:solidFill>
              <a:srgbClr val="8F3DD3"/>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spcBef>
                <a:spcPts val="0"/>
              </a:spcBef>
              <a:spcAft>
                <a:spcPts val="0"/>
              </a:spcAft>
              <a:buNone/>
            </a:pPr>
            <a:r>
              <a:rPr lang="en-US" sz="4000" b="1" i="0" u="none" strike="noStrike" cap="none">
                <a:solidFill>
                  <a:srgbClr val="000000"/>
                </a:solidFill>
                <a:latin typeface="Gill Sans"/>
                <a:ea typeface="Gill Sans"/>
                <a:cs typeface="Gill Sans"/>
                <a:sym typeface="Gill Sans"/>
              </a:rPr>
              <a:t>Spinal Meningioma </a:t>
            </a:r>
            <a:endParaRPr sz="4000">
              <a:solidFill>
                <a:srgbClr val="000000"/>
              </a:solidFill>
              <a:latin typeface="Gill Sans"/>
              <a:ea typeface="Gill Sans"/>
              <a:cs typeface="Gill Sans"/>
              <a:sym typeface="Gill Sans"/>
            </a:endParaRPr>
          </a:p>
        </p:txBody>
      </p:sp>
      <p:sp>
        <p:nvSpPr>
          <p:cNvPr id="74" name="Google Shape;74;p2"/>
          <p:cNvSpPr txBox="1"/>
          <p:nvPr/>
        </p:nvSpPr>
        <p:spPr>
          <a:xfrm>
            <a:off x="1549038" y="1905733"/>
            <a:ext cx="6813000" cy="3477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symptoms generally don’t occur unless your tumor has begun to press on your spinal cord. </a:t>
            </a:r>
            <a:endParaRPr lang="en-US" sz="2400">
              <a:solidFill>
                <a:srgbClr val="484848"/>
              </a:solidFill>
              <a:latin typeface="Proxima Nova"/>
              <a:ea typeface="Proxima Nova"/>
              <a:cs typeface="Proxima Nova"/>
              <a:sym typeface="Proxima Nova"/>
            </a:endParaRPr>
          </a:p>
          <a:p>
            <a:pPr marL="0" marR="0" lvl="0" indent="0" algn="l" rtl="0">
              <a:spcBef>
                <a:spcPts val="0"/>
              </a:spcBef>
              <a:spcAft>
                <a:spcPts val="0"/>
              </a:spcAft>
              <a:buClr>
                <a:srgbClr val="000000"/>
              </a:buClr>
              <a:buSzPts val="2400"/>
              <a:buFont typeface="Arial" panose="020B0604020202020204"/>
              <a:buNone/>
            </a:pPr>
            <a:endParaRPr sz="2400">
              <a:solidFill>
                <a:srgbClr val="484848"/>
              </a:solidFill>
              <a:latin typeface="Proxima Nova"/>
              <a:ea typeface="Proxima Nova"/>
              <a:cs typeface="Proxima Nova"/>
              <a:sym typeface="Proxima Nova"/>
            </a:endParaRP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Spinal meningioma </a:t>
            </a:r>
            <a:r>
              <a:rPr lang="en-US" sz="2800" b="1" u="sng">
                <a:solidFill>
                  <a:srgbClr val="FF0000"/>
                </a:solidFill>
                <a:latin typeface="Proxima Nova"/>
                <a:ea typeface="Proxima Nova"/>
                <a:cs typeface="Proxima Nova"/>
                <a:sym typeface="Proxima Nova"/>
              </a:rPr>
              <a:t>symptoms</a:t>
            </a:r>
            <a:r>
              <a:rPr lang="en-US" sz="2400">
                <a:solidFill>
                  <a:srgbClr val="484848"/>
                </a:solidFill>
                <a:latin typeface="Proxima Nova"/>
                <a:ea typeface="Proxima Nova"/>
                <a:cs typeface="Proxima Nova"/>
                <a:sym typeface="Proxima Nova"/>
              </a:rPr>
              <a:t> may include:</a:t>
            </a:r>
            <a:endParaRPr lang="en-US" sz="2400">
              <a:solidFill>
                <a:srgbClr val="484848"/>
              </a:solidFill>
              <a:latin typeface="Proxima Nova"/>
              <a:ea typeface="Proxima Nova"/>
              <a:cs typeface="Proxima Nova"/>
              <a:sym typeface="Proxima Nova"/>
            </a:endParaRPr>
          </a:p>
          <a:p>
            <a:pPr marL="0" marR="0" lvl="0" indent="0" algn="l" rtl="0">
              <a:spcBef>
                <a:spcPts val="0"/>
              </a:spcBef>
              <a:spcAft>
                <a:spcPts val="0"/>
              </a:spcAft>
              <a:buClr>
                <a:srgbClr val="000000"/>
              </a:buClr>
              <a:buSzPts val="2400"/>
              <a:buFont typeface="Arial" panose="020B0604020202020204"/>
              <a:buNone/>
            </a:pPr>
            <a:endParaRPr sz="2400">
              <a:solidFill>
                <a:srgbClr val="484848"/>
              </a:solidFill>
              <a:latin typeface="Proxima Nova"/>
              <a:ea typeface="Proxima Nova"/>
              <a:cs typeface="Proxima Nova"/>
              <a:sym typeface="Proxima Nova"/>
            </a:endParaRP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Difficulty walking or maintaining balance </a:t>
            </a:r>
            <a:endParaRPr lang="en-US" sz="2400">
              <a:solidFill>
                <a:srgbClr val="484848"/>
              </a:solidFill>
              <a:latin typeface="Proxima Nova"/>
              <a:ea typeface="Proxima Nova"/>
              <a:cs typeface="Proxima Nova"/>
              <a:sym typeface="Proxima Nova"/>
            </a:endParaRP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Weakness</a:t>
            </a:r>
            <a:endParaRPr lang="en-US" sz="2400">
              <a:solidFill>
                <a:srgbClr val="484848"/>
              </a:solidFill>
              <a:latin typeface="Proxima Nova"/>
              <a:ea typeface="Proxima Nova"/>
              <a:cs typeface="Proxima Nova"/>
              <a:sym typeface="Proxima Nova"/>
            </a:endParaRP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Pain at the tumor site</a:t>
            </a:r>
            <a:endParaRPr lang="en-US" sz="2400">
              <a:solidFill>
                <a:srgbClr val="484848"/>
              </a:solidFill>
              <a:latin typeface="Proxima Nova"/>
              <a:ea typeface="Proxima Nova"/>
              <a:cs typeface="Proxima Nova"/>
              <a:sym typeface="Proxima Nova"/>
            </a:endParaRP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Loss of bowel or bladder control </a:t>
            </a:r>
            <a:endParaRPr lang="en-US" sz="2400">
              <a:solidFill>
                <a:srgbClr val="484848"/>
              </a:solidFill>
              <a:latin typeface="Proxima Nova"/>
              <a:ea typeface="Proxima Nova"/>
              <a:cs typeface="Proxima Nova"/>
              <a:sym typeface="Proxima Nova"/>
            </a:endParaRP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Loss of sensation</a:t>
            </a:r>
            <a:endParaRPr lang="en-US" sz="2400">
              <a:solidFill>
                <a:srgbClr val="484848"/>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5572132" cy="6858000"/>
          </a:xfrm>
        </p:spPr>
      </p:pic>
      <p:sp>
        <p:nvSpPr>
          <p:cNvPr id="5" name="مربع نص 4"/>
          <p:cNvSpPr txBox="1"/>
          <p:nvPr/>
        </p:nvSpPr>
        <p:spPr>
          <a:xfrm>
            <a:off x="285720" y="357166"/>
            <a:ext cx="4929222" cy="6062345"/>
          </a:xfrm>
          <a:prstGeom prst="rect">
            <a:avLst/>
          </a:prstGeom>
          <a:solidFill>
            <a:schemeClr val="bg1"/>
          </a:solidFill>
        </p:spPr>
        <p:txBody>
          <a:bodyPr wrap="square" rtlCol="1">
            <a:spAutoFit/>
          </a:bodyPr>
          <a:lstStyle/>
          <a:p>
            <a:pPr algn="l" rtl="0"/>
            <a:r>
              <a:rPr lang="en-US" altLang="en-US" sz="2000" b="1" i="1" dirty="0">
                <a:effectLst>
                  <a:outerShdw blurRad="38100" dist="38100" dir="2700000" algn="tl">
                    <a:srgbClr val="000000">
                      <a:alpha val="43137"/>
                    </a:srgbClr>
                  </a:outerShdw>
                </a:effectLst>
                <a:cs typeface="Times New Roman" panose="02020603050405020304" pitchFamily="18" charset="0"/>
              </a:rPr>
              <a:t>CNS consist of:</a:t>
            </a:r>
            <a:br>
              <a:rPr lang="en-US" altLang="en-US" sz="2000" b="1" i="1" dirty="0">
                <a:effectLst>
                  <a:outerShdw blurRad="38100" dist="38100" dir="2700000" algn="tl">
                    <a:srgbClr val="000000">
                      <a:alpha val="43137"/>
                    </a:srgbClr>
                  </a:outerShdw>
                </a:effectLst>
                <a:cs typeface="Times New Roman" panose="02020603050405020304" pitchFamily="18" charset="0"/>
              </a:rPr>
            </a:br>
            <a:r>
              <a:rPr lang="en-US" altLang="en-US" sz="2000" dirty="0">
                <a:cs typeface="Times New Roman" panose="02020603050405020304" pitchFamily="18" charset="0"/>
              </a:rPr>
              <a:t>-1 brain </a:t>
            </a:r>
            <a:br>
              <a:rPr lang="en-US" altLang="en-US" sz="2000" dirty="0">
                <a:cs typeface="Times New Roman" panose="02020603050405020304" pitchFamily="18" charset="0"/>
              </a:rPr>
            </a:br>
            <a:r>
              <a:rPr lang="en-US" altLang="en-US" sz="2000" dirty="0">
                <a:cs typeface="Times New Roman" panose="02020603050405020304" pitchFamily="18" charset="0"/>
              </a:rPr>
              <a:t>2-spinal cord </a:t>
            </a:r>
            <a:br>
              <a:rPr lang="en-US" altLang="en-US" sz="2000" b="1" i="1" dirty="0">
                <a:effectLst>
                  <a:outerShdw blurRad="38100" dist="38100" dir="2700000" algn="tl">
                    <a:srgbClr val="000000">
                      <a:alpha val="43137"/>
                    </a:srgbClr>
                  </a:outerShdw>
                </a:effectLst>
                <a:cs typeface="Times New Roman" panose="02020603050405020304" pitchFamily="18" charset="0"/>
              </a:rPr>
            </a:br>
            <a:r>
              <a:rPr lang="en-US" altLang="en-US" sz="2000" b="1" i="1" dirty="0">
                <a:effectLst>
                  <a:outerShdw blurRad="38100" dist="38100" dir="2700000" algn="tl">
                    <a:srgbClr val="000000">
                      <a:alpha val="43137"/>
                    </a:srgbClr>
                  </a:outerShdw>
                </a:effectLst>
                <a:cs typeface="Times New Roman" panose="02020603050405020304" pitchFamily="18" charset="0"/>
              </a:rPr>
              <a:t>Position of the spinal cord :</a:t>
            </a:r>
            <a:br>
              <a:rPr lang="en-US" altLang="en-US" sz="2000" b="1" dirty="0">
                <a:effectLst/>
                <a:cs typeface="Times New Roman" panose="02020603050405020304" pitchFamily="18" charset="0"/>
              </a:rPr>
            </a:br>
            <a:r>
              <a:rPr lang="en-US" sz="2000" dirty="0">
                <a:effectLst/>
                <a:ea typeface="Times New Roman" panose="02020603050405020304" pitchFamily="18" charset="0"/>
              </a:rPr>
              <a:t>in the vertebral canal of the vertebral column</a:t>
            </a:r>
            <a:br>
              <a:rPr lang="en-US" sz="2000" dirty="0">
                <a:effectLst/>
                <a:latin typeface="Arial" panose="020B0604020202020204" pitchFamily="34" charset="0"/>
                <a:ea typeface="Times New Roman" panose="02020603050405020304" pitchFamily="18" charset="0"/>
              </a:rPr>
            </a:br>
            <a:r>
              <a:rPr lang="en-US" sz="2400" b="1" i="1" dirty="0">
                <a:effectLst>
                  <a:outerShdw blurRad="38100" dist="38100" dir="2700000" algn="tl">
                    <a:srgbClr val="000000">
                      <a:alpha val="43137"/>
                    </a:srgbClr>
                  </a:outerShdw>
                </a:effectLst>
                <a:sym typeface="+mn-ea"/>
              </a:rPr>
              <a:t>Begin</a:t>
            </a:r>
            <a:r>
              <a:rPr lang="en-US" sz="2000" b="1" dirty="0">
                <a:effectLst/>
                <a:sym typeface="+mn-ea"/>
              </a:rPr>
              <a:t> </a:t>
            </a:r>
            <a:r>
              <a:rPr lang="en-US" sz="2000" dirty="0">
                <a:effectLst/>
                <a:ea typeface="Times New Roman" panose="02020603050405020304" pitchFamily="18" charset="0"/>
                <a:sym typeface="+mn-ea"/>
              </a:rPr>
              <a:t>as a continuation of the medulla oblongata</a:t>
            </a:r>
            <a:r>
              <a:rPr lang="en-US" sz="2000" dirty="0">
                <a:effectLst/>
                <a:sym typeface="+mn-ea"/>
              </a:rPr>
              <a:t> just below the foramen magnum</a:t>
            </a:r>
            <a:br>
              <a:rPr lang="en-US" sz="2000" b="1" dirty="0">
                <a:effectLst/>
                <a:sym typeface="+mn-ea"/>
              </a:rPr>
            </a:b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sym typeface="+mn-ea"/>
              </a:rPr>
              <a:t>End </a:t>
            </a:r>
            <a:r>
              <a:rPr lang="en-US" sz="2000" dirty="0">
                <a:effectLst/>
                <a:ea typeface="Times New Roman" panose="02020603050405020304" pitchFamily="18" charset="0"/>
                <a:sym typeface="+mn-ea"/>
              </a:rPr>
              <a:t>; at the level of intervertebral disc of </a:t>
            </a:r>
            <a:r>
              <a:rPr lang="en-US" sz="2000" b="1" dirty="0">
                <a:effectLst/>
                <a:ea typeface="Times New Roman" panose="02020603050405020304" pitchFamily="18" charset="0"/>
                <a:sym typeface="+mn-ea"/>
              </a:rPr>
              <a:t>L1/L2.</a:t>
            </a:r>
            <a:r>
              <a:rPr lang="en-US" altLang="en-US" sz="2000" dirty="0">
                <a:effectLst/>
                <a:cs typeface="Arial" panose="020B0604020202020204" pitchFamily="34" charset="0"/>
                <a:sym typeface="+mn-ea"/>
              </a:rPr>
              <a:t> below this level, form a bundle called </a:t>
            </a:r>
            <a:r>
              <a:rPr lang="en-US" altLang="en-US" sz="2000" b="1" u="sng" dirty="0">
                <a:effectLst>
                  <a:outerShdw blurRad="38100" dist="38100" dir="2700000" algn="tl">
                    <a:srgbClr val="000000">
                      <a:alpha val="43137"/>
                    </a:srgbClr>
                  </a:outerShdw>
                </a:effectLst>
                <a:cs typeface="Arial" panose="020B0604020202020204" pitchFamily="34" charset="0"/>
                <a:sym typeface="+mn-ea"/>
              </a:rPr>
              <a:t>Cauda Equina.</a:t>
            </a:r>
            <a:r>
              <a:rPr lang="en-US" sz="2000" b="1" u="sng" dirty="0">
                <a:effectLst>
                  <a:outerShdw blurRad="38100" dist="38100" dir="2700000" algn="tl">
                    <a:srgbClr val="000000">
                      <a:alpha val="43137"/>
                    </a:srgbClr>
                  </a:outerShdw>
                </a:effectLst>
              </a:rPr>
              <a:t>  </a:t>
            </a:r>
            <a:endParaRPr lang="en-US" sz="2000" b="1" u="sng" dirty="0">
              <a:effectLst>
                <a:outerShdw blurRad="38100" dist="38100" dir="2700000" algn="tl">
                  <a:srgbClr val="000000">
                    <a:alpha val="43137"/>
                  </a:srgbClr>
                </a:outerShdw>
              </a:effectLst>
            </a:endParaRPr>
          </a:p>
          <a:p>
            <a:pPr algn="l" rtl="0"/>
            <a:r>
              <a:rPr lang="en-US" sz="2000" dirty="0"/>
              <a:t> spinal cord is a cylindrical structure of nervous tissue composed of </a:t>
            </a:r>
            <a:r>
              <a:rPr lang="en-US" sz="2000" b="1" dirty="0"/>
              <a:t>white </a:t>
            </a:r>
            <a:r>
              <a:rPr lang="en-US" sz="2000" dirty="0"/>
              <a:t>and </a:t>
            </a:r>
            <a:r>
              <a:rPr lang="en-US" sz="2000" b="1" dirty="0"/>
              <a:t>gray matter</a:t>
            </a:r>
            <a:r>
              <a:rPr lang="en-US" sz="2000" dirty="0"/>
              <a:t>, is uniformly organized and is divided into four regions: cervical 8 (C), thoracic 12  (T), lumbar 5 (L) , sacral 5 (S) and coccygeal 1 .</a:t>
            </a:r>
            <a:br>
              <a:rPr lang="en-US" sz="2000" dirty="0"/>
            </a:br>
            <a:r>
              <a:rPr lang="en-US" sz="2000" dirty="0"/>
              <a:t> The spinal nerve contains motor and sensory nerve fibers to and from all parts of the body.</a:t>
            </a:r>
            <a:br>
              <a:rPr lang="en-US" sz="2000" dirty="0"/>
            </a:br>
            <a:r>
              <a:rPr lang="en-US" sz="2000" b="1" dirty="0" smtClean="0">
                <a:sym typeface="+mn-ea"/>
              </a:rPr>
              <a:t>31 pairs of spinal nerves</a:t>
            </a:r>
            <a:endParaRPr lang="en-US" sz="2000" b="1" dirty="0" smtClean="0">
              <a:solidFill>
                <a:schemeClr val="tx1"/>
              </a:solidFill>
            </a:endParaRPr>
          </a:p>
          <a:p>
            <a:pPr algn="l" rtl="0"/>
            <a:endParaRPr lang="en-US" altLang="en-US" sz="2000" b="1" dirty="0">
              <a:effectLst/>
            </a:endParaRPr>
          </a:p>
        </p:txBody>
      </p:sp>
      <p:pic>
        <p:nvPicPr>
          <p:cNvPr id="6" name="صورة 5" descr="dd.PNG"/>
          <p:cNvPicPr>
            <a:picLocks noChangeAspect="1"/>
          </p:cNvPicPr>
          <p:nvPr/>
        </p:nvPicPr>
        <p:blipFill>
          <a:blip r:embed="rId2"/>
          <a:stretch>
            <a:fillRect/>
          </a:stretch>
        </p:blipFill>
        <p:spPr>
          <a:xfrm>
            <a:off x="5500693" y="0"/>
            <a:ext cx="3643307"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panose="020F0502020204030204"/>
              <a:buNone/>
            </a:pPr>
            <a:endParaRPr lang="en-US"/>
          </a:p>
        </p:txBody>
      </p:sp>
      <p:pic>
        <p:nvPicPr>
          <p:cNvPr id="77" name="Google Shape;77;p3" descr="b"/>
          <p:cNvPicPr preferRelativeResize="0">
            <a:picLocks noGrp="1"/>
          </p:cNvPicPr>
          <p:nvPr>
            <p:ph idx="1"/>
          </p:nvPr>
        </p:nvPicPr>
        <p:blipFill rotWithShape="1">
          <a:blip r:embed="rId1"/>
          <a:stretch>
            <a:fillRect/>
          </a:stretch>
        </p:blipFill>
        <p:spPr>
          <a:xfrm>
            <a:off x="951230" y="1600200"/>
            <a:ext cx="7241540" cy="4525963"/>
          </a:xfrm>
          <a:prstGeom prst="rect">
            <a:avLst/>
          </a:prstGeom>
          <a:noFill/>
          <a:ln>
            <a:noFill/>
          </a:ln>
        </p:spPr>
      </p:pic>
      <p:sp>
        <p:nvSpPr>
          <p:cNvPr id="78" name="Google Shape;78;p3"/>
          <p:cNvSpPr txBox="1"/>
          <p:nvPr/>
        </p:nvSpPr>
        <p:spPr>
          <a:xfrm>
            <a:off x="-23932" y="-23981"/>
            <a:ext cx="9279235" cy="6858000"/>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 name="Google Shape;79;p3"/>
          <p:cNvSpPr txBox="1"/>
          <p:nvPr/>
        </p:nvSpPr>
        <p:spPr>
          <a:xfrm>
            <a:off x="2371175" y="0"/>
            <a:ext cx="4568400" cy="842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ctr" rtl="0">
              <a:spcBef>
                <a:spcPts val="0"/>
              </a:spcBef>
              <a:spcAft>
                <a:spcPts val="0"/>
              </a:spcAft>
              <a:buNone/>
            </a:pPr>
            <a:r>
              <a:rPr lang="en-US" sz="4400">
                <a:solidFill>
                  <a:srgbClr val="000000"/>
                </a:solidFill>
                <a:latin typeface="Gill Sans"/>
                <a:ea typeface="Gill Sans"/>
                <a:cs typeface="Gill Sans"/>
                <a:sym typeface="Gill Sans"/>
              </a:rPr>
              <a:t>Treatment</a:t>
            </a:r>
            <a:endParaRPr lang="en-US" sz="4400">
              <a:solidFill>
                <a:srgbClr val="000000"/>
              </a:solidFill>
              <a:latin typeface="Gill Sans"/>
              <a:ea typeface="Gill Sans"/>
              <a:cs typeface="Gill Sans"/>
              <a:sym typeface="Gill Sans"/>
            </a:endParaRPr>
          </a:p>
        </p:txBody>
      </p:sp>
      <p:sp>
        <p:nvSpPr>
          <p:cNvPr id="80" name="Google Shape;80;p3"/>
          <p:cNvSpPr txBox="1"/>
          <p:nvPr/>
        </p:nvSpPr>
        <p:spPr>
          <a:xfrm>
            <a:off x="89490" y="623510"/>
            <a:ext cx="6081651" cy="60991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spcBef>
                <a:spcPts val="0"/>
              </a:spcBef>
              <a:spcAft>
                <a:spcPts val="0"/>
              </a:spcAft>
              <a:buNone/>
            </a:pPr>
            <a:r>
              <a:rPr lang="en-US" sz="2800" b="0" i="0">
                <a:solidFill>
                  <a:srgbClr val="484848"/>
                </a:solidFill>
                <a:latin typeface="Proxima Nova"/>
                <a:ea typeface="Proxima Nova"/>
                <a:cs typeface="Proxima Nova"/>
                <a:sym typeface="Proxima Nova"/>
              </a:rPr>
              <a:t>Surgery is the most common treatment for spinal meningiomas.</a:t>
            </a:r>
            <a:endParaRPr lang="en-US"/>
          </a:p>
          <a:p>
            <a:pPr marL="0" marR="0" lvl="0" indent="0" algn="l" rtl="0">
              <a:spcBef>
                <a:spcPts val="0"/>
              </a:spcBef>
              <a:spcAft>
                <a:spcPts val="0"/>
              </a:spcAft>
              <a:buNone/>
            </a:pPr>
            <a:endParaRPr lang="en-US" sz="2800">
              <a:solidFill>
                <a:srgbClr val="484848"/>
              </a:solidFill>
              <a:latin typeface="Proxima Nova"/>
              <a:ea typeface="Proxima Nova"/>
              <a:cs typeface="Proxima Nova"/>
              <a:sym typeface="Proxima Nova"/>
            </a:endParaRPr>
          </a:p>
          <a:p>
            <a:pPr marL="0" marR="0" lvl="0" indent="0" algn="l" rtl="0">
              <a:spcBef>
                <a:spcPts val="0"/>
              </a:spcBef>
              <a:spcAft>
                <a:spcPts val="0"/>
              </a:spcAft>
              <a:buNone/>
            </a:pPr>
            <a:r>
              <a:rPr lang="en-US" sz="2800" b="0" i="0">
                <a:solidFill>
                  <a:srgbClr val="484848"/>
                </a:solidFill>
                <a:latin typeface="Proxima Nova"/>
                <a:ea typeface="Proxima Nova"/>
                <a:cs typeface="Proxima Nova"/>
                <a:sym typeface="Proxima Nova"/>
              </a:rPr>
              <a:t> Before the procedure, your surgeon will use an ultrasound to create a map of the tumor to figure out the best way to approach it.</a:t>
            </a:r>
            <a:endParaRPr lang="en-US"/>
          </a:p>
          <a:p>
            <a:pPr marL="0" marR="0" lvl="0" indent="0" algn="l" rtl="0">
              <a:spcBef>
                <a:spcPts val="0"/>
              </a:spcBef>
              <a:spcAft>
                <a:spcPts val="0"/>
              </a:spcAft>
              <a:buNone/>
            </a:pPr>
            <a:r>
              <a:rPr lang="en-US" sz="2800" b="0" i="0">
                <a:solidFill>
                  <a:srgbClr val="484848"/>
                </a:solidFill>
                <a:latin typeface="Proxima Nova"/>
                <a:ea typeface="Proxima Nova"/>
                <a:cs typeface="Proxima Nova"/>
                <a:sym typeface="Proxima Nova"/>
              </a:rPr>
              <a:t> Then you’ll receive a </a:t>
            </a:r>
            <a:r>
              <a:rPr lang="en-US" sz="2800" b="1" i="0" u="sng">
                <a:solidFill>
                  <a:srgbClr val="FF0000"/>
                </a:solidFill>
                <a:latin typeface="Proxima Nova"/>
                <a:ea typeface="Proxima Nova"/>
                <a:cs typeface="Proxima Nova"/>
                <a:sym typeface="Proxima Nova"/>
              </a:rPr>
              <a:t>laminectomy, </a:t>
            </a:r>
            <a:r>
              <a:rPr lang="en-US" sz="2800" b="0" i="0">
                <a:solidFill>
                  <a:srgbClr val="484848"/>
                </a:solidFill>
                <a:latin typeface="Proxima Nova"/>
                <a:ea typeface="Proxima Nova"/>
                <a:cs typeface="Proxima Nova"/>
                <a:sym typeface="Proxima Nova"/>
              </a:rPr>
              <a:t>in which part of your vertebrae is removed to access the tumor</a:t>
            </a:r>
            <a:endParaRPr lang="en-US"/>
          </a:p>
          <a:p>
            <a:pPr marL="0" marR="0" lvl="0" indent="0" algn="l" rtl="0">
              <a:spcBef>
                <a:spcPts val="0"/>
              </a:spcBef>
              <a:spcAft>
                <a:spcPts val="0"/>
              </a:spcAft>
              <a:buNone/>
            </a:pPr>
            <a:endParaRPr lang="en-US" sz="2800" b="0" i="0">
              <a:solidFill>
                <a:srgbClr val="484848"/>
              </a:solidFill>
              <a:latin typeface="Proxima Nova"/>
              <a:ea typeface="Proxima Nova"/>
              <a:cs typeface="Proxima Nova"/>
              <a:sym typeface="Proxima Nova"/>
            </a:endParaRPr>
          </a:p>
          <a:p>
            <a:pPr marL="0" marR="0" lvl="0" indent="0" algn="l" rtl="0">
              <a:spcBef>
                <a:spcPts val="0"/>
              </a:spcBef>
              <a:spcAft>
                <a:spcPts val="0"/>
              </a:spcAft>
              <a:buNone/>
            </a:pPr>
            <a:r>
              <a:rPr lang="en-US" sz="2800" b="0" i="0">
                <a:solidFill>
                  <a:srgbClr val="484848"/>
                </a:solidFill>
                <a:latin typeface="Proxima Nova"/>
                <a:ea typeface="Proxima Nova"/>
                <a:cs typeface="Proxima Nova"/>
                <a:sym typeface="Proxima Nova"/>
              </a:rPr>
              <a:t>In some cases, your doctor may recommend taking corticosteroids to shrink your tumor before surgery. </a:t>
            </a: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563" y="1957196"/>
            <a:ext cx="2839824" cy="378830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9"/>
          <p:cNvSpPr>
            <a:spLocks noGrp="1" noRot="1" noChangeAspect="1" noMove="1" noResize="1" noEditPoints="1" noAdjustHandles="1" noChangeArrowheads="1" noChangeShapeType="1" noTextEdit="1"/>
          </p:cNvSpPr>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1"/>
          <p:cNvSpPr>
            <a:spLocks noGrp="1" noRot="1" noChangeAspect="1" noMove="1" noResize="1" noEditPoints="1" noAdjustHandles="1" noChangeArrowheads="1" noChangeShapeType="1" noTextEdit="1"/>
          </p:cNvSpPr>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3"/>
          <p:cNvSpPr>
            <a:spLocks noGrp="1" noRot="1" noChangeAspect="1" noMove="1" noResize="1" noEditPoints="1" noAdjustHandles="1" noChangeArrowheads="1" noChangeShapeType="1" noTextEdit="1"/>
          </p:cNvSpPr>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603504" y="640263"/>
            <a:ext cx="3867912" cy="1344975"/>
          </a:xfrm>
          <a:prstGeom prst="rect">
            <a:avLst/>
          </a:prstGeom>
        </p:spPr>
        <p:txBody>
          <a:bodyPr vert="horz" lIns="91440" tIns="45720" rIns="91440" bIns="45720" rtlCol="0" anchor="ctr">
            <a:noAutofit/>
          </a:bodyPr>
          <a:lstStyle/>
          <a:p>
            <a:pPr algn="l" rtl="0" fontAlgn="auto">
              <a:lnSpc>
                <a:spcPct val="90000"/>
              </a:lnSpc>
              <a:spcBef>
                <a:spcPct val="0"/>
              </a:spcBef>
              <a:spcAft>
                <a:spcPts val="600"/>
              </a:spcAft>
              <a:defRPr/>
            </a:pPr>
            <a:r>
              <a:rPr lang="en-US" sz="3500" b="1" u="sng" kern="1200">
                <a:solidFill>
                  <a:schemeClr val="tx1"/>
                </a:solidFill>
                <a:latin typeface="+mj-lt"/>
                <a:ea typeface="+mj-ea"/>
                <a:cs typeface="+mj-cs"/>
              </a:rPr>
              <a:t>Benign Spinal tumors</a:t>
            </a:r>
            <a:endParaRPr lang="en-US" sz="3500" b="1" u="sng" kern="1200">
              <a:solidFill>
                <a:schemeClr val="tx1"/>
              </a:solidFill>
              <a:latin typeface="+mj-lt"/>
              <a:ea typeface="+mj-ea"/>
              <a:cs typeface="+mj-cs"/>
            </a:endParaRPr>
          </a:p>
          <a:p>
            <a:pPr algn="l" rtl="0" fontAlgn="auto">
              <a:lnSpc>
                <a:spcPct val="90000"/>
              </a:lnSpc>
              <a:spcBef>
                <a:spcPct val="0"/>
              </a:spcBef>
              <a:spcAft>
                <a:spcPts val="600"/>
              </a:spcAft>
              <a:defRPr/>
            </a:pPr>
            <a:r>
              <a:rPr lang="en-US" sz="3500" b="1" u="sng" kern="1200">
                <a:solidFill>
                  <a:schemeClr val="tx1"/>
                </a:solidFill>
                <a:latin typeface="+mj-lt"/>
                <a:ea typeface="+mj-ea"/>
                <a:cs typeface="+mj-cs"/>
              </a:rPr>
              <a:t>Schwannomas</a:t>
            </a:r>
            <a:endParaRPr lang="en-US" sz="3500" b="1" u="sng" kern="1200">
              <a:solidFill>
                <a:schemeClr val="tx1"/>
              </a:solidFill>
              <a:latin typeface="+mj-lt"/>
              <a:ea typeface="+mj-ea"/>
              <a:cs typeface="+mj-cs"/>
            </a:endParaRPr>
          </a:p>
        </p:txBody>
      </p:sp>
      <p:sp>
        <p:nvSpPr>
          <p:cNvPr id="2" name="TextBox 1"/>
          <p:cNvSpPr txBox="1"/>
          <p:nvPr/>
        </p:nvSpPr>
        <p:spPr>
          <a:xfrm>
            <a:off x="207836" y="2121762"/>
            <a:ext cx="4263580" cy="4624925"/>
          </a:xfrm>
          <a:prstGeom prst="rect">
            <a:avLst/>
          </a:prstGeom>
        </p:spPr>
        <p:txBody>
          <a:bodyPr vert="horz" lIns="91440" tIns="45720" rIns="91440" bIns="45720" rtlCol="0">
            <a:noAutofit/>
          </a:bodyPr>
          <a:lstStyle/>
          <a:p>
            <a:pPr indent="-228600" algn="l" rtl="0">
              <a:lnSpc>
                <a:spcPct val="90000"/>
              </a:lnSpc>
              <a:spcAft>
                <a:spcPts val="600"/>
              </a:spcAft>
              <a:buFont typeface="Arial" panose="020B0604020202020204" pitchFamily="34" charset="0"/>
              <a:buChar char="•"/>
            </a:pPr>
            <a:r>
              <a:rPr lang="en-US" sz="2000" b="0" i="0">
                <a:effectLst/>
              </a:rPr>
              <a:t>A schwannoma is a spinal tumor that arises from the lining of the nerve cells of the spine.</a:t>
            </a:r>
            <a:endParaRPr lang="en-US" sz="2000" b="0" i="0">
              <a:effectLst/>
            </a:endParaRPr>
          </a:p>
          <a:p>
            <a:pPr indent="-228600" algn="l" rtl="0">
              <a:lnSpc>
                <a:spcPct val="90000"/>
              </a:lnSpc>
              <a:spcAft>
                <a:spcPts val="600"/>
              </a:spcAft>
              <a:buFont typeface="Arial" panose="020B0604020202020204" pitchFamily="34" charset="0"/>
              <a:buChar char="•"/>
            </a:pPr>
            <a:r>
              <a:rPr lang="en-US" sz="2000" b="0" i="0">
                <a:effectLst/>
              </a:rPr>
              <a:t> The nerves of the spine are insulated by a protective sheath called myelin, which transmits nerve impulses throughout the body.</a:t>
            </a:r>
            <a:endParaRPr lang="en-US" sz="2000" b="0" i="0">
              <a:effectLst/>
            </a:endParaRPr>
          </a:p>
          <a:p>
            <a:pPr indent="-228600" algn="l" rtl="0">
              <a:lnSpc>
                <a:spcPct val="90000"/>
              </a:lnSpc>
              <a:spcAft>
                <a:spcPts val="600"/>
              </a:spcAft>
              <a:buFont typeface="Arial" panose="020B0604020202020204" pitchFamily="34" charset="0"/>
              <a:buChar char="•"/>
            </a:pPr>
            <a:r>
              <a:rPr lang="en-US" sz="2000" b="1" i="0" u="sng">
                <a:effectLst/>
              </a:rPr>
              <a:t>Schwann cells </a:t>
            </a:r>
            <a:r>
              <a:rPr lang="en-US" sz="2000" b="0" i="0">
                <a:effectLst/>
              </a:rPr>
              <a:t>create the myelin sheath of the nerves.</a:t>
            </a:r>
            <a:endParaRPr lang="en-US" sz="2000" b="0" i="0">
              <a:effectLst/>
            </a:endParaRPr>
          </a:p>
          <a:p>
            <a:pPr indent="-228600" algn="l" rtl="0">
              <a:lnSpc>
                <a:spcPct val="90000"/>
              </a:lnSpc>
              <a:spcAft>
                <a:spcPts val="600"/>
              </a:spcAft>
              <a:buFont typeface="Arial" panose="020B0604020202020204" pitchFamily="34" charset="0"/>
              <a:buChar char="•"/>
            </a:pPr>
            <a:r>
              <a:rPr lang="en-US" sz="2000" b="0" i="0">
                <a:effectLst/>
              </a:rPr>
              <a:t>When a schwannoma tumor develops, it forms around the tissue of the myelin sheath. Most schwannomas are benign.</a:t>
            </a:r>
            <a:endParaRPr lang="en-US" sz="2000" b="0" i="0">
              <a:effectLst/>
            </a:endParaRPr>
          </a:p>
          <a:p>
            <a:pPr indent="-228600" algn="l" rtl="0">
              <a:lnSpc>
                <a:spcPct val="90000"/>
              </a:lnSpc>
              <a:spcAft>
                <a:spcPts val="600"/>
              </a:spcAft>
              <a:buFont typeface="Arial" panose="020B0604020202020204" pitchFamily="34" charset="0"/>
              <a:buChar char="•"/>
            </a:pPr>
            <a:r>
              <a:rPr lang="en-US" sz="2000"/>
              <a:t>Schwannomas and neurofibromas typically involve </a:t>
            </a:r>
            <a:r>
              <a:rPr lang="en-US" sz="2000" b="1"/>
              <a:t>the dorsal sensory nerve roots</a:t>
            </a:r>
            <a:endParaRPr lang="en-US" sz="2000"/>
          </a:p>
          <a:p>
            <a:pPr indent="-228600" algn="l" rtl="0">
              <a:lnSpc>
                <a:spcPct val="90000"/>
              </a:lnSpc>
              <a:spcAft>
                <a:spcPts val="600"/>
              </a:spcAft>
              <a:buFont typeface="Arial" panose="020B0604020202020204" pitchFamily="34" charset="0"/>
              <a:buChar char="•"/>
            </a:pPr>
            <a:r>
              <a:rPr lang="en-US" sz="2000" b="0" i="0">
                <a:effectLst/>
              </a:rPr>
              <a:t> </a:t>
            </a:r>
            <a:endParaRPr lang="en-US" sz="2000" b="0" i="0">
              <a:effectLst/>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19290" y="1885776"/>
            <a:ext cx="3552722" cy="339007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92994" cy="2452687"/>
          </a:xfrm>
        </p:spPr>
        <p:txBody>
          <a:bodyPr vert="horz" lIns="91440" tIns="45720" rIns="91440" bIns="45720" rtlCol="0" anchor="ctr">
            <a:normAutofit/>
          </a:bodyPr>
          <a:lstStyle/>
          <a:p>
            <a:pPr algn="l" rtl="0">
              <a:lnSpc>
                <a:spcPct val="90000"/>
              </a:lnSpc>
            </a:pPr>
            <a:r>
              <a:rPr lang="en-US" sz="3100" i="1" u="sng"/>
              <a:t>Treatment </a:t>
            </a:r>
            <a:endParaRPr lang="en-US" sz="3100" i="1" u="sng"/>
          </a:p>
        </p:txBody>
      </p:sp>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t="2873" r="2" b="2190"/>
          <a:stretch>
            <a:fillRect/>
          </a:stretch>
        </p:blipFill>
        <p:spPr>
          <a:xfrm>
            <a:off x="20" y="10"/>
            <a:ext cx="9143980" cy="391690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p:cNvSpPr txBox="1"/>
          <p:nvPr/>
        </p:nvSpPr>
        <p:spPr>
          <a:xfrm>
            <a:off x="2230244" y="3752850"/>
            <a:ext cx="6913756" cy="3041800"/>
          </a:xfrm>
          <a:prstGeom prst="rect">
            <a:avLst/>
          </a:prstGeom>
        </p:spPr>
        <p:txBody>
          <a:bodyPr vert="horz" lIns="91440" tIns="45720" rIns="91440" bIns="45720" rtlCol="0" anchor="ctr">
            <a:noAutofit/>
          </a:bodyPr>
          <a:lstStyle/>
          <a:p>
            <a:pPr indent="-228600" algn="l" rtl="0">
              <a:lnSpc>
                <a:spcPct val="90000"/>
              </a:lnSpc>
              <a:spcAft>
                <a:spcPts val="600"/>
              </a:spcAft>
              <a:buFont typeface="Arial" panose="020B0604020202020204" pitchFamily="34" charset="0"/>
              <a:buChar char="•"/>
            </a:pPr>
            <a:r>
              <a:rPr lang="en-US" sz="2000" b="1" i="0">
                <a:effectLst/>
              </a:rPr>
              <a:t>Surgery is the primary treatment for spinal schwannomas. </a:t>
            </a:r>
            <a:endParaRPr lang="en-US" sz="2000" b="1" i="0">
              <a:effectLst/>
            </a:endParaRPr>
          </a:p>
          <a:p>
            <a:pPr indent="-228600" algn="l" rtl="0">
              <a:lnSpc>
                <a:spcPct val="90000"/>
              </a:lnSpc>
              <a:spcAft>
                <a:spcPts val="600"/>
              </a:spcAft>
              <a:buFont typeface="Arial" panose="020B0604020202020204" pitchFamily="34" charset="0"/>
              <a:buChar char="•"/>
            </a:pPr>
            <a:r>
              <a:rPr lang="en-US" sz="2000" b="1" i="0">
                <a:effectLst/>
              </a:rPr>
              <a:t>Using a microscope and intraoperative </a:t>
            </a:r>
            <a:r>
              <a:rPr lang="en-US" sz="2000" b="1" i="0" u="sng">
                <a:solidFill>
                  <a:schemeClr val="tx2">
                    <a:lumMod val="60000"/>
                    <a:lumOff val="40000"/>
                  </a:schemeClr>
                </a:solidFill>
                <a:effectLst/>
              </a:rPr>
              <a:t>electrophysiologica</a:t>
            </a:r>
            <a:r>
              <a:rPr lang="en-US" sz="2000" b="1" i="0">
                <a:solidFill>
                  <a:schemeClr val="tx2">
                    <a:lumMod val="60000"/>
                    <a:lumOff val="40000"/>
                  </a:schemeClr>
                </a:solidFill>
                <a:effectLst/>
              </a:rPr>
              <a:t>l </a:t>
            </a:r>
            <a:r>
              <a:rPr lang="en-US" sz="2000" b="1" i="0" u="sng">
                <a:solidFill>
                  <a:schemeClr val="tx2">
                    <a:lumMod val="60000"/>
                    <a:lumOff val="40000"/>
                  </a:schemeClr>
                </a:solidFill>
                <a:effectLst/>
              </a:rPr>
              <a:t>monitoring</a:t>
            </a:r>
            <a:r>
              <a:rPr lang="en-US" sz="2000" b="1" i="0">
                <a:effectLst/>
              </a:rPr>
              <a:t>, surgeons open the nerve and carefully remove the tumor.</a:t>
            </a:r>
            <a:endParaRPr lang="en-US" sz="2000" b="1" i="0">
              <a:effectLst/>
            </a:endParaRPr>
          </a:p>
          <a:p>
            <a:pPr indent="-228600" algn="l" rtl="0">
              <a:lnSpc>
                <a:spcPct val="90000"/>
              </a:lnSpc>
              <a:spcAft>
                <a:spcPts val="600"/>
              </a:spcAft>
              <a:buFont typeface="Arial" panose="020B0604020202020204" pitchFamily="34" charset="0"/>
              <a:buChar char="•"/>
            </a:pPr>
            <a:r>
              <a:rPr lang="en-US" sz="2000" b="1" i="0">
                <a:effectLst/>
              </a:rPr>
              <a:t>For large tumors, radiation and chemotherapy may be used in conjunction with surgery. </a:t>
            </a:r>
            <a:endParaRPr lang="en-US" sz="2000" b="1" i="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nvSpPr>
        <p:spPr>
          <a:xfrm>
            <a:off x="0" y="-3324"/>
            <a:ext cx="9144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p:cNvSpPr>
            <a:spLocks noGrp="1" noRot="1" noChangeAspect="1" noMove="1" noResize="1" noEditPoints="1" noAdjustHandles="1" noChangeArrowheads="1" noChangeShapeType="1" noTextEdit="1"/>
          </p:cNvSpPr>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1"/>
          <p:cNvSpPr>
            <a:spLocks noGrp="1" noRot="1" noChangeAspect="1" noMove="1" noResize="1" noEditPoints="1" noAdjustHandles="1" noChangeArrowheads="1" noChangeShapeType="1" noTextEdit="1"/>
          </p:cNvSpPr>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4751" y="448253"/>
            <a:ext cx="7890527" cy="1325563"/>
          </a:xfrm>
        </p:spPr>
        <p:txBody>
          <a:bodyPr vert="horz" lIns="91440" tIns="45720" rIns="91440" bIns="45720" rtlCol="0" anchor="ctr">
            <a:normAutofit/>
          </a:bodyPr>
          <a:lstStyle/>
          <a:p>
            <a:pPr lvl="0" algn="l" rtl="0">
              <a:lnSpc>
                <a:spcPct val="90000"/>
              </a:lnSpc>
            </a:pPr>
            <a:r>
              <a:rPr lang="en-US" b="1" kern="1200">
                <a:solidFill>
                  <a:schemeClr val="tx1"/>
                </a:solidFill>
                <a:latin typeface="+mj-lt"/>
                <a:ea typeface="+mj-ea"/>
                <a:cs typeface="+mj-cs"/>
              </a:rPr>
              <a:t>Spinal Neurofibromas</a:t>
            </a:r>
            <a:endParaRPr lang="en-US" b="1" kern="1200">
              <a:solidFill>
                <a:schemeClr val="tx1"/>
              </a:solidFill>
              <a:latin typeface="+mj-lt"/>
              <a:ea typeface="+mj-ea"/>
              <a:cs typeface="+mj-cs"/>
            </a:endParaRPr>
          </a:p>
        </p:txBody>
      </p:sp>
      <p:sp>
        <p:nvSpPr>
          <p:cNvPr id="6" name="TextBox 5"/>
          <p:cNvSpPr txBox="1"/>
          <p:nvPr/>
        </p:nvSpPr>
        <p:spPr>
          <a:xfrm>
            <a:off x="63950" y="1382911"/>
            <a:ext cx="4266750" cy="5219890"/>
          </a:xfrm>
          <a:prstGeom prst="rect">
            <a:avLst/>
          </a:prstGeom>
        </p:spPr>
        <p:txBody>
          <a:bodyPr vert="horz" lIns="91440" tIns="45720" rIns="91440" bIns="45720" rtlCol="0">
            <a:noAutofit/>
          </a:bodyPr>
          <a:lstStyle/>
          <a:p>
            <a:pPr indent="-228600" algn="l" rtl="0">
              <a:lnSpc>
                <a:spcPct val="90000"/>
              </a:lnSpc>
              <a:spcAft>
                <a:spcPts val="600"/>
              </a:spcAft>
              <a:buFont typeface="Arial" panose="020B0604020202020204" pitchFamily="34" charset="0"/>
              <a:buChar char="•"/>
            </a:pPr>
            <a:r>
              <a:rPr lang="en-US" sz="2000" b="1" i="0">
                <a:effectLst/>
              </a:rPr>
              <a:t>Overview</a:t>
            </a:r>
            <a:endParaRPr lang="en-US" sz="2000" b="1" i="0">
              <a:effectLst/>
            </a:endParaRPr>
          </a:p>
          <a:p>
            <a:pPr indent="-228600" algn="l" rtl="0">
              <a:lnSpc>
                <a:spcPct val="90000"/>
              </a:lnSpc>
              <a:spcAft>
                <a:spcPts val="600"/>
              </a:spcAft>
              <a:buFont typeface="Arial" panose="020B0604020202020204" pitchFamily="34" charset="0"/>
              <a:buChar char="•"/>
            </a:pPr>
            <a:endParaRPr lang="en-US" sz="2000" b="1" i="0">
              <a:effectLst/>
            </a:endParaRPr>
          </a:p>
          <a:p>
            <a:pPr indent="-228600" algn="l" rtl="0">
              <a:lnSpc>
                <a:spcPct val="90000"/>
              </a:lnSpc>
              <a:spcAft>
                <a:spcPts val="600"/>
              </a:spcAft>
              <a:buFont typeface="Arial" panose="020B0604020202020204" pitchFamily="34" charset="0"/>
              <a:buChar char="•"/>
            </a:pPr>
            <a:r>
              <a:rPr lang="en-US" sz="2000" b="0" i="0">
                <a:effectLst/>
              </a:rPr>
              <a:t>Noncancerous (benign) tumors that grow inside the sheath are called </a:t>
            </a:r>
            <a:r>
              <a:rPr lang="en-US" sz="2000" b="1" i="0">
                <a:effectLst/>
              </a:rPr>
              <a:t>nuerofibromas</a:t>
            </a:r>
            <a:r>
              <a:rPr lang="en-US" sz="2000" b="0" i="0">
                <a:effectLst/>
              </a:rPr>
              <a:t>. </a:t>
            </a:r>
            <a:endParaRPr lang="en-US" sz="2000" b="0" i="0">
              <a:effectLst/>
            </a:endParaRPr>
          </a:p>
          <a:p>
            <a:pPr indent="-228600" algn="l" rtl="0">
              <a:lnSpc>
                <a:spcPct val="90000"/>
              </a:lnSpc>
              <a:spcAft>
                <a:spcPts val="600"/>
              </a:spcAft>
              <a:buFont typeface="Arial" panose="020B0604020202020204" pitchFamily="34" charset="0"/>
              <a:buChar char="•"/>
            </a:pPr>
            <a:endParaRPr lang="en-US" sz="2000"/>
          </a:p>
          <a:p>
            <a:pPr indent="-228600" algn="l" rtl="0">
              <a:lnSpc>
                <a:spcPct val="90000"/>
              </a:lnSpc>
              <a:spcAft>
                <a:spcPts val="600"/>
              </a:spcAft>
              <a:buFont typeface="Arial" panose="020B0604020202020204" pitchFamily="34" charset="0"/>
              <a:buChar char="•"/>
            </a:pPr>
            <a:r>
              <a:rPr lang="en-US" sz="2000" b="0" i="0">
                <a:effectLst/>
              </a:rPr>
              <a:t>the tumors are often a result of </a:t>
            </a:r>
            <a:r>
              <a:rPr lang="en-US" sz="2000" b="1" i="0">
                <a:effectLst/>
              </a:rPr>
              <a:t>neurofibromatosis, </a:t>
            </a:r>
            <a:r>
              <a:rPr lang="en-US" sz="2000" b="0" i="0">
                <a:effectLst/>
              </a:rPr>
              <a:t> can either be an inherited disorder or the product of a gene mutation.  </a:t>
            </a:r>
            <a:r>
              <a:rPr lang="en-US" sz="2000" b="1" i="0">
                <a:effectLst/>
              </a:rPr>
              <a:t>NF1 </a:t>
            </a:r>
            <a:r>
              <a:rPr lang="en-US" sz="2000" b="0" i="0">
                <a:effectLst/>
              </a:rPr>
              <a:t>a genetic condition that causes abnormal growths within your nerve tissue.</a:t>
            </a:r>
            <a:endParaRPr lang="en-US" sz="2000" b="0" i="0">
              <a:effectLst/>
            </a:endParaRPr>
          </a:p>
          <a:p>
            <a:pPr indent="-228600" algn="l" rtl="0">
              <a:lnSpc>
                <a:spcPct val="90000"/>
              </a:lnSpc>
              <a:spcAft>
                <a:spcPts val="600"/>
              </a:spcAft>
              <a:buFont typeface="Arial" panose="020B0604020202020204" pitchFamily="34" charset="0"/>
              <a:buChar char="•"/>
            </a:pPr>
            <a:endParaRPr lang="en-US" sz="2000"/>
          </a:p>
          <a:p>
            <a:pPr indent="-228600" algn="l" rtl="0">
              <a:lnSpc>
                <a:spcPct val="90000"/>
              </a:lnSpc>
              <a:spcAft>
                <a:spcPts val="600"/>
              </a:spcAft>
              <a:buFont typeface="Arial" panose="020B0604020202020204" pitchFamily="34" charset="0"/>
              <a:buChar char="•"/>
            </a:pPr>
            <a:br>
              <a:rPr lang="en-US" sz="2000"/>
            </a:br>
            <a:r>
              <a:rPr lang="en-US" sz="2000" b="1" i="0">
                <a:effectLst/>
              </a:rPr>
              <a:t>Surgery </a:t>
            </a:r>
            <a:r>
              <a:rPr lang="en-US" sz="2000" b="0" i="0">
                <a:effectLst/>
              </a:rPr>
              <a:t>is the most common treatment for spinal neurofibromas that are causing symptoms</a:t>
            </a:r>
            <a:endParaRPr lang="en-US" sz="2000" b="0" i="0">
              <a:effectLst/>
            </a:endParaRPr>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2671" r="-1" b="9806"/>
          <a:stretch>
            <a:fillRect/>
          </a:stretch>
        </p:blipFill>
        <p:spPr>
          <a:xfrm>
            <a:off x="4813302" y="1773816"/>
            <a:ext cx="3965769" cy="2594769"/>
          </a:xfrm>
          <a:prstGeom prst="rect">
            <a:avLst/>
          </a:prstGeom>
        </p:spPr>
      </p:pic>
      <p:sp>
        <p:nvSpPr>
          <p:cNvPr id="7" name="TextBox 6"/>
          <p:cNvSpPr txBox="1"/>
          <p:nvPr/>
        </p:nvSpPr>
        <p:spPr>
          <a:xfrm flipH="1">
            <a:off x="4792277" y="4520892"/>
            <a:ext cx="4266750" cy="2031325"/>
          </a:xfrm>
          <a:prstGeom prst="rect">
            <a:avLst/>
          </a:prstGeom>
          <a:noFill/>
        </p:spPr>
        <p:txBody>
          <a:bodyPr wrap="square">
            <a:spAutoFit/>
          </a:bodyPr>
          <a:lstStyle/>
          <a:p>
            <a:pPr algn="l"/>
            <a:r>
              <a:rPr lang="en-US" b="0" i="0" dirty="0">
                <a:effectLst/>
                <a:latin typeface="-apple-system"/>
              </a:rPr>
              <a:t>(</a:t>
            </a:r>
            <a:r>
              <a:rPr lang="en-US" b="1" i="0" dirty="0">
                <a:effectLst/>
                <a:latin typeface="-apple-system"/>
              </a:rPr>
              <a:t>a</a:t>
            </a:r>
            <a:r>
              <a:rPr lang="en-US" b="0" i="0" dirty="0">
                <a:effectLst/>
                <a:latin typeface="-apple-system"/>
              </a:rPr>
              <a:t>) Neurofibromas (arrows) affecting all spinal nerve roots shown in </a:t>
            </a:r>
            <a:r>
              <a:rPr lang="en-US" b="1" i="0" dirty="0">
                <a:effectLst/>
                <a:latin typeface="-apple-system"/>
              </a:rPr>
              <a:t>frontal section</a:t>
            </a:r>
            <a:r>
              <a:rPr lang="en-US" b="0" i="0" dirty="0">
                <a:effectLst/>
                <a:latin typeface="-apple-system"/>
              </a:rPr>
              <a:t>. (</a:t>
            </a:r>
            <a:r>
              <a:rPr lang="en-US" b="1" i="0" dirty="0">
                <a:effectLst/>
                <a:latin typeface="-apple-system"/>
              </a:rPr>
              <a:t>b</a:t>
            </a:r>
            <a:r>
              <a:rPr lang="en-US" b="0" i="0" dirty="0">
                <a:effectLst/>
                <a:latin typeface="-apple-system"/>
              </a:rPr>
              <a:t>) This is confirmed by the normal image of the thoracic and the entire midsagittal section.</a:t>
            </a:r>
            <a:endParaRPr lang="en-US" b="0" i="0" dirty="0">
              <a:effectLst/>
              <a:latin typeface="-apple-system"/>
            </a:endParaRPr>
          </a:p>
          <a:p>
            <a:br>
              <a:rPr lang="en-US" dirty="0"/>
            </a:br>
            <a:endParaRPr lang="en-US" dirty="0"/>
          </a:p>
        </p:txBody>
      </p:sp>
      <p:sp>
        <p:nvSpPr>
          <p:cNvPr id="3" name="Rectangle 2"/>
          <p:cNvSpPr/>
          <p:nvPr/>
        </p:nvSpPr>
        <p:spPr>
          <a:xfrm>
            <a:off x="4813302" y="3584458"/>
            <a:ext cx="220279" cy="731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t>A</a:t>
            </a:r>
            <a:endParaRPr lang="en-US"/>
          </a:p>
        </p:txBody>
      </p:sp>
      <p:sp>
        <p:nvSpPr>
          <p:cNvPr id="4" name="Rectangle 3"/>
          <p:cNvSpPr/>
          <p:nvPr/>
        </p:nvSpPr>
        <p:spPr>
          <a:xfrm>
            <a:off x="6722707" y="3584458"/>
            <a:ext cx="343729" cy="731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t>B</a:t>
            </a:r>
            <a:endParaRPr lang="en-US"/>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693" y="0"/>
            <a:ext cx="9144000" cy="741935"/>
          </a:xfrm>
        </p:spPr>
        <p:style>
          <a:lnRef idx="1">
            <a:schemeClr val="accent5"/>
          </a:lnRef>
          <a:fillRef idx="2">
            <a:schemeClr val="accent5"/>
          </a:fillRef>
          <a:effectRef idx="1">
            <a:schemeClr val="accent5"/>
          </a:effectRef>
          <a:fontRef idx="minor">
            <a:schemeClr val="dk1"/>
          </a:fontRef>
        </p:style>
        <p:txBody>
          <a:bodyPr>
            <a:normAutofit/>
          </a:bodyPr>
          <a:lstStyle/>
          <a:p>
            <a:pPr algn="ctr" rtl="0"/>
            <a:r>
              <a:rPr lang="en-US" b="1" dirty="0">
                <a:solidFill>
                  <a:schemeClr val="tx1"/>
                </a:solidFill>
              </a:rPr>
              <a:t>Nerve Sheath Tumors</a:t>
            </a:r>
            <a:endParaRPr lang="ar-JO" dirty="0">
              <a:solidFill>
                <a:schemeClr val="tx1"/>
              </a:solidFill>
            </a:endParaRPr>
          </a:p>
        </p:txBody>
      </p:sp>
      <p:sp>
        <p:nvSpPr>
          <p:cNvPr id="2" name="Rectangle 1"/>
          <p:cNvSpPr/>
          <p:nvPr/>
        </p:nvSpPr>
        <p:spPr>
          <a:xfrm>
            <a:off x="0" y="1417510"/>
            <a:ext cx="412911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buFont typeface="Arial" panose="020B0604020202020204" pitchFamily="34" charset="0"/>
              <a:buChar char="•"/>
            </a:pPr>
            <a:r>
              <a:rPr lang="en-US" sz="2400" b="1" dirty="0" err="1"/>
              <a:t>Schwannomas</a:t>
            </a:r>
            <a:endParaRPr lang="en-US" sz="2400" b="1" dirty="0"/>
          </a:p>
          <a:p>
            <a:pPr lvl="1" algn="l" rtl="0">
              <a:buFont typeface="Arial" panose="020B0604020202020204" pitchFamily="34" charset="0"/>
              <a:buChar char="•"/>
            </a:pPr>
            <a:r>
              <a:rPr lang="en-US" sz="2400" dirty="0"/>
              <a:t>Slightly more common</a:t>
            </a:r>
            <a:endParaRPr lang="en-US" sz="2400" dirty="0"/>
          </a:p>
          <a:p>
            <a:pPr lvl="1" algn="l" rtl="0">
              <a:buFont typeface="Arial" panose="020B0604020202020204" pitchFamily="34" charset="0"/>
              <a:buChar char="•"/>
            </a:pPr>
            <a:r>
              <a:rPr lang="en-US" sz="2400" dirty="0"/>
              <a:t>Dorsal root</a:t>
            </a:r>
            <a:endParaRPr lang="en-US" sz="2400" dirty="0"/>
          </a:p>
          <a:p>
            <a:pPr lvl="1" algn="l" rtl="0">
              <a:buFont typeface="Arial" panose="020B0604020202020204" pitchFamily="34" charset="0"/>
              <a:buChar char="•"/>
            </a:pPr>
            <a:r>
              <a:rPr lang="en-US" sz="2400" b="1" dirty="0"/>
              <a:t>Encapsulated</a:t>
            </a:r>
            <a:endParaRPr lang="en-US" sz="2400" b="1" dirty="0"/>
          </a:p>
          <a:p>
            <a:pPr lvl="1" algn="l" rtl="0">
              <a:buFont typeface="Arial" panose="020B0604020202020204" pitchFamily="34" charset="0"/>
              <a:buChar char="•"/>
            </a:pPr>
            <a:r>
              <a:rPr lang="en-US" sz="2400" dirty="0"/>
              <a:t>Schwann cells</a:t>
            </a:r>
            <a:endParaRPr lang="en-US" sz="2400" dirty="0"/>
          </a:p>
          <a:p>
            <a:pPr lvl="1" algn="l" rtl="0">
              <a:buFont typeface="Arial" panose="020B0604020202020204" pitchFamily="34" charset="0"/>
              <a:buChar char="•"/>
            </a:pPr>
            <a:endParaRPr lang="ar-JO" sz="2400" dirty="0"/>
          </a:p>
        </p:txBody>
      </p:sp>
      <p:sp>
        <p:nvSpPr>
          <p:cNvPr id="5" name="Rectangle 4"/>
          <p:cNvSpPr/>
          <p:nvPr/>
        </p:nvSpPr>
        <p:spPr>
          <a:xfrm>
            <a:off x="5029200" y="1417510"/>
            <a:ext cx="41148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rtl="0">
              <a:buFont typeface="Arial" panose="020B0604020202020204" pitchFamily="34" charset="0"/>
              <a:buChar char="•"/>
            </a:pPr>
            <a:r>
              <a:rPr lang="en-US" sz="2400" b="1" dirty="0" err="1"/>
              <a:t>Neurofibromas</a:t>
            </a:r>
            <a:endParaRPr lang="en-US" sz="2400" b="1" dirty="0"/>
          </a:p>
          <a:p>
            <a:pPr lvl="1" algn="l" rtl="0">
              <a:buFont typeface="Arial" panose="020B0604020202020204" pitchFamily="34" charset="0"/>
              <a:buChar char="•"/>
            </a:pPr>
            <a:r>
              <a:rPr lang="en-US" sz="2400" dirty="0"/>
              <a:t>Slightly less common</a:t>
            </a:r>
            <a:endParaRPr lang="en-US" sz="2400" dirty="0"/>
          </a:p>
          <a:p>
            <a:pPr lvl="1" algn="l" rtl="0">
              <a:buFont typeface="Arial" panose="020B0604020202020204" pitchFamily="34" charset="0"/>
              <a:buChar char="•"/>
            </a:pPr>
            <a:r>
              <a:rPr lang="en-US" sz="2400" dirty="0"/>
              <a:t>Dorsal root</a:t>
            </a:r>
            <a:endParaRPr lang="en-US" sz="2400" dirty="0"/>
          </a:p>
          <a:p>
            <a:pPr lvl="1" algn="l" rtl="0">
              <a:buFont typeface="Arial" panose="020B0604020202020204" pitchFamily="34" charset="0"/>
              <a:buChar char="•"/>
            </a:pPr>
            <a:r>
              <a:rPr lang="en-US" sz="2400" b="1" dirty="0" err="1"/>
              <a:t>Unencapsulated</a:t>
            </a:r>
            <a:endParaRPr lang="en-US" sz="2400" b="1" dirty="0"/>
          </a:p>
          <a:p>
            <a:pPr lvl="1" algn="l" rtl="0">
              <a:buFont typeface="Arial" panose="020B0604020202020204" pitchFamily="34" charset="0"/>
              <a:buChar char="•"/>
            </a:pPr>
            <a:r>
              <a:rPr lang="en-US" sz="2400" dirty="0"/>
              <a:t>Schwann cells &amp; fibroblasts</a:t>
            </a:r>
            <a:endParaRPr lang="en-US" sz="2400" dirty="0"/>
          </a:p>
          <a:p>
            <a:pPr lvl="1" algn="l" rtl="0">
              <a:buFont typeface="Arial" panose="020B0604020202020204" pitchFamily="34" charset="0"/>
              <a:buChar char="•"/>
            </a:pPr>
            <a:endParaRPr lang="en-US" sz="2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6481" y="4146997"/>
            <a:ext cx="7811037" cy="27110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
          <p:cNvPicPr>
            <a:picLocks noGrp="1" noChangeAspect="1"/>
          </p:cNvPicPr>
          <p:nvPr>
            <p:ph idx="1"/>
          </p:nvPr>
        </p:nvPicPr>
        <p:blipFill>
          <a:blip r:embed="rId1"/>
          <a:stretch>
            <a:fillRect/>
          </a:stretch>
        </p:blipFill>
        <p:spPr>
          <a:xfrm>
            <a:off x="55956" y="0"/>
            <a:ext cx="9174480" cy="6858000"/>
          </a:xfrm>
          <a:prstGeom prst="rect">
            <a:avLst/>
          </a:prstGeom>
        </p:spPr>
      </p:pic>
      <p:sp>
        <p:nvSpPr>
          <p:cNvPr id="5" name="Text Box 4"/>
          <p:cNvSpPr txBox="1"/>
          <p:nvPr/>
        </p:nvSpPr>
        <p:spPr>
          <a:xfrm>
            <a:off x="119906" y="751408"/>
            <a:ext cx="8818510" cy="5831954"/>
          </a:xfrm>
          <a:prstGeom prst="rect">
            <a:avLst/>
          </a:prstGeom>
          <a:solidFill>
            <a:schemeClr val="bg1"/>
          </a:solidFill>
        </p:spPr>
        <p:txBody>
          <a:bodyPr wrap="square" rtlCol="0">
            <a:spAutoFit/>
          </a:bodyPr>
          <a:lstStyle/>
          <a:p>
            <a:endParaRPr lang="en-US"/>
          </a:p>
        </p:txBody>
      </p:sp>
      <p:sp>
        <p:nvSpPr>
          <p:cNvPr id="8" name="TextBox 7"/>
          <p:cNvSpPr txBox="1"/>
          <p:nvPr/>
        </p:nvSpPr>
        <p:spPr>
          <a:xfrm>
            <a:off x="422354" y="1521552"/>
            <a:ext cx="8378716" cy="5016758"/>
          </a:xfrm>
          <a:prstGeom prst="rect">
            <a:avLst/>
          </a:prstGeom>
          <a:noFill/>
        </p:spPr>
        <p:txBody>
          <a:bodyPr wrap="square">
            <a:spAutoFit/>
          </a:bodyPr>
          <a:lstStyle/>
          <a:p>
            <a:pPr algn="l"/>
            <a:r>
              <a:rPr lang="en-US" sz="3200" b="1" dirty="0">
                <a:solidFill>
                  <a:srgbClr val="666666"/>
                </a:solidFill>
                <a:latin typeface="AvenirLT"/>
              </a:rPr>
              <a:t>Overview:</a:t>
            </a:r>
            <a:endParaRPr lang="en-US" sz="3200" b="1" dirty="0">
              <a:solidFill>
                <a:srgbClr val="666666"/>
              </a:solidFill>
              <a:latin typeface="AvenirLT"/>
            </a:endParaRPr>
          </a:p>
          <a:p>
            <a:pPr algn="l"/>
            <a:r>
              <a:rPr lang="en-US" sz="2400" b="0" i="0" dirty="0">
                <a:solidFill>
                  <a:srgbClr val="666666"/>
                </a:solidFill>
                <a:effectLst/>
                <a:latin typeface="AvenirLT"/>
              </a:rPr>
              <a:t>Intramedullary tumors are located inside the substance of the spinal cord.</a:t>
            </a:r>
            <a:endParaRPr lang="en-US" sz="2400" b="0" i="0" dirty="0">
              <a:solidFill>
                <a:srgbClr val="666666"/>
              </a:solidFill>
              <a:effectLst/>
              <a:latin typeface="AvenirLT"/>
            </a:endParaRPr>
          </a:p>
          <a:p>
            <a:pPr algn="l"/>
            <a:endParaRPr lang="en-US" sz="2400" b="0" i="0" dirty="0">
              <a:solidFill>
                <a:srgbClr val="666666"/>
              </a:solidFill>
              <a:effectLst/>
              <a:latin typeface="AvenirLT"/>
            </a:endParaRPr>
          </a:p>
          <a:p>
            <a:pPr algn="l"/>
            <a:r>
              <a:rPr lang="en-US" sz="2400" b="0" i="0" dirty="0">
                <a:solidFill>
                  <a:srgbClr val="666666"/>
                </a:solidFill>
                <a:effectLst/>
                <a:latin typeface="AvenirLT"/>
              </a:rPr>
              <a:t>These tumors usually arise from </a:t>
            </a:r>
            <a:r>
              <a:rPr lang="en-US" sz="2400" b="0" i="1" dirty="0">
                <a:solidFill>
                  <a:srgbClr val="666666"/>
                </a:solidFill>
                <a:effectLst/>
                <a:latin typeface="AvenirLT"/>
              </a:rPr>
              <a:t>glia</a:t>
            </a:r>
            <a:r>
              <a:rPr lang="en-US" sz="2400" b="0" i="0" dirty="0">
                <a:solidFill>
                  <a:srgbClr val="666666"/>
                </a:solidFill>
                <a:effectLst/>
                <a:latin typeface="AvenirLT"/>
              </a:rPr>
              <a:t> (supporting cells) within the spinal cord.</a:t>
            </a:r>
            <a:endParaRPr lang="en-US" sz="2400" b="0" i="0" dirty="0">
              <a:solidFill>
                <a:srgbClr val="666666"/>
              </a:solidFill>
              <a:effectLst/>
              <a:latin typeface="AvenirLT"/>
            </a:endParaRPr>
          </a:p>
          <a:p>
            <a:pPr algn="l"/>
            <a:endParaRPr lang="en-US" sz="2400" dirty="0">
              <a:solidFill>
                <a:srgbClr val="666666"/>
              </a:solidFill>
              <a:latin typeface="AvenirLT"/>
            </a:endParaRPr>
          </a:p>
          <a:p>
            <a:pPr algn="l"/>
            <a:r>
              <a:rPr lang="en-US" sz="2400" b="0" i="0" dirty="0">
                <a:solidFill>
                  <a:srgbClr val="666666"/>
                </a:solidFill>
                <a:effectLst/>
                <a:latin typeface="AvenirLT"/>
              </a:rPr>
              <a:t> </a:t>
            </a:r>
            <a:r>
              <a:rPr lang="en-US" sz="2400" b="1" i="0" dirty="0" err="1">
                <a:solidFill>
                  <a:srgbClr val="FF0000"/>
                </a:solidFill>
                <a:effectLst/>
                <a:latin typeface="AvenirLT"/>
              </a:rPr>
              <a:t>Astrocytomas</a:t>
            </a:r>
            <a:r>
              <a:rPr lang="en-US" sz="2400" b="1" i="0" dirty="0">
                <a:solidFill>
                  <a:srgbClr val="FF0000"/>
                </a:solidFill>
                <a:effectLst/>
                <a:latin typeface="AvenirLT"/>
              </a:rPr>
              <a:t> and ependymomas </a:t>
            </a:r>
            <a:r>
              <a:rPr lang="en-US" sz="2400" b="0" i="0" dirty="0">
                <a:solidFill>
                  <a:srgbClr val="666666"/>
                </a:solidFill>
                <a:effectLst/>
                <a:latin typeface="AvenirLT"/>
              </a:rPr>
              <a:t>account for the majority and occur with about equal frequency&lt;</a:t>
            </a:r>
            <a:endParaRPr lang="en-US" sz="2400" b="0" i="0" dirty="0">
              <a:solidFill>
                <a:srgbClr val="666666"/>
              </a:solidFill>
              <a:effectLst/>
              <a:latin typeface="AvenirLT"/>
            </a:endParaRPr>
          </a:p>
          <a:p>
            <a:pPr algn="l"/>
            <a:r>
              <a:rPr lang="en-US" sz="2400" b="0" i="0" dirty="0">
                <a:solidFill>
                  <a:srgbClr val="666666"/>
                </a:solidFill>
                <a:effectLst/>
                <a:latin typeface="AvenirLT"/>
              </a:rPr>
              <a:t>although </a:t>
            </a:r>
            <a:r>
              <a:rPr lang="en-US" sz="2400" b="0" i="0" dirty="0" err="1">
                <a:solidFill>
                  <a:srgbClr val="666666"/>
                </a:solidFill>
                <a:effectLst/>
                <a:latin typeface="AvenirLT"/>
              </a:rPr>
              <a:t>astrocytomas</a:t>
            </a:r>
            <a:r>
              <a:rPr lang="en-US" sz="2400" b="0" i="0" dirty="0">
                <a:solidFill>
                  <a:srgbClr val="666666"/>
                </a:solidFill>
                <a:effectLst/>
                <a:latin typeface="AvenirLT"/>
              </a:rPr>
              <a:t> are more common in children and ependymomas more common in adults.</a:t>
            </a:r>
            <a:endParaRPr lang="en-US" sz="2400" b="0" i="0" dirty="0">
              <a:solidFill>
                <a:srgbClr val="666666"/>
              </a:solidFill>
              <a:effectLst/>
              <a:latin typeface="AvenirLT"/>
            </a:endParaRPr>
          </a:p>
          <a:p>
            <a:pPr algn="l"/>
            <a:endParaRPr lang="en-US" sz="2400" b="0" i="0" dirty="0">
              <a:solidFill>
                <a:srgbClr val="666666"/>
              </a:solidFill>
              <a:effectLst/>
              <a:latin typeface="AvenirLT"/>
            </a:endParaRPr>
          </a:p>
          <a:p>
            <a:pPr algn="l"/>
            <a:r>
              <a:rPr lang="en-US" sz="2400" b="1" i="0" dirty="0">
                <a:solidFill>
                  <a:srgbClr val="FF0000"/>
                </a:solidFill>
                <a:effectLst/>
                <a:latin typeface="AvenirLT"/>
              </a:rPr>
              <a:t>Hemangioblastomas</a:t>
            </a:r>
            <a:r>
              <a:rPr lang="en-US" sz="2400" b="0" i="0" dirty="0">
                <a:solidFill>
                  <a:srgbClr val="666666"/>
                </a:solidFill>
                <a:effectLst/>
                <a:latin typeface="AvenirLT"/>
              </a:rPr>
              <a:t>, tumors of blood vessels, are less common</a:t>
            </a:r>
            <a:endParaRPr lang="en-US" sz="2400" b="0" i="0" dirty="0">
              <a:solidFill>
                <a:srgbClr val="666666"/>
              </a:solidFill>
              <a:effectLst/>
              <a:latin typeface="AvenirLT"/>
            </a:endParaRPr>
          </a:p>
        </p:txBody>
      </p:sp>
      <p:sp>
        <p:nvSpPr>
          <p:cNvPr id="3" name="Title 1"/>
          <p:cNvSpPr txBox="1"/>
          <p:nvPr/>
        </p:nvSpPr>
        <p:spPr>
          <a:xfrm>
            <a:off x="422354" y="274638"/>
            <a:ext cx="8229600" cy="71825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600" b="1" i="1" u="sng" dirty="0">
                <a:solidFill>
                  <a:schemeClr val="bg1"/>
                </a:solidFill>
              </a:rPr>
              <a:t>Intramedullary tumor</a:t>
            </a:r>
            <a:br>
              <a:rPr lang="en-US" sz="3600" b="1" i="1" u="sng" dirty="0"/>
            </a:br>
            <a:r>
              <a:rPr lang="en-US" sz="3600" b="1" i="1" u="sng" dirty="0"/>
              <a:t> </a:t>
            </a:r>
            <a:endParaRPr lang="ar-JO" sz="3600" b="1" i="1" u="sn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p:cNvSpPr>
            <a:spLocks noGrp="1" noRot="1" noChangeAspect="1" noMove="1" noResize="1" noEditPoints="1" noAdjustHandles="1" noChangeArrowheads="1" noChangeShapeType="1" noTextEdit="1"/>
          </p:cNvSpPr>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p:cNvSpPr>
            <a:spLocks noGrp="1" noRot="1" noChangeAspect="1" noMove="1" noResize="1" noEditPoints="1" noAdjustHandles="1" noChangeArrowheads="1" noChangeShapeType="1" noTextEdit="1"/>
          </p:cNvSpPr>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3"/>
          <p:cNvSpPr>
            <a:spLocks noGrp="1" noRot="1" noChangeAspect="1" noMove="1" noResize="1" noEditPoints="1" noAdjustHandles="1" noChangeArrowheads="1" noChangeShapeType="1" noTextEdit="1"/>
          </p:cNvSpPr>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Box 2"/>
          <p:cNvSpPr txBox="1">
            <a:spLocks noChangeArrowheads="1"/>
          </p:cNvSpPr>
          <p:nvPr/>
        </p:nvSpPr>
        <p:spPr bwMode="auto">
          <a:xfrm>
            <a:off x="603504" y="640263"/>
            <a:ext cx="3867912" cy="1344975"/>
          </a:xfrm>
          <a:prstGeom prst="rect">
            <a:avLst/>
          </a:prstGeom>
        </p:spPr>
        <p:txBody>
          <a:bodyPr vert="horz" lIns="91440" tIns="45720" rIns="91440" bIns="45720" rtlCol="0" anchor="ctr">
            <a:noAutofit/>
          </a:bodyPr>
          <a:lstStyle/>
          <a:p>
            <a:pPr algn="l" rtl="0">
              <a:lnSpc>
                <a:spcPct val="90000"/>
              </a:lnSpc>
              <a:spcBef>
                <a:spcPct val="0"/>
              </a:spcBef>
              <a:spcAft>
                <a:spcPts val="600"/>
              </a:spcAft>
              <a:defRPr/>
            </a:pPr>
            <a:r>
              <a:rPr lang="en-US" sz="3500" b="1" kern="1200">
                <a:solidFill>
                  <a:schemeClr val="tx1"/>
                </a:solidFill>
                <a:latin typeface="+mj-lt"/>
                <a:ea typeface="+mj-ea"/>
                <a:cs typeface="+mj-cs"/>
              </a:rPr>
              <a:t>spinal- Astrocytoma </a:t>
            </a:r>
            <a:endParaRPr lang="en-US" sz="3500" b="1" kern="1200">
              <a:solidFill>
                <a:schemeClr val="tx1"/>
              </a:solidFill>
              <a:latin typeface="+mj-lt"/>
              <a:ea typeface="+mj-ea"/>
              <a:cs typeface="+mj-cs"/>
            </a:endParaRPr>
          </a:p>
          <a:p>
            <a:pPr algn="l" rtl="0">
              <a:lnSpc>
                <a:spcPct val="90000"/>
              </a:lnSpc>
              <a:spcBef>
                <a:spcPct val="0"/>
              </a:spcBef>
              <a:spcAft>
                <a:spcPts val="600"/>
              </a:spcAft>
              <a:defRPr/>
            </a:pPr>
            <a:endParaRPr lang="en-US" sz="3500" b="1" kern="1200">
              <a:solidFill>
                <a:schemeClr val="tx1"/>
              </a:solidFill>
              <a:latin typeface="+mj-lt"/>
              <a:ea typeface="+mj-ea"/>
              <a:cs typeface="+mj-cs"/>
            </a:endParaRPr>
          </a:p>
        </p:txBody>
      </p:sp>
      <p:sp>
        <p:nvSpPr>
          <p:cNvPr id="2" name="Text Box 4"/>
          <p:cNvSpPr txBox="1">
            <a:spLocks noChangeArrowheads="1"/>
          </p:cNvSpPr>
          <p:nvPr/>
        </p:nvSpPr>
        <p:spPr bwMode="auto">
          <a:xfrm>
            <a:off x="279780" y="1566766"/>
            <a:ext cx="4191636" cy="5291233"/>
          </a:xfrm>
          <a:prstGeom prst="rect">
            <a:avLst/>
          </a:prstGeom>
        </p:spPr>
        <p:txBody>
          <a:bodyPr vert="horz" lIns="91440" tIns="45720" rIns="91440" bIns="45720" rtlCol="0">
            <a:noAutofit/>
          </a:bodyPr>
          <a:lstStyle/>
          <a:p>
            <a:pPr indent="-228600" algn="l" rtl="0">
              <a:lnSpc>
                <a:spcPct val="90000"/>
              </a:lnSpc>
              <a:buFont typeface="Arial" panose="020B0604020202020204" pitchFamily="34" charset="0"/>
              <a:buChar char="•"/>
              <a:defRPr/>
            </a:pPr>
            <a:r>
              <a:rPr lang="en-US" sz="2000" i="1"/>
              <a:t>Astrocytoma </a:t>
            </a:r>
            <a:r>
              <a:rPr lang="en-US" sz="2000"/>
              <a:t>are tumors that involve nerve cells </a:t>
            </a:r>
            <a:r>
              <a:rPr lang="en-US" sz="2000" b="1"/>
              <a:t>within the spinal cord</a:t>
            </a:r>
            <a:r>
              <a:rPr lang="en-US" sz="2000"/>
              <a:t>.</a:t>
            </a:r>
            <a:endParaRPr lang="en-US" sz="2000"/>
          </a:p>
          <a:p>
            <a:pPr indent="-228600" algn="l" rtl="0">
              <a:lnSpc>
                <a:spcPct val="90000"/>
              </a:lnSpc>
              <a:buFont typeface="Arial" panose="020B0604020202020204" pitchFamily="34" charset="0"/>
              <a:buChar char="•"/>
              <a:defRPr/>
            </a:pPr>
            <a:r>
              <a:rPr lang="en-US" sz="2000"/>
              <a:t> </a:t>
            </a:r>
            <a:endParaRPr lang="en-US" sz="2000"/>
          </a:p>
          <a:p>
            <a:pPr indent="-228600" algn="l" rtl="0">
              <a:lnSpc>
                <a:spcPct val="90000"/>
              </a:lnSpc>
              <a:buFont typeface="Arial" panose="020B0604020202020204" pitchFamily="34" charset="0"/>
              <a:buChar char="•"/>
              <a:defRPr/>
            </a:pPr>
            <a:r>
              <a:rPr lang="en-US" sz="2000"/>
              <a:t>Neurological symptoms such as </a:t>
            </a:r>
            <a:r>
              <a:rPr lang="en-US" sz="2000" b="1"/>
              <a:t>weakness and/or sensory </a:t>
            </a:r>
            <a:r>
              <a:rPr lang="en-US" sz="2000"/>
              <a:t>changes may be the cause for seeking treatment.</a:t>
            </a:r>
            <a:endParaRPr lang="en-US" sz="2000"/>
          </a:p>
          <a:p>
            <a:pPr indent="-228600" algn="l" rtl="0">
              <a:lnSpc>
                <a:spcPct val="90000"/>
              </a:lnSpc>
              <a:buFont typeface="Arial" panose="020B0604020202020204" pitchFamily="34" charset="0"/>
              <a:buChar char="•"/>
              <a:defRPr/>
            </a:pPr>
            <a:r>
              <a:rPr lang="en-US" sz="2000" b="1"/>
              <a:t> </a:t>
            </a:r>
            <a:endParaRPr lang="en-US" sz="2000" b="1"/>
          </a:p>
          <a:p>
            <a:pPr indent="-228600" algn="l" rtl="0">
              <a:lnSpc>
                <a:spcPct val="90000"/>
              </a:lnSpc>
              <a:buFont typeface="Arial" panose="020B0604020202020204" pitchFamily="34" charset="0"/>
              <a:buChar char="•"/>
              <a:defRPr/>
            </a:pPr>
            <a:r>
              <a:rPr lang="en-US" sz="2000" b="1"/>
              <a:t>They tend to spread throughout the spinal cord and brain. </a:t>
            </a:r>
            <a:endParaRPr lang="en-US" sz="2000" b="1"/>
          </a:p>
          <a:p>
            <a:pPr indent="-228600" algn="l" rtl="0">
              <a:lnSpc>
                <a:spcPct val="90000"/>
              </a:lnSpc>
              <a:buFont typeface="Arial" panose="020B0604020202020204" pitchFamily="34" charset="0"/>
              <a:buChar char="•"/>
              <a:defRPr/>
            </a:pPr>
            <a:endParaRPr lang="en-US" sz="2000" b="1"/>
          </a:p>
          <a:p>
            <a:pPr indent="-228600" algn="l" rtl="0">
              <a:lnSpc>
                <a:spcPct val="90000"/>
              </a:lnSpc>
              <a:buFont typeface="Arial" panose="020B0604020202020204" pitchFamily="34" charset="0"/>
              <a:buChar char="•"/>
              <a:defRPr/>
            </a:pPr>
            <a:r>
              <a:rPr lang="en-US" sz="2000" b="1"/>
              <a:t>Most common pediatric </a:t>
            </a:r>
            <a:endParaRPr lang="en-US" sz="2000" b="1"/>
          </a:p>
          <a:p>
            <a:pPr indent="-228600" algn="l" rtl="0">
              <a:lnSpc>
                <a:spcPct val="90000"/>
              </a:lnSpc>
              <a:buFont typeface="Arial" panose="020B0604020202020204" pitchFamily="34" charset="0"/>
              <a:buChar char="•"/>
            </a:pPr>
            <a:r>
              <a:rPr lang="en-US" sz="2000"/>
              <a:t>90% of I.M .S.C.T in patient younger than l0 years of age.</a:t>
            </a:r>
            <a:endParaRPr lang="en-US" sz="2000"/>
          </a:p>
          <a:p>
            <a:pPr indent="-228600" algn="l" rtl="0">
              <a:lnSpc>
                <a:spcPct val="90000"/>
              </a:lnSpc>
              <a:buFont typeface="Arial" panose="020B0604020202020204" pitchFamily="34" charset="0"/>
              <a:buChar char="•"/>
            </a:pPr>
            <a:endParaRPr lang="en-US" sz="2000"/>
          </a:p>
          <a:p>
            <a:pPr indent="-228600" algn="l" rtl="0">
              <a:lnSpc>
                <a:spcPct val="90000"/>
              </a:lnSpc>
              <a:buFont typeface="Arial" panose="020B0604020202020204" pitchFamily="34" charset="0"/>
              <a:buChar char="•"/>
            </a:pPr>
            <a:r>
              <a:rPr lang="en-US" sz="2000"/>
              <a:t>60% in cervical and cervico-thoracic  spinal cord segments.</a:t>
            </a:r>
            <a:endParaRPr lang="en-US" sz="2000"/>
          </a:p>
          <a:p>
            <a:pPr indent="-228600" algn="l" rtl="0">
              <a:lnSpc>
                <a:spcPct val="90000"/>
              </a:lnSpc>
              <a:spcBef>
                <a:spcPct val="50000"/>
              </a:spcBef>
              <a:buFont typeface="Arial" panose="020B0604020202020204" pitchFamily="34" charset="0"/>
              <a:buChar char="•"/>
              <a:defRPr/>
            </a:pPr>
            <a:endParaRPr lang="en-US" sz="1700"/>
          </a:p>
        </p:txBody>
      </p:sp>
      <p:pic>
        <p:nvPicPr>
          <p:cNvPr id="5" name="Picture 6" descr="Ependymomaspine.bmp"/>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5227231" y="1315332"/>
            <a:ext cx="3552722" cy="4071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27231" y="4980030"/>
            <a:ext cx="3552722" cy="407188"/>
          </a:xfrm>
          <a:prstGeom prst="rect">
            <a:avLst/>
          </a:prstGeom>
          <a:solidFill>
            <a:srgbClr val="000000">
              <a:alpha val="50000"/>
            </a:srgbClr>
          </a:solidFill>
          <a:ln>
            <a:noFill/>
          </a:ln>
        </p:spPr>
        <p:txBody>
          <a:bodyPr wrap="square">
            <a:noAutofit/>
          </a:bodyPr>
          <a:lstStyle/>
          <a:p>
            <a:pPr algn="ctr">
              <a:spcAft>
                <a:spcPts val="600"/>
              </a:spcAft>
              <a:defRPr/>
            </a:pPr>
            <a:r>
              <a:rPr lang="en-AU" sz="1300" b="1">
                <a:solidFill>
                  <a:srgbClr val="FFFFFF"/>
                </a:solidFill>
              </a:rPr>
              <a:t>Spinal cord </a:t>
            </a:r>
            <a:r>
              <a:rPr lang="en-AU" sz="1300" b="1" err="1">
                <a:solidFill>
                  <a:srgbClr val="FFFFFF"/>
                </a:solidFill>
              </a:rPr>
              <a:t>ependymoma</a:t>
            </a:r>
            <a:r>
              <a:rPr lang="en-AU" sz="1300" b="1">
                <a:solidFill>
                  <a:srgbClr val="FFFFFF"/>
                </a:solidFill>
              </a:rPr>
              <a:t> </a:t>
            </a:r>
            <a:endParaRPr lang="en-AU" sz="1300" b="1">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
          <p:cNvPicPr>
            <a:picLocks noGrp="1" noChangeAspect="1"/>
          </p:cNvPicPr>
          <p:nvPr>
            <p:ph idx="1"/>
          </p:nvPr>
        </p:nvPicPr>
        <p:blipFill rotWithShape="1">
          <a:blip r:embed="rId1"/>
          <a:srcRect l="12594" r="4073"/>
          <a:stretch>
            <a:fillRect/>
          </a:stretch>
        </p:blipFill>
        <p:spPr>
          <a:xfrm>
            <a:off x="2306" y="-1900"/>
            <a:ext cx="9141694" cy="6857990"/>
          </a:xfrm>
          <a:prstGeom prst="rect">
            <a:avLst/>
          </a:prstGeom>
        </p:spPr>
      </p:pic>
      <p:sp>
        <p:nvSpPr>
          <p:cNvPr id="31" name="Rectangle 30"/>
          <p:cNvSpPr>
            <a:spLocks noGrp="1" noRot="1" noChangeAspect="1" noMove="1" noResize="1" noEditPoints="1" noAdjustHandles="1" noChangeArrowheads="1" noChangeShapeType="1" noTextEdit="1"/>
          </p:cNvSpPr>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1021280" y="889631"/>
            <a:ext cx="7099173" cy="5073020"/>
          </a:xfrm>
          <a:prstGeom prst="rect">
            <a:avLst/>
          </a:prstGeom>
        </p:spPr>
        <p:txBody>
          <a:bodyPr vert="horz" lIns="91440" tIns="45720" rIns="91440" bIns="45720" rtlCol="0">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algn="l" rtl="0">
              <a:lnSpc>
                <a:spcPct val="90000"/>
              </a:lnSpc>
            </a:pPr>
            <a:r>
              <a:rPr lang="en-US" sz="2100" b="1"/>
              <a:t>Most common I.M.T in adults</a:t>
            </a:r>
            <a:r>
              <a:rPr lang="en-US" sz="2100"/>
              <a:t>.</a:t>
            </a:r>
            <a:endParaRPr lang="en-US" sz="2100"/>
          </a:p>
          <a:p>
            <a:pPr indent="-228600" algn="l" rtl="0">
              <a:lnSpc>
                <a:spcPct val="90000"/>
              </a:lnSpc>
            </a:pPr>
            <a:r>
              <a:rPr lang="en-US" sz="2100"/>
              <a:t>Middle age adult (most frequent)</a:t>
            </a:r>
            <a:endParaRPr lang="en-US" sz="2100"/>
          </a:p>
          <a:p>
            <a:pPr indent="-228600" algn="l" rtl="0">
              <a:lnSpc>
                <a:spcPct val="90000"/>
              </a:lnSpc>
            </a:pPr>
            <a:r>
              <a:rPr lang="en-US" sz="2100"/>
              <a:t>Men = women</a:t>
            </a:r>
            <a:endParaRPr lang="en-US" sz="2100"/>
          </a:p>
          <a:p>
            <a:pPr indent="-228600" algn="l" rtl="0">
              <a:lnSpc>
                <a:spcPct val="90000"/>
              </a:lnSpc>
            </a:pPr>
            <a:r>
              <a:rPr lang="en-US" sz="2100" b="1"/>
              <a:t>Mostly in filium terminale and lower thoracic spine </a:t>
            </a:r>
            <a:endParaRPr lang="en-US" sz="2100" b="1"/>
          </a:p>
          <a:p>
            <a:pPr indent="-228600" algn="l" rtl="0">
              <a:lnSpc>
                <a:spcPct val="90000"/>
              </a:lnSpc>
            </a:pPr>
            <a:r>
              <a:rPr lang="en-US" sz="2100"/>
              <a:t>Variety of histological subtypes.</a:t>
            </a:r>
            <a:endParaRPr lang="en-US" sz="2100"/>
          </a:p>
          <a:p>
            <a:pPr lvl="3" algn="l" rtl="0">
              <a:lnSpc>
                <a:spcPct val="90000"/>
              </a:lnSpc>
              <a:buFont typeface="Arial" panose="020B0604020202020204" pitchFamily="34" charset="0"/>
              <a:buChar char="•"/>
            </a:pPr>
            <a:r>
              <a:rPr lang="en-US" sz="2100"/>
              <a:t>Cellular ependymoma (most common)</a:t>
            </a:r>
            <a:endParaRPr lang="en-US" sz="2100"/>
          </a:p>
          <a:p>
            <a:pPr lvl="3" algn="l" rtl="0">
              <a:lnSpc>
                <a:spcPct val="90000"/>
              </a:lnSpc>
              <a:buFont typeface="Arial" panose="020B0604020202020204" pitchFamily="34" charset="0"/>
              <a:buChar char="•"/>
            </a:pPr>
            <a:r>
              <a:rPr lang="en-US" sz="2100"/>
              <a:t>Epithelial </a:t>
            </a:r>
            <a:endParaRPr lang="en-US" sz="2100"/>
          </a:p>
          <a:p>
            <a:pPr lvl="3" algn="l" rtl="0">
              <a:lnSpc>
                <a:spcPct val="90000"/>
              </a:lnSpc>
              <a:buFont typeface="Arial" panose="020B0604020202020204" pitchFamily="34" charset="0"/>
              <a:buChar char="•"/>
            </a:pPr>
            <a:r>
              <a:rPr lang="en-US" sz="2100"/>
              <a:t>Tanycytic (fibrillary)</a:t>
            </a:r>
            <a:endParaRPr lang="en-US" sz="2100"/>
          </a:p>
          <a:p>
            <a:pPr lvl="3" algn="l" rtl="0">
              <a:lnSpc>
                <a:spcPct val="90000"/>
              </a:lnSpc>
              <a:buFont typeface="Arial" panose="020B0604020202020204" pitchFamily="34" charset="0"/>
              <a:buChar char="•"/>
            </a:pPr>
            <a:r>
              <a:rPr lang="en-US" sz="2100"/>
              <a:t>Sub ependymomas</a:t>
            </a:r>
            <a:endParaRPr lang="en-US" sz="2100"/>
          </a:p>
          <a:p>
            <a:pPr lvl="3" algn="l" rtl="0">
              <a:lnSpc>
                <a:spcPct val="90000"/>
              </a:lnSpc>
              <a:buFont typeface="Arial" panose="020B0604020202020204" pitchFamily="34" charset="0"/>
              <a:buChar char="•"/>
            </a:pPr>
            <a:r>
              <a:rPr lang="en-US" sz="2100"/>
              <a:t> myxopapillary </a:t>
            </a:r>
            <a:endParaRPr lang="en-US" sz="2100"/>
          </a:p>
          <a:p>
            <a:pPr lvl="3" algn="l" rtl="0">
              <a:lnSpc>
                <a:spcPct val="90000"/>
              </a:lnSpc>
              <a:buFont typeface="Arial" panose="020B0604020202020204" pitchFamily="34" charset="0"/>
              <a:buChar char="•"/>
            </a:pPr>
            <a:r>
              <a:rPr lang="en-US" sz="2100"/>
              <a:t>mixed</a:t>
            </a:r>
            <a:endParaRPr lang="en-US" sz="2100"/>
          </a:p>
          <a:p>
            <a:pPr indent="-228600" algn="l" rtl="0">
              <a:lnSpc>
                <a:spcPct val="90000"/>
              </a:lnSpc>
            </a:pPr>
            <a:r>
              <a:rPr lang="en-US" sz="2100"/>
              <a:t>almost All are histologically</a:t>
            </a:r>
            <a:r>
              <a:rPr lang="en-US" sz="2100" b="1"/>
              <a:t> benign </a:t>
            </a:r>
            <a:endParaRPr lang="en-US" sz="2100" b="1"/>
          </a:p>
          <a:p>
            <a:pPr indent="-228600" algn="l" rtl="0">
              <a:lnSpc>
                <a:spcPct val="90000"/>
              </a:lnSpc>
            </a:pPr>
            <a:r>
              <a:rPr lang="en-US" sz="2100" b="1"/>
              <a:t>Unencapsulated and well circumscribed glial derived tumor. </a:t>
            </a:r>
            <a:endParaRPr lang="en-US" sz="2100" b="1"/>
          </a:p>
          <a:p>
            <a:pPr indent="-228600" algn="l" rtl="0">
              <a:lnSpc>
                <a:spcPct val="90000"/>
              </a:lnSpc>
            </a:pPr>
            <a:endParaRPr lang="en-US" sz="2100"/>
          </a:p>
        </p:txBody>
      </p:sp>
      <p:sp>
        <p:nvSpPr>
          <p:cNvPr id="2" name="Rectangle 4"/>
          <p:cNvSpPr>
            <a:spLocks noChangeArrowheads="1"/>
          </p:cNvSpPr>
          <p:nvPr/>
        </p:nvSpPr>
        <p:spPr bwMode="auto">
          <a:xfrm>
            <a:off x="4224338" y="457201"/>
            <a:ext cx="3744912" cy="609600"/>
          </a:xfrm>
          <a:prstGeom prst="rect">
            <a:avLst/>
          </a:prstGeom>
          <a:noFill/>
          <a:ln w="9525">
            <a:noFill/>
            <a:miter lim="800000"/>
          </a:ln>
        </p:spPr>
        <p:txBody>
          <a:bodyPr anchor="ctr" anchorCtr="1"/>
          <a:lstStyle/>
          <a:p>
            <a:pPr>
              <a:spcBef>
                <a:spcPct val="0"/>
              </a:spcBef>
              <a:spcAft>
                <a:spcPts val="600"/>
              </a:spcAft>
            </a:pPr>
            <a:r>
              <a:rPr lang="en-US" sz="3200" dirty="0" err="1"/>
              <a:t>Eependymomas</a:t>
            </a:r>
            <a:r>
              <a:rPr lang="en-US" sz="3200" dirty="0"/>
              <a:t> </a:t>
            </a:r>
            <a:br>
              <a:rPr lang="en-US" sz="3200" dirty="0"/>
            </a:br>
            <a:endParaRPr lang="en-US" sz="1600"/>
          </a:p>
        </p:txBody>
      </p:sp>
      <p:sp>
        <p:nvSpPr>
          <p:cNvPr id="6" name="Rectangle 4"/>
          <p:cNvSpPr>
            <a:spLocks noChangeArrowheads="1"/>
          </p:cNvSpPr>
          <p:nvPr/>
        </p:nvSpPr>
        <p:spPr bwMode="auto">
          <a:xfrm>
            <a:off x="1821977" y="134228"/>
            <a:ext cx="4804262" cy="907446"/>
          </a:xfrm>
          <a:prstGeom prst="rect">
            <a:avLst/>
          </a:prstGeom>
          <a:noFill/>
          <a:ln w="9525">
            <a:noFill/>
            <a:miter lim="800000"/>
          </a:ln>
        </p:spPr>
        <p:txBody>
          <a:bodyPr anchor="ctr" anchorCtr="1"/>
          <a:lstStyle/>
          <a:p>
            <a:pPr>
              <a:spcBef>
                <a:spcPct val="0"/>
              </a:spcBef>
            </a:pPr>
            <a:r>
              <a:rPr lang="en-US" sz="3200" dirty="0" err="1">
                <a:solidFill>
                  <a:schemeClr val="tx2">
                    <a:lumMod val="60000"/>
                    <a:lumOff val="40000"/>
                  </a:schemeClr>
                </a:solidFill>
              </a:rPr>
              <a:t>Eependymomas</a:t>
            </a:r>
            <a:r>
              <a:rPr lang="en-US" sz="3200" dirty="0"/>
              <a:t> </a:t>
            </a:r>
            <a:br>
              <a:rPr lang="en-US" sz="3200" dirty="0"/>
            </a:b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
          <p:cNvPicPr>
            <a:picLocks noGrp="1" noChangeAspect="1"/>
          </p:cNvPicPr>
          <p:nvPr>
            <p:ph idx="1"/>
          </p:nvPr>
        </p:nvPicPr>
        <p:blipFill rotWithShape="1">
          <a:blip r:embed="rId1">
            <a:alphaModFix amt="35000"/>
          </a:blip>
          <a:srcRect l="12594" r="4073"/>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lvl="0" algn="l" rtl="0">
              <a:lnSpc>
                <a:spcPct val="90000"/>
              </a:lnSpc>
            </a:pPr>
            <a:r>
              <a:rPr lang="en-US" i="1" u="sng">
                <a:solidFill>
                  <a:srgbClr val="FFFFFF"/>
                </a:solidFill>
              </a:rPr>
              <a:t>Surgical Therapy</a:t>
            </a:r>
            <a:endParaRPr lang="en-US" i="1" u="sng">
              <a:solidFill>
                <a:srgbClr val="FFFFFF"/>
              </a:solidFill>
            </a:endParaRPr>
          </a:p>
        </p:txBody>
      </p:sp>
      <p:sp>
        <p:nvSpPr>
          <p:cNvPr id="7" name="Rectangle 6"/>
          <p:cNvSpPr/>
          <p:nvPr/>
        </p:nvSpPr>
        <p:spPr>
          <a:xfrm>
            <a:off x="628650" y="1825625"/>
            <a:ext cx="7886700" cy="4351338"/>
          </a:xfrm>
          <a:prstGeom prst="rect">
            <a:avLst/>
          </a:prstGeom>
        </p:spPr>
        <p:txBody>
          <a:bodyPr vert="horz" lIns="91440" tIns="45720" rIns="91440" bIns="45720" rtlCol="0">
            <a:normAutofit/>
          </a:bodyPr>
          <a:lstStyle/>
          <a:p>
            <a:pPr marL="342900" indent="-228600" algn="l" rtl="0">
              <a:lnSpc>
                <a:spcPct val="90000"/>
              </a:lnSpc>
              <a:spcAft>
                <a:spcPts val="600"/>
              </a:spcAft>
              <a:buFont typeface="Arial" panose="020B0604020202020204" pitchFamily="34" charset="0"/>
              <a:buChar char="•"/>
            </a:pPr>
            <a:r>
              <a:rPr lang="en-US" sz="2400">
                <a:solidFill>
                  <a:srgbClr val="FFFFFF"/>
                </a:solidFill>
              </a:rPr>
              <a:t>If the lesion is an </a:t>
            </a:r>
            <a:r>
              <a:rPr lang="en-US" sz="2400" b="1" u="sng">
                <a:solidFill>
                  <a:srgbClr val="FFFFFF"/>
                </a:solidFill>
              </a:rPr>
              <a:t>astrocytoma, then the goal is debulking </a:t>
            </a:r>
            <a:r>
              <a:rPr lang="en-US" sz="2400">
                <a:solidFill>
                  <a:srgbClr val="FFFFFF"/>
                </a:solidFill>
              </a:rPr>
              <a:t>the tumor while not injuring the normal neural tracts.</a:t>
            </a:r>
            <a:endParaRPr lang="en-US" sz="2400">
              <a:solidFill>
                <a:srgbClr val="FFFFFF"/>
              </a:solidFill>
            </a:endParaRPr>
          </a:p>
          <a:p>
            <a:pPr marL="342900" indent="-228600" algn="l" rtl="0">
              <a:lnSpc>
                <a:spcPct val="90000"/>
              </a:lnSpc>
              <a:spcAft>
                <a:spcPts val="600"/>
              </a:spcAft>
              <a:buFont typeface="Arial" panose="020B0604020202020204" pitchFamily="34" charset="0"/>
              <a:buChar char="•"/>
            </a:pPr>
            <a:endParaRPr lang="en-US" sz="2400">
              <a:solidFill>
                <a:srgbClr val="FFFFFF"/>
              </a:solidFill>
            </a:endParaRPr>
          </a:p>
          <a:p>
            <a:pPr marL="342900" indent="-228600" algn="l" rtl="0">
              <a:lnSpc>
                <a:spcPct val="90000"/>
              </a:lnSpc>
              <a:spcAft>
                <a:spcPts val="600"/>
              </a:spcAft>
              <a:buFont typeface="Arial" panose="020B0604020202020204" pitchFamily="34" charset="0"/>
              <a:buChar char="•"/>
            </a:pPr>
            <a:r>
              <a:rPr lang="en-US" sz="2400" b="1" u="sng">
                <a:solidFill>
                  <a:srgbClr val="FFFFFF"/>
                </a:solidFill>
              </a:rPr>
              <a:t>Ependymomas are attempted to be resected completely</a:t>
            </a:r>
            <a:r>
              <a:rPr lang="en-US" sz="2400">
                <a:solidFill>
                  <a:srgbClr val="FFFFFF"/>
                </a:solidFill>
              </a:rPr>
              <a:t> as long as a viable plane can be established and normal neural tracts are not disturbed.</a:t>
            </a:r>
            <a:endParaRPr lang="en-US" sz="2400">
              <a:solidFill>
                <a:srgbClr val="FFFFFF"/>
              </a:solidFill>
            </a:endParaRPr>
          </a:p>
        </p:txBody>
      </p:sp>
      <p:sp>
        <p:nvSpPr>
          <p:cNvPr id="5" name="Text Box 4"/>
          <p:cNvSpPr txBox="1"/>
          <p:nvPr/>
        </p:nvSpPr>
        <p:spPr>
          <a:xfrm>
            <a:off x="1044605" y="180975"/>
            <a:ext cx="6155055" cy="368300"/>
          </a:xfrm>
          <a:prstGeom prst="rect">
            <a:avLst/>
          </a:prstGeom>
          <a:solidFill>
            <a:schemeClr val="bg1"/>
          </a:solidFill>
        </p:spPr>
        <p:txBody>
          <a:bodyPr wrap="square" rtlCol="0">
            <a:spAutoFit/>
          </a:bodyPr>
          <a:lstStyle/>
          <a:p>
            <a:endParaRPr lang="en-US"/>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71;p2" descr="b"/>
          <p:cNvPicPr preferRelativeResize="0"/>
          <p:nvPr/>
        </p:nvPicPr>
        <p:blipFill rotWithShape="1">
          <a:blip r:embed="rId1"/>
          <a:srcRect l="19279" t="9091" r="26857" b="-1"/>
          <a:stretch>
            <a:fillRect/>
          </a:stretch>
        </p:blipFill>
        <p:spPr>
          <a:xfrm>
            <a:off x="2642616" y="10"/>
            <a:ext cx="6501384" cy="6857990"/>
          </a:xfrm>
          <a:prstGeom prst="rect">
            <a:avLst/>
          </a:prstGeom>
          <a:noFill/>
        </p:spPr>
      </p:pic>
      <p:sp>
        <p:nvSpPr>
          <p:cNvPr id="12" name="Rectangle 11"/>
          <p:cNvSpPr>
            <a:spLocks noGrp="1" noRot="1" noChangeAspect="1" noMove="1" noResize="1" noEditPoints="1" noAdjustHandles="1" noChangeArrowheads="1" noChangeShapeType="1" noTextEdit="1"/>
          </p:cNvSpPr>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3"/>
          <p:cNvSpPr>
            <a:spLocks noChangeArrowheads="1"/>
          </p:cNvSpPr>
          <p:nvPr/>
        </p:nvSpPr>
        <p:spPr bwMode="auto">
          <a:xfrm>
            <a:off x="270325" y="1113326"/>
            <a:ext cx="3734521" cy="1124712"/>
          </a:xfrm>
          <a:prstGeom prst="rect">
            <a:avLst/>
          </a:prstGeom>
        </p:spPr>
        <p:txBody>
          <a:bodyPr vert="horz" lIns="91440" tIns="45720" rIns="91440" bIns="45720" rtlCol="0" anchor="b" anchorCtr="1">
            <a:noAutofit/>
          </a:bodyPr>
          <a:lstStyle/>
          <a:p>
            <a:pPr algn="l" rtl="0">
              <a:lnSpc>
                <a:spcPct val="90000"/>
              </a:lnSpc>
              <a:spcBef>
                <a:spcPct val="0"/>
              </a:spcBef>
              <a:spcAft>
                <a:spcPts val="600"/>
              </a:spcAft>
            </a:pPr>
            <a:r>
              <a:rPr lang="en-US" sz="2400" b="1">
                <a:latin typeface="+mj-lt"/>
                <a:ea typeface="+mj-ea"/>
                <a:cs typeface="+mj-cs"/>
              </a:rPr>
              <a:t> </a:t>
            </a:r>
            <a:r>
              <a:rPr lang="en-US" sz="3200" b="1" i="1" u="sng">
                <a:latin typeface="+mj-lt"/>
                <a:ea typeface="+mj-ea"/>
                <a:cs typeface="+mj-cs"/>
              </a:rPr>
              <a:t>Hemangioblastomas</a:t>
            </a:r>
            <a:br>
              <a:rPr lang="en-US" sz="2400" b="1">
                <a:latin typeface="+mj-lt"/>
                <a:ea typeface="+mj-ea"/>
                <a:cs typeface="+mj-cs"/>
              </a:rPr>
            </a:br>
            <a:r>
              <a:rPr lang="en-US" sz="2400" b="1">
                <a:latin typeface="+mj-lt"/>
                <a:ea typeface="+mj-ea"/>
                <a:cs typeface="+mj-cs"/>
              </a:rPr>
              <a:t> </a:t>
            </a:r>
            <a:endParaRPr lang="en-US" sz="2400" b="1">
              <a:latin typeface="+mj-lt"/>
              <a:ea typeface="+mj-ea"/>
              <a:cs typeface="+mj-cs"/>
            </a:endParaRPr>
          </a:p>
        </p:txBody>
      </p:sp>
      <p:sp>
        <p:nvSpPr>
          <p:cNvPr id="14" name="Rectangle 13"/>
          <p:cNvSpPr>
            <a:spLocks noGrp="1" noRot="1" noChangeAspect="1" noMove="1" noResize="1" noEditPoints="1" noAdjustHandles="1" noChangeArrowheads="1" noChangeShapeType="1" noTextEdit="1"/>
          </p:cNvSpPr>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p:cNvSpPr>
            <a:spLocks noGrp="1" noRot="1" noChangeAspect="1" noMove="1" noResize="1" noEditPoints="1" noAdjustHandles="1" noChangeArrowheads="1" noChangeShapeType="1" noTextEdit="1"/>
          </p:cNvSpPr>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a:spLocks noGrp="1" noChangeArrowheads="1"/>
          </p:cNvSpPr>
          <p:nvPr>
            <p:ph idx="1"/>
          </p:nvPr>
        </p:nvSpPr>
        <p:spPr>
          <a:xfrm>
            <a:off x="278320" y="2718054"/>
            <a:ext cx="4709752" cy="3811652"/>
          </a:xfrm>
        </p:spPr>
        <p:txBody>
          <a:bodyPr vert="horz" lIns="91440" tIns="45720" rIns="91440" bIns="45720" rtlCol="0" anchor="t">
            <a:normAutofit/>
          </a:bodyPr>
          <a:lstStyle/>
          <a:p>
            <a:pPr indent="-228600" algn="l" rtl="0">
              <a:lnSpc>
                <a:spcPct val="90000"/>
              </a:lnSpc>
            </a:pPr>
            <a:r>
              <a:rPr lang="en-US" sz="2000"/>
              <a:t> </a:t>
            </a:r>
            <a:r>
              <a:rPr lang="en-US" sz="2000" b="0" i="0">
                <a:effectLst/>
              </a:rPr>
              <a:t>are </a:t>
            </a:r>
            <a:r>
              <a:rPr lang="en-US" sz="2000" b="1" i="0">
                <a:effectLst/>
              </a:rPr>
              <a:t>vascular tumors </a:t>
            </a:r>
            <a:r>
              <a:rPr lang="en-US" sz="2000" b="0" i="0">
                <a:effectLst/>
              </a:rPr>
              <a:t>of the central nervous system that originate from the vascular system</a:t>
            </a:r>
            <a:endParaRPr lang="en-US" sz="2000" b="0" i="0">
              <a:effectLst/>
            </a:endParaRPr>
          </a:p>
          <a:p>
            <a:pPr indent="-228600" algn="l" rtl="0">
              <a:lnSpc>
                <a:spcPct val="90000"/>
              </a:lnSpc>
            </a:pPr>
            <a:r>
              <a:rPr lang="en-US" sz="2000"/>
              <a:t>15-25% occur in </a:t>
            </a:r>
            <a:r>
              <a:rPr lang="en-US" sz="2000" b="1"/>
              <a:t>association with von hippel- lindau Syndrome.</a:t>
            </a:r>
            <a:endParaRPr lang="en-US" sz="2000" b="1"/>
          </a:p>
          <a:p>
            <a:pPr indent="-228600" algn="l" rtl="0">
              <a:lnSpc>
                <a:spcPct val="90000"/>
              </a:lnSpc>
            </a:pPr>
            <a:r>
              <a:rPr lang="en-US" sz="2000"/>
              <a:t>Rare in childhood.(common in middle age)</a:t>
            </a:r>
            <a:endParaRPr lang="en-US" sz="2000"/>
          </a:p>
          <a:p>
            <a:pPr indent="-228600" algn="l" rtl="0">
              <a:lnSpc>
                <a:spcPct val="90000"/>
              </a:lnSpc>
            </a:pPr>
            <a:r>
              <a:rPr lang="en-US" sz="2000" b="1"/>
              <a:t>Benign</a:t>
            </a:r>
            <a:r>
              <a:rPr lang="en-US" sz="2000"/>
              <a:t> tumor of vascular origin.</a:t>
            </a:r>
            <a:endParaRPr lang="en-US" sz="2000"/>
          </a:p>
          <a:p>
            <a:pPr indent="-228600" algn="l" rtl="0">
              <a:lnSpc>
                <a:spcPct val="90000"/>
              </a:lnSpc>
            </a:pPr>
            <a:r>
              <a:rPr lang="en-US" sz="2000" b="1"/>
              <a:t>Sharply circumscribed not encapsulated.</a:t>
            </a:r>
            <a:endParaRPr lang="en-US" sz="2000" b="1"/>
          </a:p>
          <a:p>
            <a:pPr indent="-228600" algn="l" rtl="0">
              <a:lnSpc>
                <a:spcPct val="90000"/>
              </a:lnSpc>
            </a:pPr>
            <a:r>
              <a:rPr lang="en-US" sz="2000" b="1"/>
              <a:t>Most are dorsally or dorsolaterally located. </a:t>
            </a:r>
            <a:endParaRPr lang="en-US" sz="2000" b="1"/>
          </a:p>
          <a:p>
            <a:pPr indent="-228600" algn="l" rtl="0">
              <a:lnSpc>
                <a:spcPct val="90000"/>
              </a:lnSpc>
            </a:pPr>
            <a:endParaRPr 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286039" y="542587"/>
            <a:ext cx="8215370" cy="1322070"/>
          </a:xfrm>
          <a:prstGeom prst="rect">
            <a:avLst/>
          </a:prstGeom>
          <a:solidFill>
            <a:schemeClr val="bg1"/>
          </a:solidFill>
        </p:spPr>
        <p:txBody>
          <a:bodyPr wrap="square" rtlCol="1">
            <a:spAutoFit/>
          </a:bodyPr>
          <a:lstStyle/>
          <a:p>
            <a:pPr algn="l" rtl="0"/>
            <a:r>
              <a:rPr lang="en-US" sz="2000" dirty="0">
                <a:solidFill>
                  <a:schemeClr val="tx1"/>
                </a:solidFill>
              </a:rPr>
              <a:t>1-Central gray matter</a:t>
            </a:r>
            <a:endParaRPr lang="en-US" sz="2000" dirty="0">
              <a:solidFill>
                <a:schemeClr val="tx1"/>
              </a:solidFill>
            </a:endParaRPr>
          </a:p>
          <a:p>
            <a:pPr lvl="1" algn="l" rtl="0"/>
            <a:r>
              <a:rPr lang="en-US" sz="2000" dirty="0">
                <a:solidFill>
                  <a:schemeClr val="tx1"/>
                </a:solidFill>
              </a:rPr>
              <a:t>*Neuronal cell bodies</a:t>
            </a:r>
            <a:endParaRPr lang="en-US" sz="2000" dirty="0">
              <a:solidFill>
                <a:schemeClr val="tx1"/>
              </a:solidFill>
            </a:endParaRPr>
          </a:p>
          <a:p>
            <a:pPr lvl="1" algn="l" rtl="0"/>
            <a:r>
              <a:rPr lang="en-US" sz="2000" dirty="0">
                <a:solidFill>
                  <a:schemeClr val="tx1"/>
                </a:solidFill>
              </a:rPr>
              <a:t>*Supporting structures</a:t>
            </a:r>
            <a:endParaRPr lang="en-US" sz="2000" dirty="0">
              <a:solidFill>
                <a:schemeClr val="tx1"/>
              </a:solidFill>
            </a:endParaRPr>
          </a:p>
          <a:p>
            <a:pPr algn="l" rtl="0"/>
            <a:r>
              <a:rPr lang="en-US" sz="2000" dirty="0">
                <a:solidFill>
                  <a:schemeClr val="tx1"/>
                </a:solidFill>
              </a:rPr>
              <a:t>2- White matter tracts encircle gray matter</a:t>
            </a:r>
            <a:endParaRPr lang="ar-JO" sz="2000" dirty="0">
              <a:solidFill>
                <a:schemeClr val="tx1"/>
              </a:solidFill>
            </a:endParaRPr>
          </a:p>
        </p:txBody>
      </p:sp>
      <p:pic>
        <p:nvPicPr>
          <p:cNvPr id="6" name="صورة 5" descr="e.PNG"/>
          <p:cNvPicPr>
            <a:picLocks noChangeAspect="1"/>
          </p:cNvPicPr>
          <p:nvPr/>
        </p:nvPicPr>
        <p:blipFill>
          <a:blip r:embed="rId2"/>
          <a:stretch>
            <a:fillRect/>
          </a:stretch>
        </p:blipFill>
        <p:spPr>
          <a:xfrm>
            <a:off x="714348" y="2301233"/>
            <a:ext cx="7358114" cy="44291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71;p2" descr="b"/>
          <p:cNvPicPr preferRelativeResize="0"/>
          <p:nvPr/>
        </p:nvPicPr>
        <p:blipFill rotWithShape="1">
          <a:blip r:embed="rId1">
            <a:alphaModFix amt="35000"/>
          </a:blip>
          <a:srcRect l="12594" r="4073"/>
          <a:stretch>
            <a:fillRect/>
          </a:stretch>
        </p:blipFill>
        <p:spPr>
          <a:xfrm>
            <a:off x="20" y="10"/>
            <a:ext cx="9143980" cy="6857990"/>
          </a:xfrm>
          <a:prstGeom prst="rect">
            <a:avLst/>
          </a:prstGeom>
          <a:noFill/>
        </p:spPr>
      </p:pic>
      <p:sp>
        <p:nvSpPr>
          <p:cNvPr id="2" name="Rectangle 1"/>
          <p:cNvSpPr/>
          <p:nvPr/>
        </p:nvSpPr>
        <p:spPr>
          <a:xfrm>
            <a:off x="628650" y="1825625"/>
            <a:ext cx="7886700" cy="4351338"/>
          </a:xfrm>
          <a:prstGeom prst="rect">
            <a:avLst/>
          </a:prstGeom>
        </p:spPr>
        <p:txBody>
          <a:bodyPr vert="horz" lIns="91440" tIns="45720" rIns="91440" bIns="45720" rtlCol="0">
            <a:normAutofit/>
          </a:bodyPr>
          <a:lstStyle/>
          <a:p>
            <a:pPr indent="-228600" algn="l" rtl="0">
              <a:lnSpc>
                <a:spcPct val="90000"/>
              </a:lnSpc>
              <a:spcAft>
                <a:spcPts val="600"/>
              </a:spcAft>
              <a:buFont typeface="Arial" panose="020B0604020202020204" pitchFamily="34" charset="0"/>
              <a:buChar char="•"/>
            </a:pPr>
            <a:r>
              <a:rPr lang="en-US" sz="3200" b="1" u="sng">
                <a:solidFill>
                  <a:srgbClr val="FFFFFF"/>
                </a:solidFill>
              </a:rPr>
              <a:t>Spinal arteriography:</a:t>
            </a:r>
            <a:endParaRPr lang="en-US" sz="3200" b="1" u="sng">
              <a:solidFill>
                <a:srgbClr val="FFFFFF"/>
              </a:solidFill>
            </a:endParaRPr>
          </a:p>
          <a:p>
            <a:pPr indent="-228600" algn="l" rtl="0">
              <a:lnSpc>
                <a:spcPct val="90000"/>
              </a:lnSpc>
              <a:spcAft>
                <a:spcPts val="600"/>
              </a:spcAft>
              <a:buFont typeface="Arial" panose="020B0604020202020204" pitchFamily="34" charset="0"/>
              <a:buChar char="•"/>
            </a:pPr>
            <a:endParaRPr lang="en-US" b="1" u="sng">
              <a:solidFill>
                <a:srgbClr val="FFFFFF"/>
              </a:solidFill>
            </a:endParaRPr>
          </a:p>
          <a:p>
            <a:pPr lvl="1" indent="-228600" algn="l" rtl="0">
              <a:lnSpc>
                <a:spcPct val="90000"/>
              </a:lnSpc>
              <a:spcAft>
                <a:spcPts val="600"/>
              </a:spcAft>
              <a:buFont typeface="Arial" panose="020B0604020202020204" pitchFamily="34" charset="0"/>
              <a:buChar char="•"/>
            </a:pPr>
            <a:r>
              <a:rPr lang="en-US" sz="2400">
                <a:solidFill>
                  <a:srgbClr val="FFFFFF"/>
                </a:solidFill>
              </a:rPr>
              <a:t>This is beneficial only if a </a:t>
            </a:r>
            <a:r>
              <a:rPr lang="en-US" sz="2400" b="1">
                <a:solidFill>
                  <a:srgbClr val="FFFFFF"/>
                </a:solidFill>
              </a:rPr>
              <a:t>hemangioblastoma </a:t>
            </a:r>
            <a:r>
              <a:rPr lang="en-US" sz="2400">
                <a:solidFill>
                  <a:srgbClr val="FFFFFF"/>
                </a:solidFill>
              </a:rPr>
              <a:t>is suggested as a differential diagnosis. Hemangioblastoma arteriography findings include </a:t>
            </a:r>
            <a:r>
              <a:rPr lang="en-US" sz="2400" b="1">
                <a:solidFill>
                  <a:srgbClr val="FFFFFF"/>
                </a:solidFill>
              </a:rPr>
              <a:t>a vascular blush with a prominent draining vein.</a:t>
            </a:r>
            <a:endParaRPr lang="en-US" sz="2400" b="1">
              <a:solidFill>
                <a:srgbClr val="FFFFFF"/>
              </a:solidFill>
            </a:endParaRPr>
          </a:p>
          <a:p>
            <a:pPr indent="-228600" algn="l" rtl="0">
              <a:lnSpc>
                <a:spcPct val="90000"/>
              </a:lnSpc>
              <a:spcAft>
                <a:spcPts val="600"/>
              </a:spcAft>
              <a:buFont typeface="Arial" panose="020B0604020202020204" pitchFamily="34" charset="0"/>
              <a:buChar char="•"/>
            </a:pPr>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71;p2" descr="b"/>
          <p:cNvPicPr preferRelativeResize="0"/>
          <p:nvPr/>
        </p:nvPicPr>
        <p:blipFill rotWithShape="1">
          <a:blip r:embed="rId1"/>
          <a:srcRect/>
          <a:stretch>
            <a:fillRect/>
          </a:stretch>
        </p:blipFill>
        <p:spPr>
          <a:xfrm>
            <a:off x="0" y="0"/>
            <a:ext cx="9174600" cy="6858000"/>
          </a:xfrm>
          <a:prstGeom prst="rect">
            <a:avLst/>
          </a:prstGeom>
          <a:noFill/>
          <a:ln>
            <a:noFill/>
          </a:ln>
        </p:spPr>
      </p:pic>
      <p:sp>
        <p:nvSpPr>
          <p:cNvPr id="6" name="TextBox 5"/>
          <p:cNvSpPr txBox="1"/>
          <p:nvPr/>
        </p:nvSpPr>
        <p:spPr>
          <a:xfrm>
            <a:off x="1798584" y="2243113"/>
            <a:ext cx="4892147" cy="1015663"/>
          </a:xfrm>
          <a:prstGeom prst="rect">
            <a:avLst/>
          </a:prstGeom>
          <a:noFill/>
        </p:spPr>
        <p:txBody>
          <a:bodyPr wrap="square" rtlCol="0">
            <a:spAutoFit/>
          </a:bodyPr>
          <a:lstStyle/>
          <a:p>
            <a:pPr algn="l"/>
            <a:r>
              <a:rPr lang="en-US" sz="6000">
                <a:solidFill>
                  <a:schemeClr val="bg1"/>
                </a:solidFill>
              </a:rPr>
              <a:t>THANK YOU</a:t>
            </a:r>
            <a:endParaRPr lang="en-US" sz="60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357158" y="1417938"/>
            <a:ext cx="8215370" cy="3476625"/>
          </a:xfrm>
          <a:prstGeom prst="rect">
            <a:avLst/>
          </a:prstGeom>
          <a:solidFill>
            <a:schemeClr val="bg1"/>
          </a:solidFill>
        </p:spPr>
        <p:txBody>
          <a:bodyPr wrap="square" rtlCol="1">
            <a:spAutoFit/>
          </a:bodyPr>
          <a:lstStyle/>
          <a:p>
            <a:pPr algn="l"/>
            <a:r>
              <a:rPr lang="en-US" sz="2000" b="1" i="1" dirty="0">
                <a:effectLst>
                  <a:outerShdw blurRad="38100" dist="38100" dir="2700000" algn="tl">
                    <a:srgbClr val="000000">
                      <a:alpha val="43137"/>
                    </a:srgbClr>
                  </a:outerShdw>
                </a:effectLst>
              </a:rPr>
              <a:t>Arterial supply:</a:t>
            </a:r>
            <a:br>
              <a:rPr lang="en-US" sz="2000" dirty="0"/>
            </a:br>
            <a:r>
              <a:rPr lang="en-US" sz="2000" dirty="0"/>
              <a:t>The vertebral blood supply for the spinal cord comes from many different sources in the body depending on the region. The main blood supply to the spinal cord is via the single anterior spinal artery (ASA) and the two </a:t>
            </a:r>
            <a:r>
              <a:rPr lang="en-US" sz="2000" dirty="0" err="1"/>
              <a:t>posteriorspinal</a:t>
            </a:r>
            <a:r>
              <a:rPr lang="en-US" sz="2000" dirty="0"/>
              <a:t> arteries (PSA).</a:t>
            </a:r>
            <a:endParaRPr lang="ar-JO" sz="2000" dirty="0"/>
          </a:p>
          <a:p>
            <a:pPr algn="l"/>
            <a:r>
              <a:rPr lang="en-US" sz="2000" b="1" i="1" dirty="0">
                <a:effectLst>
                  <a:outerShdw blurRad="38100" dist="38100" dir="2700000" algn="tl">
                    <a:srgbClr val="000000">
                      <a:alpha val="43137"/>
                    </a:srgbClr>
                  </a:outerShdw>
                </a:effectLst>
              </a:rPr>
              <a:t> </a:t>
            </a:r>
            <a:endParaRPr lang="en-US" sz="2000" b="1" i="1" dirty="0">
              <a:effectLst>
                <a:outerShdw blurRad="38100" dist="38100" dir="2700000" algn="tl">
                  <a:srgbClr val="000000">
                    <a:alpha val="43137"/>
                  </a:srgbClr>
                </a:outerShdw>
              </a:effectLst>
            </a:endParaRPr>
          </a:p>
          <a:p>
            <a:pPr algn="l"/>
            <a:r>
              <a:rPr lang="en-US" sz="2000" b="1" i="1" dirty="0">
                <a:effectLst>
                  <a:outerShdw blurRad="38100" dist="38100" dir="2700000" algn="tl">
                    <a:srgbClr val="000000">
                      <a:alpha val="43137"/>
                    </a:srgbClr>
                  </a:outerShdw>
                </a:effectLst>
              </a:rPr>
              <a:t>Venous supply:</a:t>
            </a:r>
            <a:endParaRPr lang="en-US" sz="2000" b="1" i="1" dirty="0">
              <a:effectLst>
                <a:outerShdw blurRad="38100" dist="38100" dir="2700000" algn="tl">
                  <a:srgbClr val="000000">
                    <a:alpha val="43137"/>
                  </a:srgbClr>
                </a:outerShdw>
              </a:effectLst>
            </a:endParaRPr>
          </a:p>
          <a:p>
            <a:pPr algn="l"/>
            <a:r>
              <a:rPr lang="en-US" sz="2000" dirty="0"/>
              <a:t>The spinal cord drains via the single anterior spinal vein and single posterior spinal vein which in turn drain into the internal vertebral venous plexus located in the epidural space within the </a:t>
            </a:r>
            <a:r>
              <a:rPr lang="en-US" sz="2000" dirty="0" err="1"/>
              <a:t>extradural</a:t>
            </a:r>
            <a:r>
              <a:rPr lang="en-US" sz="2000" dirty="0"/>
              <a:t> fat. These veins eventually empty into the external vertebral venous plexus via the </a:t>
            </a:r>
            <a:r>
              <a:rPr lang="en-US" sz="2000" dirty="0" err="1"/>
              <a:t>basivertebral</a:t>
            </a:r>
            <a:r>
              <a:rPr lang="en-US" sz="2000" dirty="0"/>
              <a:t> veins.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372081" y="1239817"/>
            <a:ext cx="8215370" cy="5231130"/>
          </a:xfrm>
          <a:prstGeom prst="rect">
            <a:avLst/>
          </a:prstGeom>
          <a:solidFill>
            <a:schemeClr val="bg1"/>
          </a:solidFill>
        </p:spPr>
        <p:txBody>
          <a:bodyPr wrap="square" rtlCol="1">
            <a:spAutoFit/>
          </a:bodyPr>
          <a:lstStyle/>
          <a:p>
            <a:pPr algn="ctr"/>
            <a:r>
              <a:rPr lang="en-US" sz="2800" b="1" dirty="0">
                <a:effectLst>
                  <a:outerShdw blurRad="38100" dist="38100" dir="2700000" algn="tl">
                    <a:srgbClr val="000000">
                      <a:alpha val="43137"/>
                    </a:srgbClr>
                  </a:outerShdw>
                </a:effectLst>
              </a:rPr>
              <a:t>Spinal tumors </a:t>
            </a:r>
            <a:br>
              <a:rPr lang="en-US" dirty="0"/>
            </a:br>
            <a:r>
              <a:rPr lang="en-US" dirty="0"/>
              <a:t>Are </a:t>
            </a:r>
            <a:r>
              <a:rPr lang="en-US" dirty="0" err="1"/>
              <a:t>neoplasmas</a:t>
            </a:r>
            <a:r>
              <a:rPr lang="en-US" dirty="0"/>
              <a:t> located in either the vertebral column or the spinal</a:t>
            </a:r>
            <a:r>
              <a:rPr lang="en-US" dirty="0">
                <a:hlinkClick r:id="rId2" tooltip="Spinal cord"/>
              </a:rPr>
              <a:t> </a:t>
            </a:r>
            <a:r>
              <a:rPr lang="en-US" dirty="0"/>
              <a:t>cord.</a:t>
            </a:r>
            <a:endParaRPr lang="en-US" dirty="0"/>
          </a:p>
          <a:p>
            <a:pPr algn="ctr"/>
            <a:r>
              <a:rPr lang="en-US" b="1" dirty="0">
                <a:sym typeface="+mn-ea"/>
              </a:rPr>
              <a:t>Primary spinal cord tumors</a:t>
            </a:r>
            <a:r>
              <a:rPr lang="en-US" dirty="0">
                <a:sym typeface="+mn-ea"/>
              </a:rPr>
              <a:t> arise from the different elements of the CNS, including </a:t>
            </a:r>
            <a:r>
              <a:rPr lang="en-US" dirty="0">
                <a:solidFill>
                  <a:srgbClr val="FF0000"/>
                </a:solidFill>
                <a:sym typeface="+mn-ea"/>
              </a:rPr>
              <a:t>neurons</a:t>
            </a:r>
            <a:r>
              <a:rPr lang="en-US" dirty="0">
                <a:sym typeface="+mn-ea"/>
              </a:rPr>
              <a:t>, </a:t>
            </a:r>
            <a:r>
              <a:rPr lang="en-US" dirty="0">
                <a:solidFill>
                  <a:srgbClr val="FF0000"/>
                </a:solidFill>
                <a:sym typeface="+mn-ea"/>
              </a:rPr>
              <a:t>supporting glial cells</a:t>
            </a:r>
            <a:r>
              <a:rPr lang="en-US" dirty="0">
                <a:sym typeface="+mn-ea"/>
              </a:rPr>
              <a:t>, and </a:t>
            </a:r>
            <a:r>
              <a:rPr lang="en-US" dirty="0">
                <a:solidFill>
                  <a:srgbClr val="FF0000"/>
                </a:solidFill>
                <a:sym typeface="+mn-ea"/>
              </a:rPr>
              <a:t>meninges. </a:t>
            </a:r>
            <a:endParaRPr lang="en-US" dirty="0" smtClean="0">
              <a:solidFill>
                <a:srgbClr val="FF0000"/>
              </a:solidFill>
            </a:endParaRPr>
          </a:p>
          <a:p>
            <a:pPr algn="ctr"/>
            <a:r>
              <a:rPr lang="en-US" b="1" dirty="0">
                <a:solidFill>
                  <a:prstClr val="black"/>
                </a:solidFill>
                <a:sym typeface="+mn-ea"/>
              </a:rPr>
              <a:t>Metastatic lesions</a:t>
            </a:r>
            <a:r>
              <a:rPr lang="en-US" dirty="0">
                <a:solidFill>
                  <a:prstClr val="black"/>
                </a:solidFill>
                <a:sym typeface="+mn-ea"/>
              </a:rPr>
              <a:t> cause 85% of the cases of neoplastic spinal cord compression. The clinical presentation tends to be indistinguishable from that of primary cancers of the spine</a:t>
            </a:r>
            <a:r>
              <a:rPr lang="en-US" dirty="0" smtClean="0">
                <a:solidFill>
                  <a:prstClr val="black"/>
                </a:solidFill>
                <a:sym typeface="+mn-ea"/>
              </a:rPr>
              <a:t>.</a:t>
            </a:r>
            <a:endParaRPr lang="en-US" dirty="0">
              <a:solidFill>
                <a:prstClr val="black"/>
              </a:solidFill>
            </a:endParaRPr>
          </a:p>
          <a:p>
            <a:pPr algn="ctr"/>
            <a:br>
              <a:rPr lang="en-US" dirty="0"/>
            </a:br>
            <a:r>
              <a:rPr lang="en-US" dirty="0"/>
              <a:t> There are three main types of spinal tumors classified based on their location:</a:t>
            </a:r>
            <a:endParaRPr lang="en-US" dirty="0"/>
          </a:p>
          <a:p>
            <a:pPr algn="ctr"/>
            <a:r>
              <a:rPr lang="en-US" dirty="0"/>
              <a:t> </a:t>
            </a:r>
            <a:r>
              <a:rPr lang="en-US" dirty="0" err="1"/>
              <a:t>extradural</a:t>
            </a:r>
            <a:r>
              <a:rPr lang="en-US" dirty="0"/>
              <a:t> and </a:t>
            </a:r>
            <a:r>
              <a:rPr lang="en-US" dirty="0" err="1"/>
              <a:t>intradural</a:t>
            </a:r>
            <a:r>
              <a:rPr lang="en-US" dirty="0"/>
              <a:t> (</a:t>
            </a:r>
            <a:r>
              <a:rPr lang="en-US" dirty="0" err="1"/>
              <a:t>intradural-intramedullary</a:t>
            </a:r>
            <a:r>
              <a:rPr lang="en-US" dirty="0"/>
              <a:t> and </a:t>
            </a:r>
            <a:r>
              <a:rPr lang="en-US" dirty="0" err="1"/>
              <a:t>intradural-extramedullary</a:t>
            </a:r>
            <a:r>
              <a:rPr lang="en-US" dirty="0"/>
              <a:t>). </a:t>
            </a:r>
            <a:r>
              <a:rPr lang="en-US" b="1" u="sng" dirty="0" err="1"/>
              <a:t>Extradural</a:t>
            </a:r>
            <a:r>
              <a:rPr lang="en-US" b="1" u="sng" dirty="0"/>
              <a:t> tumors</a:t>
            </a:r>
            <a:r>
              <a:rPr lang="en-US" dirty="0"/>
              <a:t> are located outside the </a:t>
            </a:r>
            <a:r>
              <a:rPr lang="en-US" dirty="0" err="1"/>
              <a:t>dura</a:t>
            </a:r>
            <a:r>
              <a:rPr lang="en-US" dirty="0"/>
              <a:t> matter lining and are most commonly metastatic .</a:t>
            </a:r>
            <a:endParaRPr lang="en-US" baseline="30000" dirty="0"/>
          </a:p>
          <a:p>
            <a:pPr algn="l"/>
            <a:r>
              <a:rPr lang="en-US" b="1" u="sng" dirty="0" err="1"/>
              <a:t>Intradural</a:t>
            </a:r>
            <a:r>
              <a:rPr lang="en-US" b="1" u="sng" dirty="0"/>
              <a:t> tumors</a:t>
            </a:r>
            <a:r>
              <a:rPr lang="en-US" dirty="0"/>
              <a:t> are located inside the </a:t>
            </a:r>
            <a:r>
              <a:rPr lang="en-US" dirty="0" err="1"/>
              <a:t>dura</a:t>
            </a:r>
            <a:r>
              <a:rPr lang="en-US" dirty="0"/>
              <a:t> mater lining and are further subdivided into </a:t>
            </a:r>
            <a:r>
              <a:rPr lang="en-US" dirty="0" err="1"/>
              <a:t>intramedullary</a:t>
            </a:r>
            <a:r>
              <a:rPr lang="en-US" dirty="0"/>
              <a:t> and </a:t>
            </a:r>
            <a:r>
              <a:rPr lang="en-US" dirty="0" err="1"/>
              <a:t>extramedullary</a:t>
            </a:r>
            <a:r>
              <a:rPr lang="en-US" dirty="0"/>
              <a:t> tumors.</a:t>
            </a:r>
            <a:endParaRPr lang="en-US" dirty="0"/>
          </a:p>
          <a:p>
            <a:pPr algn="l"/>
            <a:r>
              <a:rPr lang="en-US" dirty="0"/>
              <a:t> </a:t>
            </a:r>
            <a:r>
              <a:rPr lang="en-US" dirty="0" err="1"/>
              <a:t>Intradural-intramedullary</a:t>
            </a:r>
            <a:r>
              <a:rPr lang="en-US" dirty="0"/>
              <a:t> tumors are located within the </a:t>
            </a:r>
            <a:r>
              <a:rPr lang="en-US" dirty="0" err="1"/>
              <a:t>dura</a:t>
            </a:r>
            <a:r>
              <a:rPr lang="en-US" dirty="0"/>
              <a:t> and spinal cord parenchyma, </a:t>
            </a:r>
            <a:endParaRPr lang="en-US" dirty="0"/>
          </a:p>
          <a:p>
            <a:pPr algn="l"/>
            <a:r>
              <a:rPr lang="en-US" dirty="0"/>
              <a:t>while </a:t>
            </a:r>
            <a:r>
              <a:rPr lang="en-US" dirty="0" err="1"/>
              <a:t>intradural-extramedullary</a:t>
            </a:r>
            <a:r>
              <a:rPr lang="en-US" dirty="0"/>
              <a:t> tumors are located within the </a:t>
            </a:r>
            <a:r>
              <a:rPr lang="en-US" dirty="0" err="1"/>
              <a:t>dura</a:t>
            </a:r>
            <a:r>
              <a:rPr lang="en-US" dirty="0"/>
              <a:t> but outside the spinal cord parenchyma.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b"/>
          <p:cNvPicPr>
            <a:picLocks noChangeAspect="1"/>
          </p:cNvPicPr>
          <p:nvPr>
            <p:ph idx="1"/>
          </p:nvPr>
        </p:nvPicPr>
        <p:blipFill>
          <a:blip r:embed="rId1"/>
          <a:stretch>
            <a:fillRect/>
          </a:stretch>
        </p:blipFill>
        <p:spPr>
          <a:xfrm>
            <a:off x="0" y="0"/>
            <a:ext cx="9130030" cy="6858000"/>
          </a:xfrm>
          <a:prstGeom prst="rect">
            <a:avLst/>
          </a:prstGeom>
        </p:spPr>
      </p:pic>
      <p:sp>
        <p:nvSpPr>
          <p:cNvPr id="6" name="Text Box 5"/>
          <p:cNvSpPr txBox="1"/>
          <p:nvPr/>
        </p:nvSpPr>
        <p:spPr>
          <a:xfrm>
            <a:off x="560070" y="1238250"/>
            <a:ext cx="7839075" cy="4523105"/>
          </a:xfrm>
          <a:prstGeom prst="rect">
            <a:avLst/>
          </a:prstGeom>
          <a:solidFill>
            <a:schemeClr val="bg1"/>
          </a:solidFill>
        </p:spPr>
        <p:txBody>
          <a:bodyPr wrap="square" rtlCol="0">
            <a:spAutoFit/>
          </a:bodyPr>
          <a:p>
            <a:pPr indent="0" algn="l">
              <a:buNone/>
            </a:pPr>
            <a:r>
              <a:rPr lang="en-US" b="1" dirty="0">
                <a:sym typeface="+mn-ea"/>
              </a:rPr>
              <a:t>Metastatic</a:t>
            </a:r>
            <a:r>
              <a:rPr lang="en-US" dirty="0">
                <a:sym typeface="+mn-ea"/>
              </a:rPr>
              <a:t> spinal cord compression usually follows </a:t>
            </a:r>
            <a:r>
              <a:rPr lang="en-US" b="1" dirty="0" err="1">
                <a:solidFill>
                  <a:srgbClr val="FF0000"/>
                </a:solidFill>
                <a:sym typeface="+mn-ea"/>
              </a:rPr>
              <a:t>hematogenous</a:t>
            </a:r>
            <a:r>
              <a:rPr lang="en-US" b="1" dirty="0">
                <a:solidFill>
                  <a:srgbClr val="FF0000"/>
                </a:solidFill>
                <a:sym typeface="+mn-ea"/>
              </a:rPr>
              <a:t> </a:t>
            </a:r>
            <a:r>
              <a:rPr lang="en-US" dirty="0">
                <a:sym typeface="+mn-ea"/>
              </a:rPr>
              <a:t>dissemination of malignant cells to the vertebral bodies, with subsequent expansion into the epidural space. </a:t>
            </a:r>
            <a:endParaRPr lang="en-US" dirty="0" smtClean="0"/>
          </a:p>
          <a:p>
            <a:pPr indent="0" algn="l">
              <a:buNone/>
            </a:pPr>
            <a:r>
              <a:rPr lang="en-US" dirty="0" smtClean="0">
                <a:sym typeface="+mn-ea"/>
              </a:rPr>
              <a:t>Spread </a:t>
            </a:r>
            <a:r>
              <a:rPr lang="en-US" dirty="0">
                <a:sym typeface="+mn-ea"/>
              </a:rPr>
              <a:t>into the epidural space may occur by means of tumor extension through the intervertebral foramina or </a:t>
            </a:r>
            <a:r>
              <a:rPr lang="en-US" dirty="0" err="1">
                <a:sym typeface="+mn-ea"/>
              </a:rPr>
              <a:t>hematogenous</a:t>
            </a:r>
            <a:r>
              <a:rPr lang="en-US" dirty="0">
                <a:sym typeface="+mn-ea"/>
              </a:rPr>
              <a:t> spread by way of the Batson venous plexus. </a:t>
            </a:r>
            <a:endParaRPr lang="en-US" dirty="0" smtClean="0"/>
          </a:p>
          <a:p>
            <a:pPr indent="0" algn="l">
              <a:buNone/>
            </a:pPr>
            <a:r>
              <a:rPr lang="en-US" dirty="0" smtClean="0">
                <a:sym typeface="+mn-ea"/>
              </a:rPr>
              <a:t>Most </a:t>
            </a:r>
            <a:r>
              <a:rPr lang="en-US" dirty="0">
                <a:sym typeface="+mn-ea"/>
              </a:rPr>
              <a:t>frequently, metastatic seeding appears in the thoracic spine (accounting for about 70% of cases), with the lumbar </a:t>
            </a:r>
            <a:r>
              <a:rPr lang="en-US" dirty="0" smtClean="0">
                <a:sym typeface="+mn-ea"/>
              </a:rPr>
              <a:t> </a:t>
            </a:r>
            <a:r>
              <a:rPr lang="en-US" dirty="0">
                <a:sym typeface="+mn-ea"/>
              </a:rPr>
              <a:t>(20% of </a:t>
            </a:r>
            <a:r>
              <a:rPr lang="en-US" dirty="0" smtClean="0">
                <a:sym typeface="+mn-ea"/>
              </a:rPr>
              <a:t>cases)</a:t>
            </a:r>
            <a:endParaRPr lang="en-US" dirty="0" smtClean="0"/>
          </a:p>
          <a:p>
            <a:pPr indent="0" algn="l">
              <a:buNone/>
            </a:pPr>
            <a:r>
              <a:rPr lang="en-US" smtClean="0">
                <a:sym typeface="+mn-ea"/>
              </a:rPr>
              <a:t> *cervical 10</a:t>
            </a:r>
            <a:r>
              <a:rPr lang="en-US" dirty="0">
                <a:sym typeface="+mn-ea"/>
              </a:rPr>
              <a:t>% of cases. </a:t>
            </a:r>
            <a:endParaRPr lang="en-US" dirty="0" smtClean="0"/>
          </a:p>
          <a:p>
            <a:pPr indent="0" algn="l">
              <a:buNone/>
            </a:pPr>
            <a:r>
              <a:rPr lang="en-US" dirty="0" smtClean="0">
                <a:sym typeface="+mn-ea"/>
              </a:rPr>
              <a:t>*Multiple </a:t>
            </a:r>
            <a:r>
              <a:rPr lang="en-US" dirty="0">
                <a:sym typeface="+mn-ea"/>
              </a:rPr>
              <a:t>spinal levels ,</a:t>
            </a:r>
            <a:r>
              <a:rPr lang="en-US" dirty="0" smtClean="0">
                <a:sym typeface="+mn-ea"/>
              </a:rPr>
              <a:t>30</a:t>
            </a:r>
            <a:r>
              <a:rPr lang="en-US" dirty="0">
                <a:sym typeface="+mn-ea"/>
              </a:rPr>
              <a:t>% of patients.</a:t>
            </a:r>
            <a:endParaRPr lang="en-US" dirty="0">
              <a:sym typeface="+mn-ea"/>
            </a:endParaRPr>
          </a:p>
          <a:p>
            <a:pPr indent="0" algn="l">
              <a:buNone/>
            </a:pPr>
            <a:r>
              <a:rPr lang="en-US" b="1" dirty="0">
                <a:sym typeface="+mn-ea"/>
              </a:rPr>
              <a:t>Systemic cancer</a:t>
            </a:r>
            <a:r>
              <a:rPr lang="en-US" dirty="0">
                <a:sym typeface="+mn-ea"/>
              </a:rPr>
              <a:t>s with a tendency for spinal cord metastasis include the following: </a:t>
            </a:r>
            <a:r>
              <a:rPr lang="en-US" b="1" i="1" dirty="0">
                <a:sym typeface="+mn-ea"/>
              </a:rPr>
              <a:t>breast, prostate, renal, or lung neoplasms; lymphoma; sarcoma; and multiple myeloma</a:t>
            </a:r>
            <a:r>
              <a:rPr lang="en-US" b="1" i="1" dirty="0" smtClean="0">
                <a:sym typeface="+mn-ea"/>
              </a:rPr>
              <a:t>.</a:t>
            </a:r>
            <a:endParaRPr lang="en-US" dirty="0" smtClean="0"/>
          </a:p>
          <a:p>
            <a:pPr indent="0" algn="l">
              <a:buNone/>
            </a:pPr>
            <a:r>
              <a:rPr lang="en-US" dirty="0" smtClean="0">
                <a:sym typeface="+mn-ea"/>
              </a:rPr>
              <a:t> </a:t>
            </a:r>
            <a:r>
              <a:rPr lang="en-US" dirty="0">
                <a:sym typeface="+mn-ea"/>
              </a:rPr>
              <a:t>Gastrointestinal and pelvic malignancies tend to affect the lumbosacral </a:t>
            </a:r>
            <a:r>
              <a:rPr lang="en-US" dirty="0" smtClean="0">
                <a:sym typeface="+mn-ea"/>
              </a:rPr>
              <a:t>spine</a:t>
            </a:r>
            <a:endParaRPr lang="en-US" dirty="0" smtClean="0"/>
          </a:p>
          <a:p>
            <a:pPr indent="0" algn="l">
              <a:buNone/>
            </a:pPr>
            <a:r>
              <a:rPr lang="en-US" dirty="0" smtClean="0">
                <a:sym typeface="+mn-ea"/>
              </a:rPr>
              <a:t>lung </a:t>
            </a:r>
            <a:r>
              <a:rPr lang="en-US" dirty="0">
                <a:sym typeface="+mn-ea"/>
              </a:rPr>
              <a:t>and breast cancers are more likely to affect the thoracic spine.</a:t>
            </a:r>
            <a:endParaRPr lang="en-US" dirty="0"/>
          </a:p>
          <a:p>
            <a:pPr indent="0" algn="l">
              <a:buNone/>
            </a:pPr>
            <a:r>
              <a:rPr lang="en-US" dirty="0">
                <a:sym typeface="+mn-ea"/>
              </a:rPr>
              <a:t>Metastases to the substance of the cord (intramedullary) are relatively rare.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b.jpg"/>
          <p:cNvPicPr>
            <a:picLocks noGrp="1" noChangeAspect="1"/>
          </p:cNvPicPr>
          <p:nvPr>
            <p:ph idx="1"/>
          </p:nvPr>
        </p:nvPicPr>
        <p:blipFill>
          <a:blip r:embed="rId1"/>
          <a:stretch>
            <a:fillRect/>
          </a:stretch>
        </p:blipFill>
        <p:spPr>
          <a:xfrm>
            <a:off x="0" y="0"/>
            <a:ext cx="9144026" cy="6858000"/>
          </a:xfrm>
        </p:spPr>
      </p:pic>
      <p:sp>
        <p:nvSpPr>
          <p:cNvPr id="5" name="مربع نص 4"/>
          <p:cNvSpPr txBox="1"/>
          <p:nvPr/>
        </p:nvSpPr>
        <p:spPr>
          <a:xfrm>
            <a:off x="500034" y="394692"/>
            <a:ext cx="8215370" cy="5569585"/>
          </a:xfrm>
          <a:prstGeom prst="rect">
            <a:avLst/>
          </a:prstGeom>
          <a:solidFill>
            <a:schemeClr val="bg1"/>
          </a:solidFill>
        </p:spPr>
        <p:txBody>
          <a:bodyPr wrap="square" rtlCol="1">
            <a:spAutoFit/>
          </a:bodyPr>
          <a:lstStyle/>
          <a:p>
            <a:pPr algn="l"/>
            <a:r>
              <a:rPr lang="en-US" b="1" dirty="0"/>
              <a:t>                                       </a:t>
            </a:r>
            <a:r>
              <a:rPr lang="en-US" sz="2400" b="1" dirty="0"/>
              <a:t>Symptoms</a:t>
            </a:r>
            <a:endParaRPr lang="en-US" b="1" dirty="0"/>
          </a:p>
          <a:p>
            <a:pPr algn="l"/>
            <a:r>
              <a:rPr lang="en-US" dirty="0"/>
              <a:t>1-Pain at the site of the tumor due to tumor growth</a:t>
            </a:r>
            <a:endParaRPr lang="en-US" dirty="0"/>
          </a:p>
          <a:p>
            <a:pPr algn="l"/>
            <a:r>
              <a:rPr lang="en-US" dirty="0"/>
              <a:t>2-Back pain, often radiating to other parts of your body and </a:t>
            </a:r>
            <a:r>
              <a:rPr lang="en-US" dirty="0">
                <a:sym typeface="+mn-ea"/>
              </a:rPr>
              <a:t> worse at night</a:t>
            </a:r>
            <a:endParaRPr lang="en-US" dirty="0"/>
          </a:p>
          <a:p>
            <a:pPr algn="l"/>
            <a:r>
              <a:rPr lang="en-US" dirty="0"/>
              <a:t>3-Feeling less sensitive to pain, heat and cold</a:t>
            </a:r>
            <a:endParaRPr lang="en-US" dirty="0"/>
          </a:p>
          <a:p>
            <a:pPr algn="l"/>
            <a:r>
              <a:rPr lang="en-US" dirty="0"/>
              <a:t>4-Loss of bowel or bladder function</a:t>
            </a:r>
            <a:endParaRPr lang="en-US" dirty="0"/>
          </a:p>
          <a:p>
            <a:pPr algn="l"/>
            <a:r>
              <a:rPr lang="en-US" dirty="0"/>
              <a:t>5-Difficulty walking, sometimes leading to falls</a:t>
            </a:r>
            <a:endParaRPr lang="en-US" dirty="0"/>
          </a:p>
          <a:p>
            <a:pPr algn="l"/>
            <a:r>
              <a:rPr lang="en-US" dirty="0"/>
              <a:t>6-Loss of sensation or muscle weakness, especially in your arms or legs</a:t>
            </a:r>
            <a:endParaRPr lang="en-US" dirty="0"/>
          </a:p>
          <a:p>
            <a:pPr algn="l"/>
            <a:r>
              <a:rPr lang="en-US" dirty="0"/>
              <a:t> </a:t>
            </a:r>
            <a:r>
              <a:rPr lang="en-US" sz="2000" b="1" dirty="0"/>
              <a:t>NOTE </a:t>
            </a:r>
            <a:r>
              <a:rPr lang="en-US" dirty="0"/>
              <a:t>: Muscle weakness , which may be mild or severe, in different parts of your body</a:t>
            </a:r>
            <a:endParaRPr lang="en-US" dirty="0"/>
          </a:p>
          <a:p>
            <a:pPr algn="l"/>
            <a:r>
              <a:rPr lang="en-US" dirty="0"/>
              <a:t>Back pain is a common early symptom of spinal tumors.</a:t>
            </a:r>
            <a:endParaRPr lang="en-US" dirty="0"/>
          </a:p>
          <a:p>
            <a:pPr algn="l"/>
            <a:r>
              <a:rPr lang="en-US" b="1" dirty="0"/>
              <a:t>                                 </a:t>
            </a:r>
            <a:r>
              <a:rPr lang="en-US" sz="2400" b="1" dirty="0"/>
              <a:t>Complications</a:t>
            </a:r>
            <a:endParaRPr lang="en-US" b="1" dirty="0"/>
          </a:p>
          <a:p>
            <a:pPr algn="l"/>
            <a:r>
              <a:rPr lang="en-US" dirty="0"/>
              <a:t>Spinal tumors can compress spinal nerves, leading to a loss of movement or sensation below the location of the tumor. This can sometimes cause changes in bowel and bladder function.</a:t>
            </a:r>
            <a:endParaRPr lang="en-US" dirty="0"/>
          </a:p>
          <a:p>
            <a:pPr algn="l"/>
            <a:r>
              <a:rPr lang="en-US" dirty="0"/>
              <a:t> Nerve damage may be permanent.</a:t>
            </a:r>
            <a:endParaRPr lang="en-US" dirty="0"/>
          </a:p>
          <a:p>
            <a:pPr algn="l"/>
            <a:r>
              <a:rPr lang="en-US" dirty="0"/>
              <a:t>However, if caught early and treated aggressively, it may be possible to prevent further loss of function and regain nerve function. Depending on its location, a tumor that presses against the spinal cord itself may be life-threatening.</a:t>
            </a:r>
            <a:endParaRPr lang="en-US" dirty="0"/>
          </a:p>
          <a:p>
            <a:pPr algn="l"/>
            <a:r>
              <a:rPr lang="en-US" dirty="0"/>
              <a:t>Spinal tumors progress at different rates depending on the type of tumor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pic>
        <p:nvPicPr>
          <p:cNvPr id="4" name="عنصر نائب للمحتوى 3" descr="b.jpg"/>
          <p:cNvPicPr>
            <a:picLocks noGrp="1" noChangeAspect="1"/>
          </p:cNvPicPr>
          <p:nvPr>
            <p:ph sz="half" idx="1"/>
          </p:nvPr>
        </p:nvPicPr>
        <p:blipFill>
          <a:blip r:embed="rId1"/>
          <a:stretch>
            <a:fillRect/>
          </a:stretch>
        </p:blipFill>
        <p:spPr>
          <a:xfrm>
            <a:off x="36830" y="19685"/>
            <a:ext cx="9107170" cy="6838315"/>
          </a:xfrm>
        </p:spPr>
      </p:pic>
      <p:sp>
        <p:nvSpPr>
          <p:cNvPr id="5" name="مربع نص 4"/>
          <p:cNvSpPr txBox="1"/>
          <p:nvPr/>
        </p:nvSpPr>
        <p:spPr>
          <a:xfrm>
            <a:off x="1078865" y="516890"/>
            <a:ext cx="6795770" cy="2430145"/>
          </a:xfrm>
          <a:prstGeom prst="rect">
            <a:avLst/>
          </a:prstGeom>
          <a:solidFill>
            <a:schemeClr val="bg1"/>
          </a:solidFill>
        </p:spPr>
        <p:txBody>
          <a:bodyPr wrap="square" rtlCol="1">
            <a:spAutoFit/>
          </a:bodyPr>
          <a:lstStyle/>
          <a:p>
            <a:pPr algn="l"/>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Extradural</a:t>
            </a:r>
            <a:r>
              <a:rPr lang="en-US" sz="2400" b="1" i="1" dirty="0">
                <a:effectLst>
                  <a:outerShdw blurRad="38100" dist="38100" dir="2700000" algn="tl">
                    <a:srgbClr val="000000">
                      <a:alpha val="43137"/>
                    </a:srgbClr>
                  </a:outerShdw>
                </a:effectLst>
              </a:rPr>
              <a:t> tumors</a:t>
            </a:r>
            <a:br>
              <a:rPr lang="en-US" sz="2000" b="1" i="1" dirty="0">
                <a:effectLst>
                  <a:outerShdw blurRad="38100" dist="38100" dir="2700000" algn="tl">
                    <a:srgbClr val="000000">
                      <a:alpha val="43137"/>
                    </a:srgbClr>
                  </a:outerShdw>
                </a:effectLst>
              </a:rPr>
            </a:br>
            <a:r>
              <a:rPr lang="en-US" sz="2000" b="1" i="1" dirty="0">
                <a:effectLst>
                  <a:outerShdw blurRad="38100" dist="38100" dir="2700000" algn="tl">
                    <a:srgbClr val="000000">
                      <a:alpha val="43137"/>
                    </a:srgbClr>
                  </a:outerShdw>
                </a:effectLst>
              </a:rPr>
              <a:t>        Benign:                                          MALIGNANT :</a:t>
            </a:r>
            <a:br>
              <a:rPr lang="en-US" sz="2000" b="1" i="1" dirty="0">
                <a:effectLst>
                  <a:outerShdw blurRad="38100" dist="38100" dir="2700000" algn="tl">
                    <a:srgbClr val="000000">
                      <a:alpha val="43137"/>
                    </a:srgbClr>
                  </a:outerShdw>
                </a:effectLst>
              </a:rPr>
            </a:br>
            <a:r>
              <a:rPr lang="en-US" dirty="0"/>
              <a:t>1. </a:t>
            </a:r>
            <a:r>
              <a:rPr lang="en-US" dirty="0" err="1"/>
              <a:t>Hemangioma</a:t>
            </a:r>
            <a:r>
              <a:rPr lang="en-US" dirty="0"/>
              <a:t>.                                          1.osteosarcoma</a:t>
            </a:r>
            <a:endParaRPr lang="en-US" dirty="0"/>
          </a:p>
          <a:p>
            <a:pPr algn="l"/>
            <a:r>
              <a:rPr lang="en-US" dirty="0"/>
              <a:t> 2. </a:t>
            </a:r>
            <a:r>
              <a:rPr lang="en-US" dirty="0" err="1"/>
              <a:t>Osteoid</a:t>
            </a:r>
            <a:r>
              <a:rPr lang="en-US" dirty="0"/>
              <a:t> </a:t>
            </a:r>
            <a:r>
              <a:rPr lang="en-US" dirty="0" err="1"/>
              <a:t>osteoma</a:t>
            </a:r>
            <a:r>
              <a:rPr lang="en-US" dirty="0"/>
              <a:t>.                                   2.chondrosarcoma</a:t>
            </a:r>
            <a:endParaRPr lang="en-US" dirty="0"/>
          </a:p>
          <a:p>
            <a:pPr algn="l"/>
            <a:r>
              <a:rPr lang="en-US" dirty="0"/>
              <a:t>3. </a:t>
            </a:r>
            <a:r>
              <a:rPr lang="en-US" dirty="0" err="1"/>
              <a:t>Osteoblastoma</a:t>
            </a:r>
            <a:r>
              <a:rPr lang="en-US" dirty="0"/>
              <a:t>.                                       3.multiple myeloma</a:t>
            </a:r>
            <a:endParaRPr lang="en-US" dirty="0"/>
          </a:p>
          <a:p>
            <a:pPr algn="l"/>
            <a:r>
              <a:rPr lang="en-US" dirty="0"/>
              <a:t> 4. </a:t>
            </a:r>
            <a:r>
              <a:rPr lang="en-US" dirty="0" err="1"/>
              <a:t>Osteochondroma</a:t>
            </a:r>
            <a:r>
              <a:rPr lang="en-US" dirty="0"/>
              <a:t>.                                  4.chordoma </a:t>
            </a:r>
            <a:endParaRPr lang="en-US" dirty="0"/>
          </a:p>
          <a:p>
            <a:pPr algn="l"/>
            <a:r>
              <a:rPr lang="en-US" dirty="0"/>
              <a:t>5. Giant cell tumor.                                      5.lymphoma</a:t>
            </a:r>
            <a:endParaRPr lang="en-US" dirty="0"/>
          </a:p>
          <a:p>
            <a:pPr algn="l"/>
            <a:r>
              <a:rPr lang="en-US" dirty="0"/>
              <a:t>                                                                        6.mets            </a:t>
            </a:r>
            <a:endParaRPr lang="en-US" dirty="0"/>
          </a:p>
        </p:txBody>
      </p:sp>
      <p:pic>
        <p:nvPicPr>
          <p:cNvPr id="3" name="Content Placeholder 2" descr="C:\Users\Dr Ahmed\Downloads\ppt\spinal cord tumors.jpg"/>
          <p:cNvPicPr>
            <a:picLocks noChangeAspect="1" noChangeArrowheads="1"/>
          </p:cNvPicPr>
          <p:nvPr>
            <p:ph sz="half" idx="2"/>
          </p:nvPr>
        </p:nvPicPr>
        <p:blipFill>
          <a:blip r:embed="rId2" cstate="print"/>
          <a:srcRect/>
          <a:stretch>
            <a:fillRect/>
          </a:stretch>
        </p:blipFill>
        <p:spPr bwMode="auto">
          <a:xfrm>
            <a:off x="1162050" y="3244850"/>
            <a:ext cx="6712585" cy="3080385"/>
          </a:xfrm>
          <a:prstGeom prst="rect">
            <a:avLst/>
          </a:prstGeom>
          <a:ln w="228600" cap="sq" cmpd="thickThin">
            <a:solidFill>
              <a:srgbClr val="000000"/>
            </a:solidFill>
            <a:prstDash val="solid"/>
            <a:miter lim="800000"/>
            <a:headEnd/>
            <a:tailEnd/>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pic>
        <p:nvPicPr>
          <p:cNvPr id="5" name="Content Placeholder 4" descr="b"/>
          <p:cNvPicPr>
            <a:picLocks noChangeAspect="1"/>
          </p:cNvPicPr>
          <p:nvPr>
            <p:ph sz="half" idx="1"/>
          </p:nvPr>
        </p:nvPicPr>
        <p:blipFill>
          <a:blip r:embed="rId1"/>
          <a:stretch>
            <a:fillRect/>
          </a:stretch>
        </p:blipFill>
        <p:spPr>
          <a:xfrm>
            <a:off x="0" y="0"/>
            <a:ext cx="9159240" cy="6857365"/>
          </a:xfrm>
          <a:prstGeom prst="rect">
            <a:avLst/>
          </a:prstGeom>
        </p:spPr>
      </p:pic>
      <p:sp>
        <p:nvSpPr>
          <p:cNvPr id="6" name="Text Box 5"/>
          <p:cNvSpPr txBox="1"/>
          <p:nvPr/>
        </p:nvSpPr>
        <p:spPr>
          <a:xfrm>
            <a:off x="1372235" y="1600200"/>
            <a:ext cx="5273040" cy="645160"/>
          </a:xfrm>
          <a:prstGeom prst="rect">
            <a:avLst/>
          </a:prstGeom>
          <a:solidFill>
            <a:schemeClr val="bg1"/>
          </a:solidFill>
        </p:spPr>
        <p:txBody>
          <a:bodyPr wrap="none" rtlCol="0">
            <a:spAutoFit/>
          </a:bodyPr>
          <a:p>
            <a:r>
              <a:rPr lang="en-US" sz="3600" b="1" i="1">
                <a:effectLst>
                  <a:outerShdw blurRad="38100" dist="38100" dir="2700000" algn="tl">
                    <a:srgbClr val="000000">
                      <a:alpha val="43137"/>
                    </a:srgbClr>
                  </a:outerShdw>
                </a:effectLst>
              </a:rPr>
              <a:t>  Benign  extradural tumor </a:t>
            </a:r>
            <a:endParaRPr lang="en-US" sz="3600" b="1" i="1">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12893</Words>
  <Application>WPS Presentation</Application>
  <PresentationFormat>On-screen Show (4:3)</PresentationFormat>
  <Paragraphs>328</Paragraphs>
  <Slides>31</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31</vt:i4>
      </vt:variant>
    </vt:vector>
  </HeadingPairs>
  <TitlesOfParts>
    <vt:vector size="50" baseType="lpstr">
      <vt:lpstr>Arial</vt:lpstr>
      <vt:lpstr>SimSun</vt:lpstr>
      <vt:lpstr>Wingdings</vt:lpstr>
      <vt:lpstr>Times New Roman</vt:lpstr>
      <vt:lpstr>Calibri</vt:lpstr>
      <vt:lpstr>Microsoft YaHei</vt:lpstr>
      <vt:lpstr/>
      <vt:lpstr>Arial Unicode MS</vt:lpstr>
      <vt:lpstr>Calibri</vt:lpstr>
      <vt:lpstr>Arial</vt:lpstr>
      <vt:lpstr>Gill Sans</vt:lpstr>
      <vt:lpstr>Gill Sans MT</vt:lpstr>
      <vt:lpstr>Sorts Mill Goudy</vt:lpstr>
      <vt:lpstr>Segoe Print</vt:lpstr>
      <vt:lpstr>Proxima Nova</vt:lpstr>
      <vt:lpstr>-apple-system</vt:lpstr>
      <vt:lpstr>AvenirLT</vt:lpstr>
      <vt:lpstr>Batang</vt:lpstr>
      <vt:lpstr>سمة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Treatment </vt:lpstr>
      <vt:lpstr>Spinal Neurofibromas</vt:lpstr>
      <vt:lpstr>Nerve Sheath Tumors</vt:lpstr>
      <vt:lpstr>PowerPoint 演示文稿</vt:lpstr>
      <vt:lpstr>PowerPoint 演示文稿</vt:lpstr>
      <vt:lpstr>PowerPoint 演示文稿</vt:lpstr>
      <vt:lpstr>Surgical Therapy</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FUJITSU</cp:lastModifiedBy>
  <cp:revision>50</cp:revision>
  <dcterms:created xsi:type="dcterms:W3CDTF">2020-10-06T05:44:10Z</dcterms:created>
  <dcterms:modified xsi:type="dcterms:W3CDTF">2020-10-06T07:01:55Z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