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99" r:id="rId3"/>
    <p:sldId id="309" r:id="rId4"/>
    <p:sldId id="300" r:id="rId5"/>
    <p:sldId id="301" r:id="rId6"/>
    <p:sldId id="302" r:id="rId7"/>
    <p:sldId id="303" r:id="rId8"/>
    <p:sldId id="304" r:id="rId9"/>
    <p:sldId id="308" r:id="rId10"/>
    <p:sldId id="305" r:id="rId11"/>
    <p:sldId id="306" r:id="rId12"/>
    <p:sldId id="307" r:id="rId13"/>
    <p:sldId id="296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Lexend Deca" pitchFamily="2" charset="0"/>
      <p:regular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84C8AE5-3B9D-472B-8AFB-D0E228A2648C}">
  <a:tblStyle styleId="{E84C8AE5-3B9D-472B-8AFB-D0E228A2648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71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font" Target="fonts/font3.fntdata" /><Relationship Id="rId3" Type="http://schemas.openxmlformats.org/officeDocument/2006/relationships/slide" Target="slides/slide2.xml" /><Relationship Id="rId21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font" Target="fonts/font2.fntdata" /><Relationship Id="rId2" Type="http://schemas.openxmlformats.org/officeDocument/2006/relationships/slide" Target="slides/slide1.xml" /><Relationship Id="rId16" Type="http://schemas.openxmlformats.org/officeDocument/2006/relationships/font" Target="fonts/font1.fntdata" /><Relationship Id="rId20" Type="http://schemas.openxmlformats.org/officeDocument/2006/relationships/font" Target="fonts/font5.fntdata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notesMaster" Target="notesMasters/notesMaster1.xml" /><Relationship Id="rId23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font" Target="fonts/font4.fntdata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329654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5"/>
            <a:ext cx="914395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85800" y="1991825"/>
            <a:ext cx="45390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580550" y="1352550"/>
            <a:ext cx="2841000" cy="315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⬡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2"/>
          </p:nvPr>
        </p:nvSpPr>
        <p:spPr>
          <a:xfrm>
            <a:off x="3753943" y="1352550"/>
            <a:ext cx="2841000" cy="315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⬡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 flip="none" rotWithShape="1">
          <a:gsLst>
            <a:gs pos="0">
              <a:srgbClr val="A458FF"/>
            </a:gs>
            <a:gs pos="93000">
              <a:srgbClr val="3544FF">
                <a:alpha val="51000"/>
              </a:srgbClr>
            </a:gs>
            <a:gs pos="100000">
              <a:srgbClr val="0A2F9E"/>
            </a:gs>
          </a:gsLst>
          <a:lin ang="13500000" scaled="1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80550" y="1352550"/>
            <a:ext cx="6014400" cy="3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Muli"/>
              <a:buChar char="⬡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uli"/>
              <a:buChar char="∙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uli"/>
              <a:buChar char="∙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●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○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■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●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○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■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7" Type="http://schemas.openxmlformats.org/officeDocument/2006/relationships/image" Target="../media/image7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6.png" /><Relationship Id="rId5" Type="http://schemas.openxmlformats.org/officeDocument/2006/relationships/image" Target="../media/image5.png" /><Relationship Id="rId4" Type="http://schemas.openxmlformats.org/officeDocument/2006/relationships/image" Target="../media/image4.png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>
            <a:spLocks noGrp="1"/>
          </p:cNvSpPr>
          <p:nvPr>
            <p:ph type="ctrTitle"/>
          </p:nvPr>
        </p:nvSpPr>
        <p:spPr>
          <a:xfrm>
            <a:off x="-378149" y="741599"/>
            <a:ext cx="7287818" cy="375208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JO" sz="3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4</a:t>
            </a:r>
            <a:r>
              <a:rPr lang="en-US" sz="3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- </a:t>
            </a:r>
            <a:r>
              <a:rPr lang="en-US" sz="32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Calibri"/>
                <a:cs typeface="Arial"/>
              </a:rPr>
              <a:t>O2-Hb dissociation curve, shift &amp; significance</a:t>
            </a:r>
            <a:br>
              <a:rPr lang="en-US" sz="2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2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By</a:t>
            </a:r>
            <a:br>
              <a:rPr lang="en-US" sz="2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2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Prof. Sherif W. Mansour</a:t>
            </a:r>
            <a:br>
              <a:rPr lang="en-US" sz="2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2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Physiology dpt., Mutah school of Medicine</a:t>
            </a:r>
            <a:r>
              <a:rPr lang="en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.</a:t>
            </a:r>
            <a:br>
              <a:rPr lang="en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202</a:t>
            </a:r>
            <a:r>
              <a:rPr lang="ar-JO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3</a:t>
            </a:r>
            <a:r>
              <a:rPr lang="en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/20</a:t>
            </a:r>
            <a:r>
              <a:rPr lang="ar-JO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24</a:t>
            </a:r>
            <a:endParaRPr sz="1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6896" y="1275606"/>
            <a:ext cx="1782850" cy="203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0814" y="378324"/>
            <a:ext cx="662500" cy="72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93770" y="884611"/>
            <a:ext cx="482075" cy="52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04399" y="3624439"/>
            <a:ext cx="321850" cy="44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64593" y="3757882"/>
            <a:ext cx="321850" cy="44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Dr Sherif\Desktop\مؤتة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516" y="1995686"/>
            <a:ext cx="1085906" cy="108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4" y="0"/>
            <a:ext cx="8784976" cy="4096140"/>
          </a:xfrm>
        </p:spPr>
        <p:txBody>
          <a:bodyPr/>
          <a:lstStyle/>
          <a:p>
            <a:pPr>
              <a:buNone/>
            </a:pPr>
            <a:r>
              <a:rPr lang="en-US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(1) </a:t>
            </a:r>
            <a:r>
              <a:rPr lang="en-US" sz="14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Effect of 2,3 DPG:</a:t>
            </a:r>
            <a:endParaRPr 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	2,3 Diphosphoglycerate is formed in RBCs by </a:t>
            </a:r>
            <a:r>
              <a:rPr lang="en-US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anaerobic glycolysis</a:t>
            </a:r>
            <a:r>
              <a:rPr lang="en-US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and combines to the reduced Hb leading to </a:t>
            </a:r>
            <a:r>
              <a:rPr lang="en-US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</a:t>
            </a:r>
            <a:r>
              <a:rPr lang="en-US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Hb affinity to O</a:t>
            </a:r>
            <a:r>
              <a:rPr lang="en-US" sz="1400" i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2,3 DPG increased in anemia, muscular exercise, high altitude, increase in thyroid hormone(hyperthyroidism), growth hormones and androgens and in chronic hypoxia </a:t>
            </a:r>
            <a:r>
              <a:rPr lang="en-US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en-US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</a:t>
            </a:r>
            <a:r>
              <a:rPr lang="en-US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400" i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supply to tissue </a:t>
            </a:r>
            <a:endParaRPr 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but in a </a:t>
            </a:r>
            <a:r>
              <a:rPr lang="en-US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stored blood </a:t>
            </a:r>
            <a:r>
              <a:rPr lang="en-US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</a:t>
            </a:r>
            <a:r>
              <a:rPr lang="en-US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2,3 DPG </a:t>
            </a:r>
            <a:r>
              <a:rPr lang="en-US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</a:t>
            </a:r>
            <a:r>
              <a:rPr lang="en-US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O</a:t>
            </a:r>
            <a:r>
              <a:rPr lang="en-US" sz="1400" i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supply to tissue of recipient. Also acidosis depress glycolysis  and  decrease 2,3DPG.</a:t>
            </a:r>
            <a:r>
              <a:rPr lang="en-US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(2) </a:t>
            </a:r>
            <a:r>
              <a:rPr lang="en-US" sz="14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Effect of fetal Hb in newly born:</a:t>
            </a:r>
            <a:endParaRPr 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-Adult Hb </a:t>
            </a:r>
            <a:r>
              <a:rPr lang="en-US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contains pair of (</a:t>
            </a:r>
            <a:r>
              <a:rPr lang="en-US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pair of beta (B) </a:t>
            </a:r>
            <a:r>
              <a:rPr lang="en-US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polypeptides which combine with 2,3 DPG </a:t>
            </a:r>
            <a:r>
              <a:rPr lang="en-US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en-US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</a:t>
            </a:r>
            <a:r>
              <a:rPr lang="en-US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Hb affinity to O</a:t>
            </a:r>
            <a:r>
              <a:rPr lang="en-US" sz="1400" i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-Fetal Hb contains pair of alpha (</a:t>
            </a:r>
            <a:r>
              <a:rPr lang="en-US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and pair of gamma (</a:t>
            </a:r>
            <a:r>
              <a:rPr lang="en-US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</a:t>
            </a:r>
            <a:r>
              <a:rPr lang="en-US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which can’t combine with 2,3 DPG so </a:t>
            </a:r>
            <a:r>
              <a:rPr lang="en-US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en-US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</a:t>
            </a:r>
            <a:r>
              <a:rPr lang="en-US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Hb affinity to O</a:t>
            </a:r>
            <a:r>
              <a:rPr lang="en-US" sz="1400" i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This facilitates movement of O</a:t>
            </a:r>
            <a:r>
              <a:rPr lang="en-US" sz="1400" i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from mother to fetus and keeps high O</a:t>
            </a:r>
            <a:r>
              <a:rPr lang="en-US" sz="1400" i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in fetal Hb to be used under need.</a:t>
            </a:r>
            <a:endParaRPr 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(3) </a:t>
            </a:r>
            <a:r>
              <a:rPr lang="en-US" sz="14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Effect of muscular exercise:</a:t>
            </a:r>
            <a:endParaRPr 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	Muscular exercise increases O</a:t>
            </a:r>
            <a:r>
              <a:rPr lang="en-US" sz="1400" i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supply to tissue (muscles) by </a:t>
            </a:r>
            <a:r>
              <a:rPr lang="en-US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50 times </a:t>
            </a:r>
            <a:r>
              <a:rPr lang="en-US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by the followings:</a:t>
            </a:r>
            <a:endParaRPr 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1-	</a:t>
            </a:r>
            <a:r>
              <a:rPr lang="en-US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</a:t>
            </a:r>
            <a:r>
              <a:rPr lang="en-US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cardiac output by 6 times (from 5 to 30 L/min).</a:t>
            </a:r>
            <a:endParaRPr 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2-	VD of blood vessels of skeletal muscles (sympathetic and metabolic) </a:t>
            </a:r>
            <a:r>
              <a:rPr lang="en-US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</a:t>
            </a:r>
            <a:r>
              <a:rPr lang="en-US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400" i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­2</a:t>
            </a:r>
            <a:r>
              <a:rPr lang="en-US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supply by 3 times.</a:t>
            </a:r>
            <a:endParaRPr 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3-	</a:t>
            </a:r>
            <a:r>
              <a:rPr lang="en-US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</a:t>
            </a:r>
            <a:r>
              <a:rPr lang="en-US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coefficient of O</a:t>
            </a:r>
            <a:r>
              <a:rPr lang="en-US" sz="1400" i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utilization by muscles, the muscle take 15 ml O</a:t>
            </a:r>
            <a:r>
              <a:rPr lang="en-US" sz="1400" i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from total 19 ml O</a:t>
            </a:r>
            <a:r>
              <a:rPr lang="en-US" sz="1400" i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/100 ml of arterial blood due to (</a:t>
            </a:r>
            <a:r>
              <a:rPr lang="en-US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</a:t>
            </a:r>
            <a:r>
              <a:rPr lang="en-US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O</a:t>
            </a:r>
            <a:r>
              <a:rPr lang="en-US" sz="1400" i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in tissue &amp; shift of O</a:t>
            </a:r>
            <a:r>
              <a:rPr lang="en-US" sz="1400" i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dissociation curve to Rt. as before) </a:t>
            </a:r>
            <a:r>
              <a:rPr lang="en-US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</a:t>
            </a:r>
            <a:r>
              <a:rPr lang="en-US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400" i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supply by 3 times.</a:t>
            </a:r>
            <a:endParaRPr 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* In </a:t>
            </a:r>
            <a:r>
              <a:rPr lang="en-US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untreated diabetes </a:t>
            </a:r>
            <a:r>
              <a:rPr lang="en-US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renal failure </a:t>
            </a:r>
            <a:r>
              <a:rPr lang="en-US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there are shift to </a:t>
            </a:r>
            <a:r>
              <a:rPr lang="en-US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right</a:t>
            </a:r>
            <a:r>
              <a:rPr lang="en-US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due to associated </a:t>
            </a:r>
            <a:r>
              <a:rPr lang="en-US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acidosis</a:t>
            </a:r>
            <a:r>
              <a:rPr lang="en-US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1600" indent="0" algn="just">
              <a:spcAft>
                <a:spcPts val="1000"/>
              </a:spcAft>
              <a:buNone/>
            </a:pPr>
            <a:endParaRPr lang="en-US" sz="1400" dirty="0">
              <a:solidFill>
                <a:srgbClr val="00206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srgbClr val="FFFFFF"/>
                </a:solidFill>
              </a:rPr>
              <a:pPr/>
              <a:t>10</a:t>
            </a:fld>
            <a:endParaRPr lang="e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198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4" y="0"/>
            <a:ext cx="9036496" cy="4096140"/>
          </a:xfrm>
        </p:spPr>
        <p:txBody>
          <a:bodyPr/>
          <a:lstStyle/>
          <a:p>
            <a:pPr algn="ctr">
              <a:buNone/>
            </a:pPr>
            <a:r>
              <a:rPr lang="en-US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P50 of Hemoglobin &amp; factors influencing</a:t>
            </a:r>
          </a:p>
          <a:p>
            <a:pPr algn="ctr">
              <a:buNone/>
            </a:pP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P50 is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oxygen tension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at which 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hemoglobin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50% saturated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normal P50 is 26.7 mm Hg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Shifting the curve to the left or right has little effect on the SO2 in the normal range where the curve is fairly horizontal; a much greater effect is seen for values on the steeper part of the curve.</a:t>
            </a:r>
          </a:p>
          <a:p>
            <a:pPr>
              <a:buNone/>
            </a:pPr>
            <a:r>
              <a:rPr lang="en-US" sz="1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Shifting of the Oxy-hemoglobin dissociation curve:</a:t>
            </a:r>
            <a:endParaRPr lang="en-US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right-ward shift increases P50 and lowers hemoglobin’s affinity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for oxygen, thus displacing oxygen from hemoglobin and releasing it to the tissues.</a:t>
            </a:r>
          </a:p>
          <a:p>
            <a:pPr lvl="0">
              <a:buNone/>
            </a:pP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left-ward shift decreases P50 and increases hemoglobin’s affinity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for oxygen, thus reducing its availability to the tissues.</a:t>
            </a:r>
          </a:p>
          <a:p>
            <a:pPr>
              <a:buNone/>
            </a:pPr>
            <a:endParaRPr lang="en-US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N.B: Met-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hemoglobinemia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causes a 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left-ward shift 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 the curve.</a:t>
            </a:r>
            <a:endParaRPr lang="en-US" sz="1600" dirty="0">
              <a:solidFill>
                <a:srgbClr val="00206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srgbClr val="FFFFFF"/>
                </a:solidFill>
              </a:rPr>
              <a:pPr/>
              <a:t>11</a:t>
            </a:fld>
            <a:endParaRPr lang="e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198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4" y="0"/>
            <a:ext cx="8784976" cy="4096140"/>
          </a:xfrm>
        </p:spPr>
        <p:txBody>
          <a:bodyPr/>
          <a:lstStyle/>
          <a:p>
            <a:pPr algn="ctr">
              <a:buNone/>
            </a:pPr>
            <a:endParaRPr lang="en-US" sz="1600" dirty="0">
              <a:solidFill>
                <a:srgbClr val="00206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srgbClr val="FFFFFF"/>
                </a:solidFill>
              </a:rPr>
              <a:pPr/>
              <a:t>12</a:t>
            </a:fld>
            <a:endParaRPr lang="en">
              <a:solidFill>
                <a:srgbClr val="FFFFFF"/>
              </a:solidFill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827584" y="483518"/>
            <a:ext cx="705678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868144" y="771550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Shift to </a:t>
            </a:r>
            <a:r>
              <a:rPr lang="en-US" b="1" dirty="0"/>
              <a:t>Left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75656" y="627534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Shift to </a:t>
            </a:r>
            <a:r>
              <a:rPr lang="en-US" b="1" dirty="0"/>
              <a:t>right</a:t>
            </a:r>
          </a:p>
        </p:txBody>
      </p:sp>
    </p:spTree>
    <p:extLst>
      <p:ext uri="{BB962C8B-B14F-4D97-AF65-F5344CB8AC3E}">
        <p14:creationId xmlns:p14="http://schemas.microsoft.com/office/powerpoint/2010/main" val="3598198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787455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4" y="0"/>
            <a:ext cx="8784976" cy="4096140"/>
          </a:xfrm>
        </p:spPr>
        <p:txBody>
          <a:bodyPr/>
          <a:lstStyle/>
          <a:p>
            <a:pPr algn="ctr">
              <a:buNone/>
            </a:pPr>
            <a:r>
              <a:rPr lang="en-US" sz="1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Oxygen Transport by Blood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1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600" b="1" u="sng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is carried by blood in two forms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6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1) O</a:t>
            </a:r>
            <a:r>
              <a:rPr lang="en-US" sz="1600" b="1" i="1" u="sng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in physical solution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Nature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O</a:t>
            </a:r>
            <a:r>
              <a:rPr lang="en-US" sz="1600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molecules dissolved in blood.</a:t>
            </a:r>
          </a:p>
          <a:p>
            <a:pPr>
              <a:buNone/>
            </a:pP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Volume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it depends on O</a:t>
            </a:r>
            <a:r>
              <a:rPr lang="en-US" sz="1600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tension  according to </a:t>
            </a:r>
            <a:r>
              <a:rPr lang="en-US" sz="1600" i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Henery’s</a:t>
            </a:r>
            <a:r>
              <a:rPr lang="en-US" sz="1600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law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(dissolved O</a:t>
            </a:r>
            <a:r>
              <a:rPr lang="en-US" sz="1600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 PO</a:t>
            </a:r>
            <a:r>
              <a:rPr lang="en-US" sz="1600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x 0.003).     So, </a:t>
            </a:r>
          </a:p>
          <a:p>
            <a:pPr>
              <a:buNone/>
            </a:pP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In arterial blood (with tension of 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mmHg) = 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0.3 ml/100 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ml.  and in venous blood (with tension 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mmHg) = 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0.13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ml/100 ml  </a:t>
            </a:r>
          </a:p>
          <a:p>
            <a:pPr>
              <a:buNone/>
            </a:pP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Importance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1) It determines O</a:t>
            </a:r>
            <a:r>
              <a:rPr lang="en-US" sz="1600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tension in the blood.       2) It is easy to be used by the tissue.</a:t>
            </a:r>
          </a:p>
          <a:p>
            <a:pPr>
              <a:buNone/>
            </a:pP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3) It determines the rate and direction of O</a:t>
            </a:r>
            <a:r>
              <a:rPr lang="en-US" sz="1600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diffusion. 4)It determines the percentage saturation of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haemoglobin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with O</a:t>
            </a:r>
            <a:r>
              <a:rPr lang="en-US" sz="1600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2) </a:t>
            </a:r>
            <a:r>
              <a:rPr lang="en-US" sz="16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600" b="1" i="1" u="sng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chemical form:</a:t>
            </a:r>
            <a:endParaRPr lang="en-US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Nature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O</a:t>
            </a:r>
            <a:r>
              <a:rPr lang="en-US" sz="1600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combines with the iron of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haemoglobin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while still in the ferrous state (It is called oxygenation not oxidation of Hb).         - Hb combines with O</a:t>
            </a:r>
            <a:r>
              <a:rPr lang="en-US" sz="1600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in steps HbO</a:t>
            </a:r>
            <a:r>
              <a:rPr lang="en-US" sz="1600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HbO</a:t>
            </a:r>
            <a:r>
              <a:rPr lang="en-US" sz="1600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HbO</a:t>
            </a:r>
            <a:r>
              <a:rPr lang="en-US" sz="1600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and HbO</a:t>
            </a:r>
            <a:r>
              <a:rPr lang="en-US" sz="1600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Volume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ml O</a:t>
            </a:r>
            <a:r>
              <a:rPr lang="en-US" sz="1600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/100 ml 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arterial blood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 	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14 ml 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600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/100 ml 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venous blood 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(at rest)</a:t>
            </a:r>
          </a:p>
          <a:p>
            <a:pPr>
              <a:buNone/>
            </a:pP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Importance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it is the main O</a:t>
            </a:r>
            <a:r>
              <a:rPr lang="en-US" sz="1600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supply to tissues (however, the tissue utilize physical O</a:t>
            </a:r>
            <a:r>
              <a:rPr lang="en-US" sz="1600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at first then chemical form)</a:t>
            </a:r>
          </a:p>
          <a:p>
            <a:pPr marL="101600" indent="0" algn="just">
              <a:spcAft>
                <a:spcPts val="1000"/>
              </a:spcAft>
              <a:buNone/>
            </a:pPr>
            <a:endParaRPr lang="en-US" sz="120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srgbClr val="FFFFFF"/>
                </a:solidFill>
              </a:rPr>
              <a:pPr/>
              <a:t>2</a:t>
            </a:fld>
            <a:endParaRPr lang="e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198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4" y="0"/>
            <a:ext cx="8784976" cy="4096140"/>
          </a:xfrm>
        </p:spPr>
        <p:txBody>
          <a:bodyPr/>
          <a:lstStyle/>
          <a:p>
            <a:pPr marL="101600" indent="0" algn="just">
              <a:spcAft>
                <a:spcPts val="1000"/>
              </a:spcAft>
              <a:buNone/>
            </a:pPr>
            <a:endParaRPr lang="en-US" sz="120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srgbClr val="FFFFFF"/>
                </a:solidFill>
              </a:rPr>
              <a:pPr/>
              <a:t>3</a:t>
            </a:fld>
            <a:endParaRPr lang="en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39503"/>
            <a:ext cx="6408712" cy="441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117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4" y="0"/>
            <a:ext cx="8784976" cy="4096140"/>
          </a:xfrm>
        </p:spPr>
        <p:txBody>
          <a:bodyPr/>
          <a:lstStyle/>
          <a:p>
            <a:pPr algn="ctr">
              <a:buNone/>
            </a:pPr>
            <a:r>
              <a:rPr lang="en-US" sz="1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600" b="1" u="sng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-Dissociation Curve of Hemoglobin  </a:t>
            </a:r>
          </a:p>
          <a:p>
            <a:pPr algn="ctr">
              <a:buNone/>
            </a:pPr>
            <a:endParaRPr lang="en-US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Definition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O</a:t>
            </a:r>
            <a:r>
              <a:rPr lang="en-US" sz="1600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dissociation curve shows relationship between 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600" b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tension 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percentage saturation of Hb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at different O</a:t>
            </a:r>
            <a:r>
              <a:rPr lang="en-US" sz="1600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tensions (Because the percentage saturation is not varied according to Hb. content in different persons).</a:t>
            </a:r>
          </a:p>
          <a:p>
            <a:pPr>
              <a:buNone/>
            </a:pP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Method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ml of blood in </a:t>
            </a:r>
            <a:r>
              <a:rPr 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Tonometer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are allowed to form thin layer on the wall and then exposed to different O</a:t>
            </a:r>
            <a:r>
              <a:rPr lang="en-US" sz="1600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tensions and % saturation is calculated and plotted against the O</a:t>
            </a:r>
            <a:r>
              <a:rPr lang="en-US" sz="1600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tensions in a cu </a:t>
            </a:r>
          </a:p>
          <a:p>
            <a:pPr lvl="0">
              <a:buNone/>
            </a:pPr>
            <a:r>
              <a:rPr lang="en-US" sz="1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Physiological significance of the curve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en-US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(a) At the lung and arterial blood: 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If the blood   is exposed to:</a:t>
            </a:r>
            <a:endParaRPr lang="en-US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	O</a:t>
            </a:r>
            <a:r>
              <a:rPr lang="en-US" sz="1600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tension of </a:t>
            </a:r>
            <a:r>
              <a:rPr lang="en-US" sz="1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16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mmHg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(normal alveolar O</a:t>
            </a:r>
            <a:r>
              <a:rPr lang="en-US" sz="1600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tension) 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95%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saturation .</a:t>
            </a:r>
          </a:p>
          <a:p>
            <a:pPr>
              <a:buNone/>
            </a:pP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	O</a:t>
            </a:r>
            <a:r>
              <a:rPr lang="en-US" sz="1600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tension of  </a:t>
            </a:r>
            <a:r>
              <a:rPr lang="en-US" sz="1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70 </a:t>
            </a:r>
            <a:r>
              <a:rPr lang="en-US" sz="16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mmHg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(alveolar tension at high altitude or diseased lung ) 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% saturation.</a:t>
            </a:r>
          </a:p>
          <a:p>
            <a:pPr>
              <a:buNone/>
            </a:pP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	So change of O</a:t>
            </a:r>
            <a:r>
              <a:rPr lang="en-US" sz="1600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tension from 100 to 70 mmHg 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mild change of % saturation. So the curve </a:t>
            </a:r>
            <a:r>
              <a:rPr lang="en-US" sz="16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 nearly horizontal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and saturation is easy and complete even with low O</a:t>
            </a:r>
            <a:r>
              <a:rPr lang="en-US" sz="1600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tension at the lung to bind with more oxygen and carry it to tissue indicating that Hb has high affinity to O</a:t>
            </a:r>
            <a:r>
              <a:rPr lang="en-US" sz="1600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at lungs.</a:t>
            </a:r>
          </a:p>
          <a:p>
            <a:pPr marL="101600" indent="0" algn="just">
              <a:spcAft>
                <a:spcPts val="1000"/>
              </a:spcAft>
              <a:buNone/>
            </a:pPr>
            <a:endParaRPr lang="en-US" sz="120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srgbClr val="FFFFFF"/>
                </a:solidFill>
              </a:rPr>
              <a:pPr/>
              <a:t>4</a:t>
            </a:fld>
            <a:endParaRPr lang="e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198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4" y="339502"/>
            <a:ext cx="8784976" cy="4096140"/>
          </a:xfrm>
        </p:spPr>
        <p:txBody>
          <a:bodyPr/>
          <a:lstStyle/>
          <a:p>
            <a:pPr>
              <a:buNone/>
            </a:pPr>
            <a:r>
              <a:rPr lang="en-US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(b) At the tissue and venous blood 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If the blood   is exposed to:</a:t>
            </a:r>
            <a:endParaRPr lang="en-US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	O</a:t>
            </a:r>
            <a:r>
              <a:rPr lang="en-US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tension of </a:t>
            </a:r>
            <a:r>
              <a:rPr lang="en-US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en-US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mmHg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(resting muscle&amp; venous blood tension)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70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% saturation.</a:t>
            </a:r>
            <a:endParaRPr lang="en-US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	O</a:t>
            </a:r>
            <a:r>
              <a:rPr lang="en-US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tension of  </a:t>
            </a:r>
            <a:r>
              <a:rPr lang="en-US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en-US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mmHg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(during exercise)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% saturation.</a:t>
            </a:r>
            <a:endParaRPr lang="en-US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So, mild change in O</a:t>
            </a:r>
            <a:r>
              <a:rPr lang="en-US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­2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tension from 40 to 25 mmHg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large decrease in saturation from 70 to 40% to give oxygen to tissue, so the curve </a:t>
            </a:r>
            <a:r>
              <a:rPr lang="en-US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 nearly vertical (steep)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at tissue &amp; venous side due to low affinity of Hb to O</a:t>
            </a:r>
            <a:r>
              <a:rPr lang="en-US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at lower O</a:t>
            </a:r>
            <a:r>
              <a:rPr lang="en-US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tension.</a:t>
            </a:r>
            <a:endParaRPr lang="en-US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	Also pressure difference between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arterial and tissue O</a:t>
            </a:r>
            <a:r>
              <a:rPr lang="en-US" b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is high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(100-40 = 60 mmHg)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loss of 25% (95-70 = 25%) of O</a:t>
            </a:r>
            <a:r>
              <a:rPr lang="en-US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carried by Hb at rest.</a:t>
            </a:r>
            <a:endParaRPr lang="en-US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1600" indent="0" algn="just">
              <a:spcAft>
                <a:spcPts val="1000"/>
              </a:spcAft>
              <a:buNone/>
            </a:pPr>
            <a:endParaRPr lang="en-US" sz="1200" dirty="0">
              <a:solidFill>
                <a:srgbClr val="00206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srgbClr val="FFFFFF"/>
                </a:solidFill>
              </a:rPr>
              <a:pPr/>
              <a:t>5</a:t>
            </a:fld>
            <a:endParaRPr lang="e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198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4" y="0"/>
            <a:ext cx="8784976" cy="4096140"/>
          </a:xfrm>
        </p:spPr>
        <p:txBody>
          <a:bodyPr/>
          <a:lstStyle/>
          <a:p>
            <a:pPr marL="101600" indent="0" algn="just">
              <a:spcAft>
                <a:spcPts val="1000"/>
              </a:spcAft>
              <a:buNone/>
            </a:pPr>
            <a:r>
              <a:rPr lang="en-US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c) The curve is sigmoid or “S” shaped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because Hb contains 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ferrous atoms 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and each one is saturated at certain O</a:t>
            </a:r>
            <a:r>
              <a:rPr lang="en-US" sz="1600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tension &amp; saturation of each one facilitates of the following one and so on .As there are 2 states of Hb: (1) 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Tense or “T” 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state when Hb gives O</a:t>
            </a:r>
            <a:r>
              <a:rPr lang="en-US" sz="1600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2,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the “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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 chains moves a 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part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with decrease O</a:t>
            </a:r>
            <a:r>
              <a:rPr lang="en-US" sz="1600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binding. (2) 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Relaxed or “R” 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state when Hb take O</a:t>
            </a:r>
            <a:r>
              <a:rPr lang="en-US" sz="1600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the  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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chains move 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closer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and favors more O</a:t>
            </a:r>
            <a:r>
              <a:rPr lang="en-US" sz="1600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binding.</a:t>
            </a:r>
          </a:p>
          <a:p>
            <a:pPr>
              <a:buNone/>
            </a:pPr>
            <a:r>
              <a:rPr lang="en-US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Bohr Effect</a:t>
            </a:r>
            <a:r>
              <a:rPr lang="en-US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it is the decrease in O</a:t>
            </a:r>
            <a:r>
              <a:rPr lang="en-US" sz="1600" i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affinity to hemoglobin when pH of the blood falls(Acidic)</a:t>
            </a:r>
            <a:r>
              <a:rPr lang="ar-JO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. It can be attributed to the fact that reduced HB binds H</a:t>
            </a:r>
            <a:r>
              <a:rPr lang="en-US" sz="1600" i="1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more actively than does oxyhemoglobin which causes unloading of O2 more easily.</a:t>
            </a:r>
            <a:endParaRPr lang="en-US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i.e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at lung level (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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</a:t>
            </a:r>
            <a:r>
              <a:rPr lang="en-US" sz="1600" i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&amp; H</a:t>
            </a:r>
            <a:r>
              <a:rPr lang="en-US" sz="1600" i="1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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Hb affinity to O</a:t>
            </a:r>
            <a:r>
              <a:rPr lang="en-US" sz="1600" i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and at tissue level (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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</a:t>
            </a:r>
            <a:r>
              <a:rPr lang="en-US" sz="1600" i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&amp; H) 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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Hb O</a:t>
            </a:r>
            <a:r>
              <a:rPr lang="en-US" sz="1600" i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affinity to give it to tissue.</a:t>
            </a:r>
          </a:p>
          <a:p>
            <a:pPr>
              <a:buNone/>
            </a:pPr>
            <a:endParaRPr lang="en-US" sz="16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6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600" b="1" i="1" u="sng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-Hb curve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isn’t 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between O</a:t>
            </a:r>
            <a:r>
              <a:rPr lang="en-US" sz="1600" i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tension and O</a:t>
            </a:r>
            <a:r>
              <a:rPr lang="en-US" sz="1600" i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content as this content is variable from person to other according to amount of hemoglobin. However, the percentage saturation isn’t varied from one to another.</a:t>
            </a:r>
            <a:endParaRPr lang="en-US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1600" indent="0" algn="just">
              <a:spcAft>
                <a:spcPts val="1000"/>
              </a:spcAft>
              <a:buNone/>
            </a:pPr>
            <a:endParaRPr lang="en-US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1600" indent="0" algn="just">
              <a:spcAft>
                <a:spcPts val="1000"/>
              </a:spcAft>
              <a:buNone/>
            </a:pPr>
            <a:endParaRPr lang="en-US" sz="1200" dirty="0">
              <a:solidFill>
                <a:srgbClr val="00206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srgbClr val="FFFFFF"/>
                </a:solidFill>
              </a:rPr>
              <a:pPr/>
              <a:t>6</a:t>
            </a:fld>
            <a:endParaRPr lang="e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198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4" y="0"/>
            <a:ext cx="8784976" cy="4096140"/>
          </a:xfrm>
        </p:spPr>
        <p:txBody>
          <a:bodyPr/>
          <a:lstStyle/>
          <a:p>
            <a:pPr marL="101600" indent="0" algn="just">
              <a:spcAft>
                <a:spcPts val="1000"/>
              </a:spcAft>
              <a:buNone/>
            </a:pPr>
            <a:endParaRPr lang="en-US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1600" indent="0" algn="just">
              <a:spcAft>
                <a:spcPts val="1000"/>
              </a:spcAft>
              <a:buNone/>
            </a:pPr>
            <a:endParaRPr lang="en-US" sz="1200" dirty="0">
              <a:solidFill>
                <a:srgbClr val="00206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srgbClr val="FFFFFF"/>
                </a:solidFill>
              </a:rPr>
              <a:pPr/>
              <a:t>7</a:t>
            </a:fld>
            <a:endParaRPr lang="en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3478"/>
            <a:ext cx="7704856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198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4" y="0"/>
            <a:ext cx="8784976" cy="4096140"/>
          </a:xfrm>
        </p:spPr>
        <p:txBody>
          <a:bodyPr/>
          <a:lstStyle/>
          <a:p>
            <a:pPr marL="101600" indent="0" algn="just">
              <a:spcAft>
                <a:spcPts val="1000"/>
              </a:spcAft>
              <a:buNone/>
            </a:pPr>
            <a:endParaRPr lang="en-US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1600" indent="0" algn="just">
              <a:spcAft>
                <a:spcPts val="1000"/>
              </a:spcAft>
              <a:buNone/>
            </a:pPr>
            <a:endParaRPr lang="en-US" sz="1200" dirty="0">
              <a:solidFill>
                <a:srgbClr val="00206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srgbClr val="FFFFFF"/>
                </a:solidFill>
              </a:rPr>
              <a:pPr/>
              <a:t>8</a:t>
            </a:fld>
            <a:endParaRPr lang="en">
              <a:solidFill>
                <a:srgbClr val="FFFFFF"/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008110" y="59323"/>
            <a:ext cx="312777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Shift of the O</a:t>
            </a:r>
            <a:r>
              <a:rPr kumimoji="0" lang="en-US" sz="1600" b="1" i="0" u="sng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16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dissociation curve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43608" y="627534"/>
          <a:ext cx="5928733" cy="4350899"/>
        </p:xfrm>
        <a:graphic>
          <a:graphicData uri="http://schemas.openxmlformats.org/drawingml/2006/table">
            <a:tbl>
              <a:tblPr/>
              <a:tblGrid>
                <a:gridCol w="2896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3524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Times New Roman"/>
                          <a:ea typeface="Times New Roman"/>
                        </a:rPr>
                        <a:t>Shift to right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14111" marR="141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</a:rPr>
                        <a:t>Shift to left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14111" marR="141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7619">
                <a:tc>
                  <a:txBody>
                    <a:bodyPr/>
                    <a:lstStyle/>
                    <a:p>
                      <a:pPr algn="justLow" rtl="0">
                        <a:spcAft>
                          <a:spcPts val="0"/>
                        </a:spcAft>
                      </a:pPr>
                      <a:r>
                        <a:rPr lang="en-US" sz="1300" b="1" u="sng">
                          <a:latin typeface="Times New Roman"/>
                          <a:ea typeface="Times New Roman"/>
                        </a:rPr>
                        <a:t>Meanings: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  <a:p>
                      <a:pPr algn="justLow" rtl="0"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Times New Roman"/>
                        </a:rPr>
                        <a:t>It means that at any O</a:t>
                      </a:r>
                      <a:r>
                        <a:rPr lang="en-US" sz="1300" baseline="-2500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1300">
                          <a:latin typeface="Times New Roman"/>
                          <a:ea typeface="Times New Roman"/>
                        </a:rPr>
                        <a:t> tension the Hb is less saturated with O</a:t>
                      </a:r>
                      <a:r>
                        <a:rPr lang="en-US" sz="1300" baseline="-2500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1300">
                          <a:latin typeface="Times New Roman"/>
                          <a:ea typeface="Times New Roman"/>
                        </a:rPr>
                        <a:t> and give O</a:t>
                      </a:r>
                      <a:r>
                        <a:rPr lang="en-US" sz="1300" baseline="-2500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1300">
                          <a:latin typeface="Times New Roman"/>
                          <a:ea typeface="Times New Roman"/>
                        </a:rPr>
                        <a:t> to tissue (</a:t>
                      </a:r>
                      <a:r>
                        <a:rPr lang="en-US" sz="1300">
                          <a:latin typeface="Times New Roman"/>
                          <a:ea typeface="Times New Roman"/>
                          <a:sym typeface="Symbol"/>
                        </a:rPr>
                        <a:t></a:t>
                      </a:r>
                      <a:r>
                        <a:rPr lang="en-US" sz="1300">
                          <a:latin typeface="Times New Roman"/>
                          <a:ea typeface="Times New Roman"/>
                        </a:rPr>
                        <a:t> affinity or unloading)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14111" marR="141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Low" rtl="0">
                        <a:spcAft>
                          <a:spcPts val="0"/>
                        </a:spcAft>
                      </a:pPr>
                      <a:endParaRPr lang="en-US" sz="1300">
                        <a:latin typeface="Times New Roman"/>
                        <a:ea typeface="Times New Roman"/>
                      </a:endParaRPr>
                    </a:p>
                    <a:p>
                      <a:pPr algn="justLow" rtl="0"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Times New Roman"/>
                        </a:rPr>
                        <a:t>It means that at any O</a:t>
                      </a:r>
                      <a:r>
                        <a:rPr lang="en-US" sz="1300" baseline="-25000">
                          <a:latin typeface="Times New Roman"/>
                          <a:ea typeface="Times New Roman"/>
                        </a:rPr>
                        <a:t>2 </a:t>
                      </a:r>
                      <a:r>
                        <a:rPr lang="en-US" sz="1300">
                          <a:latin typeface="Times New Roman"/>
                          <a:ea typeface="Times New Roman"/>
                        </a:rPr>
                        <a:t>tension the Hb is more saturated with O</a:t>
                      </a:r>
                      <a:r>
                        <a:rPr lang="en-US" sz="1300" baseline="-2500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1300">
                          <a:latin typeface="Times New Roman"/>
                          <a:ea typeface="Times New Roman"/>
                        </a:rPr>
                        <a:t> so give less O</a:t>
                      </a:r>
                      <a:r>
                        <a:rPr lang="en-US" sz="1300" baseline="-2500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1300">
                          <a:latin typeface="Times New Roman"/>
                          <a:ea typeface="Times New Roman"/>
                        </a:rPr>
                        <a:t> to tissue (</a:t>
                      </a:r>
                      <a:r>
                        <a:rPr lang="en-US" sz="1300">
                          <a:latin typeface="Times New Roman"/>
                          <a:ea typeface="Times New Roman"/>
                          <a:sym typeface="Symbol"/>
                        </a:rPr>
                        <a:t></a:t>
                      </a:r>
                      <a:r>
                        <a:rPr lang="en-US" sz="1300">
                          <a:latin typeface="Times New Roman"/>
                          <a:ea typeface="Times New Roman"/>
                        </a:rPr>
                        <a:t> affinity or loading)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14111" marR="141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2286">
                <a:tc>
                  <a:txBody>
                    <a:bodyPr/>
                    <a:lstStyle/>
                    <a:p>
                      <a:pPr algn="justLow" rtl="0">
                        <a:spcAft>
                          <a:spcPts val="0"/>
                        </a:spcAft>
                      </a:pPr>
                      <a:r>
                        <a:rPr lang="en-US" sz="1300" b="1" u="sng">
                          <a:latin typeface="Times New Roman"/>
                          <a:ea typeface="Times New Roman"/>
                        </a:rPr>
                        <a:t>Causes: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  <a:p>
                      <a:pPr marL="342900" marR="685800" lvl="0" indent="-342900" algn="justLow" rtl="0">
                        <a:spcAft>
                          <a:spcPts val="0"/>
                        </a:spcAft>
                        <a:buFont typeface="+mj-lt"/>
                        <a:buAutoNum type="arabicParenBoth"/>
                      </a:pPr>
                      <a:r>
                        <a:rPr lang="en-US" sz="1300">
                          <a:latin typeface="Times New Roman"/>
                          <a:ea typeface="Times New Roman"/>
                        </a:rPr>
                        <a:t>decrease O</a:t>
                      </a:r>
                      <a:r>
                        <a:rPr lang="en-US" sz="1300" baseline="-2500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1300">
                          <a:latin typeface="Times New Roman"/>
                          <a:ea typeface="Times New Roman"/>
                        </a:rPr>
                        <a:t> 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  <a:p>
                      <a:pPr marL="342900" marR="685800" lvl="0" indent="-342900" algn="justLow" rtl="0">
                        <a:spcAft>
                          <a:spcPts val="0"/>
                        </a:spcAft>
                        <a:buFont typeface="+mj-lt"/>
                        <a:buAutoNum type="arabicParenBoth"/>
                      </a:pPr>
                      <a:r>
                        <a:rPr lang="en-US" sz="1300">
                          <a:latin typeface="Times New Roman"/>
                          <a:ea typeface="Times New Roman"/>
                        </a:rPr>
                        <a:t>increase Co</a:t>
                      </a:r>
                      <a:r>
                        <a:rPr lang="en-US" sz="1300" baseline="-2500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1300">
                          <a:latin typeface="Times New Roman"/>
                          <a:ea typeface="Times New Roman"/>
                        </a:rPr>
                        <a:t> (Bohr’s effect)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  <a:p>
                      <a:pPr marL="342900" marR="685800" lvl="0" indent="-342900" algn="justLow" rtl="0">
                        <a:spcAft>
                          <a:spcPts val="0"/>
                        </a:spcAft>
                        <a:buFont typeface="+mj-lt"/>
                        <a:buAutoNum type="arabicParenBoth"/>
                      </a:pPr>
                      <a:r>
                        <a:rPr lang="en-US" sz="1300">
                          <a:latin typeface="Times New Roman"/>
                          <a:ea typeface="Times New Roman"/>
                        </a:rPr>
                        <a:t>increase H</a:t>
                      </a:r>
                      <a:r>
                        <a:rPr lang="en-US" sz="1300" baseline="30000">
                          <a:latin typeface="Times New Roman"/>
                          <a:ea typeface="Times New Roman"/>
                        </a:rPr>
                        <a:t>+</a:t>
                      </a:r>
                      <a:r>
                        <a:rPr lang="en-US" sz="1300">
                          <a:latin typeface="Times New Roman"/>
                          <a:ea typeface="Times New Roman"/>
                        </a:rPr>
                        <a:t> (acidosis or </a:t>
                      </a:r>
                      <a:r>
                        <a:rPr lang="en-US" sz="1300">
                          <a:latin typeface="Times New Roman"/>
                          <a:ea typeface="Times New Roman"/>
                          <a:sym typeface="Symbol"/>
                        </a:rPr>
                        <a:t></a:t>
                      </a:r>
                      <a:r>
                        <a:rPr lang="en-US" sz="1300">
                          <a:latin typeface="Times New Roman"/>
                          <a:ea typeface="Times New Roman"/>
                        </a:rPr>
                        <a:t>pH)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  <a:p>
                      <a:pPr marL="342900" marR="685800" lvl="0" indent="-342900" algn="justLow" rtl="0">
                        <a:spcAft>
                          <a:spcPts val="0"/>
                        </a:spcAft>
                        <a:buFont typeface="+mj-lt"/>
                        <a:buAutoNum type="arabicParenBoth"/>
                      </a:pPr>
                      <a:r>
                        <a:rPr lang="en-US" sz="1300">
                          <a:latin typeface="Times New Roman"/>
                          <a:ea typeface="Times New Roman"/>
                        </a:rPr>
                        <a:t>increase temperature (fever)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  <a:p>
                      <a:pPr marL="342900" marR="685800" lvl="0" indent="-342900" algn="justLow" rtl="0">
                        <a:spcAft>
                          <a:spcPts val="0"/>
                        </a:spcAft>
                        <a:buFont typeface="+mj-lt"/>
                        <a:buAutoNum type="arabicParenBoth"/>
                      </a:pPr>
                      <a:r>
                        <a:rPr lang="en-US" sz="1300">
                          <a:latin typeface="Times New Roman"/>
                          <a:ea typeface="Times New Roman"/>
                        </a:rPr>
                        <a:t>increase 2,3 DPG .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  <a:p>
                      <a:pPr marL="342900" marR="685800" lvl="0" indent="-342900" algn="justLow" rtl="0">
                        <a:spcAft>
                          <a:spcPts val="0"/>
                        </a:spcAft>
                        <a:buFont typeface="+mj-lt"/>
                        <a:buAutoNum type="arabicParenBoth"/>
                      </a:pPr>
                      <a:r>
                        <a:rPr lang="en-US" sz="1300">
                          <a:latin typeface="Times New Roman"/>
                          <a:ea typeface="Times New Roman"/>
                        </a:rPr>
                        <a:t>Pregnancy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  <a:p>
                      <a:pPr marL="342900" marR="685800" lvl="0" indent="-342900" algn="justLow" rtl="0">
                        <a:spcAft>
                          <a:spcPts val="0"/>
                        </a:spcAft>
                        <a:buFont typeface="+mj-lt"/>
                        <a:buAutoNum type="arabicParenBoth"/>
                      </a:pPr>
                      <a:r>
                        <a:rPr lang="en-US" sz="1300">
                          <a:latin typeface="Times New Roman"/>
                          <a:ea typeface="Times New Roman"/>
                        </a:rPr>
                        <a:t>Exercise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  <a:p>
                      <a:pPr marL="342900" marR="685800" lvl="0" indent="-342900" algn="justLow" rtl="0">
                        <a:spcAft>
                          <a:spcPts val="0"/>
                        </a:spcAft>
                        <a:buFont typeface="+mj-lt"/>
                        <a:buAutoNum type="arabicParenBoth"/>
                      </a:pPr>
                      <a:r>
                        <a:rPr lang="en-US" sz="1300">
                          <a:latin typeface="Times New Roman"/>
                          <a:ea typeface="Times New Roman"/>
                        </a:rPr>
                        <a:t>Anemia.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14111" marR="141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Low" rtl="0">
                        <a:spcAft>
                          <a:spcPts val="0"/>
                        </a:spcAft>
                      </a:pPr>
                      <a:endParaRPr lang="en-US" sz="1300" dirty="0">
                        <a:latin typeface="Times New Roman"/>
                        <a:ea typeface="Times New Roman"/>
                      </a:endParaRPr>
                    </a:p>
                    <a:p>
                      <a:pPr marL="342900" marR="685800" lvl="0" indent="-342900" algn="justLow" rtl="0">
                        <a:spcAft>
                          <a:spcPts val="0"/>
                        </a:spcAft>
                        <a:buFont typeface="+mj-lt"/>
                        <a:buAutoNum type="arabicParenBoth"/>
                        <a:tabLst>
                          <a:tab pos="685800" algn="l"/>
                        </a:tabLst>
                      </a:pPr>
                      <a:r>
                        <a:rPr lang="en-US" sz="1300" dirty="0">
                          <a:latin typeface="Times New Roman"/>
                          <a:ea typeface="Times New Roman"/>
                        </a:rPr>
                        <a:t>increase  O</a:t>
                      </a:r>
                      <a:r>
                        <a:rPr lang="en-US" sz="1300" baseline="-25000" dirty="0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  <a:p>
                      <a:pPr marL="342900" marR="685800" lvl="0" indent="-342900" algn="justLow" rtl="0">
                        <a:spcAft>
                          <a:spcPts val="0"/>
                        </a:spcAft>
                        <a:buFont typeface="+mj-lt"/>
                        <a:buAutoNum type="arabicParenBoth"/>
                      </a:pPr>
                      <a:r>
                        <a:rPr lang="en-US" sz="1300" dirty="0">
                          <a:latin typeface="Times New Roman"/>
                          <a:ea typeface="Times New Roman"/>
                        </a:rPr>
                        <a:t>decrease  Co</a:t>
                      </a:r>
                      <a:r>
                        <a:rPr lang="en-US" sz="1300" baseline="-25000" dirty="0">
                          <a:latin typeface="Times New Roman"/>
                          <a:ea typeface="Times New Roman"/>
                        </a:rPr>
                        <a:t>2</a:t>
                      </a:r>
                    </a:p>
                    <a:p>
                      <a:pPr marL="342900" marR="685800" lvl="0" indent="-342900" algn="justLow" rtl="0">
                        <a:spcAft>
                          <a:spcPts val="0"/>
                        </a:spcAft>
                        <a:buFont typeface="+mj-lt"/>
                        <a:buAutoNum type="arabicParenBoth"/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  <a:p>
                      <a:pPr marL="342900" marR="685800" lvl="0" indent="-342900" algn="justLow" rtl="0">
                        <a:spcAft>
                          <a:spcPts val="0"/>
                        </a:spcAft>
                        <a:buFont typeface="+mj-lt"/>
                        <a:buAutoNum type="arabicParenBoth"/>
                      </a:pPr>
                      <a:r>
                        <a:rPr lang="en-US" sz="1300" dirty="0">
                          <a:latin typeface="Times New Roman"/>
                          <a:ea typeface="Times New Roman"/>
                        </a:rPr>
                        <a:t>decrease  H</a:t>
                      </a:r>
                      <a:r>
                        <a:rPr lang="en-US" sz="1300" baseline="30000" dirty="0">
                          <a:latin typeface="Times New Roman"/>
                          <a:ea typeface="Times New Roman"/>
                        </a:rPr>
                        <a:t>+</a:t>
                      </a:r>
                      <a:r>
                        <a:rPr lang="en-US" sz="1300" dirty="0">
                          <a:latin typeface="Times New Roman"/>
                          <a:ea typeface="Times New Roman"/>
                        </a:rPr>
                        <a:t> (alkalosis )</a:t>
                      </a:r>
                    </a:p>
                    <a:p>
                      <a:pPr marL="342900" marR="685800" lvl="0" indent="-342900" algn="justLow" rtl="0">
                        <a:spcAft>
                          <a:spcPts val="0"/>
                        </a:spcAft>
                        <a:buFont typeface="+mj-lt"/>
                        <a:buAutoNum type="arabicParenBoth"/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  <a:p>
                      <a:pPr marL="342900" marR="685800" lvl="0" indent="-342900" algn="justLow" rtl="0">
                        <a:spcAft>
                          <a:spcPts val="0"/>
                        </a:spcAft>
                        <a:buFont typeface="+mj-lt"/>
                        <a:buAutoNum type="arabicParenBoth"/>
                      </a:pPr>
                      <a:r>
                        <a:rPr lang="en-US" sz="1300" dirty="0">
                          <a:latin typeface="Times New Roman"/>
                          <a:ea typeface="Times New Roman"/>
                        </a:rPr>
                        <a:t>decrease  temperature</a:t>
                      </a:r>
                    </a:p>
                    <a:p>
                      <a:pPr marL="342900" marR="685800" lvl="0" indent="-342900" algn="justLow" rtl="0">
                        <a:spcAft>
                          <a:spcPts val="0"/>
                        </a:spcAft>
                        <a:buFont typeface="+mj-lt"/>
                        <a:buAutoNum type="arabicParenBoth"/>
                      </a:pPr>
                      <a:endParaRPr lang="en-US" sz="1300" dirty="0">
                        <a:latin typeface="Times New Roman"/>
                        <a:ea typeface="Times New Roman"/>
                      </a:endParaRPr>
                    </a:p>
                    <a:p>
                      <a:pPr marL="342900" marR="685800" lvl="0" indent="-342900" algn="justLow" rtl="0">
                        <a:spcAft>
                          <a:spcPts val="0"/>
                        </a:spcAft>
                        <a:buFont typeface="+mj-lt"/>
                        <a:buAutoNum type="arabicParenBoth"/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  <a:p>
                      <a:pPr marL="342900" marR="685800" lvl="0" indent="-342900" algn="justLow" rtl="0">
                        <a:spcAft>
                          <a:spcPts val="0"/>
                        </a:spcAft>
                        <a:buFont typeface="+mj-lt"/>
                        <a:buAutoNum type="arabicParenBoth"/>
                      </a:pPr>
                      <a:r>
                        <a:rPr lang="en-US" sz="1300" dirty="0">
                          <a:latin typeface="Times New Roman"/>
                          <a:ea typeface="Times New Roman"/>
                        </a:rPr>
                        <a:t>decrease  2,3 DPG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  <a:p>
                      <a:pPr marL="342900" marR="685800" lvl="0" indent="-342900" algn="justLow" rtl="0">
                        <a:spcAft>
                          <a:spcPts val="0"/>
                        </a:spcAft>
                        <a:buFont typeface="+mj-lt"/>
                        <a:buAutoNum type="arabicParenBoth"/>
                      </a:pPr>
                      <a:r>
                        <a:rPr lang="en-US" sz="1300" dirty="0">
                          <a:latin typeface="Times New Roman"/>
                          <a:ea typeface="Times New Roman"/>
                        </a:rPr>
                        <a:t> Fetal Hemoglobin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  <a:p>
                      <a:pPr marL="342900" marR="685800" lvl="0" indent="-342900" algn="justLow" rtl="0">
                        <a:spcAft>
                          <a:spcPts val="0"/>
                        </a:spcAft>
                        <a:buFont typeface="+mj-lt"/>
                        <a:buAutoNum type="arabicParenBoth"/>
                      </a:pPr>
                      <a:r>
                        <a:rPr lang="en-US" sz="1300" dirty="0">
                          <a:latin typeface="Times New Roman"/>
                          <a:ea typeface="Times New Roman"/>
                        </a:rPr>
                        <a:t>CO poisoning.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  <a:p>
                      <a:pPr marL="342900" marR="685800" lvl="0" indent="-342900" algn="justLow" rtl="0">
                        <a:spcAft>
                          <a:spcPts val="0"/>
                        </a:spcAft>
                        <a:buFont typeface="+mj-lt"/>
                        <a:buAutoNum type="arabicParenBoth"/>
                      </a:pPr>
                      <a:r>
                        <a:rPr lang="en-US" sz="1300" dirty="0">
                          <a:latin typeface="Times New Roman"/>
                          <a:ea typeface="Times New Roman"/>
                        </a:rPr>
                        <a:t>Polycythemia.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14111" marR="141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571">
                <a:tc>
                  <a:txBody>
                    <a:bodyPr/>
                    <a:lstStyle/>
                    <a:p>
                      <a:pPr algn="justLow" rtl="0">
                        <a:spcAft>
                          <a:spcPts val="0"/>
                        </a:spcAft>
                      </a:pPr>
                      <a:r>
                        <a:rPr lang="en-US" sz="1300" b="1" u="sng" dirty="0">
                          <a:latin typeface="Times New Roman"/>
                          <a:ea typeface="Times New Roman"/>
                        </a:rPr>
                        <a:t>Significance:</a:t>
                      </a:r>
                    </a:p>
                    <a:p>
                      <a:pPr algn="justLow" rtl="0"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  <a:p>
                      <a:pPr algn="justLow" rtl="0"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Times New Roman"/>
                          <a:ea typeface="Times New Roman"/>
                        </a:rPr>
                        <a:t>This increase O</a:t>
                      </a:r>
                      <a:r>
                        <a:rPr lang="en-US" sz="1300" baseline="-25000" dirty="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1300" dirty="0">
                          <a:latin typeface="Times New Roman"/>
                          <a:ea typeface="Times New Roman"/>
                        </a:rPr>
                        <a:t> supply to active muscle during exercise.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14111" marR="141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Low" rtl="0">
                        <a:spcAft>
                          <a:spcPts val="0"/>
                        </a:spcAft>
                      </a:pPr>
                      <a:endParaRPr lang="en-US" sz="1300" dirty="0">
                        <a:latin typeface="Times New Roman"/>
                        <a:ea typeface="Times New Roman"/>
                      </a:endParaRPr>
                    </a:p>
                    <a:p>
                      <a:pPr algn="justLow" rtl="0">
                        <a:spcAft>
                          <a:spcPts val="0"/>
                        </a:spcAft>
                      </a:pPr>
                      <a:endParaRPr lang="en-US" sz="1300" dirty="0">
                        <a:latin typeface="Times New Roman"/>
                        <a:ea typeface="Times New Roman"/>
                      </a:endParaRPr>
                    </a:p>
                    <a:p>
                      <a:pPr algn="justLow" rtl="0"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Times New Roman"/>
                          <a:ea typeface="Times New Roman"/>
                        </a:rPr>
                        <a:t>This increases O</a:t>
                      </a:r>
                      <a:r>
                        <a:rPr lang="en-US" sz="1300" baseline="-25000" dirty="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1300" dirty="0">
                          <a:latin typeface="Times New Roman"/>
                          <a:ea typeface="Times New Roman"/>
                        </a:rPr>
                        <a:t> loading on Hb at the lung . 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14111" marR="141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8198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4" y="0"/>
            <a:ext cx="8784976" cy="4096140"/>
          </a:xfrm>
        </p:spPr>
        <p:txBody>
          <a:bodyPr/>
          <a:lstStyle/>
          <a:p>
            <a:pPr marL="101600" indent="0" algn="just">
              <a:spcAft>
                <a:spcPts val="1000"/>
              </a:spcAft>
              <a:buNone/>
            </a:pPr>
            <a:endParaRPr lang="en-US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1600" indent="0" algn="just">
              <a:spcAft>
                <a:spcPts val="1000"/>
              </a:spcAft>
              <a:buNone/>
            </a:pPr>
            <a:endParaRPr lang="en-US" sz="1200" dirty="0">
              <a:solidFill>
                <a:srgbClr val="00206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srgbClr val="FFFFFF"/>
                </a:solidFill>
              </a:rPr>
              <a:pPr/>
              <a:t>9</a:t>
            </a:fld>
            <a:endParaRPr lang="en">
              <a:solidFill>
                <a:srgbClr val="FFFFFF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lum bright="-10000" contrast="-10000"/>
          </a:blip>
          <a:srcRect/>
          <a:stretch>
            <a:fillRect/>
          </a:stretch>
        </p:blipFill>
        <p:spPr bwMode="auto">
          <a:xfrm>
            <a:off x="1115616" y="339502"/>
            <a:ext cx="698477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98198678"/>
      </p:ext>
    </p:extLst>
  </p:cSld>
  <p:clrMapOvr>
    <a:masterClrMapping/>
  </p:clrMapOvr>
</p:sld>
</file>

<file path=ppt/theme/theme1.xml><?xml version="1.0" encoding="utf-8"?>
<a:theme xmlns:a="http://schemas.openxmlformats.org/drawingml/2006/main" name="Aliena template">
  <a:themeElements>
    <a:clrScheme name="Custom 347">
      <a:dk1>
        <a:srgbClr val="050060"/>
      </a:dk1>
      <a:lt1>
        <a:srgbClr val="FFFFFF"/>
      </a:lt1>
      <a:dk2>
        <a:srgbClr val="585963"/>
      </a:dk2>
      <a:lt2>
        <a:srgbClr val="F3F3F3"/>
      </a:lt2>
      <a:accent1>
        <a:srgbClr val="0A2F9E"/>
      </a:accent1>
      <a:accent2>
        <a:srgbClr val="3544FF"/>
      </a:accent2>
      <a:accent3>
        <a:srgbClr val="24D6FF"/>
      </a:accent3>
      <a:accent4>
        <a:srgbClr val="00FFFF"/>
      </a:accent4>
      <a:accent5>
        <a:srgbClr val="A458FF"/>
      </a:accent5>
      <a:accent6>
        <a:srgbClr val="D392FF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577</Words>
  <Application>Microsoft Office PowerPoint</Application>
  <PresentationFormat>On-screen Show (16:9)</PresentationFormat>
  <Paragraphs>101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Aliena template</vt:lpstr>
      <vt:lpstr>4- O2-Hb dissociation curve, shift &amp; significance By Prof. Sherif W. Mansour  Physiology dpt., Mutah school of Medicine . 2023/2024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4- The pulmonary circulation  By Prof. Sherif W. Mansour  Physiology dpt., Mutah school of Medicine .</dc:title>
  <dc:creator>Dr Sherif</dc:creator>
  <cp:lastModifiedBy>Sojood Bani Issa</cp:lastModifiedBy>
  <cp:revision>25</cp:revision>
  <dcterms:modified xsi:type="dcterms:W3CDTF">2023-10-11T08:37:05Z</dcterms:modified>
</cp:coreProperties>
</file>