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88" r:id="rId5"/>
    <p:sldId id="260" r:id="rId6"/>
    <p:sldId id="261" r:id="rId7"/>
    <p:sldId id="262" r:id="rId8"/>
    <p:sldId id="289" r:id="rId9"/>
    <p:sldId id="263" r:id="rId10"/>
    <p:sldId id="264" r:id="rId11"/>
    <p:sldId id="265" r:id="rId12"/>
    <p:sldId id="267" r:id="rId13"/>
    <p:sldId id="268" r:id="rId14"/>
    <p:sldId id="290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2667000"/>
            <a:ext cx="624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Case Discussion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752600"/>
            <a:ext cx="7391400" cy="3236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latin typeface="Bahnschrift SemiBold" pitchFamily="34" charset="0"/>
              </a:rPr>
              <a:t>Sputum Gram stain and culture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latin typeface="Bahnschrift SemiBold" pitchFamily="34" charset="0"/>
              </a:rPr>
              <a:t>LFTs and KFTs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latin typeface="Bahnschrift SemiBold" pitchFamily="34" charset="0"/>
              </a:rPr>
              <a:t>Sputum </a:t>
            </a:r>
            <a:r>
              <a:rPr lang="en-US" sz="2800" dirty="0" err="1" smtClean="0">
                <a:latin typeface="Bahnschrift SemiBold" pitchFamily="34" charset="0"/>
              </a:rPr>
              <a:t>Zheil-Nelseen</a:t>
            </a:r>
            <a:r>
              <a:rPr lang="en-US" sz="2800" dirty="0" smtClean="0">
                <a:latin typeface="Bahnschrift SemiBold" pitchFamily="34" charset="0"/>
              </a:rPr>
              <a:t> stain and culture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err="1" smtClean="0">
                <a:latin typeface="Bahnschrift SemiBold" pitchFamily="34" charset="0"/>
              </a:rPr>
              <a:t>Bronchoscopy</a:t>
            </a:r>
            <a:r>
              <a:rPr lang="en-US" sz="2800" dirty="0" smtClean="0">
                <a:latin typeface="Bahnschrift SemiBold" pitchFamily="34" charset="0"/>
              </a:rPr>
              <a:t> and bronchial aspirate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US" sz="2800" dirty="0">
              <a:latin typeface="Bahnschrift SemiBold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1752600"/>
            <a:ext cx="7543800" cy="2233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Bahnschrift SemiBold" pitchFamily="34" charset="0"/>
              </a:rPr>
              <a:t>The gram stain on the specimen revealed gram-positive </a:t>
            </a:r>
            <a:r>
              <a:rPr lang="en-US" sz="2400" dirty="0" err="1" smtClean="0">
                <a:latin typeface="Bahnschrift SemiBold" pitchFamily="34" charset="0"/>
              </a:rPr>
              <a:t>cocci</a:t>
            </a:r>
            <a:r>
              <a:rPr lang="en-US" sz="2400" dirty="0" smtClean="0">
                <a:latin typeface="Bahnschrift SemiBold" pitchFamily="34" charset="0"/>
              </a:rPr>
              <a:t> along with weakly-gram positive rods that prompted the microbiologist to perform a Z-N staining that revealed acid-fast bacilli.</a:t>
            </a:r>
            <a:endParaRPr lang="en-US" sz="2400" dirty="0">
              <a:latin typeface="Bahnschrift SemiBold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474345"/>
            <a:ext cx="8686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FF0000"/>
                </a:solidFill>
                <a:latin typeface="Bahnschrift SemiBold" pitchFamily="34" charset="0"/>
              </a:rPr>
              <a:t>There are clues that should be looked for while assessing the probability of tuberculosis in any patient diagnosed with a community acquired pneumonia</a:t>
            </a:r>
            <a:r>
              <a:rPr lang="en-US" sz="2400" dirty="0" smtClean="0">
                <a:latin typeface="Bahnschrift SemiBold" pitchFamily="34" charset="0"/>
              </a:rPr>
              <a:t>:</a:t>
            </a:r>
          </a:p>
          <a:p>
            <a:pPr algn="just"/>
            <a:endParaRPr lang="en-US" sz="2400" dirty="0" smtClean="0">
              <a:latin typeface="Bahnschrift SemiBold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smtClean="0">
                <a:latin typeface="Bahnschrift SemiBold" pitchFamily="34" charset="0"/>
              </a:rPr>
              <a:t> </a:t>
            </a:r>
            <a:r>
              <a:rPr lang="en-US" sz="2400" dirty="0" err="1" smtClean="0">
                <a:latin typeface="Bahnschrift SemiBold" pitchFamily="34" charset="0"/>
              </a:rPr>
              <a:t>Chronicity</a:t>
            </a:r>
            <a:r>
              <a:rPr lang="en-US" sz="2400" dirty="0" smtClean="0">
                <a:latin typeface="Bahnschrift SemiBold" pitchFamily="34" charset="0"/>
              </a:rPr>
              <a:t> of symptoms,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smtClean="0">
                <a:latin typeface="Bahnschrift SemiBold" pitchFamily="34" charset="0"/>
              </a:rPr>
              <a:t>Presence of pleural effusions,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smtClean="0">
                <a:latin typeface="Bahnschrift SemiBold" pitchFamily="34" charset="0"/>
              </a:rPr>
              <a:t> unsatisfactory response to standard empiric antibiotics that cover the commonest pathogens or a transient improvement with the use of </a:t>
            </a:r>
            <a:r>
              <a:rPr lang="en-US" sz="2400" dirty="0" err="1" smtClean="0">
                <a:latin typeface="Bahnschrift SemiBold" pitchFamily="34" charset="0"/>
              </a:rPr>
              <a:t>fluoroquinolones</a:t>
            </a:r>
            <a:r>
              <a:rPr lang="en-US" sz="2400" dirty="0" smtClean="0">
                <a:latin typeface="Bahnschrift SemiBold" pitchFamily="34" charset="0"/>
              </a:rPr>
              <a:t> followed by deterioration on cessation of therapy,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smtClean="0">
                <a:latin typeface="Bahnschrift SemiBold" pitchFamily="34" charset="0"/>
              </a:rPr>
              <a:t>a history of prior tuberculosis or close contact with a patient suffering from tuberculosis,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smtClean="0">
                <a:latin typeface="Bahnschrift SemiBold" pitchFamily="34" charset="0"/>
              </a:rPr>
              <a:t>a normal </a:t>
            </a:r>
            <a:r>
              <a:rPr lang="en-US" sz="2400" dirty="0" err="1" smtClean="0">
                <a:latin typeface="Bahnschrift SemiBold" pitchFamily="34" charset="0"/>
              </a:rPr>
              <a:t>leucocyte</a:t>
            </a:r>
            <a:r>
              <a:rPr lang="en-US" sz="2400" dirty="0" smtClean="0">
                <a:latin typeface="Bahnschrift SemiBold" pitchFamily="34" charset="0"/>
              </a:rPr>
              <a:t> count, weakly gram-positive or gram-neutral rods on sputum smear examination should alert the physician to the possibility of tuberculosis</a:t>
            </a:r>
            <a:endParaRPr lang="en-US" sz="2400" dirty="0">
              <a:latin typeface="Bahnschrift SemiBold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751344"/>
            <a:ext cx="8001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 startAt="6"/>
            </a:pPr>
            <a:r>
              <a:rPr lang="en-US" sz="2400" dirty="0" smtClean="0">
                <a:latin typeface="Bahnschrift SemiBold" pitchFamily="34" charset="0"/>
              </a:rPr>
              <a:t>Underlying conditions that pre-dispose to infection and increase the risk of reactivation of latent TB such as diabetes, renal failure, </a:t>
            </a:r>
            <a:r>
              <a:rPr lang="en-US" sz="2400" dirty="0" err="1" smtClean="0">
                <a:latin typeface="Bahnschrift SemiBold" pitchFamily="34" charset="0"/>
              </a:rPr>
              <a:t>gastrectomy</a:t>
            </a:r>
            <a:r>
              <a:rPr lang="en-US" sz="2400" dirty="0" smtClean="0">
                <a:latin typeface="Bahnschrift SemiBold" pitchFamily="34" charset="0"/>
              </a:rPr>
              <a:t> and </a:t>
            </a:r>
            <a:r>
              <a:rPr lang="en-US" sz="2400" dirty="0" err="1" smtClean="0">
                <a:latin typeface="Bahnschrift SemiBold" pitchFamily="34" charset="0"/>
              </a:rPr>
              <a:t>immunosupressed</a:t>
            </a:r>
            <a:r>
              <a:rPr lang="en-US" sz="2400" dirty="0" smtClean="0">
                <a:latin typeface="Bahnschrift SemiBold" pitchFamily="34" charset="0"/>
              </a:rPr>
              <a:t> conditions (HIV, corticosteroid </a:t>
            </a:r>
            <a:r>
              <a:rPr lang="en-US" sz="2400" dirty="0" err="1" smtClean="0">
                <a:latin typeface="Bahnschrift SemiBold" pitchFamily="34" charset="0"/>
              </a:rPr>
              <a:t>therapy,tumor</a:t>
            </a:r>
            <a:r>
              <a:rPr lang="en-US" sz="2400" dirty="0" smtClean="0">
                <a:latin typeface="Bahnschrift SemiBold" pitchFamily="34" charset="0"/>
              </a:rPr>
              <a:t> necrosis factor e alpha inhibitor therapy, post-transplantation state) should be specifically looked for, and an increased index of suspicion for TB is warranted in the presence of any of such predisposing factors.</a:t>
            </a:r>
          </a:p>
          <a:p>
            <a:pPr marL="342900" indent="-342900" algn="just">
              <a:buFont typeface="+mj-lt"/>
              <a:buAutoNum type="arabicPeriod" startAt="6"/>
            </a:pPr>
            <a:endParaRPr lang="en-US" sz="2400" dirty="0" smtClean="0">
              <a:latin typeface="Bahnschrift SemiBold" pitchFamily="34" charset="0"/>
            </a:endParaRPr>
          </a:p>
          <a:p>
            <a:pPr marL="342900" indent="-342900" algn="just">
              <a:buFont typeface="+mj-lt"/>
              <a:buAutoNum type="arabicPeriod" startAt="6"/>
            </a:pPr>
            <a:r>
              <a:rPr lang="en-US" sz="2400" dirty="0" smtClean="0">
                <a:latin typeface="Bahnschrift SemiBold" pitchFamily="34" charset="0"/>
              </a:rPr>
              <a:t> It is especially important to strongly suspect TB in the differential diagnosis of CAP in countries that are endemic for TB and among immigrants from such countries.</a:t>
            </a:r>
            <a:endParaRPr lang="en-US" sz="2400" dirty="0">
              <a:latin typeface="Bahnschrift SemiBold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2590800"/>
            <a:ext cx="510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How to treat??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1143000"/>
            <a:ext cx="7620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FF0000"/>
                </a:solidFill>
                <a:latin typeface="Bahnschrift SemiBold" pitchFamily="34" charset="0"/>
              </a:rPr>
              <a:t>The standard treatment of TB :</a:t>
            </a:r>
          </a:p>
          <a:p>
            <a:pPr algn="just"/>
            <a:endParaRPr lang="en-US" sz="2400" dirty="0" smtClean="0">
              <a:latin typeface="Bahnschrift SemiBold" pitchFamily="34" charset="0"/>
            </a:endParaRPr>
          </a:p>
          <a:p>
            <a:pPr marL="514350" indent="-514350" algn="just">
              <a:buFont typeface="+mj-lt"/>
              <a:buAutoNum type="romanUcPeriod"/>
            </a:pPr>
            <a:r>
              <a:rPr lang="en-US" sz="2400" dirty="0" smtClean="0">
                <a:latin typeface="Bahnschrift SemiBold" pitchFamily="34" charset="0"/>
              </a:rPr>
              <a:t>an intensive </a:t>
            </a:r>
            <a:r>
              <a:rPr lang="en-US" sz="2400" dirty="0" err="1" smtClean="0">
                <a:latin typeface="Bahnschrift SemiBold" pitchFamily="34" charset="0"/>
              </a:rPr>
              <a:t>phase,consisting</a:t>
            </a:r>
            <a:r>
              <a:rPr lang="en-US" sz="2400" dirty="0" smtClean="0">
                <a:latin typeface="Bahnschrift SemiBold" pitchFamily="34" charset="0"/>
              </a:rPr>
              <a:t> of 2 months of </a:t>
            </a:r>
            <a:r>
              <a:rPr lang="en-US" sz="2400" dirty="0" err="1" smtClean="0">
                <a:latin typeface="Bahnschrift SemiBold" pitchFamily="34" charset="0"/>
              </a:rPr>
              <a:t>Rifampicin</a:t>
            </a:r>
            <a:r>
              <a:rPr lang="en-US" sz="2400" dirty="0" smtClean="0">
                <a:latin typeface="Bahnschrift SemiBold" pitchFamily="34" charset="0"/>
              </a:rPr>
              <a:t> (10 mg/kg/day), </a:t>
            </a:r>
            <a:r>
              <a:rPr lang="en-US" sz="2400" dirty="0" err="1" smtClean="0">
                <a:latin typeface="Bahnschrift SemiBold" pitchFamily="34" charset="0"/>
              </a:rPr>
              <a:t>Isoniazid</a:t>
            </a:r>
            <a:r>
              <a:rPr lang="en-US" sz="2400" dirty="0" smtClean="0">
                <a:latin typeface="Bahnschrift SemiBold" pitchFamily="34" charset="0"/>
              </a:rPr>
              <a:t> (5 mg/kg/day), </a:t>
            </a:r>
            <a:r>
              <a:rPr lang="en-US" sz="2400" dirty="0" err="1" smtClean="0">
                <a:latin typeface="Bahnschrift SemiBold" pitchFamily="34" charset="0"/>
              </a:rPr>
              <a:t>Ethambutol</a:t>
            </a:r>
            <a:r>
              <a:rPr lang="en-US" sz="2400" dirty="0" smtClean="0">
                <a:latin typeface="Bahnschrift SemiBold" pitchFamily="34" charset="0"/>
              </a:rPr>
              <a:t> (15e20 mg/kg/day) and </a:t>
            </a:r>
            <a:r>
              <a:rPr lang="en-US" sz="2400" dirty="0" err="1" smtClean="0">
                <a:latin typeface="Bahnschrift SemiBold" pitchFamily="34" charset="0"/>
              </a:rPr>
              <a:t>Pyrazinamide</a:t>
            </a:r>
            <a:r>
              <a:rPr lang="en-US" sz="2400" dirty="0" smtClean="0">
                <a:latin typeface="Bahnschrift SemiBold" pitchFamily="34" charset="0"/>
              </a:rPr>
              <a:t> (25e30 mg/kg/ day) </a:t>
            </a:r>
          </a:p>
          <a:p>
            <a:pPr marL="514350" indent="-514350" algn="just">
              <a:buFont typeface="+mj-lt"/>
              <a:buAutoNum type="romanUcPeriod"/>
            </a:pPr>
            <a:endParaRPr lang="en-US" sz="2400" dirty="0" smtClean="0">
              <a:latin typeface="Bahnschrift SemiBold" pitchFamily="34" charset="0"/>
            </a:endParaRPr>
          </a:p>
          <a:p>
            <a:pPr marL="514350" indent="-514350" algn="just">
              <a:buFont typeface="+mj-lt"/>
              <a:buAutoNum type="romanUcPeriod"/>
            </a:pPr>
            <a:endParaRPr lang="en-US" sz="2400" dirty="0" smtClean="0">
              <a:latin typeface="Bahnschrift SemiBold" pitchFamily="34" charset="0"/>
            </a:endParaRPr>
          </a:p>
          <a:p>
            <a:pPr marL="514350" indent="-514350" algn="just">
              <a:buFont typeface="+mj-lt"/>
              <a:buAutoNum type="romanUcPeriod"/>
            </a:pPr>
            <a:r>
              <a:rPr lang="en-US" sz="2400" dirty="0" smtClean="0">
                <a:latin typeface="Bahnschrift SemiBold" pitchFamily="34" charset="0"/>
              </a:rPr>
              <a:t>followed by a four-month course of </a:t>
            </a:r>
            <a:r>
              <a:rPr lang="en-US" sz="2400" dirty="0" err="1" smtClean="0">
                <a:latin typeface="Bahnschrift SemiBold" pitchFamily="34" charset="0"/>
              </a:rPr>
              <a:t>Rifampicin</a:t>
            </a:r>
            <a:r>
              <a:rPr lang="en-US" sz="2400" dirty="0" smtClean="0">
                <a:latin typeface="Bahnschrift SemiBold" pitchFamily="34" charset="0"/>
              </a:rPr>
              <a:t> and </a:t>
            </a:r>
            <a:r>
              <a:rPr lang="en-US" sz="2400" dirty="0" err="1" smtClean="0">
                <a:latin typeface="Bahnschrift SemiBold" pitchFamily="34" charset="0"/>
              </a:rPr>
              <a:t>Isoniazid</a:t>
            </a:r>
            <a:r>
              <a:rPr lang="en-US" sz="2400" dirty="0" smtClean="0">
                <a:latin typeface="Bahnschrift SemiBold" pitchFamily="34" charset="0"/>
              </a:rPr>
              <a:t>.</a:t>
            </a:r>
            <a:endParaRPr lang="en-US" sz="2400" dirty="0">
              <a:latin typeface="Bahnschrift SemiBold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762000"/>
            <a:ext cx="89154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Bahnschrift SemiBold" pitchFamily="34" charset="0"/>
              </a:rPr>
              <a:t>A 22-year-old graduate student presented to the emergency department with a 10-day history of high-grade fever, cough with minimal yellowish expectoration and breathlessness. There was no history of </a:t>
            </a:r>
            <a:r>
              <a:rPr lang="en-US" sz="2000" dirty="0" err="1" smtClean="0">
                <a:latin typeface="Bahnschrift SemiBold" pitchFamily="34" charset="0"/>
              </a:rPr>
              <a:t>hemoptysis</a:t>
            </a:r>
            <a:r>
              <a:rPr lang="en-US" sz="2000" dirty="0" smtClean="0">
                <a:latin typeface="Bahnschrift SemiBold" pitchFamily="34" charset="0"/>
              </a:rPr>
              <a:t> or weight loss and he had no history of recent travel, but he exposed to persons with similar symptoms. </a:t>
            </a:r>
          </a:p>
          <a:p>
            <a:pPr algn="just">
              <a:lnSpc>
                <a:spcPct val="150000"/>
              </a:lnSpc>
            </a:pPr>
            <a:endParaRPr lang="en-US" sz="2000" dirty="0" smtClean="0">
              <a:latin typeface="Bahnschrift SemiBold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Bahnschrift SemiBold" pitchFamily="34" charset="0"/>
              </a:rPr>
              <a:t>His past medical history was unremarkable. He was presumptively treated by his local physician with a course of </a:t>
            </a:r>
            <a:r>
              <a:rPr lang="en-US" sz="2000" dirty="0" err="1" smtClean="0">
                <a:latin typeface="Bahnschrift SemiBold" pitchFamily="34" charset="0"/>
              </a:rPr>
              <a:t>Levofoxacin</a:t>
            </a:r>
            <a:r>
              <a:rPr lang="en-US" sz="2000" dirty="0" smtClean="0">
                <a:latin typeface="Bahnschrift SemiBold" pitchFamily="34" charset="0"/>
              </a:rPr>
              <a:t> 500 mg once a day for 5 days, and reported partial improvement during the course of the treatment. However, 5 days after stopping the antibiotic, his symptoms significantly deteriorated and he was referred for further management.</a:t>
            </a:r>
            <a:endParaRPr lang="en-US" sz="2000" dirty="0">
              <a:latin typeface="Bahnschrift SemiBold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751344"/>
            <a:ext cx="8382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Bahnschrift SemiBold" pitchFamily="34" charset="0"/>
              </a:rPr>
              <a:t>On examination, he was febrile; his </a:t>
            </a:r>
            <a:r>
              <a:rPr lang="en-US" sz="2400" dirty="0" err="1" smtClean="0">
                <a:latin typeface="Bahnschrift SemiBold" pitchFamily="34" charset="0"/>
              </a:rPr>
              <a:t>axillary</a:t>
            </a:r>
            <a:r>
              <a:rPr lang="en-US" sz="2400" dirty="0" smtClean="0">
                <a:latin typeface="Bahnschrift SemiBold" pitchFamily="34" charset="0"/>
              </a:rPr>
              <a:t> temperature was 38.8 C. He was </a:t>
            </a:r>
            <a:r>
              <a:rPr lang="en-US" sz="2400" dirty="0" err="1" smtClean="0">
                <a:latin typeface="Bahnschrift SemiBold" pitchFamily="34" charset="0"/>
              </a:rPr>
              <a:t>tachycardic</a:t>
            </a:r>
            <a:r>
              <a:rPr lang="en-US" sz="2400" dirty="0" smtClean="0">
                <a:latin typeface="Bahnschrift SemiBold" pitchFamily="34" charset="0"/>
              </a:rPr>
              <a:t>, with a pulse of 120 beats/minute with a regular rhythm. His respiratory rate was 30 breaths/minute, and he was using his accessory muscles of respiration. His blood pressure was 106/79 mm Hg, and his oxygen saturation, measured using a pulse </a:t>
            </a:r>
            <a:r>
              <a:rPr lang="en-US" sz="2400" dirty="0" err="1" smtClean="0">
                <a:latin typeface="Bahnschrift SemiBold" pitchFamily="34" charset="0"/>
              </a:rPr>
              <a:t>oximeter</a:t>
            </a:r>
            <a:r>
              <a:rPr lang="en-US" sz="2400" dirty="0" smtClean="0">
                <a:latin typeface="Bahnschrift SemiBold" pitchFamily="34" charset="0"/>
              </a:rPr>
              <a:t> was 94 percent on room air. </a:t>
            </a:r>
          </a:p>
          <a:p>
            <a:pPr algn="just"/>
            <a:endParaRPr lang="en-US" sz="2400" dirty="0" smtClean="0">
              <a:latin typeface="Bahnschrift SemiBold" pitchFamily="34" charset="0"/>
            </a:endParaRPr>
          </a:p>
          <a:p>
            <a:pPr algn="just"/>
            <a:r>
              <a:rPr lang="en-US" sz="2400" dirty="0" smtClean="0">
                <a:latin typeface="Bahnschrift SemiBold" pitchFamily="34" charset="0"/>
              </a:rPr>
              <a:t>The examination of the respiratory system revealed decreased movements on the left side, with an impaired note on percussion in the left inter-, infra- scapular and </a:t>
            </a:r>
            <a:r>
              <a:rPr lang="en-US" sz="2400" dirty="0" err="1" smtClean="0">
                <a:latin typeface="Bahnschrift SemiBold" pitchFamily="34" charset="0"/>
              </a:rPr>
              <a:t>axillary</a:t>
            </a:r>
            <a:r>
              <a:rPr lang="en-US" sz="2400" dirty="0" smtClean="0">
                <a:latin typeface="Bahnschrift SemiBold" pitchFamily="34" charset="0"/>
              </a:rPr>
              <a:t> regions, and bronchial breath sounds on auscultation in the same areas.</a:t>
            </a:r>
            <a:endParaRPr lang="en-US" sz="2400" dirty="0">
              <a:latin typeface="Bahnschrift SemiBold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2590800"/>
            <a:ext cx="441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Differential diagnosis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2136339"/>
            <a:ext cx="7924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Bahnschrift SemiBold" pitchFamily="34" charset="0"/>
              </a:rPr>
              <a:t>The results of a laboratory evaluation were notable for a normal </a:t>
            </a:r>
            <a:r>
              <a:rPr lang="en-US" sz="2400" dirty="0" err="1" smtClean="0">
                <a:latin typeface="Bahnschrift SemiBold" pitchFamily="34" charset="0"/>
              </a:rPr>
              <a:t>leucocyte</a:t>
            </a:r>
            <a:r>
              <a:rPr lang="en-US" sz="2400" dirty="0" smtClean="0">
                <a:latin typeface="Bahnschrift SemiBold" pitchFamily="34" charset="0"/>
              </a:rPr>
              <a:t> count of 7600 cells/</a:t>
            </a:r>
            <a:r>
              <a:rPr lang="en-US" sz="2400" dirty="0" err="1" smtClean="0">
                <a:latin typeface="Bahnschrift SemiBold" pitchFamily="34" charset="0"/>
              </a:rPr>
              <a:t>mL</a:t>
            </a:r>
            <a:r>
              <a:rPr lang="en-US" sz="2400" dirty="0" smtClean="0">
                <a:latin typeface="Bahnschrift SemiBold" pitchFamily="34" charset="0"/>
              </a:rPr>
              <a:t> (65% </a:t>
            </a:r>
            <a:r>
              <a:rPr lang="en-US" sz="2400" dirty="0" err="1" smtClean="0">
                <a:latin typeface="Bahnschrift SemiBold" pitchFamily="34" charset="0"/>
              </a:rPr>
              <a:t>neutrophils</a:t>
            </a:r>
            <a:r>
              <a:rPr lang="en-US" sz="2400" dirty="0" smtClean="0">
                <a:latin typeface="Bahnschrift SemiBold" pitchFamily="34" charset="0"/>
              </a:rPr>
              <a:t>, 25% lymphocytes, 5% </a:t>
            </a:r>
            <a:r>
              <a:rPr lang="en-US" sz="2400" dirty="0" err="1" smtClean="0">
                <a:latin typeface="Bahnschrift SemiBold" pitchFamily="34" charset="0"/>
              </a:rPr>
              <a:t>monocytes</a:t>
            </a:r>
            <a:r>
              <a:rPr lang="en-US" sz="2400" dirty="0" smtClean="0">
                <a:latin typeface="Bahnschrift SemiBold" pitchFamily="34" charset="0"/>
              </a:rPr>
              <a:t> and 2% </a:t>
            </a:r>
            <a:r>
              <a:rPr lang="en-US" sz="2400" dirty="0" err="1" smtClean="0">
                <a:latin typeface="Bahnschrift SemiBold" pitchFamily="34" charset="0"/>
              </a:rPr>
              <a:t>eosinophils</a:t>
            </a:r>
            <a:r>
              <a:rPr lang="en-US" sz="2400" dirty="0" smtClean="0">
                <a:latin typeface="Bahnschrift SemiBold" pitchFamily="34" charset="0"/>
              </a:rPr>
              <a:t>). The erythrocyte sedimentation rate was 30 mm/h.</a:t>
            </a:r>
            <a:endParaRPr lang="en-US" sz="2400" dirty="0">
              <a:latin typeface="Bahnschrift SemiBold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"/>
            <a:ext cx="8191297" cy="6890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0"/>
            <a:ext cx="8610600" cy="6613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2590800"/>
            <a:ext cx="441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Describe CXR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33600" y="2590800"/>
            <a:ext cx="510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What about the further investigations??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1A363F79C29C4AAA73EE2FAFE56A72" ma:contentTypeVersion="2" ma:contentTypeDescription="Create a new document." ma:contentTypeScope="" ma:versionID="81154ac36d66fb7182822ac4679273a0">
  <xsd:schema xmlns:xsd="http://www.w3.org/2001/XMLSchema" xmlns:xs="http://www.w3.org/2001/XMLSchema" xmlns:p="http://schemas.microsoft.com/office/2006/metadata/properties" xmlns:ns2="1126b8e3-ebda-4df0-8d04-cf11909f9f51" targetNamespace="http://schemas.microsoft.com/office/2006/metadata/properties" ma:root="true" ma:fieldsID="029bdcd19a020a3f1eed6679aed00fc9" ns2:_="">
    <xsd:import namespace="1126b8e3-ebda-4df0-8d04-cf11909f9f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26b8e3-ebda-4df0-8d04-cf11909f9f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B1436EA-3D9A-43B9-95A4-0BC5FC8F0855}"/>
</file>

<file path=customXml/itemProps2.xml><?xml version="1.0" encoding="utf-8"?>
<ds:datastoreItem xmlns:ds="http://schemas.openxmlformats.org/officeDocument/2006/customXml" ds:itemID="{8BF6E19D-315D-4EF8-81F0-FE276050DA35}"/>
</file>

<file path=customXml/itemProps3.xml><?xml version="1.0" encoding="utf-8"?>
<ds:datastoreItem xmlns:ds="http://schemas.openxmlformats.org/officeDocument/2006/customXml" ds:itemID="{F2B9255F-F5A2-4D8A-A979-9EA11AE10508}"/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571</Words>
  <Application>Microsoft Office PowerPoint</Application>
  <PresentationFormat>On-screen Show (4:3)</PresentationFormat>
  <Paragraphs>33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Ahmed ElAzony</dc:creator>
  <cp:lastModifiedBy>Ahmed ElAzony</cp:lastModifiedBy>
  <cp:revision>19</cp:revision>
  <dcterms:created xsi:type="dcterms:W3CDTF">2006-08-16T00:00:00Z</dcterms:created>
  <dcterms:modified xsi:type="dcterms:W3CDTF">2020-09-21T20:06:35Z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0x010100511A363F79C29C4AAA73EE2FAFE56A72</vt:lpwstr>
  </property>
</Properties>
</file>