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3.xml" ContentType="application/vnd.openxmlformats-officedocument.theme+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96" r:id="rId4"/>
    <p:sldId id="280" r:id="rId5"/>
    <p:sldId id="282" r:id="rId6"/>
    <p:sldId id="260" r:id="rId7"/>
    <p:sldId id="283" r:id="rId8"/>
    <p:sldId id="284" r:id="rId9"/>
    <p:sldId id="285" r:id="rId10"/>
    <p:sldId id="287" r:id="rId11"/>
    <p:sldId id="288" r:id="rId12"/>
    <p:sldId id="289" r:id="rId13"/>
    <p:sldId id="290" r:id="rId14"/>
    <p:sldId id="291" r:id="rId15"/>
    <p:sldId id="292" r:id="rId16"/>
    <p:sldId id="293"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1" autoAdjust="0"/>
  </p:normalViewPr>
  <p:slideViewPr>
    <p:cSldViewPr snapToGrid="0">
      <p:cViewPr varScale="1">
        <p:scale>
          <a:sx n="58" d="100"/>
          <a:sy n="58" d="100"/>
        </p:scale>
        <p:origin x="11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8DDD1-DF24-4B3D-8626-03088BE954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058FFCE-FD9A-43D6-9328-EE3B058BC964}">
      <dgm:prSet/>
      <dgm:spPr/>
      <dgm:t>
        <a:bodyPr/>
        <a:lstStyle/>
        <a:p>
          <a:r>
            <a:rPr lang="en-US"/>
            <a:t>Define action potential </a:t>
          </a:r>
        </a:p>
      </dgm:t>
    </dgm:pt>
    <dgm:pt modelId="{CC241AEE-A4F9-426D-A66A-353A6312EACD}" type="parTrans" cxnId="{70991EFE-80E4-418D-B504-13E35636A244}">
      <dgm:prSet/>
      <dgm:spPr/>
      <dgm:t>
        <a:bodyPr/>
        <a:lstStyle/>
        <a:p>
          <a:endParaRPr lang="en-US"/>
        </a:p>
      </dgm:t>
    </dgm:pt>
    <dgm:pt modelId="{E27DBBF1-E8A9-47D4-A8A5-147773B597FC}" type="sibTrans" cxnId="{70991EFE-80E4-418D-B504-13E35636A244}">
      <dgm:prSet/>
      <dgm:spPr/>
      <dgm:t>
        <a:bodyPr/>
        <a:lstStyle/>
        <a:p>
          <a:endParaRPr lang="en-US"/>
        </a:p>
      </dgm:t>
    </dgm:pt>
    <dgm:pt modelId="{3E954DF4-B9E6-4F8F-A9C3-109343C1FE13}">
      <dgm:prSet/>
      <dgm:spPr/>
      <dgm:t>
        <a:bodyPr/>
        <a:lstStyle/>
        <a:p>
          <a:r>
            <a:rPr lang="en-US"/>
            <a:t>Generation of action potential</a:t>
          </a:r>
        </a:p>
      </dgm:t>
    </dgm:pt>
    <dgm:pt modelId="{D7308581-ED3B-46DE-953A-9CD04CFE0FC3}" type="parTrans" cxnId="{EA7859A0-5E7A-4569-8727-44A92E0AC50F}">
      <dgm:prSet/>
      <dgm:spPr/>
      <dgm:t>
        <a:bodyPr/>
        <a:lstStyle/>
        <a:p>
          <a:endParaRPr lang="en-US"/>
        </a:p>
      </dgm:t>
    </dgm:pt>
    <dgm:pt modelId="{8A760A4A-CFD5-4E9B-85FC-D0A25913A190}" type="sibTrans" cxnId="{EA7859A0-5E7A-4569-8727-44A92E0AC50F}">
      <dgm:prSet/>
      <dgm:spPr/>
      <dgm:t>
        <a:bodyPr/>
        <a:lstStyle/>
        <a:p>
          <a:endParaRPr lang="en-US"/>
        </a:p>
      </dgm:t>
    </dgm:pt>
    <dgm:pt modelId="{9A5812AD-E86D-4344-AB4C-9BCF5B861436}">
      <dgm:prSet/>
      <dgm:spPr/>
      <dgm:t>
        <a:bodyPr/>
        <a:lstStyle/>
        <a:p>
          <a:r>
            <a:rPr lang="en-US"/>
            <a:t>Activation and inactivation gated channels </a:t>
          </a:r>
        </a:p>
      </dgm:t>
    </dgm:pt>
    <dgm:pt modelId="{3EB9FF8C-8118-496E-8D5E-00F0CC4F3552}" type="parTrans" cxnId="{68C8B966-84C1-4A4C-97FA-17350E4ABFBD}">
      <dgm:prSet/>
      <dgm:spPr/>
      <dgm:t>
        <a:bodyPr/>
        <a:lstStyle/>
        <a:p>
          <a:endParaRPr lang="en-US"/>
        </a:p>
      </dgm:t>
    </dgm:pt>
    <dgm:pt modelId="{EEAD116A-3ABB-4F14-AA4A-B6AAADF91FCB}" type="sibTrans" cxnId="{68C8B966-84C1-4A4C-97FA-17350E4ABFBD}">
      <dgm:prSet/>
      <dgm:spPr/>
      <dgm:t>
        <a:bodyPr/>
        <a:lstStyle/>
        <a:p>
          <a:endParaRPr lang="en-US"/>
        </a:p>
      </dgm:t>
    </dgm:pt>
    <dgm:pt modelId="{70820B82-3FD8-47BD-85BA-A9C7DCD650C6}" type="pres">
      <dgm:prSet presAssocID="{8F88DDD1-DF24-4B3D-8626-03088BE954D6}" presName="linear" presStyleCnt="0">
        <dgm:presLayoutVars>
          <dgm:animLvl val="lvl"/>
          <dgm:resizeHandles val="exact"/>
        </dgm:presLayoutVars>
      </dgm:prSet>
      <dgm:spPr/>
    </dgm:pt>
    <dgm:pt modelId="{9FE3D6EF-9735-4754-B565-F0A260976042}" type="pres">
      <dgm:prSet presAssocID="{9058FFCE-FD9A-43D6-9328-EE3B058BC964}" presName="parentText" presStyleLbl="node1" presStyleIdx="0" presStyleCnt="3">
        <dgm:presLayoutVars>
          <dgm:chMax val="0"/>
          <dgm:bulletEnabled val="1"/>
        </dgm:presLayoutVars>
      </dgm:prSet>
      <dgm:spPr/>
    </dgm:pt>
    <dgm:pt modelId="{9121A85C-D8AF-4189-BBCE-B9E2F222CEFB}" type="pres">
      <dgm:prSet presAssocID="{E27DBBF1-E8A9-47D4-A8A5-147773B597FC}" presName="spacer" presStyleCnt="0"/>
      <dgm:spPr/>
    </dgm:pt>
    <dgm:pt modelId="{6BA55A53-53AF-48A2-B1C3-4E563E423AA4}" type="pres">
      <dgm:prSet presAssocID="{3E954DF4-B9E6-4F8F-A9C3-109343C1FE13}" presName="parentText" presStyleLbl="node1" presStyleIdx="1" presStyleCnt="3">
        <dgm:presLayoutVars>
          <dgm:chMax val="0"/>
          <dgm:bulletEnabled val="1"/>
        </dgm:presLayoutVars>
      </dgm:prSet>
      <dgm:spPr/>
    </dgm:pt>
    <dgm:pt modelId="{C47C7750-D24F-42EF-BEAB-44549CBE7244}" type="pres">
      <dgm:prSet presAssocID="{8A760A4A-CFD5-4E9B-85FC-D0A25913A190}" presName="spacer" presStyleCnt="0"/>
      <dgm:spPr/>
    </dgm:pt>
    <dgm:pt modelId="{42D9E6C5-A08A-47A8-8A93-CFAA86BC3419}" type="pres">
      <dgm:prSet presAssocID="{9A5812AD-E86D-4344-AB4C-9BCF5B861436}" presName="parentText" presStyleLbl="node1" presStyleIdx="2" presStyleCnt="3">
        <dgm:presLayoutVars>
          <dgm:chMax val="0"/>
          <dgm:bulletEnabled val="1"/>
        </dgm:presLayoutVars>
      </dgm:prSet>
      <dgm:spPr/>
    </dgm:pt>
  </dgm:ptLst>
  <dgm:cxnLst>
    <dgm:cxn modelId="{68C8B966-84C1-4A4C-97FA-17350E4ABFBD}" srcId="{8F88DDD1-DF24-4B3D-8626-03088BE954D6}" destId="{9A5812AD-E86D-4344-AB4C-9BCF5B861436}" srcOrd="2" destOrd="0" parTransId="{3EB9FF8C-8118-496E-8D5E-00F0CC4F3552}" sibTransId="{EEAD116A-3ABB-4F14-AA4A-B6AAADF91FCB}"/>
    <dgm:cxn modelId="{18AAA757-A10E-4ADB-8297-94DAA8EEEAE6}" type="presOf" srcId="{3E954DF4-B9E6-4F8F-A9C3-109343C1FE13}" destId="{6BA55A53-53AF-48A2-B1C3-4E563E423AA4}" srcOrd="0" destOrd="0" presId="urn:microsoft.com/office/officeart/2005/8/layout/vList2"/>
    <dgm:cxn modelId="{EA7859A0-5E7A-4569-8727-44A92E0AC50F}" srcId="{8F88DDD1-DF24-4B3D-8626-03088BE954D6}" destId="{3E954DF4-B9E6-4F8F-A9C3-109343C1FE13}" srcOrd="1" destOrd="0" parTransId="{D7308581-ED3B-46DE-953A-9CD04CFE0FC3}" sibTransId="{8A760A4A-CFD5-4E9B-85FC-D0A25913A190}"/>
    <dgm:cxn modelId="{ABF96AC2-EFEC-43C6-9B37-BDE9B5860369}" type="presOf" srcId="{9058FFCE-FD9A-43D6-9328-EE3B058BC964}" destId="{9FE3D6EF-9735-4754-B565-F0A260976042}" srcOrd="0" destOrd="0" presId="urn:microsoft.com/office/officeart/2005/8/layout/vList2"/>
    <dgm:cxn modelId="{777416DC-993A-4A7E-96EA-502CB2FC7E90}" type="presOf" srcId="{8F88DDD1-DF24-4B3D-8626-03088BE954D6}" destId="{70820B82-3FD8-47BD-85BA-A9C7DCD650C6}" srcOrd="0" destOrd="0" presId="urn:microsoft.com/office/officeart/2005/8/layout/vList2"/>
    <dgm:cxn modelId="{1E7B8DE6-FACF-4784-8CF4-1BC86D2839B5}" type="presOf" srcId="{9A5812AD-E86D-4344-AB4C-9BCF5B861436}" destId="{42D9E6C5-A08A-47A8-8A93-CFAA86BC3419}" srcOrd="0" destOrd="0" presId="urn:microsoft.com/office/officeart/2005/8/layout/vList2"/>
    <dgm:cxn modelId="{70991EFE-80E4-418D-B504-13E35636A244}" srcId="{8F88DDD1-DF24-4B3D-8626-03088BE954D6}" destId="{9058FFCE-FD9A-43D6-9328-EE3B058BC964}" srcOrd="0" destOrd="0" parTransId="{CC241AEE-A4F9-426D-A66A-353A6312EACD}" sibTransId="{E27DBBF1-E8A9-47D4-A8A5-147773B597FC}"/>
    <dgm:cxn modelId="{2AFF0E3B-5FBA-40EA-9EE5-9EB1AC285132}" type="presParOf" srcId="{70820B82-3FD8-47BD-85BA-A9C7DCD650C6}" destId="{9FE3D6EF-9735-4754-B565-F0A260976042}" srcOrd="0" destOrd="0" presId="urn:microsoft.com/office/officeart/2005/8/layout/vList2"/>
    <dgm:cxn modelId="{C448660A-2BD8-48CC-8AD5-4DD6DFB8F8AB}" type="presParOf" srcId="{70820B82-3FD8-47BD-85BA-A9C7DCD650C6}" destId="{9121A85C-D8AF-4189-BBCE-B9E2F222CEFB}" srcOrd="1" destOrd="0" presId="urn:microsoft.com/office/officeart/2005/8/layout/vList2"/>
    <dgm:cxn modelId="{2E820B98-AD0B-43B1-BE16-FEAF98D9AB80}" type="presParOf" srcId="{70820B82-3FD8-47BD-85BA-A9C7DCD650C6}" destId="{6BA55A53-53AF-48A2-B1C3-4E563E423AA4}" srcOrd="2" destOrd="0" presId="urn:microsoft.com/office/officeart/2005/8/layout/vList2"/>
    <dgm:cxn modelId="{EE6A2133-06F0-4461-84F2-4F43394901DE}" type="presParOf" srcId="{70820B82-3FD8-47BD-85BA-A9C7DCD650C6}" destId="{C47C7750-D24F-42EF-BEAB-44549CBE7244}" srcOrd="3" destOrd="0" presId="urn:microsoft.com/office/officeart/2005/8/layout/vList2"/>
    <dgm:cxn modelId="{9FD69B1E-7C98-411E-BFA8-6AA0AD65ED8E}" type="presParOf" srcId="{70820B82-3FD8-47BD-85BA-A9C7DCD650C6}" destId="{42D9E6C5-A08A-47A8-8A93-CFAA86BC34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E04B1-23BF-4879-A0D8-E7DDF93F01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E5889E-9820-4C46-AA7B-91D4FA00C08C}">
      <dgm:prSet/>
      <dgm:spPr/>
      <dgm:t>
        <a:bodyPr/>
        <a:lstStyle/>
        <a:p>
          <a:r>
            <a:rPr lang="en-US" dirty="0"/>
            <a:t>Starting point: Where it goes for being positive  on the inside to negative outside</a:t>
          </a:r>
        </a:p>
      </dgm:t>
    </dgm:pt>
    <dgm:pt modelId="{05206F0B-56AD-46E5-ABF7-B033A057D5C2}" type="parTrans" cxnId="{DE94C17C-A17C-40DB-AF46-7FEE2DE5C51A}">
      <dgm:prSet/>
      <dgm:spPr/>
      <dgm:t>
        <a:bodyPr/>
        <a:lstStyle/>
        <a:p>
          <a:endParaRPr lang="en-US"/>
        </a:p>
      </dgm:t>
    </dgm:pt>
    <dgm:pt modelId="{63DE9BF1-59AB-4130-B288-A04276848F82}" type="sibTrans" cxnId="{DE94C17C-A17C-40DB-AF46-7FEE2DE5C51A}">
      <dgm:prSet/>
      <dgm:spPr/>
      <dgm:t>
        <a:bodyPr/>
        <a:lstStyle/>
        <a:p>
          <a:endParaRPr lang="en-US"/>
        </a:p>
      </dgm:t>
    </dgm:pt>
    <dgm:pt modelId="{4A4ECC63-7BD5-419B-B1D8-C8807B7F42D6}">
      <dgm:prSet/>
      <dgm:spPr/>
      <dgm:t>
        <a:bodyPr/>
        <a:lstStyle/>
        <a:p>
          <a:r>
            <a:rPr lang="en-US"/>
            <a:t>And this acts like a signal that can be conducting along these nerve or muscle fibers.</a:t>
          </a:r>
        </a:p>
      </dgm:t>
    </dgm:pt>
    <dgm:pt modelId="{767BE879-E9AF-49B7-B9BF-6B5AF6D3BC59}" type="parTrans" cxnId="{77685534-8B2A-46A6-90E2-E76FF4A1D34B}">
      <dgm:prSet/>
      <dgm:spPr/>
      <dgm:t>
        <a:bodyPr/>
        <a:lstStyle/>
        <a:p>
          <a:endParaRPr lang="en-US"/>
        </a:p>
      </dgm:t>
    </dgm:pt>
    <dgm:pt modelId="{945268A1-D781-4C33-9332-9E884CF3A182}" type="sibTrans" cxnId="{77685534-8B2A-46A6-90E2-E76FF4A1D34B}">
      <dgm:prSet/>
      <dgm:spPr/>
      <dgm:t>
        <a:bodyPr/>
        <a:lstStyle/>
        <a:p>
          <a:endParaRPr lang="en-US"/>
        </a:p>
      </dgm:t>
    </dgm:pt>
    <dgm:pt modelId="{1F66A4D7-46A4-487C-AAC8-690EB4D2A68C}" type="pres">
      <dgm:prSet presAssocID="{4A6E04B1-23BF-4879-A0D8-E7DDF93F017B}" presName="vert0" presStyleCnt="0">
        <dgm:presLayoutVars>
          <dgm:dir/>
          <dgm:animOne val="branch"/>
          <dgm:animLvl val="lvl"/>
        </dgm:presLayoutVars>
      </dgm:prSet>
      <dgm:spPr/>
    </dgm:pt>
    <dgm:pt modelId="{949F8428-F8EA-4A46-9BE2-CC8D1519E4AC}" type="pres">
      <dgm:prSet presAssocID="{E5E5889E-9820-4C46-AA7B-91D4FA00C08C}" presName="thickLine" presStyleLbl="alignNode1" presStyleIdx="0" presStyleCnt="2"/>
      <dgm:spPr/>
    </dgm:pt>
    <dgm:pt modelId="{6FE5A63A-8442-4C7A-86DE-3E8EE38C72A2}" type="pres">
      <dgm:prSet presAssocID="{E5E5889E-9820-4C46-AA7B-91D4FA00C08C}" presName="horz1" presStyleCnt="0"/>
      <dgm:spPr/>
    </dgm:pt>
    <dgm:pt modelId="{A6A5E192-9187-4613-A115-B7127712B984}" type="pres">
      <dgm:prSet presAssocID="{E5E5889E-9820-4C46-AA7B-91D4FA00C08C}" presName="tx1" presStyleLbl="revTx" presStyleIdx="0" presStyleCnt="2"/>
      <dgm:spPr/>
    </dgm:pt>
    <dgm:pt modelId="{63B08F2A-68D5-4456-9E24-52AF683C0057}" type="pres">
      <dgm:prSet presAssocID="{E5E5889E-9820-4C46-AA7B-91D4FA00C08C}" presName="vert1" presStyleCnt="0"/>
      <dgm:spPr/>
    </dgm:pt>
    <dgm:pt modelId="{BE6EFF29-CACD-424D-9C04-413E36463540}" type="pres">
      <dgm:prSet presAssocID="{4A4ECC63-7BD5-419B-B1D8-C8807B7F42D6}" presName="thickLine" presStyleLbl="alignNode1" presStyleIdx="1" presStyleCnt="2"/>
      <dgm:spPr/>
    </dgm:pt>
    <dgm:pt modelId="{93C76971-0AF5-446D-84D7-C25E79539EE9}" type="pres">
      <dgm:prSet presAssocID="{4A4ECC63-7BD5-419B-B1D8-C8807B7F42D6}" presName="horz1" presStyleCnt="0"/>
      <dgm:spPr/>
    </dgm:pt>
    <dgm:pt modelId="{3FB3E3B1-0320-49C9-8506-1E16A04E8116}" type="pres">
      <dgm:prSet presAssocID="{4A4ECC63-7BD5-419B-B1D8-C8807B7F42D6}" presName="tx1" presStyleLbl="revTx" presStyleIdx="1" presStyleCnt="2"/>
      <dgm:spPr/>
    </dgm:pt>
    <dgm:pt modelId="{13E4FBF4-5F10-46C1-8C7B-BA9564465E73}" type="pres">
      <dgm:prSet presAssocID="{4A4ECC63-7BD5-419B-B1D8-C8807B7F42D6}" presName="vert1" presStyleCnt="0"/>
      <dgm:spPr/>
    </dgm:pt>
  </dgm:ptLst>
  <dgm:cxnLst>
    <dgm:cxn modelId="{77685534-8B2A-46A6-90E2-E76FF4A1D34B}" srcId="{4A6E04B1-23BF-4879-A0D8-E7DDF93F017B}" destId="{4A4ECC63-7BD5-419B-B1D8-C8807B7F42D6}" srcOrd="1" destOrd="0" parTransId="{767BE879-E9AF-49B7-B9BF-6B5AF6D3BC59}" sibTransId="{945268A1-D781-4C33-9332-9E884CF3A182}"/>
    <dgm:cxn modelId="{FCABE752-8290-46FD-961C-8CCE224AAEBC}" type="presOf" srcId="{4A4ECC63-7BD5-419B-B1D8-C8807B7F42D6}" destId="{3FB3E3B1-0320-49C9-8506-1E16A04E8116}" srcOrd="0" destOrd="0" presId="urn:microsoft.com/office/officeart/2008/layout/LinedList"/>
    <dgm:cxn modelId="{DE94C17C-A17C-40DB-AF46-7FEE2DE5C51A}" srcId="{4A6E04B1-23BF-4879-A0D8-E7DDF93F017B}" destId="{E5E5889E-9820-4C46-AA7B-91D4FA00C08C}" srcOrd="0" destOrd="0" parTransId="{05206F0B-56AD-46E5-ABF7-B033A057D5C2}" sibTransId="{63DE9BF1-59AB-4130-B288-A04276848F82}"/>
    <dgm:cxn modelId="{C2AA4C85-4C3A-4A30-9511-3C4855667BCD}" type="presOf" srcId="{E5E5889E-9820-4C46-AA7B-91D4FA00C08C}" destId="{A6A5E192-9187-4613-A115-B7127712B984}" srcOrd="0" destOrd="0" presId="urn:microsoft.com/office/officeart/2008/layout/LinedList"/>
    <dgm:cxn modelId="{7C904FAD-F6C2-4B36-9016-022AF7327630}" type="presOf" srcId="{4A6E04B1-23BF-4879-A0D8-E7DDF93F017B}" destId="{1F66A4D7-46A4-487C-AAC8-690EB4D2A68C}" srcOrd="0" destOrd="0" presId="urn:microsoft.com/office/officeart/2008/layout/LinedList"/>
    <dgm:cxn modelId="{32FF5984-3C30-4543-826E-6C58180EF5F1}" type="presParOf" srcId="{1F66A4D7-46A4-487C-AAC8-690EB4D2A68C}" destId="{949F8428-F8EA-4A46-9BE2-CC8D1519E4AC}" srcOrd="0" destOrd="0" presId="urn:microsoft.com/office/officeart/2008/layout/LinedList"/>
    <dgm:cxn modelId="{F7F88A1E-E37E-4B58-BF32-1C6145D141BF}" type="presParOf" srcId="{1F66A4D7-46A4-487C-AAC8-690EB4D2A68C}" destId="{6FE5A63A-8442-4C7A-86DE-3E8EE38C72A2}" srcOrd="1" destOrd="0" presId="urn:microsoft.com/office/officeart/2008/layout/LinedList"/>
    <dgm:cxn modelId="{9F5A2AD3-6ACC-4039-8B40-3DEAE247C78F}" type="presParOf" srcId="{6FE5A63A-8442-4C7A-86DE-3E8EE38C72A2}" destId="{A6A5E192-9187-4613-A115-B7127712B984}" srcOrd="0" destOrd="0" presId="urn:microsoft.com/office/officeart/2008/layout/LinedList"/>
    <dgm:cxn modelId="{0339A2E7-50D8-4AFC-9FE7-FE546F29F7DB}" type="presParOf" srcId="{6FE5A63A-8442-4C7A-86DE-3E8EE38C72A2}" destId="{63B08F2A-68D5-4456-9E24-52AF683C0057}" srcOrd="1" destOrd="0" presId="urn:microsoft.com/office/officeart/2008/layout/LinedList"/>
    <dgm:cxn modelId="{8C66BAE4-31E2-487D-80C0-7C40DD65A408}" type="presParOf" srcId="{1F66A4D7-46A4-487C-AAC8-690EB4D2A68C}" destId="{BE6EFF29-CACD-424D-9C04-413E36463540}" srcOrd="2" destOrd="0" presId="urn:microsoft.com/office/officeart/2008/layout/LinedList"/>
    <dgm:cxn modelId="{3B0D2216-E905-4624-84F7-CE1AD24B0D7C}" type="presParOf" srcId="{1F66A4D7-46A4-487C-AAC8-690EB4D2A68C}" destId="{93C76971-0AF5-446D-84D7-C25E79539EE9}" srcOrd="3" destOrd="0" presId="urn:microsoft.com/office/officeart/2008/layout/LinedList"/>
    <dgm:cxn modelId="{5CEC50EC-33D1-4DCE-B3F7-DA1924889642}" type="presParOf" srcId="{93C76971-0AF5-446D-84D7-C25E79539EE9}" destId="{3FB3E3B1-0320-49C9-8506-1E16A04E8116}" srcOrd="0" destOrd="0" presId="urn:microsoft.com/office/officeart/2008/layout/LinedList"/>
    <dgm:cxn modelId="{BD9BEECB-AD35-4FF3-B811-9E669757CC38}" type="presParOf" srcId="{93C76971-0AF5-446D-84D7-C25E79539EE9}" destId="{13E4FBF4-5F10-46C1-8C7B-BA9564465E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D6EF-9735-4754-B565-F0A260976042}">
      <dsp:nvSpPr>
        <dsp:cNvPr id="0" name=""/>
        <dsp:cNvSpPr/>
      </dsp:nvSpPr>
      <dsp:spPr>
        <a:xfrm>
          <a:off x="0" y="128699"/>
          <a:ext cx="6263640" cy="1668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Define action potential </a:t>
          </a:r>
        </a:p>
      </dsp:txBody>
      <dsp:txXfrm>
        <a:off x="81447" y="210146"/>
        <a:ext cx="6100746" cy="1505562"/>
      </dsp:txXfrm>
    </dsp:sp>
    <dsp:sp modelId="{6BA55A53-53AF-48A2-B1C3-4E563E423AA4}">
      <dsp:nvSpPr>
        <dsp:cNvPr id="0" name=""/>
        <dsp:cNvSpPr/>
      </dsp:nvSpPr>
      <dsp:spPr>
        <a:xfrm>
          <a:off x="0" y="1918115"/>
          <a:ext cx="6263640" cy="166845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Generation of action potential</a:t>
          </a:r>
        </a:p>
      </dsp:txBody>
      <dsp:txXfrm>
        <a:off x="81447" y="1999562"/>
        <a:ext cx="6100746" cy="1505562"/>
      </dsp:txXfrm>
    </dsp:sp>
    <dsp:sp modelId="{42D9E6C5-A08A-47A8-8A93-CFAA86BC3419}">
      <dsp:nvSpPr>
        <dsp:cNvPr id="0" name=""/>
        <dsp:cNvSpPr/>
      </dsp:nvSpPr>
      <dsp:spPr>
        <a:xfrm>
          <a:off x="0" y="3707532"/>
          <a:ext cx="6263640" cy="166845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Activation and inactivation gated channels </a:t>
          </a:r>
        </a:p>
      </dsp:txBody>
      <dsp:txXfrm>
        <a:off x="81447" y="3788979"/>
        <a:ext cx="6100746" cy="150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F8428-F8EA-4A46-9BE2-CC8D1519E4AC}">
      <dsp:nvSpPr>
        <dsp:cNvPr id="0" name=""/>
        <dsp:cNvSpPr/>
      </dsp:nvSpPr>
      <dsp:spPr>
        <a:xfrm>
          <a:off x="0" y="0"/>
          <a:ext cx="662050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5E192-9187-4613-A115-B7127712B984}">
      <dsp:nvSpPr>
        <dsp:cNvPr id="0" name=""/>
        <dsp:cNvSpPr/>
      </dsp:nvSpPr>
      <dsp:spPr>
        <a:xfrm>
          <a:off x="0" y="0"/>
          <a:ext cx="6620505" cy="188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Starting point: Where it goes for being positive  on the inside to negative outside</a:t>
          </a:r>
        </a:p>
      </dsp:txBody>
      <dsp:txXfrm>
        <a:off x="0" y="0"/>
        <a:ext cx="6620505" cy="1886505"/>
      </dsp:txXfrm>
    </dsp:sp>
    <dsp:sp modelId="{BE6EFF29-CACD-424D-9C04-413E36463540}">
      <dsp:nvSpPr>
        <dsp:cNvPr id="0" name=""/>
        <dsp:cNvSpPr/>
      </dsp:nvSpPr>
      <dsp:spPr>
        <a:xfrm>
          <a:off x="0" y="1886505"/>
          <a:ext cx="6620505" cy="0"/>
        </a:xfrm>
        <a:prstGeom prst="line">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3E3B1-0320-49C9-8506-1E16A04E8116}">
      <dsp:nvSpPr>
        <dsp:cNvPr id="0" name=""/>
        <dsp:cNvSpPr/>
      </dsp:nvSpPr>
      <dsp:spPr>
        <a:xfrm>
          <a:off x="0" y="1886505"/>
          <a:ext cx="6620505" cy="188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And this acts like a signal that can be conducting along these nerve or muscle fibers.</a:t>
          </a:r>
        </a:p>
      </dsp:txBody>
      <dsp:txXfrm>
        <a:off x="0" y="1886505"/>
        <a:ext cx="6620505" cy="1886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69709-6561-4554-B06A-6C05121A6E9C}" type="datetimeFigureOut">
              <a:rPr lang="en-US" smtClean="0"/>
              <a:t>3/27/2021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AC127-FC7E-48C5-97BF-6119322F2153}" type="slidenum">
              <a:rPr lang="en-US" smtClean="0"/>
              <a:t>‹#›</a:t>
            </a:fld>
            <a:endParaRPr lang="en-US"/>
          </a:p>
        </p:txBody>
      </p:sp>
    </p:spTree>
    <p:extLst>
      <p:ext uri="{BB962C8B-B14F-4D97-AF65-F5344CB8AC3E}">
        <p14:creationId xmlns:p14="http://schemas.microsoft.com/office/powerpoint/2010/main" val="325886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B3E6B10-6E3F-4716-BFFC-C65EBC461A5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CFD2D027-C983-47B0-BBF1-7BE79130E8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0B624D59-DD13-4EB9-8C40-A50B439115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3894F0-4692-4F4D-9ED4-B7FDCF576231}"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099E9C5-E52F-4B59-B62A-E50E0BF598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E8E0F8-5182-4A56-A83A-443E2582D067}"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id="{02D78016-D7F6-4908-BCA5-8C7C566250A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B3C28D6-0828-4D13-9406-1E05E658B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3825172-AFB9-4B56-A0A7-9A3DAC758C9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A001E4D-D692-4B31-B3F5-43CD66139629}"/>
              </a:ext>
            </a:extLst>
          </p:cNvPr>
          <p:cNvSpPr>
            <a:spLocks noGrp="1"/>
          </p:cNvSpPr>
          <p:nvPr>
            <p:ph type="body" idx="1"/>
          </p:nvPr>
        </p:nvSpPr>
        <p:spPr/>
        <p:txBody>
          <a:bodyPr>
            <a:normAutofit fontScale="77500" lnSpcReduction="20000"/>
          </a:bodyPr>
          <a:lstStyle/>
          <a:p>
            <a:pPr>
              <a:defRPr/>
            </a:pPr>
            <a:endParaRPr lang="en-US" dirty="0"/>
          </a:p>
        </p:txBody>
      </p:sp>
      <p:sp>
        <p:nvSpPr>
          <p:cNvPr id="28676" name="Slide Number Placeholder 3">
            <a:extLst>
              <a:ext uri="{FF2B5EF4-FFF2-40B4-BE49-F238E27FC236}">
                <a16:creationId xmlns:a16="http://schemas.microsoft.com/office/drawing/2014/main" id="{CA3587DA-2661-495C-B8DA-F41E7C487D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1E14EF-4F1B-47A2-BA1F-076733DB72CE}" type="slidenum">
              <a:rPr lang="en-AU" altLang="en-US"/>
              <a:pPr>
                <a:spcBef>
                  <a:spcPct val="0"/>
                </a:spcBef>
              </a:pPr>
              <a:t>11</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AC127-FC7E-48C5-97BF-6119322F2153}" type="slidenum">
              <a:rPr lang="en-US" smtClean="0"/>
              <a:t>16</a:t>
            </a:fld>
            <a:endParaRPr lang="en-US"/>
          </a:p>
        </p:txBody>
      </p:sp>
    </p:spTree>
    <p:extLst>
      <p:ext uri="{BB962C8B-B14F-4D97-AF65-F5344CB8AC3E}">
        <p14:creationId xmlns:p14="http://schemas.microsoft.com/office/powerpoint/2010/main" val="415127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1253-A2C4-4D49-AEA2-F86280D07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C5460-60F5-4E66-B3EF-945BEC0F9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B03D1-6C04-41EE-B864-4327CDA536F2}"/>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46A23426-A8FF-4BB0-90E1-BED834AAC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13269-384E-4C9D-8192-616F25F15C71}"/>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396150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93C9-2EF1-4AB3-A2B1-028863BC7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53650-6B50-4061-9E3E-92EDCBFEE2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6337-65C1-4F75-9B1E-B095F1E65CC3}"/>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61383DC0-1131-4B7C-B3EE-31438B415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F104F-1516-4EF9-BF00-90C77078563F}"/>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4191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A33CA-30FA-4C28-89B6-060549193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891BCA-25DC-4E20-92D7-4ED186EA46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F14BE-4745-4EBB-AA03-7F1F320FF06D}"/>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BE03DB5D-87EE-4E3D-8B08-487D51CCF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A068E-E66D-466B-B503-00515A2F51A8}"/>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244787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5D4482-E21B-4FDF-806F-6D7FDA6358C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798A9003-A577-46A2-8E26-9E93E6A2E09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83F11A35-ADDC-4BBB-AF9A-04351F7F0DF9}"/>
              </a:ext>
            </a:extLst>
          </p:cNvPr>
          <p:cNvSpPr>
            <a:spLocks noGrp="1" noChangeArrowheads="1"/>
          </p:cNvSpPr>
          <p:nvPr>
            <p:ph type="sldNum" sz="quarter" idx="12"/>
          </p:nvPr>
        </p:nvSpPr>
        <p:spPr>
          <a:ln/>
        </p:spPr>
        <p:txBody>
          <a:bodyPr/>
          <a:lstStyle>
            <a:lvl1pPr>
              <a:defRPr/>
            </a:lvl1pPr>
          </a:lstStyle>
          <a:p>
            <a:pPr>
              <a:defRPr/>
            </a:pPr>
            <a:fld id="{4C8A7DDB-6F08-4F54-9E12-EF71EE28675B}" type="slidenum">
              <a:rPr lang="en-AU" altLang="en-US"/>
              <a:pPr>
                <a:defRPr/>
              </a:pPr>
              <a:t>‹#›</a:t>
            </a:fld>
            <a:endParaRPr lang="en-AU" altLang="en-US"/>
          </a:p>
        </p:txBody>
      </p:sp>
    </p:spTree>
    <p:extLst>
      <p:ext uri="{BB962C8B-B14F-4D97-AF65-F5344CB8AC3E}">
        <p14:creationId xmlns:p14="http://schemas.microsoft.com/office/powerpoint/2010/main" val="253961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94355-FB1D-46FA-BC10-FCCFE7ABE71D}"/>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F50E48A8-0765-425A-B049-0224EC9CF28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79727E9-014B-4274-BEB9-4D888AA5B5CF}"/>
              </a:ext>
            </a:extLst>
          </p:cNvPr>
          <p:cNvSpPr>
            <a:spLocks noGrp="1" noChangeArrowheads="1"/>
          </p:cNvSpPr>
          <p:nvPr>
            <p:ph type="sldNum" sz="quarter" idx="12"/>
          </p:nvPr>
        </p:nvSpPr>
        <p:spPr>
          <a:ln/>
        </p:spPr>
        <p:txBody>
          <a:bodyPr/>
          <a:lstStyle>
            <a:lvl1pPr>
              <a:defRPr/>
            </a:lvl1pPr>
          </a:lstStyle>
          <a:p>
            <a:pPr>
              <a:defRPr/>
            </a:pPr>
            <a:fld id="{5AB6FF72-A4BB-4A03-961B-4B434927E8ED}" type="slidenum">
              <a:rPr lang="en-AU" altLang="en-US"/>
              <a:pPr>
                <a:defRPr/>
              </a:pPr>
              <a:t>‹#›</a:t>
            </a:fld>
            <a:endParaRPr lang="en-AU" altLang="en-US"/>
          </a:p>
        </p:txBody>
      </p:sp>
    </p:spTree>
    <p:extLst>
      <p:ext uri="{BB962C8B-B14F-4D97-AF65-F5344CB8AC3E}">
        <p14:creationId xmlns:p14="http://schemas.microsoft.com/office/powerpoint/2010/main" val="435205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BF46249-232B-4DE5-B828-DC8538CA691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EAC9AE90-3A74-4DA4-9F45-012EEA5B34C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D721C48-0E99-4E6D-AC78-FB9807D4D6C2}"/>
              </a:ext>
            </a:extLst>
          </p:cNvPr>
          <p:cNvSpPr>
            <a:spLocks noGrp="1" noChangeArrowheads="1"/>
          </p:cNvSpPr>
          <p:nvPr>
            <p:ph type="sldNum" sz="quarter" idx="12"/>
          </p:nvPr>
        </p:nvSpPr>
        <p:spPr>
          <a:ln/>
        </p:spPr>
        <p:txBody>
          <a:bodyPr/>
          <a:lstStyle>
            <a:lvl1pPr>
              <a:defRPr/>
            </a:lvl1pPr>
          </a:lstStyle>
          <a:p>
            <a:pPr>
              <a:defRPr/>
            </a:pPr>
            <a:fld id="{716D0C30-F003-4660-A421-06B3FA1332E5}" type="slidenum">
              <a:rPr lang="en-AU" altLang="en-US"/>
              <a:pPr>
                <a:defRPr/>
              </a:pPr>
              <a:t>‹#›</a:t>
            </a:fld>
            <a:endParaRPr lang="en-AU" altLang="en-US"/>
          </a:p>
        </p:txBody>
      </p:sp>
    </p:spTree>
    <p:extLst>
      <p:ext uri="{BB962C8B-B14F-4D97-AF65-F5344CB8AC3E}">
        <p14:creationId xmlns:p14="http://schemas.microsoft.com/office/powerpoint/2010/main" val="52827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818222-9B50-43E7-A0B0-B3F2D698401A}"/>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4215BA9C-19B7-4889-968C-6CDFA5BA8D1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5F63AC3-9486-4E2C-B17A-202CE83B0A16}"/>
              </a:ext>
            </a:extLst>
          </p:cNvPr>
          <p:cNvSpPr>
            <a:spLocks noGrp="1" noChangeArrowheads="1"/>
          </p:cNvSpPr>
          <p:nvPr>
            <p:ph type="sldNum" sz="quarter" idx="12"/>
          </p:nvPr>
        </p:nvSpPr>
        <p:spPr>
          <a:ln/>
        </p:spPr>
        <p:txBody>
          <a:bodyPr/>
          <a:lstStyle>
            <a:lvl1pPr>
              <a:defRPr/>
            </a:lvl1pPr>
          </a:lstStyle>
          <a:p>
            <a:pPr>
              <a:defRPr/>
            </a:pPr>
            <a:fld id="{5EA5DDF3-818E-4860-B4FB-B5350AF82D92}" type="slidenum">
              <a:rPr lang="en-AU" altLang="en-US"/>
              <a:pPr>
                <a:defRPr/>
              </a:pPr>
              <a:t>‹#›</a:t>
            </a:fld>
            <a:endParaRPr lang="en-AU" altLang="en-US"/>
          </a:p>
        </p:txBody>
      </p:sp>
    </p:spTree>
    <p:extLst>
      <p:ext uri="{BB962C8B-B14F-4D97-AF65-F5344CB8AC3E}">
        <p14:creationId xmlns:p14="http://schemas.microsoft.com/office/powerpoint/2010/main" val="232844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56A57E9-D7DC-45B2-8AAD-718AA2DACBD6}"/>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73B9804C-4ECA-4B46-A06C-191CFFC303A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51B172AB-2020-40D7-A469-241401614A08}"/>
              </a:ext>
            </a:extLst>
          </p:cNvPr>
          <p:cNvSpPr>
            <a:spLocks noGrp="1" noChangeArrowheads="1"/>
          </p:cNvSpPr>
          <p:nvPr>
            <p:ph type="sldNum" sz="quarter" idx="12"/>
          </p:nvPr>
        </p:nvSpPr>
        <p:spPr>
          <a:ln/>
        </p:spPr>
        <p:txBody>
          <a:bodyPr/>
          <a:lstStyle>
            <a:lvl1pPr>
              <a:defRPr/>
            </a:lvl1pPr>
          </a:lstStyle>
          <a:p>
            <a:pPr>
              <a:defRPr/>
            </a:pPr>
            <a:fld id="{096BEC20-6A12-41ED-99C3-7894DAEBC39D}" type="slidenum">
              <a:rPr lang="en-AU" altLang="en-US"/>
              <a:pPr>
                <a:defRPr/>
              </a:pPr>
              <a:t>‹#›</a:t>
            </a:fld>
            <a:endParaRPr lang="en-AU" altLang="en-US"/>
          </a:p>
        </p:txBody>
      </p:sp>
    </p:spTree>
    <p:extLst>
      <p:ext uri="{BB962C8B-B14F-4D97-AF65-F5344CB8AC3E}">
        <p14:creationId xmlns:p14="http://schemas.microsoft.com/office/powerpoint/2010/main" val="2456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6A0847-931C-45B3-837A-A120EE0F40D3}"/>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A82407AF-06D1-4491-90B2-9DA7C136BC4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9FD6CBFA-BB5F-4112-AF05-A717DD8DCB9E}"/>
              </a:ext>
            </a:extLst>
          </p:cNvPr>
          <p:cNvSpPr>
            <a:spLocks noGrp="1" noChangeArrowheads="1"/>
          </p:cNvSpPr>
          <p:nvPr>
            <p:ph type="sldNum" sz="quarter" idx="12"/>
          </p:nvPr>
        </p:nvSpPr>
        <p:spPr>
          <a:ln/>
        </p:spPr>
        <p:txBody>
          <a:bodyPr/>
          <a:lstStyle>
            <a:lvl1pPr>
              <a:defRPr/>
            </a:lvl1pPr>
          </a:lstStyle>
          <a:p>
            <a:pPr>
              <a:defRPr/>
            </a:pPr>
            <a:fld id="{3E82DB44-0C5C-41C1-BA8F-D989CB11A687}" type="slidenum">
              <a:rPr lang="en-AU" altLang="en-US"/>
              <a:pPr>
                <a:defRPr/>
              </a:pPr>
              <a:t>‹#›</a:t>
            </a:fld>
            <a:endParaRPr lang="en-AU" altLang="en-US"/>
          </a:p>
        </p:txBody>
      </p:sp>
    </p:spTree>
    <p:extLst>
      <p:ext uri="{BB962C8B-B14F-4D97-AF65-F5344CB8AC3E}">
        <p14:creationId xmlns:p14="http://schemas.microsoft.com/office/powerpoint/2010/main" val="259861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A96AD4-7D96-4110-ACA9-E9AAD22EF927}"/>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A291800E-181A-4735-AAB4-DE499A653CF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B0031C54-8F03-45E3-A41D-2FBB00050AC5}"/>
              </a:ext>
            </a:extLst>
          </p:cNvPr>
          <p:cNvSpPr>
            <a:spLocks noGrp="1" noChangeArrowheads="1"/>
          </p:cNvSpPr>
          <p:nvPr>
            <p:ph type="sldNum" sz="quarter" idx="12"/>
          </p:nvPr>
        </p:nvSpPr>
        <p:spPr>
          <a:ln/>
        </p:spPr>
        <p:txBody>
          <a:bodyPr/>
          <a:lstStyle>
            <a:lvl1pPr>
              <a:defRPr/>
            </a:lvl1pPr>
          </a:lstStyle>
          <a:p>
            <a:pPr>
              <a:defRPr/>
            </a:pPr>
            <a:fld id="{41AD6902-2ADF-4A95-B8D9-F86721E8179F}" type="slidenum">
              <a:rPr lang="en-AU" altLang="en-US"/>
              <a:pPr>
                <a:defRPr/>
              </a:pPr>
              <a:t>‹#›</a:t>
            </a:fld>
            <a:endParaRPr lang="en-AU" altLang="en-US"/>
          </a:p>
        </p:txBody>
      </p:sp>
    </p:spTree>
    <p:extLst>
      <p:ext uri="{BB962C8B-B14F-4D97-AF65-F5344CB8AC3E}">
        <p14:creationId xmlns:p14="http://schemas.microsoft.com/office/powerpoint/2010/main" val="246512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EB8007-BF9E-444E-9CD1-5A7C15119F8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2754913-CDD2-44C1-B86C-265DC16FABA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93377824-0F96-439E-B7BC-54AA3EDCAA8F}"/>
              </a:ext>
            </a:extLst>
          </p:cNvPr>
          <p:cNvSpPr>
            <a:spLocks noGrp="1" noChangeArrowheads="1"/>
          </p:cNvSpPr>
          <p:nvPr>
            <p:ph type="sldNum" sz="quarter" idx="12"/>
          </p:nvPr>
        </p:nvSpPr>
        <p:spPr>
          <a:ln/>
        </p:spPr>
        <p:txBody>
          <a:bodyPr/>
          <a:lstStyle>
            <a:lvl1pPr>
              <a:defRPr/>
            </a:lvl1pPr>
          </a:lstStyle>
          <a:p>
            <a:pPr>
              <a:defRPr/>
            </a:pPr>
            <a:fld id="{70964B67-92CA-40F2-970B-F8FFBF3B6F14}" type="slidenum">
              <a:rPr lang="en-AU" altLang="en-US"/>
              <a:pPr>
                <a:defRPr/>
              </a:pPr>
              <a:t>‹#›</a:t>
            </a:fld>
            <a:endParaRPr lang="en-AU" altLang="en-US"/>
          </a:p>
        </p:txBody>
      </p:sp>
    </p:spTree>
    <p:extLst>
      <p:ext uri="{BB962C8B-B14F-4D97-AF65-F5344CB8AC3E}">
        <p14:creationId xmlns:p14="http://schemas.microsoft.com/office/powerpoint/2010/main" val="324786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21DD-1FA9-42EC-AF58-2BF808299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30A55-C5DD-465F-BA2E-7975C59CB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51552-ABD0-4DD2-88BC-230032F85622}"/>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7640192F-61D2-431E-8A63-505BEA2CB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7E34F-E075-4E5F-9BED-5EF886F2987C}"/>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75442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BC2FEB-CA68-4644-AC47-FBC4CC72018A}"/>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768207B2-3614-460D-8989-229C56F0648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797184AE-2E92-4D0A-86AA-631A656F78E3}"/>
              </a:ext>
            </a:extLst>
          </p:cNvPr>
          <p:cNvSpPr>
            <a:spLocks noGrp="1" noChangeArrowheads="1"/>
          </p:cNvSpPr>
          <p:nvPr>
            <p:ph type="sldNum" sz="quarter" idx="12"/>
          </p:nvPr>
        </p:nvSpPr>
        <p:spPr>
          <a:ln/>
        </p:spPr>
        <p:txBody>
          <a:bodyPr/>
          <a:lstStyle>
            <a:lvl1pPr>
              <a:defRPr/>
            </a:lvl1pPr>
          </a:lstStyle>
          <a:p>
            <a:pPr>
              <a:defRPr/>
            </a:pPr>
            <a:fld id="{1366BC8D-CE3A-4AF9-B81D-F3DFBACC9538}" type="slidenum">
              <a:rPr lang="en-AU" altLang="en-US"/>
              <a:pPr>
                <a:defRPr/>
              </a:pPr>
              <a:t>‹#›</a:t>
            </a:fld>
            <a:endParaRPr lang="en-AU" altLang="en-US"/>
          </a:p>
        </p:txBody>
      </p:sp>
    </p:spTree>
    <p:extLst>
      <p:ext uri="{BB962C8B-B14F-4D97-AF65-F5344CB8AC3E}">
        <p14:creationId xmlns:p14="http://schemas.microsoft.com/office/powerpoint/2010/main" val="320403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5E130F-CEFB-4094-A137-280478B3B01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8D7441B-FC1F-4006-842F-68482DC0B31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2B3EADF6-BFCC-4A5A-A1F6-6C7ED92EC1B2}"/>
              </a:ext>
            </a:extLst>
          </p:cNvPr>
          <p:cNvSpPr>
            <a:spLocks noGrp="1" noChangeArrowheads="1"/>
          </p:cNvSpPr>
          <p:nvPr>
            <p:ph type="sldNum" sz="quarter" idx="12"/>
          </p:nvPr>
        </p:nvSpPr>
        <p:spPr>
          <a:ln/>
        </p:spPr>
        <p:txBody>
          <a:bodyPr/>
          <a:lstStyle>
            <a:lvl1pPr>
              <a:defRPr/>
            </a:lvl1pPr>
          </a:lstStyle>
          <a:p>
            <a:pPr>
              <a:defRPr/>
            </a:pPr>
            <a:fld id="{6666BAE1-842A-4D74-99E6-CAEEA6120387}" type="slidenum">
              <a:rPr lang="en-AU" altLang="en-US"/>
              <a:pPr>
                <a:defRPr/>
              </a:pPr>
              <a:t>‹#›</a:t>
            </a:fld>
            <a:endParaRPr lang="en-AU" altLang="en-US"/>
          </a:p>
        </p:txBody>
      </p:sp>
    </p:spTree>
    <p:extLst>
      <p:ext uri="{BB962C8B-B14F-4D97-AF65-F5344CB8AC3E}">
        <p14:creationId xmlns:p14="http://schemas.microsoft.com/office/powerpoint/2010/main" val="1049639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463CCF-C7ED-46D7-AD73-B92D7E444F2E}"/>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371FCE90-3BB6-4265-AEE9-CAA8255D981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1537E95-96A5-43BB-BF3E-920C66EC5916}"/>
              </a:ext>
            </a:extLst>
          </p:cNvPr>
          <p:cNvSpPr>
            <a:spLocks noGrp="1" noChangeArrowheads="1"/>
          </p:cNvSpPr>
          <p:nvPr>
            <p:ph type="sldNum" sz="quarter" idx="12"/>
          </p:nvPr>
        </p:nvSpPr>
        <p:spPr>
          <a:ln/>
        </p:spPr>
        <p:txBody>
          <a:bodyPr/>
          <a:lstStyle>
            <a:lvl1pPr>
              <a:defRPr/>
            </a:lvl1pPr>
          </a:lstStyle>
          <a:p>
            <a:pPr>
              <a:defRPr/>
            </a:pPr>
            <a:fld id="{F18B63BD-814D-4905-B802-F46D17F147BA}" type="slidenum">
              <a:rPr lang="en-AU" altLang="en-US"/>
              <a:pPr>
                <a:defRPr/>
              </a:pPr>
              <a:t>‹#›</a:t>
            </a:fld>
            <a:endParaRPr lang="en-AU" altLang="en-US"/>
          </a:p>
        </p:txBody>
      </p:sp>
    </p:spTree>
    <p:extLst>
      <p:ext uri="{BB962C8B-B14F-4D97-AF65-F5344CB8AC3E}">
        <p14:creationId xmlns:p14="http://schemas.microsoft.com/office/powerpoint/2010/main" val="201677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89F4-A74B-4CF8-8733-B127B3173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51235-BF8D-40CF-9FCB-9FBA26C15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A2329-A280-4369-983D-1506BBBAAE76}"/>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EFF37D8E-41AB-47A9-B6A7-40B6CA29A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C95DA-22DC-43AC-B6DE-05D110DE92C3}"/>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151642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B958-3B9A-4F37-8360-0359D19C4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5A0E0-C117-42AB-8DE1-84851278A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1FF9F-741F-4705-9E9E-079A373B0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480BB8-AC0E-429A-BCC6-0F6F1A6DCD16}"/>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6" name="Footer Placeholder 5">
            <a:extLst>
              <a:ext uri="{FF2B5EF4-FFF2-40B4-BE49-F238E27FC236}">
                <a16:creationId xmlns:a16="http://schemas.microsoft.com/office/drawing/2014/main" id="{526EA6D1-6A6F-4239-95A1-FE775F9F8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52503-BC88-401A-B826-A91A3EE8B9C5}"/>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357058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B615-5E41-496D-B692-A93C47782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F5D6E2-F4C9-48D2-BE10-2B6A19FA6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38E463-4781-4F67-A30C-4F4AF8614E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54349-CB82-4112-8C7C-267A0EDB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792C9-66F7-49AF-83D1-1DEBFAB12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6E393-B498-4B64-9B53-7047BF77BF57}"/>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8" name="Footer Placeholder 7">
            <a:extLst>
              <a:ext uri="{FF2B5EF4-FFF2-40B4-BE49-F238E27FC236}">
                <a16:creationId xmlns:a16="http://schemas.microsoft.com/office/drawing/2014/main" id="{F22928B8-4E7E-43B3-BE7A-1128C202B5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8C8D3A-A16F-4F34-9273-CA09B003D782}"/>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216352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751A-A8DB-496D-A51D-23ED9E7CF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6FE91-0A08-46ED-9145-6A10C2A9025E}"/>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4" name="Footer Placeholder 3">
            <a:extLst>
              <a:ext uri="{FF2B5EF4-FFF2-40B4-BE49-F238E27FC236}">
                <a16:creationId xmlns:a16="http://schemas.microsoft.com/office/drawing/2014/main" id="{9AAA4826-A9BC-4C5F-B0D5-A2BBF2465C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455B63-390C-4E21-87BC-1635CF15FB31}"/>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393667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63AD6-7A1F-471F-A67B-E524106A33AA}"/>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3" name="Footer Placeholder 2">
            <a:extLst>
              <a:ext uri="{FF2B5EF4-FFF2-40B4-BE49-F238E27FC236}">
                <a16:creationId xmlns:a16="http://schemas.microsoft.com/office/drawing/2014/main" id="{6932B49D-B65C-4F66-BB42-C6602EEEB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7BAE1F-EBE5-4E82-BC1D-9D7795E877B0}"/>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199908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2F88-9EA8-405B-ABF0-14A90E09E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EB5D21-0130-4E66-A734-C6C5C1624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400A30-66C4-4022-8326-281037C22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1B64B-2AF0-4738-99F8-68F71568AB87}"/>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6" name="Footer Placeholder 5">
            <a:extLst>
              <a:ext uri="{FF2B5EF4-FFF2-40B4-BE49-F238E27FC236}">
                <a16:creationId xmlns:a16="http://schemas.microsoft.com/office/drawing/2014/main" id="{EF72B780-3F03-4EA4-B9C3-C24DDA3F5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BC657-65CB-4D48-B147-834E00170204}"/>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356872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930C-D2AC-47E4-93B2-D8AC7A4F8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AC8AF6-FE0C-489E-981A-19EBC9DCF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8D4F16-F349-4B43-BF22-FAF8CB6EC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076FD-1939-49AD-A496-FB82A20F0C29}"/>
              </a:ext>
            </a:extLst>
          </p:cNvPr>
          <p:cNvSpPr>
            <a:spLocks noGrp="1"/>
          </p:cNvSpPr>
          <p:nvPr>
            <p:ph type="dt" sz="half" idx="10"/>
          </p:nvPr>
        </p:nvSpPr>
        <p:spPr/>
        <p:txBody>
          <a:bodyPr/>
          <a:lstStyle/>
          <a:p>
            <a:fld id="{A412AF1C-BF46-4D07-8EB0-A4863FC4D85B}" type="datetimeFigureOut">
              <a:rPr lang="en-US" smtClean="0"/>
              <a:t>3/27/2021</a:t>
            </a:fld>
            <a:endParaRPr lang="en-US"/>
          </a:p>
        </p:txBody>
      </p:sp>
      <p:sp>
        <p:nvSpPr>
          <p:cNvPr id="6" name="Footer Placeholder 5">
            <a:extLst>
              <a:ext uri="{FF2B5EF4-FFF2-40B4-BE49-F238E27FC236}">
                <a16:creationId xmlns:a16="http://schemas.microsoft.com/office/drawing/2014/main" id="{A6CD6583-6EEB-43C8-8854-8A72A0F9B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CB96C-F8B0-49E8-AC89-83E2B2F4C5C6}"/>
              </a:ext>
            </a:extLst>
          </p:cNvPr>
          <p:cNvSpPr>
            <a:spLocks noGrp="1"/>
          </p:cNvSpPr>
          <p:nvPr>
            <p:ph type="sldNum" sz="quarter" idx="12"/>
          </p:nvPr>
        </p:nvSpPr>
        <p:spPr/>
        <p:txBody>
          <a:bodyPr/>
          <a:lstStyle/>
          <a:p>
            <a:fld id="{F54EC6B2-6526-41D9-9F6A-1A0FFC63F035}" type="slidenum">
              <a:rPr lang="en-US" smtClean="0"/>
              <a:t>‹#›</a:t>
            </a:fld>
            <a:endParaRPr lang="en-US"/>
          </a:p>
        </p:txBody>
      </p:sp>
    </p:spTree>
    <p:extLst>
      <p:ext uri="{BB962C8B-B14F-4D97-AF65-F5344CB8AC3E}">
        <p14:creationId xmlns:p14="http://schemas.microsoft.com/office/powerpoint/2010/main" val="257337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58F94-3213-42B1-8FDA-642886511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76BD92-B989-4451-8A12-970596410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9F60B-3505-4D91-88A5-2304866A7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2AF1C-BF46-4D07-8EB0-A4863FC4D85B}" type="datetimeFigureOut">
              <a:rPr lang="en-US" smtClean="0"/>
              <a:t>3/27/2021</a:t>
            </a:fld>
            <a:endParaRPr lang="en-US"/>
          </a:p>
        </p:txBody>
      </p:sp>
      <p:sp>
        <p:nvSpPr>
          <p:cNvPr id="5" name="Footer Placeholder 4">
            <a:extLst>
              <a:ext uri="{FF2B5EF4-FFF2-40B4-BE49-F238E27FC236}">
                <a16:creationId xmlns:a16="http://schemas.microsoft.com/office/drawing/2014/main" id="{8F3C2256-BDE5-47DE-98FE-B4E863BB1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EED3D-C450-48B8-94AC-3CC1E1C3C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EC6B2-6526-41D9-9F6A-1A0FFC63F035}" type="slidenum">
              <a:rPr lang="en-US" smtClean="0"/>
              <a:t>‹#›</a:t>
            </a:fld>
            <a:endParaRPr lang="en-US"/>
          </a:p>
        </p:txBody>
      </p:sp>
    </p:spTree>
    <p:extLst>
      <p:ext uri="{BB962C8B-B14F-4D97-AF65-F5344CB8AC3E}">
        <p14:creationId xmlns:p14="http://schemas.microsoft.com/office/powerpoint/2010/main" val="349366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1F9015-12A7-42C0-8F9E-A680608157C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A1C8996C-7422-402F-8CE2-5EE7069BF06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8E7ABB97-4A06-4042-A153-DA2B1D0D1BA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392A278E-F7A2-42DB-8AEB-CC65467E3C9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5FDF3308-0D1B-4C0A-A667-D53AF2A699D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309B3D4-63C6-4E2F-AD3C-10D5F28A8A90}" type="slidenum">
              <a:rPr lang="en-AU" altLang="en-US"/>
              <a:pPr>
                <a:defRPr/>
              </a:pPr>
              <a:t>‹#›</a:t>
            </a:fld>
            <a:endParaRPr lang="en-AU" altLang="en-US"/>
          </a:p>
        </p:txBody>
      </p:sp>
    </p:spTree>
    <p:extLst>
      <p:ext uri="{BB962C8B-B14F-4D97-AF65-F5344CB8AC3E}">
        <p14:creationId xmlns:p14="http://schemas.microsoft.com/office/powerpoint/2010/main" val="130179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93783E-7B99-4BAC-B161-D990BAB44E03}"/>
              </a:ext>
            </a:extLst>
          </p:cNvPr>
          <p:cNvSpPr>
            <a:spLocks noGrp="1"/>
          </p:cNvSpPr>
          <p:nvPr>
            <p:ph type="ctrTitle"/>
          </p:nvPr>
        </p:nvSpPr>
        <p:spPr>
          <a:xfrm>
            <a:off x="5354955" y="552182"/>
            <a:ext cx="5998840" cy="3343135"/>
          </a:xfrm>
          <a:noFill/>
        </p:spPr>
        <p:txBody>
          <a:bodyPr>
            <a:normAutofit/>
          </a:bodyPr>
          <a:lstStyle/>
          <a:p>
            <a:pPr algn="l"/>
            <a:r>
              <a:rPr lang="en-US" sz="5200"/>
              <a:t>Generation of Action potential </a:t>
            </a:r>
          </a:p>
        </p:txBody>
      </p:sp>
      <p:sp>
        <p:nvSpPr>
          <p:cNvPr id="3" name="Subtitle 2">
            <a:extLst>
              <a:ext uri="{FF2B5EF4-FFF2-40B4-BE49-F238E27FC236}">
                <a16:creationId xmlns:a16="http://schemas.microsoft.com/office/drawing/2014/main" id="{CD31F62B-752B-4BB1-A055-D4366A79ACD3}"/>
              </a:ext>
            </a:extLst>
          </p:cNvPr>
          <p:cNvSpPr>
            <a:spLocks noGrp="1"/>
          </p:cNvSpPr>
          <p:nvPr>
            <p:ph type="subTitle" idx="1"/>
          </p:nvPr>
        </p:nvSpPr>
        <p:spPr>
          <a:xfrm>
            <a:off x="5354955" y="4067032"/>
            <a:ext cx="5998840" cy="2067068"/>
          </a:xfrm>
          <a:noFill/>
        </p:spPr>
        <p:txBody>
          <a:bodyPr>
            <a:normAutofit/>
          </a:bodyPr>
          <a:lstStyle/>
          <a:p>
            <a:pPr algn="l"/>
            <a:r>
              <a:rPr lang="en-US"/>
              <a:t>Dr. Arwa Rawashdeh </a:t>
            </a:r>
          </a:p>
        </p:txBody>
      </p:sp>
      <p:pic>
        <p:nvPicPr>
          <p:cNvPr id="14" name="Picture 4" descr="Light bulb on yellow background with sketched light beams and cord">
            <a:extLst>
              <a:ext uri="{FF2B5EF4-FFF2-40B4-BE49-F238E27FC236}">
                <a16:creationId xmlns:a16="http://schemas.microsoft.com/office/drawing/2014/main" id="{D634D997-1393-4277-9A44-648258B8C34D}"/>
              </a:ext>
            </a:extLst>
          </p:cNvPr>
          <p:cNvPicPr>
            <a:picLocks noChangeAspect="1"/>
          </p:cNvPicPr>
          <p:nvPr/>
        </p:nvPicPr>
        <p:blipFill rotWithShape="1">
          <a:blip r:embed="rId2"/>
          <a:srcRect l="49741" r="5483"/>
          <a:stretch/>
        </p:blipFill>
        <p:spPr>
          <a:xfrm>
            <a:off x="20" y="10"/>
            <a:ext cx="4992985" cy="6857990"/>
          </a:xfrm>
          <a:prstGeom prst="rect">
            <a:avLst/>
          </a:prstGeom>
        </p:spPr>
      </p:pic>
    </p:spTree>
    <p:extLst>
      <p:ext uri="{BB962C8B-B14F-4D97-AF65-F5344CB8AC3E}">
        <p14:creationId xmlns:p14="http://schemas.microsoft.com/office/powerpoint/2010/main" val="37595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177F6-ED6C-4224-B61F-344FF64BE1D8}"/>
              </a:ext>
            </a:extLst>
          </p:cNvPr>
          <p:cNvSpPr>
            <a:spLocks noGrp="1"/>
          </p:cNvSpPr>
          <p:nvPr>
            <p:ph type="title"/>
          </p:nvPr>
        </p:nvSpPr>
        <p:spPr>
          <a:xfrm>
            <a:off x="1523984" y="1054121"/>
            <a:ext cx="9465131" cy="1184111"/>
          </a:xfrm>
        </p:spPr>
        <p:txBody>
          <a:bodyPr>
            <a:normAutofit/>
          </a:bodyPr>
          <a:lstStyle/>
          <a:p>
            <a:r>
              <a:rPr lang="en-US"/>
              <a:t>Threshold </a:t>
            </a:r>
            <a:endParaRPr lang="en-US" dirty="0"/>
          </a:p>
        </p:txBody>
      </p:sp>
      <p:sp>
        <p:nvSpPr>
          <p:cNvPr id="15" name="Content Placeholder 2">
            <a:extLst>
              <a:ext uri="{FF2B5EF4-FFF2-40B4-BE49-F238E27FC236}">
                <a16:creationId xmlns:a16="http://schemas.microsoft.com/office/drawing/2014/main" id="{68CE66A4-41BC-46EC-850B-F8035A2181FD}"/>
              </a:ext>
            </a:extLst>
          </p:cNvPr>
          <p:cNvSpPr>
            <a:spLocks noGrp="1"/>
          </p:cNvSpPr>
          <p:nvPr>
            <p:ph idx="1"/>
          </p:nvPr>
        </p:nvSpPr>
        <p:spPr>
          <a:xfrm>
            <a:off x="1524000" y="2011681"/>
            <a:ext cx="9465564" cy="3788388"/>
          </a:xfrm>
        </p:spPr>
        <p:txBody>
          <a:bodyPr>
            <a:normAutofit/>
          </a:bodyPr>
          <a:lstStyle/>
          <a:p>
            <a:pPr>
              <a:lnSpc>
                <a:spcPct val="90000"/>
              </a:lnSpc>
            </a:pPr>
            <a:r>
              <a:rPr lang="en-US" sz="2000" i="1" dirty="0"/>
              <a:t>Threshold is the maximum point where the stimulated nerve can cause an action potential by opening many sodium channels  </a:t>
            </a:r>
          </a:p>
          <a:p>
            <a:pPr>
              <a:lnSpc>
                <a:spcPct val="90000"/>
              </a:lnSpc>
            </a:pPr>
            <a:endParaRPr lang="en-US" sz="2000" i="1" dirty="0"/>
          </a:p>
          <a:p>
            <a:pPr>
              <a:lnSpc>
                <a:spcPct val="90000"/>
              </a:lnSpc>
            </a:pPr>
            <a:r>
              <a:rPr lang="en-US" sz="2000" i="1" dirty="0"/>
              <a:t>before that it is sub threshold. </a:t>
            </a:r>
          </a:p>
          <a:p>
            <a:pPr>
              <a:lnSpc>
                <a:spcPct val="90000"/>
              </a:lnSpc>
            </a:pPr>
            <a:endParaRPr lang="en-US" sz="2000" i="1" dirty="0"/>
          </a:p>
          <a:p>
            <a:pPr>
              <a:lnSpc>
                <a:spcPct val="90000"/>
              </a:lnSpc>
            </a:pPr>
            <a:r>
              <a:rPr lang="en-US" sz="2000" i="1" dirty="0"/>
              <a:t>But what about super threshold this will stimulate more than action potential in row this is the way of our nervous system to communicate. </a:t>
            </a:r>
          </a:p>
          <a:p>
            <a:pPr marL="0" indent="0">
              <a:lnSpc>
                <a:spcPct val="90000"/>
              </a:lnSpc>
              <a:buNone/>
            </a:pPr>
            <a:endParaRPr lang="en-US" sz="2000" i="1" dirty="0"/>
          </a:p>
          <a:p>
            <a:pPr>
              <a:lnSpc>
                <a:spcPct val="90000"/>
              </a:lnSpc>
            </a:pPr>
            <a:r>
              <a:rPr lang="en-US" sz="2000" dirty="0"/>
              <a:t>Let us say 1 action potential (AP)  can generate in 10msec then in 1sec we can generate 100 AP. </a:t>
            </a:r>
          </a:p>
          <a:p>
            <a:pPr>
              <a:lnSpc>
                <a:spcPct val="90000"/>
              </a:lnSpc>
            </a:pPr>
            <a:endParaRPr lang="en-US" sz="2000" dirty="0"/>
          </a:p>
          <a:p>
            <a:pPr>
              <a:lnSpc>
                <a:spcPct val="90000"/>
              </a:lnSpc>
            </a:pPr>
            <a:endParaRPr lang="en-US" sz="2000" i="1" dirty="0"/>
          </a:p>
          <a:p>
            <a:pPr>
              <a:lnSpc>
                <a:spcPct val="90000"/>
              </a:lnSpc>
            </a:pPr>
            <a:endParaRPr lang="en-US" sz="2000" i="1" dirty="0"/>
          </a:p>
          <a:p>
            <a:pPr>
              <a:lnSpc>
                <a:spcPct val="90000"/>
              </a:lnSpc>
            </a:pPr>
            <a:endParaRPr lang="en-US" sz="2000" dirty="0"/>
          </a:p>
        </p:txBody>
      </p:sp>
    </p:spTree>
    <p:extLst>
      <p:ext uri="{BB962C8B-B14F-4D97-AF65-F5344CB8AC3E}">
        <p14:creationId xmlns:p14="http://schemas.microsoft.com/office/powerpoint/2010/main" val="55035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a:extLst>
              <a:ext uri="{FF2B5EF4-FFF2-40B4-BE49-F238E27FC236}">
                <a16:creationId xmlns:a16="http://schemas.microsoft.com/office/drawing/2014/main" id="{CA6DDBE0-5C0B-4388-8F14-3087238DE3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969284" y="643467"/>
            <a:ext cx="8253431" cy="55710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CF505-EEA4-422B-8300-C0EA9FDC9E35}"/>
              </a:ext>
            </a:extLst>
          </p:cNvPr>
          <p:cNvSpPr>
            <a:spLocks noGrp="1"/>
          </p:cNvSpPr>
          <p:nvPr>
            <p:ph type="title"/>
          </p:nvPr>
        </p:nvSpPr>
        <p:spPr>
          <a:xfrm>
            <a:off x="1523984" y="1054121"/>
            <a:ext cx="9465131" cy="1184111"/>
          </a:xfrm>
        </p:spPr>
        <p:txBody>
          <a:bodyPr>
            <a:normAutofit/>
          </a:bodyPr>
          <a:lstStyle/>
          <a:p>
            <a:r>
              <a:rPr lang="en-US" dirty="0"/>
              <a:t>Voltage gated sodium channels  </a:t>
            </a:r>
          </a:p>
        </p:txBody>
      </p:sp>
      <p:sp>
        <p:nvSpPr>
          <p:cNvPr id="3" name="Content Placeholder 2">
            <a:extLst>
              <a:ext uri="{FF2B5EF4-FFF2-40B4-BE49-F238E27FC236}">
                <a16:creationId xmlns:a16="http://schemas.microsoft.com/office/drawing/2014/main" id="{44B05AA3-E199-48D5-9291-076240A498CE}"/>
              </a:ext>
            </a:extLst>
          </p:cNvPr>
          <p:cNvSpPr>
            <a:spLocks noGrp="1"/>
          </p:cNvSpPr>
          <p:nvPr>
            <p:ph idx="1"/>
          </p:nvPr>
        </p:nvSpPr>
        <p:spPr>
          <a:xfrm>
            <a:off x="1524000" y="2238233"/>
            <a:ext cx="9465564" cy="3561836"/>
          </a:xfrm>
        </p:spPr>
        <p:txBody>
          <a:bodyPr>
            <a:normAutofit/>
          </a:bodyPr>
          <a:lstStyle/>
          <a:p>
            <a:pPr>
              <a:lnSpc>
                <a:spcPct val="90000"/>
              </a:lnSpc>
            </a:pPr>
            <a:r>
              <a:rPr lang="en-US" sz="2200" dirty="0"/>
              <a:t>Voltage-gated Na+ channels have three main conformational states: closed, open and inactivated.</a:t>
            </a:r>
          </a:p>
          <a:p>
            <a:pPr>
              <a:lnSpc>
                <a:spcPct val="90000"/>
              </a:lnSpc>
            </a:pPr>
            <a:r>
              <a:rPr lang="en-US" sz="2200" i="1" u="sng" dirty="0"/>
              <a:t>Forward/back transitions between these states are correspondingly referred to </a:t>
            </a:r>
          </a:p>
          <a:p>
            <a:pPr marL="0" indent="0">
              <a:lnSpc>
                <a:spcPct val="90000"/>
              </a:lnSpc>
              <a:buNone/>
            </a:pPr>
            <a:r>
              <a:rPr lang="en-US" sz="2200" i="1" dirty="0"/>
              <a:t>as </a:t>
            </a:r>
            <a:r>
              <a:rPr lang="en-US" sz="2200" i="1" dirty="0">
                <a:solidFill>
                  <a:srgbClr val="FF0000"/>
                </a:solidFill>
              </a:rPr>
              <a:t>activation/deactivation (between open and closed, respectively),</a:t>
            </a:r>
          </a:p>
          <a:p>
            <a:pPr marL="0" indent="0">
              <a:lnSpc>
                <a:spcPct val="90000"/>
              </a:lnSpc>
              <a:buNone/>
            </a:pPr>
            <a:r>
              <a:rPr lang="en-US" sz="2200" i="1" dirty="0"/>
              <a:t> </a:t>
            </a:r>
            <a:r>
              <a:rPr lang="en-US" sz="2200" i="1" dirty="0">
                <a:solidFill>
                  <a:srgbClr val="FF0000"/>
                </a:solidFill>
              </a:rPr>
              <a:t>inactivation/reactivation (between inactivated and open, respectively),</a:t>
            </a:r>
          </a:p>
          <a:p>
            <a:pPr marL="0" indent="0">
              <a:lnSpc>
                <a:spcPct val="90000"/>
              </a:lnSpc>
              <a:buNone/>
            </a:pPr>
            <a:r>
              <a:rPr lang="en-US" sz="2200" i="1" dirty="0"/>
              <a:t> </a:t>
            </a:r>
            <a:r>
              <a:rPr lang="en-US" sz="2200" i="1" dirty="0">
                <a:solidFill>
                  <a:srgbClr val="FF0000"/>
                </a:solidFill>
              </a:rPr>
              <a:t>and recovery from inactivation/closed-state inactivation (between inactivated and closed, respectively). </a:t>
            </a:r>
          </a:p>
          <a:p>
            <a:pPr marL="0" indent="0">
              <a:lnSpc>
                <a:spcPct val="90000"/>
              </a:lnSpc>
              <a:buNone/>
            </a:pPr>
            <a:r>
              <a:rPr lang="en-US" sz="2200" i="1" u="sng" dirty="0"/>
              <a:t>Closed and inactivated states are ion impermeable.</a:t>
            </a:r>
          </a:p>
          <a:p>
            <a:pPr>
              <a:lnSpc>
                <a:spcPct val="90000"/>
              </a:lnSpc>
            </a:pPr>
            <a:endParaRPr lang="en-US" sz="2200" dirty="0"/>
          </a:p>
          <a:p>
            <a:pPr marL="0" indent="0">
              <a:lnSpc>
                <a:spcPct val="90000"/>
              </a:lnSpc>
              <a:buNone/>
            </a:pPr>
            <a:endParaRPr lang="en-US" sz="2200" dirty="0"/>
          </a:p>
          <a:p>
            <a:pPr>
              <a:lnSpc>
                <a:spcPct val="90000"/>
              </a:lnSpc>
            </a:pPr>
            <a:endParaRPr lang="en-US" sz="2200" dirty="0"/>
          </a:p>
        </p:txBody>
      </p:sp>
    </p:spTree>
    <p:extLst>
      <p:ext uri="{BB962C8B-B14F-4D97-AF65-F5344CB8AC3E}">
        <p14:creationId xmlns:p14="http://schemas.microsoft.com/office/powerpoint/2010/main" val="407984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3BC8-810C-4842-B761-BEE74AD36B2B}"/>
              </a:ext>
            </a:extLst>
          </p:cNvPr>
          <p:cNvSpPr>
            <a:spLocks noGrp="1"/>
          </p:cNvSpPr>
          <p:nvPr>
            <p:ph type="title"/>
          </p:nvPr>
        </p:nvSpPr>
        <p:spPr>
          <a:xfrm>
            <a:off x="1913468" y="365125"/>
            <a:ext cx="9440332" cy="1325563"/>
          </a:xfrm>
        </p:spPr>
        <p:txBody>
          <a:bodyPr>
            <a:normAutofit/>
          </a:bodyPr>
          <a:lstStyle/>
          <a:p>
            <a:pPr>
              <a:lnSpc>
                <a:spcPct val="90000"/>
              </a:lnSpc>
            </a:pPr>
            <a:r>
              <a:rPr lang="en-US" sz="4200" dirty="0"/>
              <a:t>Activation/ deactivation ( between open and close) </a:t>
            </a:r>
          </a:p>
        </p:txBody>
      </p:sp>
      <p:pic>
        <p:nvPicPr>
          <p:cNvPr id="22" name="Graphic 21" descr="Disconnected">
            <a:extLst>
              <a:ext uri="{FF2B5EF4-FFF2-40B4-BE49-F238E27FC236}">
                <a16:creationId xmlns:a16="http://schemas.microsoft.com/office/drawing/2014/main" id="{8ED230C6-9822-4B0F-B43E-5132780590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18" name="Content Placeholder 2">
            <a:extLst>
              <a:ext uri="{FF2B5EF4-FFF2-40B4-BE49-F238E27FC236}">
                <a16:creationId xmlns:a16="http://schemas.microsoft.com/office/drawing/2014/main" id="{7D457F8C-30CE-4BB8-A8CF-9F4639805559}"/>
              </a:ext>
            </a:extLst>
          </p:cNvPr>
          <p:cNvSpPr>
            <a:spLocks noGrp="1"/>
          </p:cNvSpPr>
          <p:nvPr>
            <p:ph idx="1"/>
          </p:nvPr>
        </p:nvSpPr>
        <p:spPr>
          <a:xfrm>
            <a:off x="838200" y="1825625"/>
            <a:ext cx="10515600" cy="4351338"/>
          </a:xfrm>
        </p:spPr>
        <p:txBody>
          <a:bodyPr>
            <a:normAutofit/>
          </a:bodyPr>
          <a:lstStyle/>
          <a:p>
            <a:pPr>
              <a:lnSpc>
                <a:spcPct val="90000"/>
              </a:lnSpc>
            </a:pPr>
            <a:r>
              <a:rPr lang="en-US" dirty="0"/>
              <a:t>Before an action potential occurs, the axonal membrane  at its normal resting potential, and Na+ channels are in their deactivated state, blocked on the extracellular side by their activation gates. </a:t>
            </a:r>
          </a:p>
          <a:p>
            <a:pPr>
              <a:lnSpc>
                <a:spcPct val="90000"/>
              </a:lnSpc>
            </a:pPr>
            <a:endParaRPr lang="en-US" dirty="0"/>
          </a:p>
          <a:p>
            <a:pPr>
              <a:lnSpc>
                <a:spcPct val="90000"/>
              </a:lnSpc>
            </a:pPr>
            <a:r>
              <a:rPr lang="en-US" dirty="0"/>
              <a:t>In response to an action potential, the activation gates open, allowing positively charged Na+ ions to flow into the neuron through the channels, and causing the voltage across the neuronal membrane to increase. </a:t>
            </a:r>
          </a:p>
          <a:p>
            <a:pPr>
              <a:lnSpc>
                <a:spcPct val="90000"/>
              </a:lnSpc>
            </a:pPr>
            <a:endParaRPr lang="en-US" dirty="0"/>
          </a:p>
          <a:p>
            <a:pPr marL="0" indent="0">
              <a:lnSpc>
                <a:spcPct val="90000"/>
              </a:lnSpc>
              <a:buNone/>
            </a:pPr>
            <a:endParaRPr lang="en-US" dirty="0"/>
          </a:p>
        </p:txBody>
      </p:sp>
    </p:spTree>
    <p:extLst>
      <p:ext uri="{BB962C8B-B14F-4D97-AF65-F5344CB8AC3E}">
        <p14:creationId xmlns:p14="http://schemas.microsoft.com/office/powerpoint/2010/main" val="282837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38CC-4159-418A-A6FB-CB110726E356}"/>
              </a:ext>
            </a:extLst>
          </p:cNvPr>
          <p:cNvSpPr>
            <a:spLocks noGrp="1"/>
          </p:cNvSpPr>
          <p:nvPr>
            <p:ph type="title"/>
          </p:nvPr>
        </p:nvSpPr>
        <p:spPr/>
        <p:txBody>
          <a:bodyPr/>
          <a:lstStyle/>
          <a:p>
            <a:r>
              <a:rPr lang="en-US" dirty="0"/>
              <a:t>Inactivation to reactivation ( between inactivation and open)  </a:t>
            </a:r>
          </a:p>
        </p:txBody>
      </p:sp>
      <p:sp>
        <p:nvSpPr>
          <p:cNvPr id="3" name="Content Placeholder 2">
            <a:extLst>
              <a:ext uri="{FF2B5EF4-FFF2-40B4-BE49-F238E27FC236}">
                <a16:creationId xmlns:a16="http://schemas.microsoft.com/office/drawing/2014/main" id="{55CD421D-501B-4CB4-B6F3-DA9881A72810}"/>
              </a:ext>
            </a:extLst>
          </p:cNvPr>
          <p:cNvSpPr>
            <a:spLocks noGrp="1"/>
          </p:cNvSpPr>
          <p:nvPr>
            <p:ph idx="1"/>
          </p:nvPr>
        </p:nvSpPr>
        <p:spPr/>
        <p:txBody>
          <a:bodyPr/>
          <a:lstStyle/>
          <a:p>
            <a:pPr marL="0" indent="0">
              <a:buNone/>
            </a:pPr>
            <a:r>
              <a:rPr lang="en-US" dirty="0"/>
              <a:t>Because the voltage across the membrane is initially negative, as its voltage increases to and past zero, it is said to depolarize. This increase in voltage constitutes the rising phase of an action potential.</a:t>
            </a:r>
          </a:p>
          <a:p>
            <a:pPr marL="0" indent="0">
              <a:buNone/>
            </a:pPr>
            <a:endParaRPr lang="en-US" dirty="0"/>
          </a:p>
          <a:p>
            <a:pPr marL="0" indent="0">
              <a:buNone/>
            </a:pPr>
            <a:r>
              <a:rPr lang="en-US" dirty="0"/>
              <a:t>At the peak of the action potential, when enough Na+ has entered the neuron and the membrane's potential has become high enough, the Na+ channels inactivate themselves by closing their inactivation gates.</a:t>
            </a:r>
          </a:p>
          <a:p>
            <a:pPr marL="0" indent="0">
              <a:buNone/>
            </a:pPr>
            <a:endParaRPr lang="en-US" dirty="0"/>
          </a:p>
        </p:txBody>
      </p:sp>
    </p:spTree>
    <p:extLst>
      <p:ext uri="{BB962C8B-B14F-4D97-AF65-F5344CB8AC3E}">
        <p14:creationId xmlns:p14="http://schemas.microsoft.com/office/powerpoint/2010/main" val="364888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09263-D5B7-406C-87D5-471824BF8E51}"/>
              </a:ext>
            </a:extLst>
          </p:cNvPr>
          <p:cNvSpPr>
            <a:spLocks noGrp="1"/>
          </p:cNvSpPr>
          <p:nvPr>
            <p:ph type="title"/>
          </p:nvPr>
        </p:nvSpPr>
        <p:spPr>
          <a:xfrm>
            <a:off x="838200" y="631825"/>
            <a:ext cx="10515600" cy="1325563"/>
          </a:xfrm>
        </p:spPr>
        <p:txBody>
          <a:bodyPr>
            <a:normAutofit/>
          </a:bodyPr>
          <a:lstStyle/>
          <a:p>
            <a:pPr>
              <a:lnSpc>
                <a:spcPct val="90000"/>
              </a:lnSpc>
            </a:pPr>
            <a:r>
              <a:rPr lang="en-US" sz="3700" dirty="0"/>
              <a:t>Inactivation to reactivation ( between inactivation and open) </a:t>
            </a:r>
          </a:p>
        </p:txBody>
      </p:sp>
      <p:sp>
        <p:nvSpPr>
          <p:cNvPr id="3" name="Content Placeholder 2">
            <a:extLst>
              <a:ext uri="{FF2B5EF4-FFF2-40B4-BE49-F238E27FC236}">
                <a16:creationId xmlns:a16="http://schemas.microsoft.com/office/drawing/2014/main" id="{0E3068DD-537E-4CD0-90ED-D58CFC10B82A}"/>
              </a:ext>
            </a:extLst>
          </p:cNvPr>
          <p:cNvSpPr>
            <a:spLocks noGrp="1"/>
          </p:cNvSpPr>
          <p:nvPr>
            <p:ph idx="1"/>
          </p:nvPr>
        </p:nvSpPr>
        <p:spPr>
          <a:xfrm>
            <a:off x="838200" y="2057400"/>
            <a:ext cx="10515600" cy="3871762"/>
          </a:xfrm>
        </p:spPr>
        <p:txBody>
          <a:bodyPr>
            <a:normAutofit/>
          </a:bodyPr>
          <a:lstStyle/>
          <a:p>
            <a:r>
              <a:rPr lang="en-US" sz="2400"/>
              <a:t>Closure of the inactivation gate causes Na+ flow through the channel to stop, which in turn causes the membrane potential to stop rising. </a:t>
            </a:r>
          </a:p>
          <a:p>
            <a:endParaRPr lang="en-US" sz="2400"/>
          </a:p>
          <a:p>
            <a:r>
              <a:rPr lang="en-US" sz="2400"/>
              <a:t>With its inactivation gate closed, the channel is said to be inactivated. </a:t>
            </a:r>
          </a:p>
          <a:p>
            <a:endParaRPr lang="en-US" sz="2400"/>
          </a:p>
          <a:p>
            <a:r>
              <a:rPr lang="en-US" sz="2400"/>
              <a:t>With the Na+ channel no longer contributing to the membrane potential, the potential decreases back to its resting potential as the neuron repolarizes and subsequently hyperpolarizes itself. This decrease in voltage constitutes the falling phase of the action potential</a:t>
            </a:r>
          </a:p>
          <a:p>
            <a:endParaRPr lang="en-US" sz="2400"/>
          </a:p>
        </p:txBody>
      </p:sp>
    </p:spTree>
    <p:extLst>
      <p:ext uri="{BB962C8B-B14F-4D97-AF65-F5344CB8AC3E}">
        <p14:creationId xmlns:p14="http://schemas.microsoft.com/office/powerpoint/2010/main" val="390045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BFEC6-6852-42A2-9186-8F5A23342BA0}"/>
              </a:ext>
            </a:extLst>
          </p:cNvPr>
          <p:cNvSpPr>
            <a:spLocks noGrp="1"/>
          </p:cNvSpPr>
          <p:nvPr>
            <p:ph type="title"/>
          </p:nvPr>
        </p:nvSpPr>
        <p:spPr>
          <a:xfrm>
            <a:off x="838200" y="631825"/>
            <a:ext cx="10515600" cy="1325563"/>
          </a:xfrm>
        </p:spPr>
        <p:txBody>
          <a:bodyPr>
            <a:normAutofit/>
          </a:bodyPr>
          <a:lstStyle/>
          <a:p>
            <a:pPr>
              <a:lnSpc>
                <a:spcPct val="90000"/>
              </a:lnSpc>
            </a:pPr>
            <a:r>
              <a:rPr lang="en-US" sz="3700"/>
              <a:t>recovery from inactivation/closed-state inactivation (between inactivated and closed)</a:t>
            </a:r>
          </a:p>
        </p:txBody>
      </p:sp>
      <p:sp>
        <p:nvSpPr>
          <p:cNvPr id="3" name="Content Placeholder 2">
            <a:extLst>
              <a:ext uri="{FF2B5EF4-FFF2-40B4-BE49-F238E27FC236}">
                <a16:creationId xmlns:a16="http://schemas.microsoft.com/office/drawing/2014/main" id="{732991E3-0F1F-45E2-B4BC-B99E2AEA3BD4}"/>
              </a:ext>
            </a:extLst>
          </p:cNvPr>
          <p:cNvSpPr>
            <a:spLocks noGrp="1"/>
          </p:cNvSpPr>
          <p:nvPr>
            <p:ph idx="1"/>
          </p:nvPr>
        </p:nvSpPr>
        <p:spPr>
          <a:xfrm>
            <a:off x="838200" y="2057400"/>
            <a:ext cx="10515600" cy="3871762"/>
          </a:xfrm>
        </p:spPr>
        <p:txBody>
          <a:bodyPr>
            <a:normAutofit/>
          </a:bodyPr>
          <a:lstStyle/>
          <a:p>
            <a:r>
              <a:rPr lang="en-US" sz="2400" dirty="0"/>
              <a:t>When the membrane's voltage becomes low enough, the inactivation gate re- opens and the activation gate closes in a process called deactivation.</a:t>
            </a:r>
          </a:p>
          <a:p>
            <a:endParaRPr lang="en-US" sz="2400" dirty="0"/>
          </a:p>
          <a:p>
            <a:endParaRPr lang="en-US" sz="2400" dirty="0"/>
          </a:p>
          <a:p>
            <a:r>
              <a:rPr lang="en-US" sz="2400" dirty="0"/>
              <a:t>With the activation gate closed and the inactivation gate open, the Na+ channel is once again in its deactivated state and is ready to participate in another action potential.</a:t>
            </a:r>
          </a:p>
          <a:p>
            <a:endParaRPr lang="en-US" sz="2400" dirty="0"/>
          </a:p>
          <a:p>
            <a:pPr marL="0" indent="0">
              <a:buNone/>
            </a:pPr>
            <a:endParaRPr lang="en-US" sz="2400" dirty="0"/>
          </a:p>
        </p:txBody>
      </p:sp>
    </p:spTree>
    <p:extLst>
      <p:ext uri="{BB962C8B-B14F-4D97-AF65-F5344CB8AC3E}">
        <p14:creationId xmlns:p14="http://schemas.microsoft.com/office/powerpoint/2010/main" val="169652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C764D-CF40-4B98-8D35-0CE7122AA536}"/>
              </a:ext>
            </a:extLst>
          </p:cNvPr>
          <p:cNvSpPr>
            <a:spLocks noGrp="1"/>
          </p:cNvSpPr>
          <p:nvPr>
            <p:ph type="title"/>
          </p:nvPr>
        </p:nvSpPr>
        <p:spPr>
          <a:xfrm>
            <a:off x="1523984" y="1054121"/>
            <a:ext cx="9465131" cy="1184111"/>
          </a:xfrm>
        </p:spPr>
        <p:txBody>
          <a:bodyPr>
            <a:normAutofit/>
          </a:bodyPr>
          <a:lstStyle/>
          <a:p>
            <a:pPr>
              <a:lnSpc>
                <a:spcPct val="90000"/>
              </a:lnSpc>
            </a:pPr>
            <a:r>
              <a:rPr lang="en-US" sz="3700" dirty="0"/>
              <a:t>Mutation to inactivation of sodium gated channels </a:t>
            </a:r>
          </a:p>
        </p:txBody>
      </p:sp>
      <p:sp>
        <p:nvSpPr>
          <p:cNvPr id="3" name="Content Placeholder 2">
            <a:extLst>
              <a:ext uri="{FF2B5EF4-FFF2-40B4-BE49-F238E27FC236}">
                <a16:creationId xmlns:a16="http://schemas.microsoft.com/office/drawing/2014/main" id="{F1C07534-5A30-4EFE-A974-382523AD75F2}"/>
              </a:ext>
            </a:extLst>
          </p:cNvPr>
          <p:cNvSpPr>
            <a:spLocks noGrp="1"/>
          </p:cNvSpPr>
          <p:nvPr>
            <p:ph idx="1"/>
          </p:nvPr>
        </p:nvSpPr>
        <p:spPr>
          <a:xfrm>
            <a:off x="1524000" y="2399099"/>
            <a:ext cx="9465564" cy="3400969"/>
          </a:xfrm>
        </p:spPr>
        <p:txBody>
          <a:bodyPr>
            <a:normAutofit/>
          </a:bodyPr>
          <a:lstStyle/>
          <a:p>
            <a:pPr>
              <a:lnSpc>
                <a:spcPct val="90000"/>
              </a:lnSpc>
            </a:pPr>
            <a:r>
              <a:rPr lang="en-US" sz="2200"/>
              <a:t>When any kind of ion channel does not inactivate itself, it is said to be persistently (or tonically) active. </a:t>
            </a:r>
          </a:p>
          <a:p>
            <a:pPr>
              <a:lnSpc>
                <a:spcPct val="90000"/>
              </a:lnSpc>
            </a:pPr>
            <a:endParaRPr lang="en-US" sz="2200"/>
          </a:p>
          <a:p>
            <a:pPr>
              <a:lnSpc>
                <a:spcPct val="90000"/>
              </a:lnSpc>
            </a:pPr>
            <a:r>
              <a:rPr lang="en-US" sz="2200"/>
              <a:t>However, genetic mutations that cause persistent activity in other channels can cause disease by creating excessive activity of certain kinds of neurons. </a:t>
            </a:r>
          </a:p>
          <a:p>
            <a:pPr>
              <a:lnSpc>
                <a:spcPct val="90000"/>
              </a:lnSpc>
            </a:pPr>
            <a:endParaRPr lang="en-US" sz="2200"/>
          </a:p>
          <a:p>
            <a:pPr>
              <a:lnSpc>
                <a:spcPct val="90000"/>
              </a:lnSpc>
            </a:pPr>
            <a:r>
              <a:rPr lang="en-US" sz="2200"/>
              <a:t>Mutations that interfere with Na+ channel inactivation can contribute to cardiovascular diseases or epileptic seizures by window currents, which can cause muscle and/or nerve cells to become over-excited.</a:t>
            </a:r>
          </a:p>
          <a:p>
            <a:pPr>
              <a:lnSpc>
                <a:spcPct val="90000"/>
              </a:lnSpc>
            </a:pPr>
            <a:endParaRPr lang="en-US" sz="2200"/>
          </a:p>
        </p:txBody>
      </p:sp>
    </p:spTree>
    <p:extLst>
      <p:ext uri="{BB962C8B-B14F-4D97-AF65-F5344CB8AC3E}">
        <p14:creationId xmlns:p14="http://schemas.microsoft.com/office/powerpoint/2010/main" val="150194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B286-3AA8-4E90-BD10-71473B32FCD3}"/>
              </a:ext>
            </a:extLst>
          </p:cNvPr>
          <p:cNvSpPr>
            <a:spLocks noGrp="1"/>
          </p:cNvSpPr>
          <p:nvPr>
            <p:ph type="title"/>
          </p:nvPr>
        </p:nvSpPr>
        <p:spPr>
          <a:xfrm>
            <a:off x="524741" y="620392"/>
            <a:ext cx="3808268" cy="5504688"/>
          </a:xfrm>
        </p:spPr>
        <p:txBody>
          <a:bodyPr>
            <a:normAutofit/>
          </a:bodyPr>
          <a:lstStyle/>
          <a:p>
            <a:r>
              <a:rPr lang="en-US" sz="6000"/>
              <a:t>Objectives </a:t>
            </a:r>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2AAE5EB-97F8-42F0-9841-DF75AC6C05DE}"/>
              </a:ext>
            </a:extLst>
          </p:cNvPr>
          <p:cNvGraphicFramePr>
            <a:graphicFrameLocks noGrp="1"/>
          </p:cNvGraphicFramePr>
          <p:nvPr>
            <p:ph idx="1"/>
            <p:extLst>
              <p:ext uri="{D42A27DB-BD31-4B8C-83A1-F6EECF244321}">
                <p14:modId xmlns:p14="http://schemas.microsoft.com/office/powerpoint/2010/main" val="359984331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3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9" name="Picture 23556" descr="Sphere of mesh and nodes">
            <a:extLst>
              <a:ext uri="{FF2B5EF4-FFF2-40B4-BE49-F238E27FC236}">
                <a16:creationId xmlns:a16="http://schemas.microsoft.com/office/drawing/2014/main" id="{77F59DB6-5A4C-4EC3-A915-A4F263022C04}"/>
              </a:ext>
            </a:extLst>
          </p:cNvPr>
          <p:cNvPicPr>
            <a:picLocks noChangeAspect="1"/>
          </p:cNvPicPr>
          <p:nvPr/>
        </p:nvPicPr>
        <p:blipFill rotWithShape="1">
          <a:blip r:embed="rId3"/>
          <a:srcRect t="7333" r="9091" b="24485"/>
          <a:stretch/>
        </p:blipFill>
        <p:spPr>
          <a:xfrm>
            <a:off x="20" y="10"/>
            <a:ext cx="12191980" cy="6857990"/>
          </a:xfrm>
          <a:prstGeom prst="rect">
            <a:avLst/>
          </a:prstGeom>
        </p:spPr>
      </p:pic>
      <p:sp>
        <p:nvSpPr>
          <p:cNvPr id="77" name="Rectangle 7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B519FF93-ACDD-462E-AF28-41C8DBC3EB4B}"/>
              </a:ext>
            </a:extLst>
          </p:cNvPr>
          <p:cNvSpPr>
            <a:spLocks noGrp="1" noChangeArrowheads="1"/>
          </p:cNvSpPr>
          <p:nvPr>
            <p:ph type="title"/>
          </p:nvPr>
        </p:nvSpPr>
        <p:spPr>
          <a:xfrm>
            <a:off x="594804" y="640263"/>
            <a:ext cx="6619811" cy="1344975"/>
          </a:xfrm>
        </p:spPr>
        <p:txBody>
          <a:bodyPr>
            <a:normAutofit/>
          </a:bodyPr>
          <a:lstStyle/>
          <a:p>
            <a:r>
              <a:rPr lang="en-US" altLang="en-US" sz="4000" b="1"/>
              <a:t>Action potential (AP)</a:t>
            </a:r>
          </a:p>
        </p:txBody>
      </p:sp>
      <p:sp>
        <p:nvSpPr>
          <p:cNvPr id="23555" name="Content Placeholder 2">
            <a:extLst>
              <a:ext uri="{FF2B5EF4-FFF2-40B4-BE49-F238E27FC236}">
                <a16:creationId xmlns:a16="http://schemas.microsoft.com/office/drawing/2014/main" id="{58C57222-F96E-43E5-A6C7-78DE59FFFB3B}"/>
              </a:ext>
            </a:extLst>
          </p:cNvPr>
          <p:cNvSpPr>
            <a:spLocks noGrp="1" noChangeArrowheads="1"/>
          </p:cNvSpPr>
          <p:nvPr>
            <p:ph idx="1"/>
          </p:nvPr>
        </p:nvSpPr>
        <p:spPr>
          <a:xfrm>
            <a:off x="594109" y="2121763"/>
            <a:ext cx="6620505" cy="3773010"/>
          </a:xfrm>
        </p:spPr>
        <p:txBody>
          <a:bodyPr>
            <a:normAutofit/>
          </a:bodyPr>
          <a:lstStyle/>
          <a:p>
            <a:pPr>
              <a:lnSpc>
                <a:spcPct val="90000"/>
              </a:lnSpc>
            </a:pPr>
            <a:r>
              <a:rPr lang="en-US" altLang="en-US" sz="2400"/>
              <a:t>Short events in which membrane potential dramatically changes</a:t>
            </a:r>
          </a:p>
          <a:p>
            <a:pPr marL="0" indent="0">
              <a:lnSpc>
                <a:spcPct val="90000"/>
              </a:lnSpc>
              <a:buNone/>
            </a:pPr>
            <a:endParaRPr lang="en-US" altLang="en-US" sz="2400"/>
          </a:p>
          <a:p>
            <a:pPr>
              <a:lnSpc>
                <a:spcPct val="90000"/>
              </a:lnSpc>
            </a:pPr>
            <a:r>
              <a:rPr lang="en-US" altLang="en-US" sz="2400"/>
              <a:t>It is a short-lasting reversal in the electrical polarity of the excitable cell </a:t>
            </a:r>
          </a:p>
          <a:p>
            <a:pPr>
              <a:lnSpc>
                <a:spcPct val="90000"/>
              </a:lnSpc>
            </a:pPr>
            <a:endParaRPr lang="en-US" altLang="en-US" sz="2400"/>
          </a:p>
          <a:p>
            <a:pPr marL="0" indent="0">
              <a:lnSpc>
                <a:spcPct val="90000"/>
              </a:lnSpc>
              <a:buNone/>
            </a:pPr>
            <a:endParaRPr lang="en-US" altLang="en-US" sz="2400"/>
          </a:p>
          <a:p>
            <a:pPr>
              <a:lnSpc>
                <a:spcPct val="90000"/>
              </a:lnSpc>
            </a:pPr>
            <a:r>
              <a:rPr lang="en-US" altLang="en-US" sz="2400"/>
              <a:t>Every cell has a membrane potential but only excitable cell; muscle and nerve can exhibit a reversal in electrical polarity.</a:t>
            </a:r>
          </a:p>
          <a:p>
            <a:pPr>
              <a:lnSpc>
                <a:spcPct val="90000"/>
              </a:lnSpc>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69231911-A364-4BB0-B0FB-9E75BF1D449A}"/>
              </a:ext>
            </a:extLst>
          </p:cNvPr>
          <p:cNvPicPr>
            <a:picLocks noChangeAspect="1"/>
          </p:cNvPicPr>
          <p:nvPr/>
        </p:nvPicPr>
        <p:blipFill rotWithShape="1">
          <a:blip r:embed="rId2"/>
          <a:srcRect t="23103" r="9091"/>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30026-5FAB-4B1B-8C3F-82D77E0713F1}"/>
              </a:ext>
            </a:extLst>
          </p:cNvPr>
          <p:cNvSpPr>
            <a:spLocks noGrp="1"/>
          </p:cNvSpPr>
          <p:nvPr>
            <p:ph type="title"/>
          </p:nvPr>
        </p:nvSpPr>
        <p:spPr>
          <a:xfrm>
            <a:off x="594804" y="640263"/>
            <a:ext cx="6619811" cy="1344975"/>
          </a:xfrm>
        </p:spPr>
        <p:txBody>
          <a:bodyPr>
            <a:normAutofit/>
          </a:bodyPr>
          <a:lstStyle/>
          <a:p>
            <a:r>
              <a:rPr lang="en-US" sz="4000" dirty="0"/>
              <a:t>Continued action potential </a:t>
            </a:r>
          </a:p>
        </p:txBody>
      </p:sp>
      <p:graphicFrame>
        <p:nvGraphicFramePr>
          <p:cNvPr id="14" name="Content Placeholder 2">
            <a:extLst>
              <a:ext uri="{FF2B5EF4-FFF2-40B4-BE49-F238E27FC236}">
                <a16:creationId xmlns:a16="http://schemas.microsoft.com/office/drawing/2014/main" id="{48624833-5A50-433A-9DD5-3B14F6028B4E}"/>
              </a:ext>
            </a:extLst>
          </p:cNvPr>
          <p:cNvGraphicFramePr>
            <a:graphicFrameLocks noGrp="1"/>
          </p:cNvGraphicFramePr>
          <p:nvPr>
            <p:ph idx="1"/>
            <p:extLst>
              <p:ext uri="{D42A27DB-BD31-4B8C-83A1-F6EECF244321}">
                <p14:modId xmlns:p14="http://schemas.microsoft.com/office/powerpoint/2010/main" val="2253333375"/>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36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Right Triangle 13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602" name="Picture 7" descr="Diagram&#10;&#10;Description automatically generated">
            <a:extLst>
              <a:ext uri="{FF2B5EF4-FFF2-40B4-BE49-F238E27FC236}">
                <a16:creationId xmlns:a16="http://schemas.microsoft.com/office/drawing/2014/main" id="{97EBCB3A-69F1-4DDF-8470-A551755B3A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36274" y="846200"/>
            <a:ext cx="6196004" cy="49793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lecular glass structure">
            <a:extLst>
              <a:ext uri="{FF2B5EF4-FFF2-40B4-BE49-F238E27FC236}">
                <a16:creationId xmlns:a16="http://schemas.microsoft.com/office/drawing/2014/main" id="{28054DA9-27EA-4DCC-AD4C-441417F73E7B}"/>
              </a:ext>
            </a:extLst>
          </p:cNvPr>
          <p:cNvPicPr>
            <a:picLocks noChangeAspect="1"/>
          </p:cNvPicPr>
          <p:nvPr/>
        </p:nvPicPr>
        <p:blipFill rotWithShape="1">
          <a:blip r:embed="rId2"/>
          <a:srcRect/>
          <a:stretch/>
        </p:blipFill>
        <p:spPr>
          <a:xfrm>
            <a:off x="20" y="10"/>
            <a:ext cx="12191980" cy="6857990"/>
          </a:xfrm>
          <a:prstGeom prst="rect">
            <a:avLst/>
          </a:prstGeom>
        </p:spPr>
      </p:pic>
      <p:sp>
        <p:nvSpPr>
          <p:cNvPr id="26"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B63FD6-93CB-4F21-B58C-7E5F6D5D855E}"/>
              </a:ext>
            </a:extLst>
          </p:cNvPr>
          <p:cNvSpPr>
            <a:spLocks noGrp="1"/>
          </p:cNvSpPr>
          <p:nvPr>
            <p:ph type="title"/>
          </p:nvPr>
        </p:nvSpPr>
        <p:spPr>
          <a:xfrm>
            <a:off x="643467" y="321734"/>
            <a:ext cx="6891186" cy="1135737"/>
          </a:xfrm>
        </p:spPr>
        <p:txBody>
          <a:bodyPr>
            <a:normAutofit/>
          </a:bodyPr>
          <a:lstStyle/>
          <a:p>
            <a:pPr>
              <a:lnSpc>
                <a:spcPct val="90000"/>
              </a:lnSpc>
            </a:pPr>
            <a:r>
              <a:rPr lang="en-US" sz="3600" dirty="0"/>
              <a:t>Generation of action potential</a:t>
            </a:r>
            <a:br>
              <a:rPr lang="en-US" sz="3600" dirty="0"/>
            </a:br>
            <a:r>
              <a:rPr lang="en-US" sz="3600" dirty="0"/>
              <a:t>1. Depolarization  </a:t>
            </a:r>
          </a:p>
        </p:txBody>
      </p:sp>
      <p:sp>
        <p:nvSpPr>
          <p:cNvPr id="3" name="Content Placeholder 2">
            <a:extLst>
              <a:ext uri="{FF2B5EF4-FFF2-40B4-BE49-F238E27FC236}">
                <a16:creationId xmlns:a16="http://schemas.microsoft.com/office/drawing/2014/main" id="{99099B96-B383-49A7-9204-301488B38A26}"/>
              </a:ext>
            </a:extLst>
          </p:cNvPr>
          <p:cNvSpPr>
            <a:spLocks noGrp="1"/>
          </p:cNvSpPr>
          <p:nvPr>
            <p:ph idx="1"/>
          </p:nvPr>
        </p:nvSpPr>
        <p:spPr>
          <a:xfrm>
            <a:off x="643467" y="1782981"/>
            <a:ext cx="6891187" cy="4393982"/>
          </a:xfrm>
        </p:spPr>
        <p:txBody>
          <a:bodyPr>
            <a:normAutofit/>
          </a:bodyPr>
          <a:lstStyle/>
          <a:p>
            <a:pPr marL="0" indent="0">
              <a:buNone/>
            </a:pPr>
            <a:endParaRPr lang="en-US" sz="2000" dirty="0"/>
          </a:p>
          <a:p>
            <a:pPr marL="0" indent="0">
              <a:buNone/>
            </a:pPr>
            <a:r>
              <a:rPr lang="en-US" sz="2000" dirty="0"/>
              <a:t>in case of excitable cells nerve and muscle cells there is a momentary and briefly open of voltage gated sodium channels </a:t>
            </a:r>
          </a:p>
          <a:p>
            <a:pPr marL="0" indent="0">
              <a:buNone/>
            </a:pPr>
            <a:endParaRPr lang="en-US" sz="2000" dirty="0"/>
          </a:p>
          <a:p>
            <a:pPr marL="0" indent="0">
              <a:buNone/>
            </a:pPr>
            <a:r>
              <a:rPr lang="en-US" sz="2000" dirty="0"/>
              <a:t>when sodium start to flow in the cell that is going to change the polarity of the cell. </a:t>
            </a:r>
          </a:p>
          <a:p>
            <a:pPr marL="0" indent="0">
              <a:buNone/>
            </a:pPr>
            <a:endParaRPr lang="en-US" sz="2000" dirty="0"/>
          </a:p>
          <a:p>
            <a:pPr marL="0" indent="0">
              <a:buNone/>
            </a:pPr>
            <a:r>
              <a:rPr kumimoji="0" lang="en-US" sz="2000" b="0" i="0" u="none" strike="noStrike" kern="0" cap="none" spc="0" normalizeH="0" baseline="0" noProof="0" dirty="0">
                <a:ln>
                  <a:noFill/>
                </a:ln>
                <a:effectLst/>
                <a:uLnTx/>
                <a:uFillTx/>
                <a:latin typeface="Arial"/>
                <a:ea typeface="+mn-ea"/>
                <a:cs typeface="Arial"/>
              </a:rPr>
              <a:t>In depolarization where the cell becomes less polarized or less negative ( what normally stimulated cells in our body is chemical (neurotransmitter)</a:t>
            </a:r>
            <a:endParaRPr lang="en-US" sz="2000" dirty="0"/>
          </a:p>
          <a:p>
            <a:pPr marL="0" indent="0">
              <a:buNone/>
            </a:pPr>
            <a:endParaRPr lang="en-US" sz="2000" dirty="0"/>
          </a:p>
          <a:p>
            <a:endParaRPr lang="en-US" sz="2000" dirty="0"/>
          </a:p>
          <a:p>
            <a:endParaRPr lang="en-US" sz="2000" dirty="0"/>
          </a:p>
          <a:p>
            <a:pPr marL="0" indent="0">
              <a:buNone/>
            </a:pPr>
            <a:endParaRPr lang="en-US" sz="2000" dirty="0"/>
          </a:p>
          <a:p>
            <a:pPr marL="0" indent="0">
              <a:buNone/>
            </a:pPr>
            <a:endParaRPr lang="en-US" sz="2000" dirty="0"/>
          </a:p>
        </p:txBody>
      </p:sp>
      <p:grpSp>
        <p:nvGrpSpPr>
          <p:cNvPr id="28" name="Group 2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2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ose-up unopened pill packets">
            <a:extLst>
              <a:ext uri="{FF2B5EF4-FFF2-40B4-BE49-F238E27FC236}">
                <a16:creationId xmlns:a16="http://schemas.microsoft.com/office/drawing/2014/main" id="{0BB57754-B3D6-43AD-A845-FDAD950ADA64}"/>
              </a:ext>
            </a:extLst>
          </p:cNvPr>
          <p:cNvPicPr>
            <a:picLocks noChangeAspect="1"/>
          </p:cNvPicPr>
          <p:nvPr/>
        </p:nvPicPr>
        <p:blipFill rotWithShape="1">
          <a:blip r:embed="rId2"/>
          <a:srcRect t="7224" b="7224"/>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9AA385-6DC9-4D56-811F-0FB18B747EB6}"/>
              </a:ext>
            </a:extLst>
          </p:cNvPr>
          <p:cNvSpPr>
            <a:spLocks noGrp="1"/>
          </p:cNvSpPr>
          <p:nvPr>
            <p:ph type="title"/>
          </p:nvPr>
        </p:nvSpPr>
        <p:spPr>
          <a:xfrm>
            <a:off x="643467" y="321734"/>
            <a:ext cx="6891186" cy="1135737"/>
          </a:xfrm>
        </p:spPr>
        <p:txBody>
          <a:bodyPr>
            <a:normAutofit/>
          </a:bodyPr>
          <a:lstStyle/>
          <a:p>
            <a:r>
              <a:rPr lang="en-US" sz="3600"/>
              <a:t>2. Repolarization </a:t>
            </a:r>
          </a:p>
        </p:txBody>
      </p:sp>
      <p:sp>
        <p:nvSpPr>
          <p:cNvPr id="3" name="Content Placeholder 2">
            <a:extLst>
              <a:ext uri="{FF2B5EF4-FFF2-40B4-BE49-F238E27FC236}">
                <a16:creationId xmlns:a16="http://schemas.microsoft.com/office/drawing/2014/main" id="{05086548-D31E-4CBE-B1E6-56790CDD94F5}"/>
              </a:ext>
            </a:extLst>
          </p:cNvPr>
          <p:cNvSpPr>
            <a:spLocks noGrp="1"/>
          </p:cNvSpPr>
          <p:nvPr>
            <p:ph idx="1"/>
          </p:nvPr>
        </p:nvSpPr>
        <p:spPr>
          <a:xfrm>
            <a:off x="643467" y="1782981"/>
            <a:ext cx="6891187" cy="4393982"/>
          </a:xfrm>
        </p:spPr>
        <p:txBody>
          <a:bodyPr>
            <a:normAutofit/>
          </a:bodyPr>
          <a:lstStyle/>
          <a:p>
            <a:r>
              <a:rPr lang="en-US" sz="2000" dirty="0"/>
              <a:t>Once the sodium channels rush into the cell they trapped on the inside because the sodium channels have closed </a:t>
            </a:r>
          </a:p>
          <a:p>
            <a:endParaRPr lang="en-US" sz="2000" dirty="0"/>
          </a:p>
          <a:p>
            <a:r>
              <a:rPr lang="en-US" sz="2000" dirty="0"/>
              <a:t>but what happens the voltage gated K+ channels open up and the potassium ions rush out of the cell because of the conc gradient, and the electrical force are pushing out </a:t>
            </a:r>
          </a:p>
          <a:p>
            <a:endParaRPr lang="en-US" sz="2000" dirty="0"/>
          </a:p>
          <a:p>
            <a:r>
              <a:rPr lang="en-US" sz="2000" i="1" u="sng"/>
              <a:t>and that is unlike resting membrane potential where the electrical gradient is on the opposite direction of positive gradient</a:t>
            </a:r>
            <a:r>
              <a:rPr lang="en-US" sz="2000" dirty="0"/>
              <a:t>. </a:t>
            </a:r>
          </a:p>
          <a:p>
            <a:endParaRPr lang="en-US" sz="2000" dirty="0"/>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FB0CB2-1E76-47B6-895D-ABBB8D7ACA11}"/>
              </a:ext>
            </a:extLst>
          </p:cNvPr>
          <p:cNvSpPr txBox="1"/>
          <p:nvPr/>
        </p:nvSpPr>
        <p:spPr>
          <a:xfrm>
            <a:off x="735677" y="274638"/>
            <a:ext cx="6093228" cy="584775"/>
          </a:xfrm>
          <a:prstGeom prst="rect">
            <a:avLst/>
          </a:prstGeom>
          <a:noFill/>
        </p:spPr>
        <p:txBody>
          <a:bodyPr wrap="square">
            <a:spAutoFit/>
          </a:bodyPr>
          <a:lstStyle/>
          <a:p>
            <a:pPr marR="0" lvl="0" algn="l" defTabSz="914400" rtl="0" eaLnBrk="0" fontAlgn="base" latinLnBrk="0" hangingPunct="0">
              <a:spcBef>
                <a:spcPct val="20000"/>
              </a:spcBef>
              <a:spcAft>
                <a:spcPct val="0"/>
              </a:spcAft>
              <a:buClrTx/>
              <a:buSzTx/>
              <a:tabLst/>
              <a:defRPr/>
            </a:pPr>
            <a:r>
              <a:rPr kumimoji="0" lang="en-US" sz="3200" b="0" i="0" u="none" strike="noStrike" kern="0" cap="none" spc="0" normalizeH="0" baseline="0" noProof="0" dirty="0">
                <a:ln>
                  <a:noFill/>
                </a:ln>
                <a:solidFill>
                  <a:srgbClr val="000000"/>
                </a:solidFill>
                <a:effectLst/>
                <a:uLnTx/>
                <a:uFillTx/>
                <a:latin typeface="Arial"/>
                <a:ea typeface="+mn-ea"/>
                <a:cs typeface="Arial"/>
              </a:rPr>
              <a:t> </a:t>
            </a:r>
            <a:endParaRPr kumimoji="0" lang="en-US" sz="3200" b="0" i="0" u="none" strike="noStrike" kern="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875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219E67-5EF6-4A43-AE92-348E938AFE88}"/>
              </a:ext>
            </a:extLst>
          </p:cNvPr>
          <p:cNvSpPr>
            <a:spLocks noGrp="1"/>
          </p:cNvSpPr>
          <p:nvPr>
            <p:ph type="title"/>
          </p:nvPr>
        </p:nvSpPr>
        <p:spPr>
          <a:xfrm>
            <a:off x="312724" y="3433763"/>
            <a:ext cx="3197013" cy="2743200"/>
          </a:xfrm>
        </p:spPr>
        <p:txBody>
          <a:bodyPr anchor="t">
            <a:normAutofit/>
          </a:bodyPr>
          <a:lstStyle/>
          <a:p>
            <a:r>
              <a:rPr lang="en-US" sz="3700">
                <a:solidFill>
                  <a:schemeClr val="bg1"/>
                </a:solidFill>
              </a:rPr>
              <a:t>Hyper- repolarization </a:t>
            </a:r>
          </a:p>
        </p:txBody>
      </p:sp>
      <p:pic>
        <p:nvPicPr>
          <p:cNvPr id="7" name="Graphic 6" descr="Error">
            <a:extLst>
              <a:ext uri="{FF2B5EF4-FFF2-40B4-BE49-F238E27FC236}">
                <a16:creationId xmlns:a16="http://schemas.microsoft.com/office/drawing/2014/main" id="{4A52E7CF-1339-4EF7-8472-25E05A5A6A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70C66F27-D0AD-4A12-B84C-D9A2FFCFC33D}"/>
              </a:ext>
            </a:extLst>
          </p:cNvPr>
          <p:cNvSpPr>
            <a:spLocks noGrp="1"/>
          </p:cNvSpPr>
          <p:nvPr>
            <p:ph idx="1"/>
          </p:nvPr>
        </p:nvSpPr>
        <p:spPr>
          <a:xfrm>
            <a:off x="4330719" y="641615"/>
            <a:ext cx="7289799" cy="5533496"/>
          </a:xfrm>
        </p:spPr>
        <p:txBody>
          <a:bodyPr anchor="ctr">
            <a:normAutofit/>
          </a:bodyPr>
          <a:lstStyle/>
          <a:p>
            <a:pPr>
              <a:lnSpc>
                <a:spcPct val="90000"/>
              </a:lnSpc>
            </a:pPr>
            <a:r>
              <a:rPr lang="en-US" sz="3000" dirty="0"/>
              <a:t>In this example Depolarization goes from -90v to +35v</a:t>
            </a:r>
          </a:p>
          <a:p>
            <a:pPr>
              <a:lnSpc>
                <a:spcPct val="90000"/>
              </a:lnSpc>
            </a:pPr>
            <a:r>
              <a:rPr lang="en-US" sz="3000" dirty="0"/>
              <a:t>and in repolarization more negative than positive </a:t>
            </a:r>
          </a:p>
          <a:p>
            <a:pPr>
              <a:lnSpc>
                <a:spcPct val="90000"/>
              </a:lnSpc>
            </a:pPr>
            <a:r>
              <a:rPr lang="en-US" sz="3000" dirty="0"/>
              <a:t>and there is always overshoot that become more negative than it started out </a:t>
            </a:r>
          </a:p>
          <a:p>
            <a:pPr>
              <a:lnSpc>
                <a:spcPct val="90000"/>
              </a:lnSpc>
            </a:pPr>
            <a:r>
              <a:rPr lang="en-US" sz="3000" dirty="0"/>
              <a:t>and eventually it be a kind of reorganize itself by sodium&amp; potassium pump in less than 10msec (Na/K doesn’t affect the polarity )and it turn back to be normal electrical resting potential.</a:t>
            </a:r>
          </a:p>
          <a:p>
            <a:pPr marL="0" indent="0">
              <a:lnSpc>
                <a:spcPct val="90000"/>
              </a:lnSpc>
              <a:buNone/>
            </a:pPr>
            <a:endParaRPr lang="en-US" sz="3000" dirty="0"/>
          </a:p>
        </p:txBody>
      </p:sp>
    </p:spTree>
    <p:extLst>
      <p:ext uri="{BB962C8B-B14F-4D97-AF65-F5344CB8AC3E}">
        <p14:creationId xmlns:p14="http://schemas.microsoft.com/office/powerpoint/2010/main" val="66297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430C0-9DFA-4DE5-85EB-2BDEEB41CFD1}"/>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l" eaLnBrk="1" hangingPunct="1">
              <a:lnSpc>
                <a:spcPct val="90000"/>
              </a:lnSpc>
            </a:pPr>
            <a:r>
              <a:rPr lang="en-US" sz="5200" kern="1200">
                <a:solidFill>
                  <a:schemeClr val="tx1"/>
                </a:solidFill>
                <a:latin typeface="+mj-lt"/>
                <a:ea typeface="+mj-ea"/>
                <a:cs typeface="+mj-cs"/>
              </a:rPr>
              <a:t>Threshold </a:t>
            </a:r>
          </a:p>
        </p:txBody>
      </p:sp>
      <p:pic>
        <p:nvPicPr>
          <p:cNvPr id="4" name="Content Placeholder 3">
            <a:extLst>
              <a:ext uri="{FF2B5EF4-FFF2-40B4-BE49-F238E27FC236}">
                <a16:creationId xmlns:a16="http://schemas.microsoft.com/office/drawing/2014/main" id="{8E5E8A98-CA4C-4575-892C-97A7ABCFA070}"/>
              </a:ext>
            </a:extLst>
          </p:cNvPr>
          <p:cNvPicPr>
            <a:picLocks noChangeAspect="1"/>
          </p:cNvPicPr>
          <p:nvPr/>
        </p:nvPicPr>
        <p:blipFill>
          <a:blip r:embed="rId2"/>
          <a:stretch>
            <a:fillRect/>
          </a:stretch>
        </p:blipFill>
        <p:spPr>
          <a:xfrm>
            <a:off x="949613" y="1845426"/>
            <a:ext cx="10289720" cy="4450303"/>
          </a:xfrm>
          <a:prstGeom prst="rect">
            <a:avLst/>
          </a:prstGeom>
        </p:spPr>
      </p:pic>
    </p:spTree>
    <p:extLst>
      <p:ext uri="{BB962C8B-B14F-4D97-AF65-F5344CB8AC3E}">
        <p14:creationId xmlns:p14="http://schemas.microsoft.com/office/powerpoint/2010/main" val="233421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F9092C-75E8-4974-899B-3E023D26A088}"/>
</file>

<file path=customXml/itemProps2.xml><?xml version="1.0" encoding="utf-8"?>
<ds:datastoreItem xmlns:ds="http://schemas.openxmlformats.org/officeDocument/2006/customXml" ds:itemID="{C2C6C78A-AD33-467E-A870-723792BB0E44}"/>
</file>

<file path=customXml/itemProps3.xml><?xml version="1.0" encoding="utf-8"?>
<ds:datastoreItem xmlns:ds="http://schemas.openxmlformats.org/officeDocument/2006/customXml" ds:itemID="{3A8169C6-E6CF-4B0B-BACB-372FB2B4EE8A}"/>
</file>

<file path=docProps/app.xml><?xml version="1.0" encoding="utf-8"?>
<Properties xmlns="http://schemas.openxmlformats.org/officeDocument/2006/extended-properties" xmlns:vt="http://schemas.openxmlformats.org/officeDocument/2006/docPropsVTypes">
  <TotalTime>170</TotalTime>
  <Words>893</Words>
  <Application>Microsoft Office PowerPoint</Application>
  <PresentationFormat>Widescreen</PresentationFormat>
  <Paragraphs>86</Paragraphs>
  <Slides>17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Default Design</vt:lpstr>
      <vt:lpstr>Generation of Action potential </vt:lpstr>
      <vt:lpstr>Objectives </vt:lpstr>
      <vt:lpstr>Action potential (AP)</vt:lpstr>
      <vt:lpstr>Continued action potential </vt:lpstr>
      <vt:lpstr>PowerPoint Presentation</vt:lpstr>
      <vt:lpstr>Generation of action potential 1. Depolarization  </vt:lpstr>
      <vt:lpstr>2. Repolarization </vt:lpstr>
      <vt:lpstr>Hyper- repolarization </vt:lpstr>
      <vt:lpstr>Threshold </vt:lpstr>
      <vt:lpstr>Threshold </vt:lpstr>
      <vt:lpstr>PowerPoint Presentation</vt:lpstr>
      <vt:lpstr>Voltage gated sodium channels  </vt:lpstr>
      <vt:lpstr>Activation/ deactivation ( between open and close) </vt:lpstr>
      <vt:lpstr>Inactivation to reactivation ( between inactivation and open)  </vt:lpstr>
      <vt:lpstr>Inactivation to reactivation ( between inactivation and open) </vt:lpstr>
      <vt:lpstr>recovery from inactivation/closed-state inactivation (between inactivated and closed)</vt:lpstr>
      <vt:lpstr>Mutation to inactivation of sodium gated channels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26</cp:revision>
  <dcterms:created xsi:type="dcterms:W3CDTF">2021-03-27T14:05:27Z</dcterms:created>
  <dcterms:modified xsi:type="dcterms:W3CDTF">2021-03-27T16:56:55Z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