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293" r:id="rId6"/>
    <p:sldId id="333" r:id="rId7"/>
    <p:sldId id="284" r:id="rId8"/>
    <p:sldId id="285" r:id="rId9"/>
    <p:sldId id="296" r:id="rId10"/>
    <p:sldId id="316" r:id="rId11"/>
    <p:sldId id="317" r:id="rId12"/>
    <p:sldId id="318" r:id="rId13"/>
    <p:sldId id="309" r:id="rId14"/>
    <p:sldId id="287" r:id="rId15"/>
    <p:sldId id="335" r:id="rId16"/>
    <p:sldId id="292" r:id="rId17"/>
    <p:sldId id="334" r:id="rId18"/>
    <p:sldId id="336" r:id="rId19"/>
    <p:sldId id="289" r:id="rId20"/>
    <p:sldId id="338" r:id="rId21"/>
    <p:sldId id="314" r:id="rId22"/>
    <p:sldId id="315" r:id="rId23"/>
    <p:sldId id="291" r:id="rId24"/>
    <p:sldId id="340" r:id="rId25"/>
    <p:sldId id="339" r:id="rId26"/>
    <p:sldId id="337" r:id="rId27"/>
    <p:sldId id="342" r:id="rId28"/>
    <p:sldId id="341" r:id="rId29"/>
    <p:sldId id="320" r:id="rId30"/>
    <p:sldId id="321" r:id="rId31"/>
    <p:sldId id="322" r:id="rId32"/>
    <p:sldId id="298" r:id="rId33"/>
    <p:sldId id="299" r:id="rId34"/>
    <p:sldId id="326" r:id="rId35"/>
    <p:sldId id="331" r:id="rId36"/>
    <p:sldId id="323" r:id="rId37"/>
    <p:sldId id="301" r:id="rId38"/>
    <p:sldId id="33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65602-78D9-4DAC-A024-987DC9C72028}"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745D645-AAE5-4F01-B8AF-9B04285A66FE}">
      <dgm:prSet/>
      <dgm:spPr/>
      <dgm:t>
        <a:bodyPr/>
        <a:lstStyle/>
        <a:p>
          <a:r>
            <a:rPr lang="en-US" b="1" dirty="0"/>
            <a:t>All individuals who need care have access to health services (equity</a:t>
          </a:r>
          <a:r>
            <a:rPr lang="en-US" b="1" dirty="0" smtClean="0"/>
            <a:t>)</a:t>
          </a:r>
          <a:endParaRPr lang="ar-JO" b="1" dirty="0" smtClean="0"/>
        </a:p>
        <a:p>
          <a:r>
            <a:rPr lang="ar-JO" b="1" dirty="0" smtClean="0"/>
            <a:t>جميع الأفراد الذين يحتاجون إلى رعاية يمكنهم الوصول إلى الخدمات الصحية (الإنصاف)</a:t>
          </a:r>
          <a:endParaRPr lang="en-US" b="1" dirty="0"/>
        </a:p>
      </dgm:t>
    </dgm:pt>
    <dgm:pt modelId="{1C620FFB-EF9A-451E-AD3C-F0F84151FC10}" type="parTrans" cxnId="{1D2859BE-8F55-4EA7-9AE6-987159AB7150}">
      <dgm:prSet/>
      <dgm:spPr/>
      <dgm:t>
        <a:bodyPr/>
        <a:lstStyle/>
        <a:p>
          <a:endParaRPr lang="en-US"/>
        </a:p>
      </dgm:t>
    </dgm:pt>
    <dgm:pt modelId="{BDE95E65-9AA3-4D10-91C2-FD073D253266}" type="sibTrans" cxnId="{1D2859BE-8F55-4EA7-9AE6-987159AB7150}">
      <dgm:prSet/>
      <dgm:spPr/>
      <dgm:t>
        <a:bodyPr/>
        <a:lstStyle/>
        <a:p>
          <a:endParaRPr lang="en-US"/>
        </a:p>
      </dgm:t>
    </dgm:pt>
    <dgm:pt modelId="{2536F2C9-CB6E-4738-BCB4-0B37EEBB954E}">
      <dgm:prSet/>
      <dgm:spPr/>
      <dgm:t>
        <a:bodyPr/>
        <a:lstStyle/>
        <a:p>
          <a:r>
            <a:rPr lang="en-US" dirty="0"/>
            <a:t>All services provided are best value for money </a:t>
          </a:r>
          <a:r>
            <a:rPr lang="en-US" b="1" dirty="0"/>
            <a:t>(efficiency) </a:t>
          </a:r>
          <a:endParaRPr lang="ar-JO" b="1" dirty="0" smtClean="0"/>
        </a:p>
        <a:p>
          <a:r>
            <a:rPr lang="ar-JO" b="1" dirty="0" smtClean="0"/>
            <a:t>جميع الخدمات المقدمة هي الأفضل مقابل المال (الكفاءة)</a:t>
          </a:r>
          <a:endParaRPr lang="en-US" b="1" dirty="0"/>
        </a:p>
      </dgm:t>
    </dgm:pt>
    <dgm:pt modelId="{7EA53CC6-A7B4-4C90-B91E-4433312FFA0B}" type="parTrans" cxnId="{A6A0AD15-E17D-4F94-AF20-527FB24A9740}">
      <dgm:prSet/>
      <dgm:spPr/>
      <dgm:t>
        <a:bodyPr/>
        <a:lstStyle/>
        <a:p>
          <a:endParaRPr lang="en-US"/>
        </a:p>
      </dgm:t>
    </dgm:pt>
    <dgm:pt modelId="{9029D5E9-5C2D-49B9-B7FE-A293AFAC8097}" type="sibTrans" cxnId="{A6A0AD15-E17D-4F94-AF20-527FB24A9740}">
      <dgm:prSet/>
      <dgm:spPr/>
      <dgm:t>
        <a:bodyPr/>
        <a:lstStyle/>
        <a:p>
          <a:endParaRPr lang="en-US"/>
        </a:p>
      </dgm:t>
    </dgm:pt>
    <dgm:pt modelId="{0F7442D9-01FD-45BC-99C7-27A5B24A8268}" type="pres">
      <dgm:prSet presAssocID="{0F765602-78D9-4DAC-A024-987DC9C72028}" presName="root" presStyleCnt="0">
        <dgm:presLayoutVars>
          <dgm:dir/>
          <dgm:resizeHandles val="exact"/>
        </dgm:presLayoutVars>
      </dgm:prSet>
      <dgm:spPr/>
      <dgm:t>
        <a:bodyPr/>
        <a:lstStyle/>
        <a:p>
          <a:endParaRPr lang="en-GB"/>
        </a:p>
      </dgm:t>
    </dgm:pt>
    <dgm:pt modelId="{F2C9D2DE-093A-41F6-967C-07E886E8932F}" type="pres">
      <dgm:prSet presAssocID="{D745D645-AAE5-4F01-B8AF-9B04285A66FE}" presName="compNode" presStyleCnt="0"/>
      <dgm:spPr/>
    </dgm:pt>
    <dgm:pt modelId="{508E2D81-830F-4841-85D1-38566FEB6DD2}" type="pres">
      <dgm:prSet presAssocID="{D745D645-AAE5-4F01-B8AF-9B04285A66FE}" presName="bgRect" presStyleLbl="bgShp" presStyleIdx="0" presStyleCnt="2" custScaleY="129285" custLinFactNeighborX="577" custLinFactNeighborY="-20585"/>
      <dgm:spPr/>
    </dgm:pt>
    <dgm:pt modelId="{6CF0E116-4D3E-425C-BD35-517213DDFD9A}" type="pres">
      <dgm:prSet presAssocID="{D745D645-AAE5-4F01-B8AF-9B04285A66FE}" presName="iconRect" presStyleLbl="node1" presStyleIdx="0" presStyleCnt="2" custLinFactNeighborX="2794" custLinFactNeighborY="-4297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Doctor"/>
        </a:ext>
      </dgm:extLst>
    </dgm:pt>
    <dgm:pt modelId="{D6A9C659-A300-4536-AC43-CC76D2115E52}" type="pres">
      <dgm:prSet presAssocID="{D745D645-AAE5-4F01-B8AF-9B04285A66FE}" presName="spaceRect" presStyleCnt="0"/>
      <dgm:spPr/>
    </dgm:pt>
    <dgm:pt modelId="{6C3C77B9-09F3-4DFA-92AE-1543E7EC5E6E}" type="pres">
      <dgm:prSet presAssocID="{D745D645-AAE5-4F01-B8AF-9B04285A66FE}" presName="parTx" presStyleLbl="revTx" presStyleIdx="0" presStyleCnt="2" custScaleY="129285" custLinFactNeighborX="-269" custLinFactNeighborY="-20585">
        <dgm:presLayoutVars>
          <dgm:chMax val="0"/>
          <dgm:chPref val="0"/>
        </dgm:presLayoutVars>
      </dgm:prSet>
      <dgm:spPr/>
      <dgm:t>
        <a:bodyPr/>
        <a:lstStyle/>
        <a:p>
          <a:endParaRPr lang="en-GB"/>
        </a:p>
      </dgm:t>
    </dgm:pt>
    <dgm:pt modelId="{66167179-1D00-4250-8AEF-46FA71CABEB0}" type="pres">
      <dgm:prSet presAssocID="{BDE95E65-9AA3-4D10-91C2-FD073D253266}" presName="sibTrans" presStyleCnt="0"/>
      <dgm:spPr/>
    </dgm:pt>
    <dgm:pt modelId="{16710B29-C850-4D3D-9228-59A8636D28FA}" type="pres">
      <dgm:prSet presAssocID="{2536F2C9-CB6E-4738-BCB4-0B37EEBB954E}" presName="compNode" presStyleCnt="0"/>
      <dgm:spPr/>
    </dgm:pt>
    <dgm:pt modelId="{6B83BE96-1197-4ED7-9696-22CF620175A5}" type="pres">
      <dgm:prSet presAssocID="{2536F2C9-CB6E-4738-BCB4-0B37EEBB954E}" presName="bgRect" presStyleLbl="bgShp" presStyleIdx="1" presStyleCnt="2"/>
      <dgm:spPr/>
    </dgm:pt>
    <dgm:pt modelId="{C617D464-CF89-4C90-BA70-B2CC744BA2E1}" type="pres">
      <dgm:prSet presAssocID="{2536F2C9-CB6E-4738-BCB4-0B37EEBB954E}"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Bitcoin"/>
        </a:ext>
      </dgm:extLst>
    </dgm:pt>
    <dgm:pt modelId="{033CD2C3-4DD6-4102-8CA7-22F943A2D635}" type="pres">
      <dgm:prSet presAssocID="{2536F2C9-CB6E-4738-BCB4-0B37EEBB954E}" presName="spaceRect" presStyleCnt="0"/>
      <dgm:spPr/>
    </dgm:pt>
    <dgm:pt modelId="{DF43DB27-575D-4798-B8E6-2AD21DECCA6D}" type="pres">
      <dgm:prSet presAssocID="{2536F2C9-CB6E-4738-BCB4-0B37EEBB954E}" presName="parTx" presStyleLbl="revTx" presStyleIdx="1" presStyleCnt="2">
        <dgm:presLayoutVars>
          <dgm:chMax val="0"/>
          <dgm:chPref val="0"/>
        </dgm:presLayoutVars>
      </dgm:prSet>
      <dgm:spPr/>
      <dgm:t>
        <a:bodyPr/>
        <a:lstStyle/>
        <a:p>
          <a:endParaRPr lang="en-GB"/>
        </a:p>
      </dgm:t>
    </dgm:pt>
  </dgm:ptLst>
  <dgm:cxnLst>
    <dgm:cxn modelId="{A6A0AD15-E17D-4F94-AF20-527FB24A9740}" srcId="{0F765602-78D9-4DAC-A024-987DC9C72028}" destId="{2536F2C9-CB6E-4738-BCB4-0B37EEBB954E}" srcOrd="1" destOrd="0" parTransId="{7EA53CC6-A7B4-4C90-B91E-4433312FFA0B}" sibTransId="{9029D5E9-5C2D-49B9-B7FE-A293AFAC8097}"/>
    <dgm:cxn modelId="{8BFE6949-B571-46AA-BBE9-9CFEDF5175C9}" type="presOf" srcId="{0F765602-78D9-4DAC-A024-987DC9C72028}" destId="{0F7442D9-01FD-45BC-99C7-27A5B24A8268}" srcOrd="0" destOrd="0" presId="urn:microsoft.com/office/officeart/2018/2/layout/IconVerticalSolidList"/>
    <dgm:cxn modelId="{1D2859BE-8F55-4EA7-9AE6-987159AB7150}" srcId="{0F765602-78D9-4DAC-A024-987DC9C72028}" destId="{D745D645-AAE5-4F01-B8AF-9B04285A66FE}" srcOrd="0" destOrd="0" parTransId="{1C620FFB-EF9A-451E-AD3C-F0F84151FC10}" sibTransId="{BDE95E65-9AA3-4D10-91C2-FD073D253266}"/>
    <dgm:cxn modelId="{580086E5-AB03-4606-8A9B-730318D4FDC4}" type="presOf" srcId="{D745D645-AAE5-4F01-B8AF-9B04285A66FE}" destId="{6C3C77B9-09F3-4DFA-92AE-1543E7EC5E6E}" srcOrd="0" destOrd="0" presId="urn:microsoft.com/office/officeart/2018/2/layout/IconVerticalSolidList"/>
    <dgm:cxn modelId="{6AA7D82F-8AD8-4F22-BD57-FF8F47E72692}" type="presOf" srcId="{2536F2C9-CB6E-4738-BCB4-0B37EEBB954E}" destId="{DF43DB27-575D-4798-B8E6-2AD21DECCA6D}" srcOrd="0" destOrd="0" presId="urn:microsoft.com/office/officeart/2018/2/layout/IconVerticalSolidList"/>
    <dgm:cxn modelId="{1F0FA706-C8D6-43E0-AD8C-1DED6713376E}" type="presParOf" srcId="{0F7442D9-01FD-45BC-99C7-27A5B24A8268}" destId="{F2C9D2DE-093A-41F6-967C-07E886E8932F}" srcOrd="0" destOrd="0" presId="urn:microsoft.com/office/officeart/2018/2/layout/IconVerticalSolidList"/>
    <dgm:cxn modelId="{FFD2F15F-B631-402D-8778-78D4C05B0BF8}" type="presParOf" srcId="{F2C9D2DE-093A-41F6-967C-07E886E8932F}" destId="{508E2D81-830F-4841-85D1-38566FEB6DD2}" srcOrd="0" destOrd="0" presId="urn:microsoft.com/office/officeart/2018/2/layout/IconVerticalSolidList"/>
    <dgm:cxn modelId="{CDF5CD02-0BEB-4FFE-B379-5B08075A01A1}" type="presParOf" srcId="{F2C9D2DE-093A-41F6-967C-07E886E8932F}" destId="{6CF0E116-4D3E-425C-BD35-517213DDFD9A}" srcOrd="1" destOrd="0" presId="urn:microsoft.com/office/officeart/2018/2/layout/IconVerticalSolidList"/>
    <dgm:cxn modelId="{0E6AB51B-151F-48CF-BA09-9BE35A15F4F6}" type="presParOf" srcId="{F2C9D2DE-093A-41F6-967C-07E886E8932F}" destId="{D6A9C659-A300-4536-AC43-CC76D2115E52}" srcOrd="2" destOrd="0" presId="urn:microsoft.com/office/officeart/2018/2/layout/IconVerticalSolidList"/>
    <dgm:cxn modelId="{53EA29C6-557E-40A7-969C-CD34969FB452}" type="presParOf" srcId="{F2C9D2DE-093A-41F6-967C-07E886E8932F}" destId="{6C3C77B9-09F3-4DFA-92AE-1543E7EC5E6E}" srcOrd="3" destOrd="0" presId="urn:microsoft.com/office/officeart/2018/2/layout/IconVerticalSolidList"/>
    <dgm:cxn modelId="{6C4B153C-8367-4043-ADEF-1DAFAD3B17A7}" type="presParOf" srcId="{0F7442D9-01FD-45BC-99C7-27A5B24A8268}" destId="{66167179-1D00-4250-8AEF-46FA71CABEB0}" srcOrd="1" destOrd="0" presId="urn:microsoft.com/office/officeart/2018/2/layout/IconVerticalSolidList"/>
    <dgm:cxn modelId="{7F6C9C47-1EE5-4819-B2AB-1360B8F81108}" type="presParOf" srcId="{0F7442D9-01FD-45BC-99C7-27A5B24A8268}" destId="{16710B29-C850-4D3D-9228-59A8636D28FA}" srcOrd="2" destOrd="0" presId="urn:microsoft.com/office/officeart/2018/2/layout/IconVerticalSolidList"/>
    <dgm:cxn modelId="{DA058F87-ACE2-4C34-BF12-F07301EA641B}" type="presParOf" srcId="{16710B29-C850-4D3D-9228-59A8636D28FA}" destId="{6B83BE96-1197-4ED7-9696-22CF620175A5}" srcOrd="0" destOrd="0" presId="urn:microsoft.com/office/officeart/2018/2/layout/IconVerticalSolidList"/>
    <dgm:cxn modelId="{9EE9B5F7-6767-4BC2-89E5-A9DDD2346BB4}" type="presParOf" srcId="{16710B29-C850-4D3D-9228-59A8636D28FA}" destId="{C617D464-CF89-4C90-BA70-B2CC744BA2E1}" srcOrd="1" destOrd="0" presId="urn:microsoft.com/office/officeart/2018/2/layout/IconVerticalSolidList"/>
    <dgm:cxn modelId="{AF639BF4-DED7-47DD-83FB-BDC29C405446}" type="presParOf" srcId="{16710B29-C850-4D3D-9228-59A8636D28FA}" destId="{033CD2C3-4DD6-4102-8CA7-22F943A2D635}" srcOrd="2" destOrd="0" presId="urn:microsoft.com/office/officeart/2018/2/layout/IconVerticalSolidList"/>
    <dgm:cxn modelId="{171B3A08-A6BD-4B7A-97EC-B6AC489A285D}" type="presParOf" srcId="{16710B29-C850-4D3D-9228-59A8636D28FA}" destId="{DF43DB27-575D-4798-B8E6-2AD21DECCA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49DD08-3F0C-4DE0-98DD-01BF5B837962}" type="doc">
      <dgm:prSet loTypeId="urn:microsoft.com/office/officeart/2005/8/layout/process2" loCatId="process" qsTypeId="urn:microsoft.com/office/officeart/2005/8/quickstyle/3d4" qsCatId="3D" csTypeId="urn:microsoft.com/office/officeart/2005/8/colors/colorful1#1" csCatId="colorful" phldr="1"/>
      <dgm:spPr/>
    </dgm:pt>
    <dgm:pt modelId="{8BA3A996-0B52-40B6-AA13-ED0DDDCFD752}">
      <dgm:prSet phldrT="[Text]"/>
      <dgm:spPr/>
      <dgm:t>
        <a:bodyPr/>
        <a:lstStyle/>
        <a:p>
          <a:r>
            <a:rPr lang="en-US" b="1" dirty="0">
              <a:solidFill>
                <a:schemeClr val="tx1"/>
              </a:solidFill>
            </a:rPr>
            <a:t>Revenue </a:t>
          </a:r>
          <a:r>
            <a:rPr lang="en-US" b="1" dirty="0" smtClean="0">
              <a:solidFill>
                <a:schemeClr val="tx1"/>
              </a:solidFill>
            </a:rPr>
            <a:t>collection</a:t>
          </a:r>
          <a:endParaRPr lang="ar-JO" b="1" dirty="0" smtClean="0">
            <a:solidFill>
              <a:schemeClr val="tx1"/>
            </a:solidFill>
          </a:endParaRPr>
        </a:p>
        <a:p>
          <a:r>
            <a:rPr lang="ar-JO" b="1" dirty="0" smtClean="0">
              <a:solidFill>
                <a:schemeClr val="tx1"/>
              </a:solidFill>
            </a:rPr>
            <a:t>تحصيل الإيرادات</a:t>
          </a:r>
          <a:endParaRPr lang="en-US" b="1" dirty="0">
            <a:solidFill>
              <a:schemeClr val="tx1"/>
            </a:solidFill>
          </a:endParaRPr>
        </a:p>
      </dgm:t>
    </dgm:pt>
    <dgm:pt modelId="{3797DAF6-8B3A-4493-81AE-2AC711416F08}" type="parTrans" cxnId="{AB4732B1-ADDA-419B-BACD-06FCCA83D243}">
      <dgm:prSet/>
      <dgm:spPr/>
    </dgm:pt>
    <dgm:pt modelId="{9346AB74-65C8-4B9D-B5DF-CC716039A616}" type="sibTrans" cxnId="{AB4732B1-ADDA-419B-BACD-06FCCA83D243}">
      <dgm:prSet/>
      <dgm:spPr/>
      <dgm:t>
        <a:bodyPr/>
        <a:lstStyle/>
        <a:p>
          <a:endParaRPr lang="en-US"/>
        </a:p>
      </dgm:t>
    </dgm:pt>
    <dgm:pt modelId="{2D1BD0E4-50A4-4604-894A-3B49B5B2C411}">
      <dgm:prSet phldrT="[Text]"/>
      <dgm:spPr/>
      <dgm:t>
        <a:bodyPr/>
        <a:lstStyle/>
        <a:p>
          <a:r>
            <a:rPr lang="en-US" b="1" dirty="0">
              <a:solidFill>
                <a:schemeClr val="tx1"/>
              </a:solidFill>
            </a:rPr>
            <a:t>Pooling of </a:t>
          </a:r>
          <a:r>
            <a:rPr lang="en-US" b="1" dirty="0" smtClean="0">
              <a:solidFill>
                <a:schemeClr val="tx1"/>
              </a:solidFill>
            </a:rPr>
            <a:t>resources</a:t>
          </a:r>
          <a:endParaRPr lang="ar-JO" b="1" dirty="0" smtClean="0">
            <a:solidFill>
              <a:schemeClr val="tx1"/>
            </a:solidFill>
          </a:endParaRPr>
        </a:p>
        <a:p>
          <a:r>
            <a:rPr lang="ar-JO" b="1" dirty="0" smtClean="0">
              <a:solidFill>
                <a:schemeClr val="tx1"/>
              </a:solidFill>
            </a:rPr>
            <a:t>تجميع الموارد</a:t>
          </a:r>
          <a:endParaRPr lang="en-US" b="1" dirty="0">
            <a:solidFill>
              <a:schemeClr val="tx1"/>
            </a:solidFill>
          </a:endParaRPr>
        </a:p>
      </dgm:t>
    </dgm:pt>
    <dgm:pt modelId="{C6139614-EE64-4F4C-9F7D-C6EAA8BBAF02}" type="parTrans" cxnId="{23479C24-1D0C-4A87-8627-40A4464019FF}">
      <dgm:prSet/>
      <dgm:spPr/>
    </dgm:pt>
    <dgm:pt modelId="{9C3C1EA4-7B58-40B9-8C28-05FCB958754C}" type="sibTrans" cxnId="{23479C24-1D0C-4A87-8627-40A4464019FF}">
      <dgm:prSet/>
      <dgm:spPr/>
      <dgm:t>
        <a:bodyPr/>
        <a:lstStyle/>
        <a:p>
          <a:endParaRPr lang="en-US"/>
        </a:p>
      </dgm:t>
    </dgm:pt>
    <dgm:pt modelId="{07DEFD88-9CBC-4E7C-B9F7-6D7D4AD10DBA}">
      <dgm:prSet phldrT="[Text]"/>
      <dgm:spPr/>
      <dgm:t>
        <a:bodyPr/>
        <a:lstStyle/>
        <a:p>
          <a:r>
            <a:rPr lang="en-US" b="1" dirty="0">
              <a:solidFill>
                <a:schemeClr val="tx1"/>
              </a:solidFill>
            </a:rPr>
            <a:t>Resource </a:t>
          </a:r>
          <a:r>
            <a:rPr lang="en-US" b="1" dirty="0" smtClean="0">
              <a:solidFill>
                <a:schemeClr val="tx1"/>
              </a:solidFill>
            </a:rPr>
            <a:t>allocation</a:t>
          </a:r>
          <a:endParaRPr lang="ar-JO" b="1" dirty="0" smtClean="0">
            <a:solidFill>
              <a:schemeClr val="tx1"/>
            </a:solidFill>
          </a:endParaRPr>
        </a:p>
        <a:p>
          <a:r>
            <a:rPr lang="ar-JO" b="1" dirty="0" smtClean="0">
              <a:solidFill>
                <a:schemeClr val="tx1"/>
              </a:solidFill>
            </a:rPr>
            <a:t>تخصيص الموارد</a:t>
          </a:r>
          <a:endParaRPr lang="en-US" b="1" dirty="0">
            <a:solidFill>
              <a:schemeClr val="tx1"/>
            </a:solidFill>
          </a:endParaRPr>
        </a:p>
      </dgm:t>
    </dgm:pt>
    <dgm:pt modelId="{005416C0-B5C8-454E-94EB-753268273EDD}" type="parTrans" cxnId="{1F4393B4-974E-4823-ABA3-9FCD6F8F02EB}">
      <dgm:prSet/>
      <dgm:spPr/>
    </dgm:pt>
    <dgm:pt modelId="{BC0CC4C9-3FA8-4EC9-A256-8C9BF971D733}" type="sibTrans" cxnId="{1F4393B4-974E-4823-ABA3-9FCD6F8F02EB}">
      <dgm:prSet/>
      <dgm:spPr/>
    </dgm:pt>
    <dgm:pt modelId="{988B0869-85A0-432C-BA79-1DF68081864A}" type="pres">
      <dgm:prSet presAssocID="{A749DD08-3F0C-4DE0-98DD-01BF5B837962}" presName="linearFlow" presStyleCnt="0">
        <dgm:presLayoutVars>
          <dgm:resizeHandles val="exact"/>
        </dgm:presLayoutVars>
      </dgm:prSet>
      <dgm:spPr/>
    </dgm:pt>
    <dgm:pt modelId="{C8200E81-DB7A-4861-9EB1-1911182DD244}" type="pres">
      <dgm:prSet presAssocID="{8BA3A996-0B52-40B6-AA13-ED0DDDCFD752}" presName="node" presStyleLbl="node1" presStyleIdx="0" presStyleCnt="3" custScaleX="240417">
        <dgm:presLayoutVars>
          <dgm:bulletEnabled val="1"/>
        </dgm:presLayoutVars>
      </dgm:prSet>
      <dgm:spPr/>
      <dgm:t>
        <a:bodyPr/>
        <a:lstStyle/>
        <a:p>
          <a:endParaRPr lang="en-GB"/>
        </a:p>
      </dgm:t>
    </dgm:pt>
    <dgm:pt modelId="{F2A105A9-FC01-4D24-86EE-8E4DEBA8E59E}" type="pres">
      <dgm:prSet presAssocID="{9346AB74-65C8-4B9D-B5DF-CC716039A616}" presName="sibTrans" presStyleLbl="sibTrans2D1" presStyleIdx="0" presStyleCnt="2"/>
      <dgm:spPr/>
      <dgm:t>
        <a:bodyPr/>
        <a:lstStyle/>
        <a:p>
          <a:endParaRPr lang="en-GB"/>
        </a:p>
      </dgm:t>
    </dgm:pt>
    <dgm:pt modelId="{A2AAB332-1C62-4156-AE7D-B24CB9690A52}" type="pres">
      <dgm:prSet presAssocID="{9346AB74-65C8-4B9D-B5DF-CC716039A616}" presName="connectorText" presStyleLbl="sibTrans2D1" presStyleIdx="0" presStyleCnt="2"/>
      <dgm:spPr/>
      <dgm:t>
        <a:bodyPr/>
        <a:lstStyle/>
        <a:p>
          <a:endParaRPr lang="en-GB"/>
        </a:p>
      </dgm:t>
    </dgm:pt>
    <dgm:pt modelId="{E4703EDF-D7D3-46A0-8C9A-D0C5C7CB74EE}" type="pres">
      <dgm:prSet presAssocID="{2D1BD0E4-50A4-4604-894A-3B49B5B2C411}" presName="node" presStyleLbl="node1" presStyleIdx="1" presStyleCnt="3" custScaleX="240417" custLinFactNeighborX="0" custLinFactNeighborY="-2201">
        <dgm:presLayoutVars>
          <dgm:bulletEnabled val="1"/>
        </dgm:presLayoutVars>
      </dgm:prSet>
      <dgm:spPr/>
      <dgm:t>
        <a:bodyPr/>
        <a:lstStyle/>
        <a:p>
          <a:endParaRPr lang="en-GB"/>
        </a:p>
      </dgm:t>
    </dgm:pt>
    <dgm:pt modelId="{7FC4322D-05B7-4EA2-B260-61D67F165561}" type="pres">
      <dgm:prSet presAssocID="{9C3C1EA4-7B58-40B9-8C28-05FCB958754C}" presName="sibTrans" presStyleLbl="sibTrans2D1" presStyleIdx="1" presStyleCnt="2"/>
      <dgm:spPr/>
      <dgm:t>
        <a:bodyPr/>
        <a:lstStyle/>
        <a:p>
          <a:endParaRPr lang="en-GB"/>
        </a:p>
      </dgm:t>
    </dgm:pt>
    <dgm:pt modelId="{EB6343D4-5CB2-4062-AF96-0BEC194EAF29}" type="pres">
      <dgm:prSet presAssocID="{9C3C1EA4-7B58-40B9-8C28-05FCB958754C}" presName="connectorText" presStyleLbl="sibTrans2D1" presStyleIdx="1" presStyleCnt="2"/>
      <dgm:spPr/>
      <dgm:t>
        <a:bodyPr/>
        <a:lstStyle/>
        <a:p>
          <a:endParaRPr lang="en-GB"/>
        </a:p>
      </dgm:t>
    </dgm:pt>
    <dgm:pt modelId="{6E1A1C24-2497-452C-AA3B-380C7B892E4B}" type="pres">
      <dgm:prSet presAssocID="{07DEFD88-9CBC-4E7C-B9F7-6D7D4AD10DBA}" presName="node" presStyleLbl="node1" presStyleIdx="2" presStyleCnt="3" custScaleX="240417" custLinFactNeighborX="0">
        <dgm:presLayoutVars>
          <dgm:bulletEnabled val="1"/>
        </dgm:presLayoutVars>
      </dgm:prSet>
      <dgm:spPr/>
      <dgm:t>
        <a:bodyPr/>
        <a:lstStyle/>
        <a:p>
          <a:endParaRPr lang="en-GB"/>
        </a:p>
      </dgm:t>
    </dgm:pt>
  </dgm:ptLst>
  <dgm:cxnLst>
    <dgm:cxn modelId="{1F4393B4-974E-4823-ABA3-9FCD6F8F02EB}" srcId="{A749DD08-3F0C-4DE0-98DD-01BF5B837962}" destId="{07DEFD88-9CBC-4E7C-B9F7-6D7D4AD10DBA}" srcOrd="2" destOrd="0" parTransId="{005416C0-B5C8-454E-94EB-753268273EDD}" sibTransId="{BC0CC4C9-3FA8-4EC9-A256-8C9BF971D733}"/>
    <dgm:cxn modelId="{A5411DD1-2E5B-4361-9191-B28C9D8C880C}" type="presOf" srcId="{A749DD08-3F0C-4DE0-98DD-01BF5B837962}" destId="{988B0869-85A0-432C-BA79-1DF68081864A}" srcOrd="0" destOrd="0" presId="urn:microsoft.com/office/officeart/2005/8/layout/process2"/>
    <dgm:cxn modelId="{11807459-6A5A-4364-BF04-39AB94C63FE2}" type="presOf" srcId="{9C3C1EA4-7B58-40B9-8C28-05FCB958754C}" destId="{7FC4322D-05B7-4EA2-B260-61D67F165561}" srcOrd="0" destOrd="0" presId="urn:microsoft.com/office/officeart/2005/8/layout/process2"/>
    <dgm:cxn modelId="{DF0E2B6D-3C17-48AF-8E96-BEF86A28E42F}" type="presOf" srcId="{9C3C1EA4-7B58-40B9-8C28-05FCB958754C}" destId="{EB6343D4-5CB2-4062-AF96-0BEC194EAF29}" srcOrd="1" destOrd="0" presId="urn:microsoft.com/office/officeart/2005/8/layout/process2"/>
    <dgm:cxn modelId="{18FE92AB-666E-4EDC-B64D-475136DACC14}" type="presOf" srcId="{9346AB74-65C8-4B9D-B5DF-CC716039A616}" destId="{F2A105A9-FC01-4D24-86EE-8E4DEBA8E59E}" srcOrd="0" destOrd="0" presId="urn:microsoft.com/office/officeart/2005/8/layout/process2"/>
    <dgm:cxn modelId="{609ABABF-E054-40E4-8767-8938951175BF}" type="presOf" srcId="{9346AB74-65C8-4B9D-B5DF-CC716039A616}" destId="{A2AAB332-1C62-4156-AE7D-B24CB9690A52}" srcOrd="1" destOrd="0" presId="urn:microsoft.com/office/officeart/2005/8/layout/process2"/>
    <dgm:cxn modelId="{D4AB0EF3-D1A4-4E68-ACDC-608BC94DE0E5}" type="presOf" srcId="{8BA3A996-0B52-40B6-AA13-ED0DDDCFD752}" destId="{C8200E81-DB7A-4861-9EB1-1911182DD244}" srcOrd="0" destOrd="0" presId="urn:microsoft.com/office/officeart/2005/8/layout/process2"/>
    <dgm:cxn modelId="{AB4732B1-ADDA-419B-BACD-06FCCA83D243}" srcId="{A749DD08-3F0C-4DE0-98DD-01BF5B837962}" destId="{8BA3A996-0B52-40B6-AA13-ED0DDDCFD752}" srcOrd="0" destOrd="0" parTransId="{3797DAF6-8B3A-4493-81AE-2AC711416F08}" sibTransId="{9346AB74-65C8-4B9D-B5DF-CC716039A616}"/>
    <dgm:cxn modelId="{23479C24-1D0C-4A87-8627-40A4464019FF}" srcId="{A749DD08-3F0C-4DE0-98DD-01BF5B837962}" destId="{2D1BD0E4-50A4-4604-894A-3B49B5B2C411}" srcOrd="1" destOrd="0" parTransId="{C6139614-EE64-4F4C-9F7D-C6EAA8BBAF02}" sibTransId="{9C3C1EA4-7B58-40B9-8C28-05FCB958754C}"/>
    <dgm:cxn modelId="{2E096EB7-8F15-4C86-BACB-6A05F184119C}" type="presOf" srcId="{07DEFD88-9CBC-4E7C-B9F7-6D7D4AD10DBA}" destId="{6E1A1C24-2497-452C-AA3B-380C7B892E4B}" srcOrd="0" destOrd="0" presId="urn:microsoft.com/office/officeart/2005/8/layout/process2"/>
    <dgm:cxn modelId="{3326FDBF-F3EC-41C1-A2C8-93890392143C}" type="presOf" srcId="{2D1BD0E4-50A4-4604-894A-3B49B5B2C411}" destId="{E4703EDF-D7D3-46A0-8C9A-D0C5C7CB74EE}" srcOrd="0" destOrd="0" presId="urn:microsoft.com/office/officeart/2005/8/layout/process2"/>
    <dgm:cxn modelId="{EAE433F0-9977-460F-9CCF-842E4E0FFD7D}" type="presParOf" srcId="{988B0869-85A0-432C-BA79-1DF68081864A}" destId="{C8200E81-DB7A-4861-9EB1-1911182DD244}" srcOrd="0" destOrd="0" presId="urn:microsoft.com/office/officeart/2005/8/layout/process2"/>
    <dgm:cxn modelId="{3AC2F259-41D3-412B-9EAE-1D5E52D393D2}" type="presParOf" srcId="{988B0869-85A0-432C-BA79-1DF68081864A}" destId="{F2A105A9-FC01-4D24-86EE-8E4DEBA8E59E}" srcOrd="1" destOrd="0" presId="urn:microsoft.com/office/officeart/2005/8/layout/process2"/>
    <dgm:cxn modelId="{930FD996-77D3-4C44-ADAA-9E9795B9A9C4}" type="presParOf" srcId="{F2A105A9-FC01-4D24-86EE-8E4DEBA8E59E}" destId="{A2AAB332-1C62-4156-AE7D-B24CB9690A52}" srcOrd="0" destOrd="0" presId="urn:microsoft.com/office/officeart/2005/8/layout/process2"/>
    <dgm:cxn modelId="{7EDDC409-ED63-4CC6-8ECE-E0C3A154FBA3}" type="presParOf" srcId="{988B0869-85A0-432C-BA79-1DF68081864A}" destId="{E4703EDF-D7D3-46A0-8C9A-D0C5C7CB74EE}" srcOrd="2" destOrd="0" presId="urn:microsoft.com/office/officeart/2005/8/layout/process2"/>
    <dgm:cxn modelId="{B5FFBF09-6247-468F-AF17-7A2481C725A5}" type="presParOf" srcId="{988B0869-85A0-432C-BA79-1DF68081864A}" destId="{7FC4322D-05B7-4EA2-B260-61D67F165561}" srcOrd="3" destOrd="0" presId="urn:microsoft.com/office/officeart/2005/8/layout/process2"/>
    <dgm:cxn modelId="{2D29C5D6-E47D-42E0-9D80-F58B046F2C53}" type="presParOf" srcId="{7FC4322D-05B7-4EA2-B260-61D67F165561}" destId="{EB6343D4-5CB2-4062-AF96-0BEC194EAF29}" srcOrd="0" destOrd="0" presId="urn:microsoft.com/office/officeart/2005/8/layout/process2"/>
    <dgm:cxn modelId="{39A531BF-BDCF-4C10-99CB-CCA2A54B8C6E}" type="presParOf" srcId="{988B0869-85A0-432C-BA79-1DF68081864A}" destId="{6E1A1C24-2497-452C-AA3B-380C7B892E4B}"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E2D81-830F-4841-85D1-38566FEB6DD2}">
      <dsp:nvSpPr>
        <dsp:cNvPr id="0" name=""/>
        <dsp:cNvSpPr/>
      </dsp:nvSpPr>
      <dsp:spPr>
        <a:xfrm>
          <a:off x="0" y="360035"/>
          <a:ext cx="4885203" cy="24577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0E116-4D3E-425C-BD35-517213DDFD9A}">
      <dsp:nvSpPr>
        <dsp:cNvPr id="0" name=""/>
        <dsp:cNvSpPr/>
      </dsp:nvSpPr>
      <dsp:spPr>
        <a:xfrm>
          <a:off x="604268" y="1008114"/>
          <a:ext cx="1045556" cy="1045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3C77B9-09F3-4DFA-92AE-1543E7EC5E6E}">
      <dsp:nvSpPr>
        <dsp:cNvPr id="0" name=""/>
        <dsp:cNvSpPr/>
      </dsp:nvSpPr>
      <dsp:spPr>
        <a:xfrm>
          <a:off x="2188433" y="360035"/>
          <a:ext cx="2689535" cy="2457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90" tIns="201190" rIns="201190" bIns="201190" numCol="1" spcCol="1270" anchor="ctr" anchorCtr="0">
          <a:noAutofit/>
        </a:bodyPr>
        <a:lstStyle/>
        <a:p>
          <a:pPr lvl="0" algn="l" defTabSz="755650">
            <a:lnSpc>
              <a:spcPct val="90000"/>
            </a:lnSpc>
            <a:spcBef>
              <a:spcPct val="0"/>
            </a:spcBef>
            <a:spcAft>
              <a:spcPct val="35000"/>
            </a:spcAft>
          </a:pPr>
          <a:r>
            <a:rPr lang="en-US" sz="1700" b="1" kern="1200" dirty="0"/>
            <a:t>All individuals who need care have access to health services (equity</a:t>
          </a:r>
          <a:r>
            <a:rPr lang="en-US" sz="1700" b="1" kern="1200" dirty="0" smtClean="0"/>
            <a:t>)</a:t>
          </a:r>
          <a:endParaRPr lang="ar-JO" sz="1700" b="1" kern="1200" dirty="0" smtClean="0"/>
        </a:p>
        <a:p>
          <a:pPr lvl="0" algn="l" defTabSz="755650">
            <a:lnSpc>
              <a:spcPct val="90000"/>
            </a:lnSpc>
            <a:spcBef>
              <a:spcPct val="0"/>
            </a:spcBef>
            <a:spcAft>
              <a:spcPct val="35000"/>
            </a:spcAft>
          </a:pPr>
          <a:r>
            <a:rPr lang="ar-JO" sz="1700" b="1" kern="1200" dirty="0" smtClean="0"/>
            <a:t>جميع الأفراد الذين يحتاجون إلى رعاية يمكنهم الوصول إلى الخدمات الصحية (الإنصاف)</a:t>
          </a:r>
          <a:endParaRPr lang="en-US" sz="1700" b="1" kern="1200" dirty="0"/>
        </a:p>
      </dsp:txBody>
      <dsp:txXfrm>
        <a:off x="2188433" y="360035"/>
        <a:ext cx="2689535" cy="2457722"/>
      </dsp:txXfrm>
    </dsp:sp>
    <dsp:sp modelId="{6B83BE96-1197-4ED7-9696-22CF620175A5}">
      <dsp:nvSpPr>
        <dsp:cNvPr id="0" name=""/>
        <dsp:cNvSpPr/>
      </dsp:nvSpPr>
      <dsp:spPr>
        <a:xfrm>
          <a:off x="0" y="3684333"/>
          <a:ext cx="4885203" cy="19010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7D464-CF89-4C90-BA70-B2CC744BA2E1}">
      <dsp:nvSpPr>
        <dsp:cNvPr id="0" name=""/>
        <dsp:cNvSpPr/>
      </dsp:nvSpPr>
      <dsp:spPr>
        <a:xfrm>
          <a:off x="575055" y="4112061"/>
          <a:ext cx="1045556" cy="104555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43DB27-575D-4798-B8E6-2AD21DECCA6D}">
      <dsp:nvSpPr>
        <dsp:cNvPr id="0" name=""/>
        <dsp:cNvSpPr/>
      </dsp:nvSpPr>
      <dsp:spPr>
        <a:xfrm>
          <a:off x="2195667" y="3684333"/>
          <a:ext cx="2689535" cy="1901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90" tIns="201190" rIns="201190" bIns="201190" numCol="1" spcCol="1270" anchor="ctr" anchorCtr="0">
          <a:noAutofit/>
        </a:bodyPr>
        <a:lstStyle/>
        <a:p>
          <a:pPr lvl="0" algn="l" defTabSz="755650">
            <a:lnSpc>
              <a:spcPct val="90000"/>
            </a:lnSpc>
            <a:spcBef>
              <a:spcPct val="0"/>
            </a:spcBef>
            <a:spcAft>
              <a:spcPct val="35000"/>
            </a:spcAft>
          </a:pPr>
          <a:r>
            <a:rPr lang="en-US" sz="1700" kern="1200" dirty="0"/>
            <a:t>All services provided are best value for money </a:t>
          </a:r>
          <a:r>
            <a:rPr lang="en-US" sz="1700" b="1" kern="1200" dirty="0"/>
            <a:t>(efficiency) </a:t>
          </a:r>
          <a:endParaRPr lang="ar-JO" sz="1700" b="1" kern="1200" dirty="0" smtClean="0"/>
        </a:p>
        <a:p>
          <a:pPr lvl="0" algn="l" defTabSz="755650">
            <a:lnSpc>
              <a:spcPct val="90000"/>
            </a:lnSpc>
            <a:spcBef>
              <a:spcPct val="0"/>
            </a:spcBef>
            <a:spcAft>
              <a:spcPct val="35000"/>
            </a:spcAft>
          </a:pPr>
          <a:r>
            <a:rPr lang="ar-JO" sz="1700" b="1" kern="1200" dirty="0" smtClean="0"/>
            <a:t>جميع الخدمات المقدمة هي الأفضل مقابل المال (الكفاءة)</a:t>
          </a:r>
          <a:endParaRPr lang="en-US" sz="1700" b="1" kern="1200" dirty="0"/>
        </a:p>
      </dsp:txBody>
      <dsp:txXfrm>
        <a:off x="2195667" y="3684333"/>
        <a:ext cx="2689535" cy="1901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00E81-DB7A-4861-9EB1-1911182DD244}">
      <dsp:nvSpPr>
        <dsp:cNvPr id="0" name=""/>
        <dsp:cNvSpPr/>
      </dsp:nvSpPr>
      <dsp:spPr>
        <a:xfrm>
          <a:off x="1666533" y="0"/>
          <a:ext cx="4896533" cy="113149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Revenue </a:t>
          </a:r>
          <a:r>
            <a:rPr lang="en-US" sz="1900" b="1" kern="1200" dirty="0" smtClean="0">
              <a:solidFill>
                <a:schemeClr val="tx1"/>
              </a:solidFill>
            </a:rPr>
            <a:t>collection</a:t>
          </a:r>
          <a:endParaRPr lang="ar-JO" sz="1900" b="1" kern="1200" dirty="0" smtClean="0">
            <a:solidFill>
              <a:schemeClr val="tx1"/>
            </a:solidFill>
          </a:endParaRPr>
        </a:p>
        <a:p>
          <a:pPr lvl="0" algn="ctr" defTabSz="844550">
            <a:lnSpc>
              <a:spcPct val="90000"/>
            </a:lnSpc>
            <a:spcBef>
              <a:spcPct val="0"/>
            </a:spcBef>
            <a:spcAft>
              <a:spcPct val="35000"/>
            </a:spcAft>
          </a:pPr>
          <a:r>
            <a:rPr lang="ar-JO" sz="1900" b="1" kern="1200" dirty="0" smtClean="0">
              <a:solidFill>
                <a:schemeClr val="tx1"/>
              </a:solidFill>
            </a:rPr>
            <a:t>تحصيل الإيرادات</a:t>
          </a:r>
          <a:endParaRPr lang="en-US" sz="1900" b="1" kern="1200" dirty="0">
            <a:solidFill>
              <a:schemeClr val="tx1"/>
            </a:solidFill>
          </a:endParaRPr>
        </a:p>
      </dsp:txBody>
      <dsp:txXfrm>
        <a:off x="1699673" y="33140"/>
        <a:ext cx="4830253" cy="1065210"/>
      </dsp:txXfrm>
    </dsp:sp>
    <dsp:sp modelId="{F2A105A9-FC01-4D24-86EE-8E4DEBA8E59E}">
      <dsp:nvSpPr>
        <dsp:cNvPr id="0" name=""/>
        <dsp:cNvSpPr/>
      </dsp:nvSpPr>
      <dsp:spPr>
        <a:xfrm rot="5400000">
          <a:off x="3907315" y="1153551"/>
          <a:ext cx="414969" cy="509170"/>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3962049" y="1200652"/>
        <a:ext cx="305502" cy="290478"/>
      </dsp:txXfrm>
    </dsp:sp>
    <dsp:sp modelId="{E4703EDF-D7D3-46A0-8C9A-D0C5C7CB74EE}">
      <dsp:nvSpPr>
        <dsp:cNvPr id="0" name=""/>
        <dsp:cNvSpPr/>
      </dsp:nvSpPr>
      <dsp:spPr>
        <a:xfrm>
          <a:off x="1666533" y="1684784"/>
          <a:ext cx="4896533" cy="113149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Pooling of </a:t>
          </a:r>
          <a:r>
            <a:rPr lang="en-US" sz="1900" b="1" kern="1200" dirty="0" smtClean="0">
              <a:solidFill>
                <a:schemeClr val="tx1"/>
              </a:solidFill>
            </a:rPr>
            <a:t>resources</a:t>
          </a:r>
          <a:endParaRPr lang="ar-JO" sz="1900" b="1" kern="1200" dirty="0" smtClean="0">
            <a:solidFill>
              <a:schemeClr val="tx1"/>
            </a:solidFill>
          </a:endParaRPr>
        </a:p>
        <a:p>
          <a:pPr lvl="0" algn="ctr" defTabSz="844550">
            <a:lnSpc>
              <a:spcPct val="90000"/>
            </a:lnSpc>
            <a:spcBef>
              <a:spcPct val="0"/>
            </a:spcBef>
            <a:spcAft>
              <a:spcPct val="35000"/>
            </a:spcAft>
          </a:pPr>
          <a:r>
            <a:rPr lang="ar-JO" sz="1900" b="1" kern="1200" dirty="0" smtClean="0">
              <a:solidFill>
                <a:schemeClr val="tx1"/>
              </a:solidFill>
            </a:rPr>
            <a:t>تجميع الموارد</a:t>
          </a:r>
          <a:endParaRPr lang="en-US" sz="1900" b="1" kern="1200" dirty="0">
            <a:solidFill>
              <a:schemeClr val="tx1"/>
            </a:solidFill>
          </a:endParaRPr>
        </a:p>
      </dsp:txBody>
      <dsp:txXfrm>
        <a:off x="1699673" y="1717924"/>
        <a:ext cx="4830253" cy="1065210"/>
      </dsp:txXfrm>
    </dsp:sp>
    <dsp:sp modelId="{7FC4322D-05B7-4EA2-B260-61D67F165561}">
      <dsp:nvSpPr>
        <dsp:cNvPr id="0" name=""/>
        <dsp:cNvSpPr/>
      </dsp:nvSpPr>
      <dsp:spPr>
        <a:xfrm rot="5400000">
          <a:off x="3897975" y="2850788"/>
          <a:ext cx="433648" cy="50917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3962048" y="2888549"/>
        <a:ext cx="305502" cy="303554"/>
      </dsp:txXfrm>
    </dsp:sp>
    <dsp:sp modelId="{6E1A1C24-2497-452C-AA3B-380C7B892E4B}">
      <dsp:nvSpPr>
        <dsp:cNvPr id="0" name=""/>
        <dsp:cNvSpPr/>
      </dsp:nvSpPr>
      <dsp:spPr>
        <a:xfrm>
          <a:off x="1666533" y="3394472"/>
          <a:ext cx="4896533" cy="1131490"/>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solidFill>
                <a:schemeClr val="tx1"/>
              </a:solidFill>
            </a:rPr>
            <a:t>Resource </a:t>
          </a:r>
          <a:r>
            <a:rPr lang="en-US" sz="1900" b="1" kern="1200" dirty="0" smtClean="0">
              <a:solidFill>
                <a:schemeClr val="tx1"/>
              </a:solidFill>
            </a:rPr>
            <a:t>allocation</a:t>
          </a:r>
          <a:endParaRPr lang="ar-JO" sz="1900" b="1" kern="1200" dirty="0" smtClean="0">
            <a:solidFill>
              <a:schemeClr val="tx1"/>
            </a:solidFill>
          </a:endParaRPr>
        </a:p>
        <a:p>
          <a:pPr lvl="0" algn="ctr" defTabSz="844550">
            <a:lnSpc>
              <a:spcPct val="90000"/>
            </a:lnSpc>
            <a:spcBef>
              <a:spcPct val="0"/>
            </a:spcBef>
            <a:spcAft>
              <a:spcPct val="35000"/>
            </a:spcAft>
          </a:pPr>
          <a:r>
            <a:rPr lang="ar-JO" sz="1900" b="1" kern="1200" dirty="0" smtClean="0">
              <a:solidFill>
                <a:schemeClr val="tx1"/>
              </a:solidFill>
            </a:rPr>
            <a:t>تخصيص الموارد</a:t>
          </a:r>
          <a:endParaRPr lang="en-US" sz="1900" b="1" kern="1200" dirty="0">
            <a:solidFill>
              <a:schemeClr val="tx1"/>
            </a:solidFill>
          </a:endParaRPr>
        </a:p>
      </dsp:txBody>
      <dsp:txXfrm>
        <a:off x="1699673" y="3427612"/>
        <a:ext cx="4830253" cy="10652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BC9E8-4A92-4E89-AB0D-600CBFAD8185}" type="datetimeFigureOut">
              <a:rPr lang="en-US" smtClean="0"/>
              <a:t>5/20/2022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8F8A3-8180-470D-A476-F442654A60BC}" type="slidenum">
              <a:rPr lang="en-US" smtClean="0"/>
              <a:t>‹#›</a:t>
            </a:fld>
            <a:endParaRPr lang="en-US"/>
          </a:p>
        </p:txBody>
      </p:sp>
    </p:spTree>
    <p:extLst>
      <p:ext uri="{BB962C8B-B14F-4D97-AF65-F5344CB8AC3E}">
        <p14:creationId xmlns:p14="http://schemas.microsoft.com/office/powerpoint/2010/main" val="11885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2779138-3C8D-40F1-8041-4F784DCA7B39}" type="slidenum">
              <a:rPr lang="en-US" smtClean="0"/>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3339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246F883-54C5-452B-87DD-A2D08C252C9A}" type="slidenum">
              <a:rPr lang="en-US" smtClean="0"/>
              <a:pPr/>
              <a:t>27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3714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87FFE1-29A0-4137-BF50-615E3BE4559A}"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7FFE1-29A0-4137-BF50-615E3BE4559A}"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7FFE1-29A0-4137-BF50-615E3BE4559A}"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87FFE1-29A0-4137-BF50-615E3BE4559A}"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87FFE1-29A0-4137-BF50-615E3BE4559A}" type="datetimeFigureOut">
              <a:rPr lang="en-US" smtClean="0"/>
              <a:pPr/>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87FFE1-29A0-4137-BF50-615E3BE4559A}"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87FFE1-29A0-4137-BF50-615E3BE4559A}" type="datetimeFigureOut">
              <a:rPr lang="en-US" smtClean="0"/>
              <a:pPr/>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87FFE1-29A0-4137-BF50-615E3BE4559A}" type="datetimeFigureOut">
              <a:rPr lang="en-US" smtClean="0"/>
              <a:pPr/>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7FFE1-29A0-4137-BF50-615E3BE4559A}" type="datetimeFigureOut">
              <a:rPr lang="en-US" smtClean="0"/>
              <a:pPr/>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7FFE1-29A0-4137-BF50-615E3BE4559A}"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87FFE1-29A0-4137-BF50-615E3BE4559A}" type="datetimeFigureOut">
              <a:rPr lang="en-US" smtClean="0"/>
              <a:pPr/>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EBE57-3002-4A51-8FFE-58B9F3A095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7FFE1-29A0-4137-BF50-615E3BE4559A}" type="datetimeFigureOut">
              <a:rPr lang="en-US" smtClean="0"/>
              <a:pPr/>
              <a:t>5/20/2022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EBE57-3002-4A51-8FFE-58B9F3A095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normAutofit fontScale="90000"/>
          </a:bodyPr>
          <a:lstStyle/>
          <a:p>
            <a:r>
              <a:rPr lang="en-GB" sz="6600" b="1" dirty="0">
                <a:solidFill>
                  <a:schemeClr val="accent6">
                    <a:lumMod val="75000"/>
                  </a:schemeClr>
                </a:solidFill>
                <a:effectLst>
                  <a:outerShdw blurRad="38100" dist="38100" dir="2700000" algn="tl">
                    <a:srgbClr val="000000">
                      <a:alpha val="43137"/>
                    </a:srgbClr>
                  </a:outerShdw>
                </a:effectLst>
              </a:rPr>
              <a:t>Financing </a:t>
            </a:r>
            <a:r>
              <a:rPr lang="en-GB" sz="6600" b="1" dirty="0" smtClean="0">
                <a:solidFill>
                  <a:schemeClr val="accent6">
                    <a:lumMod val="75000"/>
                  </a:schemeClr>
                </a:solidFill>
                <a:effectLst>
                  <a:outerShdw blurRad="38100" dist="38100" dir="2700000" algn="tl">
                    <a:srgbClr val="000000">
                      <a:alpha val="43137"/>
                    </a:srgbClr>
                  </a:outerShdw>
                </a:effectLst>
              </a:rPr>
              <a:t>Healthcare</a:t>
            </a:r>
            <a:r>
              <a:rPr lang="ar-JO" sz="6600" b="1" dirty="0">
                <a:solidFill>
                  <a:schemeClr val="accent6">
                    <a:lumMod val="75000"/>
                  </a:schemeClr>
                </a:solidFill>
                <a:effectLst>
                  <a:outerShdw blurRad="38100" dist="38100" dir="2700000" algn="tl">
                    <a:srgbClr val="000000">
                      <a:alpha val="43137"/>
                    </a:srgbClr>
                  </a:outerShdw>
                </a:effectLst>
              </a:rPr>
              <a:t/>
            </a:r>
            <a:br>
              <a:rPr lang="ar-JO" sz="6600" b="1" dirty="0">
                <a:solidFill>
                  <a:schemeClr val="accent6">
                    <a:lumMod val="75000"/>
                  </a:schemeClr>
                </a:solidFill>
                <a:effectLst>
                  <a:outerShdw blurRad="38100" dist="38100" dir="2700000" algn="tl">
                    <a:srgbClr val="000000">
                      <a:alpha val="43137"/>
                    </a:srgbClr>
                  </a:outerShdw>
                </a:effectLst>
              </a:rPr>
            </a:br>
            <a:r>
              <a:rPr lang="ar-JO" sz="6600" b="1" dirty="0">
                <a:solidFill>
                  <a:schemeClr val="accent6">
                    <a:lumMod val="75000"/>
                  </a:schemeClr>
                </a:solidFill>
                <a:effectLst>
                  <a:outerShdw blurRad="38100" dist="38100" dir="2700000" algn="tl">
                    <a:srgbClr val="000000">
                      <a:alpha val="43137"/>
                    </a:srgbClr>
                  </a:outerShdw>
                </a:effectLst>
              </a:rPr>
              <a:t>تمويل الرعاية الصحية</a:t>
            </a:r>
            <a:endParaRPr lang="en-US" sz="66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11960" y="1628800"/>
            <a:ext cx="4680520" cy="1772815"/>
          </a:xfrm>
        </p:spPr>
        <p:txBody>
          <a:bodyPr>
            <a:normAutofit fontScale="70000" lnSpcReduction="20000"/>
          </a:bodyPr>
          <a:lstStyle/>
          <a:p>
            <a:r>
              <a:rPr lang="en-US" b="1" dirty="0">
                <a:solidFill>
                  <a:schemeClr val="accent6">
                    <a:lumMod val="50000"/>
                  </a:schemeClr>
                </a:solidFill>
              </a:rPr>
              <a:t>Dr. Israa Al-Rawashdeh MD, </a:t>
            </a:r>
            <a:r>
              <a:rPr lang="en-US" b="1" dirty="0" err="1">
                <a:solidFill>
                  <a:schemeClr val="accent6">
                    <a:lumMod val="50000"/>
                  </a:schemeClr>
                </a:solidFill>
              </a:rPr>
              <a:t>MPH,PhD</a:t>
            </a:r>
            <a:endParaRPr lang="en-US" b="1" dirty="0">
              <a:solidFill>
                <a:schemeClr val="accent6">
                  <a:lumMod val="50000"/>
                </a:schemeClr>
              </a:solidFill>
            </a:endParaRPr>
          </a:p>
          <a:p>
            <a:r>
              <a:rPr lang="en-US" b="1" dirty="0">
                <a:solidFill>
                  <a:schemeClr val="accent6">
                    <a:lumMod val="50000"/>
                  </a:schemeClr>
                </a:solidFill>
              </a:rPr>
              <a:t>Faculty of Medicine</a:t>
            </a:r>
          </a:p>
          <a:p>
            <a:r>
              <a:rPr lang="en-US" b="1" dirty="0">
                <a:solidFill>
                  <a:schemeClr val="accent6">
                    <a:lumMod val="50000"/>
                  </a:schemeClr>
                </a:solidFill>
              </a:rPr>
              <a:t>Mutah University</a:t>
            </a:r>
          </a:p>
          <a:p>
            <a:r>
              <a:rPr lang="en-US" b="1" dirty="0" smtClean="0">
                <a:solidFill>
                  <a:schemeClr val="accent6">
                    <a:lumMod val="50000"/>
                  </a:schemeClr>
                </a:solidFill>
              </a:rPr>
              <a:t>2022</a:t>
            </a:r>
            <a:endParaRPr lang="en-US" dirty="0">
              <a:solidFill>
                <a:schemeClr val="accent6">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 of </a:t>
            </a:r>
            <a:r>
              <a:rPr lang="en-US" dirty="0" smtClean="0"/>
              <a:t>finances</a:t>
            </a:r>
            <a:r>
              <a:rPr lang="ar-JO" dirty="0"/>
              <a:t>تدفق </a:t>
            </a:r>
            <a:r>
              <a:rPr lang="ar-JO" dirty="0" smtClean="0"/>
              <a:t>الأموال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07237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8" y="-261155"/>
            <a:ext cx="8229600" cy="1143000"/>
          </a:xfrm>
        </p:spPr>
        <p:txBody>
          <a:bodyPr>
            <a:normAutofit fontScale="90000"/>
          </a:bodyPr>
          <a:lstStyle/>
          <a:p>
            <a:pPr algn="l"/>
            <a:r>
              <a:rPr lang="en-US" dirty="0"/>
              <a:t>1. Revenue </a:t>
            </a:r>
            <a:r>
              <a:rPr lang="en-US" dirty="0" smtClean="0"/>
              <a:t>collection</a:t>
            </a:r>
            <a:r>
              <a:rPr lang="ar-JO" dirty="0"/>
              <a:t>1. تحصيل </a:t>
            </a:r>
            <a:r>
              <a:rPr lang="ar-JO" dirty="0" smtClean="0"/>
              <a:t>الإيرادات </a:t>
            </a:r>
            <a:endParaRPr lang="en-US" dirty="0"/>
          </a:p>
        </p:txBody>
      </p:sp>
      <p:sp>
        <p:nvSpPr>
          <p:cNvPr id="3" name="Content Placeholder 2"/>
          <p:cNvSpPr>
            <a:spLocks noGrp="1"/>
          </p:cNvSpPr>
          <p:nvPr>
            <p:ph idx="1"/>
          </p:nvPr>
        </p:nvSpPr>
        <p:spPr>
          <a:xfrm>
            <a:off x="-42788" y="537436"/>
            <a:ext cx="9167389" cy="6237312"/>
          </a:xfrm>
        </p:spPr>
        <p:txBody>
          <a:bodyPr>
            <a:noAutofit/>
          </a:bodyPr>
          <a:lstStyle/>
          <a:p>
            <a:r>
              <a:rPr lang="en-GB" sz="1800" b="1" dirty="0" smtClean="0"/>
              <a:t>Revenue </a:t>
            </a:r>
            <a:r>
              <a:rPr lang="en-GB" sz="1800" b="1" dirty="0"/>
              <a:t>collection</a:t>
            </a:r>
            <a:r>
              <a:rPr lang="ar-JO" sz="1800" b="1" dirty="0"/>
              <a:t>:</a:t>
            </a:r>
            <a:r>
              <a:rPr lang="en-GB" sz="1800" b="1" dirty="0"/>
              <a:t> </a:t>
            </a:r>
            <a:r>
              <a:rPr lang="en-GB" sz="1800" dirty="0"/>
              <a:t>The means by which a health system collects money from individuals, households or external sources</a:t>
            </a:r>
            <a:r>
              <a:rPr lang="ar-JO" sz="1800" dirty="0"/>
              <a:t>.</a:t>
            </a:r>
            <a:br>
              <a:rPr lang="ar-JO" sz="1800" dirty="0"/>
            </a:br>
            <a:r>
              <a:rPr lang="ar-JO" sz="1800" dirty="0"/>
              <a:t>جباية الإيرادات: الوسيلة التي يقوم من خلالها النظام الصحي بتحصيل الأموال من الأفراد أو الأسر أو من مصادر خارجية.</a:t>
            </a:r>
            <a:endParaRPr lang="en-US" sz="1800" dirty="0"/>
          </a:p>
          <a:p>
            <a:r>
              <a:rPr lang="en-US" sz="1800" dirty="0"/>
              <a:t>Revenue collection concerned with the </a:t>
            </a:r>
            <a:r>
              <a:rPr lang="en-US" sz="1800" i="1" dirty="0">
                <a:solidFill>
                  <a:srgbClr val="00B050"/>
                </a:solidFill>
              </a:rPr>
              <a:t>sources of revenue (who pays)</a:t>
            </a:r>
            <a:r>
              <a:rPr lang="en-US" sz="1800" dirty="0">
                <a:solidFill>
                  <a:srgbClr val="FF0000"/>
                </a:solidFill>
              </a:rPr>
              <a:t> </a:t>
            </a:r>
            <a:r>
              <a:rPr lang="en-US" sz="1800" dirty="0"/>
              <a:t>for health care</a:t>
            </a:r>
            <a:r>
              <a:rPr lang="en-US" sz="1800" dirty="0">
                <a:solidFill>
                  <a:srgbClr val="FF0000"/>
                </a:solidFill>
              </a:rPr>
              <a:t>, </a:t>
            </a:r>
            <a:r>
              <a:rPr lang="en-US" sz="1800" i="1" dirty="0">
                <a:solidFill>
                  <a:srgbClr val="7030A0"/>
                </a:solidFill>
              </a:rPr>
              <a:t>the type of payment (what are the contribution mechanism?), </a:t>
            </a:r>
            <a:r>
              <a:rPr lang="en-US" sz="1800" dirty="0"/>
              <a:t>and </a:t>
            </a:r>
            <a:r>
              <a:rPr lang="en-US" sz="1800" i="1" dirty="0">
                <a:solidFill>
                  <a:schemeClr val="accent6">
                    <a:lumMod val="75000"/>
                  </a:schemeClr>
                </a:solidFill>
              </a:rPr>
              <a:t>the agents that collect these revenues (who collects</a:t>
            </a:r>
            <a:r>
              <a:rPr lang="en-US" sz="1800" i="1" dirty="0" smtClean="0">
                <a:solidFill>
                  <a:schemeClr val="accent6">
                    <a:lumMod val="75000"/>
                  </a:schemeClr>
                </a:solidFill>
              </a:rPr>
              <a:t>?).</a:t>
            </a:r>
            <a:r>
              <a:rPr lang="ar-JO" sz="1800" i="1" dirty="0">
                <a:solidFill>
                  <a:schemeClr val="accent6">
                    <a:lumMod val="75000"/>
                  </a:schemeClr>
                </a:solidFill>
              </a:rPr>
              <a:t> يتعلق تحصيل الإيرادات بمصادر الدخل (من يدفع) للرعاية الصحية ، ونوع الدفع (ما هي آلية المساهمة؟) ، والوكلاء الذين يجمعون هذه الإيرادات (من يقوم بتحصيلها</a:t>
            </a:r>
            <a:r>
              <a:rPr lang="ar-JO" sz="1800" i="1" dirty="0" smtClean="0">
                <a:solidFill>
                  <a:schemeClr val="accent6">
                    <a:lumMod val="75000"/>
                  </a:schemeClr>
                </a:solidFill>
              </a:rPr>
              <a:t>؟). </a:t>
            </a:r>
            <a:endParaRPr lang="en-US" sz="1800" i="1" dirty="0">
              <a:solidFill>
                <a:schemeClr val="accent6">
                  <a:lumMod val="75000"/>
                </a:schemeClr>
              </a:solidFill>
            </a:endParaRPr>
          </a:p>
          <a:p>
            <a:r>
              <a:rPr lang="en-US" sz="1800" dirty="0"/>
              <a:t> </a:t>
            </a:r>
            <a:r>
              <a:rPr lang="en-US" sz="1800" dirty="0">
                <a:solidFill>
                  <a:srgbClr val="00B050"/>
                </a:solidFill>
              </a:rPr>
              <a:t>All funds for health care, excluding donor contributions, are collected in some way from </a:t>
            </a:r>
            <a:r>
              <a:rPr lang="en-US" sz="1800" b="1" dirty="0">
                <a:solidFill>
                  <a:srgbClr val="00B050"/>
                </a:solidFill>
              </a:rPr>
              <a:t>the general population </a:t>
            </a:r>
            <a:r>
              <a:rPr lang="en-US" sz="1800" dirty="0">
                <a:solidFill>
                  <a:srgbClr val="00B050"/>
                </a:solidFill>
              </a:rPr>
              <a:t>or certain subgroups. </a:t>
            </a:r>
            <a:r>
              <a:rPr lang="ar-JO" sz="1800" dirty="0">
                <a:solidFill>
                  <a:srgbClr val="00B050"/>
                </a:solidFill>
              </a:rPr>
              <a:t>يتم جمع جميع الأموال المخصصة للرعاية الصحية ، باستثناء مساهمات المانحين ، بطريقة ما من عامة السكان أو من مجموعات فرعية معينة</a:t>
            </a:r>
            <a:r>
              <a:rPr lang="ar-JO" sz="1800" dirty="0" smtClean="0">
                <a:solidFill>
                  <a:srgbClr val="00B050"/>
                </a:solidFill>
              </a:rPr>
              <a:t>. </a:t>
            </a:r>
            <a:endParaRPr lang="en-US" sz="1800" dirty="0">
              <a:solidFill>
                <a:srgbClr val="00B050"/>
              </a:solidFill>
            </a:endParaRPr>
          </a:p>
          <a:p>
            <a:r>
              <a:rPr lang="en-US" sz="1800" dirty="0" smtClean="0">
                <a:solidFill>
                  <a:srgbClr val="7030A0"/>
                </a:solidFill>
              </a:rPr>
              <a:t>Collection mechanisms include </a:t>
            </a:r>
            <a:r>
              <a:rPr lang="en-US" sz="1800" b="1" dirty="0" smtClean="0">
                <a:solidFill>
                  <a:srgbClr val="7030A0"/>
                </a:solidFill>
              </a:rPr>
              <a:t>taxation</a:t>
            </a:r>
            <a:r>
              <a:rPr lang="en-US" sz="1800" dirty="0" smtClean="0">
                <a:solidFill>
                  <a:srgbClr val="7030A0"/>
                </a:solidFill>
              </a:rPr>
              <a:t>, </a:t>
            </a:r>
            <a:r>
              <a:rPr lang="en-US" sz="1800" b="1" dirty="0" smtClean="0">
                <a:solidFill>
                  <a:srgbClr val="7030A0"/>
                </a:solidFill>
              </a:rPr>
              <a:t>social insurance </a:t>
            </a:r>
            <a:r>
              <a:rPr lang="en-US" sz="1800" dirty="0" smtClean="0">
                <a:solidFill>
                  <a:srgbClr val="7030A0"/>
                </a:solidFill>
              </a:rPr>
              <a:t>contributions, </a:t>
            </a:r>
            <a:r>
              <a:rPr lang="en-US" sz="1800" b="1" dirty="0" smtClean="0">
                <a:solidFill>
                  <a:srgbClr val="7030A0"/>
                </a:solidFill>
              </a:rPr>
              <a:t>private insurance </a:t>
            </a:r>
            <a:r>
              <a:rPr lang="en-US" sz="1800" dirty="0" smtClean="0">
                <a:solidFill>
                  <a:srgbClr val="7030A0"/>
                </a:solidFill>
              </a:rPr>
              <a:t>premiums, </a:t>
            </a:r>
            <a:r>
              <a:rPr lang="en-US" sz="1800" b="1" dirty="0" smtClean="0">
                <a:solidFill>
                  <a:srgbClr val="7030A0"/>
                </a:solidFill>
              </a:rPr>
              <a:t>out-of-pocket</a:t>
            </a:r>
            <a:r>
              <a:rPr lang="en-US" sz="1800" dirty="0" smtClean="0">
                <a:solidFill>
                  <a:srgbClr val="7030A0"/>
                </a:solidFill>
              </a:rPr>
              <a:t> payments (direct payments made by a patient to a provider) and , </a:t>
            </a:r>
            <a:r>
              <a:rPr lang="en-US" sz="1800" b="1" dirty="0" smtClean="0">
                <a:solidFill>
                  <a:srgbClr val="7030A0"/>
                </a:solidFill>
              </a:rPr>
              <a:t>loans</a:t>
            </a:r>
            <a:r>
              <a:rPr lang="en-US" sz="1800" dirty="0" smtClean="0">
                <a:solidFill>
                  <a:srgbClr val="7030A0"/>
                </a:solidFill>
              </a:rPr>
              <a:t>. </a:t>
            </a:r>
            <a:r>
              <a:rPr lang="ar-JO" sz="1800" dirty="0">
                <a:solidFill>
                  <a:srgbClr val="7030A0"/>
                </a:solidFill>
              </a:rPr>
              <a:t>تشمل آليات التحصيل الضرائب ، ومساهمات التأمين الاجتماعي ، وأقساط التأمين الخاص ، والمدفوعات الشخصية (المدفوعات المباشرة التي يدفعها المريض إلى مقدم الرعاية) والقروض.</a:t>
            </a:r>
            <a:endParaRPr lang="en-US" sz="1800" dirty="0" smtClean="0">
              <a:solidFill>
                <a:srgbClr val="7030A0"/>
              </a:solidFill>
            </a:endParaRPr>
          </a:p>
          <a:p>
            <a:r>
              <a:rPr lang="en-US" sz="1800" dirty="0" smtClean="0">
                <a:solidFill>
                  <a:schemeClr val="accent6">
                    <a:lumMod val="75000"/>
                  </a:schemeClr>
                </a:solidFill>
              </a:rPr>
              <a:t>Collection agents (which in most cases also pool the funds and purchase health care services from providers) could be </a:t>
            </a:r>
            <a:r>
              <a:rPr lang="en-US" sz="1800" b="1" dirty="0" smtClean="0">
                <a:solidFill>
                  <a:schemeClr val="accent6">
                    <a:lumMod val="75000"/>
                  </a:schemeClr>
                </a:solidFill>
              </a:rPr>
              <a:t>government</a:t>
            </a:r>
            <a:r>
              <a:rPr lang="en-US" sz="1800" dirty="0" smtClean="0">
                <a:solidFill>
                  <a:schemeClr val="accent6">
                    <a:lumMod val="75000"/>
                  </a:schemeClr>
                </a:solidFill>
              </a:rPr>
              <a:t> </a:t>
            </a:r>
            <a:r>
              <a:rPr lang="en-US" sz="1800" b="1" dirty="0" smtClean="0">
                <a:solidFill>
                  <a:schemeClr val="accent6">
                    <a:lumMod val="75000"/>
                  </a:schemeClr>
                </a:solidFill>
              </a:rPr>
              <a:t>or independent public agencies </a:t>
            </a:r>
            <a:r>
              <a:rPr lang="en-US" sz="1800" dirty="0" smtClean="0">
                <a:solidFill>
                  <a:schemeClr val="accent6">
                    <a:lumMod val="75000"/>
                  </a:schemeClr>
                </a:solidFill>
              </a:rPr>
              <a:t>(such as a social security agency), </a:t>
            </a:r>
            <a:r>
              <a:rPr lang="en-US" sz="1800" b="1" dirty="0" smtClean="0">
                <a:solidFill>
                  <a:schemeClr val="accent6">
                    <a:lumMod val="75000"/>
                  </a:schemeClr>
                </a:solidFill>
              </a:rPr>
              <a:t>private insurance </a:t>
            </a:r>
            <a:r>
              <a:rPr lang="en-US" sz="1800" dirty="0" smtClean="0">
                <a:solidFill>
                  <a:schemeClr val="accent6">
                    <a:lumMod val="75000"/>
                  </a:schemeClr>
                </a:solidFill>
              </a:rPr>
              <a:t>funds, or </a:t>
            </a:r>
            <a:r>
              <a:rPr lang="en-US" sz="1800" b="1" dirty="0" smtClean="0">
                <a:solidFill>
                  <a:schemeClr val="accent6">
                    <a:lumMod val="75000"/>
                  </a:schemeClr>
                </a:solidFill>
              </a:rPr>
              <a:t>public and private health care providers (hospitals and health </a:t>
            </a:r>
            <a:r>
              <a:rPr lang="en-US" sz="1800" b="1" dirty="0" err="1" smtClean="0">
                <a:solidFill>
                  <a:schemeClr val="accent6">
                    <a:lumMod val="75000"/>
                  </a:schemeClr>
                </a:solidFill>
              </a:rPr>
              <a:t>cente</a:t>
            </a:r>
            <a:r>
              <a:rPr lang="ar-JO" sz="1800" b="1" dirty="0">
                <a:solidFill>
                  <a:schemeClr val="accent6">
                    <a:lumMod val="75000"/>
                  </a:schemeClr>
                </a:solidFill>
              </a:rPr>
              <a:t>وكلاء التحصيل (الذين يقومون في معظم الحالات أيضًا بتجميع الأموال وشراء خدمات الرعاية الصحية من مقدمي الخدمة) يمكن أن يكونوا وكالات حكومية أو عامة مستقلة (مثل وكالة الضمان الاجتماعي) ، أو صناديق التأمين الخاصة ، أو مقدمي الرعاية الصحية العامة والخاصة (المستشفيات والرعاية الصحية المراكز).</a:t>
            </a:r>
            <a:r>
              <a:rPr lang="en-US" sz="1800" b="1" dirty="0" err="1" smtClean="0">
                <a:solidFill>
                  <a:schemeClr val="accent6">
                    <a:lumMod val="75000"/>
                  </a:schemeClr>
                </a:solidFill>
              </a:rPr>
              <a:t>rs</a:t>
            </a:r>
            <a:r>
              <a:rPr lang="en-US" sz="1800" b="1" dirty="0" smtClean="0">
                <a:solidFill>
                  <a:schemeClr val="accent6">
                    <a:lumMod val="75000"/>
                  </a:schemeClr>
                </a:solidFill>
              </a:rPr>
              <a:t>).</a:t>
            </a:r>
            <a:endParaRPr lang="en-US" sz="1800" b="1" dirty="0">
              <a:solidFill>
                <a:schemeClr val="accent6">
                  <a:lumMod val="75000"/>
                </a:schemeClr>
              </a:solidFill>
            </a:endParaRPr>
          </a:p>
        </p:txBody>
      </p:sp>
      <p:pic>
        <p:nvPicPr>
          <p:cNvPr id="4098" name="Picture 2" descr="Related image"/>
          <p:cNvPicPr>
            <a:picLocks noChangeAspect="1" noChangeArrowheads="1"/>
          </p:cNvPicPr>
          <p:nvPr/>
        </p:nvPicPr>
        <p:blipFill>
          <a:blip r:embed="rId2" cstate="print"/>
          <a:srcRect/>
          <a:stretch>
            <a:fillRect/>
          </a:stretch>
        </p:blipFill>
        <p:spPr bwMode="auto">
          <a:xfrm>
            <a:off x="7812360" y="1"/>
            <a:ext cx="1331639" cy="10050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12306" y="127169"/>
            <a:ext cx="4690864" cy="1143000"/>
          </a:xfrm>
        </p:spPr>
        <p:txBody>
          <a:bodyPr>
            <a:normAutofit fontScale="90000"/>
          </a:bodyPr>
          <a:lstStyle/>
          <a:p>
            <a:r>
              <a:rPr lang="en-GB" dirty="0"/>
              <a:t>Pooling of </a:t>
            </a:r>
            <a:r>
              <a:rPr lang="en-GB" dirty="0" smtClean="0"/>
              <a:t>resources</a:t>
            </a:r>
            <a:r>
              <a:rPr lang="ar-JO" dirty="0"/>
              <a:t/>
            </a:r>
            <a:br>
              <a:rPr lang="ar-JO" dirty="0"/>
            </a:br>
            <a:r>
              <a:rPr lang="ar-JO" dirty="0" smtClean="0"/>
              <a:t>تجميع الموارد</a:t>
            </a:r>
            <a:endParaRPr lang="en-GB" dirty="0"/>
          </a:p>
        </p:txBody>
      </p:sp>
      <p:sp>
        <p:nvSpPr>
          <p:cNvPr id="6" name="Content Placeholder 5"/>
          <p:cNvSpPr>
            <a:spLocks noGrp="1"/>
          </p:cNvSpPr>
          <p:nvPr>
            <p:ph idx="1"/>
          </p:nvPr>
        </p:nvSpPr>
        <p:spPr>
          <a:xfrm>
            <a:off x="457200" y="1680914"/>
            <a:ext cx="8363272" cy="4902448"/>
          </a:xfrm>
        </p:spPr>
        <p:txBody>
          <a:bodyPr>
            <a:normAutofit fontScale="70000" lnSpcReduction="20000"/>
          </a:bodyPr>
          <a:lstStyle/>
          <a:p>
            <a:pPr marL="0" indent="0">
              <a:buNone/>
            </a:pPr>
            <a:r>
              <a:rPr lang="en-GB" dirty="0"/>
              <a:t>Pooling: Accumulation of </a:t>
            </a:r>
            <a:r>
              <a:rPr lang="en-GB" i="1" dirty="0"/>
              <a:t>prepaid</a:t>
            </a:r>
            <a:r>
              <a:rPr lang="en-GB" dirty="0"/>
              <a:t> health resources on behalf of population </a:t>
            </a:r>
            <a:r>
              <a:rPr lang="en-GB" dirty="0" smtClean="0"/>
              <a:t>so that the </a:t>
            </a:r>
            <a:r>
              <a:rPr lang="en-GB" u="sng" dirty="0" smtClean="0"/>
              <a:t>financial risks </a:t>
            </a:r>
            <a:r>
              <a:rPr lang="en-GB" dirty="0" smtClean="0"/>
              <a:t>required by certain high-risk individuals are compensated by money from lower-risk individuals. </a:t>
            </a:r>
            <a:r>
              <a:rPr lang="ar-JO" dirty="0"/>
              <a:t>التجميع: تراكم الموارد الصحية المدفوعة مسبقًا نيابة عن السكان بحيث يتم تعويض المخاطر المالية التي يتطلبها بعض الأفراد المعرضين لمخاطر عالية بأموال من أفراد أقل خطورة.</a:t>
            </a:r>
            <a:endParaRPr lang="en-GB" dirty="0" smtClean="0"/>
          </a:p>
          <a:p>
            <a:pPr marL="0" indent="0">
              <a:buNone/>
            </a:pPr>
            <a:r>
              <a:rPr lang="en-GB" b="1" dirty="0" smtClean="0"/>
              <a:t>When </a:t>
            </a:r>
            <a:r>
              <a:rPr lang="en-GB" b="1" dirty="0"/>
              <a:t>pooling </a:t>
            </a:r>
            <a:r>
              <a:rPr lang="en-GB" b="1" dirty="0" smtClean="0"/>
              <a:t>resources:</a:t>
            </a:r>
            <a:r>
              <a:rPr lang="ar-JO" b="1" dirty="0"/>
              <a:t>عند تجميع الموارد</a:t>
            </a:r>
            <a:r>
              <a:rPr lang="ar-JO" b="1" dirty="0" smtClean="0"/>
              <a:t>: </a:t>
            </a:r>
            <a:endParaRPr lang="en-GB" b="1" dirty="0"/>
          </a:p>
          <a:p>
            <a:r>
              <a:rPr lang="en-GB" dirty="0"/>
              <a:t>Money should be collected in advance – Prepayment contribution </a:t>
            </a:r>
            <a:r>
              <a:rPr lang="ar-JO" dirty="0"/>
              <a:t/>
            </a:r>
            <a:br>
              <a:rPr lang="ar-JO" dirty="0"/>
            </a:br>
            <a:r>
              <a:rPr lang="ar-JO" dirty="0"/>
              <a:t>يجب تحصيل الأموال مقدمًا - مساهمة الدفع المسبق</a:t>
            </a:r>
            <a:endParaRPr lang="en-GB" dirty="0"/>
          </a:p>
          <a:p>
            <a:r>
              <a:rPr lang="en-GB" dirty="0"/>
              <a:t>Contribution should be based on ability to pay </a:t>
            </a:r>
            <a:r>
              <a:rPr lang="ar-JO" dirty="0"/>
              <a:t>يجب أن تستند المساهمة على القدرة على الدفع</a:t>
            </a:r>
            <a:endParaRPr lang="en-GB" dirty="0"/>
          </a:p>
          <a:p>
            <a:r>
              <a:rPr lang="en-GB" dirty="0"/>
              <a:t>Access should be based on need </a:t>
            </a:r>
            <a:r>
              <a:rPr lang="ar-JO" dirty="0"/>
              <a:t>يجب أن يعتمد الوصول على الحاجة</a:t>
            </a:r>
            <a:endParaRPr lang="en-GB" dirty="0"/>
          </a:p>
          <a:p>
            <a:r>
              <a:rPr lang="en-GB" dirty="0"/>
              <a:t>A mix of contributors is needed (contribution&gt;need, contribution =need, contribution &lt;need and zero contribution with need) </a:t>
            </a:r>
            <a:endParaRPr lang="ar-JO" dirty="0" smtClean="0"/>
          </a:p>
          <a:p>
            <a:pPr marL="0" indent="0">
              <a:buNone/>
            </a:pPr>
            <a:r>
              <a:rPr lang="ar-JO" dirty="0"/>
              <a:t>هناك حاجة إلى مزيج من المساهمين (المساهمة&gt; الحاجة ، المساهمة = الحاجة ، المساهمة&gt; الحاجة والمساهمة الصفرية مع الحاجة)</a:t>
            </a:r>
            <a:endParaRPr lang="en-GB" dirty="0"/>
          </a:p>
          <a:p>
            <a:pPr marL="0" indent="0" algn="ctr">
              <a:buNone/>
            </a:pPr>
            <a:r>
              <a:rPr lang="en-GB" b="1" dirty="0"/>
              <a:t>We pool two things: Funds and </a:t>
            </a:r>
            <a:r>
              <a:rPr lang="en-GB" b="1" dirty="0" smtClean="0"/>
              <a:t>risk</a:t>
            </a:r>
            <a:r>
              <a:rPr lang="ar-JO" b="1" dirty="0"/>
              <a:t> نحن نجمع بين شيئين: الأموال </a:t>
            </a:r>
            <a:r>
              <a:rPr lang="ar-JO" b="1" dirty="0" smtClean="0"/>
              <a:t>والمخاطر </a:t>
            </a:r>
            <a:endParaRPr lang="en-GB" b="1" dirty="0"/>
          </a:p>
        </p:txBody>
      </p:sp>
      <p:pic>
        <p:nvPicPr>
          <p:cNvPr id="2" name="Picture 1">
            <a:extLst>
              <a:ext uri="{FF2B5EF4-FFF2-40B4-BE49-F238E27FC236}">
                <a16:creationId xmlns="" xmlns:a16="http://schemas.microsoft.com/office/drawing/2014/main" id="{4F1CD608-BB71-4CF2-90FE-E0B15219E72B}"/>
              </a:ext>
            </a:extLst>
          </p:cNvPr>
          <p:cNvPicPr>
            <a:picLocks noChangeAspect="1"/>
          </p:cNvPicPr>
          <p:nvPr/>
        </p:nvPicPr>
        <p:blipFill>
          <a:blip r:embed="rId2"/>
          <a:stretch>
            <a:fillRect/>
          </a:stretch>
        </p:blipFill>
        <p:spPr>
          <a:xfrm>
            <a:off x="6156176" y="0"/>
            <a:ext cx="2987824" cy="1680914"/>
          </a:xfrm>
          <a:prstGeom prst="rect">
            <a:avLst/>
          </a:prstGeom>
        </p:spPr>
      </p:pic>
    </p:spTree>
    <p:extLst>
      <p:ext uri="{BB962C8B-B14F-4D97-AF65-F5344CB8AC3E}">
        <p14:creationId xmlns:p14="http://schemas.microsoft.com/office/powerpoint/2010/main" val="173659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520" y="173568"/>
            <a:ext cx="6292580" cy="457199"/>
          </a:xfrm>
        </p:spPr>
        <p:txBody>
          <a:bodyPr>
            <a:noAutofit/>
          </a:bodyPr>
          <a:lstStyle/>
          <a:p>
            <a:r>
              <a:rPr lang="en-US" sz="3200" dirty="0"/>
              <a:t>2. Pooling of </a:t>
            </a:r>
            <a:r>
              <a:rPr lang="en-US" sz="3200" dirty="0" smtClean="0"/>
              <a:t>resources</a:t>
            </a:r>
            <a:r>
              <a:rPr lang="ar-JO" sz="3200" dirty="0" smtClean="0"/>
              <a:t> تجميع الموارد </a:t>
            </a:r>
            <a:endParaRPr lang="en-US" sz="3200" dirty="0"/>
          </a:p>
        </p:txBody>
      </p:sp>
      <p:sp>
        <p:nvSpPr>
          <p:cNvPr id="2" name="Content Placeholder 1"/>
          <p:cNvSpPr>
            <a:spLocks noGrp="1"/>
          </p:cNvSpPr>
          <p:nvPr>
            <p:ph sz="half" idx="1"/>
          </p:nvPr>
        </p:nvSpPr>
        <p:spPr>
          <a:xfrm>
            <a:off x="394556" y="630767"/>
            <a:ext cx="8507288" cy="5289451"/>
          </a:xfrm>
        </p:spPr>
        <p:txBody>
          <a:bodyPr/>
          <a:lstStyle/>
          <a:p>
            <a:pPr marL="0" indent="0">
              <a:buNone/>
            </a:pPr>
            <a:r>
              <a:rPr lang="en-US" dirty="0"/>
              <a:t>Sharing financial risk between contributors</a:t>
            </a:r>
            <a:r>
              <a:rPr lang="en-US" dirty="0" smtClean="0"/>
              <a:t>.</a:t>
            </a:r>
            <a:endParaRPr lang="ar-JO" dirty="0" smtClean="0"/>
          </a:p>
          <a:p>
            <a:pPr marL="0" indent="0">
              <a:buNone/>
            </a:pPr>
            <a:r>
              <a:rPr lang="ar-JO" dirty="0"/>
              <a:t>تقاسم المخاطر المالية بين المساهمين.</a:t>
            </a:r>
            <a:endParaRPr lang="en-US" dirty="0"/>
          </a:p>
          <a:p>
            <a:endParaRPr lang="en-GB" dirty="0"/>
          </a:p>
        </p:txBody>
      </p:sp>
      <p:pic>
        <p:nvPicPr>
          <p:cNvPr id="9" name="Content Placeholder 8" descr="health-financing-functions-risk-pooling-6-638.jpg"/>
          <p:cNvPicPr>
            <a:picLocks noGrp="1" noChangeAspect="1"/>
          </p:cNvPicPr>
          <p:nvPr>
            <p:ph sz="half" idx="2"/>
          </p:nvPr>
        </p:nvPicPr>
        <p:blipFill>
          <a:blip r:embed="rId2" cstate="print"/>
          <a:stretch>
            <a:fillRect/>
          </a:stretch>
        </p:blipFill>
        <p:spPr>
          <a:xfrm>
            <a:off x="4648200" y="1772816"/>
            <a:ext cx="4426736" cy="4114784"/>
          </a:xfrm>
          <a:ln w="3175">
            <a:solidFill>
              <a:schemeClr val="tx1"/>
            </a:solidFill>
          </a:ln>
        </p:spPr>
      </p:pic>
      <p:pic>
        <p:nvPicPr>
          <p:cNvPr id="10" name="Content Placeholder 9" descr="health-financing-functions-risk-pooling-5-638.jpg"/>
          <p:cNvPicPr>
            <a:picLocks noGrp="1" noChangeAspect="1"/>
          </p:cNvPicPr>
          <p:nvPr>
            <p:ph sz="quarter" idx="4294967295"/>
          </p:nvPr>
        </p:nvPicPr>
        <p:blipFill>
          <a:blip r:embed="rId3" cstate="print"/>
          <a:stretch>
            <a:fillRect/>
          </a:stretch>
        </p:blipFill>
        <p:spPr>
          <a:xfrm>
            <a:off x="69276" y="1772816"/>
            <a:ext cx="4429699" cy="4114784"/>
          </a:xfrm>
          <a:ln w="3175">
            <a:solidFill>
              <a:schemeClr val="tx1"/>
            </a:solidFill>
          </a:ln>
        </p:spPr>
      </p:pic>
      <p:pic>
        <p:nvPicPr>
          <p:cNvPr id="3" name="Picture 2"/>
          <p:cNvPicPr>
            <a:picLocks noChangeAspect="1"/>
          </p:cNvPicPr>
          <p:nvPr/>
        </p:nvPicPr>
        <p:blipFill>
          <a:blip r:embed="rId4"/>
          <a:stretch>
            <a:fillRect/>
          </a:stretch>
        </p:blipFill>
        <p:spPr>
          <a:xfrm>
            <a:off x="6184060" y="32253"/>
            <a:ext cx="2971200" cy="10084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p:spPr>
        <p:txBody>
          <a:bodyPr>
            <a:normAutofit fontScale="92500" lnSpcReduction="10000"/>
          </a:bodyPr>
          <a:lstStyle/>
          <a:p>
            <a:r>
              <a:rPr lang="en-US" dirty="0"/>
              <a:t>Both</a:t>
            </a:r>
            <a:r>
              <a:rPr lang="en-US" u="sng" dirty="0"/>
              <a:t> tax-based health financing </a:t>
            </a:r>
            <a:r>
              <a:rPr lang="en-US" dirty="0"/>
              <a:t>and </a:t>
            </a:r>
            <a:r>
              <a:rPr lang="en-US" u="sng" dirty="0"/>
              <a:t>health insurance</a:t>
            </a:r>
            <a:r>
              <a:rPr lang="en-US" dirty="0"/>
              <a:t> involve pooling while fee-for-service (out-of-pocket) user payments do not involve the pooling of resources. </a:t>
            </a:r>
            <a:r>
              <a:rPr lang="ar-JO" dirty="0"/>
              <a:t>يتضمن كل من التمويل الصحي القائم على الضرائب والتأمين الصحي التجميع في حين أن مدفوعات المستخدم مقابل الخدمة (من الجيب) لا تنطوي على تجميع الموارد.</a:t>
            </a:r>
            <a:endParaRPr lang="en-US" dirty="0"/>
          </a:p>
          <a:p>
            <a:r>
              <a:rPr lang="en-US" dirty="0"/>
              <a:t>Pooling allows for</a:t>
            </a:r>
            <a:r>
              <a:rPr lang="en-US" b="1" u="sng" dirty="0">
                <a:solidFill>
                  <a:schemeClr val="accent6">
                    <a:lumMod val="75000"/>
                  </a:schemeClr>
                </a:solidFill>
              </a:rPr>
              <a:t> cross-subsidization </a:t>
            </a:r>
            <a:r>
              <a:rPr lang="en-US" dirty="0"/>
              <a:t>from low- to high-risk people (example: charging more than the cost of production for a service or a group </a:t>
            </a:r>
            <a:r>
              <a:rPr lang="en-US" dirty="0" smtClean="0">
                <a:sym typeface="Wingdings" panose="05000000000000000000" pitchFamily="2" charset="2"/>
              </a:rPr>
              <a:t> </a:t>
            </a:r>
            <a:r>
              <a:rPr lang="en-US" dirty="0" smtClean="0"/>
              <a:t>less </a:t>
            </a:r>
            <a:r>
              <a:rPr lang="en-US" dirty="0"/>
              <a:t>than the cost of production can be charged for </a:t>
            </a:r>
            <a:r>
              <a:rPr lang="en-US" dirty="0">
                <a:effectLst>
                  <a:outerShdw blurRad="38100" dist="38100" dir="2700000" algn="tl">
                    <a:srgbClr val="000000">
                      <a:alpha val="43137"/>
                    </a:srgbClr>
                  </a:outerShdw>
                </a:effectLst>
              </a:rPr>
              <a:t>another service or to another group</a:t>
            </a:r>
            <a:r>
              <a:rPr lang="en-US" dirty="0" smtClean="0"/>
              <a:t>).</a:t>
            </a:r>
            <a:r>
              <a:rPr lang="ar-JO" dirty="0"/>
              <a:t> يسمح التجميع بالدعم المتبادل من الأشخاص ذوي المخاطر المنخفضة إلى عالية المخاطر (على سبيل المثال: فرض رسوم أكثر من تكلفة الإنتاج لخدمة أو مجموعة - أقل من تكلفة الإنتاج يمكن تحصيلها مقابل خدمة أخرى أو لمجموعة أخرى).</a:t>
            </a:r>
            <a:endParaRPr lang="en-US" dirty="0"/>
          </a:p>
          <a:p>
            <a:endParaRPr lang="en-GB" dirty="0"/>
          </a:p>
        </p:txBody>
      </p:sp>
    </p:spTree>
    <p:extLst>
      <p:ext uri="{BB962C8B-B14F-4D97-AF65-F5344CB8AC3E}">
        <p14:creationId xmlns:p14="http://schemas.microsoft.com/office/powerpoint/2010/main" val="386298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23528" y="239315"/>
            <a:ext cx="8496944" cy="6379367"/>
          </a:xfrm>
          <a:prstGeom prst="rect">
            <a:avLst/>
          </a:prstGeom>
        </p:spPr>
      </p:pic>
    </p:spTree>
    <p:extLst>
      <p:ext uri="{BB962C8B-B14F-4D97-AF65-F5344CB8AC3E}">
        <p14:creationId xmlns:p14="http://schemas.microsoft.com/office/powerpoint/2010/main" val="124803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rgbClr val="92D05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252520" cy="1143000"/>
          </a:xfrm>
        </p:spPr>
        <p:txBody>
          <a:bodyPr>
            <a:normAutofit fontScale="90000"/>
          </a:bodyPr>
          <a:lstStyle/>
          <a:p>
            <a:r>
              <a:rPr lang="en-US" dirty="0"/>
              <a:t>3. Resource allocation (Purchasing of health services</a:t>
            </a:r>
            <a:r>
              <a:rPr lang="en-US" dirty="0" smtClean="0"/>
              <a:t>)</a:t>
            </a:r>
            <a:r>
              <a:rPr lang="ar-JO" dirty="0"/>
              <a:t> 3. تخصيص الموارد (شراء الخدمات الصحية)</a:t>
            </a:r>
            <a:endParaRPr lang="en-US" dirty="0"/>
          </a:p>
        </p:txBody>
      </p:sp>
      <p:sp>
        <p:nvSpPr>
          <p:cNvPr id="3" name="Content Placeholder 2"/>
          <p:cNvSpPr>
            <a:spLocks noGrp="1"/>
          </p:cNvSpPr>
          <p:nvPr>
            <p:ph idx="1"/>
          </p:nvPr>
        </p:nvSpPr>
        <p:spPr>
          <a:xfrm>
            <a:off x="0" y="1551733"/>
            <a:ext cx="8712968" cy="5323730"/>
          </a:xfrm>
        </p:spPr>
        <p:txBody>
          <a:bodyPr>
            <a:normAutofit fontScale="92500" lnSpcReduction="10000"/>
          </a:bodyPr>
          <a:lstStyle/>
          <a:p>
            <a:r>
              <a:rPr lang="en-US" b="1" u="sng" dirty="0"/>
              <a:t>The transfer of pooled resources to service providers. </a:t>
            </a:r>
            <a:r>
              <a:rPr lang="ar-JO" b="1" u="sng" dirty="0"/>
              <a:t>نقل الموارد المجمعة لمقدمي الخدمة.</a:t>
            </a:r>
            <a:endParaRPr lang="en-US" b="1" u="sng" dirty="0"/>
          </a:p>
          <a:p>
            <a:r>
              <a:rPr lang="en-US" dirty="0"/>
              <a:t>Purchasing of health services is done by public or private agencies that spend money either </a:t>
            </a:r>
            <a:r>
              <a:rPr lang="en-US" dirty="0">
                <a:solidFill>
                  <a:srgbClr val="FF0000"/>
                </a:solidFill>
              </a:rPr>
              <a:t>to provide services directly</a:t>
            </a:r>
            <a:r>
              <a:rPr lang="en-US" dirty="0"/>
              <a:t> or </a:t>
            </a:r>
            <a:r>
              <a:rPr lang="en-US" dirty="0">
                <a:solidFill>
                  <a:srgbClr val="FF0000"/>
                </a:solidFill>
              </a:rPr>
              <a:t>to purchase services for their beneficiaries</a:t>
            </a:r>
            <a:r>
              <a:rPr lang="en-US" dirty="0" smtClean="0"/>
              <a:t>.</a:t>
            </a:r>
            <a:r>
              <a:rPr lang="ar-JO" dirty="0"/>
              <a:t> يتم شراء الخدمات الصحية من قبل الوكالات العامة أو الخاصة التي تنفق الأموال إما لتقديم الخدمات مباشرة أو لشراء الخدمات للمستفيدين منها.</a:t>
            </a:r>
            <a:endParaRPr lang="en-US" dirty="0"/>
          </a:p>
          <a:p>
            <a:r>
              <a:rPr lang="en-US" dirty="0"/>
              <a:t> In many cases, the purchaser is also the agent that pools the financial resources</a:t>
            </a:r>
            <a:r>
              <a:rPr lang="en-US" dirty="0" smtClean="0"/>
              <a:t>.</a:t>
            </a:r>
            <a:endParaRPr lang="ar-JO" dirty="0" smtClean="0"/>
          </a:p>
          <a:p>
            <a:pPr marL="0" indent="0">
              <a:buNone/>
            </a:pPr>
            <a:r>
              <a:rPr lang="ar-JO" dirty="0"/>
              <a:t>في كثير من الحالات ، يكون المشتري هو أيضًا الوكيل الذي يجمع الموارد المالية.</a:t>
            </a:r>
            <a:r>
              <a:rPr lang="en-US" dirty="0" smtClean="0"/>
              <a:t> </a:t>
            </a:r>
            <a:endParaRPr lang="en-US" dirty="0"/>
          </a:p>
          <a:p>
            <a:endParaRPr lang="en-US" dirty="0"/>
          </a:p>
        </p:txBody>
      </p:sp>
      <p:pic>
        <p:nvPicPr>
          <p:cNvPr id="2050" name="Picture 2" descr="Image result for allocation of resources"/>
          <p:cNvPicPr>
            <a:picLocks noChangeAspect="1" noChangeArrowheads="1"/>
          </p:cNvPicPr>
          <p:nvPr/>
        </p:nvPicPr>
        <p:blipFill>
          <a:blip r:embed="rId2" cstate="print"/>
          <a:srcRect/>
          <a:stretch>
            <a:fillRect/>
          </a:stretch>
        </p:blipFill>
        <p:spPr bwMode="auto">
          <a:xfrm>
            <a:off x="7524329" y="1268760"/>
            <a:ext cx="1368152" cy="9807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6E24104-18D7-440F-947A-A6AD68741514}"/>
              </a:ext>
            </a:extLst>
          </p:cNvPr>
          <p:cNvSpPr>
            <a:spLocks noGrp="1"/>
          </p:cNvSpPr>
          <p:nvPr>
            <p:ph idx="1"/>
          </p:nvPr>
        </p:nvSpPr>
        <p:spPr>
          <a:xfrm>
            <a:off x="0" y="1123603"/>
            <a:ext cx="9001025" cy="5688632"/>
          </a:xfrm>
        </p:spPr>
        <p:txBody>
          <a:bodyPr>
            <a:normAutofit fontScale="85000" lnSpcReduction="20000"/>
          </a:bodyPr>
          <a:lstStyle/>
          <a:p>
            <a:r>
              <a:rPr lang="en-US" dirty="0"/>
              <a:t>Purchasers of health services are typically the MOH, social security agency, district health boards, insurance organizations, and individuals or households (who pay out of pocket at time of using care). </a:t>
            </a:r>
            <a:r>
              <a:rPr lang="ar-JO" dirty="0"/>
              <a:t>مشترو الخدمات الصحية هم عادةً وزارة الصحة ووكالة الضمان الاجتماعي والمجالس الصحية للمقاطعات ومؤسسات التأمين والأفراد أو الأسر (الذين يدفعون من جيوبهم في وقت استخدام الرعاية).</a:t>
            </a:r>
            <a:endParaRPr lang="en-US" dirty="0"/>
          </a:p>
          <a:p>
            <a:r>
              <a:rPr lang="en-US" dirty="0"/>
              <a:t>Purchasing can be either </a:t>
            </a:r>
            <a:r>
              <a:rPr lang="en-US" dirty="0">
                <a:solidFill>
                  <a:srgbClr val="FF0000"/>
                </a:solidFill>
              </a:rPr>
              <a:t>passive </a:t>
            </a:r>
            <a:r>
              <a:rPr lang="en-US" dirty="0"/>
              <a:t>or </a:t>
            </a:r>
            <a:r>
              <a:rPr lang="en-US" dirty="0">
                <a:solidFill>
                  <a:srgbClr val="FF0000"/>
                </a:solidFill>
              </a:rPr>
              <a:t>strategic; </a:t>
            </a:r>
            <a:r>
              <a:rPr lang="ar-JO" dirty="0">
                <a:solidFill>
                  <a:srgbClr val="FF0000"/>
                </a:solidFill>
              </a:rPr>
              <a:t>يمكن أن يكون الشراء إما سلبيًا أو استراتيجيًا ؛</a:t>
            </a:r>
            <a:endParaRPr lang="en-US" dirty="0">
              <a:solidFill>
                <a:srgbClr val="FF0000"/>
              </a:solidFill>
            </a:endParaRPr>
          </a:p>
          <a:p>
            <a:pPr>
              <a:buFontTx/>
              <a:buChar char="-"/>
            </a:pPr>
            <a:r>
              <a:rPr lang="en-US" dirty="0"/>
              <a:t>passive </a:t>
            </a:r>
            <a:r>
              <a:rPr lang="en-US" dirty="0" smtClean="0"/>
              <a:t>purchasing</a:t>
            </a:r>
            <a:r>
              <a:rPr lang="en-US" dirty="0" smtClean="0">
                <a:sym typeface="Wingdings" panose="05000000000000000000" pitchFamily="2" charset="2"/>
              </a:rPr>
              <a:t> </a:t>
            </a:r>
            <a:r>
              <a:rPr lang="en-US" dirty="0" smtClean="0"/>
              <a:t>follows </a:t>
            </a:r>
            <a:r>
              <a:rPr lang="en-US" dirty="0"/>
              <a:t>predetermined budgets or pays bills when they are presented, </a:t>
            </a:r>
            <a:r>
              <a:rPr lang="ar-JO" dirty="0"/>
              <a:t>الشراء السلبي - يتبع ميزانيات محددة مسبقًا أو يدفع الفواتير عند تقديمها ،</a:t>
            </a:r>
            <a:endParaRPr lang="en-US" dirty="0" smtClean="0"/>
          </a:p>
          <a:p>
            <a:pPr>
              <a:buFontTx/>
              <a:buChar char="-"/>
            </a:pPr>
            <a:r>
              <a:rPr lang="en-US" dirty="0" smtClean="0"/>
              <a:t>strategic purchasing </a:t>
            </a:r>
            <a:r>
              <a:rPr lang="en-US" dirty="0" smtClean="0">
                <a:sym typeface="Wingdings" panose="05000000000000000000" pitchFamily="2" charset="2"/>
              </a:rPr>
              <a:t> </a:t>
            </a:r>
            <a:r>
              <a:rPr lang="en-US" dirty="0" smtClean="0"/>
              <a:t>uses a thoughtful approach to seeking better quality services and low prices.</a:t>
            </a:r>
            <a:endParaRPr lang="ar-JO" dirty="0" smtClean="0"/>
          </a:p>
          <a:p>
            <a:pPr marL="0" indent="0">
              <a:buNone/>
            </a:pPr>
            <a:r>
              <a:rPr lang="ar-JO" dirty="0"/>
              <a:t>الشراء الاستراتيجي  يستخدم نهجًا مدروسًا للبحث عن خدمات ذات جودة أفضل وأسعار منخفضة.</a:t>
            </a:r>
            <a:endParaRPr lang="en-US" dirty="0" smtClean="0"/>
          </a:p>
          <a:p>
            <a:endParaRPr lang="en-GB" dirty="0"/>
          </a:p>
        </p:txBody>
      </p:sp>
      <p:sp>
        <p:nvSpPr>
          <p:cNvPr id="4" name="Title 1">
            <a:extLst>
              <a:ext uri="{FF2B5EF4-FFF2-40B4-BE49-F238E27FC236}">
                <a16:creationId xmlns="" xmlns:a16="http://schemas.microsoft.com/office/drawing/2014/main" id="{5139A918-6832-49AE-93A6-6120E62F6F67}"/>
              </a:ext>
            </a:extLst>
          </p:cNvPr>
          <p:cNvSpPr>
            <a:spLocks noGrp="1"/>
          </p:cNvSpPr>
          <p:nvPr>
            <p:ph type="title"/>
          </p:nvPr>
        </p:nvSpPr>
        <p:spPr>
          <a:xfrm>
            <a:off x="-396552" y="0"/>
            <a:ext cx="9649072" cy="1143000"/>
          </a:xfrm>
        </p:spPr>
        <p:txBody>
          <a:bodyPr>
            <a:noAutofit/>
          </a:bodyPr>
          <a:lstStyle/>
          <a:p>
            <a:r>
              <a:rPr lang="en-US" sz="3200" dirty="0"/>
              <a:t>3. Resource allocation (Purchasing of health services</a:t>
            </a:r>
            <a:r>
              <a:rPr lang="en-US" sz="3200" dirty="0" smtClean="0"/>
              <a:t>)</a:t>
            </a:r>
            <a:r>
              <a:rPr lang="ar-JO" sz="3200" dirty="0" smtClean="0"/>
              <a:t/>
            </a:r>
            <a:br>
              <a:rPr lang="ar-JO" sz="3200" dirty="0" smtClean="0"/>
            </a:br>
            <a:r>
              <a:rPr lang="ar-JO" sz="3200" dirty="0" smtClean="0"/>
              <a:t> </a:t>
            </a:r>
            <a:r>
              <a:rPr lang="ar-JO" sz="3200" dirty="0"/>
              <a:t>3. تخصيص الموارد (شراء الخدمات الصحية</a:t>
            </a:r>
            <a:r>
              <a:rPr lang="ar-JO" sz="3200" dirty="0" smtClean="0"/>
              <a:t>) </a:t>
            </a:r>
            <a:endParaRPr lang="en-US" sz="3200" dirty="0"/>
          </a:p>
        </p:txBody>
      </p:sp>
    </p:spTree>
    <p:extLst>
      <p:ext uri="{BB962C8B-B14F-4D97-AF65-F5344CB8AC3E}">
        <p14:creationId xmlns:p14="http://schemas.microsoft.com/office/powerpoint/2010/main" val="320166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31837"/>
            <a:ext cx="9144000" cy="685801"/>
          </a:xfrm>
        </p:spPr>
        <p:txBody>
          <a:bodyPr>
            <a:noAutofit/>
          </a:bodyPr>
          <a:lstStyle/>
          <a:p>
            <a:r>
              <a:rPr lang="en-US" sz="3200" b="1" dirty="0"/>
              <a:t>An insured patient pay any of three types </a:t>
            </a:r>
            <a:r>
              <a:rPr lang="en-US" sz="3200" b="1" dirty="0" smtClean="0"/>
              <a:t>of</a:t>
            </a:r>
            <a:r>
              <a:rPr lang="ar-JO" sz="3200" b="1" dirty="0" smtClean="0"/>
              <a:t> </a:t>
            </a:r>
            <a:r>
              <a:rPr lang="en-US" sz="3200" b="1" dirty="0" smtClean="0"/>
              <a:t>payments </a:t>
            </a:r>
            <a:r>
              <a:rPr lang="en-US" sz="3200" b="1" dirty="0"/>
              <a:t>to the provider</a:t>
            </a:r>
            <a:r>
              <a:rPr lang="en-US" sz="3200" b="1" dirty="0" smtClean="0"/>
              <a:t>:</a:t>
            </a:r>
            <a:r>
              <a:rPr lang="ar-JO" sz="3200" b="1" dirty="0"/>
              <a:t/>
            </a:r>
            <a:br>
              <a:rPr lang="ar-JO" sz="3200" b="1" dirty="0"/>
            </a:br>
            <a:r>
              <a:rPr lang="ar-JO" sz="3200" b="1" dirty="0"/>
              <a:t>يدفع المريض المؤمن عليه أيًا من ثلاثة أنواع من المدفوعات لمزود الخدمة:</a:t>
            </a:r>
            <a:r>
              <a:rPr lang="en-US" sz="3200" b="1" dirty="0"/>
              <a:t/>
            </a:r>
            <a:br>
              <a:rPr lang="en-US" sz="3200" b="1" dirty="0"/>
            </a:br>
            <a:endParaRPr lang="en-US" sz="3200" dirty="0"/>
          </a:p>
        </p:txBody>
      </p:sp>
      <p:sp>
        <p:nvSpPr>
          <p:cNvPr id="3" name="Content Placeholder 2"/>
          <p:cNvSpPr>
            <a:spLocks noGrp="1"/>
          </p:cNvSpPr>
          <p:nvPr>
            <p:ph idx="1"/>
          </p:nvPr>
        </p:nvSpPr>
        <p:spPr>
          <a:xfrm>
            <a:off x="0" y="1772816"/>
            <a:ext cx="9144000" cy="5085184"/>
          </a:xfrm>
        </p:spPr>
        <p:txBody>
          <a:bodyPr>
            <a:normAutofit fontScale="85000" lnSpcReduction="10000"/>
          </a:bodyPr>
          <a:lstStyle/>
          <a:p>
            <a:pPr marL="514350" indent="-514350">
              <a:buFont typeface="+mj-lt"/>
              <a:buAutoNum type="arabicPeriod"/>
            </a:pPr>
            <a:r>
              <a:rPr lang="en-US" b="1" dirty="0">
                <a:solidFill>
                  <a:srgbClr val="FF0000"/>
                </a:solidFill>
              </a:rPr>
              <a:t>Co-payment: </a:t>
            </a:r>
            <a:r>
              <a:rPr lang="en-US" dirty="0"/>
              <a:t>Also known as the co-pay, a co-payment is a </a:t>
            </a:r>
            <a:r>
              <a:rPr lang="en-US" u="sng" dirty="0"/>
              <a:t>fixed amount </a:t>
            </a:r>
            <a:r>
              <a:rPr lang="en-US" dirty="0"/>
              <a:t>paid by the patient to the provider for each encounter </a:t>
            </a:r>
            <a:r>
              <a:rPr lang="en-US" i="1" dirty="0"/>
              <a:t>regardless of what is provided during the visit</a:t>
            </a:r>
            <a:r>
              <a:rPr lang="en-US" dirty="0"/>
              <a:t>. </a:t>
            </a:r>
            <a:r>
              <a:rPr lang="ar-JO" dirty="0"/>
              <a:t>الدفع المشترك: المعروف أيضًا باسم الدفع المشترك ، الدفع المشترك هو مبلغ ثابت يدفعه المريض إلى مقدم الخدمة لكل لقاء بغض النظر عما يتم توفيره أثناء الزيارة.</a:t>
            </a:r>
            <a:endParaRPr lang="en-US" dirty="0"/>
          </a:p>
          <a:p>
            <a:pPr marL="514350" indent="-514350">
              <a:buFont typeface="+mj-lt"/>
              <a:buAutoNum type="arabicPeriod"/>
            </a:pPr>
            <a:r>
              <a:rPr lang="en-US" b="1" dirty="0" smtClean="0">
                <a:solidFill>
                  <a:srgbClr val="FF0000"/>
                </a:solidFill>
              </a:rPr>
              <a:t>Coinsurance: </a:t>
            </a:r>
            <a:r>
              <a:rPr lang="en-US" dirty="0" smtClean="0"/>
              <a:t>In some policies, the patient agrees to pay </a:t>
            </a:r>
            <a:r>
              <a:rPr lang="en-US" u="sng" dirty="0" smtClean="0"/>
              <a:t>a percentage of the allowed amount, while the policy pays the rest. </a:t>
            </a:r>
            <a:r>
              <a:rPr lang="en-US" dirty="0" smtClean="0"/>
              <a:t>For example, with an 80/20 policy, the third-party payer reimburses 80% and the patient pays 20 %.</a:t>
            </a:r>
            <a:r>
              <a:rPr lang="ar-JO" dirty="0"/>
              <a:t> التأمين المشترك: في بعض السياسات ، يوافق المريض على دفع نسبة مئوية من المبلغ المسموح به ، بينما تدفع البوليصة الباقي. على سبيل المثال ، مع سياسة 80/20 ، يدفع دافع الطرف الثالث 80٪ ويدفع المريض 20٪.</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53136"/>
          </a:xfrm>
        </p:spPr>
        <p:txBody>
          <a:bodyPr>
            <a:normAutofit fontScale="92500"/>
          </a:bodyPr>
          <a:lstStyle/>
          <a:p>
            <a:endParaRPr lang="en-US" dirty="0"/>
          </a:p>
          <a:p>
            <a:pPr marL="514350" indent="-514350">
              <a:buNone/>
            </a:pPr>
            <a:r>
              <a:rPr lang="en-US" b="1" dirty="0">
                <a:solidFill>
                  <a:srgbClr val="FF0000"/>
                </a:solidFill>
              </a:rPr>
              <a:t>3. Deductible</a:t>
            </a:r>
            <a:r>
              <a:rPr lang="en-US" dirty="0"/>
              <a:t>: This is the amount of money that </a:t>
            </a:r>
            <a:r>
              <a:rPr lang="en-US" u="sng" dirty="0"/>
              <a:t>a patient must pay out of pocket each year before third-party payer benefits begin </a:t>
            </a:r>
            <a:r>
              <a:rPr lang="en-US" dirty="0"/>
              <a:t>and is stated in the policy agreement between the policy- holder (the patient) and the third-party payer</a:t>
            </a:r>
            <a:r>
              <a:rPr lang="en-US" dirty="0" smtClean="0"/>
              <a:t>.</a:t>
            </a:r>
            <a:endParaRPr lang="ar-JO" dirty="0" smtClean="0"/>
          </a:p>
          <a:p>
            <a:pPr marL="514350" indent="-514350">
              <a:buNone/>
            </a:pPr>
            <a:r>
              <a:rPr lang="ar-JO" dirty="0"/>
              <a:t>3. قابل للخصم: هذا هو المبلغ المالي الذي يجب على المريض دفعه من جيبه كل عام قبل أن تبدأ مزايا دافع الطرف الثالث ويتم ذكره في اتفاقية البوليصة بين صاحب الوثيقة (المريض) والدافع للطرف الثالث.</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Topics covered in this lecture</a:t>
            </a:r>
            <a:r>
              <a:rPr lang="en-US" dirty="0" smtClean="0"/>
              <a:t>:</a:t>
            </a:r>
            <a:r>
              <a:rPr lang="ar-JO" dirty="0"/>
              <a:t/>
            </a:r>
            <a:br>
              <a:rPr lang="ar-JO" dirty="0"/>
            </a:br>
            <a:r>
              <a:rPr lang="ar-JO" dirty="0"/>
              <a:t>الموضوعات التي تم تناولها في هذه المحاضرة:</a:t>
            </a:r>
            <a:endParaRPr lang="en-US" dirty="0"/>
          </a:p>
        </p:txBody>
      </p:sp>
      <p:sp>
        <p:nvSpPr>
          <p:cNvPr id="3" name="Content Placeholder 2"/>
          <p:cNvSpPr>
            <a:spLocks noGrp="1"/>
          </p:cNvSpPr>
          <p:nvPr>
            <p:ph idx="1"/>
          </p:nvPr>
        </p:nvSpPr>
        <p:spPr>
          <a:xfrm>
            <a:off x="179512" y="1700808"/>
            <a:ext cx="8964488" cy="4525963"/>
          </a:xfrm>
        </p:spPr>
        <p:txBody>
          <a:bodyPr>
            <a:normAutofit/>
          </a:bodyPr>
          <a:lstStyle/>
          <a:p>
            <a:r>
              <a:rPr lang="en-US" dirty="0"/>
              <a:t>Definitions of financing and other related terms</a:t>
            </a:r>
            <a:r>
              <a:rPr lang="en-US" dirty="0" smtClean="0"/>
              <a:t>.</a:t>
            </a:r>
            <a:r>
              <a:rPr lang="ar-JO" dirty="0"/>
              <a:t> تعريفات التمويل والمصطلحات الأخرى ذات الصلة.</a:t>
            </a:r>
            <a:endParaRPr lang="en-US" dirty="0"/>
          </a:p>
          <a:p>
            <a:r>
              <a:rPr lang="en-US" dirty="0"/>
              <a:t>The three key functions involved in funding </a:t>
            </a:r>
            <a:r>
              <a:rPr lang="en-US" dirty="0" smtClean="0"/>
              <a:t>healthcare</a:t>
            </a:r>
            <a:r>
              <a:rPr lang="ar-JO" dirty="0"/>
              <a:t> الوظائف الرئيسية الثلاث التي ينطوي عليها تمويل الرعاية الصحية</a:t>
            </a:r>
            <a:endParaRPr lang="en-US" dirty="0"/>
          </a:p>
          <a:p>
            <a:r>
              <a:rPr lang="en-US" dirty="0"/>
              <a:t>Sources of </a:t>
            </a:r>
            <a:r>
              <a:rPr lang="en-US" dirty="0" smtClean="0"/>
              <a:t>finance</a:t>
            </a:r>
            <a:r>
              <a:rPr lang="ar-JO" dirty="0"/>
              <a:t>مصادر </a:t>
            </a:r>
            <a:r>
              <a:rPr lang="ar-JO" dirty="0" smtClean="0"/>
              <a:t>التمويل </a:t>
            </a:r>
            <a:endParaRPr lang="en-US" dirty="0"/>
          </a:p>
          <a:p>
            <a:r>
              <a:rPr lang="en-US" dirty="0"/>
              <a:t>Allocating </a:t>
            </a:r>
            <a:r>
              <a:rPr lang="en-US" dirty="0" smtClean="0"/>
              <a:t>resources</a:t>
            </a:r>
            <a:r>
              <a:rPr lang="ar-JO" dirty="0"/>
              <a:t>تخصيص </a:t>
            </a:r>
            <a:r>
              <a:rPr lang="ar-JO" dirty="0" smtClean="0"/>
              <a:t>الموارد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047" y="-243408"/>
            <a:ext cx="8229600" cy="1143000"/>
          </a:xfrm>
        </p:spPr>
        <p:txBody>
          <a:bodyPr/>
          <a:lstStyle/>
          <a:p>
            <a:r>
              <a:rPr lang="en-US" dirty="0"/>
              <a:t>Payment </a:t>
            </a:r>
            <a:r>
              <a:rPr lang="en-US" dirty="0" smtClean="0"/>
              <a:t>Methods</a:t>
            </a:r>
            <a:r>
              <a:rPr lang="ar-JO" dirty="0"/>
              <a:t>طرق </a:t>
            </a:r>
            <a:r>
              <a:rPr lang="ar-JO" dirty="0" smtClean="0"/>
              <a:t>الدفع </a:t>
            </a:r>
            <a:endParaRPr lang="en-US" dirty="0"/>
          </a:p>
        </p:txBody>
      </p:sp>
      <p:sp>
        <p:nvSpPr>
          <p:cNvPr id="3" name="Content Placeholder 2"/>
          <p:cNvSpPr>
            <a:spLocks noGrp="1"/>
          </p:cNvSpPr>
          <p:nvPr>
            <p:ph idx="1"/>
          </p:nvPr>
        </p:nvSpPr>
        <p:spPr>
          <a:xfrm>
            <a:off x="107504" y="620688"/>
            <a:ext cx="8856984" cy="6237312"/>
          </a:xfrm>
        </p:spPr>
        <p:txBody>
          <a:bodyPr>
            <a:normAutofit fontScale="77500" lnSpcReduction="20000"/>
          </a:bodyPr>
          <a:lstStyle/>
          <a:p>
            <a:r>
              <a:rPr lang="en-US" sz="3800" dirty="0"/>
              <a:t>All intermediaries and revenue managers as well as individuals and households are purchasers of health care services</a:t>
            </a:r>
            <a:r>
              <a:rPr lang="en-US" sz="3800" b="1" dirty="0"/>
              <a:t>. </a:t>
            </a:r>
            <a:r>
              <a:rPr lang="ar-JO" sz="3800" b="1" dirty="0"/>
              <a:t>جميع الوسطاء ومديري الإيرادات وكذلك الأفراد والأسر هم من يشترون خدمات الرعاية الصحية.</a:t>
            </a:r>
            <a:endParaRPr lang="en-US" sz="3800" b="1" dirty="0"/>
          </a:p>
          <a:p>
            <a:r>
              <a:rPr lang="en-US" sz="3800" b="1" dirty="0"/>
              <a:t>The payment mechanisms are the following: </a:t>
            </a:r>
            <a:r>
              <a:rPr lang="ar-JO" sz="3800" b="1" dirty="0"/>
              <a:t/>
            </a:r>
            <a:br>
              <a:rPr lang="ar-JO" sz="3800" b="1" dirty="0"/>
            </a:br>
            <a:r>
              <a:rPr lang="ar-JO" sz="3800" b="1" dirty="0"/>
              <a:t>آليات الدفع هي كالتالي:</a:t>
            </a:r>
            <a:endParaRPr lang="en-US" sz="3800" b="1" dirty="0"/>
          </a:p>
          <a:p>
            <a:r>
              <a:rPr lang="en-US" b="1" dirty="0">
                <a:solidFill>
                  <a:srgbClr val="FF0000"/>
                </a:solidFill>
              </a:rPr>
              <a:t> Global budgets </a:t>
            </a:r>
            <a:r>
              <a:rPr lang="en-GB" dirty="0"/>
              <a:t>a government agency determines the total amount of money that it has available to </a:t>
            </a:r>
            <a:r>
              <a:rPr lang="en-GB" dirty="0" smtClean="0"/>
              <a:t>be allocated to </a:t>
            </a:r>
            <a:r>
              <a:rPr lang="en-GB" dirty="0"/>
              <a:t>all hospitals, </a:t>
            </a:r>
            <a:r>
              <a:rPr lang="en-GB" dirty="0" smtClean="0"/>
              <a:t>physicians and </a:t>
            </a:r>
            <a:r>
              <a:rPr lang="en-GB" dirty="0"/>
              <a:t>clinics in the </a:t>
            </a:r>
            <a:r>
              <a:rPr lang="en-GB" dirty="0" smtClean="0"/>
              <a:t>country </a:t>
            </a:r>
            <a:r>
              <a:rPr lang="en-US" dirty="0" smtClean="0"/>
              <a:t>. </a:t>
            </a:r>
            <a:r>
              <a:rPr lang="en-US" dirty="0"/>
              <a:t>A</a:t>
            </a:r>
            <a:r>
              <a:rPr lang="en-US" dirty="0" smtClean="0"/>
              <a:t>llocations depend </a:t>
            </a:r>
            <a:r>
              <a:rPr lang="en-US" dirty="0"/>
              <a:t>on the type of facility, its historical budget, number of beds (for hospitals), per capita rates, or utilization rates for past years. </a:t>
            </a:r>
            <a:endParaRPr lang="ar-JO" dirty="0" smtClean="0"/>
          </a:p>
          <a:p>
            <a:pPr marL="0" indent="0">
              <a:buNone/>
            </a:pPr>
            <a:r>
              <a:rPr lang="ar-JO" b="1" dirty="0">
                <a:solidFill>
                  <a:srgbClr val="FF0000"/>
                </a:solidFill>
              </a:rPr>
              <a:t>الميزانيات العالمية وكالة حكومية تحدد المبلغ الإجمالي للأموال التي لديها لتخصيصها لجميع المستشفيات والأطباء والعيادات في الدولة. تعتمد المخصصات على نوع المنشأة ، وميزانيتها التاريخية ، وعدد الأسرة (للمستشفيات) ، ومعدلات نصيب الفرد ، أو معدلات الاستخدام للسنوات الماضية.</a:t>
            </a:r>
            <a:endParaRPr lang="en-US" b="1"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28A88-1739-482F-8AC6-7D83073B307F}"/>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C6C1D558-F19B-4B38-965B-A2F75846E44C}"/>
              </a:ext>
            </a:extLst>
          </p:cNvPr>
          <p:cNvSpPr>
            <a:spLocks noGrp="1"/>
          </p:cNvSpPr>
          <p:nvPr>
            <p:ph idx="1"/>
          </p:nvPr>
        </p:nvSpPr>
        <p:spPr/>
        <p:txBody>
          <a:bodyPr/>
          <a:lstStyle/>
          <a:p>
            <a:r>
              <a:rPr lang="en-US" b="1" dirty="0">
                <a:solidFill>
                  <a:srgbClr val="FF0000"/>
                </a:solidFill>
              </a:rPr>
              <a:t>Line-item budgets </a:t>
            </a:r>
            <a:r>
              <a:rPr lang="en-US" dirty="0"/>
              <a:t>are allocated for each functional budget category, such as salaries, medicines, equipment, and administration</a:t>
            </a:r>
            <a:r>
              <a:rPr lang="en-US" dirty="0" smtClean="0"/>
              <a:t>.</a:t>
            </a:r>
            <a:endParaRPr lang="ar-JO" dirty="0" smtClean="0"/>
          </a:p>
          <a:p>
            <a:pPr marL="0" indent="0">
              <a:buNone/>
            </a:pPr>
            <a:r>
              <a:rPr lang="ar-JO" dirty="0"/>
              <a:t>يتم تخصيص ميزانيات البنود لكل فئة ميزانية وظيفية ، مثل الرواتب والأدوية والمعدات والإدارة.</a:t>
            </a:r>
            <a:endParaRPr lang="en-US" dirty="0"/>
          </a:p>
          <a:p>
            <a:endParaRPr lang="en-GB" dirty="0"/>
          </a:p>
        </p:txBody>
      </p:sp>
      <p:pic>
        <p:nvPicPr>
          <p:cNvPr id="4" name="Picture 3">
            <a:extLst>
              <a:ext uri="{FF2B5EF4-FFF2-40B4-BE49-F238E27FC236}">
                <a16:creationId xmlns="" xmlns:a16="http://schemas.microsoft.com/office/drawing/2014/main" id="{5C59F4E6-6C21-4D20-A922-B26160D4693B}"/>
              </a:ext>
            </a:extLst>
          </p:cNvPr>
          <p:cNvPicPr>
            <a:picLocks noChangeAspect="1"/>
          </p:cNvPicPr>
          <p:nvPr/>
        </p:nvPicPr>
        <p:blipFill>
          <a:blip r:embed="rId2"/>
          <a:stretch>
            <a:fillRect/>
          </a:stretch>
        </p:blipFill>
        <p:spPr>
          <a:xfrm>
            <a:off x="5277364" y="4581128"/>
            <a:ext cx="3713492" cy="2104312"/>
          </a:xfrm>
          <a:prstGeom prst="rect">
            <a:avLst/>
          </a:prstGeom>
        </p:spPr>
      </p:pic>
    </p:spTree>
    <p:extLst>
      <p:ext uri="{BB962C8B-B14F-4D97-AF65-F5344CB8AC3E}">
        <p14:creationId xmlns:p14="http://schemas.microsoft.com/office/powerpoint/2010/main" val="70865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669D6D-8D37-4B75-B747-DD4A6181573D}"/>
              </a:ext>
            </a:extLst>
          </p:cNvPr>
          <p:cNvSpPr>
            <a:spLocks noGrp="1"/>
          </p:cNvSpPr>
          <p:nvPr>
            <p:ph idx="1"/>
          </p:nvPr>
        </p:nvSpPr>
        <p:spPr>
          <a:xfrm>
            <a:off x="457200" y="274638"/>
            <a:ext cx="8229600" cy="5851525"/>
          </a:xfrm>
        </p:spPr>
        <p:txBody>
          <a:bodyPr/>
          <a:lstStyle/>
          <a:p>
            <a:r>
              <a:rPr lang="en-US" b="1" dirty="0">
                <a:solidFill>
                  <a:srgbClr val="FF0000"/>
                </a:solidFill>
              </a:rPr>
              <a:t>Capitation</a:t>
            </a:r>
            <a:r>
              <a:rPr lang="en-US" dirty="0"/>
              <a:t> allocates a predetermined amount of funds per year </a:t>
            </a:r>
            <a:r>
              <a:rPr lang="en-US" u="sng" dirty="0"/>
              <a:t>for each person </a:t>
            </a:r>
            <a:r>
              <a:rPr lang="en-US" dirty="0"/>
              <a:t>enrolled with a given provider (usually a primary care provider, such as a GP</a:t>
            </a:r>
            <a:r>
              <a:rPr lang="en-US" dirty="0" smtClean="0"/>
              <a:t>).</a:t>
            </a:r>
            <a:endParaRPr lang="ar-JO" dirty="0" smtClean="0"/>
          </a:p>
          <a:p>
            <a:pPr marL="0" indent="0" algn="r" rtl="1">
              <a:buNone/>
            </a:pPr>
            <a:r>
              <a:rPr lang="ar-JO" dirty="0"/>
              <a:t>يخصص </a:t>
            </a:r>
            <a:r>
              <a:rPr lang="ar-JO" dirty="0" smtClean="0"/>
              <a:t>مبلغًا </a:t>
            </a:r>
            <a:r>
              <a:rPr lang="ar-JO" dirty="0"/>
              <a:t>محددًا مسبقًا من الأموال سنويًا لكل شخص مسجل مع مقدم رعاية معين (عادةً مقدم رعاية أولية ، مثل الممارس العام).</a:t>
            </a:r>
            <a:endParaRPr lang="ar-JO" dirty="0" smtClean="0"/>
          </a:p>
          <a:p>
            <a:pPr marL="0" indent="0">
              <a:buNone/>
            </a:pPr>
            <a:endParaRPr lang="en-US" dirty="0"/>
          </a:p>
          <a:p>
            <a:endParaRPr lang="en-US" dirty="0"/>
          </a:p>
          <a:p>
            <a:endParaRPr lang="en-GB" dirty="0"/>
          </a:p>
        </p:txBody>
      </p:sp>
      <p:pic>
        <p:nvPicPr>
          <p:cNvPr id="4" name="Picture 3">
            <a:extLst>
              <a:ext uri="{FF2B5EF4-FFF2-40B4-BE49-F238E27FC236}">
                <a16:creationId xmlns="" xmlns:a16="http://schemas.microsoft.com/office/drawing/2014/main" id="{8FA58A3F-55CB-4022-9784-216798574C5A}"/>
              </a:ext>
            </a:extLst>
          </p:cNvPr>
          <p:cNvPicPr>
            <a:picLocks noChangeAspect="1"/>
          </p:cNvPicPr>
          <p:nvPr/>
        </p:nvPicPr>
        <p:blipFill>
          <a:blip r:embed="rId2"/>
          <a:stretch>
            <a:fillRect/>
          </a:stretch>
        </p:blipFill>
        <p:spPr>
          <a:xfrm>
            <a:off x="3563888" y="4077072"/>
            <a:ext cx="5371666" cy="2761506"/>
          </a:xfrm>
          <a:prstGeom prst="rect">
            <a:avLst/>
          </a:prstGeom>
          <a:ln>
            <a:solidFill>
              <a:schemeClr val="accent2"/>
            </a:solidFill>
          </a:ln>
        </p:spPr>
      </p:pic>
    </p:spTree>
    <p:extLst>
      <p:ext uri="{BB962C8B-B14F-4D97-AF65-F5344CB8AC3E}">
        <p14:creationId xmlns:p14="http://schemas.microsoft.com/office/powerpoint/2010/main" val="3654818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GB" sz="3100" dirty="0"/>
              <a:t> Payment methods Cont.</a:t>
            </a:r>
          </a:p>
        </p:txBody>
      </p:sp>
      <p:sp>
        <p:nvSpPr>
          <p:cNvPr id="3" name="Content Placeholder 2"/>
          <p:cNvSpPr>
            <a:spLocks noGrp="1"/>
          </p:cNvSpPr>
          <p:nvPr>
            <p:ph idx="1"/>
          </p:nvPr>
        </p:nvSpPr>
        <p:spPr>
          <a:xfrm>
            <a:off x="482601" y="1782981"/>
            <a:ext cx="5168391" cy="4393982"/>
          </a:xfrm>
        </p:spPr>
        <p:txBody>
          <a:bodyPr>
            <a:normAutofit fontScale="92500" lnSpcReduction="20000"/>
          </a:bodyPr>
          <a:lstStyle/>
          <a:p>
            <a:r>
              <a:rPr lang="en-US" b="1" dirty="0">
                <a:solidFill>
                  <a:srgbClr val="FF0000"/>
                </a:solidFill>
              </a:rPr>
              <a:t>Per diem payment </a:t>
            </a:r>
            <a:r>
              <a:rPr lang="en-US" dirty="0"/>
              <a:t>is a predetermined payment that providers receive for each </a:t>
            </a:r>
            <a:r>
              <a:rPr lang="en-US" i="1" dirty="0"/>
              <a:t>patient day of hospital stay</a:t>
            </a:r>
            <a:r>
              <a:rPr lang="en-US" dirty="0"/>
              <a:t>; the amount of the payment usually varies by hospital department. </a:t>
            </a:r>
            <a:r>
              <a:rPr lang="ar-JO" dirty="0"/>
              <a:t>الدفع اليومي عبارة عن دفعة محددة مسبقًا يتلقاها مقدمو الخدمة عن كل يوم يقضيه المريض في المستشفى ؛ عادة ما يختلف مبلغ الدفع حسب قسم المستشفى.</a:t>
            </a:r>
            <a:endParaRPr lang="en-US" dirty="0"/>
          </a:p>
          <a:p>
            <a:endParaRPr lang="en-GB" sz="1700" dirty="0"/>
          </a:p>
        </p:txBody>
      </p:sp>
      <p:pic>
        <p:nvPicPr>
          <p:cNvPr id="4" name="Picture 3">
            <a:extLst>
              <a:ext uri="{FF2B5EF4-FFF2-40B4-BE49-F238E27FC236}">
                <a16:creationId xmlns="" xmlns:a16="http://schemas.microsoft.com/office/drawing/2014/main" id="{FE34A273-24FF-47CE-A9CF-03CE261CB238}"/>
              </a:ext>
            </a:extLst>
          </p:cNvPr>
          <p:cNvPicPr>
            <a:picLocks noChangeAspect="1"/>
          </p:cNvPicPr>
          <p:nvPr/>
        </p:nvPicPr>
        <p:blipFill rotWithShape="1">
          <a:blip r:embed="rId2"/>
          <a:srcRect l="41554" r="23178" b="1"/>
          <a:stretch/>
        </p:blipFill>
        <p:spPr>
          <a:xfrm>
            <a:off x="5833044" y="1976277"/>
            <a:ext cx="3310955"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31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F43D44-08A6-4C0F-9685-BE6E5F34957C}"/>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DD4EE027-FBFA-4D90-B773-E7A32BDBB76A}"/>
              </a:ext>
            </a:extLst>
          </p:cNvPr>
          <p:cNvSpPr>
            <a:spLocks noGrp="1"/>
          </p:cNvSpPr>
          <p:nvPr>
            <p:ph idx="1"/>
          </p:nvPr>
        </p:nvSpPr>
        <p:spPr/>
        <p:txBody>
          <a:bodyPr/>
          <a:lstStyle/>
          <a:p>
            <a:r>
              <a:rPr lang="en-US" b="1" dirty="0">
                <a:solidFill>
                  <a:srgbClr val="FF0000"/>
                </a:solidFill>
              </a:rPr>
              <a:t>Case-based payment </a:t>
            </a:r>
            <a:r>
              <a:rPr lang="en-US" dirty="0"/>
              <a:t>is the estimated cost of all interventions typically prescribed for the treatment of </a:t>
            </a:r>
            <a:r>
              <a:rPr lang="en-US" i="1" u="sng" dirty="0"/>
              <a:t>a given condition</a:t>
            </a:r>
            <a:r>
              <a:rPr lang="en-US" dirty="0"/>
              <a:t>. It pays the provider for each patient treatment episode, according to a predetermined payment schedule. </a:t>
            </a:r>
            <a:r>
              <a:rPr lang="ar-JO" dirty="0"/>
              <a:t>الدفع على أساس الحالة هو التكلفة التقديرية لجميع التدخلات الموصوفة عادة لعلاج حالة معينة. يدفع للمزود مقابل كل حلقة علاج مريض ، وفقًا لجدول دفع محدد مسبقًا.</a:t>
            </a:r>
            <a:endParaRPr lang="en-US" dirty="0"/>
          </a:p>
          <a:p>
            <a:endParaRPr lang="en-GB" dirty="0"/>
          </a:p>
        </p:txBody>
      </p:sp>
    </p:spTree>
    <p:extLst>
      <p:ext uri="{BB962C8B-B14F-4D97-AF65-F5344CB8AC3E}">
        <p14:creationId xmlns:p14="http://schemas.microsoft.com/office/powerpoint/2010/main" val="228561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 xmlns:a16="http://schemas.microsoft.com/office/drawing/2014/main" id="{84ECDE7A-6944-466D-8FFE-149A29BA6B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0">
            <a:extLst>
              <a:ext uri="{FF2B5EF4-FFF2-40B4-BE49-F238E27FC236}">
                <a16:creationId xmlns="" xmlns:a16="http://schemas.microsoft.com/office/drawing/2014/main" id="{B3420082-9415-44EC-802E-C77D71D59C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8656" y="0"/>
            <a:ext cx="8375586"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2">
            <a:extLst>
              <a:ext uri="{FF2B5EF4-FFF2-40B4-BE49-F238E27FC236}">
                <a16:creationId xmlns="" xmlns:a16="http://schemas.microsoft.com/office/drawing/2014/main" id="{55A52C45-1FCB-4636-A80F-2849B8226C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25196" y="0"/>
            <a:ext cx="836676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 xmlns:a16="http://schemas.microsoft.com/office/drawing/2014/main" id="{768EB4DD-3704-43AD-92B3-C4E0C6EA92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4125" y="77079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761E1AF0-743D-4635-A873-27B27C0C860E}"/>
              </a:ext>
            </a:extLst>
          </p:cNvPr>
          <p:cNvPicPr>
            <a:picLocks noChangeAspect="1"/>
          </p:cNvPicPr>
          <p:nvPr/>
        </p:nvPicPr>
        <p:blipFill rotWithShape="1">
          <a:blip r:embed="rId2"/>
          <a:srcRect l="21280" t="6251" r="10089" b="11884"/>
          <a:stretch/>
        </p:blipFill>
        <p:spPr>
          <a:xfrm>
            <a:off x="2915816" y="4427840"/>
            <a:ext cx="3621847" cy="2430160"/>
          </a:xfrm>
          <a:prstGeom prst="rect">
            <a:avLst/>
          </a:prstGeom>
        </p:spPr>
      </p:pic>
      <p:sp>
        <p:nvSpPr>
          <p:cNvPr id="3" name="Content Placeholder 2">
            <a:extLst>
              <a:ext uri="{FF2B5EF4-FFF2-40B4-BE49-F238E27FC236}">
                <a16:creationId xmlns="" xmlns:a16="http://schemas.microsoft.com/office/drawing/2014/main" id="{87FBAE6B-6836-4CA2-B7F7-140F2DC0AB59}"/>
              </a:ext>
            </a:extLst>
          </p:cNvPr>
          <p:cNvSpPr>
            <a:spLocks noGrp="1"/>
          </p:cNvSpPr>
          <p:nvPr>
            <p:ph idx="1"/>
          </p:nvPr>
        </p:nvSpPr>
        <p:spPr>
          <a:xfrm>
            <a:off x="263080" y="30065"/>
            <a:ext cx="8686738" cy="5401401"/>
          </a:xfrm>
        </p:spPr>
        <p:txBody>
          <a:bodyPr anchor="ctr">
            <a:normAutofit/>
          </a:bodyPr>
          <a:lstStyle/>
          <a:p>
            <a:r>
              <a:rPr lang="en-US" b="1" dirty="0"/>
              <a:t> </a:t>
            </a:r>
            <a:r>
              <a:rPr lang="en-US" b="1" dirty="0">
                <a:solidFill>
                  <a:srgbClr val="FF0000"/>
                </a:solidFill>
              </a:rPr>
              <a:t>Fee for service </a:t>
            </a:r>
            <a:r>
              <a:rPr lang="en-US" sz="2400" dirty="0"/>
              <a:t>is the out-of-pocket payment that patients make </a:t>
            </a:r>
            <a:r>
              <a:rPr lang="en-US" sz="2400" i="1" dirty="0"/>
              <a:t>for each health care service at the point and time of use </a:t>
            </a:r>
            <a:r>
              <a:rPr lang="en-US" sz="2400" dirty="0"/>
              <a:t>(also known as a user fee in the public sector), or payment by other entities (such as a health insurance organization) to providers for </a:t>
            </a:r>
            <a:r>
              <a:rPr lang="en-US" sz="2400" u="sng" dirty="0"/>
              <a:t>individual health services </a:t>
            </a:r>
            <a:r>
              <a:rPr lang="en-US" sz="2400" dirty="0"/>
              <a:t>provided to beneficiaries</a:t>
            </a:r>
            <a:r>
              <a:rPr lang="en-US" sz="2400" dirty="0" smtClean="0"/>
              <a:t>.</a:t>
            </a:r>
            <a:endParaRPr lang="ar-JO" sz="2400" dirty="0" smtClean="0"/>
          </a:p>
          <a:p>
            <a:pPr marL="0" indent="0">
              <a:buNone/>
            </a:pPr>
            <a:r>
              <a:rPr lang="ar-JO" sz="2400" dirty="0"/>
              <a:t>رسوم الخدمة هي المبلغ الذي يدفعه المرضى من الجيب لكل خدمة رعاية صحية في وقت ووقت الاستخدام (المعروف أيضًا باسم رسوم المستخدم في القطاع العام) ، أو الدفع من قبل كيانات أخرى (مثل التأمين الصحي) المنظمة) لمقدمي الخدمات الصحية الفردية المقدمة للمستفيدين.</a:t>
            </a:r>
            <a:endParaRPr lang="en-US" sz="2400" dirty="0"/>
          </a:p>
          <a:p>
            <a:endParaRPr lang="en-GB" sz="1600" dirty="0"/>
          </a:p>
        </p:txBody>
      </p:sp>
    </p:spTree>
    <p:extLst>
      <p:ext uri="{BB962C8B-B14F-4D97-AF65-F5344CB8AC3E}">
        <p14:creationId xmlns:p14="http://schemas.microsoft.com/office/powerpoint/2010/main" val="150189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634082"/>
          </a:xfrm>
          <a:solidFill>
            <a:schemeClr val="tx2">
              <a:lumMod val="20000"/>
              <a:lumOff val="80000"/>
            </a:schemeClr>
          </a:solidFill>
        </p:spPr>
        <p:txBody>
          <a:bodyPr>
            <a:normAutofit/>
          </a:bodyPr>
          <a:lstStyle/>
          <a:p>
            <a:r>
              <a:rPr lang="en-GB" sz="3200" b="1" dirty="0">
                <a:latin typeface="Comic Sans MS" pitchFamily="66" charset="0"/>
              </a:rPr>
              <a:t>Measures of national </a:t>
            </a:r>
            <a:r>
              <a:rPr lang="en-GB" sz="3200" b="1" dirty="0" smtClean="0">
                <a:latin typeface="Comic Sans MS" pitchFamily="66" charset="0"/>
              </a:rPr>
              <a:t>income</a:t>
            </a:r>
            <a:r>
              <a:rPr lang="ar-JO" sz="3200" b="1" dirty="0">
                <a:latin typeface="Comic Sans MS" pitchFamily="66" charset="0"/>
              </a:rPr>
              <a:t> مقاييس الدخل </a:t>
            </a:r>
            <a:r>
              <a:rPr lang="ar-JO" sz="3200" b="1" dirty="0" smtClean="0">
                <a:latin typeface="Comic Sans MS" pitchFamily="66" charset="0"/>
              </a:rPr>
              <a:t>القومي </a:t>
            </a:r>
            <a:endParaRPr lang="en-US" sz="3200" b="1" dirty="0">
              <a:latin typeface="Comic Sans MS" pitchFamily="66" charset="0"/>
            </a:endParaRPr>
          </a:p>
        </p:txBody>
      </p:sp>
      <p:sp>
        <p:nvSpPr>
          <p:cNvPr id="17411" name="Rectangle 3"/>
          <p:cNvSpPr>
            <a:spLocks noGrp="1" noChangeArrowheads="1"/>
          </p:cNvSpPr>
          <p:nvPr>
            <p:ph idx="1"/>
          </p:nvPr>
        </p:nvSpPr>
        <p:spPr>
          <a:xfrm>
            <a:off x="457200" y="1124744"/>
            <a:ext cx="8435280" cy="5472608"/>
          </a:xfrm>
        </p:spPr>
        <p:txBody>
          <a:bodyPr>
            <a:normAutofit fontScale="70000" lnSpcReduction="20000"/>
          </a:bodyPr>
          <a:lstStyle/>
          <a:p>
            <a:pPr>
              <a:lnSpc>
                <a:spcPct val="120000"/>
              </a:lnSpc>
              <a:buClr>
                <a:srgbClr val="FFFF00"/>
              </a:buClr>
            </a:pPr>
            <a:r>
              <a:rPr lang="en-GB" dirty="0">
                <a:latin typeface="Times New Roman" pitchFamily="18" charset="0"/>
                <a:cs typeface="Times New Roman" pitchFamily="18" charset="0"/>
              </a:rPr>
              <a:t>National income is usually expressed as GDP or GNI </a:t>
            </a:r>
            <a:r>
              <a:rPr lang="en-GB" dirty="0" smtClean="0">
                <a:latin typeface="Times New Roman" pitchFamily="18" charset="0"/>
                <a:cs typeface="Times New Roman" pitchFamily="18" charset="0"/>
              </a:rPr>
              <a:t>.</a:t>
            </a:r>
            <a:r>
              <a:rPr lang="ar-JO" dirty="0">
                <a:latin typeface="Times New Roman" pitchFamily="18" charset="0"/>
                <a:cs typeface="Times New Roman" pitchFamily="18" charset="0"/>
              </a:rPr>
              <a:t> عادة ما يتم التعبير عن الدخل القومي على أنه الناتج المحلي الإجمالي أو الدخل القومي الإجمالي</a:t>
            </a:r>
            <a:r>
              <a:rPr lang="ar-JO"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a:p>
            <a:pPr>
              <a:lnSpc>
                <a:spcPct val="120000"/>
              </a:lnSpc>
              <a:buClr>
                <a:srgbClr val="FFFF00"/>
              </a:buClr>
            </a:pPr>
            <a:r>
              <a:rPr lang="en-GB" dirty="0">
                <a:latin typeface="Times New Roman" pitchFamily="18" charset="0"/>
                <a:cs typeface="Times New Roman" pitchFamily="18" charset="0"/>
              </a:rPr>
              <a:t>GDP is the money value of all the goods and services produced </a:t>
            </a:r>
            <a:r>
              <a:rPr lang="en-GB" i="1" dirty="0">
                <a:solidFill>
                  <a:srgbClr val="FF0000"/>
                </a:solidFill>
                <a:latin typeface="Times New Roman" pitchFamily="18" charset="0"/>
                <a:cs typeface="Times New Roman" pitchFamily="18" charset="0"/>
              </a:rPr>
              <a:t>within a country </a:t>
            </a:r>
            <a:r>
              <a:rPr lang="en-GB" dirty="0">
                <a:latin typeface="Times New Roman" pitchFamily="18" charset="0"/>
                <a:cs typeface="Times New Roman" pitchFamily="18" charset="0"/>
              </a:rPr>
              <a:t>and can be measured in three ways:  </a:t>
            </a:r>
            <a:r>
              <a:rPr lang="ar-JO" dirty="0">
                <a:latin typeface="Times New Roman" pitchFamily="18" charset="0"/>
                <a:cs typeface="Times New Roman" pitchFamily="18" charset="0"/>
              </a:rPr>
              <a:t>الناتج المحلي الإجمالي هو القيمة المالية لجميع السلع والخدمات المنتجة داخل بلد ما ويمكن قياسه بثلاث طرق:</a:t>
            </a:r>
            <a:endParaRPr lang="en-GB" dirty="0">
              <a:latin typeface="Times New Roman" pitchFamily="18" charset="0"/>
              <a:cs typeface="Times New Roman" pitchFamily="18" charset="0"/>
            </a:endParaRPr>
          </a:p>
          <a:p>
            <a:pPr marL="514350" indent="-514350">
              <a:lnSpc>
                <a:spcPct val="120000"/>
              </a:lnSpc>
              <a:buClr>
                <a:srgbClr val="FF0000"/>
              </a:buClr>
              <a:buFont typeface="+mj-lt"/>
              <a:buAutoNum type="arabicPeriod"/>
            </a:pPr>
            <a:r>
              <a:rPr lang="en-GB" dirty="0">
                <a:latin typeface="Times New Roman" pitchFamily="18" charset="0"/>
                <a:cs typeface="Times New Roman" pitchFamily="18" charset="0"/>
              </a:rPr>
              <a:t>The output method is the value of all goods and services produced in an </a:t>
            </a:r>
            <a:r>
              <a:rPr lang="en-GB" dirty="0" smtClean="0">
                <a:latin typeface="Times New Roman" pitchFamily="18" charset="0"/>
                <a:cs typeface="Times New Roman" pitchFamily="18" charset="0"/>
              </a:rPr>
              <a:t>economy</a:t>
            </a:r>
            <a:r>
              <a:rPr lang="ar-JO" dirty="0">
                <a:latin typeface="Times New Roman" pitchFamily="18" charset="0"/>
                <a:cs typeface="Times New Roman" pitchFamily="18" charset="0"/>
              </a:rPr>
              <a:t>طريقة الإخراج هي قيمة جميع السلع والخدمات المنتجة في </a:t>
            </a:r>
            <a:r>
              <a:rPr lang="ar-JO" dirty="0" smtClean="0">
                <a:latin typeface="Times New Roman" pitchFamily="18" charset="0"/>
                <a:cs typeface="Times New Roman" pitchFamily="18" charset="0"/>
              </a:rPr>
              <a:t>الاقتصاد </a:t>
            </a:r>
            <a:endParaRPr lang="en-GB" dirty="0">
              <a:latin typeface="Times New Roman" pitchFamily="18" charset="0"/>
              <a:cs typeface="Times New Roman" pitchFamily="18" charset="0"/>
            </a:endParaRPr>
          </a:p>
          <a:p>
            <a:pPr marL="514350" indent="-514350">
              <a:lnSpc>
                <a:spcPct val="120000"/>
              </a:lnSpc>
              <a:buClr>
                <a:srgbClr val="FF0000"/>
              </a:buClr>
              <a:buFont typeface="+mj-lt"/>
              <a:buAutoNum type="arabicPeriod"/>
            </a:pPr>
            <a:r>
              <a:rPr lang="en-GB" dirty="0">
                <a:latin typeface="Times New Roman" pitchFamily="18" charset="0"/>
                <a:cs typeface="Times New Roman" pitchFamily="18" charset="0"/>
              </a:rPr>
              <a:t>The expenditure method is the amount of resources spent on the goods and services produced in an </a:t>
            </a:r>
            <a:r>
              <a:rPr lang="en-GB" dirty="0" smtClean="0">
                <a:latin typeface="Times New Roman" pitchFamily="18" charset="0"/>
                <a:cs typeface="Times New Roman" pitchFamily="18" charset="0"/>
              </a:rPr>
              <a:t>economy</a:t>
            </a:r>
            <a:r>
              <a:rPr lang="ar-JO" dirty="0">
                <a:latin typeface="Times New Roman" pitchFamily="18" charset="0"/>
                <a:cs typeface="Times New Roman" pitchFamily="18" charset="0"/>
              </a:rPr>
              <a:t>طريقة الإنفاق هي مقدار الموارد التي يتم إنفاقها على السلع والخدمات المنتجة في </a:t>
            </a:r>
            <a:r>
              <a:rPr lang="ar-JO" dirty="0" smtClean="0">
                <a:latin typeface="Times New Roman" pitchFamily="18" charset="0"/>
                <a:cs typeface="Times New Roman" pitchFamily="18" charset="0"/>
              </a:rPr>
              <a:t>الاقتصاد </a:t>
            </a:r>
            <a:endParaRPr lang="en-GB" dirty="0">
              <a:latin typeface="Times New Roman" pitchFamily="18" charset="0"/>
              <a:cs typeface="Times New Roman" pitchFamily="18" charset="0"/>
            </a:endParaRPr>
          </a:p>
          <a:p>
            <a:pPr marL="514350" indent="-514350">
              <a:lnSpc>
                <a:spcPct val="120000"/>
              </a:lnSpc>
              <a:buClr>
                <a:srgbClr val="FF0000"/>
              </a:buClr>
              <a:buFont typeface="+mj-lt"/>
              <a:buAutoNum type="arabicPeriod"/>
            </a:pPr>
            <a:r>
              <a:rPr lang="en-GB" dirty="0">
                <a:latin typeface="Times New Roman" pitchFamily="18" charset="0"/>
                <a:cs typeface="Times New Roman" pitchFamily="18" charset="0"/>
              </a:rPr>
              <a:t>The income method is the incomes received from producing the goods and services produced in an </a:t>
            </a:r>
            <a:r>
              <a:rPr lang="en-GB" dirty="0" smtClean="0">
                <a:latin typeface="Times New Roman" pitchFamily="18" charset="0"/>
                <a:cs typeface="Times New Roman" pitchFamily="18" charset="0"/>
              </a:rPr>
              <a:t>economy</a:t>
            </a:r>
            <a:r>
              <a:rPr lang="ar-JO" dirty="0">
                <a:latin typeface="Times New Roman" pitchFamily="18" charset="0"/>
                <a:cs typeface="Times New Roman" pitchFamily="18" charset="0"/>
              </a:rPr>
              <a:t>طريقة الدخل هي الدخل المستلم من إنتاج السلع والخدمات المنتجة في الاقتصاد</a:t>
            </a:r>
            <a:endParaRPr lang="en-GB" dirty="0">
              <a:latin typeface="Times New Roman" pitchFamily="18" charset="0"/>
              <a:cs typeface="Times New Roman" pitchFamily="18" charset="0"/>
            </a:endParaRPr>
          </a:p>
          <a:p>
            <a:pPr eaLnBrk="1" hangingPunct="1">
              <a:lnSpc>
                <a:spcPct val="120000"/>
              </a:lnSpc>
              <a:buClr>
                <a:srgbClr val="FFFF00"/>
              </a:buClr>
              <a:buFont typeface="Wingdings" pitchFamily="2" charset="2"/>
              <a:buChar char="Ø"/>
            </a:pPr>
            <a:endParaRPr lang="en-GB"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4000">
                <a:solidFill>
                  <a:schemeClr val="bg1"/>
                </a:solidFill>
                <a:latin typeface="Comic Sans MS" pitchFamily="66" charset="0"/>
              </a:rPr>
              <a:t>Measures of national income</a:t>
            </a:r>
            <a:endParaRPr lang="en-US" sz="4000">
              <a:solidFill>
                <a:schemeClr val="bg1"/>
              </a:solidFill>
              <a:latin typeface="Comic Sans MS" pitchFamily="66" charset="0"/>
            </a:endParaRPr>
          </a:p>
        </p:txBody>
      </p:sp>
      <p:sp>
        <p:nvSpPr>
          <p:cNvPr id="18435" name="Rectangle 3"/>
          <p:cNvSpPr>
            <a:spLocks noGrp="1" noChangeArrowheads="1"/>
          </p:cNvSpPr>
          <p:nvPr>
            <p:ph idx="1"/>
          </p:nvPr>
        </p:nvSpPr>
        <p:spPr>
          <a:xfrm>
            <a:off x="457200" y="714375"/>
            <a:ext cx="8229600" cy="5411788"/>
          </a:xfrm>
          <a:solidFill>
            <a:schemeClr val="bg1">
              <a:lumMod val="85000"/>
            </a:schemeClr>
          </a:solidFill>
        </p:spPr>
        <p:txBody>
          <a:bodyPr>
            <a:normAutofit lnSpcReduction="10000"/>
          </a:bodyPr>
          <a:lstStyle/>
          <a:p>
            <a:pPr algn="ctr" eaLnBrk="1" hangingPunct="1">
              <a:lnSpc>
                <a:spcPct val="80000"/>
              </a:lnSpc>
              <a:buClr>
                <a:srgbClr val="FFFF00"/>
              </a:buClr>
              <a:buFontTx/>
              <a:buNone/>
            </a:pPr>
            <a:r>
              <a:rPr lang="en-GB" b="1" dirty="0">
                <a:latin typeface="Times New Roman" pitchFamily="18" charset="0"/>
                <a:cs typeface="Times New Roman" pitchFamily="18" charset="0"/>
              </a:rPr>
              <a:t>Gross Domestic Product (GDP) and Gross National Income (GNI) </a:t>
            </a:r>
            <a:endParaRPr lang="ar-JO" b="1" dirty="0" smtClean="0">
              <a:latin typeface="Times New Roman" pitchFamily="18" charset="0"/>
              <a:cs typeface="Times New Roman" pitchFamily="18" charset="0"/>
            </a:endParaRPr>
          </a:p>
          <a:p>
            <a:pPr algn="ctr">
              <a:lnSpc>
                <a:spcPct val="80000"/>
              </a:lnSpc>
              <a:buClr>
                <a:srgbClr val="FFFF00"/>
              </a:buClr>
              <a:buNone/>
            </a:pPr>
            <a:r>
              <a:rPr lang="ar-JO" b="1" dirty="0">
                <a:latin typeface="Times New Roman" pitchFamily="18" charset="0"/>
                <a:cs typeface="Times New Roman" pitchFamily="18" charset="0"/>
              </a:rPr>
              <a:t>الناتج المحلي الإجمالي وإجمالي الدخل </a:t>
            </a:r>
            <a:r>
              <a:rPr lang="ar-JO" b="1" dirty="0" smtClean="0">
                <a:latin typeface="Times New Roman" pitchFamily="18" charset="0"/>
                <a:cs typeface="Times New Roman" pitchFamily="18" charset="0"/>
              </a:rPr>
              <a:t>القومي</a:t>
            </a:r>
            <a:endParaRPr lang="en-GB" b="1" dirty="0">
              <a:latin typeface="Times New Roman" pitchFamily="18" charset="0"/>
              <a:cs typeface="Times New Roman" pitchFamily="18" charset="0"/>
            </a:endParaRPr>
          </a:p>
          <a:p>
            <a:pPr>
              <a:lnSpc>
                <a:spcPct val="80000"/>
              </a:lnSpc>
              <a:buClr>
                <a:srgbClr val="FFFF00"/>
              </a:buClr>
            </a:pPr>
            <a:r>
              <a:rPr lang="en-GB" dirty="0">
                <a:latin typeface="Times New Roman" pitchFamily="18" charset="0"/>
                <a:cs typeface="Times New Roman" pitchFamily="18" charset="0"/>
              </a:rPr>
              <a:t>GDP depends where the economic </a:t>
            </a:r>
            <a:r>
              <a:rPr lang="en-GB" dirty="0">
                <a:solidFill>
                  <a:srgbClr val="FF0000"/>
                </a:solidFill>
                <a:latin typeface="Times New Roman" pitchFamily="18" charset="0"/>
                <a:cs typeface="Times New Roman" pitchFamily="18" charset="0"/>
              </a:rPr>
              <a:t>activity</a:t>
            </a:r>
            <a:r>
              <a:rPr lang="en-GB" dirty="0">
                <a:latin typeface="Times New Roman" pitchFamily="18" charset="0"/>
                <a:cs typeface="Times New Roman" pitchFamily="18" charset="0"/>
              </a:rPr>
              <a:t> is located while GNI depends on where the </a:t>
            </a:r>
            <a:r>
              <a:rPr lang="en-GB" dirty="0">
                <a:solidFill>
                  <a:srgbClr val="FF0000"/>
                </a:solidFill>
                <a:latin typeface="Times New Roman" pitchFamily="18" charset="0"/>
                <a:cs typeface="Times New Roman" pitchFamily="18" charset="0"/>
              </a:rPr>
              <a:t>people</a:t>
            </a:r>
            <a:r>
              <a:rPr lang="en-GB" dirty="0">
                <a:latin typeface="Times New Roman" pitchFamily="18" charset="0"/>
                <a:cs typeface="Times New Roman" pitchFamily="18" charset="0"/>
              </a:rPr>
              <a:t> (owners of the labour and capital) are </a:t>
            </a:r>
            <a:r>
              <a:rPr lang="en-GB" dirty="0" smtClean="0">
                <a:latin typeface="Times New Roman" pitchFamily="18" charset="0"/>
                <a:cs typeface="Times New Roman" pitchFamily="18" charset="0"/>
              </a:rPr>
              <a:t>located</a:t>
            </a:r>
            <a:r>
              <a:rPr lang="ar-JO" dirty="0">
                <a:latin typeface="Times New Roman" pitchFamily="18" charset="0"/>
                <a:cs typeface="Times New Roman" pitchFamily="18" charset="0"/>
              </a:rPr>
              <a:t>يعتمد الناتج المحلي الإجمالي على مكان النشاط الاقتصادي بينما يعتمد الدخل القومي الإجمالي على مكان تواجد الناس (أصحاب العمل ورأس المال</a:t>
            </a:r>
            <a:r>
              <a:rPr lang="ar-JO"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a:p>
            <a:pPr eaLnBrk="1" hangingPunct="1">
              <a:lnSpc>
                <a:spcPct val="80000"/>
              </a:lnSpc>
              <a:buClr>
                <a:srgbClr val="FFFF00"/>
              </a:buClr>
            </a:pPr>
            <a:r>
              <a:rPr lang="en-GB" dirty="0">
                <a:latin typeface="Times New Roman" pitchFamily="18" charset="0"/>
                <a:cs typeface="Times New Roman" pitchFamily="18" charset="0"/>
              </a:rPr>
              <a:t>The main difference between GDP and GNI is that GNI includes net income from </a:t>
            </a:r>
            <a:r>
              <a:rPr lang="en-GB" dirty="0" smtClean="0">
                <a:latin typeface="Times New Roman" pitchFamily="18" charset="0"/>
                <a:cs typeface="Times New Roman" pitchFamily="18" charset="0"/>
              </a:rPr>
              <a:t>abroad</a:t>
            </a:r>
            <a:endParaRPr lang="ar-JO" dirty="0" smtClean="0">
              <a:latin typeface="Times New Roman" pitchFamily="18" charset="0"/>
              <a:cs typeface="Times New Roman" pitchFamily="18" charset="0"/>
            </a:endParaRPr>
          </a:p>
          <a:p>
            <a:pPr marL="0" indent="0">
              <a:lnSpc>
                <a:spcPct val="80000"/>
              </a:lnSpc>
              <a:buClr>
                <a:srgbClr val="FFFF00"/>
              </a:buClr>
              <a:buNone/>
            </a:pPr>
            <a:r>
              <a:rPr lang="ar-JO" dirty="0">
                <a:latin typeface="Times New Roman" pitchFamily="18" charset="0"/>
                <a:cs typeface="Times New Roman" pitchFamily="18" charset="0"/>
              </a:rPr>
              <a:t>الفرق الرئيسي بين الناتج المحلي الإجمالي والدخل القومي الإجمالي هو أن الدخل القومي الإجمالي يشمل صافي الدخل من الخارج</a:t>
            </a:r>
            <a:endParaRPr lang="en-US"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a:solidFill>
            <a:schemeClr val="accent6">
              <a:lumMod val="20000"/>
              <a:lumOff val="80000"/>
            </a:schemeClr>
          </a:solidFill>
        </p:spPr>
        <p:txBody>
          <a:bodyPr>
            <a:noAutofit/>
          </a:bodyPr>
          <a:lstStyle/>
          <a:p>
            <a:r>
              <a:rPr lang="en-US" sz="3200" dirty="0"/>
              <a:t>Indicators to monitor and evaluate health system </a:t>
            </a:r>
            <a:r>
              <a:rPr lang="en-US" sz="3200" dirty="0" smtClean="0"/>
              <a:t>financing</a:t>
            </a:r>
            <a:r>
              <a:rPr lang="ar-JO" sz="3200" dirty="0" smtClean="0"/>
              <a:t/>
            </a:r>
            <a:br>
              <a:rPr lang="ar-JO" sz="3200" dirty="0" smtClean="0"/>
            </a:br>
            <a:r>
              <a:rPr lang="ar-JO" sz="3200" dirty="0" smtClean="0"/>
              <a:t>مؤشرات </a:t>
            </a:r>
            <a:r>
              <a:rPr lang="ar-JO" sz="3200" dirty="0"/>
              <a:t>لرصد وتقييم تمويل النظام الصحي</a:t>
            </a:r>
            <a:endParaRPr lang="en-US" sz="3200" dirty="0"/>
          </a:p>
        </p:txBody>
      </p:sp>
      <p:sp>
        <p:nvSpPr>
          <p:cNvPr id="3" name="Content Placeholder 2"/>
          <p:cNvSpPr>
            <a:spLocks noGrp="1"/>
          </p:cNvSpPr>
          <p:nvPr>
            <p:ph idx="1"/>
          </p:nvPr>
        </p:nvSpPr>
        <p:spPr>
          <a:solidFill>
            <a:schemeClr val="accent1">
              <a:lumMod val="20000"/>
              <a:lumOff val="80000"/>
            </a:schemeClr>
          </a:solidFill>
        </p:spPr>
        <p:txBody>
          <a:bodyPr>
            <a:normAutofit fontScale="92500" lnSpcReduction="10000"/>
          </a:bodyPr>
          <a:lstStyle/>
          <a:p>
            <a:r>
              <a:rPr lang="en-US" dirty="0"/>
              <a:t>Total Health Expenditure (THE) per capita in international and US</a:t>
            </a:r>
            <a:r>
              <a:rPr lang="en-US" dirty="0" smtClean="0"/>
              <a:t>$.</a:t>
            </a:r>
            <a:r>
              <a:rPr lang="ar-JO" dirty="0"/>
              <a:t/>
            </a:r>
            <a:br>
              <a:rPr lang="ar-JO" dirty="0"/>
            </a:br>
            <a:r>
              <a:rPr lang="ar-JO" dirty="0"/>
              <a:t>إجمالي الإنفاق على الصحة (</a:t>
            </a:r>
            <a:r>
              <a:rPr lang="en-US" dirty="0"/>
              <a:t>THE) </a:t>
            </a:r>
            <a:r>
              <a:rPr lang="ar-JO" dirty="0"/>
              <a:t>للفرد بالدولار الدولي والأمريكي.</a:t>
            </a:r>
            <a:endParaRPr lang="en-US" dirty="0" smtClean="0"/>
          </a:p>
          <a:p>
            <a:r>
              <a:rPr lang="en-US" dirty="0" smtClean="0"/>
              <a:t>The sum of all health expenditures (including all sources of funds, external, government, and non-government including household OOPs)/ Total population. </a:t>
            </a:r>
            <a:r>
              <a:rPr lang="ar-JO" dirty="0"/>
              <a:t>مجموع جميع النفقات الصحية (بما في ذلك جميع مصادر التمويل ، الخارجية والحكومية وغير الحكومية بما في ذلك النفقات التشغيلية للأسر المعيشية) / إجمالي السكان.</a:t>
            </a:r>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Jordan</a:t>
            </a:r>
            <a:endParaRPr lang="en-US" dirty="0"/>
          </a:p>
        </p:txBody>
      </p:sp>
      <p:sp>
        <p:nvSpPr>
          <p:cNvPr id="3" name="Content Placeholder 2"/>
          <p:cNvSpPr>
            <a:spLocks noGrp="1"/>
          </p:cNvSpPr>
          <p:nvPr>
            <p:ph idx="1"/>
          </p:nvPr>
        </p:nvSpPr>
        <p:spPr/>
        <p:txBody>
          <a:bodyPr>
            <a:normAutofit fontScale="92500" lnSpcReduction="20000"/>
          </a:bodyPr>
          <a:lstStyle/>
          <a:p>
            <a:r>
              <a:rPr lang="en-US" dirty="0"/>
              <a:t>Based on the commonly used developmental indicators, Jordan fares better than most countries in the low middle-income </a:t>
            </a:r>
            <a:r>
              <a:rPr lang="en-US" dirty="0" smtClean="0"/>
              <a:t>category</a:t>
            </a:r>
            <a:endParaRPr lang="ar-JO" dirty="0" smtClean="0"/>
          </a:p>
          <a:p>
            <a:pPr marL="0" indent="0">
              <a:buNone/>
            </a:pPr>
            <a:r>
              <a:rPr lang="ar-JO" dirty="0"/>
              <a:t>بناءً على المؤشرات التنموية الشائعة الاستخدام ، فإن الأردن أفضل حالًا من معظم البلدان في فئة الدخل المتوسط المنخفض</a:t>
            </a:r>
            <a:endParaRPr lang="en-US" dirty="0"/>
          </a:p>
          <a:p>
            <a:r>
              <a:rPr lang="en-US" dirty="0"/>
              <a:t>Gross domestic product (GDP) amounted to JD ( 23.9) billion and per capita GDP was JD ( 2939.6 ) (Department of Statistics, DOS 2013</a:t>
            </a:r>
            <a:r>
              <a:rPr lang="en-US" dirty="0" smtClean="0"/>
              <a:t>)</a:t>
            </a:r>
            <a:r>
              <a:rPr lang="ar-JO" dirty="0"/>
              <a:t/>
            </a:r>
            <a:br>
              <a:rPr lang="ar-JO" dirty="0"/>
            </a:br>
            <a:r>
              <a:rPr lang="ar-JO" dirty="0"/>
              <a:t>بلغ الناتج المحلي الإجمالي (23.9) مليار دينار ونصيب الفرد من الناتج المحلي الإجمالي (2939.6) دينار (دائرة الإحصاء ، </a:t>
            </a:r>
            <a:r>
              <a:rPr lang="en-US" dirty="0"/>
              <a:t>DOS 2013).</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862"/>
            <a:ext cx="8229600" cy="850106"/>
          </a:xfrm>
          <a:solidFill>
            <a:schemeClr val="accent3">
              <a:lumMod val="60000"/>
              <a:lumOff val="40000"/>
            </a:schemeClr>
          </a:solidFill>
        </p:spPr>
        <p:txBody>
          <a:bodyPr/>
          <a:lstStyle/>
          <a:p>
            <a:r>
              <a:rPr lang="en-GB" dirty="0" smtClean="0"/>
              <a:t>Introduction</a:t>
            </a:r>
            <a:r>
              <a:rPr lang="ar-JO" dirty="0" smtClean="0"/>
              <a:t>مقدمة </a:t>
            </a:r>
            <a:endParaRPr lang="en-GB" dirty="0"/>
          </a:p>
        </p:txBody>
      </p:sp>
      <p:sp>
        <p:nvSpPr>
          <p:cNvPr id="5" name="Content Placeholder 4">
            <a:extLst>
              <a:ext uri="{FF2B5EF4-FFF2-40B4-BE49-F238E27FC236}">
                <a16:creationId xmlns="" xmlns:a16="http://schemas.microsoft.com/office/drawing/2014/main" id="{84C8F8AB-C657-4343-94CB-B31D1187EC7B}"/>
              </a:ext>
            </a:extLst>
          </p:cNvPr>
          <p:cNvSpPr>
            <a:spLocks noGrp="1"/>
          </p:cNvSpPr>
          <p:nvPr>
            <p:ph idx="1"/>
          </p:nvPr>
        </p:nvSpPr>
        <p:spPr>
          <a:xfrm>
            <a:off x="457200" y="889968"/>
            <a:ext cx="8507288" cy="5236195"/>
          </a:xfrm>
        </p:spPr>
        <p:txBody>
          <a:bodyPr/>
          <a:lstStyle/>
          <a:p>
            <a:r>
              <a:rPr lang="en-GB" sz="2000" b="1" dirty="0"/>
              <a:t>Health financing is a core function of health systems</a:t>
            </a:r>
            <a:r>
              <a:rPr lang="en-GB" sz="2000" b="1" dirty="0" smtClean="0"/>
              <a:t>.</a:t>
            </a:r>
            <a:r>
              <a:rPr lang="ar-JO" sz="2000" b="1" dirty="0"/>
              <a:t> التمويل الصحي هو وظيفة أساسية للنظم الصحية.</a:t>
            </a:r>
            <a:endParaRPr lang="ar-JO" sz="2000" b="1" dirty="0" smtClean="0"/>
          </a:p>
          <a:p>
            <a:r>
              <a:rPr lang="en-GB" sz="2000" b="1" dirty="0" smtClean="0"/>
              <a:t>Expenditure </a:t>
            </a:r>
            <a:r>
              <a:rPr lang="en-GB" sz="2000" b="1" dirty="0"/>
              <a:t>levels vary between countries</a:t>
            </a:r>
            <a:r>
              <a:rPr lang="en-GB" sz="2000" b="1" dirty="0" smtClean="0"/>
              <a:t>.</a:t>
            </a:r>
            <a:r>
              <a:rPr lang="ar-JO" sz="2000" b="1" dirty="0"/>
              <a:t> تختلف مستويات الإنفاق بين البلدان.</a:t>
            </a:r>
            <a:endParaRPr lang="en-GB" sz="2000" b="1" dirty="0"/>
          </a:p>
          <a:p>
            <a:r>
              <a:rPr lang="en-GB" sz="2000" b="1" dirty="0"/>
              <a:t>The amount spent on healthcare depends on wealth. </a:t>
            </a:r>
            <a:r>
              <a:rPr lang="ar-JO" sz="2000" b="1" dirty="0"/>
              <a:t>المبلغ الذي يتم إنفاقه على الرعاية الصحية يعتمد على الثروة.</a:t>
            </a:r>
            <a:endParaRPr lang="ar-JO" sz="2000" b="1" dirty="0" smtClean="0"/>
          </a:p>
          <a:p>
            <a:r>
              <a:rPr lang="en-GB" sz="2000" b="1" dirty="0" smtClean="0"/>
              <a:t>In </a:t>
            </a:r>
            <a:r>
              <a:rPr lang="en-GB" sz="2000" b="1" dirty="0"/>
              <a:t>developing countries, financing is a major barrier to health care delivery.</a:t>
            </a:r>
          </a:p>
          <a:p>
            <a:pPr marL="0" indent="0">
              <a:buNone/>
            </a:pPr>
            <a:r>
              <a:rPr lang="ar-JO" sz="2000" b="1" dirty="0"/>
              <a:t>في البلدان النامية ، يشكل التمويل عائقًا رئيسيًا أمام تقديم الرعاية الصحية.</a:t>
            </a:r>
            <a:endParaRPr lang="en-GB" sz="2000" b="1" dirty="0"/>
          </a:p>
          <a:p>
            <a:endParaRPr lang="en-GB" dirty="0"/>
          </a:p>
        </p:txBody>
      </p:sp>
      <p:pic>
        <p:nvPicPr>
          <p:cNvPr id="1026" name="Picture 2" descr="Image result for healthcare expenditure by country">
            <a:extLst>
              <a:ext uri="{FF2B5EF4-FFF2-40B4-BE49-F238E27FC236}">
                <a16:creationId xmlns="" xmlns:a16="http://schemas.microsoft.com/office/drawing/2014/main" id="{255F44B0-921B-4659-BE9E-E4150D21F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6992"/>
            <a:ext cx="822960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total expenditure on health care in Jordan amounts to JD 1.881 billion (US 2.7 billion) and the per capita expenditures to JD 231.8 (US$ 327.4). (2013)</a:t>
            </a:r>
          </a:p>
          <a:p>
            <a:r>
              <a:rPr lang="en-US" dirty="0"/>
              <a:t> </a:t>
            </a:r>
            <a:r>
              <a:rPr lang="en-US" dirty="0">
                <a:solidFill>
                  <a:srgbClr val="FF0000"/>
                </a:solidFill>
              </a:rPr>
              <a:t>The total expenditure on health is 8% of the GDP and is considered high for a middle-income country. </a:t>
            </a:r>
          </a:p>
          <a:p>
            <a:r>
              <a:rPr lang="en-US" dirty="0"/>
              <a:t>The proportion of government budget allocated to health sector is almost </a:t>
            </a:r>
            <a:r>
              <a:rPr lang="en-US" b="1" dirty="0">
                <a:solidFill>
                  <a:srgbClr val="FF0000"/>
                </a:solidFill>
              </a:rPr>
              <a:t>11%.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p:cNvPicPr>
            <a:picLocks noChangeAspect="1" noChangeArrowheads="1"/>
          </p:cNvPicPr>
          <p:nvPr/>
        </p:nvPicPr>
        <p:blipFill>
          <a:blip r:embed="rId2" cstate="print"/>
          <a:srcRect l="25177" t="24235" r="27228" b="31469"/>
          <a:stretch>
            <a:fillRect/>
          </a:stretch>
        </p:blipFill>
        <p:spPr bwMode="auto">
          <a:xfrm>
            <a:off x="251520" y="692696"/>
            <a:ext cx="8496944" cy="561662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2"/>
          </a:solidFill>
        </p:spPr>
        <p:txBody>
          <a:bodyPr>
            <a:normAutofit fontScale="90000"/>
          </a:bodyPr>
          <a:lstStyle/>
          <a:p>
            <a:r>
              <a:rPr lang="en-US" dirty="0" smtClean="0"/>
              <a:t>In </a:t>
            </a:r>
            <a:r>
              <a:rPr lang="en-US" dirty="0"/>
              <a:t>Jordan, health care is funded by the following sources:</a:t>
            </a:r>
            <a:endParaRPr lang="en-GB" dirty="0"/>
          </a:p>
        </p:txBody>
      </p:sp>
      <p:sp>
        <p:nvSpPr>
          <p:cNvPr id="3" name="Content Placeholder 2"/>
          <p:cNvSpPr>
            <a:spLocks noGrp="1"/>
          </p:cNvSpPr>
          <p:nvPr>
            <p:ph idx="1"/>
          </p:nvPr>
        </p:nvSpPr>
        <p:spPr>
          <a:xfrm>
            <a:off x="457200" y="1417638"/>
            <a:ext cx="8229600" cy="4963690"/>
          </a:xfrm>
          <a:solidFill>
            <a:schemeClr val="bg2"/>
          </a:solidFill>
        </p:spPr>
        <p:txBody>
          <a:bodyPr>
            <a:normAutofit fontScale="77500" lnSpcReduction="20000"/>
          </a:bodyPr>
          <a:lstStyle/>
          <a:p>
            <a:r>
              <a:rPr lang="en-US" dirty="0"/>
              <a:t>MOF was the major source of health care funds (37.61% in 2013). </a:t>
            </a:r>
          </a:p>
          <a:p>
            <a:r>
              <a:rPr lang="en-US" dirty="0"/>
              <a:t>The household </a:t>
            </a:r>
            <a:r>
              <a:rPr lang="en-US" dirty="0" smtClean="0">
                <a:sym typeface="Wingdings" panose="05000000000000000000" pitchFamily="2" charset="2"/>
              </a:rPr>
              <a:t></a:t>
            </a:r>
            <a:r>
              <a:rPr lang="en-US" dirty="0" smtClean="0"/>
              <a:t> </a:t>
            </a:r>
            <a:r>
              <a:rPr lang="en-US" dirty="0"/>
              <a:t>the second largest source, (33.24%).</a:t>
            </a:r>
          </a:p>
          <a:p>
            <a:r>
              <a:rPr lang="en-US" dirty="0"/>
              <a:t>Household contributions are made primarily through </a:t>
            </a:r>
            <a:r>
              <a:rPr lang="en-US" i="1" dirty="0"/>
              <a:t>premiums paid to health insurance </a:t>
            </a:r>
            <a:r>
              <a:rPr lang="en-US" dirty="0"/>
              <a:t>plans and more importantly by </a:t>
            </a:r>
            <a:r>
              <a:rPr lang="en-US" i="1" dirty="0"/>
              <a:t>out-of-pocket expenditures</a:t>
            </a:r>
            <a:r>
              <a:rPr lang="en-US" dirty="0"/>
              <a:t>.  </a:t>
            </a:r>
          </a:p>
          <a:p>
            <a:r>
              <a:rPr lang="en-US" dirty="0"/>
              <a:t>Private firms provided around 12.5%, by funding for their employees’ health insurance plans through self-insurance or commercial insurers. </a:t>
            </a:r>
          </a:p>
          <a:p>
            <a:r>
              <a:rPr lang="en-US" dirty="0"/>
              <a:t>Donor contributions (Rest of the worlds), without the UNRWA contributions was around 2.9 %. </a:t>
            </a:r>
          </a:p>
          <a:p>
            <a:r>
              <a:rPr lang="en-US" dirty="0"/>
              <a:t>UNRWA’s share amounted to 0.77%; </a:t>
            </a:r>
          </a:p>
          <a:p>
            <a:r>
              <a:rPr lang="en-US" dirty="0"/>
              <a:t>other governmental entities supplied 12.8% of health care funds, MOPIC 0.19%.</a:t>
            </a:r>
          </a:p>
          <a:p>
            <a:endParaRPr lang="en-GB" dirty="0"/>
          </a:p>
        </p:txBody>
      </p:sp>
    </p:spTree>
    <p:extLst>
      <p:ext uri="{BB962C8B-B14F-4D97-AF65-F5344CB8AC3E}">
        <p14:creationId xmlns:p14="http://schemas.microsoft.com/office/powerpoint/2010/main" val="1038906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a:solidFill>
            <a:schemeClr val="tx2">
              <a:lumMod val="20000"/>
              <a:lumOff val="80000"/>
            </a:schemeClr>
          </a:solidFill>
        </p:spPr>
        <p:txBody>
          <a:bodyPr>
            <a:normAutofit fontScale="90000"/>
          </a:bodyPr>
          <a:lstStyle/>
          <a:p>
            <a:r>
              <a:rPr lang="en-US" dirty="0"/>
              <a:t/>
            </a:r>
            <a:br>
              <a:rPr lang="en-US" dirty="0"/>
            </a:br>
            <a:r>
              <a:rPr lang="en-US" dirty="0"/>
              <a:t>In terms of expenditures, </a:t>
            </a:r>
            <a:br>
              <a:rPr lang="en-US" dirty="0"/>
            </a:br>
            <a:endParaRPr lang="en-US" dirty="0"/>
          </a:p>
        </p:txBody>
      </p:sp>
      <p:sp>
        <p:nvSpPr>
          <p:cNvPr id="3" name="Content Placeholder 2"/>
          <p:cNvSpPr>
            <a:spLocks noGrp="1"/>
          </p:cNvSpPr>
          <p:nvPr>
            <p:ph idx="1"/>
          </p:nvPr>
        </p:nvSpPr>
        <p:spPr>
          <a:solidFill>
            <a:schemeClr val="accent6">
              <a:lumMod val="40000"/>
              <a:lumOff val="60000"/>
            </a:schemeClr>
          </a:solidFill>
        </p:spPr>
        <p:txBody>
          <a:bodyPr/>
          <a:lstStyle/>
          <a:p>
            <a:r>
              <a:rPr lang="en-US" dirty="0"/>
              <a:t>The public sector accounts for 65.7%, </a:t>
            </a:r>
          </a:p>
          <a:p>
            <a:r>
              <a:rPr lang="en-US" dirty="0"/>
              <a:t>Private sector accounts for 31.6%, </a:t>
            </a:r>
          </a:p>
          <a:p>
            <a:r>
              <a:rPr lang="en-US" dirty="0"/>
              <a:t>NGO for 2%, </a:t>
            </a:r>
          </a:p>
          <a:p>
            <a:r>
              <a:rPr lang="en-US" dirty="0"/>
              <a:t>and UNRWA clinics for 0.7%</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20000"/>
              <a:lumOff val="80000"/>
            </a:schemeClr>
          </a:solidFill>
        </p:spPr>
        <p:txBody>
          <a:bodyPr>
            <a:normAutofit/>
          </a:bodyPr>
          <a:lstStyle/>
          <a:p>
            <a:r>
              <a:rPr lang="en-US" dirty="0"/>
              <a:t>Health expenditures by function</a:t>
            </a:r>
          </a:p>
        </p:txBody>
      </p:sp>
      <p:sp>
        <p:nvSpPr>
          <p:cNvPr id="3" name="Content Placeholder 2"/>
          <p:cNvSpPr>
            <a:spLocks noGrp="1"/>
          </p:cNvSpPr>
          <p:nvPr>
            <p:ph idx="1"/>
          </p:nvPr>
        </p:nvSpPr>
        <p:spPr>
          <a:solidFill>
            <a:schemeClr val="accent1">
              <a:lumMod val="20000"/>
              <a:lumOff val="80000"/>
            </a:schemeClr>
          </a:solidFill>
        </p:spPr>
        <p:txBody>
          <a:bodyPr>
            <a:normAutofit fontScale="92500" lnSpcReduction="10000"/>
          </a:bodyPr>
          <a:lstStyle/>
          <a:p>
            <a:r>
              <a:rPr lang="en-US" dirty="0"/>
              <a:t>75% is spent on curative services, </a:t>
            </a:r>
          </a:p>
          <a:p>
            <a:r>
              <a:rPr lang="en-US" dirty="0"/>
              <a:t>16% percent on preventive measures (PHC),</a:t>
            </a:r>
          </a:p>
          <a:p>
            <a:r>
              <a:rPr lang="en-US" dirty="0"/>
              <a:t> 6% percent on administrative activities, </a:t>
            </a:r>
          </a:p>
          <a:p>
            <a:r>
              <a:rPr lang="en-US" dirty="0"/>
              <a:t>1.5% on training, and 1.5% on miscellaneous activities. </a:t>
            </a:r>
          </a:p>
          <a:p>
            <a:r>
              <a:rPr lang="en-US" dirty="0"/>
              <a:t>The expenditure on drugs at JD 500 million is higher than most countries in Jordan’s income group. It accounted for approximately 26.60% of the total expenditure on health care services.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55576" y="1772816"/>
            <a:ext cx="7239000" cy="3810000"/>
          </a:xfrm>
          <a:prstGeom prst="rect">
            <a:avLst/>
          </a:prstGeom>
        </p:spPr>
      </p:pic>
    </p:spTree>
    <p:extLst>
      <p:ext uri="{BB962C8B-B14F-4D97-AF65-F5344CB8AC3E}">
        <p14:creationId xmlns:p14="http://schemas.microsoft.com/office/powerpoint/2010/main" val="284607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560" y="-171400"/>
            <a:ext cx="5605629" cy="936104"/>
          </a:xfrm>
        </p:spPr>
        <p:txBody>
          <a:bodyPr>
            <a:normAutofit/>
          </a:bodyPr>
          <a:lstStyle/>
          <a:p>
            <a:r>
              <a:rPr lang="en-US" sz="3850" dirty="0" smtClean="0"/>
              <a:t>Definitions</a:t>
            </a:r>
            <a:r>
              <a:rPr lang="ar-JO" sz="3850" dirty="0" smtClean="0"/>
              <a:t>تعريفات </a:t>
            </a:r>
            <a:endParaRPr lang="en-US" sz="3850" dirty="0"/>
          </a:p>
        </p:txBody>
      </p:sp>
      <p:sp>
        <p:nvSpPr>
          <p:cNvPr id="3" name="Content Placeholder 2"/>
          <p:cNvSpPr>
            <a:spLocks noGrp="1"/>
          </p:cNvSpPr>
          <p:nvPr>
            <p:ph idx="1"/>
          </p:nvPr>
        </p:nvSpPr>
        <p:spPr>
          <a:xfrm>
            <a:off x="2902" y="732160"/>
            <a:ext cx="6873354" cy="6125840"/>
          </a:xfrm>
        </p:spPr>
        <p:txBody>
          <a:bodyPr anchor="ctr">
            <a:normAutofit fontScale="85000" lnSpcReduction="10000"/>
          </a:bodyPr>
          <a:lstStyle/>
          <a:p>
            <a:r>
              <a:rPr lang="en-US" b="1" dirty="0" smtClean="0"/>
              <a:t>Financing:</a:t>
            </a:r>
            <a:r>
              <a:rPr lang="ar-JO" b="1" dirty="0"/>
              <a:t>التمويل</a:t>
            </a:r>
            <a:r>
              <a:rPr lang="ar-JO" b="1" dirty="0" smtClean="0"/>
              <a:t>: </a:t>
            </a:r>
            <a:endParaRPr lang="en-US" b="1" dirty="0"/>
          </a:p>
          <a:p>
            <a:r>
              <a:rPr lang="en-US" dirty="0"/>
              <a:t>Finding a way to pay for something</a:t>
            </a:r>
            <a:r>
              <a:rPr lang="en-US" dirty="0" smtClean="0"/>
              <a:t>.</a:t>
            </a:r>
            <a:endParaRPr lang="ar-JO" dirty="0" smtClean="0"/>
          </a:p>
          <a:p>
            <a:pPr marL="0" indent="0">
              <a:buNone/>
            </a:pPr>
            <a:r>
              <a:rPr lang="ar-JO" dirty="0"/>
              <a:t>إيجاد طريقة لدفع ثمن شيء ما.</a:t>
            </a:r>
            <a:endParaRPr lang="en-US" dirty="0"/>
          </a:p>
          <a:p>
            <a:r>
              <a:rPr lang="en-GB" dirty="0"/>
              <a:t>The </a:t>
            </a:r>
            <a:r>
              <a:rPr lang="en-GB" dirty="0" smtClean="0"/>
              <a:t>management</a:t>
            </a:r>
            <a:r>
              <a:rPr lang="ar-JO" dirty="0" smtClean="0"/>
              <a:t> </a:t>
            </a:r>
            <a:r>
              <a:rPr lang="en-GB" dirty="0" smtClean="0"/>
              <a:t>of</a:t>
            </a:r>
            <a:r>
              <a:rPr lang="en-GB" dirty="0"/>
              <a:t> </a:t>
            </a:r>
            <a:r>
              <a:rPr lang="en-GB" b="1" dirty="0"/>
              <a:t>funds</a:t>
            </a:r>
            <a:r>
              <a:rPr lang="en-GB" dirty="0"/>
              <a:t> for healthcare</a:t>
            </a:r>
            <a:r>
              <a:rPr lang="en-GB" dirty="0" smtClean="0"/>
              <a:t>.</a:t>
            </a:r>
            <a:r>
              <a:rPr lang="ar-JO" dirty="0"/>
              <a:t> إدارة الأموال الخاصة بالرعاية الصحية.</a:t>
            </a:r>
            <a:endParaRPr lang="en-US" dirty="0"/>
          </a:p>
          <a:p>
            <a:r>
              <a:rPr lang="en-US" dirty="0"/>
              <a:t>“The function of a health system concerned with the </a:t>
            </a:r>
            <a:r>
              <a:rPr lang="en-US" i="1" dirty="0"/>
              <a:t>mobilization</a:t>
            </a:r>
            <a:r>
              <a:rPr lang="en-US" dirty="0"/>
              <a:t>, </a:t>
            </a:r>
            <a:r>
              <a:rPr lang="en-US" i="1" dirty="0"/>
              <a:t>accumulation </a:t>
            </a:r>
            <a:r>
              <a:rPr lang="en-US" dirty="0"/>
              <a:t>and </a:t>
            </a:r>
            <a:r>
              <a:rPr lang="en-US" i="1" dirty="0"/>
              <a:t>allocation</a:t>
            </a:r>
            <a:r>
              <a:rPr lang="en-US" dirty="0"/>
              <a:t> of money to cover the health needs of the people, individually and collectively, in the health system” (WHO 2000). </a:t>
            </a:r>
            <a:endParaRPr lang="ar-JO" dirty="0" smtClean="0"/>
          </a:p>
          <a:p>
            <a:r>
              <a:rPr lang="ar-JO" dirty="0"/>
              <a:t>"وظيفة النظام الصحي المعنية بتعبئة الأموال وتكديسها وتخصيصها لتغطية الاحتياجات الصحية للأفراد ، بشكل فردي وجماعي ، في النظام الصحي" (منظمة الصحة العالمية 2000).</a:t>
            </a:r>
            <a:endParaRPr lang="en-US" dirty="0"/>
          </a:p>
        </p:txBody>
      </p:sp>
      <p:sp>
        <p:nvSpPr>
          <p:cNvPr id="14"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Bitcoin">
            <a:extLst>
              <a:ext uri="{FF2B5EF4-FFF2-40B4-BE49-F238E27FC236}">
                <a16:creationId xmlns="" xmlns:a16="http://schemas.microsoft.com/office/drawing/2014/main" id="{0BA399F3-2EBF-406C-9882-E53CB0D5ED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4963" y="2857272"/>
            <a:ext cx="1143455" cy="11434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sz="4100" b="1" dirty="0">
                <a:solidFill>
                  <a:schemeClr val="accent1">
                    <a:lumMod val="75000"/>
                  </a:schemeClr>
                </a:solidFill>
              </a:rPr>
              <a:t>Objectives when funding </a:t>
            </a:r>
            <a:r>
              <a:rPr lang="en-US" sz="4100" b="1" dirty="0" smtClean="0">
                <a:solidFill>
                  <a:schemeClr val="accent1">
                    <a:lumMod val="75000"/>
                  </a:schemeClr>
                </a:solidFill>
              </a:rPr>
              <a:t>healthcare</a:t>
            </a:r>
            <a:r>
              <a:rPr lang="ar-JO" sz="4100" b="1" dirty="0">
                <a:solidFill>
                  <a:schemeClr val="accent1">
                    <a:lumMod val="75000"/>
                  </a:schemeClr>
                </a:solidFill>
              </a:rPr>
              <a:t/>
            </a:r>
            <a:br>
              <a:rPr lang="ar-JO" sz="4100" b="1" dirty="0">
                <a:solidFill>
                  <a:schemeClr val="accent1">
                    <a:lumMod val="75000"/>
                  </a:schemeClr>
                </a:solidFill>
              </a:rPr>
            </a:br>
            <a:r>
              <a:rPr lang="ar-JO" sz="4100" b="1" dirty="0">
                <a:solidFill>
                  <a:schemeClr val="accent1">
                    <a:lumMod val="75000"/>
                  </a:schemeClr>
                </a:solidFill>
              </a:rPr>
              <a:t>الأهداف عند تمويل الرعاية الصحية</a:t>
            </a:r>
            <a:endParaRPr lang="en-US" sz="4100" b="1" dirty="0">
              <a:solidFill>
                <a:schemeClr val="accent1">
                  <a:lumMod val="75000"/>
                </a:schemeClr>
              </a:solidFill>
            </a:endParaRPr>
          </a:p>
        </p:txBody>
      </p:sp>
      <p:graphicFrame>
        <p:nvGraphicFramePr>
          <p:cNvPr id="5" name="Content Placeholder 2">
            <a:extLst>
              <a:ext uri="{FF2B5EF4-FFF2-40B4-BE49-F238E27FC236}">
                <a16:creationId xmlns="" xmlns:a16="http://schemas.microsoft.com/office/drawing/2014/main" id="{1E859A41-E7CC-454C-8E7F-FE7AB33094E4}"/>
              </a:ext>
            </a:extLst>
          </p:cNvPr>
          <p:cNvGraphicFramePr>
            <a:graphicFrameLocks noGrp="1"/>
          </p:cNvGraphicFramePr>
          <p:nvPr>
            <p:ph idx="1"/>
            <p:extLst>
              <p:ext uri="{D42A27DB-BD31-4B8C-83A1-F6EECF244321}">
                <p14:modId xmlns:p14="http://schemas.microsoft.com/office/powerpoint/2010/main" val="3465064303"/>
              </p:ext>
            </p:extLst>
          </p:nvPr>
        </p:nvGraphicFramePr>
        <p:xfrm>
          <a:off x="3895725" y="260648"/>
          <a:ext cx="4885203"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640" y="3473"/>
            <a:ext cx="8229600" cy="1143000"/>
          </a:xfrm>
        </p:spPr>
        <p:txBody>
          <a:bodyPr>
            <a:normAutofit fontScale="90000"/>
          </a:bodyPr>
          <a:lstStyle/>
          <a:p>
            <a:r>
              <a:rPr lang="en-US" dirty="0" smtClean="0"/>
              <a:t>Definitions</a:t>
            </a:r>
            <a:r>
              <a:rPr lang="ar-JO" dirty="0" smtClean="0"/>
              <a:t> تعريفات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b="1" dirty="0"/>
              <a:t>Revenues</a:t>
            </a:r>
            <a:r>
              <a:rPr lang="en-US" b="1" dirty="0" smtClean="0"/>
              <a:t>: </a:t>
            </a:r>
            <a:r>
              <a:rPr lang="ar-JO" b="1" dirty="0" smtClean="0"/>
              <a:t>إيرادات\ عائدات</a:t>
            </a:r>
            <a:endParaRPr lang="en-US" b="1" dirty="0"/>
          </a:p>
          <a:p>
            <a:r>
              <a:rPr lang="en-US" dirty="0"/>
              <a:t>Are the receivables (money that is owed to the facility and that the facility will be receiving), comes primarily from payment for services provided to patients. </a:t>
            </a:r>
            <a:endParaRPr lang="ar-JO" dirty="0"/>
          </a:p>
          <a:p>
            <a:pPr marL="0" indent="0">
              <a:buNone/>
            </a:pPr>
            <a:r>
              <a:rPr lang="ar-JO" dirty="0"/>
              <a:t>هي المبالغ المستحقة القبض (الأموال المستحقة للمنشأة والتي ستستلمها المنشأة) ، وتأتي بشكل أساسي من الدفع مقابل الخدمات المقدمة للمرضى.</a:t>
            </a:r>
            <a:endParaRPr lang="ar-JO" dirty="0" smtClean="0"/>
          </a:p>
        </p:txBody>
      </p:sp>
      <p:pic>
        <p:nvPicPr>
          <p:cNvPr id="2050" name="Picture 2" descr="Image result for revenues">
            <a:extLst>
              <a:ext uri="{FF2B5EF4-FFF2-40B4-BE49-F238E27FC236}">
                <a16:creationId xmlns="" xmlns:a16="http://schemas.microsoft.com/office/drawing/2014/main" id="{68B0E6EC-8DEC-4F53-BC57-CA4D4D93B6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4598" y="0"/>
            <a:ext cx="3059832" cy="2040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01190" y="201612"/>
            <a:ext cx="7886700" cy="779463"/>
          </a:xfrm>
        </p:spPr>
        <p:txBody>
          <a:bodyPr>
            <a:normAutofit/>
          </a:bodyPr>
          <a:lstStyle/>
          <a:p>
            <a:r>
              <a:rPr lang="en-GB" dirty="0"/>
              <a:t>Business </a:t>
            </a:r>
            <a:r>
              <a:rPr lang="en-GB" dirty="0" smtClean="0"/>
              <a:t>structure</a:t>
            </a:r>
            <a:r>
              <a:rPr lang="ar-JO" dirty="0"/>
              <a:t>هيكل </a:t>
            </a:r>
            <a:r>
              <a:rPr lang="ar-JO" dirty="0" smtClean="0"/>
              <a:t>الأعمال </a:t>
            </a:r>
            <a:endParaRPr lang="en-US" dirty="0"/>
          </a:p>
        </p:txBody>
      </p:sp>
      <p:sp>
        <p:nvSpPr>
          <p:cNvPr id="3" name="Content Placeholder 2"/>
          <p:cNvSpPr>
            <a:spLocks noGrp="1"/>
          </p:cNvSpPr>
          <p:nvPr>
            <p:ph idx="1"/>
          </p:nvPr>
        </p:nvSpPr>
        <p:spPr>
          <a:xfrm>
            <a:off x="416782" y="981074"/>
            <a:ext cx="8098568" cy="5876925"/>
          </a:xfrm>
        </p:spPr>
        <p:txBody>
          <a:bodyPr>
            <a:normAutofit fontScale="92500" lnSpcReduction="20000"/>
          </a:bodyPr>
          <a:lstStyle/>
          <a:p>
            <a:pPr>
              <a:lnSpc>
                <a:spcPct val="90000"/>
              </a:lnSpc>
            </a:pPr>
            <a:r>
              <a:rPr lang="en-US" b="1" dirty="0">
                <a:solidFill>
                  <a:srgbClr val="FF0000"/>
                </a:solidFill>
              </a:rPr>
              <a:t>For </a:t>
            </a:r>
            <a:r>
              <a:rPr lang="en-US" b="1" dirty="0" smtClean="0">
                <a:solidFill>
                  <a:srgbClr val="FF0000"/>
                </a:solidFill>
              </a:rPr>
              <a:t>Profit:</a:t>
            </a:r>
            <a:r>
              <a:rPr lang="ar-JO" b="1" dirty="0">
                <a:solidFill>
                  <a:srgbClr val="FF0000"/>
                </a:solidFill>
              </a:rPr>
              <a:t>للربح</a:t>
            </a:r>
            <a:r>
              <a:rPr lang="ar-JO" b="1" dirty="0" smtClean="0">
                <a:solidFill>
                  <a:srgbClr val="FF0000"/>
                </a:solidFill>
              </a:rPr>
              <a:t>: </a:t>
            </a:r>
            <a:endParaRPr lang="en-US" b="1" dirty="0">
              <a:solidFill>
                <a:srgbClr val="FF0000"/>
              </a:solidFill>
            </a:endParaRPr>
          </a:p>
          <a:p>
            <a:pPr>
              <a:lnSpc>
                <a:spcPct val="90000"/>
              </a:lnSpc>
            </a:pPr>
            <a:r>
              <a:rPr lang="en-US" sz="2800" dirty="0"/>
              <a:t>A for-profit organization is set up with the intention of </a:t>
            </a:r>
            <a:r>
              <a:rPr lang="en-US" sz="2800" b="1" dirty="0">
                <a:solidFill>
                  <a:srgbClr val="FF0000"/>
                </a:solidFill>
              </a:rPr>
              <a:t>making a profit</a:t>
            </a:r>
            <a:r>
              <a:rPr lang="en-US" sz="2800" dirty="0"/>
              <a:t>, similar to many other businesses. </a:t>
            </a:r>
            <a:r>
              <a:rPr lang="ar-JO" sz="2800" dirty="0"/>
              <a:t>يتم إنشاء منظمة هادفة للربح بهدف </a:t>
            </a:r>
            <a:r>
              <a:rPr lang="ar-JO" sz="3000" b="1" dirty="0">
                <a:solidFill>
                  <a:srgbClr val="FF0000"/>
                </a:solidFill>
              </a:rPr>
              <a:t>تحقيق ربح </a:t>
            </a:r>
            <a:r>
              <a:rPr lang="ar-JO" sz="2800" dirty="0"/>
              <a:t>، على غرار العديد من الشركات الأخرى.</a:t>
            </a:r>
            <a:endParaRPr lang="en-US" sz="2800" dirty="0"/>
          </a:p>
          <a:p>
            <a:pPr>
              <a:lnSpc>
                <a:spcPct val="90000"/>
              </a:lnSpc>
            </a:pPr>
            <a:r>
              <a:rPr lang="en-US" sz="2800" dirty="0"/>
              <a:t>The goal is always to bring in more revenue than needed for expenditures (expenses, costs, and taxes). </a:t>
            </a:r>
            <a:r>
              <a:rPr lang="ar-JO" sz="2800" dirty="0"/>
              <a:t>الهدف دائمًا هو تحقيق إيرادات أكثر مما هو مطلوب للنفقات (النفقات والتكاليف والضرائب).</a:t>
            </a:r>
            <a:endParaRPr lang="en-US" sz="2800" dirty="0"/>
          </a:p>
          <a:p>
            <a:pPr>
              <a:lnSpc>
                <a:spcPct val="90000"/>
              </a:lnSpc>
            </a:pPr>
            <a:r>
              <a:rPr lang="en-US" sz="2800" dirty="0"/>
              <a:t>When these two numbers are equal, this is known as breaking even. </a:t>
            </a:r>
            <a:r>
              <a:rPr lang="ar-JO" sz="2800" dirty="0"/>
              <a:t>عندما يتساوى هذان الرقمان ، يُعرف هذا باسم كسر التعادل.</a:t>
            </a:r>
            <a:endParaRPr lang="en-US" sz="2800" dirty="0"/>
          </a:p>
          <a:p>
            <a:pPr>
              <a:lnSpc>
                <a:spcPct val="90000"/>
              </a:lnSpc>
            </a:pPr>
            <a:r>
              <a:rPr lang="en-US" sz="2800" dirty="0"/>
              <a:t>Once the amount of revenue exceeds expenditures, this is called </a:t>
            </a:r>
            <a:r>
              <a:rPr lang="en-US" sz="2800" b="1" dirty="0"/>
              <a:t>profit</a:t>
            </a:r>
            <a:r>
              <a:rPr lang="en-US" sz="2800" dirty="0"/>
              <a:t>. </a:t>
            </a:r>
            <a:r>
              <a:rPr lang="ar-JO" sz="2800" dirty="0"/>
              <a:t>بمجرد أن يتجاوز مبلغ الإيرادات النفقات ، يسمى هذا الربح.</a:t>
            </a:r>
            <a:endParaRPr lang="en-US" sz="2800" dirty="0"/>
          </a:p>
          <a:p>
            <a:pPr>
              <a:lnSpc>
                <a:spcPct val="90000"/>
              </a:lnSpc>
            </a:pPr>
            <a:r>
              <a:rPr lang="en-US" sz="2800" dirty="0"/>
              <a:t>A simple formula is used: </a:t>
            </a:r>
            <a:r>
              <a:rPr lang="ar-JO" sz="2800" dirty="0"/>
              <a:t>يتم استخدام صيغة بسيطة:</a:t>
            </a:r>
            <a:endParaRPr lang="ar-JO" sz="2800" dirty="0" smtClean="0"/>
          </a:p>
          <a:p>
            <a:pPr algn="ctr">
              <a:lnSpc>
                <a:spcPct val="90000"/>
              </a:lnSpc>
            </a:pPr>
            <a:r>
              <a:rPr lang="en-US" sz="2800" b="1" dirty="0" smtClean="0">
                <a:solidFill>
                  <a:srgbClr val="FF0000"/>
                </a:solidFill>
                <a:effectLst>
                  <a:outerShdw blurRad="38100" dist="38100" dir="2700000" algn="tl">
                    <a:srgbClr val="000000">
                      <a:alpha val="43137"/>
                    </a:srgbClr>
                  </a:outerShdw>
                </a:effectLst>
              </a:rPr>
              <a:t>Profit </a:t>
            </a:r>
            <a:r>
              <a:rPr lang="en-US" sz="2800" b="1" dirty="0">
                <a:solidFill>
                  <a:srgbClr val="FF0000"/>
                </a:solidFill>
                <a:effectLst>
                  <a:outerShdw blurRad="38100" dist="38100" dir="2700000" algn="tl">
                    <a:srgbClr val="000000">
                      <a:alpha val="43137"/>
                    </a:srgbClr>
                  </a:outerShdw>
                </a:effectLst>
              </a:rPr>
              <a:t>= Total </a:t>
            </a:r>
            <a:r>
              <a:rPr lang="en-US" sz="2800" b="1" dirty="0" smtClean="0">
                <a:solidFill>
                  <a:srgbClr val="FF0000"/>
                </a:solidFill>
                <a:effectLst>
                  <a:outerShdw blurRad="38100" dist="38100" dir="2700000" algn="tl">
                    <a:srgbClr val="000000">
                      <a:alpha val="43137"/>
                    </a:srgbClr>
                  </a:outerShdw>
                </a:effectLst>
              </a:rPr>
              <a:t>Revenue</a:t>
            </a:r>
            <a:r>
              <a:rPr lang="ar-JO" sz="2800" b="1" dirty="0" smtClean="0">
                <a:solidFill>
                  <a:srgbClr val="FF0000"/>
                </a:solidFill>
                <a:effectLst>
                  <a:outerShdw blurRad="38100" dist="38100" dir="2700000" algn="tl">
                    <a:srgbClr val="000000">
                      <a:alpha val="43137"/>
                    </a:srgbClr>
                  </a:outerShdw>
                </a:effectLst>
              </a:rPr>
              <a:t> - </a:t>
            </a:r>
            <a:r>
              <a:rPr lang="en-US" sz="2800" b="1" dirty="0" smtClean="0">
                <a:solidFill>
                  <a:srgbClr val="FF0000"/>
                </a:solidFill>
                <a:effectLst>
                  <a:outerShdw blurRad="38100" dist="38100" dir="2700000" algn="tl">
                    <a:srgbClr val="000000">
                      <a:alpha val="43137"/>
                    </a:srgbClr>
                  </a:outerShdw>
                </a:effectLst>
              </a:rPr>
              <a:t>Total </a:t>
            </a:r>
            <a:r>
              <a:rPr lang="en-US" sz="2800" b="1" dirty="0">
                <a:solidFill>
                  <a:srgbClr val="FF0000"/>
                </a:solidFill>
                <a:effectLst>
                  <a:outerShdw blurRad="38100" dist="38100" dir="2700000" algn="tl">
                    <a:srgbClr val="000000">
                      <a:alpha val="43137"/>
                    </a:srgbClr>
                  </a:outerShdw>
                </a:effectLst>
              </a:rPr>
              <a:t>Expenditures</a:t>
            </a:r>
            <a:r>
              <a:rPr lang="en-US" sz="2800" dirty="0" smtClean="0">
                <a:solidFill>
                  <a:srgbClr val="FF0000"/>
                </a:solidFill>
                <a:effectLst>
                  <a:outerShdw blurRad="38100" dist="38100" dir="2700000" algn="tl">
                    <a:srgbClr val="000000">
                      <a:alpha val="43137"/>
                    </a:srgbClr>
                  </a:outerShdw>
                </a:effectLst>
              </a:rPr>
              <a:t>.</a:t>
            </a:r>
            <a:endParaRPr lang="ar-JO" sz="2800" dirty="0" smtClean="0">
              <a:solidFill>
                <a:srgbClr val="FF0000"/>
              </a:solidFill>
              <a:effectLst>
                <a:outerShdw blurRad="38100" dist="38100" dir="2700000" algn="tl">
                  <a:srgbClr val="000000">
                    <a:alpha val="43137"/>
                  </a:srgbClr>
                </a:outerShdw>
              </a:effectLst>
            </a:endParaRPr>
          </a:p>
          <a:p>
            <a:pPr algn="ctr">
              <a:lnSpc>
                <a:spcPct val="90000"/>
              </a:lnSpc>
            </a:pPr>
            <a:r>
              <a:rPr lang="ar-JO" sz="2800" dirty="0" smtClean="0">
                <a:solidFill>
                  <a:srgbClr val="FF0000"/>
                </a:solidFill>
                <a:effectLst>
                  <a:outerShdw blurRad="38100" dist="38100" dir="2700000" algn="tl">
                    <a:srgbClr val="000000">
                      <a:alpha val="43137"/>
                    </a:srgbClr>
                  </a:outerShdw>
                </a:effectLst>
              </a:rPr>
              <a:t>الربح = اجمالي الايرادات – اجمالي النفقات </a:t>
            </a:r>
            <a:endParaRPr lang="en-US" sz="2800" dirty="0">
              <a:solidFill>
                <a:srgbClr val="FF0000"/>
              </a:solidFill>
              <a:effectLst>
                <a:outerShdw blurRad="38100" dist="38100" dir="2700000" algn="tl">
                  <a:srgbClr val="000000">
                    <a:alpha val="43137"/>
                  </a:srgbClr>
                </a:outerShdw>
              </a:effectLst>
            </a:endParaRPr>
          </a:p>
          <a:p>
            <a:pPr>
              <a:lnSpc>
                <a:spcPct val="90000"/>
              </a:lnSpc>
            </a:pPr>
            <a:endParaRPr lang="en-US" sz="25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2271" y="-1"/>
            <a:ext cx="7886700" cy="811312"/>
          </a:xfrm>
        </p:spPr>
        <p:txBody>
          <a:bodyPr>
            <a:normAutofit/>
          </a:bodyPr>
          <a:lstStyle/>
          <a:p>
            <a:r>
              <a:rPr lang="en-GB" dirty="0"/>
              <a:t>Business </a:t>
            </a:r>
            <a:r>
              <a:rPr lang="en-GB" dirty="0" smtClean="0"/>
              <a:t>structure</a:t>
            </a:r>
            <a:r>
              <a:rPr lang="ar-JO" dirty="0"/>
              <a:t>هيكل </a:t>
            </a:r>
            <a:r>
              <a:rPr lang="ar-JO" dirty="0" smtClean="0"/>
              <a:t>الأعمال </a:t>
            </a:r>
            <a:endParaRPr lang="en-US" dirty="0"/>
          </a:p>
        </p:txBody>
      </p:sp>
      <p:sp>
        <p:nvSpPr>
          <p:cNvPr id="3" name="Content Placeholder 2"/>
          <p:cNvSpPr>
            <a:spLocks noGrp="1"/>
          </p:cNvSpPr>
          <p:nvPr>
            <p:ph idx="1"/>
          </p:nvPr>
        </p:nvSpPr>
        <p:spPr>
          <a:xfrm>
            <a:off x="628650" y="692696"/>
            <a:ext cx="8119814" cy="5904656"/>
          </a:xfrm>
        </p:spPr>
        <p:txBody>
          <a:bodyPr>
            <a:normAutofit/>
          </a:bodyPr>
          <a:lstStyle/>
          <a:p>
            <a:pPr>
              <a:lnSpc>
                <a:spcPct val="90000"/>
              </a:lnSpc>
            </a:pPr>
            <a:r>
              <a:rPr lang="en-US" b="1" dirty="0" smtClean="0">
                <a:solidFill>
                  <a:srgbClr val="FF0000"/>
                </a:solidFill>
              </a:rPr>
              <a:t>Not-for-Profit</a:t>
            </a:r>
            <a:r>
              <a:rPr lang="en-US" dirty="0" smtClean="0">
                <a:solidFill>
                  <a:srgbClr val="FF0000"/>
                </a:solidFill>
              </a:rPr>
              <a:t>:</a:t>
            </a:r>
            <a:r>
              <a:rPr lang="ar-JO" dirty="0">
                <a:solidFill>
                  <a:srgbClr val="FF0000"/>
                </a:solidFill>
              </a:rPr>
              <a:t>غير هادفة للربح</a:t>
            </a:r>
            <a:r>
              <a:rPr lang="ar-JO" dirty="0" smtClean="0">
                <a:solidFill>
                  <a:srgbClr val="FF0000"/>
                </a:solidFill>
              </a:rPr>
              <a:t>: </a:t>
            </a:r>
            <a:endParaRPr lang="en-US" dirty="0">
              <a:solidFill>
                <a:srgbClr val="FF0000"/>
              </a:solidFill>
            </a:endParaRPr>
          </a:p>
          <a:p>
            <a:pPr>
              <a:lnSpc>
                <a:spcPct val="90000"/>
              </a:lnSpc>
            </a:pPr>
            <a:r>
              <a:rPr lang="en-US" sz="2200" dirty="0"/>
              <a:t>Still care about the balance of revenue and expenditures. </a:t>
            </a:r>
            <a:endParaRPr lang="ar-JO" sz="2200" dirty="0" smtClean="0"/>
          </a:p>
          <a:p>
            <a:pPr marL="0" indent="0">
              <a:lnSpc>
                <a:spcPct val="90000"/>
              </a:lnSpc>
              <a:buNone/>
            </a:pPr>
            <a:r>
              <a:rPr lang="ar-JO" sz="2200" dirty="0"/>
              <a:t>لا يزال يهتم بميزان الإيرادات والنفقات.</a:t>
            </a:r>
            <a:endParaRPr lang="en-US" sz="2200" dirty="0"/>
          </a:p>
          <a:p>
            <a:pPr>
              <a:lnSpc>
                <a:spcPct val="90000"/>
              </a:lnSpc>
            </a:pPr>
            <a:r>
              <a:rPr lang="en-US" sz="2200" dirty="0"/>
              <a:t>The difference between a nonprofit and a for-profit company is that </a:t>
            </a:r>
            <a:r>
              <a:rPr lang="en-US" sz="2200" dirty="0" smtClean="0"/>
              <a:t>:</a:t>
            </a:r>
            <a:r>
              <a:rPr lang="ar-JO" sz="2200" dirty="0"/>
              <a:t>الفرق بين شركة غير ربحية وشركة هادفة للربح هو أن</a:t>
            </a:r>
            <a:r>
              <a:rPr lang="ar-JO" sz="2200" dirty="0" smtClean="0"/>
              <a:t>: </a:t>
            </a:r>
            <a:endParaRPr lang="en-US" sz="2200" dirty="0"/>
          </a:p>
          <a:p>
            <a:pPr marL="457200" indent="-457200">
              <a:lnSpc>
                <a:spcPct val="90000"/>
              </a:lnSpc>
              <a:buFont typeface="+mj-lt"/>
              <a:buAutoNum type="arabicPeriod"/>
            </a:pPr>
            <a:r>
              <a:rPr lang="en-US" sz="2200" dirty="0"/>
              <a:t> </a:t>
            </a:r>
            <a:r>
              <a:rPr lang="en-GB" sz="2200" b="1" dirty="0"/>
              <a:t>A</a:t>
            </a:r>
            <a:r>
              <a:rPr lang="en-US" sz="2200" b="1" dirty="0" smtClean="0"/>
              <a:t> </a:t>
            </a:r>
            <a:r>
              <a:rPr lang="en-US" sz="2200" b="1" dirty="0"/>
              <a:t>for-profit </a:t>
            </a:r>
            <a:r>
              <a:rPr lang="en-US" sz="2200" dirty="0"/>
              <a:t>facility pays out profits to investors, </a:t>
            </a:r>
            <a:r>
              <a:rPr lang="en-US" sz="2200" b="1" dirty="0"/>
              <a:t>a not-for-profit</a:t>
            </a:r>
            <a:r>
              <a:rPr lang="en-US" sz="2200" dirty="0"/>
              <a:t> organization must </a:t>
            </a:r>
            <a:r>
              <a:rPr lang="en-US" sz="2200" u="sng" dirty="0"/>
              <a:t>reinvest</a:t>
            </a:r>
            <a:r>
              <a:rPr lang="en-US" sz="2200" dirty="0"/>
              <a:t> the money back into the facility or into enhancing the services provided by the facility. </a:t>
            </a:r>
            <a:r>
              <a:rPr lang="ar-JO" sz="2200" dirty="0"/>
              <a:t>تقوم المنشأة الربحية بدفع الأرباح للمستثمرين ، ويجب على المنظمة غير الهادفة للربح إعادة استثمار الأموال في المنشأة أو في تعزيز الخدمات التي تقدمها المنشأة.</a:t>
            </a:r>
            <a:endParaRPr lang="en-US" sz="2200" dirty="0"/>
          </a:p>
          <a:p>
            <a:pPr marL="457200" indent="-457200">
              <a:lnSpc>
                <a:spcPct val="90000"/>
              </a:lnSpc>
              <a:buFont typeface="+mj-lt"/>
              <a:buAutoNum type="arabicPeriod"/>
            </a:pPr>
            <a:r>
              <a:rPr lang="en-US" sz="2200" dirty="0" smtClean="0"/>
              <a:t>A not-for-profit </a:t>
            </a:r>
            <a:r>
              <a:rPr lang="en-US" sz="2200" dirty="0"/>
              <a:t>corporations are tax-exempt (do not pay taxes). </a:t>
            </a:r>
            <a:r>
              <a:rPr lang="ar-JO" sz="2200" dirty="0"/>
              <a:t/>
            </a:r>
            <a:br>
              <a:rPr lang="ar-JO" sz="2200" dirty="0"/>
            </a:br>
            <a:r>
              <a:rPr lang="ar-JO" sz="2200" dirty="0"/>
              <a:t>الشركات غير الهادفة للربح معفاة من الضرائب (لا تدفع الضرائب).</a:t>
            </a:r>
            <a:endParaRPr lang="en-US" sz="2200" dirty="0"/>
          </a:p>
          <a:p>
            <a:pPr marL="457200" indent="-457200">
              <a:lnSpc>
                <a:spcPct val="90000"/>
              </a:lnSpc>
              <a:buFont typeface="+mj-lt"/>
              <a:buAutoNum type="arabicPeriod"/>
            </a:pPr>
            <a:r>
              <a:rPr lang="en-US" sz="2200" dirty="0" smtClean="0"/>
              <a:t>Funds </a:t>
            </a:r>
            <a:r>
              <a:rPr lang="en-US" sz="2200" dirty="0"/>
              <a:t>coming into the company from sources other than patient services may be considered donations rather than investments. </a:t>
            </a:r>
            <a:r>
              <a:rPr lang="en-US" sz="2200" b="1" dirty="0"/>
              <a:t>Donations</a:t>
            </a:r>
            <a:r>
              <a:rPr lang="en-US" sz="2200" dirty="0"/>
              <a:t> are often tax-deductible for the donor. </a:t>
            </a:r>
            <a:r>
              <a:rPr lang="ar-JO" sz="2200" dirty="0"/>
              <a:t>يمكن اعتبار الأموال الواردة إلى الشركة من مصادر أخرى غير خدمات المرضى تبرعات وليست استثمارات. غالبًا ما تكون التبرعات معفاة من الضرائب بالنسبة للمانح.</a:t>
            </a:r>
            <a:endParaRPr lang="en-US" sz="2200" dirty="0"/>
          </a:p>
          <a:p>
            <a:pPr>
              <a:lnSpc>
                <a:spcPct val="90000"/>
              </a:lnSpc>
            </a:pP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E45CA849-654C-4173-AD99-B3A2528275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79121" y="12271"/>
            <a:ext cx="8401050" cy="432618"/>
          </a:xfrm>
        </p:spPr>
        <p:txBody>
          <a:bodyPr>
            <a:normAutofit fontScale="90000"/>
          </a:bodyPr>
          <a:lstStyle/>
          <a:p>
            <a:r>
              <a:rPr lang="en-GB" sz="3100" dirty="0"/>
              <a:t>Business </a:t>
            </a:r>
            <a:r>
              <a:rPr lang="en-GB" sz="3100" dirty="0" smtClean="0"/>
              <a:t>structure</a:t>
            </a:r>
            <a:r>
              <a:rPr lang="ar-JO" sz="3100" dirty="0" smtClean="0"/>
              <a:t> هيكل الاعمال </a:t>
            </a:r>
            <a:endParaRPr lang="en-US" sz="3100" dirty="0"/>
          </a:p>
        </p:txBody>
      </p:sp>
      <p:sp>
        <p:nvSpPr>
          <p:cNvPr id="11" name="Rectangle 10">
            <a:extLst>
              <a:ext uri="{FF2B5EF4-FFF2-40B4-BE49-F238E27FC236}">
                <a16:creationId xmlns="" xmlns:a16="http://schemas.microsoft.com/office/drawing/2014/main" id="{3E23A947-2D45-4208-AE2B-64948C87A3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8793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A19A0038-E382-432A-B398-132DF43FEC6B}"/>
              </a:ext>
            </a:extLst>
          </p:cNvPr>
          <p:cNvPicPr>
            <a:picLocks noChangeAspect="1"/>
          </p:cNvPicPr>
          <p:nvPr/>
        </p:nvPicPr>
        <p:blipFill rotWithShape="1">
          <a:blip r:embed="rId2"/>
          <a:srcRect l="5100" r="6544"/>
          <a:stretch/>
        </p:blipFill>
        <p:spPr>
          <a:xfrm>
            <a:off x="0" y="13736"/>
            <a:ext cx="4534061" cy="4075928"/>
          </a:xfrm>
          <a:prstGeom prst="rect">
            <a:avLst/>
          </a:prstGeom>
        </p:spPr>
      </p:pic>
      <p:sp>
        <p:nvSpPr>
          <p:cNvPr id="3" name="Content Placeholder 2"/>
          <p:cNvSpPr>
            <a:spLocks noGrp="1"/>
          </p:cNvSpPr>
          <p:nvPr>
            <p:ph idx="1"/>
          </p:nvPr>
        </p:nvSpPr>
        <p:spPr>
          <a:xfrm>
            <a:off x="5292080" y="1292019"/>
            <a:ext cx="3691400" cy="4831152"/>
          </a:xfrm>
        </p:spPr>
        <p:txBody>
          <a:bodyPr anchor="ctr">
            <a:normAutofit fontScale="92500"/>
          </a:bodyPr>
          <a:lstStyle/>
          <a:p>
            <a:r>
              <a:rPr lang="en-US" b="1" dirty="0">
                <a:solidFill>
                  <a:srgbClr val="FF0000"/>
                </a:solidFill>
              </a:rPr>
              <a:t>Third-Party </a:t>
            </a:r>
            <a:r>
              <a:rPr lang="en-US" b="1" dirty="0" smtClean="0">
                <a:solidFill>
                  <a:srgbClr val="FF0000"/>
                </a:solidFill>
              </a:rPr>
              <a:t>Payers</a:t>
            </a:r>
            <a:r>
              <a:rPr lang="ar-JO" b="1" dirty="0">
                <a:solidFill>
                  <a:srgbClr val="FF0000"/>
                </a:solidFill>
              </a:rPr>
              <a:t/>
            </a:r>
            <a:br>
              <a:rPr lang="ar-JO" b="1" dirty="0">
                <a:solidFill>
                  <a:srgbClr val="FF0000"/>
                </a:solidFill>
              </a:rPr>
            </a:br>
            <a:r>
              <a:rPr lang="ar-JO" b="1" dirty="0">
                <a:solidFill>
                  <a:srgbClr val="FF0000"/>
                </a:solidFill>
              </a:rPr>
              <a:t>دافعي الطرف الثالث</a:t>
            </a:r>
            <a:endParaRPr lang="en-US" b="1" dirty="0">
              <a:solidFill>
                <a:srgbClr val="FF0000"/>
              </a:solidFill>
            </a:endParaRPr>
          </a:p>
          <a:p>
            <a:pPr marL="0" indent="0">
              <a:buNone/>
            </a:pPr>
            <a:r>
              <a:rPr lang="en-US" sz="2400" dirty="0"/>
              <a:t>The term third-party payer describes an agency, organization, or individual that pays for health care services even though it is not directly involved in the </a:t>
            </a:r>
            <a:r>
              <a:rPr lang="en-US" sz="2400" dirty="0" smtClean="0"/>
              <a:t>health service. </a:t>
            </a:r>
            <a:endParaRPr lang="ar-JO" sz="2400" dirty="0" smtClean="0"/>
          </a:p>
          <a:p>
            <a:pPr marL="0" indent="0">
              <a:buNone/>
            </a:pPr>
            <a:r>
              <a:rPr lang="ar-JO" sz="2400" dirty="0"/>
              <a:t>يصف مصطلح دافع الطرف الثالث وكالة أو منظمة أو فردًا يدفع مقابل خدمات الرعاية الصحية على الرغم من أنها لا تشارك بشكل مباشر في الخدمة الصحية.</a:t>
            </a:r>
            <a:endParaRPr lang="en-US" sz="2400" dirty="0"/>
          </a:p>
        </p:txBody>
      </p:sp>
      <p:pic>
        <p:nvPicPr>
          <p:cNvPr id="5" name="Picture 4"/>
          <p:cNvPicPr>
            <a:picLocks noChangeAspect="1"/>
          </p:cNvPicPr>
          <p:nvPr/>
        </p:nvPicPr>
        <p:blipFill>
          <a:blip r:embed="rId3"/>
          <a:stretch>
            <a:fillRect/>
          </a:stretch>
        </p:blipFill>
        <p:spPr>
          <a:xfrm>
            <a:off x="44732" y="4237214"/>
            <a:ext cx="4489329" cy="2473236"/>
          </a:xfrm>
          <a:prstGeom prst="rect">
            <a:avLst/>
          </a:prstGeom>
        </p:spPr>
      </p:pic>
      <p:sp>
        <p:nvSpPr>
          <p:cNvPr id="6" name="Oval 5"/>
          <p:cNvSpPr/>
          <p:nvPr/>
        </p:nvSpPr>
        <p:spPr>
          <a:xfrm>
            <a:off x="467544" y="230230"/>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t>دافعي الطرف الثالث</a:t>
            </a:r>
            <a:endParaRPr lang="en-US" b="1" dirty="0"/>
          </a:p>
        </p:txBody>
      </p:sp>
      <p:sp>
        <p:nvSpPr>
          <p:cNvPr id="10" name="Oval 9"/>
          <p:cNvSpPr/>
          <p:nvPr/>
        </p:nvSpPr>
        <p:spPr>
          <a:xfrm>
            <a:off x="3994001" y="3359539"/>
            <a:ext cx="1080120"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t>مقدمين الرعاية الصحية</a:t>
            </a:r>
            <a:endParaRPr lang="en-US" b="1" dirty="0"/>
          </a:p>
        </p:txBody>
      </p:sp>
      <p:sp>
        <p:nvSpPr>
          <p:cNvPr id="12" name="Oval 11"/>
          <p:cNvSpPr/>
          <p:nvPr/>
        </p:nvSpPr>
        <p:spPr>
          <a:xfrm>
            <a:off x="251520" y="3359539"/>
            <a:ext cx="115212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b="1" dirty="0" smtClean="0"/>
              <a:t>المرضى</a:t>
            </a:r>
            <a:endParaRPr lang="en-US" b="1" dirty="0"/>
          </a:p>
        </p:txBody>
      </p:sp>
      <p:sp>
        <p:nvSpPr>
          <p:cNvPr id="7" name="Left-Right Arrow 6"/>
          <p:cNvSpPr/>
          <p:nvPr/>
        </p:nvSpPr>
        <p:spPr>
          <a:xfrm rot="17939148">
            <a:off x="1015411" y="1856439"/>
            <a:ext cx="1552524"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المدفوعات </a:t>
            </a:r>
            <a:endParaRPr lang="en-US" dirty="0"/>
          </a:p>
        </p:txBody>
      </p:sp>
      <p:sp>
        <p:nvSpPr>
          <p:cNvPr id="16" name="Left-Right Arrow 15"/>
          <p:cNvSpPr/>
          <p:nvPr/>
        </p:nvSpPr>
        <p:spPr>
          <a:xfrm>
            <a:off x="1463111" y="3251527"/>
            <a:ext cx="160783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الشراكة</a:t>
            </a:r>
            <a:endParaRPr lang="en-US" dirty="0"/>
          </a:p>
        </p:txBody>
      </p:sp>
      <p:sp>
        <p:nvSpPr>
          <p:cNvPr id="8" name="Right Arrow 7"/>
          <p:cNvSpPr/>
          <p:nvPr/>
        </p:nvSpPr>
        <p:spPr>
          <a:xfrm rot="3414567">
            <a:off x="2652175" y="1356915"/>
            <a:ext cx="1617991" cy="678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السداد</a:t>
            </a:r>
            <a:endParaRPr lang="en-US" dirty="0"/>
          </a:p>
        </p:txBody>
      </p:sp>
      <p:sp>
        <p:nvSpPr>
          <p:cNvPr id="17" name="Rectangle 16"/>
          <p:cNvSpPr/>
          <p:nvPr/>
        </p:nvSpPr>
        <p:spPr>
          <a:xfrm>
            <a:off x="637536" y="4432675"/>
            <a:ext cx="1211591" cy="5130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400" b="1" dirty="0" smtClean="0"/>
              <a:t>صاحب العمل</a:t>
            </a:r>
          </a:p>
          <a:p>
            <a:pPr algn="ctr"/>
            <a:r>
              <a:rPr lang="ar-JO" sz="1400" b="1" dirty="0" smtClean="0"/>
              <a:t>الموظف</a:t>
            </a:r>
            <a:endParaRPr lang="en-US" sz="1400" b="1" dirty="0"/>
          </a:p>
        </p:txBody>
      </p:sp>
      <p:sp>
        <p:nvSpPr>
          <p:cNvPr id="18" name="Rectangle 17"/>
          <p:cNvSpPr/>
          <p:nvPr/>
        </p:nvSpPr>
        <p:spPr>
          <a:xfrm>
            <a:off x="77173" y="5419137"/>
            <a:ext cx="1211591" cy="5130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400" b="1" dirty="0" smtClean="0"/>
              <a:t>دفع الاقساط مقدماً</a:t>
            </a:r>
            <a:endParaRPr lang="en-US" sz="1400" b="1" dirty="0"/>
          </a:p>
        </p:txBody>
      </p:sp>
      <p:sp>
        <p:nvSpPr>
          <p:cNvPr id="19" name="Rectangle 18"/>
          <p:cNvSpPr/>
          <p:nvPr/>
        </p:nvSpPr>
        <p:spPr>
          <a:xfrm>
            <a:off x="3145416" y="5338054"/>
            <a:ext cx="1211591" cy="5130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400" b="1" dirty="0" smtClean="0"/>
              <a:t>فواتير</a:t>
            </a:r>
            <a:endParaRPr lang="en-US" sz="1400" b="1" dirty="0"/>
          </a:p>
        </p:txBody>
      </p:sp>
      <p:sp>
        <p:nvSpPr>
          <p:cNvPr id="20" name="Rectangle 19"/>
          <p:cNvSpPr/>
          <p:nvPr/>
        </p:nvSpPr>
        <p:spPr>
          <a:xfrm>
            <a:off x="3145417" y="4598357"/>
            <a:ext cx="1211591" cy="5130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b="1" dirty="0" smtClean="0"/>
              <a:t>المزود </a:t>
            </a:r>
            <a:endParaRPr lang="en-US" b="1" dirty="0"/>
          </a:p>
        </p:txBody>
      </p:sp>
      <p:sp>
        <p:nvSpPr>
          <p:cNvPr id="21" name="Rectangle 20"/>
          <p:cNvSpPr/>
          <p:nvPr/>
        </p:nvSpPr>
        <p:spPr>
          <a:xfrm>
            <a:off x="3100685" y="4585075"/>
            <a:ext cx="1211591" cy="5130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ar-JO" sz="1400" b="1" dirty="0" smtClean="0"/>
          </a:p>
        </p:txBody>
      </p:sp>
      <p:sp>
        <p:nvSpPr>
          <p:cNvPr id="22" name="Rectangle 21"/>
          <p:cNvSpPr/>
          <p:nvPr/>
        </p:nvSpPr>
        <p:spPr>
          <a:xfrm>
            <a:off x="1683600" y="6197416"/>
            <a:ext cx="1211591" cy="5130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ar-JO" sz="1400" b="1" dirty="0" smtClean="0"/>
              <a:t>شركات التأمين</a:t>
            </a:r>
            <a:endParaRPr lang="en-US" sz="1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2" ma:contentTypeDescription="Create a new document." ma:contentTypeScope="" ma:versionID="2f94e754527fe78e1de30ed3cca51445">
  <xsd:schema xmlns:xsd="http://www.w3.org/2001/XMLSchema" xmlns:xs="http://www.w3.org/2001/XMLSchema" xmlns:p="http://schemas.microsoft.com/office/2006/metadata/properties" xmlns:ns2="fc516222-088f-486e-bbf3-ebdc6d995d82" targetNamespace="http://schemas.microsoft.com/office/2006/metadata/properties" ma:root="true" ma:fieldsID="a0dd503e1c4dc224bbdbf493c39156e8" ns2:_="">
    <xsd:import namespace="fc516222-088f-486e-bbf3-ebdc6d995d8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742255-5964-4C98-92BA-E56ADCF728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16222-088f-486e-bbf3-ebdc6d995d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38F43D-BE72-4A6B-8CCB-27C4CA2F960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323825-2FBA-4AE4-9CF4-97959E0A74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1251</TotalTime>
  <Words>2363</Words>
  <Application>Microsoft Office PowerPoint</Application>
  <PresentationFormat>On-screen Show (4:3)</PresentationFormat>
  <Paragraphs>167</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Comic Sans MS</vt:lpstr>
      <vt:lpstr>Times New Roman</vt:lpstr>
      <vt:lpstr>Wingdings</vt:lpstr>
      <vt:lpstr>Office Theme</vt:lpstr>
      <vt:lpstr>Financing Healthcare تمويل الرعاية الصحية</vt:lpstr>
      <vt:lpstr>Topics covered in this lecture: الموضوعات التي تم تناولها في هذه المحاضرة:</vt:lpstr>
      <vt:lpstr>Introductionمقدمة </vt:lpstr>
      <vt:lpstr>Definitionsتعريفات </vt:lpstr>
      <vt:lpstr>Objectives when funding healthcare الأهداف عند تمويل الرعاية الصحية</vt:lpstr>
      <vt:lpstr>Definitions تعريفات  </vt:lpstr>
      <vt:lpstr>Business structureهيكل الأعمال </vt:lpstr>
      <vt:lpstr>Business structureهيكل الأعمال </vt:lpstr>
      <vt:lpstr>Business structure هيكل الاعمال </vt:lpstr>
      <vt:lpstr>Flow of financesتدفق الأموال </vt:lpstr>
      <vt:lpstr>1. Revenue collection1. تحصيل الإيرادات </vt:lpstr>
      <vt:lpstr>Pooling of resources تجميع الموارد</vt:lpstr>
      <vt:lpstr>2. Pooling of resources تجميع الموارد </vt:lpstr>
      <vt:lpstr>PowerPoint Presentation</vt:lpstr>
      <vt:lpstr>PowerPoint Presentation</vt:lpstr>
      <vt:lpstr>3. Resource allocation (Purchasing of health services) 3. تخصيص الموارد (شراء الخدمات الصحية)</vt:lpstr>
      <vt:lpstr>3. Resource allocation (Purchasing of health services)  3. تخصيص الموارد (شراء الخدمات الصحية) </vt:lpstr>
      <vt:lpstr>An insured patient pay any of three types of payments to the provider: يدفع المريض المؤمن عليه أيًا من ثلاثة أنواع من المدفوعات لمزود الخدمة: </vt:lpstr>
      <vt:lpstr>PowerPoint Presentation</vt:lpstr>
      <vt:lpstr>Payment Methodsطرق الدفع </vt:lpstr>
      <vt:lpstr>PowerPoint Presentation</vt:lpstr>
      <vt:lpstr>PowerPoint Presentation</vt:lpstr>
      <vt:lpstr> Payment methods Cont.</vt:lpstr>
      <vt:lpstr>PowerPoint Presentation</vt:lpstr>
      <vt:lpstr>PowerPoint Presentation</vt:lpstr>
      <vt:lpstr>Measures of national income مقاييس الدخل القومي </vt:lpstr>
      <vt:lpstr>Measures of national income</vt:lpstr>
      <vt:lpstr>Indicators to monitor and evaluate health system financing مؤشرات لرصد وتقييم تمويل النظام الصحي</vt:lpstr>
      <vt:lpstr>In Jordan</vt:lpstr>
      <vt:lpstr>PowerPoint Presentation</vt:lpstr>
      <vt:lpstr>PowerPoint Presentation</vt:lpstr>
      <vt:lpstr>In Jordan, health care is funded by the following sources:</vt:lpstr>
      <vt:lpstr> In terms of expenditures,  </vt:lpstr>
      <vt:lpstr>Health expenditures by function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Financing Healthcare</dc:title>
  <dc:creator>Judah, Hassan</dc:creator>
  <cp:lastModifiedBy>user</cp:lastModifiedBy>
  <cp:revision>63</cp:revision>
  <dcterms:created xsi:type="dcterms:W3CDTF">2020-02-23T07:52:47Z</dcterms:created>
  <dcterms:modified xsi:type="dcterms:W3CDTF">2022-05-20T16:17:50Z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