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3"/>
  </p:sldMasterIdLst>
  <p:notesMasterIdLst>
    <p:notesMasterId r:id="rId61"/>
  </p:notesMasterIdLst>
  <p:handoutMasterIdLst>
    <p:handoutMasterId r:id="rId62"/>
  </p:handoutMasterIdLst>
  <p:sldIdLst>
    <p:sldId id="257" r:id="rId4"/>
    <p:sldId id="412" r:id="rId5"/>
    <p:sldId id="350" r:id="rId6"/>
    <p:sldId id="351" r:id="rId7"/>
    <p:sldId id="409" r:id="rId8"/>
    <p:sldId id="410" r:id="rId9"/>
    <p:sldId id="256" r:id="rId10"/>
    <p:sldId id="411" r:id="rId11"/>
    <p:sldId id="258" r:id="rId12"/>
    <p:sldId id="394" r:id="rId13"/>
    <p:sldId id="354" r:id="rId14"/>
    <p:sldId id="355" r:id="rId15"/>
    <p:sldId id="280" r:id="rId16"/>
    <p:sldId id="349" r:id="rId17"/>
    <p:sldId id="294" r:id="rId18"/>
    <p:sldId id="293" r:id="rId19"/>
    <p:sldId id="404" r:id="rId20"/>
    <p:sldId id="296" r:id="rId21"/>
    <p:sldId id="297" r:id="rId22"/>
    <p:sldId id="300" r:id="rId23"/>
    <p:sldId id="301" r:id="rId24"/>
    <p:sldId id="403" r:id="rId25"/>
    <p:sldId id="303" r:id="rId26"/>
    <p:sldId id="368" r:id="rId27"/>
    <p:sldId id="369" r:id="rId28"/>
    <p:sldId id="370" r:id="rId29"/>
    <p:sldId id="371" r:id="rId30"/>
    <p:sldId id="372" r:id="rId31"/>
    <p:sldId id="373" r:id="rId32"/>
    <p:sldId id="374" r:id="rId33"/>
    <p:sldId id="375" r:id="rId34"/>
    <p:sldId id="304" r:id="rId35"/>
    <p:sldId id="305" r:id="rId36"/>
    <p:sldId id="306" r:id="rId37"/>
    <p:sldId id="307" r:id="rId38"/>
    <p:sldId id="315" r:id="rId39"/>
    <p:sldId id="339" r:id="rId40"/>
    <p:sldId id="316" r:id="rId41"/>
    <p:sldId id="340" r:id="rId42"/>
    <p:sldId id="317" r:id="rId43"/>
    <p:sldId id="319" r:id="rId44"/>
    <p:sldId id="320" r:id="rId45"/>
    <p:sldId id="321" r:id="rId46"/>
    <p:sldId id="325" r:id="rId47"/>
    <p:sldId id="322" r:id="rId48"/>
    <p:sldId id="323" r:id="rId49"/>
    <p:sldId id="387" r:id="rId50"/>
    <p:sldId id="388" r:id="rId51"/>
    <p:sldId id="402" r:id="rId52"/>
    <p:sldId id="398" r:id="rId53"/>
    <p:sldId id="399" r:id="rId54"/>
    <p:sldId id="400" r:id="rId55"/>
    <p:sldId id="401" r:id="rId56"/>
    <p:sldId id="406" r:id="rId57"/>
    <p:sldId id="407" r:id="rId58"/>
    <p:sldId id="408" r:id="rId59"/>
    <p:sldId id="338"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000000"/>
    <a:srgbClr val="00FF00"/>
    <a:srgbClr val="0066FF"/>
    <a:srgbClr val="99CCFF"/>
    <a:srgbClr val="FF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5" autoAdjust="0"/>
    <p:restoredTop sz="94664"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40" d="100"/>
          <a:sy n="40" d="100"/>
        </p:scale>
        <p:origin x="-14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slide" Target="slides/slide39.xml" /><Relationship Id="rId47" Type="http://schemas.openxmlformats.org/officeDocument/2006/relationships/slide" Target="slides/slide44.xml" /><Relationship Id="rId50" Type="http://schemas.openxmlformats.org/officeDocument/2006/relationships/slide" Target="slides/slide47.xml" /><Relationship Id="rId55" Type="http://schemas.openxmlformats.org/officeDocument/2006/relationships/slide" Target="slides/slide52.xml" /><Relationship Id="rId63" Type="http://schemas.openxmlformats.org/officeDocument/2006/relationships/presProps" Target="presProps.xml" /><Relationship Id="rId7" Type="http://schemas.openxmlformats.org/officeDocument/2006/relationships/slide" Target="slides/slide4.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handoutMaster" Target="handoutMasters/handoutMaster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slide" Target="slides/slide55.xml" /><Relationship Id="rId66"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 Id="rId61" Type="http://schemas.openxmlformats.org/officeDocument/2006/relationships/notesMaster" Target="notesMasters/notesMaster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theme" Target="theme/theme1.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viewProps" Target="viewProps.xml" /><Relationship Id="rId8" Type="http://schemas.openxmlformats.org/officeDocument/2006/relationships/slide" Target="slides/slide5.xml" /><Relationship Id="rId51" Type="http://schemas.openxmlformats.org/officeDocument/2006/relationships/slide" Target="slides/slide48.xml" /><Relationship Id="rId3" Type="http://schemas.openxmlformats.org/officeDocument/2006/relationships/slideMaster" Target="slideMasters/slideMaster1.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75E5198-3132-4F58-AD9C-76AB185ADD43}"/>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effectLst/>
                <a:latin typeface="+mn-lt"/>
              </a:defRPr>
            </a:lvl1pPr>
          </a:lstStyle>
          <a:p>
            <a:pPr>
              <a:defRPr/>
            </a:pPr>
            <a:endParaRPr lang="en-GB"/>
          </a:p>
        </p:txBody>
      </p:sp>
      <p:sp>
        <p:nvSpPr>
          <p:cNvPr id="98307" name="Rectangle 3">
            <a:extLst>
              <a:ext uri="{FF2B5EF4-FFF2-40B4-BE49-F238E27FC236}">
                <a16:creationId xmlns:a16="http://schemas.microsoft.com/office/drawing/2014/main" id="{58A62D41-ABEC-46A8-8D44-4FE35990C89B}"/>
              </a:ext>
            </a:extLst>
          </p:cNvPr>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effectLst/>
                <a:latin typeface="+mn-lt"/>
              </a:defRPr>
            </a:lvl1pPr>
          </a:lstStyle>
          <a:p>
            <a:pPr>
              <a:defRPr/>
            </a:pPr>
            <a:endParaRPr lang="en-GB"/>
          </a:p>
        </p:txBody>
      </p:sp>
      <p:sp>
        <p:nvSpPr>
          <p:cNvPr id="98308" name="Rectangle 4">
            <a:extLst>
              <a:ext uri="{FF2B5EF4-FFF2-40B4-BE49-F238E27FC236}">
                <a16:creationId xmlns:a16="http://schemas.microsoft.com/office/drawing/2014/main" id="{C72DE7FC-513B-4496-935C-2A71F0C702A0}"/>
              </a:ext>
            </a:extLst>
          </p:cNvPr>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effectLst/>
                <a:latin typeface="+mn-lt"/>
              </a:defRPr>
            </a:lvl1pPr>
          </a:lstStyle>
          <a:p>
            <a:pPr>
              <a:defRPr/>
            </a:pPr>
            <a:endParaRPr lang="en-GB"/>
          </a:p>
        </p:txBody>
      </p:sp>
      <p:sp>
        <p:nvSpPr>
          <p:cNvPr id="98309" name="Rectangle 5">
            <a:extLst>
              <a:ext uri="{FF2B5EF4-FFF2-40B4-BE49-F238E27FC236}">
                <a16:creationId xmlns:a16="http://schemas.microsoft.com/office/drawing/2014/main" id="{01079A08-A4ED-425A-8E89-A82E0D9BBC76}"/>
              </a:ext>
            </a:extLst>
          </p:cNvPr>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Times New Roman" panose="02020603050405020304" pitchFamily="18" charset="0"/>
              </a:defRPr>
            </a:lvl1pPr>
          </a:lstStyle>
          <a:p>
            <a:pPr>
              <a:defRPr/>
            </a:pPr>
            <a:fld id="{7AE47610-F2A5-40C4-B750-4380B5C01F37}" type="slidenum">
              <a:rPr lang="ar-EG"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9CAF517-9A12-45E8-9FA8-F1550DFA60E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effectLst>
                  <a:outerShdw blurRad="38100" dist="38100" dir="2700000" algn="tl">
                    <a:srgbClr val="C0C0C0"/>
                  </a:outerShdw>
                </a:effectLst>
                <a:latin typeface="+mn-lt"/>
              </a:defRPr>
            </a:lvl1pPr>
          </a:lstStyle>
          <a:p>
            <a:pPr>
              <a:defRPr/>
            </a:pPr>
            <a:endParaRPr lang="en-US"/>
          </a:p>
        </p:txBody>
      </p:sp>
      <p:sp>
        <p:nvSpPr>
          <p:cNvPr id="23555" name="Rectangle 3">
            <a:extLst>
              <a:ext uri="{FF2B5EF4-FFF2-40B4-BE49-F238E27FC236}">
                <a16:creationId xmlns:a16="http://schemas.microsoft.com/office/drawing/2014/main" id="{2F141235-64A7-4222-8BD9-6D9627CEFD7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effectLst>
                  <a:outerShdw blurRad="38100" dist="38100" dir="2700000" algn="tl">
                    <a:srgbClr val="C0C0C0"/>
                  </a:outerShdw>
                </a:effectLst>
                <a:latin typeface="+mn-lt"/>
              </a:defRPr>
            </a:lvl1pPr>
          </a:lstStyle>
          <a:p>
            <a:pPr>
              <a:defRPr/>
            </a:pPr>
            <a:endParaRPr lang="en-US"/>
          </a:p>
        </p:txBody>
      </p:sp>
      <p:sp>
        <p:nvSpPr>
          <p:cNvPr id="3076" name="Rectangle 4">
            <a:extLst>
              <a:ext uri="{FF2B5EF4-FFF2-40B4-BE49-F238E27FC236}">
                <a16:creationId xmlns:a16="http://schemas.microsoft.com/office/drawing/2014/main" id="{381D6DE9-216B-422B-B177-0F5A9194A38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7627D0A5-D0B5-439C-8493-DE175642FC3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CAA066C0-E5C6-4630-9949-6211277480A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effectLst>
                  <a:outerShdw blurRad="38100" dist="38100" dir="2700000" algn="tl">
                    <a:srgbClr val="C0C0C0"/>
                  </a:outerShdw>
                </a:effectLst>
                <a:latin typeface="+mn-lt"/>
              </a:defRPr>
            </a:lvl1pPr>
          </a:lstStyle>
          <a:p>
            <a:pPr>
              <a:defRPr/>
            </a:pPr>
            <a:endParaRPr lang="en-US"/>
          </a:p>
        </p:txBody>
      </p:sp>
      <p:sp>
        <p:nvSpPr>
          <p:cNvPr id="23559" name="Rectangle 7">
            <a:extLst>
              <a:ext uri="{FF2B5EF4-FFF2-40B4-BE49-F238E27FC236}">
                <a16:creationId xmlns:a16="http://schemas.microsoft.com/office/drawing/2014/main" id="{8E84A0DC-3E34-49D2-B10B-D7C9003AA06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cs typeface="Times New Roman" panose="02020603050405020304" pitchFamily="18" charset="0"/>
              </a:defRPr>
            </a:lvl1pPr>
          </a:lstStyle>
          <a:p>
            <a:pPr>
              <a:defRPr/>
            </a:pPr>
            <a:fld id="{973D9D7C-7569-44A8-98D3-B9E437446822}" type="slidenum">
              <a:rPr lang="ar-EG"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C1A07D-96CC-4809-B05A-DD2CEB7C1BF6}"/>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C127E594-FF73-420D-A305-051E84D2B48B}" type="slidenum">
              <a:rPr lang="ar-EG" altLang="en-US" smtClean="0">
                <a:latin typeface="Times New Roman" panose="02020603050405020304" pitchFamily="18" charset="0"/>
              </a:rPr>
              <a:pPr>
                <a:def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222E0C68-E705-4A3D-B4AA-489BADAC2F5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8A433EE-FC70-45D3-9AC3-4443B78C9D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49FE8F-FFD2-49BA-B56B-B2503066A4AA}"/>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11559F99-A2EC-4F3D-AA3B-2E08A9404DE3}" type="slidenum">
              <a:rPr lang="ar-EG" altLang="en-US" smtClean="0">
                <a:latin typeface="Times New Roman" panose="02020603050405020304" pitchFamily="18" charset="0"/>
              </a:rPr>
              <a:pPr>
                <a:defRPr/>
              </a:pPr>
              <a:t>19</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580C5CCD-1176-4488-A861-FB5690215AB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66D0568-D3C5-4568-B2B7-BE27155B0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591FC3-00D4-415C-AF4F-9EE2B469114F}"/>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89D6D9E0-B0BB-41D2-9112-520E6B966596}" type="slidenum">
              <a:rPr lang="ar-EG" altLang="en-US" smtClean="0">
                <a:latin typeface="Times New Roman" panose="02020603050405020304" pitchFamily="18" charset="0"/>
              </a:rPr>
              <a:pPr>
                <a:defRPr/>
              </a:pPr>
              <a:t>20</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id="{32DA3705-10B0-4C84-8386-1FA51D73DEE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EEC1239-DC85-4B3F-B6CB-9BE28FACF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CFE505-3E3D-46B7-ABAC-4E9247B9EE82}"/>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C092A5A4-52BE-4020-807D-6A48874599E4}" type="slidenum">
              <a:rPr lang="ar-EG" altLang="en-US" smtClean="0">
                <a:latin typeface="Times New Roman" panose="02020603050405020304" pitchFamily="18" charset="0"/>
              </a:rPr>
              <a:pPr>
                <a:defRPr/>
              </a:pPr>
              <a:t>21</a:t>
            </a:fld>
            <a:endParaRPr lang="en-US" altLang="en-US">
              <a:latin typeface="Times New Roman" panose="02020603050405020304" pitchFamily="18" charset="0"/>
            </a:endParaRPr>
          </a:p>
        </p:txBody>
      </p:sp>
      <p:sp>
        <p:nvSpPr>
          <p:cNvPr id="37891" name="Rectangle 2">
            <a:extLst>
              <a:ext uri="{FF2B5EF4-FFF2-40B4-BE49-F238E27FC236}">
                <a16:creationId xmlns:a16="http://schemas.microsoft.com/office/drawing/2014/main" id="{7C414A30-0292-4C13-8D5B-E656A87DC88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509CE0E-DAA9-4C8D-9EED-60982FDC1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4AAC72-5EA7-4710-9D3A-00EF13E3D279}"/>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821DC2FF-F147-4601-A81E-7C2380FCA282}" type="slidenum">
              <a:rPr lang="ar-EG" altLang="en-US" smtClean="0">
                <a:latin typeface="Times New Roman" panose="02020603050405020304" pitchFamily="18" charset="0"/>
              </a:rPr>
              <a:pPr>
                <a:defRPr/>
              </a:pPr>
              <a:t>23</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ADEB9285-8958-44A5-AEE1-CBEA2413930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3033CAE-6CC2-483A-B84C-7C3E5AEC6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555EB2-0EBF-4223-8650-003EE21652F9}"/>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D5679281-E1CA-46AE-B5D0-4D09269C83E0}" type="slidenum">
              <a:rPr lang="ar-EG" altLang="en-US" smtClean="0">
                <a:latin typeface="Times New Roman" panose="02020603050405020304" pitchFamily="18" charset="0"/>
              </a:rPr>
              <a:pPr>
                <a:defRPr/>
              </a:pPr>
              <a:t>32</a:t>
            </a:fld>
            <a:endParaRPr lang="en-US"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id="{CB91FFA7-39F2-4424-987A-C89364423FE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EA6FA29E-7CBD-4214-AC90-D86E7B3313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8B62BA-9E16-4965-9C77-F29A6BE786AA}"/>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E7F724B3-F304-43A2-83B3-BF42419570EE}" type="slidenum">
              <a:rPr lang="ar-EG" altLang="en-US" smtClean="0">
                <a:latin typeface="Times New Roman" panose="02020603050405020304" pitchFamily="18" charset="0"/>
              </a:rPr>
              <a:pPr>
                <a:defRPr/>
              </a:pPr>
              <a:t>33</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F9F35A76-3920-479D-8FB2-00A82DF6FF7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C343F911-136A-46D8-93B3-8D6AF3727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7A4593-695E-4EB7-A9A0-779B3635F813}"/>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A72D7B57-F551-4BCE-B2AD-90F3DCED4A78}" type="slidenum">
              <a:rPr lang="ar-EG" altLang="en-US" smtClean="0">
                <a:latin typeface="Times New Roman" panose="02020603050405020304" pitchFamily="18" charset="0"/>
              </a:rPr>
              <a:pPr>
                <a:defRPr/>
              </a:pPr>
              <a:t>34</a:t>
            </a:fld>
            <a:endParaRPr lang="en-US" altLang="en-US">
              <a:latin typeface="Times New Roman" panose="02020603050405020304" pitchFamily="18" charset="0"/>
            </a:endParaRPr>
          </a:p>
        </p:txBody>
      </p:sp>
      <p:sp>
        <p:nvSpPr>
          <p:cNvPr id="55299" name="Rectangle 2">
            <a:extLst>
              <a:ext uri="{FF2B5EF4-FFF2-40B4-BE49-F238E27FC236}">
                <a16:creationId xmlns:a16="http://schemas.microsoft.com/office/drawing/2014/main" id="{F99CB5E5-ECE8-43F3-9618-4D24B2D689D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A409B71-4B3D-4932-A422-1D87AAE125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140C92-1798-4336-B358-2E4AE1F8ADBD}"/>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9AB8A1D1-D0CD-44F3-B8B0-70A4AA02B2DB}" type="slidenum">
              <a:rPr lang="ar-EG" altLang="en-US" smtClean="0">
                <a:latin typeface="Times New Roman" panose="02020603050405020304" pitchFamily="18" charset="0"/>
              </a:rPr>
              <a:pPr>
                <a:defRPr/>
              </a:pPr>
              <a:t>35</a:t>
            </a:fld>
            <a:endParaRPr lang="en-US" altLang="en-US">
              <a:latin typeface="Times New Roman" panose="02020603050405020304" pitchFamily="18" charset="0"/>
            </a:endParaRPr>
          </a:p>
        </p:txBody>
      </p:sp>
      <p:sp>
        <p:nvSpPr>
          <p:cNvPr id="56323" name="Rectangle 2">
            <a:extLst>
              <a:ext uri="{FF2B5EF4-FFF2-40B4-BE49-F238E27FC236}">
                <a16:creationId xmlns:a16="http://schemas.microsoft.com/office/drawing/2014/main" id="{B9F50C36-7D70-4B88-845B-BCCD2C26A4B5}"/>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A6F087E-03C2-4FE1-886C-95D1AD2991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5300A4-54B1-41E7-9C92-2325DF8794C3}"/>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644F5CEC-AAD1-4EB4-9298-A213053E6783}" type="slidenum">
              <a:rPr lang="ar-EG" altLang="en-US" smtClean="0">
                <a:latin typeface="Times New Roman" panose="02020603050405020304" pitchFamily="18" charset="0"/>
              </a:rPr>
              <a:pPr>
                <a:defRPr/>
              </a:pPr>
              <a:t>36</a:t>
            </a:fld>
            <a:endParaRPr lang="en-US" altLang="en-US">
              <a:latin typeface="Times New Roman" panose="02020603050405020304" pitchFamily="18" charset="0"/>
            </a:endParaRPr>
          </a:p>
        </p:txBody>
      </p:sp>
      <p:sp>
        <p:nvSpPr>
          <p:cNvPr id="58371" name="Rectangle 2">
            <a:extLst>
              <a:ext uri="{FF2B5EF4-FFF2-40B4-BE49-F238E27FC236}">
                <a16:creationId xmlns:a16="http://schemas.microsoft.com/office/drawing/2014/main" id="{E4AFCD9C-D00B-4CFC-AB73-D746F15F855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FFDF8E35-492F-4D66-8A35-ABDCEC2728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DB3144-320D-460C-9CF0-AFFAE5F590F7}"/>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E41C2EE0-337F-4067-BD07-8335F22035C4}" type="slidenum">
              <a:rPr lang="ar-EG" altLang="en-US" smtClean="0">
                <a:latin typeface="Times New Roman" panose="02020603050405020304" pitchFamily="18" charset="0"/>
              </a:rPr>
              <a:pPr>
                <a:defRPr/>
              </a:pPr>
              <a:t>38</a:t>
            </a:fld>
            <a:endParaRPr lang="en-US"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663B0729-20F7-4766-8919-9F527AA61DE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0FE530C5-A765-4F70-BB7E-AA9AA10E9B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9344A5-1411-4132-8CCC-283748A7810B}"/>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63E9D8A4-1958-43D1-AE2C-E4954E7933D4}" type="slidenum">
              <a:rPr lang="ar-EG" altLang="en-US" smtClean="0">
                <a:latin typeface="Times New Roman" panose="02020603050405020304" pitchFamily="18" charset="0"/>
              </a:rPr>
              <a:pPr>
                <a:defRPr/>
              </a:pPr>
              <a:t>7</a:t>
            </a:fld>
            <a:endParaRPr lang="en-US" altLang="en-US">
              <a:latin typeface="Times New Roman" panose="02020603050405020304" pitchFamily="18" charset="0"/>
            </a:endParaRPr>
          </a:p>
        </p:txBody>
      </p:sp>
      <p:sp>
        <p:nvSpPr>
          <p:cNvPr id="13315" name="Rectangle 2">
            <a:extLst>
              <a:ext uri="{FF2B5EF4-FFF2-40B4-BE49-F238E27FC236}">
                <a16:creationId xmlns:a16="http://schemas.microsoft.com/office/drawing/2014/main" id="{B5A15AA9-2CBB-4CEE-A012-01E4B4EB7FB2}"/>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F3C09BBC-84F3-4F7F-B34F-2683F85CA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4FDCCD-5D56-48A2-BF05-765B48377E94}"/>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8CEA7C48-0224-454D-81F4-4BE6EE5CDD3A}" type="slidenum">
              <a:rPr lang="ar-EG" altLang="en-US" smtClean="0">
                <a:latin typeface="Times New Roman" panose="02020603050405020304" pitchFamily="18" charset="0"/>
              </a:rPr>
              <a:pPr>
                <a:defRPr/>
              </a:pPr>
              <a:t>40</a:t>
            </a:fld>
            <a:endParaRPr lang="en-US" altLang="en-US">
              <a:latin typeface="Times New Roman" panose="02020603050405020304" pitchFamily="18" charset="0"/>
            </a:endParaRPr>
          </a:p>
        </p:txBody>
      </p:sp>
      <p:sp>
        <p:nvSpPr>
          <p:cNvPr id="64515" name="Rectangle 2">
            <a:extLst>
              <a:ext uri="{FF2B5EF4-FFF2-40B4-BE49-F238E27FC236}">
                <a16:creationId xmlns:a16="http://schemas.microsoft.com/office/drawing/2014/main" id="{B3AB9F8F-BDEA-495F-A945-CEF3708B6C7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AF21A9F6-3D10-4711-BA90-EF47D4484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FB3177-17F3-4C44-848F-E418EE6BB801}"/>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099FA713-E88D-43E3-86E8-997FA0CCDE7C}" type="slidenum">
              <a:rPr lang="ar-EG" altLang="en-US" smtClean="0">
                <a:latin typeface="Times New Roman" panose="02020603050405020304" pitchFamily="18" charset="0"/>
              </a:rPr>
              <a:pPr>
                <a:defRPr/>
              </a:pPr>
              <a:t>41</a:t>
            </a:fld>
            <a:endParaRPr lang="en-US" altLang="en-US">
              <a:latin typeface="Times New Roman" panose="02020603050405020304" pitchFamily="18" charset="0"/>
            </a:endParaRPr>
          </a:p>
        </p:txBody>
      </p:sp>
      <p:sp>
        <p:nvSpPr>
          <p:cNvPr id="66563" name="Rectangle 2">
            <a:extLst>
              <a:ext uri="{FF2B5EF4-FFF2-40B4-BE49-F238E27FC236}">
                <a16:creationId xmlns:a16="http://schemas.microsoft.com/office/drawing/2014/main" id="{27620634-C317-478D-8389-17CC6695136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E8682037-680C-4900-A380-E0755C8023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C09F28-4DDC-4729-B983-A90D5E710749}"/>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E34D9EB3-2489-496D-816C-EC52F1B897EB}" type="slidenum">
              <a:rPr lang="ar-EG" altLang="en-US" smtClean="0">
                <a:latin typeface="Times New Roman" panose="02020603050405020304" pitchFamily="18" charset="0"/>
              </a:rPr>
              <a:pPr>
                <a:defRPr/>
              </a:pPr>
              <a:t>42</a:t>
            </a:fld>
            <a:endParaRPr lang="en-US" altLang="en-US">
              <a:latin typeface="Times New Roman" panose="02020603050405020304" pitchFamily="18" charset="0"/>
            </a:endParaRPr>
          </a:p>
        </p:txBody>
      </p:sp>
      <p:sp>
        <p:nvSpPr>
          <p:cNvPr id="68611" name="Rectangle 2">
            <a:extLst>
              <a:ext uri="{FF2B5EF4-FFF2-40B4-BE49-F238E27FC236}">
                <a16:creationId xmlns:a16="http://schemas.microsoft.com/office/drawing/2014/main" id="{13636DEA-8802-4895-BB83-057D2F2EC2BC}"/>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86304179-EEF8-4D6E-A5D4-3A31879170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6E2D39-096A-48C1-9EC0-0346F36EFA03}"/>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04F40352-1FCD-46D8-BCC8-D1A3350214FC}" type="slidenum">
              <a:rPr lang="ar-EG" altLang="en-US" smtClean="0">
                <a:latin typeface="Times New Roman" panose="02020603050405020304" pitchFamily="18" charset="0"/>
              </a:rPr>
              <a:pPr>
                <a:defRPr/>
              </a:pPr>
              <a:t>43</a:t>
            </a:fld>
            <a:endParaRPr lang="en-US" altLang="en-US">
              <a:latin typeface="Times New Roman" panose="02020603050405020304" pitchFamily="18" charset="0"/>
            </a:endParaRPr>
          </a:p>
        </p:txBody>
      </p:sp>
      <p:sp>
        <p:nvSpPr>
          <p:cNvPr id="70659" name="Rectangle 2">
            <a:extLst>
              <a:ext uri="{FF2B5EF4-FFF2-40B4-BE49-F238E27FC236}">
                <a16:creationId xmlns:a16="http://schemas.microsoft.com/office/drawing/2014/main" id="{B37E8573-9501-4C59-AB56-B816D99EF3D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746E79E-8CE3-442D-9917-4F0A6856EB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AF03CD-4922-4C8A-9C90-E14AC94FC4B3}"/>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903B3F65-BE70-4348-A45F-A13666B195EB}" type="slidenum">
              <a:rPr lang="ar-EG" altLang="en-US" smtClean="0">
                <a:latin typeface="Times New Roman" panose="02020603050405020304" pitchFamily="18" charset="0"/>
              </a:rPr>
              <a:pPr>
                <a:defRPr/>
              </a:pPr>
              <a:t>44</a:t>
            </a:fld>
            <a:endParaRPr lang="en-US" altLang="en-US">
              <a:latin typeface="Times New Roman" panose="02020603050405020304" pitchFamily="18" charset="0"/>
            </a:endParaRPr>
          </a:p>
        </p:txBody>
      </p:sp>
      <p:sp>
        <p:nvSpPr>
          <p:cNvPr id="72707" name="Rectangle 2">
            <a:extLst>
              <a:ext uri="{FF2B5EF4-FFF2-40B4-BE49-F238E27FC236}">
                <a16:creationId xmlns:a16="http://schemas.microsoft.com/office/drawing/2014/main" id="{7AAEF98B-0AA2-401A-9D38-0DF798B7B81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1B6E386-5AC6-4871-9E7A-55EDCC1C4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6D6EDC-AC13-4AF2-972A-A6ABC60B23CA}"/>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43FF6192-6105-4298-AB2E-505EA82ABE14}" type="slidenum">
              <a:rPr lang="ar-EG" altLang="en-US" smtClean="0">
                <a:latin typeface="Times New Roman" panose="02020603050405020304" pitchFamily="18" charset="0"/>
              </a:rPr>
              <a:pPr>
                <a:defRPr/>
              </a:pPr>
              <a:t>45</a:t>
            </a:fld>
            <a:endParaRPr lang="en-US" altLang="en-US">
              <a:latin typeface="Times New Roman" panose="02020603050405020304" pitchFamily="18" charset="0"/>
            </a:endParaRPr>
          </a:p>
        </p:txBody>
      </p:sp>
      <p:sp>
        <p:nvSpPr>
          <p:cNvPr id="74755" name="Rectangle 2">
            <a:extLst>
              <a:ext uri="{FF2B5EF4-FFF2-40B4-BE49-F238E27FC236}">
                <a16:creationId xmlns:a16="http://schemas.microsoft.com/office/drawing/2014/main" id="{E51717A6-9603-4F13-8EC1-550343AFF457}"/>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B31C832E-5F4E-418C-A298-ACD099E903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D49588-23FF-4ACB-87A7-3FF5C7E54D91}"/>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0D9286BD-3FC7-4C7F-BF94-09DC2C725D87}" type="slidenum">
              <a:rPr lang="ar-EG" altLang="en-US" smtClean="0">
                <a:latin typeface="Times New Roman" panose="02020603050405020304" pitchFamily="18" charset="0"/>
              </a:rPr>
              <a:pPr>
                <a:defRPr/>
              </a:pPr>
              <a:t>46</a:t>
            </a:fld>
            <a:endParaRPr lang="en-US" altLang="en-US">
              <a:latin typeface="Times New Roman" panose="02020603050405020304" pitchFamily="18" charset="0"/>
            </a:endParaRPr>
          </a:p>
        </p:txBody>
      </p:sp>
      <p:sp>
        <p:nvSpPr>
          <p:cNvPr id="76803" name="Rectangle 2">
            <a:extLst>
              <a:ext uri="{FF2B5EF4-FFF2-40B4-BE49-F238E27FC236}">
                <a16:creationId xmlns:a16="http://schemas.microsoft.com/office/drawing/2014/main" id="{91C6E1D1-AF7F-4F4A-AC43-5CA54135F01C}"/>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298EAF4C-FF20-4AE6-8D60-6ED91505E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804C90-A268-4C79-9677-F72FA46671A4}"/>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05C1A4C3-8985-4889-9226-5934B48EAAB5}" type="slidenum">
              <a:rPr lang="ar-EG" altLang="en-US" smtClean="0">
                <a:latin typeface="Times New Roman" panose="02020603050405020304" pitchFamily="18" charset="0"/>
              </a:rPr>
              <a:pPr>
                <a:defRPr/>
              </a:pPr>
              <a:t>57</a:t>
            </a:fld>
            <a:endParaRPr lang="en-US" altLang="en-US">
              <a:latin typeface="Times New Roman" panose="02020603050405020304" pitchFamily="18" charset="0"/>
            </a:endParaRPr>
          </a:p>
        </p:txBody>
      </p:sp>
      <p:sp>
        <p:nvSpPr>
          <p:cNvPr id="89091" name="Rectangle 2">
            <a:extLst>
              <a:ext uri="{FF2B5EF4-FFF2-40B4-BE49-F238E27FC236}">
                <a16:creationId xmlns:a16="http://schemas.microsoft.com/office/drawing/2014/main" id="{7B7B3F89-434E-41E7-9274-644217101CA2}"/>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39D790BA-7161-43A8-895C-A7E1DFE970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E6601F-24FD-41A0-ABC8-D6109B8AC606}"/>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902F0682-62CE-4E2C-A86D-466564C80EF4}" type="slidenum">
              <a:rPr lang="ar-EG" altLang="en-US" smtClean="0">
                <a:latin typeface="Times New Roman" panose="02020603050405020304" pitchFamily="18" charset="0"/>
              </a:rPr>
              <a:pPr>
                <a:defRPr/>
              </a:pPr>
              <a:t>9</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id="{CEBC0806-3A1E-431A-8928-B3CA09FBCF8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E2D606E9-3D90-43F6-A600-19DE65E263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BFE19C2-296F-44AD-94C9-4A31F86D2E6A}"/>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945B9CD0-1A17-4289-8CCF-BAA8A5D1F8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D6CFE4B-D34D-4D79-9DCD-82C6176C166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65C1AD92-3E00-4E5A-958C-B4B87BD74773}" type="slidenum">
              <a:rPr lang="ar-EG" altLang="en-US" smtClean="0"/>
              <a:pPr>
                <a:defRPr/>
              </a:pPr>
              <a:t>12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055B64-90EF-48B2-8367-29F45E76BBDA}"/>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DDC5C239-0855-4982-A25D-2EFA43B760C6}" type="slidenum">
              <a:rPr lang="ar-EG" altLang="en-US" smtClean="0">
                <a:latin typeface="Times New Roman" panose="02020603050405020304" pitchFamily="18" charset="0"/>
              </a:rPr>
              <a:pPr>
                <a:defRPr/>
              </a:pPr>
              <a:t>13</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3F69EFF3-8D99-4B73-80A7-D7403BE60FA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23B0496-0E49-4EE4-94A7-F6B7F1C84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097460-3266-478E-A9F2-40FAEE637CD1}"/>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C2E8DEBF-4998-4D1E-9D49-E6201F6CA9DE}" type="slidenum">
              <a:rPr lang="ar-EG" altLang="en-US" smtClean="0">
                <a:latin typeface="Times New Roman" panose="02020603050405020304" pitchFamily="18" charset="0"/>
              </a:rPr>
              <a:pPr>
                <a:defRPr/>
              </a:pPr>
              <a:t>14</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D80A1819-CCB0-4DAC-824B-D4E3D224C08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637E09F-E8E8-4413-A235-B129DF8771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87EF63-F4EA-4DD1-A477-F900BD1F5B39}"/>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F4EFF966-1813-48CE-9418-FDD77D533C6D}" type="slidenum">
              <a:rPr lang="ar-EG" altLang="en-US" smtClean="0">
                <a:latin typeface="Times New Roman" panose="02020603050405020304" pitchFamily="18" charset="0"/>
              </a:rPr>
              <a:pPr>
                <a:defRPr/>
              </a:pPr>
              <a:t>15</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98A54A29-D5A7-49F9-8FC1-87EFFFA2E49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F031862-1C6C-40D1-B15C-9661B3D61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30FA71-A2CC-4830-A877-D637D1C85457}"/>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5FF1FF28-48BC-423B-AF66-729A0BC59858}" type="slidenum">
              <a:rPr lang="ar-EG" altLang="en-US" smtClean="0">
                <a:latin typeface="Times New Roman" panose="02020603050405020304" pitchFamily="18" charset="0"/>
              </a:rPr>
              <a:pPr>
                <a:defRPr/>
              </a:pPr>
              <a:t>16</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FAB00217-D2F8-4CEA-97D4-E779B6CC495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AEF2D7C-0BDB-4FED-887C-8B8B92B898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CB527D-46CF-46C2-88CB-0D95ACB1C3A3}"/>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C29B4E96-2920-4504-83D5-4EC5E99EC05D}" type="slidenum">
              <a:rPr lang="ar-EG" altLang="en-US" smtClean="0">
                <a:latin typeface="Times New Roman" panose="02020603050405020304" pitchFamily="18" charset="0"/>
              </a:rPr>
              <a:pPr>
                <a:defRPr/>
              </a:pPr>
              <a:t>18</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F9145290-8891-4A8A-93B7-8AA302DDD50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84AA2673-907D-4A5D-A565-FFE16AE6AC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69B6F7-7C16-41B5-90F1-A7896DCC00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C5958CB-C225-4C91-A282-D76DEC5D46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57DBE4-6F9D-48D3-A8E0-90E8D24192C8}"/>
              </a:ext>
            </a:extLst>
          </p:cNvPr>
          <p:cNvSpPr>
            <a:spLocks noGrp="1"/>
          </p:cNvSpPr>
          <p:nvPr>
            <p:ph type="sldNum" sz="quarter" idx="12"/>
          </p:nvPr>
        </p:nvSpPr>
        <p:spPr/>
        <p:txBody>
          <a:bodyPr/>
          <a:lstStyle>
            <a:lvl1pPr>
              <a:defRPr/>
            </a:lvl1pPr>
          </a:lstStyle>
          <a:p>
            <a:pPr>
              <a:defRPr/>
            </a:pPr>
            <a:fld id="{9E1B34F6-47D1-445D-9EB9-5BD67BB1BE22}" type="slidenum">
              <a:rPr lang="ar-EG" altLang="en-US"/>
              <a:pPr>
                <a:defRPr/>
              </a:pPr>
              <a:t>‹#›</a:t>
            </a:fld>
            <a:endParaRPr lang="en-US" altLang="en-US"/>
          </a:p>
        </p:txBody>
      </p:sp>
    </p:spTree>
    <p:extLst>
      <p:ext uri="{BB962C8B-B14F-4D97-AF65-F5344CB8AC3E}">
        <p14:creationId xmlns:p14="http://schemas.microsoft.com/office/powerpoint/2010/main" val="47118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2FCFC-6615-4D6D-ABE4-027A2AEB961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12800D1-B406-42A6-BBD9-58F6DA7A57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EA3D52-B03C-4794-A976-D86511E6CC46}"/>
              </a:ext>
            </a:extLst>
          </p:cNvPr>
          <p:cNvSpPr>
            <a:spLocks noGrp="1"/>
          </p:cNvSpPr>
          <p:nvPr>
            <p:ph type="sldNum" sz="quarter" idx="12"/>
          </p:nvPr>
        </p:nvSpPr>
        <p:spPr/>
        <p:txBody>
          <a:bodyPr/>
          <a:lstStyle>
            <a:lvl1pPr>
              <a:defRPr/>
            </a:lvl1pPr>
          </a:lstStyle>
          <a:p>
            <a:pPr>
              <a:defRPr/>
            </a:pPr>
            <a:fld id="{AB8F6B6A-E2CF-40D6-910A-D4E05E057B25}" type="slidenum">
              <a:rPr lang="ar-EG" altLang="en-US"/>
              <a:pPr>
                <a:defRPr/>
              </a:pPr>
              <a:t>‹#›</a:t>
            </a:fld>
            <a:endParaRPr lang="en-US" altLang="en-US"/>
          </a:p>
        </p:txBody>
      </p:sp>
    </p:spTree>
    <p:extLst>
      <p:ext uri="{BB962C8B-B14F-4D97-AF65-F5344CB8AC3E}">
        <p14:creationId xmlns:p14="http://schemas.microsoft.com/office/powerpoint/2010/main" val="387171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976F3-654D-4DD3-BCDE-6F582348C8E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C341E1F-5CB5-4F0B-90B2-47E48D7AC3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CA6143-D9F2-4280-8C6D-05978BE99857}"/>
              </a:ext>
            </a:extLst>
          </p:cNvPr>
          <p:cNvSpPr>
            <a:spLocks noGrp="1"/>
          </p:cNvSpPr>
          <p:nvPr>
            <p:ph type="sldNum" sz="quarter" idx="12"/>
          </p:nvPr>
        </p:nvSpPr>
        <p:spPr/>
        <p:txBody>
          <a:bodyPr/>
          <a:lstStyle>
            <a:lvl1pPr>
              <a:defRPr/>
            </a:lvl1pPr>
          </a:lstStyle>
          <a:p>
            <a:pPr>
              <a:defRPr/>
            </a:pPr>
            <a:fld id="{5726C525-3D74-4C36-90C0-1506B633BE17}" type="slidenum">
              <a:rPr lang="ar-EG" altLang="en-US"/>
              <a:pPr>
                <a:defRPr/>
              </a:pPr>
              <a:t>‹#›</a:t>
            </a:fld>
            <a:endParaRPr lang="en-US" altLang="en-US"/>
          </a:p>
        </p:txBody>
      </p:sp>
    </p:spTree>
    <p:extLst>
      <p:ext uri="{BB962C8B-B14F-4D97-AF65-F5344CB8AC3E}">
        <p14:creationId xmlns:p14="http://schemas.microsoft.com/office/powerpoint/2010/main" val="268869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rtlCol="0">
            <a:normAutofit/>
          </a:bodyPr>
          <a:lstStyle/>
          <a:p>
            <a:pPr lvl="0"/>
            <a:endParaRPr lang="en-GB" noProof="0"/>
          </a:p>
        </p:txBody>
      </p:sp>
      <p:sp>
        <p:nvSpPr>
          <p:cNvPr id="4" name="Date Placeholder 3">
            <a:extLst>
              <a:ext uri="{FF2B5EF4-FFF2-40B4-BE49-F238E27FC236}">
                <a16:creationId xmlns:a16="http://schemas.microsoft.com/office/drawing/2014/main" id="{96918C97-61F7-4003-ACFB-5D54587DE49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597B69-3931-4E48-AFC7-599B6474C5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1E2DAA-5233-4EA4-A7EB-77093D860018}"/>
              </a:ext>
            </a:extLst>
          </p:cNvPr>
          <p:cNvSpPr>
            <a:spLocks noGrp="1"/>
          </p:cNvSpPr>
          <p:nvPr>
            <p:ph type="sldNum" sz="quarter" idx="12"/>
          </p:nvPr>
        </p:nvSpPr>
        <p:spPr/>
        <p:txBody>
          <a:bodyPr/>
          <a:lstStyle>
            <a:lvl1pPr>
              <a:defRPr/>
            </a:lvl1pPr>
          </a:lstStyle>
          <a:p>
            <a:pPr>
              <a:defRPr/>
            </a:pPr>
            <a:fld id="{5EC78200-B3CC-4C65-8BBF-F50D481BB219}" type="slidenum">
              <a:rPr lang="ar-EG" altLang="en-US"/>
              <a:pPr>
                <a:defRPr/>
              </a:pPr>
              <a:t>‹#›</a:t>
            </a:fld>
            <a:endParaRPr lang="en-US" altLang="en-US"/>
          </a:p>
        </p:txBody>
      </p:sp>
    </p:spTree>
    <p:extLst>
      <p:ext uri="{BB962C8B-B14F-4D97-AF65-F5344CB8AC3E}">
        <p14:creationId xmlns:p14="http://schemas.microsoft.com/office/powerpoint/2010/main" val="3307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EB242-824C-4F88-B810-CBECE1E479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E19A94-165B-43B6-9B7B-C0DC20B907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1DEF2D-5101-4439-9683-867651733455}"/>
              </a:ext>
            </a:extLst>
          </p:cNvPr>
          <p:cNvSpPr>
            <a:spLocks noGrp="1"/>
          </p:cNvSpPr>
          <p:nvPr>
            <p:ph type="sldNum" sz="quarter" idx="12"/>
          </p:nvPr>
        </p:nvSpPr>
        <p:spPr/>
        <p:txBody>
          <a:bodyPr/>
          <a:lstStyle>
            <a:lvl1pPr>
              <a:defRPr/>
            </a:lvl1pPr>
          </a:lstStyle>
          <a:p>
            <a:pPr>
              <a:defRPr/>
            </a:pPr>
            <a:fld id="{5468B622-1EDC-4348-AF8F-F7C9BDA13664}" type="slidenum">
              <a:rPr lang="ar-EG" altLang="en-US"/>
              <a:pPr>
                <a:defRPr/>
              </a:pPr>
              <a:t>‹#›</a:t>
            </a:fld>
            <a:endParaRPr lang="en-US" altLang="en-US"/>
          </a:p>
        </p:txBody>
      </p:sp>
    </p:spTree>
    <p:extLst>
      <p:ext uri="{BB962C8B-B14F-4D97-AF65-F5344CB8AC3E}">
        <p14:creationId xmlns:p14="http://schemas.microsoft.com/office/powerpoint/2010/main" val="3883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293EC-4245-433E-9887-D0BFC6D634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E9FCCC4-E286-49E0-9899-93AB3F8524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248D13-DFE6-44FA-912F-6D0170D287D2}"/>
              </a:ext>
            </a:extLst>
          </p:cNvPr>
          <p:cNvSpPr>
            <a:spLocks noGrp="1"/>
          </p:cNvSpPr>
          <p:nvPr>
            <p:ph type="sldNum" sz="quarter" idx="12"/>
          </p:nvPr>
        </p:nvSpPr>
        <p:spPr/>
        <p:txBody>
          <a:bodyPr/>
          <a:lstStyle>
            <a:lvl1pPr>
              <a:defRPr/>
            </a:lvl1pPr>
          </a:lstStyle>
          <a:p>
            <a:pPr>
              <a:defRPr/>
            </a:pPr>
            <a:fld id="{829D9CFB-B40A-4991-B4FE-E1E7BAA53764}" type="slidenum">
              <a:rPr lang="ar-EG" altLang="en-US"/>
              <a:pPr>
                <a:defRPr/>
              </a:pPr>
              <a:t>‹#›</a:t>
            </a:fld>
            <a:endParaRPr lang="en-US" altLang="en-US"/>
          </a:p>
        </p:txBody>
      </p:sp>
    </p:spTree>
    <p:extLst>
      <p:ext uri="{BB962C8B-B14F-4D97-AF65-F5344CB8AC3E}">
        <p14:creationId xmlns:p14="http://schemas.microsoft.com/office/powerpoint/2010/main" val="292701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3A78952-B861-4AA5-A594-5CF528D6BE5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AB19BB3-A836-41DF-A0BB-9F5B59B73E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6296DE-48DD-4EDF-9CA2-B8EEA1A452FA}"/>
              </a:ext>
            </a:extLst>
          </p:cNvPr>
          <p:cNvSpPr>
            <a:spLocks noGrp="1"/>
          </p:cNvSpPr>
          <p:nvPr>
            <p:ph type="sldNum" sz="quarter" idx="12"/>
          </p:nvPr>
        </p:nvSpPr>
        <p:spPr/>
        <p:txBody>
          <a:bodyPr/>
          <a:lstStyle>
            <a:lvl1pPr>
              <a:defRPr/>
            </a:lvl1pPr>
          </a:lstStyle>
          <a:p>
            <a:pPr>
              <a:defRPr/>
            </a:pPr>
            <a:fld id="{BCFCBAAA-C7E7-4977-AFA1-C7DDD05F0D46}" type="slidenum">
              <a:rPr lang="ar-EG" altLang="en-US"/>
              <a:pPr>
                <a:defRPr/>
              </a:pPr>
              <a:t>‹#›</a:t>
            </a:fld>
            <a:endParaRPr lang="en-US" altLang="en-US"/>
          </a:p>
        </p:txBody>
      </p:sp>
    </p:spTree>
    <p:extLst>
      <p:ext uri="{BB962C8B-B14F-4D97-AF65-F5344CB8AC3E}">
        <p14:creationId xmlns:p14="http://schemas.microsoft.com/office/powerpoint/2010/main" val="63088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49EC6D5-27A1-40D7-B91F-6571B57D4F4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5CBF31F-F7E6-4F6F-91F1-9F73338E97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8236E4B-8242-480D-A5E7-3B62C74B2190}"/>
              </a:ext>
            </a:extLst>
          </p:cNvPr>
          <p:cNvSpPr>
            <a:spLocks noGrp="1"/>
          </p:cNvSpPr>
          <p:nvPr>
            <p:ph type="sldNum" sz="quarter" idx="12"/>
          </p:nvPr>
        </p:nvSpPr>
        <p:spPr/>
        <p:txBody>
          <a:bodyPr/>
          <a:lstStyle>
            <a:lvl1pPr>
              <a:defRPr/>
            </a:lvl1pPr>
          </a:lstStyle>
          <a:p>
            <a:pPr>
              <a:defRPr/>
            </a:pPr>
            <a:fld id="{5CCDB9F8-9D8B-4866-9BC8-FCDF819C68B6}" type="slidenum">
              <a:rPr lang="ar-EG" altLang="en-US"/>
              <a:pPr>
                <a:defRPr/>
              </a:pPr>
              <a:t>‹#›</a:t>
            </a:fld>
            <a:endParaRPr lang="en-US" altLang="en-US"/>
          </a:p>
        </p:txBody>
      </p:sp>
    </p:spTree>
    <p:extLst>
      <p:ext uri="{BB962C8B-B14F-4D97-AF65-F5344CB8AC3E}">
        <p14:creationId xmlns:p14="http://schemas.microsoft.com/office/powerpoint/2010/main" val="134124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E3CFF8-CC9F-4E22-9A7C-DEC994EBE88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8315754-3655-40DB-81BF-2AEF7453049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DE59796-6AAD-4A28-96D8-9D3A1A47995C}"/>
              </a:ext>
            </a:extLst>
          </p:cNvPr>
          <p:cNvSpPr>
            <a:spLocks noGrp="1"/>
          </p:cNvSpPr>
          <p:nvPr>
            <p:ph type="sldNum" sz="quarter" idx="12"/>
          </p:nvPr>
        </p:nvSpPr>
        <p:spPr/>
        <p:txBody>
          <a:bodyPr/>
          <a:lstStyle>
            <a:lvl1pPr>
              <a:defRPr/>
            </a:lvl1pPr>
          </a:lstStyle>
          <a:p>
            <a:pPr>
              <a:defRPr/>
            </a:pPr>
            <a:fld id="{5F62D308-CE39-44A8-A9BF-D8DBAC666459}" type="slidenum">
              <a:rPr lang="ar-EG" altLang="en-US"/>
              <a:pPr>
                <a:defRPr/>
              </a:pPr>
              <a:t>‹#›</a:t>
            </a:fld>
            <a:endParaRPr lang="en-US" altLang="en-US"/>
          </a:p>
        </p:txBody>
      </p:sp>
    </p:spTree>
    <p:extLst>
      <p:ext uri="{BB962C8B-B14F-4D97-AF65-F5344CB8AC3E}">
        <p14:creationId xmlns:p14="http://schemas.microsoft.com/office/powerpoint/2010/main" val="3845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53D0CF-F8FE-4AD7-8A4B-50C2E03C4A4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5B81A51-C6C0-4480-BA6E-6051B5C7B86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B2739D0-DD25-46B9-8323-E5FB9654481A}"/>
              </a:ext>
            </a:extLst>
          </p:cNvPr>
          <p:cNvSpPr>
            <a:spLocks noGrp="1"/>
          </p:cNvSpPr>
          <p:nvPr>
            <p:ph type="sldNum" sz="quarter" idx="12"/>
          </p:nvPr>
        </p:nvSpPr>
        <p:spPr/>
        <p:txBody>
          <a:bodyPr/>
          <a:lstStyle>
            <a:lvl1pPr>
              <a:defRPr/>
            </a:lvl1pPr>
          </a:lstStyle>
          <a:p>
            <a:pPr>
              <a:defRPr/>
            </a:pPr>
            <a:fld id="{B20A19FA-71D4-4609-A455-9B80529C37AC}" type="slidenum">
              <a:rPr lang="ar-EG" altLang="en-US"/>
              <a:pPr>
                <a:defRPr/>
              </a:pPr>
              <a:t>‹#›</a:t>
            </a:fld>
            <a:endParaRPr lang="en-US" altLang="en-US"/>
          </a:p>
        </p:txBody>
      </p:sp>
    </p:spTree>
    <p:extLst>
      <p:ext uri="{BB962C8B-B14F-4D97-AF65-F5344CB8AC3E}">
        <p14:creationId xmlns:p14="http://schemas.microsoft.com/office/powerpoint/2010/main" val="709389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3AA2422-8F0A-4E3B-9480-15BDF22EAF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50A9FE3-CF6B-45F8-BA95-7933FCEB6C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02FB20B-D284-45BF-84B9-90063672EE59}"/>
              </a:ext>
            </a:extLst>
          </p:cNvPr>
          <p:cNvSpPr>
            <a:spLocks noGrp="1"/>
          </p:cNvSpPr>
          <p:nvPr>
            <p:ph type="sldNum" sz="quarter" idx="12"/>
          </p:nvPr>
        </p:nvSpPr>
        <p:spPr/>
        <p:txBody>
          <a:bodyPr/>
          <a:lstStyle>
            <a:lvl1pPr>
              <a:defRPr/>
            </a:lvl1pPr>
          </a:lstStyle>
          <a:p>
            <a:pPr>
              <a:defRPr/>
            </a:pPr>
            <a:fld id="{DB5BCE14-B08F-4634-9435-09966B55C5A1}" type="slidenum">
              <a:rPr lang="ar-EG" altLang="en-US"/>
              <a:pPr>
                <a:defRPr/>
              </a:pPr>
              <a:t>‹#›</a:t>
            </a:fld>
            <a:endParaRPr lang="en-US" altLang="en-US"/>
          </a:p>
        </p:txBody>
      </p:sp>
    </p:spTree>
    <p:extLst>
      <p:ext uri="{BB962C8B-B14F-4D97-AF65-F5344CB8AC3E}">
        <p14:creationId xmlns:p14="http://schemas.microsoft.com/office/powerpoint/2010/main" val="33267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A26126A-B9C8-4247-8466-1D7800E9E4F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CDBB8F6-D945-49C8-BAAC-B324EF95F7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E47ABF-07C2-4F5E-BA72-33AAA3610B3D}"/>
              </a:ext>
            </a:extLst>
          </p:cNvPr>
          <p:cNvSpPr>
            <a:spLocks noGrp="1"/>
          </p:cNvSpPr>
          <p:nvPr>
            <p:ph type="sldNum" sz="quarter" idx="12"/>
          </p:nvPr>
        </p:nvSpPr>
        <p:spPr/>
        <p:txBody>
          <a:bodyPr/>
          <a:lstStyle>
            <a:lvl1pPr>
              <a:defRPr/>
            </a:lvl1pPr>
          </a:lstStyle>
          <a:p>
            <a:pPr>
              <a:defRPr/>
            </a:pPr>
            <a:fld id="{D975D91B-AA33-4AAC-8519-D3E529E5808E}" type="slidenum">
              <a:rPr lang="ar-EG" altLang="en-US"/>
              <a:pPr>
                <a:defRPr/>
              </a:pPr>
              <a:t>‹#›</a:t>
            </a:fld>
            <a:endParaRPr lang="en-US" altLang="en-US"/>
          </a:p>
        </p:txBody>
      </p:sp>
    </p:spTree>
    <p:extLst>
      <p:ext uri="{BB962C8B-B14F-4D97-AF65-F5344CB8AC3E}">
        <p14:creationId xmlns:p14="http://schemas.microsoft.com/office/powerpoint/2010/main" val="372433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5617734-A28B-4749-9E5A-DBFA20D8CFD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09C052B-E76F-452E-99B6-161E74598981}"/>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FDD164B-9215-455C-9DAF-84B17C46773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BF366A1-B8A7-4B61-804B-26F158A6D55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7EC18A8-1CC6-4084-AF38-EC949F80949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63F71105-56A7-48EC-B42D-5096CD460A1E}" type="slidenum">
              <a:rPr lang="ar-EG"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1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17.png" /></Relationships>
</file>

<file path=ppt/slides/_rels/slide1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19.pn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22.png" /><Relationship Id="rId4" Type="http://schemas.openxmlformats.org/officeDocument/2006/relationships/image" Target="../media/image21.png" /></Relationships>
</file>

<file path=ppt/slides/_rels/slide21.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2.xml" /><Relationship Id="rId1" Type="http://schemas.openxmlformats.org/officeDocument/2006/relationships/slideLayout" Target="../slideLayouts/slideLayout2.xml" /><Relationship Id="rId6" Type="http://schemas.openxmlformats.org/officeDocument/2006/relationships/image" Target="../media/image26.png" /><Relationship Id="rId5" Type="http://schemas.openxmlformats.org/officeDocument/2006/relationships/image" Target="../media/image25.jpeg" /><Relationship Id="rId4" Type="http://schemas.openxmlformats.org/officeDocument/2006/relationships/image" Target="../media/image24.png"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image" Target="../media/image28.pn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14.xml" /><Relationship Id="rId1" Type="http://schemas.openxmlformats.org/officeDocument/2006/relationships/slideLayout" Target="../slideLayouts/slideLayout2.xml" /><Relationship Id="rId5" Type="http://schemas.openxmlformats.org/officeDocument/2006/relationships/image" Target="../media/image31.png" /><Relationship Id="rId4" Type="http://schemas.openxmlformats.org/officeDocument/2006/relationships/image" Target="../media/image30.jpeg" /></Relationships>
</file>

<file path=ppt/slides/_rels/slide33.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17.xml" /><Relationship Id="rId1" Type="http://schemas.openxmlformats.org/officeDocument/2006/relationships/slideLayout" Target="../slideLayouts/slideLayout12.xml" /><Relationship Id="rId4" Type="http://schemas.openxmlformats.org/officeDocument/2006/relationships/image" Target="../media/image35.png" /></Relationships>
</file>

<file path=ppt/slides/_rels/slide36.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18.xml" /><Relationship Id="rId1" Type="http://schemas.openxmlformats.org/officeDocument/2006/relationships/slideLayout" Target="../slideLayouts/slideLayout2.xml" /><Relationship Id="rId5" Type="http://schemas.openxmlformats.org/officeDocument/2006/relationships/image" Target="../media/image38.png" /><Relationship Id="rId4" Type="http://schemas.openxmlformats.org/officeDocument/2006/relationships/image" Target="../media/image37.png" /></Relationships>
</file>

<file path=ppt/slides/_rels/slide37.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19.xml" /><Relationship Id="rId1" Type="http://schemas.openxmlformats.org/officeDocument/2006/relationships/slideLayout" Target="../slideLayouts/slideLayout2.xml" /><Relationship Id="rId4" Type="http://schemas.openxmlformats.org/officeDocument/2006/relationships/image" Target="../media/image41.png" /></Relationships>
</file>

<file path=ppt/slides/_rels/slide39.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image" Target="../media/image4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notesSlide" Target="../notesSlides/notesSlide20.xml" /><Relationship Id="rId1" Type="http://schemas.openxmlformats.org/officeDocument/2006/relationships/slideLayout" Target="../slideLayouts/slideLayout2.xml" /><Relationship Id="rId6" Type="http://schemas.openxmlformats.org/officeDocument/2006/relationships/image" Target="../media/image47.png" /><Relationship Id="rId5" Type="http://schemas.openxmlformats.org/officeDocument/2006/relationships/image" Target="../media/image46.png" /><Relationship Id="rId4" Type="http://schemas.openxmlformats.org/officeDocument/2006/relationships/image" Target="../media/image45.png" /></Relationships>
</file>

<file path=ppt/slides/_rels/slide41.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notesSlide" Target="../notesSlides/notesSlide21.xml" /><Relationship Id="rId1" Type="http://schemas.openxmlformats.org/officeDocument/2006/relationships/slideLayout" Target="../slideLayouts/slideLayout2.xml" /><Relationship Id="rId4" Type="http://schemas.openxmlformats.org/officeDocument/2006/relationships/image" Target="../media/image49.jpeg" /></Relationships>
</file>

<file path=ppt/slides/_rels/slide42.xml.rels><?xml version="1.0" encoding="UTF-8" standalone="yes"?>
<Relationships xmlns="http://schemas.openxmlformats.org/package/2006/relationships"><Relationship Id="rId3" Type="http://schemas.openxmlformats.org/officeDocument/2006/relationships/image" Target="../media/image50.png" /><Relationship Id="rId2" Type="http://schemas.openxmlformats.org/officeDocument/2006/relationships/notesSlide" Target="../notesSlides/notesSlide22.xml" /><Relationship Id="rId1" Type="http://schemas.openxmlformats.org/officeDocument/2006/relationships/slideLayout" Target="../slideLayouts/slideLayout2.xml" /><Relationship Id="rId4" Type="http://schemas.openxmlformats.org/officeDocument/2006/relationships/image" Target="../media/image51.png" /></Relationships>
</file>

<file path=ppt/slides/_rels/slide43.xml.rels><?xml version="1.0" encoding="UTF-8" standalone="yes"?>
<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23.xml" /><Relationship Id="rId1" Type="http://schemas.openxmlformats.org/officeDocument/2006/relationships/slideLayout" Target="../slideLayouts/slideLayout2.xml" /><Relationship Id="rId5" Type="http://schemas.openxmlformats.org/officeDocument/2006/relationships/image" Target="../media/image54.png" /><Relationship Id="rId4" Type="http://schemas.openxmlformats.org/officeDocument/2006/relationships/image" Target="../media/image53.png" /></Relationships>
</file>

<file path=ppt/slides/_rels/slide44.xml.rels><?xml version="1.0" encoding="UTF-8" standalone="yes"?>
<Relationships xmlns="http://schemas.openxmlformats.org/package/2006/relationships"><Relationship Id="rId3" Type="http://schemas.openxmlformats.org/officeDocument/2006/relationships/image" Target="../media/image55.png" /><Relationship Id="rId2" Type="http://schemas.openxmlformats.org/officeDocument/2006/relationships/notesSlide" Target="../notesSlides/notesSlide24.xml" /><Relationship Id="rId1" Type="http://schemas.openxmlformats.org/officeDocument/2006/relationships/slideLayout" Target="../slideLayouts/slideLayout2.xml" /><Relationship Id="rId5" Type="http://schemas.openxmlformats.org/officeDocument/2006/relationships/image" Target="../media/image57.jpeg" /><Relationship Id="rId4" Type="http://schemas.openxmlformats.org/officeDocument/2006/relationships/image" Target="../media/image56.jpeg" /></Relationships>
</file>

<file path=ppt/slides/_rels/slide45.xml.rels><?xml version="1.0" encoding="UTF-8" standalone="yes"?>
<Relationships xmlns="http://schemas.openxmlformats.org/package/2006/relationships"><Relationship Id="rId3" Type="http://schemas.openxmlformats.org/officeDocument/2006/relationships/image" Target="../media/image58.jpeg" /><Relationship Id="rId2" Type="http://schemas.openxmlformats.org/officeDocument/2006/relationships/notesSlide" Target="../notesSlides/notesSlide25.xml" /><Relationship Id="rId1" Type="http://schemas.openxmlformats.org/officeDocument/2006/relationships/slideLayout" Target="../slideLayouts/slideLayout2.xml" /><Relationship Id="rId4" Type="http://schemas.openxmlformats.org/officeDocument/2006/relationships/image" Target="../media/image59.png" /></Relationships>
</file>

<file path=ppt/slides/_rels/slide46.xml.rels><?xml version="1.0" encoding="UTF-8" standalone="yes"?>
<Relationships xmlns="http://schemas.openxmlformats.org/package/2006/relationships"><Relationship Id="rId3" Type="http://schemas.openxmlformats.org/officeDocument/2006/relationships/image" Target="../media/image60.jpeg" /><Relationship Id="rId2" Type="http://schemas.openxmlformats.org/officeDocument/2006/relationships/notesSlide" Target="../notesSlides/notesSlide26.xml" /><Relationship Id="rId1" Type="http://schemas.openxmlformats.org/officeDocument/2006/relationships/slideLayout" Target="../slideLayouts/slideLayout2.xml" /><Relationship Id="rId4" Type="http://schemas.openxmlformats.org/officeDocument/2006/relationships/image" Target="../media/image61.png"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6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5.emf" /><Relationship Id="rId1" Type="http://schemas.openxmlformats.org/officeDocument/2006/relationships/slideLayout" Target="../slideLayouts/slideLayout7.xml" /><Relationship Id="rId4" Type="http://schemas.openxmlformats.org/officeDocument/2006/relationships/image" Target="../media/image7.emf" /></Relationships>
</file>

<file path=ppt/slides/_rels/slide50.xml.rels><?xml version="1.0" encoding="UTF-8" standalone="yes"?>
<Relationships xmlns="http://schemas.openxmlformats.org/package/2006/relationships"><Relationship Id="rId3" Type="http://schemas.openxmlformats.org/officeDocument/2006/relationships/image" Target="../media/image64.png" /><Relationship Id="rId2" Type="http://schemas.openxmlformats.org/officeDocument/2006/relationships/image" Target="../media/image63.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65.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66.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image" Target="../media/image67.jpeg" /><Relationship Id="rId2" Type="http://schemas.openxmlformats.org/officeDocument/2006/relationships/notesSlide" Target="../notesSlides/notesSlide27.xml" /><Relationship Id="rId1" Type="http://schemas.openxmlformats.org/officeDocument/2006/relationships/slideLayout" Target="../slideLayouts/slideLayout2.xml" /><Relationship Id="rId4" Type="http://schemas.openxmlformats.org/officeDocument/2006/relationships/image" Target="../media/image68.gif" /></Relationships>
</file>

<file path=ppt/slides/_rels/slide6.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200"/>
            </a:gs>
            <a:gs pos="45000">
              <a:srgbClr val="FF7A00"/>
            </a:gs>
            <a:gs pos="70000">
              <a:srgbClr val="FF0300"/>
            </a:gs>
            <a:gs pos="100000">
              <a:srgbClr val="4D0808"/>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B80750-2013-4C65-A8F1-6FF56358AFCD}"/>
              </a:ext>
            </a:extLst>
          </p:cNvPr>
          <p:cNvSpPr>
            <a:spLocks noGrp="1" noChangeArrowheads="1"/>
          </p:cNvSpPr>
          <p:nvPr>
            <p:ph type="ctrTitle"/>
          </p:nvPr>
        </p:nvSpPr>
        <p:spPr>
          <a:xfrm>
            <a:off x="838200" y="1676400"/>
            <a:ext cx="7772400" cy="1143000"/>
          </a:xfrm>
        </p:spPr>
        <p:txBody>
          <a:bodyPr rtlCol="0">
            <a:normAutofit fontScale="90000"/>
          </a:bodyPr>
          <a:lstStyle/>
          <a:p>
            <a:pPr eaLnBrk="1" fontAlgn="auto" hangingPunct="1">
              <a:spcAft>
                <a:spcPts val="0"/>
              </a:spcAft>
              <a:defRPr/>
            </a:pPr>
            <a:r>
              <a:rPr lang="en-US" altLang="en-US" b="1">
                <a:latin typeface="Bookman Old Style" panose="02050604050505020204" pitchFamily="18" charset="0"/>
              </a:rPr>
              <a:t>MEDICAL CONFIDENTIALITY</a:t>
            </a:r>
          </a:p>
        </p:txBody>
      </p:sp>
      <p:pic>
        <p:nvPicPr>
          <p:cNvPr id="3076" name="Picture 4">
            <a:extLst>
              <a:ext uri="{FF2B5EF4-FFF2-40B4-BE49-F238E27FC236}">
                <a16:creationId xmlns:a16="http://schemas.microsoft.com/office/drawing/2014/main" id="{C7827CDA-B921-4CA9-899A-1C5EC69B7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8718">
            <a:off x="5867400" y="3581400"/>
            <a:ext cx="266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27C7BD22-3ADD-487F-A215-BA25C286A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7384">
            <a:off x="1062038" y="3732213"/>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07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2000"/>
                            </p:stCondLst>
                            <p:childTnLst>
                              <p:par>
                                <p:cTn id="12" presetID="20" presetClass="entr" presetSubtype="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edge">
                                      <p:cBhvr>
                                        <p:cTn id="14" dur="1000"/>
                                        <p:tgtEl>
                                          <p:spTgt spid="3076"/>
                                        </p:tgtEl>
                                      </p:cBhvr>
                                    </p:animEffect>
                                  </p:childTnLst>
                                </p:cTn>
                              </p:par>
                            </p:childTnLst>
                          </p:cTn>
                        </p:par>
                        <p:par>
                          <p:cTn id="15" fill="hold" nodeType="afterGroup">
                            <p:stCondLst>
                              <p:cond delay="3000"/>
                            </p:stCondLst>
                            <p:childTnLst>
                              <p:par>
                                <p:cTn id="16" presetID="20" presetClass="entr" presetSubtype="0" fill="hold" nodeType="after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wedge">
                                      <p:cBhvr>
                                        <p:cTn id="18"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884282D-91C5-4AAE-AC44-AAC7E603CC7E}"/>
              </a:ext>
            </a:extLst>
          </p:cNvPr>
          <p:cNvSpPr>
            <a:spLocks noGrp="1" noChangeArrowheads="1"/>
          </p:cNvSpPr>
          <p:nvPr>
            <p:ph type="title"/>
          </p:nvPr>
        </p:nvSpPr>
        <p:spPr>
          <a:solidFill>
            <a:srgbClr val="00FF00"/>
          </a:solidFill>
        </p:spPr>
        <p:txBody>
          <a:bodyPr/>
          <a:lstStyle/>
          <a:p>
            <a:pPr eaLnBrk="1" hangingPunct="1"/>
            <a:endParaRPr lang="ar-SA" altLang="en-US"/>
          </a:p>
        </p:txBody>
      </p:sp>
      <p:sp>
        <p:nvSpPr>
          <p:cNvPr id="13315" name="Content Placeholder 2">
            <a:extLst>
              <a:ext uri="{FF2B5EF4-FFF2-40B4-BE49-F238E27FC236}">
                <a16:creationId xmlns:a16="http://schemas.microsoft.com/office/drawing/2014/main" id="{965F4751-5BEC-42B6-BBA6-B10C9BB1D0CE}"/>
              </a:ext>
            </a:extLst>
          </p:cNvPr>
          <p:cNvSpPr>
            <a:spLocks noGrp="1" noChangeArrowheads="1"/>
          </p:cNvSpPr>
          <p:nvPr>
            <p:ph idx="1"/>
          </p:nvPr>
        </p:nvSpPr>
        <p:spPr>
          <a:xfrm>
            <a:off x="0" y="0"/>
            <a:ext cx="9144000" cy="6858000"/>
          </a:xfrm>
          <a:solidFill>
            <a:srgbClr val="00FF00"/>
          </a:solidFill>
        </p:spPr>
        <p:txBody>
          <a:bodyPr rtlCol="0">
            <a:normAutofit fontScale="92500"/>
          </a:bodyPr>
          <a:lstStyle/>
          <a:p>
            <a:pPr marL="0" indent="0" algn="just" eaLnBrk="1" fontAlgn="auto" hangingPunct="1">
              <a:spcAft>
                <a:spcPts val="0"/>
              </a:spcAft>
              <a:buFont typeface="Arial" panose="020B0604020202020204" pitchFamily="34" charset="0"/>
              <a:buNone/>
              <a:defRPr/>
            </a:pPr>
            <a:endParaRPr lang="en-US" altLang="en-US" sz="3200" dirty="0"/>
          </a:p>
          <a:p>
            <a:pPr algn="just" eaLnBrk="1" fontAlgn="auto" hangingPunct="1">
              <a:spcAft>
                <a:spcPts val="0"/>
              </a:spcAft>
              <a:defRPr/>
            </a:pPr>
            <a:endParaRPr lang="en-US" altLang="en-US" sz="3200" dirty="0"/>
          </a:p>
          <a:p>
            <a:pPr algn="just" eaLnBrk="1" fontAlgn="auto" hangingPunct="1">
              <a:spcAft>
                <a:spcPts val="0"/>
              </a:spcAft>
              <a:defRPr/>
            </a:pPr>
            <a:r>
              <a:rPr lang="en-US" altLang="en-US" sz="3200" dirty="0"/>
              <a:t>Cut this conversation off as soon as possible!  and tell your co-worker that the whole conversation is inappropriate as he should postpone the conversation until they meet at the hospital, as </a:t>
            </a:r>
            <a:r>
              <a:rPr lang="en-US" altLang="en-US" sz="3200" b="1" dirty="0"/>
              <a:t> </a:t>
            </a:r>
            <a:r>
              <a:rPr lang="en-US" altLang="en-US" sz="3200" dirty="0"/>
              <a:t>discussion of the problem of an identified patient in public places is </a:t>
            </a:r>
            <a:r>
              <a:rPr lang="en-US" altLang="en-US" sz="3200" b="1" i="1" dirty="0">
                <a:solidFill>
                  <a:srgbClr val="990033"/>
                </a:solidFill>
              </a:rPr>
              <a:t>unethical</a:t>
            </a:r>
            <a:r>
              <a:rPr lang="en-US" altLang="en-US" sz="3200" dirty="0"/>
              <a:t>, as it violates confidentiality.</a:t>
            </a:r>
          </a:p>
          <a:p>
            <a:pPr algn="just" eaLnBrk="1" fontAlgn="auto" hangingPunct="1">
              <a:spcAft>
                <a:spcPts val="0"/>
              </a:spcAft>
              <a:defRPr/>
            </a:pPr>
            <a:r>
              <a:rPr lang="en-US" altLang="en-US" sz="3200" dirty="0"/>
              <a:t>Doctors are not free to disclose information about patient's health in front of persons  who are not involved in patient's care </a:t>
            </a:r>
            <a:r>
              <a:rPr lang="en-US" altLang="en-US" sz="3200" b="1" i="1" dirty="0">
                <a:solidFill>
                  <a:srgbClr val="990033"/>
                </a:solidFill>
              </a:rPr>
              <a:t>without consent of the patient</a:t>
            </a:r>
            <a:r>
              <a:rPr lang="en-US" altLang="en-US" sz="3200" dirty="0"/>
              <a:t>.</a:t>
            </a:r>
          </a:p>
          <a:p>
            <a:pPr algn="just" eaLnBrk="1" fontAlgn="auto" hangingPunct="1">
              <a:spcAft>
                <a:spcPts val="0"/>
              </a:spcAft>
              <a:defRPr/>
            </a:pPr>
            <a:r>
              <a:rPr lang="en-GB" altLang="en-US" sz="3600" dirty="0"/>
              <a:t>Discussion of the illness of a patient with others, is forbidden except for medical consultation after patient’s permission</a:t>
            </a:r>
            <a:endParaRPr lang="en-US" altLang="en-US" sz="3600" dirty="0"/>
          </a:p>
          <a:p>
            <a:pPr eaLnBrk="1" fontAlgn="auto" hangingPunct="1">
              <a:spcAft>
                <a:spcPts val="0"/>
              </a:spcAft>
              <a:defRPr/>
            </a:pPr>
            <a:endParaRPr lang="en-US" altLang="en-US" sz="3200" b="1" dirty="0"/>
          </a:p>
          <a:p>
            <a:pPr eaLnBrk="1" fontAlgn="auto" hangingPunct="1">
              <a:spcAft>
                <a:spcPts val="0"/>
              </a:spcAft>
              <a:defRPr/>
            </a:pPr>
            <a:endParaRPr lang="en-US" alt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725A3A5-2CDF-4C80-B3B3-0F24A6C75F60}"/>
              </a:ext>
            </a:extLst>
          </p:cNvPr>
          <p:cNvSpPr>
            <a:spLocks noGrp="1" noChangeArrowheads="1"/>
          </p:cNvSpPr>
          <p:nvPr>
            <p:ph type="title"/>
          </p:nvPr>
        </p:nvSpPr>
        <p:spPr>
          <a:xfrm>
            <a:off x="457200" y="274638"/>
            <a:ext cx="8229600" cy="130175"/>
          </a:xfrm>
        </p:spPr>
        <p:txBody>
          <a:bodyPr rtlCol="0">
            <a:normAutofit fontScale="90000"/>
          </a:bodyPr>
          <a:lstStyle/>
          <a:p>
            <a:pPr eaLnBrk="1" fontAlgn="auto" hangingPunct="1">
              <a:spcAft>
                <a:spcPts val="0"/>
              </a:spcAft>
              <a:defRPr/>
            </a:pPr>
            <a:endParaRPr lang="ar-SA" altLang="en-US" sz="4000"/>
          </a:p>
        </p:txBody>
      </p:sp>
      <p:sp>
        <p:nvSpPr>
          <p:cNvPr id="14339" name="Rectangle 3">
            <a:extLst>
              <a:ext uri="{FF2B5EF4-FFF2-40B4-BE49-F238E27FC236}">
                <a16:creationId xmlns:a16="http://schemas.microsoft.com/office/drawing/2014/main" id="{786801FA-F6A2-4769-8AD6-536236539A52}"/>
              </a:ext>
            </a:extLst>
          </p:cNvPr>
          <p:cNvSpPr>
            <a:spLocks noGrp="1" noChangeArrowheads="1"/>
          </p:cNvSpPr>
          <p:nvPr>
            <p:ph idx="1"/>
          </p:nvPr>
        </p:nvSpPr>
        <p:spPr>
          <a:xfrm>
            <a:off x="0" y="0"/>
            <a:ext cx="9144000" cy="6858000"/>
          </a:xfrm>
          <a:solidFill>
            <a:srgbClr val="00FF00"/>
          </a:solidFill>
        </p:spPr>
        <p:txBody>
          <a:bodyPr rtlCol="0">
            <a:normAutofit/>
          </a:bodyPr>
          <a:lstStyle/>
          <a:p>
            <a:pPr marL="0" indent="0" eaLnBrk="1" fontAlgn="auto" hangingPunct="1">
              <a:spcAft>
                <a:spcPts val="0"/>
              </a:spcAft>
              <a:buFont typeface="Arial" panose="020B0604020202020204" pitchFamily="34" charset="0"/>
              <a:buNone/>
              <a:defRPr/>
            </a:pPr>
            <a:endParaRPr lang="en-US" altLang="en-US" b="1" dirty="0"/>
          </a:p>
          <a:p>
            <a:pPr eaLnBrk="1" fontAlgn="auto" hangingPunct="1">
              <a:spcAft>
                <a:spcPts val="0"/>
              </a:spcAft>
              <a:defRPr/>
            </a:pPr>
            <a:r>
              <a:rPr lang="en-US" altLang="en-US" sz="2800" b="1" dirty="0"/>
              <a:t>Imagine that you are taking care of a patient and a lady claiming to be his daughter calls on the phone to see how the patient is and what is going on with him.</a:t>
            </a:r>
            <a:r>
              <a:rPr lang="en-US" altLang="en-US" sz="2800" b="1" dirty="0">
                <a:latin typeface="Arial" panose="020B0604020202020204" pitchFamily="34" charset="0"/>
              </a:rPr>
              <a:t>”</a:t>
            </a:r>
            <a:r>
              <a:rPr lang="en-US" altLang="en-US" sz="2800" b="1" dirty="0"/>
              <a:t> The patient is asleep</a:t>
            </a:r>
            <a:r>
              <a:rPr lang="en-US" altLang="en-US" sz="2800" b="1" dirty="0">
                <a:latin typeface="Arial" panose="020B0604020202020204" pitchFamily="34" charset="0"/>
              </a:rPr>
              <a:t>”</a:t>
            </a:r>
            <a:endParaRPr lang="en-US" altLang="en-US" sz="2800" b="1" dirty="0"/>
          </a:p>
          <a:p>
            <a:pPr eaLnBrk="1" fontAlgn="auto" hangingPunct="1">
              <a:spcAft>
                <a:spcPts val="0"/>
              </a:spcAft>
              <a:buFontTx/>
              <a:buNone/>
              <a:defRPr/>
            </a:pPr>
            <a:endParaRPr lang="en-US" altLang="en-US" sz="2800" b="1" dirty="0">
              <a:solidFill>
                <a:srgbClr val="FF0000"/>
              </a:solidFill>
            </a:endParaRPr>
          </a:p>
          <a:p>
            <a:pPr eaLnBrk="1" fontAlgn="auto" hangingPunct="1">
              <a:spcAft>
                <a:spcPts val="0"/>
              </a:spcAft>
              <a:buFontTx/>
              <a:buNone/>
              <a:defRPr/>
            </a:pPr>
            <a:r>
              <a:rPr lang="en-US" altLang="en-US" sz="2800" b="1" dirty="0">
                <a:solidFill>
                  <a:srgbClr val="FF0000"/>
                </a:solidFill>
              </a:rPr>
              <a:t>	What do you say?</a:t>
            </a:r>
          </a:p>
          <a:p>
            <a:pPr eaLnBrk="1" fontAlgn="auto" hangingPunct="1">
              <a:spcAft>
                <a:spcPts val="0"/>
              </a:spcAft>
              <a:buFontTx/>
              <a:buNone/>
              <a:defRPr/>
            </a:pPr>
            <a:r>
              <a:rPr lang="en-US" altLang="en-US" sz="2800" b="1" dirty="0">
                <a:solidFill>
                  <a:srgbClr val="FF0000"/>
                </a:solidFill>
              </a:rPr>
              <a:t>	Would it be against confidentiality if you answer her questions ?</a:t>
            </a:r>
          </a:p>
          <a:p>
            <a:pPr eaLnBrk="1" fontAlgn="auto" hangingPunct="1">
              <a:spcAft>
                <a:spcPts val="0"/>
              </a:spcAft>
              <a:buFontTx/>
              <a:buNone/>
              <a:defRPr/>
            </a:pPr>
            <a:endParaRPr lang="en-US" altLang="en-US" sz="2800" b="1" dirty="0">
              <a:solidFill>
                <a:srgbClr val="FF0000"/>
              </a:solidFill>
            </a:endParaRPr>
          </a:p>
          <a:p>
            <a:pPr eaLnBrk="1" fontAlgn="auto" hangingPunct="1">
              <a:spcAft>
                <a:spcPts val="0"/>
              </a:spcAft>
              <a:defRPr/>
            </a:pPr>
            <a:r>
              <a:rPr lang="en-US" altLang="en-US" sz="2800" b="1" dirty="0">
                <a:solidFill>
                  <a:srgbClr val="FF0000"/>
                </a:solidFill>
              </a:rPr>
              <a:t>    </a:t>
            </a:r>
            <a:r>
              <a:rPr lang="en-US" altLang="en-US" sz="2800" b="1" dirty="0"/>
              <a:t>Yes , It is breach of confidentiality, unless that patient listed that family member can receive medical information about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1000"/>
                                        <p:tgtEl>
                                          <p:spTgt spid="14339">
                                            <p:txEl>
                                              <p:pRg st="1" end="1"/>
                                            </p:txEl>
                                          </p:spTgt>
                                        </p:tgtEl>
                                      </p:cBhvr>
                                    </p:animEffect>
                                    <p:anim calcmode="lin" valueType="num">
                                      <p:cBhvr>
                                        <p:cTn id="8"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3" end="3"/>
                                            </p:txEl>
                                          </p:spTgt>
                                        </p:tgtEl>
                                        <p:attrNameLst>
                                          <p:attrName>style.visibility</p:attrName>
                                        </p:attrNameLst>
                                      </p:cBhvr>
                                      <p:to>
                                        <p:strVal val="visible"/>
                                      </p:to>
                                    </p:set>
                                    <p:animEffect transition="in" filter="fade">
                                      <p:cBhvr>
                                        <p:cTn id="14" dur="1000"/>
                                        <p:tgtEl>
                                          <p:spTgt spid="14339">
                                            <p:txEl>
                                              <p:pRg st="3" end="3"/>
                                            </p:txEl>
                                          </p:spTgt>
                                        </p:tgtEl>
                                      </p:cBhvr>
                                    </p:animEffect>
                                    <p:anim calcmode="lin" valueType="num">
                                      <p:cBhvr>
                                        <p:cTn id="15"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fade">
                                      <p:cBhvr>
                                        <p:cTn id="21" dur="1000"/>
                                        <p:tgtEl>
                                          <p:spTgt spid="14339">
                                            <p:txEl>
                                              <p:pRg st="4" end="4"/>
                                            </p:txEl>
                                          </p:spTgt>
                                        </p:tgtEl>
                                      </p:cBhvr>
                                    </p:animEffect>
                                    <p:anim calcmode="lin" valueType="num">
                                      <p:cBhvr>
                                        <p:cTn id="22"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6" end="6"/>
                                            </p:txEl>
                                          </p:spTgt>
                                        </p:tgtEl>
                                        <p:attrNameLst>
                                          <p:attrName>style.visibility</p:attrName>
                                        </p:attrNameLst>
                                      </p:cBhvr>
                                      <p:to>
                                        <p:strVal val="visible"/>
                                      </p:to>
                                    </p:set>
                                    <p:animEffect transition="in" filter="fade">
                                      <p:cBhvr>
                                        <p:cTn id="28" dur="1000"/>
                                        <p:tgtEl>
                                          <p:spTgt spid="14339">
                                            <p:txEl>
                                              <p:pRg st="6" end="6"/>
                                            </p:txEl>
                                          </p:spTgt>
                                        </p:tgtEl>
                                      </p:cBhvr>
                                    </p:animEffect>
                                    <p:anim calcmode="lin" valueType="num">
                                      <p:cBhvr>
                                        <p:cTn id="29"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039021C-AD8C-49CB-A7AB-3F1E5037F7EB}"/>
              </a:ext>
            </a:extLst>
          </p:cNvPr>
          <p:cNvSpPr>
            <a:spLocks noGrp="1" noChangeArrowheads="1"/>
          </p:cNvSpPr>
          <p:nvPr>
            <p:ph type="title"/>
          </p:nvPr>
        </p:nvSpPr>
        <p:spPr>
          <a:xfrm>
            <a:off x="457200" y="274638"/>
            <a:ext cx="8229600" cy="130175"/>
          </a:xfrm>
        </p:spPr>
        <p:txBody>
          <a:bodyPr rtlCol="0">
            <a:normAutofit fontScale="90000"/>
          </a:bodyPr>
          <a:lstStyle/>
          <a:p>
            <a:pPr eaLnBrk="1" fontAlgn="auto" hangingPunct="1">
              <a:spcAft>
                <a:spcPts val="0"/>
              </a:spcAft>
              <a:defRPr/>
            </a:pPr>
            <a:endParaRPr lang="ar-SA" altLang="en-US" sz="4000"/>
          </a:p>
        </p:txBody>
      </p:sp>
      <p:sp>
        <p:nvSpPr>
          <p:cNvPr id="15363" name="Rectangle 3">
            <a:extLst>
              <a:ext uri="{FF2B5EF4-FFF2-40B4-BE49-F238E27FC236}">
                <a16:creationId xmlns:a16="http://schemas.microsoft.com/office/drawing/2014/main" id="{0FDB58C8-C10C-4ADF-A788-2303F2820221}"/>
              </a:ext>
            </a:extLst>
          </p:cNvPr>
          <p:cNvSpPr>
            <a:spLocks noGrp="1" noChangeArrowheads="1"/>
          </p:cNvSpPr>
          <p:nvPr>
            <p:ph idx="1"/>
          </p:nvPr>
        </p:nvSpPr>
        <p:spPr>
          <a:xfrm>
            <a:off x="0" y="0"/>
            <a:ext cx="9144000" cy="6858000"/>
          </a:xfrm>
          <a:solidFill>
            <a:srgbClr val="00FF00"/>
          </a:solidFill>
        </p:spPr>
        <p:txBody>
          <a:bodyPr rtlCol="0">
            <a:normAutofit/>
          </a:bodyPr>
          <a:lstStyle/>
          <a:p>
            <a:pPr eaLnBrk="1" fontAlgn="auto" hangingPunct="1">
              <a:spcAft>
                <a:spcPts val="0"/>
              </a:spcAft>
              <a:defRPr/>
            </a:pPr>
            <a:endParaRPr lang="en-US" altLang="en-US" sz="2800" b="1" i="1" dirty="0">
              <a:solidFill>
                <a:srgbClr val="002060"/>
              </a:solidFill>
            </a:endParaRPr>
          </a:p>
          <a:p>
            <a:pPr eaLnBrk="1" fontAlgn="auto" hangingPunct="1">
              <a:spcAft>
                <a:spcPts val="0"/>
              </a:spcAft>
              <a:defRPr/>
            </a:pPr>
            <a:r>
              <a:rPr lang="en-US" altLang="en-US" sz="2800" b="1" i="1" dirty="0">
                <a:solidFill>
                  <a:srgbClr val="002060"/>
                </a:solidFill>
              </a:rPr>
              <a:t>You see your  Aunt at the hospital where you are working at. </a:t>
            </a:r>
            <a:r>
              <a:rPr lang="en-US" altLang="en-US" sz="2800" b="1" i="1" dirty="0">
                <a:solidFill>
                  <a:srgbClr val="FF0000"/>
                </a:solidFill>
              </a:rPr>
              <a:t>Can you tell your mom about it?</a:t>
            </a:r>
          </a:p>
          <a:p>
            <a:pPr marL="0" indent="0" eaLnBrk="1" fontAlgn="auto" hangingPunct="1">
              <a:spcAft>
                <a:spcPts val="0"/>
              </a:spcAft>
              <a:buFont typeface="Arial" panose="020B0604020202020204" pitchFamily="34" charset="0"/>
              <a:buNone/>
              <a:defRPr/>
            </a:pPr>
            <a:endParaRPr lang="en-US" altLang="en-US" sz="2800" b="1" dirty="0">
              <a:solidFill>
                <a:srgbClr val="FF0000"/>
              </a:solidFill>
            </a:endParaRPr>
          </a:p>
          <a:p>
            <a:pPr eaLnBrk="1" fontAlgn="auto" hangingPunct="1">
              <a:spcAft>
                <a:spcPts val="0"/>
              </a:spcAft>
              <a:defRPr/>
            </a:pPr>
            <a:r>
              <a:rPr lang="en-US" altLang="en-US" sz="2800" dirty="0"/>
              <a:t>A: </a:t>
            </a:r>
            <a:r>
              <a:rPr lang="en-US" altLang="en-US" sz="2800" b="1" dirty="0">
                <a:solidFill>
                  <a:srgbClr val="FF3300"/>
                </a:solidFill>
              </a:rPr>
              <a:t>No</a:t>
            </a:r>
            <a:r>
              <a:rPr lang="en-US" altLang="en-US" sz="2800" b="1" dirty="0">
                <a:solidFill>
                  <a:srgbClr val="000000"/>
                </a:solidFill>
              </a:rPr>
              <a:t>. your  Aunt</a:t>
            </a:r>
            <a:r>
              <a:rPr lang="en-US" altLang="en-US" sz="2800" b="1" i="1" dirty="0">
                <a:solidFill>
                  <a:srgbClr val="000000"/>
                </a:solidFill>
              </a:rPr>
              <a:t> </a:t>
            </a:r>
            <a:r>
              <a:rPr lang="en-US" altLang="en-US" sz="2800" b="1" dirty="0">
                <a:solidFill>
                  <a:srgbClr val="000000"/>
                </a:solidFill>
              </a:rPr>
              <a:t>may be visiting; but then again, she may be having investigations done. She may not want the family to know about the tests until she knows the outcome. She has the right not to tell the family. It is up to her to tell the family </a:t>
            </a:r>
            <a:r>
              <a:rPr lang="en-US" altLang="en-US" sz="2800" b="1" dirty="0">
                <a:solidFill>
                  <a:srgbClr val="000000"/>
                </a:solidFill>
                <a:latin typeface="Arial" panose="020B0604020202020204" pitchFamily="34" charset="0"/>
              </a:rPr>
              <a:t>–</a:t>
            </a:r>
            <a:r>
              <a:rPr lang="en-US" altLang="en-US" sz="2800" b="1" dirty="0">
                <a:solidFill>
                  <a:srgbClr val="000000"/>
                </a:solidFill>
              </a:rPr>
              <a:t> not you. </a:t>
            </a:r>
          </a:p>
          <a:p>
            <a:pPr eaLnBrk="1" fontAlgn="auto" hangingPunct="1">
              <a:spcAft>
                <a:spcPts val="0"/>
              </a:spcAft>
              <a:defRPr/>
            </a:pPr>
            <a:r>
              <a:rPr lang="en-US" altLang="en-US" sz="2800" b="1" dirty="0">
                <a:solidFill>
                  <a:srgbClr val="000000"/>
                </a:solidFill>
              </a:rPr>
              <a:t>A simple statement like </a:t>
            </a:r>
            <a:r>
              <a:rPr lang="en-US" altLang="en-US" sz="2800" b="1" dirty="0">
                <a:solidFill>
                  <a:srgbClr val="000000"/>
                </a:solidFill>
                <a:latin typeface="Arial" panose="020B0604020202020204" pitchFamily="34" charset="0"/>
              </a:rPr>
              <a:t>“</a:t>
            </a:r>
            <a:r>
              <a:rPr lang="en-US" altLang="en-US" sz="2800" b="1" dirty="0">
                <a:solidFill>
                  <a:srgbClr val="FF0000"/>
                </a:solidFill>
              </a:rPr>
              <a:t>I saw my Aunt  at the hospital today</a:t>
            </a:r>
            <a:r>
              <a:rPr lang="en-US" altLang="en-US" sz="2800" b="1" dirty="0">
                <a:solidFill>
                  <a:srgbClr val="000000"/>
                </a:solidFill>
                <a:latin typeface="Arial" panose="020B0604020202020204" pitchFamily="34" charset="0"/>
              </a:rPr>
              <a:t>”</a:t>
            </a:r>
            <a:r>
              <a:rPr lang="en-US" altLang="en-US" sz="2800" b="1" dirty="0">
                <a:solidFill>
                  <a:srgbClr val="000000"/>
                </a:solidFill>
              </a:rPr>
              <a:t> can lead to a major breach of her right to privacy.</a:t>
            </a:r>
          </a:p>
          <a:p>
            <a:pPr eaLnBrk="1" fontAlgn="auto" hangingPunct="1">
              <a:spcAft>
                <a:spcPts val="0"/>
              </a:spcAft>
              <a:defRPr/>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barn(inVertical)">
                                      <p:cBhvr>
                                        <p:cTn id="7" dur="500"/>
                                        <p:tgtEl>
                                          <p:spTgt spid="1536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arn(inVertical)">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barn(inVertical)">
                                      <p:cBhvr>
                                        <p:cTn id="17" dur="500"/>
                                        <p:tgtEl>
                                          <p:spTgt spid="153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barn(inVertical)">
                                      <p:cBhvr>
                                        <p:cTn id="2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D06FB9D-AACB-4002-AA8A-8E6DAA86758F}"/>
              </a:ext>
            </a:extLst>
          </p:cNvPr>
          <p:cNvSpPr>
            <a:spLocks noGrp="1" noChangeArrowheads="1"/>
          </p:cNvSpPr>
          <p:nvPr>
            <p:ph type="title"/>
          </p:nvPr>
        </p:nvSpPr>
        <p:spPr>
          <a:xfrm>
            <a:off x="685800" y="304800"/>
            <a:ext cx="7772400" cy="1143000"/>
          </a:xfrm>
        </p:spPr>
        <p:txBody>
          <a:bodyPr/>
          <a:lstStyle/>
          <a:p>
            <a:pPr eaLnBrk="1" hangingPunct="1"/>
            <a:r>
              <a:rPr lang="en-US" altLang="en-US" b="1">
                <a:solidFill>
                  <a:srgbClr val="990033"/>
                </a:solidFill>
              </a:rPr>
              <a:t>Medical Confidentiality</a:t>
            </a:r>
            <a:br>
              <a:rPr lang="en-US" altLang="en-US" b="1">
                <a:solidFill>
                  <a:srgbClr val="990033"/>
                </a:solidFill>
              </a:rPr>
            </a:br>
            <a:endParaRPr lang="en-US" altLang="en-US" b="1">
              <a:solidFill>
                <a:srgbClr val="990033"/>
              </a:solidFill>
            </a:endParaRPr>
          </a:p>
        </p:txBody>
      </p:sp>
      <p:sp>
        <p:nvSpPr>
          <p:cNvPr id="37891" name="Rectangle 3">
            <a:extLst>
              <a:ext uri="{FF2B5EF4-FFF2-40B4-BE49-F238E27FC236}">
                <a16:creationId xmlns:a16="http://schemas.microsoft.com/office/drawing/2014/main" id="{4FBD72CF-F3A5-4600-B7BB-54D05626F1F9}"/>
              </a:ext>
            </a:extLst>
          </p:cNvPr>
          <p:cNvSpPr>
            <a:spLocks noGrp="1" noChangeArrowheads="1"/>
          </p:cNvSpPr>
          <p:nvPr>
            <p:ph idx="1"/>
          </p:nvPr>
        </p:nvSpPr>
        <p:spPr>
          <a:xfrm>
            <a:off x="533400" y="1143000"/>
            <a:ext cx="8229600" cy="5334000"/>
          </a:xfrm>
        </p:spPr>
        <p:txBody>
          <a:bodyPr/>
          <a:lstStyle/>
          <a:p>
            <a:pPr eaLnBrk="1" hangingPunct="1"/>
            <a:r>
              <a:rPr lang="en-US" altLang="en-US" sz="3600" b="1"/>
              <a:t>Respect for confidentiality is firmly established in</a:t>
            </a:r>
            <a:r>
              <a:rPr lang="en-US" altLang="en-US" sz="3600" b="1">
                <a:solidFill>
                  <a:schemeClr val="accent2"/>
                </a:solidFill>
              </a:rPr>
              <a:t> </a:t>
            </a:r>
            <a:r>
              <a:rPr lang="en-US" altLang="en-US" sz="3600" b="1" u="sng">
                <a:solidFill>
                  <a:srgbClr val="CC0000"/>
                </a:solidFill>
              </a:rPr>
              <a:t>codes of medical ethics</a:t>
            </a:r>
            <a:r>
              <a:rPr lang="en-US" altLang="en-US" sz="3600" b="1">
                <a:solidFill>
                  <a:schemeClr val="accent2"/>
                </a:solidFill>
              </a:rPr>
              <a:t>.</a:t>
            </a:r>
          </a:p>
          <a:p>
            <a:pPr eaLnBrk="1" hangingPunct="1"/>
            <a:r>
              <a:rPr lang="en-US" altLang="en-US" sz="3600" b="1"/>
              <a:t>Breach of confidentiality is not only </a:t>
            </a:r>
            <a:r>
              <a:rPr lang="en-US" altLang="en-US" sz="3600" b="1">
                <a:solidFill>
                  <a:srgbClr val="FF0000"/>
                </a:solidFill>
              </a:rPr>
              <a:t>unethical,</a:t>
            </a:r>
            <a:r>
              <a:rPr lang="en-US" altLang="en-US" sz="3600" b="1"/>
              <a:t> it is also </a:t>
            </a:r>
            <a:r>
              <a:rPr lang="en-US" altLang="en-US" sz="3600" b="1">
                <a:solidFill>
                  <a:srgbClr val="FF0000"/>
                </a:solidFill>
              </a:rPr>
              <a:t>illegal.</a:t>
            </a:r>
          </a:p>
          <a:p>
            <a:pPr eaLnBrk="1" hangingPunct="1"/>
            <a:r>
              <a:rPr lang="en-US" altLang="en-US" b="1"/>
              <a:t>Confidentiality as related to health care dates back to the</a:t>
            </a:r>
            <a:r>
              <a:rPr lang="en-US" altLang="en-US"/>
              <a:t> </a:t>
            </a:r>
            <a:r>
              <a:rPr lang="en-US" altLang="en-US" b="1" i="1">
                <a:solidFill>
                  <a:srgbClr val="FF3300"/>
                </a:solidFill>
              </a:rPr>
              <a:t>Hippocratic Oath</a:t>
            </a:r>
            <a:r>
              <a:rPr lang="en-US" altLang="en-US"/>
              <a:t>:</a:t>
            </a:r>
          </a:p>
          <a:p>
            <a:pPr eaLnBrk="1" hangingPunct="1">
              <a:buFontTx/>
              <a:buNone/>
            </a:pPr>
            <a:endParaRPr lang="en-US" altLang="en-US"/>
          </a:p>
          <a:p>
            <a:pPr eaLnBrk="1" hangingPunct="1">
              <a:buFontTx/>
              <a:buNone/>
            </a:pPr>
            <a:endParaRPr lang="en-US" altLang="en-US" sz="28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p:cTn id="12"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7891">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3789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37891">
                                            <p:txEl>
                                              <p:pRg st="1" end="1"/>
                                            </p:txEl>
                                          </p:spTgt>
                                        </p:tgtEl>
                                        <p:attrNameLst>
                                          <p:attrName>style.visibility</p:attrName>
                                        </p:attrNameLst>
                                      </p:cBhvr>
                                      <p:to>
                                        <p:strVal val="visible"/>
                                      </p:to>
                                    </p:set>
                                    <p:anim calcmode="lin" valueType="num">
                                      <p:cBhvr>
                                        <p:cTn id="20"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7891">
                                            <p:txEl>
                                              <p:pRg st="1" end="1"/>
                                            </p:txEl>
                                          </p:spTgt>
                                        </p:tgtEl>
                                        <p:attrNameLst>
                                          <p:attrName>ppt_x</p:attrName>
                                        </p:attrNameLst>
                                      </p:cBhvr>
                                      <p:tavLst>
                                        <p:tav tm="0">
                                          <p:val>
                                            <p:fltVal val="0.5"/>
                                          </p:val>
                                        </p:tav>
                                        <p:tav tm="100000">
                                          <p:val>
                                            <p:strVal val="#ppt_x"/>
                                          </p:val>
                                        </p:tav>
                                      </p:tavLst>
                                    </p:anim>
                                    <p:anim calcmode="lin" valueType="num">
                                      <p:cBhvr>
                                        <p:cTn id="23" dur="500" fill="hold"/>
                                        <p:tgtEl>
                                          <p:spTgt spid="3789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 calcmode="lin" valueType="num">
                                      <p:cBhvr>
                                        <p:cTn id="28"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7891">
                                            <p:txEl>
                                              <p:pRg st="2" end="2"/>
                                            </p:txEl>
                                          </p:spTgt>
                                        </p:tgtEl>
                                        <p:attrNameLst>
                                          <p:attrName>ppt_x</p:attrName>
                                        </p:attrNameLst>
                                      </p:cBhvr>
                                      <p:tavLst>
                                        <p:tav tm="0">
                                          <p:val>
                                            <p:fltVal val="0.5"/>
                                          </p:val>
                                        </p:tav>
                                        <p:tav tm="100000">
                                          <p:val>
                                            <p:strVal val="#ppt_x"/>
                                          </p:val>
                                        </p:tav>
                                      </p:tavLst>
                                    </p:anim>
                                    <p:anim calcmode="lin" valueType="num">
                                      <p:cBhvr>
                                        <p:cTn id="31" dur="500" fill="hold"/>
                                        <p:tgtEl>
                                          <p:spTgt spid="37891">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5A3D42D-83EA-4B43-853E-A9B0842D65A0}"/>
              </a:ext>
            </a:extLst>
          </p:cNvPr>
          <p:cNvSpPr>
            <a:spLocks noGrp="1" noChangeArrowheads="1"/>
          </p:cNvSpPr>
          <p:nvPr>
            <p:ph type="title"/>
          </p:nvPr>
        </p:nvSpPr>
        <p:spPr>
          <a:xfrm>
            <a:off x="685800" y="304800"/>
            <a:ext cx="7772400" cy="1143000"/>
          </a:xfrm>
        </p:spPr>
        <p:txBody>
          <a:bodyPr/>
          <a:lstStyle/>
          <a:p>
            <a:pPr eaLnBrk="1" hangingPunct="1"/>
            <a:r>
              <a:rPr lang="en-US" altLang="en-US" b="1">
                <a:solidFill>
                  <a:srgbClr val="990033"/>
                </a:solidFill>
              </a:rPr>
              <a:t>Medical Confidentiality</a:t>
            </a:r>
            <a:br>
              <a:rPr lang="en-US" altLang="en-US" b="1">
                <a:solidFill>
                  <a:srgbClr val="990033"/>
                </a:solidFill>
              </a:rPr>
            </a:br>
            <a:endParaRPr lang="en-US" altLang="en-US" b="1">
              <a:solidFill>
                <a:srgbClr val="990033"/>
              </a:solidFill>
            </a:endParaRPr>
          </a:p>
        </p:txBody>
      </p:sp>
      <p:sp>
        <p:nvSpPr>
          <p:cNvPr id="37891" name="Rectangle 3">
            <a:extLst>
              <a:ext uri="{FF2B5EF4-FFF2-40B4-BE49-F238E27FC236}">
                <a16:creationId xmlns:a16="http://schemas.microsoft.com/office/drawing/2014/main" id="{143EA1DA-D72C-4E1E-B940-5DD374BCDF59}"/>
              </a:ext>
            </a:extLst>
          </p:cNvPr>
          <p:cNvSpPr>
            <a:spLocks noGrp="1" noChangeArrowheads="1"/>
          </p:cNvSpPr>
          <p:nvPr>
            <p:ph idx="1"/>
          </p:nvPr>
        </p:nvSpPr>
        <p:spPr>
          <a:xfrm>
            <a:off x="0" y="0"/>
            <a:ext cx="9144000" cy="6858000"/>
          </a:xfrm>
          <a:solidFill>
            <a:srgbClr val="99CCFF"/>
          </a:solidFill>
        </p:spPr>
        <p:txBody>
          <a:bodyPr/>
          <a:lstStyle/>
          <a:p>
            <a:pPr eaLnBrk="1" hangingPunct="1">
              <a:buFontTx/>
              <a:buNone/>
            </a:pPr>
            <a:endParaRPr lang="en-US" altLang="en-US"/>
          </a:p>
          <a:p>
            <a:pPr algn="ctr" eaLnBrk="1" hangingPunct="1">
              <a:buFontTx/>
              <a:buNone/>
            </a:pPr>
            <a:r>
              <a:rPr lang="en-US" altLang="en-US" sz="3600" b="1" i="1" u="sng">
                <a:solidFill>
                  <a:srgbClr val="CC0000"/>
                </a:solidFill>
              </a:rPr>
              <a:t>Hippocratic oath</a:t>
            </a:r>
          </a:p>
          <a:p>
            <a:pPr eaLnBrk="1" hangingPunct="1">
              <a:buFontTx/>
              <a:buNone/>
            </a:pPr>
            <a:r>
              <a:rPr lang="en-US" altLang="en-US" sz="2800" i="1"/>
              <a:t>   </a:t>
            </a:r>
            <a:r>
              <a:rPr lang="en-US" altLang="en-US" i="1"/>
              <a:t>"</a:t>
            </a:r>
            <a:r>
              <a:rPr lang="en-US" altLang="en-US" sz="3600" b="1" i="1"/>
              <a:t>What I may </a:t>
            </a:r>
            <a:r>
              <a:rPr lang="en-US" altLang="en-US" sz="3600" b="1" i="1">
                <a:solidFill>
                  <a:srgbClr val="FF0000"/>
                </a:solidFill>
              </a:rPr>
              <a:t>see </a:t>
            </a:r>
            <a:r>
              <a:rPr lang="en-US" altLang="en-US" sz="3600" b="1" i="1"/>
              <a:t>or </a:t>
            </a:r>
            <a:r>
              <a:rPr lang="en-US" altLang="en-US" sz="3600" b="1" i="1">
                <a:solidFill>
                  <a:srgbClr val="FF0000"/>
                </a:solidFill>
              </a:rPr>
              <a:t>hear</a:t>
            </a:r>
            <a:r>
              <a:rPr lang="en-US" altLang="en-US" sz="3600" b="1" i="1"/>
              <a:t> in the course of the treatment or even outside of the treatment in regard to the life of men, which on no account one must spread abroad, I will keep to myself, holding such things shameful to be spoken about".</a:t>
            </a:r>
            <a:r>
              <a:rPr lang="en-US" altLang="en-US" sz="3600" b="1"/>
              <a:t> </a:t>
            </a:r>
            <a:endParaRPr lang="en-US" altLang="en-US" sz="28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p:cTn id="12"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37891">
                                            <p:txEl>
                                              <p:pRg st="1" end="1"/>
                                            </p:txEl>
                                          </p:spTgt>
                                        </p:tgtEl>
                                        <p:attrNameLst>
                                          <p:attrName>ppt_x</p:attrName>
                                        </p:attrNameLst>
                                      </p:cBhvr>
                                      <p:tavLst>
                                        <p:tav tm="0">
                                          <p:val>
                                            <p:fltVal val="0.5"/>
                                          </p:val>
                                        </p:tav>
                                        <p:tav tm="100000">
                                          <p:val>
                                            <p:strVal val="#ppt_x"/>
                                          </p:val>
                                        </p:tav>
                                      </p:tavLst>
                                    </p:anim>
                                    <p:anim calcmode="lin" valueType="num">
                                      <p:cBhvr>
                                        <p:cTn id="15" dur="500" fill="hold"/>
                                        <p:tgtEl>
                                          <p:spTgt spid="37891">
                                            <p:txEl>
                                              <p:pRg st="1" end="1"/>
                                            </p:txEl>
                                          </p:spTgt>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1000"/>
                            </p:stCondLst>
                            <p:childTnLst>
                              <p:par>
                                <p:cTn id="17" presetID="23" presetClass="entr" presetSubtype="528" fill="hold" grpId="0" nodeType="after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7891">
                                            <p:txEl>
                                              <p:pRg st="2" end="2"/>
                                            </p:txEl>
                                          </p:spTgt>
                                        </p:tgtEl>
                                        <p:attrNameLst>
                                          <p:attrName>ppt_x</p:attrName>
                                        </p:attrNameLst>
                                      </p:cBhvr>
                                      <p:tavLst>
                                        <p:tav tm="0">
                                          <p:val>
                                            <p:fltVal val="0.5"/>
                                          </p:val>
                                        </p:tav>
                                        <p:tav tm="100000">
                                          <p:val>
                                            <p:strVal val="#ppt_x"/>
                                          </p:val>
                                        </p:tav>
                                      </p:tavLst>
                                    </p:anim>
                                    <p:anim calcmode="lin" valueType="num">
                                      <p:cBhvr>
                                        <p:cTn id="22" dur="500" fill="hold"/>
                                        <p:tgtEl>
                                          <p:spTgt spid="37891">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8888AA"/>
            </a:gs>
          </a:gsLst>
          <a:lin ang="5400000" scaled="1"/>
        </a:gra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9E28D35-0A14-4BED-B7D3-9B267D093CE0}"/>
              </a:ext>
            </a:extLst>
          </p:cNvPr>
          <p:cNvSpPr>
            <a:spLocks noGrp="1" noChangeArrowheads="1"/>
          </p:cNvSpPr>
          <p:nvPr>
            <p:ph type="title"/>
          </p:nvPr>
        </p:nvSpPr>
        <p:spPr>
          <a:xfrm>
            <a:off x="609600" y="228600"/>
            <a:ext cx="7772400" cy="838200"/>
          </a:xfrm>
        </p:spPr>
        <p:txBody>
          <a:bodyPr/>
          <a:lstStyle/>
          <a:p>
            <a:pPr eaLnBrk="1" hangingPunct="1"/>
            <a:r>
              <a:rPr lang="en-US" altLang="en-US" sz="4000" b="1">
                <a:solidFill>
                  <a:srgbClr val="FF0000"/>
                </a:solidFill>
              </a:rPr>
              <a:t>Patient's information covers:</a:t>
            </a:r>
          </a:p>
        </p:txBody>
      </p:sp>
      <p:sp>
        <p:nvSpPr>
          <p:cNvPr id="53251" name="Rectangle 3">
            <a:extLst>
              <a:ext uri="{FF2B5EF4-FFF2-40B4-BE49-F238E27FC236}">
                <a16:creationId xmlns:a16="http://schemas.microsoft.com/office/drawing/2014/main" id="{6FA95EBF-4DEE-48F4-9711-E052695E8D09}"/>
              </a:ext>
            </a:extLst>
          </p:cNvPr>
          <p:cNvSpPr>
            <a:spLocks noGrp="1" noChangeArrowheads="1"/>
          </p:cNvSpPr>
          <p:nvPr>
            <p:ph idx="1"/>
          </p:nvPr>
        </p:nvSpPr>
        <p:spPr>
          <a:xfrm>
            <a:off x="152400" y="1066800"/>
            <a:ext cx="8686800" cy="5029200"/>
          </a:xfrm>
        </p:spPr>
        <p:txBody>
          <a:bodyPr/>
          <a:lstStyle/>
          <a:p>
            <a:pPr eaLnBrk="1" hangingPunct="1">
              <a:buFontTx/>
              <a:buChar char="-"/>
            </a:pPr>
            <a:r>
              <a:rPr lang="en-US" altLang="en-US" b="1"/>
              <a:t>Identifiable material in the medical records e.g. written records, photographs, video films.</a:t>
            </a:r>
          </a:p>
          <a:p>
            <a:pPr eaLnBrk="1" hangingPunct="1">
              <a:buFontTx/>
              <a:buNone/>
            </a:pPr>
            <a:endParaRPr lang="en-US" altLang="en-US"/>
          </a:p>
          <a:p>
            <a:pPr eaLnBrk="1" hangingPunct="1">
              <a:buFontTx/>
              <a:buNone/>
            </a:pPr>
            <a:r>
              <a:rPr lang="en-US" altLang="en-US" b="1">
                <a:solidFill>
                  <a:srgbClr val="002060"/>
                </a:solidFill>
              </a:rPr>
              <a:t> -Identifiable material held in the doctor's head. Oral information obtained from the patient or his relatives.</a:t>
            </a:r>
          </a:p>
        </p:txBody>
      </p:sp>
      <p:pic>
        <p:nvPicPr>
          <p:cNvPr id="53253" name="Picture 5">
            <a:extLst>
              <a:ext uri="{FF2B5EF4-FFF2-40B4-BE49-F238E27FC236}">
                <a16:creationId xmlns:a16="http://schemas.microsoft.com/office/drawing/2014/main" id="{D9B7495E-3C01-4543-BD6C-109332ECB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3125788"/>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a:extLst>
              <a:ext uri="{FF2B5EF4-FFF2-40B4-BE49-F238E27FC236}">
                <a16:creationId xmlns:a16="http://schemas.microsoft.com/office/drawing/2014/main" id="{BCCBC864-586A-41BB-8182-ED678E903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3124200"/>
            <a:ext cx="2838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a:extLst>
              <a:ext uri="{FF2B5EF4-FFF2-40B4-BE49-F238E27FC236}">
                <a16:creationId xmlns:a16="http://schemas.microsoft.com/office/drawing/2014/main" id="{90F95D07-A8BE-4AEE-80BD-AD285AE84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63925"/>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a:extLst>
              <a:ext uri="{FF2B5EF4-FFF2-40B4-BE49-F238E27FC236}">
                <a16:creationId xmlns:a16="http://schemas.microsoft.com/office/drawing/2014/main" id="{9FA39DFD-177A-4647-915B-B30FB20B28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075" y="48006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50"/>
                                        </p:tgtEl>
                                        <p:attrNameLst>
                                          <p:attrName>style.visibility</p:attrName>
                                        </p:attrNameLst>
                                      </p:cBhvr>
                                      <p:to>
                                        <p:strVal val="visible"/>
                                      </p:to>
                                    </p:set>
                                    <p:anim calcmode="discrete" valueType="clr">
                                      <p:cBhvr override="childStyle">
                                        <p:cTn id="7" dur="80"/>
                                        <p:tgtEl>
                                          <p:spTgt spid="532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0"/>
                                        </p:tgtEl>
                                        <p:attrNameLst>
                                          <p:attrName>fillcolor</p:attrName>
                                        </p:attrNameLst>
                                      </p:cBhvr>
                                      <p:tavLst>
                                        <p:tav tm="0">
                                          <p:val>
                                            <p:clrVal>
                                              <a:schemeClr val="accent2"/>
                                            </p:clrVal>
                                          </p:val>
                                        </p:tav>
                                        <p:tav tm="50000">
                                          <p:val>
                                            <p:clrVal>
                                              <a:schemeClr val="hlink"/>
                                            </p:clrVal>
                                          </p:val>
                                        </p:tav>
                                      </p:tavLst>
                                    </p:anim>
                                    <p:set>
                                      <p:cBhvr>
                                        <p:cTn id="9" dur="80"/>
                                        <p:tgtEl>
                                          <p:spTgt spid="532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animEffect transition="in" filter="wheel(1)">
                                      <p:cBhvr>
                                        <p:cTn id="14" dur="2000"/>
                                        <p:tgtEl>
                                          <p:spTgt spid="532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Effect transition="in" filter="wheel(1)">
                                      <p:cBhvr>
                                        <p:cTn id="19" dur="2000"/>
                                        <p:tgtEl>
                                          <p:spTgt spid="53251">
                                            <p:txEl>
                                              <p:pRg st="2" end="2"/>
                                            </p:txEl>
                                          </p:spTgt>
                                        </p:tgtEl>
                                      </p:cBhvr>
                                    </p:animEffect>
                                  </p:childTnLst>
                                </p:cTn>
                              </p:par>
                            </p:childTnLst>
                          </p:cTn>
                        </p:par>
                        <p:par>
                          <p:cTn id="20" fill="hold" nodeType="afterGroup">
                            <p:stCondLst>
                              <p:cond delay="2000"/>
                            </p:stCondLst>
                            <p:childTnLst>
                              <p:par>
                                <p:cTn id="21" presetID="52" presetClass="entr" presetSubtype="0" fill="hold" nodeType="afterEffect">
                                  <p:stCondLst>
                                    <p:cond delay="0"/>
                                  </p:stCondLst>
                                  <p:childTnLst>
                                    <p:set>
                                      <p:cBhvr>
                                        <p:cTn id="22" dur="1" fill="hold">
                                          <p:stCondLst>
                                            <p:cond delay="0"/>
                                          </p:stCondLst>
                                        </p:cTn>
                                        <p:tgtEl>
                                          <p:spTgt spid="53255"/>
                                        </p:tgtEl>
                                        <p:attrNameLst>
                                          <p:attrName>style.visibility</p:attrName>
                                        </p:attrNameLst>
                                      </p:cBhvr>
                                      <p:to>
                                        <p:strVal val="visible"/>
                                      </p:to>
                                    </p:set>
                                    <p:animScale>
                                      <p:cBhvr>
                                        <p:cTn id="23" dur="1000" decel="50000" fill="hold">
                                          <p:stCondLst>
                                            <p:cond delay="0"/>
                                          </p:stCondLst>
                                        </p:cTn>
                                        <p:tgtEl>
                                          <p:spTgt spid="53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3255"/>
                                        </p:tgtEl>
                                        <p:attrNameLst>
                                          <p:attrName>ppt_x</p:attrName>
                                          <p:attrName>ppt_y</p:attrName>
                                        </p:attrNameLst>
                                      </p:cBhvr>
                                    </p:animMotion>
                                    <p:animEffect transition="in" filter="fade">
                                      <p:cBhvr>
                                        <p:cTn id="25" dur="1000"/>
                                        <p:tgtEl>
                                          <p:spTgt spid="53255"/>
                                        </p:tgtEl>
                                      </p:cBhvr>
                                    </p:animEffect>
                                  </p:childTnLst>
                                </p:cTn>
                              </p:par>
                            </p:childTnLst>
                          </p:cTn>
                        </p:par>
                        <p:par>
                          <p:cTn id="26" fill="hold" nodeType="afterGroup">
                            <p:stCondLst>
                              <p:cond delay="3000"/>
                            </p:stCondLst>
                            <p:childTnLst>
                              <p:par>
                                <p:cTn id="27" presetID="52" presetClass="entr" presetSubtype="0" fill="hold" nodeType="afterEffect">
                                  <p:stCondLst>
                                    <p:cond delay="0"/>
                                  </p:stCondLst>
                                  <p:childTnLst>
                                    <p:set>
                                      <p:cBhvr>
                                        <p:cTn id="28" dur="1" fill="hold">
                                          <p:stCondLst>
                                            <p:cond delay="0"/>
                                          </p:stCondLst>
                                        </p:cTn>
                                        <p:tgtEl>
                                          <p:spTgt spid="53253"/>
                                        </p:tgtEl>
                                        <p:attrNameLst>
                                          <p:attrName>style.visibility</p:attrName>
                                        </p:attrNameLst>
                                      </p:cBhvr>
                                      <p:to>
                                        <p:strVal val="visible"/>
                                      </p:to>
                                    </p:set>
                                    <p:animScale>
                                      <p:cBhvr>
                                        <p:cTn id="29" dur="1000" decel="50000" fill="hold">
                                          <p:stCondLst>
                                            <p:cond delay="0"/>
                                          </p:stCondLst>
                                        </p:cTn>
                                        <p:tgtEl>
                                          <p:spTgt spid="532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3253"/>
                                        </p:tgtEl>
                                        <p:attrNameLst>
                                          <p:attrName>ppt_x</p:attrName>
                                          <p:attrName>ppt_y</p:attrName>
                                        </p:attrNameLst>
                                      </p:cBhvr>
                                    </p:animMotion>
                                    <p:animEffect transition="in" filter="fade">
                                      <p:cBhvr>
                                        <p:cTn id="31" dur="1000"/>
                                        <p:tgtEl>
                                          <p:spTgt spid="53253"/>
                                        </p:tgtEl>
                                      </p:cBhvr>
                                    </p:animEffect>
                                  </p:childTnLst>
                                </p:cTn>
                              </p:par>
                            </p:childTnLst>
                          </p:cTn>
                        </p:par>
                        <p:par>
                          <p:cTn id="32" fill="hold" nodeType="afterGroup">
                            <p:stCondLst>
                              <p:cond delay="4000"/>
                            </p:stCondLst>
                            <p:childTnLst>
                              <p:par>
                                <p:cTn id="33" presetID="52" presetClass="entr" presetSubtype="0" fill="hold" nodeType="afterEffect">
                                  <p:stCondLst>
                                    <p:cond delay="0"/>
                                  </p:stCondLst>
                                  <p:childTnLst>
                                    <p:set>
                                      <p:cBhvr>
                                        <p:cTn id="34" dur="1" fill="hold">
                                          <p:stCondLst>
                                            <p:cond delay="0"/>
                                          </p:stCondLst>
                                        </p:cTn>
                                        <p:tgtEl>
                                          <p:spTgt spid="53254"/>
                                        </p:tgtEl>
                                        <p:attrNameLst>
                                          <p:attrName>style.visibility</p:attrName>
                                        </p:attrNameLst>
                                      </p:cBhvr>
                                      <p:to>
                                        <p:strVal val="visible"/>
                                      </p:to>
                                    </p:set>
                                    <p:animScale>
                                      <p:cBhvr>
                                        <p:cTn id="35" dur="1000" decel="50000" fill="hold">
                                          <p:stCondLst>
                                            <p:cond delay="0"/>
                                          </p:stCondLst>
                                        </p:cTn>
                                        <p:tgtEl>
                                          <p:spTgt spid="532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53254"/>
                                        </p:tgtEl>
                                        <p:attrNameLst>
                                          <p:attrName>ppt_x</p:attrName>
                                          <p:attrName>ppt_y</p:attrName>
                                        </p:attrNameLst>
                                      </p:cBhvr>
                                    </p:animMotion>
                                    <p:animEffect transition="in" filter="fade">
                                      <p:cBhvr>
                                        <p:cTn id="37" dur="1000"/>
                                        <p:tgtEl>
                                          <p:spTgt spid="53254"/>
                                        </p:tgtEl>
                                      </p:cBhvr>
                                    </p:animEffect>
                                  </p:childTnLst>
                                </p:cTn>
                              </p:par>
                            </p:childTnLst>
                          </p:cTn>
                        </p:par>
                        <p:par>
                          <p:cTn id="38" fill="hold" nodeType="afterGroup">
                            <p:stCondLst>
                              <p:cond delay="5000"/>
                            </p:stCondLst>
                            <p:childTnLst>
                              <p:par>
                                <p:cTn id="39" presetID="52" presetClass="entr" presetSubtype="0" fill="hold" nodeType="afterEffect">
                                  <p:stCondLst>
                                    <p:cond delay="0"/>
                                  </p:stCondLst>
                                  <p:childTnLst>
                                    <p:set>
                                      <p:cBhvr>
                                        <p:cTn id="40" dur="1" fill="hold">
                                          <p:stCondLst>
                                            <p:cond delay="0"/>
                                          </p:stCondLst>
                                        </p:cTn>
                                        <p:tgtEl>
                                          <p:spTgt spid="53257"/>
                                        </p:tgtEl>
                                        <p:attrNameLst>
                                          <p:attrName>style.visibility</p:attrName>
                                        </p:attrNameLst>
                                      </p:cBhvr>
                                      <p:to>
                                        <p:strVal val="visible"/>
                                      </p:to>
                                    </p:set>
                                    <p:animScale>
                                      <p:cBhvr>
                                        <p:cTn id="41" dur="1000" decel="50000" fill="hold">
                                          <p:stCondLst>
                                            <p:cond delay="0"/>
                                          </p:stCondLst>
                                        </p:cTn>
                                        <p:tgtEl>
                                          <p:spTgt spid="532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3257"/>
                                        </p:tgtEl>
                                        <p:attrNameLst>
                                          <p:attrName>ppt_x</p:attrName>
                                          <p:attrName>ppt_y</p:attrName>
                                        </p:attrNameLst>
                                      </p:cBhvr>
                                    </p:animMotion>
                                    <p:animEffect transition="in" filter="fade">
                                      <p:cBhvr>
                                        <p:cTn id="43" dur="1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A2A200"/>
            </a:gs>
          </a:gsLst>
          <a:lin ang="5400000" scaled="1"/>
        </a:gra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D8EB8D8-68E4-4E12-B48A-8F130352D734}"/>
              </a:ext>
            </a:extLst>
          </p:cNvPr>
          <p:cNvSpPr>
            <a:spLocks noGrp="1" noChangeArrowheads="1"/>
          </p:cNvSpPr>
          <p:nvPr>
            <p:ph type="title"/>
          </p:nvPr>
        </p:nvSpPr>
        <p:spPr>
          <a:xfrm>
            <a:off x="762000" y="228600"/>
            <a:ext cx="7772400" cy="1143000"/>
          </a:xfrm>
        </p:spPr>
        <p:txBody>
          <a:bodyPr/>
          <a:lstStyle/>
          <a:p>
            <a:pPr eaLnBrk="1" hangingPunct="1"/>
            <a:r>
              <a:rPr lang="en-US" altLang="en-US" sz="4000" b="1">
                <a:solidFill>
                  <a:srgbClr val="CC0000"/>
                </a:solidFill>
              </a:rPr>
              <a:t>Medical confidentiality includes:</a:t>
            </a:r>
          </a:p>
        </p:txBody>
      </p:sp>
      <p:sp>
        <p:nvSpPr>
          <p:cNvPr id="52227" name="Rectangle 3">
            <a:extLst>
              <a:ext uri="{FF2B5EF4-FFF2-40B4-BE49-F238E27FC236}">
                <a16:creationId xmlns:a16="http://schemas.microsoft.com/office/drawing/2014/main" id="{5BCE4AB7-9365-4300-B4E5-4375E1C7ED66}"/>
              </a:ext>
            </a:extLst>
          </p:cNvPr>
          <p:cNvSpPr>
            <a:spLocks noGrp="1" noChangeArrowheads="1"/>
          </p:cNvSpPr>
          <p:nvPr>
            <p:ph idx="1"/>
          </p:nvPr>
        </p:nvSpPr>
        <p:spPr>
          <a:xfrm>
            <a:off x="228600" y="1447800"/>
            <a:ext cx="8610600" cy="4648200"/>
          </a:xfrm>
        </p:spPr>
        <p:txBody>
          <a:bodyPr/>
          <a:lstStyle/>
          <a:p>
            <a:pPr marL="280988" indent="-280988" eaLnBrk="1" hangingPunct="1">
              <a:buFontTx/>
              <a:buChar char="-"/>
            </a:pPr>
            <a:r>
              <a:rPr lang="en-US" altLang="en-US" sz="2800" b="1"/>
              <a:t>Information about the disease:</a:t>
            </a:r>
            <a:r>
              <a:rPr lang="en-US" altLang="en-US" sz="2800"/>
              <a:t> </a:t>
            </a:r>
          </a:p>
          <a:p>
            <a:pPr marL="280988" indent="-280988" eaLnBrk="1" hangingPunct="1">
              <a:buFontTx/>
              <a:buNone/>
            </a:pPr>
            <a:r>
              <a:rPr lang="en-US" altLang="en-US" sz="2800"/>
              <a:t>   (type, cause, diagnosis, treatment type or place,  prognosis, complications).</a:t>
            </a:r>
          </a:p>
          <a:p>
            <a:pPr marL="280988" indent="-280988" eaLnBrk="1" hangingPunct="1">
              <a:buFontTx/>
              <a:buNone/>
            </a:pPr>
            <a:endParaRPr lang="en-US" altLang="en-US" sz="2800"/>
          </a:p>
          <a:p>
            <a:pPr marL="280988" indent="-280988" eaLnBrk="1" hangingPunct="1">
              <a:buFontTx/>
              <a:buChar char="-"/>
            </a:pPr>
            <a:r>
              <a:rPr lang="en-US" altLang="en-US" sz="2800" b="1"/>
              <a:t>Information not related to the disease:</a:t>
            </a:r>
            <a:r>
              <a:rPr lang="en-US" altLang="en-US" sz="2800"/>
              <a:t> (personal, social, economic).</a:t>
            </a:r>
          </a:p>
          <a:p>
            <a:pPr marL="280988" indent="-280988" eaLnBrk="1" hangingPunct="1">
              <a:buFontTx/>
              <a:buNone/>
            </a:pPr>
            <a:r>
              <a:rPr lang="en-US" altLang="en-US" sz="2800"/>
              <a:t>    Anything affect reputation</a:t>
            </a:r>
          </a:p>
        </p:txBody>
      </p:sp>
      <p:pic>
        <p:nvPicPr>
          <p:cNvPr id="52237" name="Picture 13">
            <a:extLst>
              <a:ext uri="{FF2B5EF4-FFF2-40B4-BE49-F238E27FC236}">
                <a16:creationId xmlns:a16="http://schemas.microsoft.com/office/drawing/2014/main" id="{1C0BD29B-6243-4E0E-BB04-9A19ADF9A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648200"/>
            <a:ext cx="270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5">
            <a:extLst>
              <a:ext uri="{FF2B5EF4-FFF2-40B4-BE49-F238E27FC236}">
                <a16:creationId xmlns:a16="http://schemas.microsoft.com/office/drawing/2014/main" id="{50CA9970-0205-404A-B340-4038039DB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876800"/>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from="(-#ppt_w/2)" to="(#ppt_x)" calcmode="lin" valueType="num">
                                      <p:cBhvr>
                                        <p:cTn id="7" dur="600" fill="hold">
                                          <p:stCondLst>
                                            <p:cond delay="0"/>
                                          </p:stCondLst>
                                        </p:cTn>
                                        <p:tgtEl>
                                          <p:spTgt spid="52226"/>
                                        </p:tgtEl>
                                        <p:attrNameLst>
                                          <p:attrName>ppt_x</p:attrName>
                                        </p:attrNameLst>
                                      </p:cBhvr>
                                    </p:anim>
                                    <p:anim from="0" to="-1.0" calcmode="lin" valueType="num">
                                      <p:cBhvr>
                                        <p:cTn id="8" dur="200" decel="50000" autoRev="1" fill="hold">
                                          <p:stCondLst>
                                            <p:cond delay="600"/>
                                          </p:stCondLst>
                                        </p:cTn>
                                        <p:tgtEl>
                                          <p:spTgt spid="52226"/>
                                        </p:tgtEl>
                                        <p:attrNameLst>
                                          <p:attrName>xshear</p:attrName>
                                        </p:attrNameLst>
                                      </p:cBhvr>
                                    </p:anim>
                                    <p:animScale>
                                      <p:cBhvr>
                                        <p:cTn id="9" dur="200" decel="100000" autoRev="1" fill="hold">
                                          <p:stCondLst>
                                            <p:cond delay="600"/>
                                          </p:stCondLst>
                                        </p:cTn>
                                        <p:tgtEl>
                                          <p:spTgt spid="52226"/>
                                        </p:tgtEl>
                                      </p:cBhvr>
                                      <p:from x="100000" y="100000"/>
                                      <p:to x="80000" y="100000"/>
                                    </p:animScale>
                                    <p:anim by="(#ppt_h/3+#ppt_w*0.1)" calcmode="lin" valueType="num">
                                      <p:cBhvr additive="sum">
                                        <p:cTn id="10" dur="200" decel="100000" autoRev="1" fill="hold">
                                          <p:stCondLst>
                                            <p:cond delay="600"/>
                                          </p:stCondLst>
                                        </p:cTn>
                                        <p:tgtEl>
                                          <p:spTgt spid="5222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Scale>
                                      <p:cBhvr>
                                        <p:cTn id="15" dur="1000" decel="50000" fill="hold">
                                          <p:stCondLst>
                                            <p:cond delay="0"/>
                                          </p:stCondLst>
                                        </p:cTn>
                                        <p:tgtEl>
                                          <p:spTgt spid="522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2227">
                                            <p:txEl>
                                              <p:pRg st="0" end="0"/>
                                            </p:txEl>
                                          </p:spTgt>
                                        </p:tgtEl>
                                        <p:attrNameLst>
                                          <p:attrName>ppt_x</p:attrName>
                                          <p:attrName>ppt_y</p:attrName>
                                        </p:attrNameLst>
                                      </p:cBhvr>
                                    </p:animMotion>
                                    <p:animEffect transition="in" filter="fade">
                                      <p:cBhvr>
                                        <p:cTn id="17" dur="1000"/>
                                        <p:tgtEl>
                                          <p:spTgt spid="52227">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52227">
                                            <p:txEl>
                                              <p:pRg st="1" end="1"/>
                                            </p:txEl>
                                          </p:spTgt>
                                        </p:tgtEl>
                                        <p:attrNameLst>
                                          <p:attrName>style.visibility</p:attrName>
                                        </p:attrNameLst>
                                      </p:cBhvr>
                                      <p:to>
                                        <p:strVal val="visible"/>
                                      </p:to>
                                    </p:set>
                                    <p:animScale>
                                      <p:cBhvr>
                                        <p:cTn id="20" dur="1000" decel="50000" fill="hold">
                                          <p:stCondLst>
                                            <p:cond delay="0"/>
                                          </p:stCondLst>
                                        </p:cTn>
                                        <p:tgtEl>
                                          <p:spTgt spid="522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2227">
                                            <p:txEl>
                                              <p:pRg st="1" end="1"/>
                                            </p:txEl>
                                          </p:spTgt>
                                        </p:tgtEl>
                                        <p:attrNameLst>
                                          <p:attrName>ppt_x</p:attrName>
                                          <p:attrName>ppt_y</p:attrName>
                                        </p:attrNameLst>
                                      </p:cBhvr>
                                    </p:animMotion>
                                    <p:animEffect transition="in" filter="fade">
                                      <p:cBhvr>
                                        <p:cTn id="22" dur="1000"/>
                                        <p:tgtEl>
                                          <p:spTgt spid="52227">
                                            <p:txEl>
                                              <p:pRg st="1" end="1"/>
                                            </p:txEl>
                                          </p:spTgt>
                                        </p:tgtEl>
                                      </p:cBhvr>
                                    </p:animEffect>
                                  </p:childTnLst>
                                </p:cTn>
                              </p:par>
                            </p:childTnLst>
                          </p:cTn>
                        </p:par>
                        <p:par>
                          <p:cTn id="23" fill="hold" nodeType="afterGroup">
                            <p:stCondLst>
                              <p:cond delay="1000"/>
                            </p:stCondLst>
                            <p:childTnLst>
                              <p:par>
                                <p:cTn id="24" presetID="2" presetClass="entr" presetSubtype="6" fill="hold" nodeType="afterEffect">
                                  <p:stCondLst>
                                    <p:cond delay="0"/>
                                  </p:stCondLst>
                                  <p:childTnLst>
                                    <p:set>
                                      <p:cBhvr>
                                        <p:cTn id="25" dur="1" fill="hold">
                                          <p:stCondLst>
                                            <p:cond delay="0"/>
                                          </p:stCondLst>
                                        </p:cTn>
                                        <p:tgtEl>
                                          <p:spTgt spid="52237"/>
                                        </p:tgtEl>
                                        <p:attrNameLst>
                                          <p:attrName>style.visibility</p:attrName>
                                        </p:attrNameLst>
                                      </p:cBhvr>
                                      <p:to>
                                        <p:strVal val="visible"/>
                                      </p:to>
                                    </p:set>
                                    <p:anim calcmode="lin" valueType="num">
                                      <p:cBhvr additive="base">
                                        <p:cTn id="26" dur="500" fill="hold"/>
                                        <p:tgtEl>
                                          <p:spTgt spid="52237"/>
                                        </p:tgtEl>
                                        <p:attrNameLst>
                                          <p:attrName>ppt_x</p:attrName>
                                        </p:attrNameLst>
                                      </p:cBhvr>
                                      <p:tavLst>
                                        <p:tav tm="0">
                                          <p:val>
                                            <p:strVal val="1+#ppt_w/2"/>
                                          </p:val>
                                        </p:tav>
                                        <p:tav tm="100000">
                                          <p:val>
                                            <p:strVal val="#ppt_x"/>
                                          </p:val>
                                        </p:tav>
                                      </p:tavLst>
                                    </p:anim>
                                    <p:anim calcmode="lin" valueType="num">
                                      <p:cBhvr additive="base">
                                        <p:cTn id="27" dur="500" fill="hold"/>
                                        <p:tgtEl>
                                          <p:spTgt spid="5223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52227">
                                            <p:txEl>
                                              <p:pRg st="3" end="3"/>
                                            </p:txEl>
                                          </p:spTgt>
                                        </p:tgtEl>
                                        <p:attrNameLst>
                                          <p:attrName>style.visibility</p:attrName>
                                        </p:attrNameLst>
                                      </p:cBhvr>
                                      <p:to>
                                        <p:strVal val="visible"/>
                                      </p:to>
                                    </p:set>
                                    <p:animScale>
                                      <p:cBhvr>
                                        <p:cTn id="32" dur="1000" decel="50000" fill="hold">
                                          <p:stCondLst>
                                            <p:cond delay="0"/>
                                          </p:stCondLst>
                                        </p:cTn>
                                        <p:tgtEl>
                                          <p:spTgt spid="5222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2227">
                                            <p:txEl>
                                              <p:pRg st="3" end="3"/>
                                            </p:txEl>
                                          </p:spTgt>
                                        </p:tgtEl>
                                        <p:attrNameLst>
                                          <p:attrName>ppt_x</p:attrName>
                                          <p:attrName>ppt_y</p:attrName>
                                        </p:attrNameLst>
                                      </p:cBhvr>
                                    </p:animMotion>
                                    <p:animEffect transition="in" filter="fade">
                                      <p:cBhvr>
                                        <p:cTn id="34" dur="1000"/>
                                        <p:tgtEl>
                                          <p:spTgt spid="52227">
                                            <p:txEl>
                                              <p:pRg st="3" end="3"/>
                                            </p:txEl>
                                          </p:spTgt>
                                        </p:tgtEl>
                                      </p:cBhvr>
                                    </p:animEffect>
                                  </p:childTnLst>
                                </p:cTn>
                              </p:par>
                            </p:childTnLst>
                          </p:cTn>
                        </p:par>
                        <p:par>
                          <p:cTn id="35" fill="hold" nodeType="afterGroup">
                            <p:stCondLst>
                              <p:cond delay="1000"/>
                            </p:stCondLst>
                            <p:childTnLst>
                              <p:par>
                                <p:cTn id="36" presetID="15" presetClass="entr" presetSubtype="0" fill="hold" nodeType="afterEffect">
                                  <p:stCondLst>
                                    <p:cond delay="0"/>
                                  </p:stCondLst>
                                  <p:childTnLst>
                                    <p:set>
                                      <p:cBhvr>
                                        <p:cTn id="37" dur="1" fill="hold">
                                          <p:stCondLst>
                                            <p:cond delay="0"/>
                                          </p:stCondLst>
                                        </p:cTn>
                                        <p:tgtEl>
                                          <p:spTgt spid="52239"/>
                                        </p:tgtEl>
                                        <p:attrNameLst>
                                          <p:attrName>style.visibility</p:attrName>
                                        </p:attrNameLst>
                                      </p:cBhvr>
                                      <p:to>
                                        <p:strVal val="visible"/>
                                      </p:to>
                                    </p:set>
                                    <p:anim calcmode="lin" valueType="num">
                                      <p:cBhvr>
                                        <p:cTn id="38" dur="1000" fill="hold"/>
                                        <p:tgtEl>
                                          <p:spTgt spid="52239"/>
                                        </p:tgtEl>
                                        <p:attrNameLst>
                                          <p:attrName>ppt_w</p:attrName>
                                        </p:attrNameLst>
                                      </p:cBhvr>
                                      <p:tavLst>
                                        <p:tav tm="0">
                                          <p:val>
                                            <p:fltVal val="0"/>
                                          </p:val>
                                        </p:tav>
                                        <p:tav tm="100000">
                                          <p:val>
                                            <p:strVal val="#ppt_w"/>
                                          </p:val>
                                        </p:tav>
                                      </p:tavLst>
                                    </p:anim>
                                    <p:anim calcmode="lin" valueType="num">
                                      <p:cBhvr>
                                        <p:cTn id="39" dur="1000" fill="hold"/>
                                        <p:tgtEl>
                                          <p:spTgt spid="52239"/>
                                        </p:tgtEl>
                                        <p:attrNameLst>
                                          <p:attrName>ppt_h</p:attrName>
                                        </p:attrNameLst>
                                      </p:cBhvr>
                                      <p:tavLst>
                                        <p:tav tm="0">
                                          <p:val>
                                            <p:fltVal val="0"/>
                                          </p:val>
                                        </p:tav>
                                        <p:tav tm="100000">
                                          <p:val>
                                            <p:strVal val="#ppt_h"/>
                                          </p:val>
                                        </p:tav>
                                      </p:tavLst>
                                    </p:anim>
                                    <p:anim calcmode="lin" valueType="num">
                                      <p:cBhvr>
                                        <p:cTn id="40" dur="1000" fill="hold"/>
                                        <p:tgtEl>
                                          <p:spTgt spid="52239"/>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522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699A1659-713C-455B-B02D-38C223539692}"/>
              </a:ext>
            </a:extLst>
          </p:cNvPr>
          <p:cNvSpPr>
            <a:spLocks noGrp="1" noChangeArrowheads="1"/>
          </p:cNvSpPr>
          <p:nvPr>
            <p:ph idx="1"/>
          </p:nvPr>
        </p:nvSpPr>
        <p:spPr>
          <a:xfrm>
            <a:off x="0" y="381000"/>
            <a:ext cx="8458200" cy="5715000"/>
          </a:xfrm>
        </p:spPr>
        <p:txBody>
          <a:bodyPr/>
          <a:lstStyle/>
          <a:p>
            <a:pPr algn="just" eaLnBrk="1" hangingPunct="1"/>
            <a:r>
              <a:rPr lang="en-US" altLang="en-US"/>
              <a:t>-</a:t>
            </a:r>
            <a:r>
              <a:rPr lang="en-US" altLang="en-US" sz="2800" b="1">
                <a:solidFill>
                  <a:srgbClr val="FF0000"/>
                </a:solidFill>
              </a:rPr>
              <a:t>Even when the physician is telling his family.</a:t>
            </a:r>
          </a:p>
          <a:p>
            <a:pPr algn="just" eaLnBrk="1" hangingPunct="1"/>
            <a:endParaRPr lang="en-US" altLang="en-US" sz="2800" b="1">
              <a:solidFill>
                <a:srgbClr val="FF0000"/>
              </a:solidFill>
            </a:endParaRPr>
          </a:p>
          <a:p>
            <a:pPr algn="just" eaLnBrk="1" hangingPunct="1"/>
            <a:r>
              <a:rPr lang="en-US" altLang="en-US" sz="2800" b="1">
                <a:solidFill>
                  <a:srgbClr val="FF0000"/>
                </a:solidFill>
              </a:rPr>
              <a:t>-Even after the patient’s death.</a:t>
            </a:r>
          </a:p>
          <a:p>
            <a:pPr algn="just" eaLnBrk="1" hangingPunct="1"/>
            <a:endParaRPr lang="en-US" altLang="en-US" sz="2800" b="1">
              <a:solidFill>
                <a:srgbClr val="FF0000"/>
              </a:solidFill>
            </a:endParaRPr>
          </a:p>
          <a:p>
            <a:pPr algn="just" eaLnBrk="1" hangingPunct="1"/>
            <a:r>
              <a:rPr lang="en-US" altLang="en-US" sz="2800" b="1">
                <a:solidFill>
                  <a:srgbClr val="FF0000"/>
                </a:solidFill>
              </a:rPr>
              <a:t>-Discussion of the problems of an identified patient by professional staff in public places breaks  confidentiality and is unethical.  Outside of an educational setting, discussions of a potentially identifiable patient in front of persons who are not involved in that patient’s care are unwise and impair the public’s confidence in the medical profession.</a:t>
            </a:r>
          </a:p>
          <a:p>
            <a:pPr eaLnBrk="1" hangingPunct="1"/>
            <a:endParaRPr lang="ar-EG"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2">
                                            <p:txEl>
                                              <p:pRg st="2" end="2"/>
                                            </p:txEl>
                                          </p:spTgt>
                                        </p:tgtEl>
                                        <p:attrNameLst>
                                          <p:attrName>style.visibility</p:attrName>
                                        </p:attrNameLst>
                                      </p:cBhvr>
                                      <p:to>
                                        <p:strVal val="visible"/>
                                      </p:to>
                                    </p:set>
                                    <p:animEffect transition="in" filter="fade">
                                      <p:cBhvr>
                                        <p:cTn id="12" dur="500"/>
                                        <p:tgtEl>
                                          <p:spTgt spid="307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2">
                                            <p:txEl>
                                              <p:pRg st="4" end="4"/>
                                            </p:txEl>
                                          </p:spTgt>
                                        </p:tgtEl>
                                        <p:attrNameLst>
                                          <p:attrName>style.visibility</p:attrName>
                                        </p:attrNameLst>
                                      </p:cBhvr>
                                      <p:to>
                                        <p:strVal val="visible"/>
                                      </p:to>
                                    </p:set>
                                    <p:animEffect transition="in" filter="fade">
                                      <p:cBhvr>
                                        <p:cTn id="17" dur="500"/>
                                        <p:tgtEl>
                                          <p:spTgt spid="30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00CC00"/>
            </a:gs>
          </a:gsLst>
          <a:lin ang="5400000" scaled="1"/>
        </a:gra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F59A8AE-9CFF-4322-98A6-ADF55E19D619}"/>
              </a:ext>
            </a:extLst>
          </p:cNvPr>
          <p:cNvSpPr>
            <a:spLocks noGrp="1" noChangeArrowheads="1"/>
          </p:cNvSpPr>
          <p:nvPr>
            <p:ph type="title"/>
          </p:nvPr>
        </p:nvSpPr>
        <p:spPr>
          <a:xfrm>
            <a:off x="762000" y="228600"/>
            <a:ext cx="7772400" cy="1143000"/>
          </a:xfrm>
        </p:spPr>
        <p:txBody>
          <a:bodyPr/>
          <a:lstStyle/>
          <a:p>
            <a:pPr eaLnBrk="1" hangingPunct="1"/>
            <a:r>
              <a:rPr lang="en-US" altLang="en-US" sz="3600" b="1">
                <a:solidFill>
                  <a:srgbClr val="FF0000"/>
                </a:solidFill>
              </a:rPr>
              <a:t>Importance of medical confidentiality</a:t>
            </a:r>
            <a:r>
              <a:rPr lang="en-US" altLang="en-US" sz="3600" b="1">
                <a:solidFill>
                  <a:srgbClr val="990033"/>
                </a:solidFill>
              </a:rPr>
              <a:t>:</a:t>
            </a:r>
          </a:p>
        </p:txBody>
      </p:sp>
      <p:sp>
        <p:nvSpPr>
          <p:cNvPr id="55299" name="Rectangle 3">
            <a:extLst>
              <a:ext uri="{FF2B5EF4-FFF2-40B4-BE49-F238E27FC236}">
                <a16:creationId xmlns:a16="http://schemas.microsoft.com/office/drawing/2014/main" id="{A09216AA-8FC8-45A1-A193-0211A5A865F7}"/>
              </a:ext>
            </a:extLst>
          </p:cNvPr>
          <p:cNvSpPr>
            <a:spLocks noGrp="1" noChangeArrowheads="1"/>
          </p:cNvSpPr>
          <p:nvPr>
            <p:ph idx="1"/>
          </p:nvPr>
        </p:nvSpPr>
        <p:spPr>
          <a:xfrm>
            <a:off x="685800" y="1447800"/>
            <a:ext cx="8153400" cy="4648200"/>
          </a:xfrm>
        </p:spPr>
        <p:txBody>
          <a:bodyPr/>
          <a:lstStyle/>
          <a:p>
            <a:pPr eaLnBrk="1" hangingPunct="1">
              <a:buFontTx/>
              <a:buNone/>
            </a:pPr>
            <a:r>
              <a:rPr lang="en-US" altLang="en-US" sz="2400" b="1"/>
              <a:t>1- Respects patient's autonomy.</a:t>
            </a:r>
          </a:p>
          <a:p>
            <a:pPr eaLnBrk="1" hangingPunct="1">
              <a:buFontTx/>
              <a:buNone/>
            </a:pPr>
            <a:r>
              <a:rPr lang="en-US" altLang="en-US" sz="2400"/>
              <a:t>   </a:t>
            </a:r>
            <a:r>
              <a:rPr lang="en-US" altLang="en-US" sz="2800" b="1" i="1">
                <a:solidFill>
                  <a:schemeClr val="accent2"/>
                </a:solidFill>
              </a:rPr>
              <a:t>(Autonomy is the right of the competent individual to choose actions regarding his own health and future. These actions are</a:t>
            </a:r>
            <a:r>
              <a:rPr lang="en-US" altLang="en-US" sz="2400"/>
              <a:t> </a:t>
            </a:r>
            <a:r>
              <a:rPr lang="en-US" altLang="en-US" sz="2800" b="1" i="1">
                <a:solidFill>
                  <a:schemeClr val="accent2"/>
                </a:solidFill>
              </a:rPr>
              <a:t>consistent with his values, goals, and life plan).</a:t>
            </a:r>
          </a:p>
          <a:p>
            <a:pPr eaLnBrk="1" hangingPunct="1">
              <a:buFontTx/>
              <a:buNone/>
            </a:pPr>
            <a:r>
              <a:rPr lang="en-US" altLang="en-US" sz="2400" b="1"/>
              <a:t>2-Respects natural human desire for privacy.</a:t>
            </a:r>
          </a:p>
        </p:txBody>
      </p:sp>
      <p:pic>
        <p:nvPicPr>
          <p:cNvPr id="55300" name="Picture 4">
            <a:extLst>
              <a:ext uri="{FF2B5EF4-FFF2-40B4-BE49-F238E27FC236}">
                <a16:creationId xmlns:a16="http://schemas.microsoft.com/office/drawing/2014/main" id="{F1E92652-08CA-45B0-8C16-7A449864C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3648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a:extLst>
              <a:ext uri="{FF2B5EF4-FFF2-40B4-BE49-F238E27FC236}">
                <a16:creationId xmlns:a16="http://schemas.microsoft.com/office/drawing/2014/main" id="{B05C13E0-05C3-46E1-B654-3357A69FB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1409"/>
          <a:stretch>
            <a:fillRect/>
          </a:stretch>
        </p:blipFill>
        <p:spPr bwMode="auto">
          <a:xfrm>
            <a:off x="1219200" y="4191000"/>
            <a:ext cx="22193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5298"/>
                                        </p:tgtEl>
                                        <p:attrNameLst>
                                          <p:attrName>style.visibility</p:attrName>
                                        </p:attrNameLst>
                                      </p:cBhvr>
                                      <p:to>
                                        <p:strVal val="visible"/>
                                      </p:to>
                                    </p:set>
                                    <p:anim by="(-#ppt_w*2)" calcmode="lin" valueType="num">
                                      <p:cBhvr rctx="PPT">
                                        <p:cTn id="7" dur="250" autoRev="1" fill="hold">
                                          <p:stCondLst>
                                            <p:cond delay="0"/>
                                          </p:stCondLst>
                                        </p:cTn>
                                        <p:tgtEl>
                                          <p:spTgt spid="55298"/>
                                        </p:tgtEl>
                                        <p:attrNameLst>
                                          <p:attrName>ppt_w</p:attrName>
                                        </p:attrNameLst>
                                      </p:cBhvr>
                                    </p:anim>
                                    <p:anim by="(#ppt_w*0.50)" calcmode="lin" valueType="num">
                                      <p:cBhvr>
                                        <p:cTn id="8" dur="250" decel="50000" autoRev="1" fill="hold">
                                          <p:stCondLst>
                                            <p:cond delay="0"/>
                                          </p:stCondLst>
                                        </p:cTn>
                                        <p:tgtEl>
                                          <p:spTgt spid="55298"/>
                                        </p:tgtEl>
                                        <p:attrNameLst>
                                          <p:attrName>ppt_x</p:attrName>
                                        </p:attrNameLst>
                                      </p:cBhvr>
                                    </p:anim>
                                    <p:anim from="(-#ppt_h/2)" to="(#ppt_y)" calcmode="lin" valueType="num">
                                      <p:cBhvr>
                                        <p:cTn id="9" dur="500" fill="hold">
                                          <p:stCondLst>
                                            <p:cond delay="0"/>
                                          </p:stCondLst>
                                        </p:cTn>
                                        <p:tgtEl>
                                          <p:spTgt spid="55298"/>
                                        </p:tgtEl>
                                        <p:attrNameLst>
                                          <p:attrName>ppt_y</p:attrName>
                                        </p:attrNameLst>
                                      </p:cBhvr>
                                    </p:anim>
                                    <p:animRot by="21600000">
                                      <p:cBhvr>
                                        <p:cTn id="10" dur="500" fill="hold">
                                          <p:stCondLst>
                                            <p:cond delay="0"/>
                                          </p:stCondLst>
                                        </p:cTn>
                                        <p:tgtEl>
                                          <p:spTgt spid="5529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2" end="2"/>
                                            </p:txEl>
                                          </p:spTgt>
                                        </p:tgtEl>
                                        <p:attrNameLst>
                                          <p:attrName>style.visibility</p:attrName>
                                        </p:attrNameLst>
                                      </p:cBhvr>
                                      <p:to>
                                        <p:strVal val="visible"/>
                                      </p:to>
                                    </p:set>
                                  </p:childTnLst>
                                </p:cTn>
                              </p:par>
                            </p:childTnLst>
                          </p:cTn>
                        </p:par>
                        <p:par>
                          <p:cTn id="23" fill="hold" nodeType="afterGroup">
                            <p:stCondLst>
                              <p:cond delay="0"/>
                            </p:stCondLst>
                            <p:childTnLst>
                              <p:par>
                                <p:cTn id="24" presetID="2" presetClass="entr" presetSubtype="8" fill="hold" nodeType="afterEffect">
                                  <p:stCondLst>
                                    <p:cond delay="0"/>
                                  </p:stCondLst>
                                  <p:childTnLst>
                                    <p:set>
                                      <p:cBhvr>
                                        <p:cTn id="25" dur="1" fill="hold">
                                          <p:stCondLst>
                                            <p:cond delay="0"/>
                                          </p:stCondLst>
                                        </p:cTn>
                                        <p:tgtEl>
                                          <p:spTgt spid="55301"/>
                                        </p:tgtEl>
                                        <p:attrNameLst>
                                          <p:attrName>style.visibility</p:attrName>
                                        </p:attrNameLst>
                                      </p:cBhvr>
                                      <p:to>
                                        <p:strVal val="visible"/>
                                      </p:to>
                                    </p:set>
                                    <p:anim calcmode="lin" valueType="num">
                                      <p:cBhvr additive="base">
                                        <p:cTn id="26" dur="500" fill="hold"/>
                                        <p:tgtEl>
                                          <p:spTgt spid="55301"/>
                                        </p:tgtEl>
                                        <p:attrNameLst>
                                          <p:attrName>ppt_x</p:attrName>
                                        </p:attrNameLst>
                                      </p:cBhvr>
                                      <p:tavLst>
                                        <p:tav tm="0">
                                          <p:val>
                                            <p:strVal val="0-#ppt_w/2"/>
                                          </p:val>
                                        </p:tav>
                                        <p:tav tm="100000">
                                          <p:val>
                                            <p:strVal val="#ppt_x"/>
                                          </p:val>
                                        </p:tav>
                                      </p:tavLst>
                                    </p:anim>
                                    <p:anim calcmode="lin" valueType="num">
                                      <p:cBhvr additive="base">
                                        <p:cTn id="27" dur="500" fill="hold"/>
                                        <p:tgtEl>
                                          <p:spTgt spid="55301"/>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 presetClass="entr" presetSubtype="2" fill="hold" nodeType="afterEffect">
                                  <p:stCondLst>
                                    <p:cond delay="0"/>
                                  </p:stCondLst>
                                  <p:childTnLst>
                                    <p:set>
                                      <p:cBhvr>
                                        <p:cTn id="30" dur="1" fill="hold">
                                          <p:stCondLst>
                                            <p:cond delay="0"/>
                                          </p:stCondLst>
                                        </p:cTn>
                                        <p:tgtEl>
                                          <p:spTgt spid="55300"/>
                                        </p:tgtEl>
                                        <p:attrNameLst>
                                          <p:attrName>style.visibility</p:attrName>
                                        </p:attrNameLst>
                                      </p:cBhvr>
                                      <p:to>
                                        <p:strVal val="visible"/>
                                      </p:to>
                                    </p:set>
                                    <p:anim calcmode="lin" valueType="num">
                                      <p:cBhvr additive="base">
                                        <p:cTn id="31" dur="500" fill="hold"/>
                                        <p:tgtEl>
                                          <p:spTgt spid="55300"/>
                                        </p:tgtEl>
                                        <p:attrNameLst>
                                          <p:attrName>ppt_x</p:attrName>
                                        </p:attrNameLst>
                                      </p:cBhvr>
                                      <p:tavLst>
                                        <p:tav tm="0">
                                          <p:val>
                                            <p:strVal val="1+#ppt_w/2"/>
                                          </p:val>
                                        </p:tav>
                                        <p:tav tm="100000">
                                          <p:val>
                                            <p:strVal val="#ppt_x"/>
                                          </p:val>
                                        </p:tav>
                                      </p:tavLst>
                                    </p:anim>
                                    <p:anim calcmode="lin" valueType="num">
                                      <p:cBhvr additive="base">
                                        <p:cTn id="32"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00CC00"/>
            </a:gs>
          </a:gsLst>
          <a:lin ang="5400000" scaled="1"/>
        </a:gradFill>
        <a:effectLst/>
      </p:bgPr>
    </p:bg>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1262CC33-82B2-4CF6-9721-ED8892B396D5}"/>
              </a:ext>
            </a:extLst>
          </p:cNvPr>
          <p:cNvSpPr>
            <a:spLocks noGrp="1" noChangeArrowheads="1"/>
          </p:cNvSpPr>
          <p:nvPr>
            <p:ph type="title"/>
          </p:nvPr>
        </p:nvSpPr>
        <p:spPr>
          <a:xfrm>
            <a:off x="685800" y="228600"/>
            <a:ext cx="7772400" cy="914400"/>
          </a:xfrm>
          <a:noFill/>
        </p:spPr>
        <p:txBody>
          <a:bodyPr/>
          <a:lstStyle/>
          <a:p>
            <a:pPr eaLnBrk="1" hangingPunct="1"/>
            <a:r>
              <a:rPr lang="en-US" altLang="en-US" sz="3600" b="1">
                <a:solidFill>
                  <a:srgbClr val="FF0000"/>
                </a:solidFill>
              </a:rPr>
              <a:t>Importance of medical confidentiality</a:t>
            </a:r>
            <a:r>
              <a:rPr lang="en-US" altLang="en-US" sz="3600" b="1">
                <a:solidFill>
                  <a:srgbClr val="990033"/>
                </a:solidFill>
              </a:rPr>
              <a:t>:</a:t>
            </a:r>
          </a:p>
        </p:txBody>
      </p:sp>
      <p:sp>
        <p:nvSpPr>
          <p:cNvPr id="56323" name="Rectangle 3">
            <a:extLst>
              <a:ext uri="{FF2B5EF4-FFF2-40B4-BE49-F238E27FC236}">
                <a16:creationId xmlns:a16="http://schemas.microsoft.com/office/drawing/2014/main" id="{F92FCF5C-A343-48CE-80B9-BBD091EBCB89}"/>
              </a:ext>
            </a:extLst>
          </p:cNvPr>
          <p:cNvSpPr>
            <a:spLocks noGrp="1" noChangeArrowheads="1"/>
          </p:cNvSpPr>
          <p:nvPr>
            <p:ph idx="1"/>
          </p:nvPr>
        </p:nvSpPr>
        <p:spPr>
          <a:xfrm>
            <a:off x="152400" y="1371600"/>
            <a:ext cx="8763000" cy="4724400"/>
          </a:xfrm>
        </p:spPr>
        <p:txBody>
          <a:bodyPr/>
          <a:lstStyle/>
          <a:p>
            <a:pPr eaLnBrk="1" hangingPunct="1">
              <a:buFontTx/>
              <a:buNone/>
            </a:pPr>
            <a:r>
              <a:rPr lang="en-US" altLang="en-US" sz="2800" b="1"/>
              <a:t>3-Protects from social embarrassment,  discrimination, or stigmatization.</a:t>
            </a:r>
          </a:p>
          <a:p>
            <a:pPr eaLnBrk="1" hangingPunct="1">
              <a:buFontTx/>
              <a:buNone/>
            </a:pPr>
            <a:r>
              <a:rPr lang="en-US" altLang="en-US" sz="2800" b="1"/>
              <a:t>4- Prevents misuse of information against patient.</a:t>
            </a:r>
          </a:p>
          <a:p>
            <a:pPr eaLnBrk="1" hangingPunct="1">
              <a:buFontTx/>
              <a:buNone/>
            </a:pPr>
            <a:r>
              <a:rPr lang="en-US" altLang="en-US" sz="2800" b="1"/>
              <a:t>5- Builds confidence between doctor and patient.</a:t>
            </a:r>
          </a:p>
        </p:txBody>
      </p:sp>
      <p:pic>
        <p:nvPicPr>
          <p:cNvPr id="56325" name="Picture 5">
            <a:extLst>
              <a:ext uri="{FF2B5EF4-FFF2-40B4-BE49-F238E27FC236}">
                <a16:creationId xmlns:a16="http://schemas.microsoft.com/office/drawing/2014/main" id="{4A5DD344-3054-4C6B-9F82-2526E3453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14800"/>
            <a:ext cx="2876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a:extLst>
              <a:ext uri="{FF2B5EF4-FFF2-40B4-BE49-F238E27FC236}">
                <a16:creationId xmlns:a16="http://schemas.microsoft.com/office/drawing/2014/main" id="{39BD4C05-9B77-4FD5-9BD9-5812A2B29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6324"/>
                                        </p:tgtEl>
                                        <p:attrNameLst>
                                          <p:attrName>style.visibility</p:attrName>
                                        </p:attrNameLst>
                                      </p:cBhvr>
                                      <p:to>
                                        <p:strVal val="visible"/>
                                      </p:to>
                                    </p:set>
                                    <p:anim by="(-#ppt_w*2)" calcmode="lin" valueType="num">
                                      <p:cBhvr rctx="PPT">
                                        <p:cTn id="7" dur="250" autoRev="1" fill="hold">
                                          <p:stCondLst>
                                            <p:cond delay="0"/>
                                          </p:stCondLst>
                                        </p:cTn>
                                        <p:tgtEl>
                                          <p:spTgt spid="56324"/>
                                        </p:tgtEl>
                                        <p:attrNameLst>
                                          <p:attrName>ppt_w</p:attrName>
                                        </p:attrNameLst>
                                      </p:cBhvr>
                                    </p:anim>
                                    <p:anim by="(#ppt_w*0.50)" calcmode="lin" valueType="num">
                                      <p:cBhvr>
                                        <p:cTn id="8" dur="250" decel="50000" autoRev="1" fill="hold">
                                          <p:stCondLst>
                                            <p:cond delay="0"/>
                                          </p:stCondLst>
                                        </p:cTn>
                                        <p:tgtEl>
                                          <p:spTgt spid="56324"/>
                                        </p:tgtEl>
                                        <p:attrNameLst>
                                          <p:attrName>ppt_x</p:attrName>
                                        </p:attrNameLst>
                                      </p:cBhvr>
                                    </p:anim>
                                    <p:anim from="(-#ppt_h/2)" to="(#ppt_y)" calcmode="lin" valueType="num">
                                      <p:cBhvr>
                                        <p:cTn id="9" dur="500" fill="hold">
                                          <p:stCondLst>
                                            <p:cond delay="0"/>
                                          </p:stCondLst>
                                        </p:cTn>
                                        <p:tgtEl>
                                          <p:spTgt spid="56324"/>
                                        </p:tgtEl>
                                        <p:attrNameLst>
                                          <p:attrName>ppt_y</p:attrName>
                                        </p:attrNameLst>
                                      </p:cBhvr>
                                    </p:anim>
                                    <p:animRot by="21600000">
                                      <p:cBhvr>
                                        <p:cTn id="10" dur="500" fill="hold">
                                          <p:stCondLst>
                                            <p:cond delay="0"/>
                                          </p:stCondLst>
                                        </p:cTn>
                                        <p:tgtEl>
                                          <p:spTgt spid="5632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 calcmode="lin" valueType="num">
                                      <p:cBhvr additive="base">
                                        <p:cTn id="15"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56323">
                                            <p:txEl>
                                              <p:pRg st="1" end="1"/>
                                            </p:txEl>
                                          </p:spTgt>
                                        </p:tgtEl>
                                        <p:attrNameLst>
                                          <p:attrName>style.visibility</p:attrName>
                                        </p:attrNameLst>
                                      </p:cBhvr>
                                      <p:to>
                                        <p:strVal val="visible"/>
                                      </p:to>
                                    </p:set>
                                    <p:anim calcmode="lin" valueType="num">
                                      <p:cBhvr additive="base">
                                        <p:cTn id="21"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 calcmode="lin" valueType="num">
                                      <p:cBhvr additive="base">
                                        <p:cTn id="27"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56325"/>
                                        </p:tgtEl>
                                        <p:attrNameLst>
                                          <p:attrName>style.visibility</p:attrName>
                                        </p:attrNameLst>
                                      </p:cBhvr>
                                      <p:to>
                                        <p:strVal val="visible"/>
                                      </p:to>
                                    </p:set>
                                    <p:animEffect transition="in" filter="wedge">
                                      <p:cBhvr>
                                        <p:cTn id="33" dur="2000"/>
                                        <p:tgtEl>
                                          <p:spTgt spid="56325"/>
                                        </p:tgtEl>
                                      </p:cBhvr>
                                    </p:animEffect>
                                  </p:childTnLst>
                                </p:cTn>
                              </p:par>
                            </p:childTnLst>
                          </p:cTn>
                        </p:par>
                        <p:par>
                          <p:cTn id="34" fill="hold" nodeType="afterGroup">
                            <p:stCondLst>
                              <p:cond delay="2000"/>
                            </p:stCondLst>
                            <p:childTnLst>
                              <p:par>
                                <p:cTn id="35" presetID="20" presetClass="entr" presetSubtype="0" fill="hold" nodeType="afterEffect">
                                  <p:stCondLst>
                                    <p:cond delay="0"/>
                                  </p:stCondLst>
                                  <p:childTnLst>
                                    <p:set>
                                      <p:cBhvr>
                                        <p:cTn id="36" dur="1" fill="hold">
                                          <p:stCondLst>
                                            <p:cond delay="0"/>
                                          </p:stCondLst>
                                        </p:cTn>
                                        <p:tgtEl>
                                          <p:spTgt spid="56328"/>
                                        </p:tgtEl>
                                        <p:attrNameLst>
                                          <p:attrName>style.visibility</p:attrName>
                                        </p:attrNameLst>
                                      </p:cBhvr>
                                      <p:to>
                                        <p:strVal val="visible"/>
                                      </p:to>
                                    </p:set>
                                    <p:animEffect transition="in" filter="wedge">
                                      <p:cBhvr>
                                        <p:cTn id="37" dur="20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EDBF1ED0-2898-428A-BD20-362D89F4C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67913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a:extLst>
              <a:ext uri="{FF2B5EF4-FFF2-40B4-BE49-F238E27FC236}">
                <a16:creationId xmlns:a16="http://schemas.microsoft.com/office/drawing/2014/main" id="{4AA762D2-BAFE-453C-AD19-E6695D734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5344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71A1981-C0C6-45EB-A0CA-A9A323F2BD25}"/>
              </a:ext>
            </a:extLst>
          </p:cNvPr>
          <p:cNvSpPr>
            <a:spLocks noGrp="1" noChangeArrowheads="1"/>
          </p:cNvSpPr>
          <p:nvPr>
            <p:ph type="title"/>
          </p:nvPr>
        </p:nvSpPr>
        <p:spPr>
          <a:xfrm>
            <a:off x="685800" y="533400"/>
            <a:ext cx="7772400" cy="1219200"/>
          </a:xfrm>
        </p:spPr>
        <p:txBody>
          <a:bodyPr rtlCol="0">
            <a:normAutofit fontScale="90000"/>
          </a:bodyPr>
          <a:lstStyle/>
          <a:p>
            <a:pPr algn="ctr" eaLnBrk="1" fontAlgn="auto" hangingPunct="1">
              <a:spcAft>
                <a:spcPts val="0"/>
              </a:spcAft>
              <a:defRPr/>
            </a:pPr>
            <a:r>
              <a:rPr lang="en-US" altLang="en-US" sz="4400" b="1" dirty="0"/>
              <a:t>Breach of confidentiality</a:t>
            </a:r>
            <a:br>
              <a:rPr lang="en-US" altLang="en-US" sz="4400" b="1" dirty="0"/>
            </a:br>
            <a:r>
              <a:rPr lang="en-US" altLang="en-US" sz="4400" b="1" dirty="0">
                <a:solidFill>
                  <a:srgbClr val="FF3300"/>
                </a:solidFill>
              </a:rPr>
              <a:t>Disclosure</a:t>
            </a:r>
            <a:br>
              <a:rPr lang="en-US" altLang="en-US" dirty="0">
                <a:solidFill>
                  <a:srgbClr val="FF3300"/>
                </a:solidFill>
              </a:rPr>
            </a:br>
            <a:endParaRPr lang="en-US" altLang="en-US" b="1" dirty="0"/>
          </a:p>
        </p:txBody>
      </p:sp>
      <p:sp>
        <p:nvSpPr>
          <p:cNvPr id="59395" name="Rectangle 3">
            <a:extLst>
              <a:ext uri="{FF2B5EF4-FFF2-40B4-BE49-F238E27FC236}">
                <a16:creationId xmlns:a16="http://schemas.microsoft.com/office/drawing/2014/main" id="{19B6E390-1149-4EEA-AF56-6C71724A41E1}"/>
              </a:ext>
            </a:extLst>
          </p:cNvPr>
          <p:cNvSpPr>
            <a:spLocks noGrp="1" noChangeArrowheads="1"/>
          </p:cNvSpPr>
          <p:nvPr>
            <p:ph idx="1"/>
          </p:nvPr>
        </p:nvSpPr>
        <p:spPr>
          <a:xfrm>
            <a:off x="457200" y="1676400"/>
            <a:ext cx="8305800" cy="4876800"/>
          </a:xfrm>
        </p:spPr>
        <p:txBody>
          <a:bodyPr/>
          <a:lstStyle/>
          <a:p>
            <a:pPr algn="just" eaLnBrk="1" hangingPunct="1"/>
            <a:r>
              <a:rPr lang="en-US" altLang="en-US" sz="2800"/>
              <a:t>It</a:t>
            </a:r>
            <a:r>
              <a:rPr lang="en-US" altLang="en-US" sz="2800" b="1"/>
              <a:t> </a:t>
            </a:r>
            <a:r>
              <a:rPr lang="en-US" altLang="en-US" sz="2800"/>
              <a:t>means that a physician discloses patient data that he has learned within the physician-patient relationship to other parties </a:t>
            </a:r>
            <a:r>
              <a:rPr lang="en-US" altLang="en-US" sz="2800" b="1" u="sng">
                <a:solidFill>
                  <a:srgbClr val="990033"/>
                </a:solidFill>
              </a:rPr>
              <a:t>without patient consent or court order</a:t>
            </a:r>
            <a:r>
              <a:rPr lang="en-US" altLang="en-US" sz="2800"/>
              <a:t>. </a:t>
            </a:r>
          </a:p>
        </p:txBody>
      </p:sp>
      <p:pic>
        <p:nvPicPr>
          <p:cNvPr id="59396" name="Picture 4">
            <a:extLst>
              <a:ext uri="{FF2B5EF4-FFF2-40B4-BE49-F238E27FC236}">
                <a16:creationId xmlns:a16="http://schemas.microsoft.com/office/drawing/2014/main" id="{4E69A11D-F8E7-4F1B-94A1-C16680B6F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57600"/>
            <a:ext cx="2314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a:extLst>
              <a:ext uri="{FF2B5EF4-FFF2-40B4-BE49-F238E27FC236}">
                <a16:creationId xmlns:a16="http://schemas.microsoft.com/office/drawing/2014/main" id="{920154E1-A4C7-43DE-BA0F-2E989113F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038600"/>
            <a:ext cx="22955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from="(-#ppt_w/2)" to="(#ppt_x)" calcmode="lin" valueType="num">
                                      <p:cBhvr>
                                        <p:cTn id="7" dur="600" fill="hold">
                                          <p:stCondLst>
                                            <p:cond delay="0"/>
                                          </p:stCondLst>
                                        </p:cTn>
                                        <p:tgtEl>
                                          <p:spTgt spid="59394"/>
                                        </p:tgtEl>
                                        <p:attrNameLst>
                                          <p:attrName>ppt_x</p:attrName>
                                        </p:attrNameLst>
                                      </p:cBhvr>
                                    </p:anim>
                                    <p:anim from="0" to="-1.0" calcmode="lin" valueType="num">
                                      <p:cBhvr>
                                        <p:cTn id="8" dur="200" decel="50000" autoRev="1" fill="hold">
                                          <p:stCondLst>
                                            <p:cond delay="600"/>
                                          </p:stCondLst>
                                        </p:cTn>
                                        <p:tgtEl>
                                          <p:spTgt spid="59394"/>
                                        </p:tgtEl>
                                        <p:attrNameLst>
                                          <p:attrName>xshear</p:attrName>
                                        </p:attrNameLst>
                                      </p:cBhvr>
                                    </p:anim>
                                    <p:animScale>
                                      <p:cBhvr>
                                        <p:cTn id="9" dur="200" decel="100000" autoRev="1" fill="hold">
                                          <p:stCondLst>
                                            <p:cond delay="600"/>
                                          </p:stCondLst>
                                        </p:cTn>
                                        <p:tgtEl>
                                          <p:spTgt spid="59394"/>
                                        </p:tgtEl>
                                      </p:cBhvr>
                                      <p:from x="100000" y="100000"/>
                                      <p:to x="80000" y="100000"/>
                                    </p:animScale>
                                    <p:anim by="(#ppt_h/3+#ppt_w*0.1)" calcmode="lin" valueType="num">
                                      <p:cBhvr additive="sum">
                                        <p:cTn id="10" dur="200" decel="100000" autoRev="1" fill="hold">
                                          <p:stCondLst>
                                            <p:cond delay="600"/>
                                          </p:stCondLst>
                                        </p:cTn>
                                        <p:tgtEl>
                                          <p:spTgt spid="5939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59395">
                                            <p:txEl>
                                              <p:pRg st="0" end="0"/>
                                            </p:txEl>
                                          </p:spTgt>
                                        </p:tgtEl>
                                        <p:attrNameLst>
                                          <p:attrName>style.visibility</p:attrName>
                                        </p:attrNameLst>
                                      </p:cBhvr>
                                      <p:to>
                                        <p:strVal val="visible"/>
                                      </p:to>
                                    </p:set>
                                    <p:animEffect transition="in" filter="strips(downRight)">
                                      <p:cBhvr>
                                        <p:cTn id="15" dur="500"/>
                                        <p:tgtEl>
                                          <p:spTgt spid="59395">
                                            <p:txEl>
                                              <p:pRg st="0" end="0"/>
                                            </p:txEl>
                                          </p:spTgt>
                                        </p:tgtEl>
                                      </p:cBhvr>
                                    </p:animEffect>
                                  </p:childTnLst>
                                </p:cTn>
                              </p:par>
                            </p:childTnLst>
                          </p:cTn>
                        </p:par>
                        <p:par>
                          <p:cTn id="16" fill="hold" nodeType="afterGroup">
                            <p:stCondLst>
                              <p:cond delay="500"/>
                            </p:stCondLst>
                            <p:childTnLst>
                              <p:par>
                                <p:cTn id="17" presetID="52" presetClass="entr" presetSubtype="0" fill="hold" nodeType="afterEffect">
                                  <p:stCondLst>
                                    <p:cond delay="0"/>
                                  </p:stCondLst>
                                  <p:childTnLst>
                                    <p:set>
                                      <p:cBhvr>
                                        <p:cTn id="18" dur="1" fill="hold">
                                          <p:stCondLst>
                                            <p:cond delay="0"/>
                                          </p:stCondLst>
                                        </p:cTn>
                                        <p:tgtEl>
                                          <p:spTgt spid="59396"/>
                                        </p:tgtEl>
                                        <p:attrNameLst>
                                          <p:attrName>style.visibility</p:attrName>
                                        </p:attrNameLst>
                                      </p:cBhvr>
                                      <p:to>
                                        <p:strVal val="visible"/>
                                      </p:to>
                                    </p:set>
                                    <p:animScale>
                                      <p:cBhvr>
                                        <p:cTn id="19" dur="1000" decel="50000" fill="hold">
                                          <p:stCondLst>
                                            <p:cond delay="0"/>
                                          </p:stCondLst>
                                        </p:cTn>
                                        <p:tgtEl>
                                          <p:spTgt spid="593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9396"/>
                                        </p:tgtEl>
                                        <p:attrNameLst>
                                          <p:attrName>ppt_x</p:attrName>
                                          <p:attrName>ppt_y</p:attrName>
                                        </p:attrNameLst>
                                      </p:cBhvr>
                                    </p:animMotion>
                                    <p:animEffect transition="in" filter="fade">
                                      <p:cBhvr>
                                        <p:cTn id="21" dur="1000"/>
                                        <p:tgtEl>
                                          <p:spTgt spid="59396"/>
                                        </p:tgtEl>
                                      </p:cBhvr>
                                    </p:animEffect>
                                  </p:childTnLst>
                                </p:cTn>
                              </p:par>
                            </p:childTnLst>
                          </p:cTn>
                        </p:par>
                        <p:par>
                          <p:cTn id="22" fill="hold" nodeType="afterGroup">
                            <p:stCondLst>
                              <p:cond delay="1500"/>
                            </p:stCondLst>
                            <p:childTnLst>
                              <p:par>
                                <p:cTn id="23" presetID="29" presetClass="entr" presetSubtype="0" fill="hold" nodeType="afterEffect">
                                  <p:stCondLst>
                                    <p:cond delay="0"/>
                                  </p:stCondLst>
                                  <p:childTnLst>
                                    <p:set>
                                      <p:cBhvr>
                                        <p:cTn id="24" dur="1" fill="hold">
                                          <p:stCondLst>
                                            <p:cond delay="0"/>
                                          </p:stCondLst>
                                        </p:cTn>
                                        <p:tgtEl>
                                          <p:spTgt spid="59397"/>
                                        </p:tgtEl>
                                        <p:attrNameLst>
                                          <p:attrName>style.visibility</p:attrName>
                                        </p:attrNameLst>
                                      </p:cBhvr>
                                      <p:to>
                                        <p:strVal val="visible"/>
                                      </p:to>
                                    </p:set>
                                    <p:anim calcmode="lin" valueType="num">
                                      <p:cBhvr>
                                        <p:cTn id="25" dur="1000" fill="hold"/>
                                        <p:tgtEl>
                                          <p:spTgt spid="59397"/>
                                        </p:tgtEl>
                                        <p:attrNameLst>
                                          <p:attrName>ppt_x</p:attrName>
                                        </p:attrNameLst>
                                      </p:cBhvr>
                                      <p:tavLst>
                                        <p:tav tm="0">
                                          <p:val>
                                            <p:strVal val="#ppt_x-.2"/>
                                          </p:val>
                                        </p:tav>
                                        <p:tav tm="100000">
                                          <p:val>
                                            <p:strVal val="#ppt_x"/>
                                          </p:val>
                                        </p:tav>
                                      </p:tavLst>
                                    </p:anim>
                                    <p:anim calcmode="lin" valueType="num">
                                      <p:cBhvr>
                                        <p:cTn id="26" dur="1000" fill="hold"/>
                                        <p:tgtEl>
                                          <p:spTgt spid="5939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0424" name="Rectangle 8">
            <a:extLst>
              <a:ext uri="{FF2B5EF4-FFF2-40B4-BE49-F238E27FC236}">
                <a16:creationId xmlns:a16="http://schemas.microsoft.com/office/drawing/2014/main" id="{8FBA2B85-3C9F-4CAA-9155-9042E1E3F5C9}"/>
              </a:ext>
            </a:extLst>
          </p:cNvPr>
          <p:cNvSpPr>
            <a:spLocks noGrp="1" noChangeArrowheads="1"/>
          </p:cNvSpPr>
          <p:nvPr>
            <p:ph type="title"/>
          </p:nvPr>
        </p:nvSpPr>
        <p:spPr>
          <a:xfrm>
            <a:off x="685800" y="304800"/>
            <a:ext cx="7772400" cy="1143000"/>
          </a:xfrm>
          <a:noFill/>
        </p:spPr>
        <p:txBody>
          <a:bodyPr/>
          <a:lstStyle/>
          <a:p>
            <a:pPr eaLnBrk="1" hangingPunct="1"/>
            <a:r>
              <a:rPr lang="en-US" altLang="en-US" b="1"/>
              <a:t>Breach of confidentiality</a:t>
            </a:r>
          </a:p>
        </p:txBody>
      </p:sp>
      <p:sp>
        <p:nvSpPr>
          <p:cNvPr id="60419" name="Rectangle 3">
            <a:extLst>
              <a:ext uri="{FF2B5EF4-FFF2-40B4-BE49-F238E27FC236}">
                <a16:creationId xmlns:a16="http://schemas.microsoft.com/office/drawing/2014/main" id="{336DA0C4-5DBA-4EEA-A489-A2E872E2D038}"/>
              </a:ext>
            </a:extLst>
          </p:cNvPr>
          <p:cNvSpPr>
            <a:spLocks noGrp="1" noChangeArrowheads="1"/>
          </p:cNvSpPr>
          <p:nvPr>
            <p:ph idx="1"/>
          </p:nvPr>
        </p:nvSpPr>
        <p:spPr>
          <a:xfrm>
            <a:off x="685800" y="1371600"/>
            <a:ext cx="8153400" cy="5257800"/>
          </a:xfrm>
        </p:spPr>
        <p:txBody>
          <a:bodyPr/>
          <a:lstStyle/>
          <a:p>
            <a:pPr eaLnBrk="1" hangingPunct="1"/>
            <a:r>
              <a:rPr lang="en-US" altLang="en-US" sz="2800"/>
              <a:t>Breach of medical confidentiality resulting in </a:t>
            </a:r>
            <a:r>
              <a:rPr lang="en-US" altLang="en-US" sz="2800" b="1" i="1">
                <a:solidFill>
                  <a:srgbClr val="990033"/>
                </a:solidFill>
              </a:rPr>
              <a:t>physical</a:t>
            </a:r>
            <a:r>
              <a:rPr lang="en-US" altLang="en-US" sz="2800"/>
              <a:t>, </a:t>
            </a:r>
            <a:r>
              <a:rPr lang="en-US" altLang="en-US" sz="2800" b="1" i="1">
                <a:solidFill>
                  <a:srgbClr val="990033"/>
                </a:solidFill>
              </a:rPr>
              <a:t>psychological</a:t>
            </a:r>
            <a:r>
              <a:rPr lang="en-US" altLang="en-US" sz="2800"/>
              <a:t> or </a:t>
            </a:r>
            <a:r>
              <a:rPr lang="en-US" altLang="en-US" sz="2800" b="1" i="1">
                <a:solidFill>
                  <a:srgbClr val="990033"/>
                </a:solidFill>
              </a:rPr>
              <a:t>financial</a:t>
            </a:r>
            <a:r>
              <a:rPr lang="en-US" altLang="en-US" sz="2800"/>
              <a:t> harm to the patient.</a:t>
            </a:r>
          </a:p>
          <a:p>
            <a:pPr eaLnBrk="1" hangingPunct="1"/>
            <a:r>
              <a:rPr lang="en-US" altLang="en-US" sz="2800"/>
              <a:t>It subjects physicians to punishment by law.</a:t>
            </a:r>
          </a:p>
          <a:p>
            <a:pPr eaLnBrk="1" hangingPunct="1"/>
            <a:endParaRPr lang="en-US" altLang="en-US"/>
          </a:p>
        </p:txBody>
      </p:sp>
      <p:pic>
        <p:nvPicPr>
          <p:cNvPr id="60420" name="Picture 4">
            <a:extLst>
              <a:ext uri="{FF2B5EF4-FFF2-40B4-BE49-F238E27FC236}">
                <a16:creationId xmlns:a16="http://schemas.microsoft.com/office/drawing/2014/main" id="{5168437D-2EEE-47D1-89D0-4E39A19E4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450" y="3505200"/>
            <a:ext cx="21145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a:extLst>
              <a:ext uri="{FF2B5EF4-FFF2-40B4-BE49-F238E27FC236}">
                <a16:creationId xmlns:a16="http://schemas.microsoft.com/office/drawing/2014/main" id="{F93E1B55-B440-4ED0-80B9-783D19C6CE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5052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a:extLst>
              <a:ext uri="{FF2B5EF4-FFF2-40B4-BE49-F238E27FC236}">
                <a16:creationId xmlns:a16="http://schemas.microsoft.com/office/drawing/2014/main" id="{FADB6FF6-D1D2-4BD0-A613-BD33CE6C87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876800"/>
            <a:ext cx="32099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 from="(-#ppt_w/2)" to="(#ppt_x)" calcmode="lin" valueType="num">
                                      <p:cBhvr>
                                        <p:cTn id="7" dur="600" fill="hold">
                                          <p:stCondLst>
                                            <p:cond delay="0"/>
                                          </p:stCondLst>
                                        </p:cTn>
                                        <p:tgtEl>
                                          <p:spTgt spid="60424"/>
                                        </p:tgtEl>
                                        <p:attrNameLst>
                                          <p:attrName>ppt_x</p:attrName>
                                        </p:attrNameLst>
                                      </p:cBhvr>
                                    </p:anim>
                                    <p:anim from="0" to="-1.0" calcmode="lin" valueType="num">
                                      <p:cBhvr>
                                        <p:cTn id="8" dur="200" decel="50000" autoRev="1" fill="hold">
                                          <p:stCondLst>
                                            <p:cond delay="600"/>
                                          </p:stCondLst>
                                        </p:cTn>
                                        <p:tgtEl>
                                          <p:spTgt spid="60424"/>
                                        </p:tgtEl>
                                        <p:attrNameLst>
                                          <p:attrName>xshear</p:attrName>
                                        </p:attrNameLst>
                                      </p:cBhvr>
                                    </p:anim>
                                    <p:animScale>
                                      <p:cBhvr>
                                        <p:cTn id="9" dur="200" decel="100000" autoRev="1" fill="hold">
                                          <p:stCondLst>
                                            <p:cond delay="600"/>
                                          </p:stCondLst>
                                        </p:cTn>
                                        <p:tgtEl>
                                          <p:spTgt spid="60424"/>
                                        </p:tgtEl>
                                      </p:cBhvr>
                                      <p:from x="100000" y="100000"/>
                                      <p:to x="80000" y="100000"/>
                                    </p:animScale>
                                    <p:anim by="(#ppt_h/3+#ppt_w*0.1)" calcmode="lin" valueType="num">
                                      <p:cBhvr additive="sum">
                                        <p:cTn id="10" dur="200" decel="100000" autoRev="1" fill="hold">
                                          <p:stCondLst>
                                            <p:cond delay="600"/>
                                          </p:stCondLst>
                                        </p:cTn>
                                        <p:tgtEl>
                                          <p:spTgt spid="6042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60419">
                                            <p:txEl>
                                              <p:pRg st="0" end="0"/>
                                            </p:txEl>
                                          </p:spTgt>
                                        </p:tgtEl>
                                        <p:attrNameLst>
                                          <p:attrName>style.visibility</p:attrName>
                                        </p:attrNameLst>
                                      </p:cBhvr>
                                      <p:to>
                                        <p:strVal val="visible"/>
                                      </p:to>
                                    </p:set>
                                    <p:animEffect transition="in" filter="strips(downRight)">
                                      <p:cBhvr>
                                        <p:cTn id="15" dur="500"/>
                                        <p:tgtEl>
                                          <p:spTgt spid="604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nodeType="clickEffect">
                                  <p:stCondLst>
                                    <p:cond delay="0"/>
                                  </p:stCondLst>
                                  <p:childTnLst>
                                    <p:set>
                                      <p:cBhvr>
                                        <p:cTn id="19" dur="1" fill="hold">
                                          <p:stCondLst>
                                            <p:cond delay="0"/>
                                          </p:stCondLst>
                                        </p:cTn>
                                        <p:tgtEl>
                                          <p:spTgt spid="60419">
                                            <p:txEl>
                                              <p:pRg st="1" end="1"/>
                                            </p:txEl>
                                          </p:spTgt>
                                        </p:tgtEl>
                                        <p:attrNameLst>
                                          <p:attrName>style.visibility</p:attrName>
                                        </p:attrNameLst>
                                      </p:cBhvr>
                                      <p:to>
                                        <p:strVal val="visible"/>
                                      </p:to>
                                    </p:set>
                                    <p:animEffect transition="in" filter="strips(downRight)">
                                      <p:cBhvr>
                                        <p:cTn id="20" dur="500"/>
                                        <p:tgtEl>
                                          <p:spTgt spid="60419">
                                            <p:txEl>
                                              <p:pRg st="1" end="1"/>
                                            </p:txEl>
                                          </p:spTgt>
                                        </p:tgtEl>
                                      </p:cBhvr>
                                    </p:animEffect>
                                  </p:childTnLst>
                                </p:cTn>
                              </p:par>
                            </p:childTnLst>
                          </p:cTn>
                        </p:par>
                        <p:par>
                          <p:cTn id="21" fill="hold" nodeType="afterGroup">
                            <p:stCondLst>
                              <p:cond delay="500"/>
                            </p:stCondLst>
                            <p:childTnLst>
                              <p:par>
                                <p:cTn id="22" presetID="29" presetClass="entr" presetSubtype="0" fill="hold" nodeType="afterEffect">
                                  <p:stCondLst>
                                    <p:cond delay="0"/>
                                  </p:stCondLst>
                                  <p:childTnLst>
                                    <p:set>
                                      <p:cBhvr>
                                        <p:cTn id="23" dur="1" fill="hold">
                                          <p:stCondLst>
                                            <p:cond delay="0"/>
                                          </p:stCondLst>
                                        </p:cTn>
                                        <p:tgtEl>
                                          <p:spTgt spid="60421"/>
                                        </p:tgtEl>
                                        <p:attrNameLst>
                                          <p:attrName>style.visibility</p:attrName>
                                        </p:attrNameLst>
                                      </p:cBhvr>
                                      <p:to>
                                        <p:strVal val="visible"/>
                                      </p:to>
                                    </p:set>
                                    <p:anim calcmode="lin" valueType="num">
                                      <p:cBhvr>
                                        <p:cTn id="24" dur="1000" fill="hold"/>
                                        <p:tgtEl>
                                          <p:spTgt spid="60421"/>
                                        </p:tgtEl>
                                        <p:attrNameLst>
                                          <p:attrName>ppt_x</p:attrName>
                                        </p:attrNameLst>
                                      </p:cBhvr>
                                      <p:tavLst>
                                        <p:tav tm="0">
                                          <p:val>
                                            <p:strVal val="#ppt_x-.2"/>
                                          </p:val>
                                        </p:tav>
                                        <p:tav tm="100000">
                                          <p:val>
                                            <p:strVal val="#ppt_x"/>
                                          </p:val>
                                        </p:tav>
                                      </p:tavLst>
                                    </p:anim>
                                    <p:anim calcmode="lin" valueType="num">
                                      <p:cBhvr>
                                        <p:cTn id="25" dur="1000" fill="hold"/>
                                        <p:tgtEl>
                                          <p:spTgt spid="6042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0421"/>
                                        </p:tgtEl>
                                      </p:cBhvr>
                                    </p:animEffect>
                                  </p:childTnLst>
                                </p:cTn>
                              </p:par>
                            </p:childTnLst>
                          </p:cTn>
                        </p:par>
                        <p:par>
                          <p:cTn id="27" fill="hold" nodeType="afterGroup">
                            <p:stCondLst>
                              <p:cond delay="1500"/>
                            </p:stCondLst>
                            <p:childTnLst>
                              <p:par>
                                <p:cTn id="28" presetID="29" presetClass="entr" presetSubtype="0" fill="hold" nodeType="afterEffect">
                                  <p:stCondLst>
                                    <p:cond delay="0"/>
                                  </p:stCondLst>
                                  <p:childTnLst>
                                    <p:set>
                                      <p:cBhvr>
                                        <p:cTn id="29" dur="1" fill="hold">
                                          <p:stCondLst>
                                            <p:cond delay="0"/>
                                          </p:stCondLst>
                                        </p:cTn>
                                        <p:tgtEl>
                                          <p:spTgt spid="60420"/>
                                        </p:tgtEl>
                                        <p:attrNameLst>
                                          <p:attrName>style.visibility</p:attrName>
                                        </p:attrNameLst>
                                      </p:cBhvr>
                                      <p:to>
                                        <p:strVal val="visible"/>
                                      </p:to>
                                    </p:set>
                                    <p:anim calcmode="lin" valueType="num">
                                      <p:cBhvr>
                                        <p:cTn id="30" dur="1000" fill="hold"/>
                                        <p:tgtEl>
                                          <p:spTgt spid="60420"/>
                                        </p:tgtEl>
                                        <p:attrNameLst>
                                          <p:attrName>ppt_x</p:attrName>
                                        </p:attrNameLst>
                                      </p:cBhvr>
                                      <p:tavLst>
                                        <p:tav tm="0">
                                          <p:val>
                                            <p:strVal val="#ppt_x-.2"/>
                                          </p:val>
                                        </p:tav>
                                        <p:tav tm="100000">
                                          <p:val>
                                            <p:strVal val="#ppt_x"/>
                                          </p:val>
                                        </p:tav>
                                      </p:tavLst>
                                    </p:anim>
                                    <p:anim calcmode="lin" valueType="num">
                                      <p:cBhvr>
                                        <p:cTn id="31" dur="1000" fill="hold"/>
                                        <p:tgtEl>
                                          <p:spTgt spid="604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0420"/>
                                        </p:tgtEl>
                                      </p:cBhvr>
                                    </p:animEffect>
                                  </p:childTnLst>
                                </p:cTn>
                              </p:par>
                            </p:childTnLst>
                          </p:cTn>
                        </p:par>
                        <p:par>
                          <p:cTn id="33" fill="hold" nodeType="afterGroup">
                            <p:stCondLst>
                              <p:cond delay="2500"/>
                            </p:stCondLst>
                            <p:childTnLst>
                              <p:par>
                                <p:cTn id="34" presetID="29" presetClass="entr" presetSubtype="0" fill="hold" nodeType="afterEffect">
                                  <p:stCondLst>
                                    <p:cond delay="0"/>
                                  </p:stCondLst>
                                  <p:childTnLst>
                                    <p:set>
                                      <p:cBhvr>
                                        <p:cTn id="35" dur="1" fill="hold">
                                          <p:stCondLst>
                                            <p:cond delay="0"/>
                                          </p:stCondLst>
                                        </p:cTn>
                                        <p:tgtEl>
                                          <p:spTgt spid="60426"/>
                                        </p:tgtEl>
                                        <p:attrNameLst>
                                          <p:attrName>style.visibility</p:attrName>
                                        </p:attrNameLst>
                                      </p:cBhvr>
                                      <p:to>
                                        <p:strVal val="visible"/>
                                      </p:to>
                                    </p:set>
                                    <p:anim calcmode="lin" valueType="num">
                                      <p:cBhvr>
                                        <p:cTn id="36" dur="1000" fill="hold"/>
                                        <p:tgtEl>
                                          <p:spTgt spid="60426"/>
                                        </p:tgtEl>
                                        <p:attrNameLst>
                                          <p:attrName>ppt_x</p:attrName>
                                        </p:attrNameLst>
                                      </p:cBhvr>
                                      <p:tavLst>
                                        <p:tav tm="0">
                                          <p:val>
                                            <p:strVal val="#ppt_x-.2"/>
                                          </p:val>
                                        </p:tav>
                                        <p:tav tm="100000">
                                          <p:val>
                                            <p:strVal val="#ppt_x"/>
                                          </p:val>
                                        </p:tav>
                                      </p:tavLst>
                                    </p:anim>
                                    <p:anim calcmode="lin" valueType="num">
                                      <p:cBhvr>
                                        <p:cTn id="37" dur="1000" fill="hold"/>
                                        <p:tgtEl>
                                          <p:spTgt spid="6042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F17B43A8-2C4D-4872-A12E-9DADA67D5A82}"/>
              </a:ext>
            </a:extLst>
          </p:cNvPr>
          <p:cNvSpPr>
            <a:spLocks noGrp="1" noChangeArrowheads="1"/>
          </p:cNvSpPr>
          <p:nvPr>
            <p:ph idx="1"/>
          </p:nvPr>
        </p:nvSpPr>
        <p:spPr>
          <a:xfrm>
            <a:off x="685800" y="609600"/>
            <a:ext cx="7772400" cy="5638800"/>
          </a:xfrm>
        </p:spPr>
        <p:txBody>
          <a:bodyPr/>
          <a:lstStyle/>
          <a:p>
            <a:pPr algn="just" eaLnBrk="1" hangingPunct="1"/>
            <a:r>
              <a:rPr lang="en-US" altLang="en-US" b="1" i="1">
                <a:solidFill>
                  <a:srgbClr val="FF0000"/>
                </a:solidFill>
              </a:rPr>
              <a:t>There are three points that should be considered in accusing a physician of revealing patient’s secret :</a:t>
            </a:r>
          </a:p>
          <a:p>
            <a:pPr algn="just" eaLnBrk="1" hangingPunct="1">
              <a:buFontTx/>
              <a:buNone/>
            </a:pPr>
            <a:endParaRPr lang="en-US" altLang="en-US" sz="2800"/>
          </a:p>
          <a:p>
            <a:pPr algn="just" eaLnBrk="1" hangingPunct="1">
              <a:buFontTx/>
              <a:buNone/>
            </a:pPr>
            <a:r>
              <a:rPr lang="en-US" altLang="en-US" sz="2800"/>
              <a:t>1.There was revealing of a secret.</a:t>
            </a:r>
          </a:p>
          <a:p>
            <a:pPr algn="just" eaLnBrk="1" hangingPunct="1">
              <a:buFontTx/>
              <a:buNone/>
            </a:pPr>
            <a:r>
              <a:rPr lang="en-US" altLang="en-US" sz="2800"/>
              <a:t>2.The secret was known to the physician through his profession.</a:t>
            </a:r>
          </a:p>
          <a:p>
            <a:pPr algn="just" eaLnBrk="1" hangingPunct="1">
              <a:buFontTx/>
              <a:buNone/>
            </a:pPr>
            <a:r>
              <a:rPr lang="en-US" altLang="en-US" sz="2800"/>
              <a:t>3.The disclosure of the secret lead to harm or damage to the patient (physical or psychological).</a:t>
            </a:r>
          </a:p>
          <a:p>
            <a:pPr eaLnBrk="1" hangingPunct="1">
              <a:buFontTx/>
              <a:buNone/>
            </a:pPr>
            <a:endParaRPr lang="ar-EG"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5400000" scaled="1"/>
        </a:gra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C3EDF7F-98F1-4798-8D2F-99EEFD26C512}"/>
              </a:ext>
            </a:extLst>
          </p:cNvPr>
          <p:cNvSpPr>
            <a:spLocks noGrp="1" noChangeArrowheads="1"/>
          </p:cNvSpPr>
          <p:nvPr>
            <p:ph type="title"/>
          </p:nvPr>
        </p:nvSpPr>
        <p:spPr>
          <a:xfrm>
            <a:off x="381000" y="533400"/>
            <a:ext cx="8763000" cy="762000"/>
          </a:xfrm>
        </p:spPr>
        <p:txBody>
          <a:bodyPr rtlCol="0">
            <a:normAutofit fontScale="90000"/>
          </a:bodyPr>
          <a:lstStyle/>
          <a:p>
            <a:pPr eaLnBrk="1" fontAlgn="auto" hangingPunct="1">
              <a:spcAft>
                <a:spcPts val="0"/>
              </a:spcAft>
              <a:defRPr/>
            </a:pPr>
            <a:r>
              <a:rPr lang="en-US" altLang="en-US" sz="4000" b="1">
                <a:solidFill>
                  <a:srgbClr val="FF3300"/>
                </a:solidFill>
              </a:rPr>
              <a:t>When can confidentiality be breached?</a:t>
            </a:r>
            <a:br>
              <a:rPr lang="en-US" altLang="en-US" b="1">
                <a:solidFill>
                  <a:srgbClr val="FF3300"/>
                </a:solidFill>
              </a:rPr>
            </a:br>
            <a:endParaRPr lang="en-US" altLang="en-US"/>
          </a:p>
        </p:txBody>
      </p:sp>
      <p:sp>
        <p:nvSpPr>
          <p:cNvPr id="62467" name="Rectangle 3">
            <a:extLst>
              <a:ext uri="{FF2B5EF4-FFF2-40B4-BE49-F238E27FC236}">
                <a16:creationId xmlns:a16="http://schemas.microsoft.com/office/drawing/2014/main" id="{E5C57677-B889-4955-85E0-6C78A20D7544}"/>
              </a:ext>
            </a:extLst>
          </p:cNvPr>
          <p:cNvSpPr>
            <a:spLocks noGrp="1" noChangeArrowheads="1"/>
          </p:cNvSpPr>
          <p:nvPr>
            <p:ph idx="1"/>
          </p:nvPr>
        </p:nvSpPr>
        <p:spPr>
          <a:xfrm>
            <a:off x="0" y="1143000"/>
            <a:ext cx="8915400" cy="4953000"/>
          </a:xfrm>
        </p:spPr>
        <p:txBody>
          <a:bodyPr/>
          <a:lstStyle/>
          <a:p>
            <a:pPr indent="-61913" algn="just" eaLnBrk="1" hangingPunct="1">
              <a:buFontTx/>
              <a:buNone/>
            </a:pPr>
            <a:r>
              <a:rPr lang="en-US" altLang="en-US" sz="3200" b="1"/>
              <a:t>Confidentiality is </a:t>
            </a:r>
            <a:r>
              <a:rPr lang="en-US" altLang="en-US" sz="3200" b="1" u="sng">
                <a:solidFill>
                  <a:srgbClr val="990033"/>
                </a:solidFill>
              </a:rPr>
              <a:t>NOT</a:t>
            </a:r>
            <a:r>
              <a:rPr lang="en-US" altLang="en-US" sz="3200" b="1"/>
              <a:t> an absolute obligation. Situations arise where the harm in maintaining confidentiality is </a:t>
            </a:r>
            <a:r>
              <a:rPr lang="en-US" altLang="en-US" sz="3200" b="1" u="sng">
                <a:solidFill>
                  <a:srgbClr val="990033"/>
                </a:solidFill>
              </a:rPr>
              <a:t>GREATER</a:t>
            </a:r>
            <a:r>
              <a:rPr lang="en-US" altLang="en-US" sz="3200" b="1"/>
              <a:t> than that brought by disclosing  information. </a:t>
            </a:r>
          </a:p>
        </p:txBody>
      </p:sp>
      <p:pic>
        <p:nvPicPr>
          <p:cNvPr id="62469" name="Picture 5">
            <a:extLst>
              <a:ext uri="{FF2B5EF4-FFF2-40B4-BE49-F238E27FC236}">
                <a16:creationId xmlns:a16="http://schemas.microsoft.com/office/drawing/2014/main" id="{AE1DA47E-2E9D-4674-B6C7-79BC72223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a:extLst>
              <a:ext uri="{FF2B5EF4-FFF2-40B4-BE49-F238E27FC236}">
                <a16:creationId xmlns:a16="http://schemas.microsoft.com/office/drawing/2014/main" id="{546EE3EB-A869-4FB9-B600-4B3008645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8100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decel="50000" fill="hold">
                                          <p:stCondLst>
                                            <p:cond delay="0"/>
                                          </p:stCondLst>
                                        </p:cTn>
                                        <p:tgtEl>
                                          <p:spTgt spid="624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4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4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24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4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4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4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467">
                                            <p:txEl>
                                              <p:pRg st="0" end="0"/>
                                            </p:txEl>
                                          </p:spTgt>
                                        </p:tgtEl>
                                      </p:cBhvr>
                                    </p:animEffect>
                                  </p:childTnLst>
                                </p:cTn>
                              </p:par>
                            </p:childTnLst>
                          </p:cTn>
                        </p:par>
                        <p:par>
                          <p:cTn id="15" fill="hold" nodeType="afterGroup">
                            <p:stCondLst>
                              <p:cond delay="1000"/>
                            </p:stCondLst>
                            <p:childTnLst>
                              <p:par>
                                <p:cTn id="16" presetID="30" presetClass="entr" presetSubtype="0" fill="hold" nodeType="afterEffect">
                                  <p:stCondLst>
                                    <p:cond delay="0"/>
                                  </p:stCondLst>
                                  <p:childTnLst>
                                    <p:set>
                                      <p:cBhvr>
                                        <p:cTn id="17" dur="1" fill="hold">
                                          <p:stCondLst>
                                            <p:cond delay="0"/>
                                          </p:stCondLst>
                                        </p:cTn>
                                        <p:tgtEl>
                                          <p:spTgt spid="62469"/>
                                        </p:tgtEl>
                                        <p:attrNameLst>
                                          <p:attrName>style.visibility</p:attrName>
                                        </p:attrNameLst>
                                      </p:cBhvr>
                                      <p:to>
                                        <p:strVal val="visible"/>
                                      </p:to>
                                    </p:set>
                                    <p:animEffect transition="in" filter="fade">
                                      <p:cBhvr>
                                        <p:cTn id="18" dur="800" decel="100000"/>
                                        <p:tgtEl>
                                          <p:spTgt spid="62469"/>
                                        </p:tgtEl>
                                      </p:cBhvr>
                                    </p:animEffect>
                                    <p:anim calcmode="lin" valueType="num">
                                      <p:cBhvr>
                                        <p:cTn id="19" dur="800" decel="100000" fill="hold"/>
                                        <p:tgtEl>
                                          <p:spTgt spid="62469"/>
                                        </p:tgtEl>
                                        <p:attrNameLst>
                                          <p:attrName>style.rotation</p:attrName>
                                        </p:attrNameLst>
                                      </p:cBhvr>
                                      <p:tavLst>
                                        <p:tav tm="0">
                                          <p:val>
                                            <p:fltVal val="-90"/>
                                          </p:val>
                                        </p:tav>
                                        <p:tav tm="100000">
                                          <p:val>
                                            <p:fltVal val="0"/>
                                          </p:val>
                                        </p:tav>
                                      </p:tavLst>
                                    </p:anim>
                                    <p:anim calcmode="lin" valueType="num">
                                      <p:cBhvr>
                                        <p:cTn id="20" dur="800" decel="100000" fill="hold"/>
                                        <p:tgtEl>
                                          <p:spTgt spid="62469"/>
                                        </p:tgtEl>
                                        <p:attrNameLst>
                                          <p:attrName>ppt_x</p:attrName>
                                        </p:attrNameLst>
                                      </p:cBhvr>
                                      <p:tavLst>
                                        <p:tav tm="0">
                                          <p:val>
                                            <p:strVal val="#ppt_x+0.4"/>
                                          </p:val>
                                        </p:tav>
                                        <p:tav tm="100000">
                                          <p:val>
                                            <p:strVal val="#ppt_x-0.05"/>
                                          </p:val>
                                        </p:tav>
                                      </p:tavLst>
                                    </p:anim>
                                    <p:anim calcmode="lin" valueType="num">
                                      <p:cBhvr>
                                        <p:cTn id="21" dur="800" decel="100000" fill="hold"/>
                                        <p:tgtEl>
                                          <p:spTgt spid="6246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246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2469"/>
                                        </p:tgtEl>
                                        <p:attrNameLst>
                                          <p:attrName>ppt_y</p:attrName>
                                        </p:attrNameLst>
                                      </p:cBhvr>
                                      <p:tavLst>
                                        <p:tav tm="0">
                                          <p:val>
                                            <p:strVal val="#ppt_y+0.1"/>
                                          </p:val>
                                        </p:tav>
                                        <p:tav tm="100000">
                                          <p:val>
                                            <p:strVal val="#ppt_y"/>
                                          </p:val>
                                        </p:tav>
                                      </p:tavLst>
                                    </p:anim>
                                  </p:childTnLst>
                                </p:cTn>
                              </p:par>
                            </p:childTnLst>
                          </p:cTn>
                        </p:par>
                        <p:par>
                          <p:cTn id="24" fill="hold" nodeType="afterGroup">
                            <p:stCondLst>
                              <p:cond delay="2000"/>
                            </p:stCondLst>
                            <p:childTnLst>
                              <p:par>
                                <p:cTn id="25" presetID="52" presetClass="entr" presetSubtype="0" fill="hold" nodeType="afterEffect">
                                  <p:stCondLst>
                                    <p:cond delay="0"/>
                                  </p:stCondLst>
                                  <p:childTnLst>
                                    <p:set>
                                      <p:cBhvr>
                                        <p:cTn id="26" dur="1" fill="hold">
                                          <p:stCondLst>
                                            <p:cond delay="0"/>
                                          </p:stCondLst>
                                        </p:cTn>
                                        <p:tgtEl>
                                          <p:spTgt spid="62470"/>
                                        </p:tgtEl>
                                        <p:attrNameLst>
                                          <p:attrName>style.visibility</p:attrName>
                                        </p:attrNameLst>
                                      </p:cBhvr>
                                      <p:to>
                                        <p:strVal val="visible"/>
                                      </p:to>
                                    </p:set>
                                    <p:animScale>
                                      <p:cBhvr>
                                        <p:cTn id="27" dur="1000" decel="50000" fill="hold">
                                          <p:stCondLst>
                                            <p:cond delay="0"/>
                                          </p:stCondLst>
                                        </p:cTn>
                                        <p:tgtEl>
                                          <p:spTgt spid="624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2470"/>
                                        </p:tgtEl>
                                        <p:attrNameLst>
                                          <p:attrName>ppt_x</p:attrName>
                                          <p:attrName>ppt_y</p:attrName>
                                        </p:attrNameLst>
                                      </p:cBhvr>
                                    </p:animMotion>
                                    <p:animEffect transition="in" filter="fade">
                                      <p:cBhvr>
                                        <p:cTn id="29"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47FFD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03F4F9D-5299-4DA8-A354-C84503A25DE8}"/>
              </a:ext>
            </a:extLst>
          </p:cNvPr>
          <p:cNvSpPr>
            <a:spLocks noGrp="1" noChangeArrowheads="1"/>
          </p:cNvSpPr>
          <p:nvPr>
            <p:ph type="title"/>
          </p:nvPr>
        </p:nvSpPr>
        <p:spPr>
          <a:xfrm>
            <a:off x="457200" y="274638"/>
            <a:ext cx="8229600" cy="274637"/>
          </a:xfrm>
        </p:spPr>
        <p:txBody>
          <a:bodyPr rtlCol="0">
            <a:normAutofit fontScale="90000"/>
          </a:bodyPr>
          <a:lstStyle/>
          <a:p>
            <a:pPr eaLnBrk="1" fontAlgn="auto" hangingPunct="1">
              <a:spcAft>
                <a:spcPts val="0"/>
              </a:spcAft>
              <a:defRPr/>
            </a:pPr>
            <a:endParaRPr lang="ar-SA" altLang="en-US" sz="4000"/>
          </a:p>
        </p:txBody>
      </p:sp>
      <p:sp>
        <p:nvSpPr>
          <p:cNvPr id="41987" name="Rectangle 3">
            <a:extLst>
              <a:ext uri="{FF2B5EF4-FFF2-40B4-BE49-F238E27FC236}">
                <a16:creationId xmlns:a16="http://schemas.microsoft.com/office/drawing/2014/main" id="{78B798FC-C435-442E-B83B-C50145146455}"/>
              </a:ext>
            </a:extLst>
          </p:cNvPr>
          <p:cNvSpPr>
            <a:spLocks noGrp="1" noChangeArrowheads="1"/>
          </p:cNvSpPr>
          <p:nvPr>
            <p:ph idx="1"/>
          </p:nvPr>
        </p:nvSpPr>
        <p:spPr>
          <a:xfrm>
            <a:off x="457200" y="620713"/>
            <a:ext cx="8229600" cy="5475287"/>
          </a:xfrm>
        </p:spPr>
        <p:txBody>
          <a:bodyPr/>
          <a:lstStyle/>
          <a:p>
            <a:pPr eaLnBrk="1" hangingPunct="1"/>
            <a:r>
              <a:rPr lang="en-US" altLang="en-US" sz="3600" b="1">
                <a:solidFill>
                  <a:srgbClr val="FF3300"/>
                </a:solidFill>
              </a:rPr>
              <a:t>Disclosure of professional secrecy may be:</a:t>
            </a:r>
          </a:p>
          <a:p>
            <a:pPr eaLnBrk="1" hangingPunct="1">
              <a:buFontTx/>
              <a:buNone/>
            </a:pPr>
            <a:r>
              <a:rPr lang="en-US" altLang="en-US" b="1"/>
              <a:t>I- With </a:t>
            </a:r>
            <a:r>
              <a:rPr lang="en-US" altLang="en-US" sz="3600" b="1"/>
              <a:t>patient`s expressed consent.</a:t>
            </a:r>
          </a:p>
          <a:p>
            <a:pPr eaLnBrk="1" hangingPunct="1">
              <a:buFontTx/>
              <a:buNone/>
            </a:pPr>
            <a:r>
              <a:rPr lang="en-US" altLang="en-US" sz="3600" b="1"/>
              <a:t>II- </a:t>
            </a:r>
            <a:r>
              <a:rPr lang="en-US" altLang="en-US" b="1"/>
              <a:t>With </a:t>
            </a:r>
            <a:r>
              <a:rPr lang="en-US" altLang="en-US" sz="3600" b="1"/>
              <a:t>patient`s implied consent .</a:t>
            </a:r>
          </a:p>
          <a:p>
            <a:pPr eaLnBrk="1" hangingPunct="1">
              <a:buFontTx/>
              <a:buNone/>
            </a:pPr>
            <a:r>
              <a:rPr lang="en-US" altLang="en-US" sz="3600" b="1"/>
              <a:t>III- Without patient`s consent</a:t>
            </a:r>
            <a:r>
              <a:rPr lang="en-US" altLang="en-US" b="1"/>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9EAB688-7BF0-4BA7-9028-A5E40987AD3C}"/>
              </a:ext>
            </a:extLst>
          </p:cNvPr>
          <p:cNvSpPr>
            <a:spLocks noGrp="1" noChangeArrowheads="1"/>
          </p:cNvSpPr>
          <p:nvPr>
            <p:ph type="title"/>
          </p:nvPr>
        </p:nvSpPr>
        <p:spPr>
          <a:xfrm>
            <a:off x="457200" y="274638"/>
            <a:ext cx="8229600" cy="130175"/>
          </a:xfrm>
        </p:spPr>
        <p:txBody>
          <a:bodyPr rtlCol="0">
            <a:normAutofit fontScale="90000"/>
          </a:bodyPr>
          <a:lstStyle/>
          <a:p>
            <a:pPr eaLnBrk="1" fontAlgn="auto" hangingPunct="1">
              <a:spcAft>
                <a:spcPts val="0"/>
              </a:spcAft>
              <a:defRPr/>
            </a:pPr>
            <a:endParaRPr lang="ar-SA" altLang="en-US" sz="4000"/>
          </a:p>
        </p:txBody>
      </p:sp>
      <p:sp>
        <p:nvSpPr>
          <p:cNvPr id="28675" name="Rectangle 3">
            <a:extLst>
              <a:ext uri="{FF2B5EF4-FFF2-40B4-BE49-F238E27FC236}">
                <a16:creationId xmlns:a16="http://schemas.microsoft.com/office/drawing/2014/main" id="{78C81203-6E8C-4A8A-A57E-78C7C28C24CC}"/>
              </a:ext>
            </a:extLst>
          </p:cNvPr>
          <p:cNvSpPr>
            <a:spLocks noGrp="1" noChangeArrowheads="1"/>
          </p:cNvSpPr>
          <p:nvPr>
            <p:ph idx="1"/>
          </p:nvPr>
        </p:nvSpPr>
        <p:spPr>
          <a:xfrm>
            <a:off x="179388" y="549275"/>
            <a:ext cx="8713787" cy="5546725"/>
          </a:xfrm>
        </p:spPr>
        <p:txBody>
          <a:bodyPr rtlCol="0">
            <a:normAutofit/>
          </a:bodyPr>
          <a:lstStyle/>
          <a:p>
            <a:pPr eaLnBrk="1" fontAlgn="auto" hangingPunct="1">
              <a:spcAft>
                <a:spcPts val="0"/>
              </a:spcAft>
              <a:buFontTx/>
              <a:buNone/>
              <a:defRPr/>
            </a:pPr>
            <a:r>
              <a:rPr lang="en-US" sz="3600" b="1" dirty="0">
                <a:solidFill>
                  <a:srgbClr val="FF3300"/>
                </a:solidFill>
              </a:rPr>
              <a:t>I- Disclosures where patient`s expressed consent is needed:</a:t>
            </a:r>
          </a:p>
          <a:p>
            <a:pPr eaLnBrk="1" fontAlgn="auto" hangingPunct="1">
              <a:spcAft>
                <a:spcPts val="0"/>
              </a:spcAft>
              <a:buFontTx/>
              <a:buNone/>
              <a:defRPr/>
            </a:pPr>
            <a:r>
              <a:rPr lang="en-US" b="1" dirty="0"/>
              <a:t> 1- For purposes such as research, epidemiology, registries.</a:t>
            </a:r>
          </a:p>
          <a:p>
            <a:pPr eaLnBrk="1" fontAlgn="auto" hangingPunct="1">
              <a:spcAft>
                <a:spcPts val="0"/>
              </a:spcAft>
              <a:buFontTx/>
              <a:buNone/>
              <a:defRPr/>
            </a:pPr>
            <a:r>
              <a:rPr lang="en-US" dirty="0">
                <a:solidFill>
                  <a:schemeClr val="bg2">
                    <a:lumMod val="60000"/>
                    <a:lumOff val="40000"/>
                  </a:schemeClr>
                </a:solidFill>
              </a:rPr>
              <a:t>  </a:t>
            </a:r>
            <a:r>
              <a:rPr lang="en-US" dirty="0">
                <a:solidFill>
                  <a:schemeClr val="accent1"/>
                </a:solidFill>
              </a:rPr>
              <a:t> </a:t>
            </a:r>
            <a:r>
              <a:rPr lang="en-US" b="1" dirty="0">
                <a:solidFill>
                  <a:schemeClr val="accent1"/>
                </a:solidFill>
              </a:rPr>
              <a:t>a- Approved by ethics committee.</a:t>
            </a:r>
          </a:p>
          <a:p>
            <a:pPr eaLnBrk="1" fontAlgn="auto" hangingPunct="1">
              <a:spcAft>
                <a:spcPts val="0"/>
              </a:spcAft>
              <a:buFontTx/>
              <a:buNone/>
              <a:defRPr/>
            </a:pPr>
            <a:r>
              <a:rPr lang="en-US" b="1" dirty="0">
                <a:solidFill>
                  <a:schemeClr val="accent1"/>
                </a:solidFill>
              </a:rPr>
              <a:t>   b- Ensure no harm to patient.</a:t>
            </a:r>
          </a:p>
          <a:p>
            <a:pPr eaLnBrk="1" fontAlgn="auto" hangingPunct="1">
              <a:spcAft>
                <a:spcPts val="0"/>
              </a:spcAft>
              <a:buFontTx/>
              <a:buNone/>
              <a:defRPr/>
            </a:pPr>
            <a:r>
              <a:rPr lang="en-US" b="1" dirty="0">
                <a:solidFill>
                  <a:schemeClr val="accent1"/>
                </a:solidFill>
              </a:rPr>
              <a:t>   c- Delink patient</a:t>
            </a:r>
            <a:r>
              <a:rPr lang="en-US" b="1" dirty="0">
                <a:solidFill>
                  <a:schemeClr val="accent1"/>
                </a:solidFill>
                <a:latin typeface="Arial" pitchFamily="34" charset="0"/>
              </a:rPr>
              <a:t>’</a:t>
            </a:r>
            <a:r>
              <a:rPr lang="en-US" b="1" dirty="0">
                <a:solidFill>
                  <a:schemeClr val="accent1"/>
                </a:solidFill>
              </a:rPr>
              <a:t>s identifiable data.</a:t>
            </a:r>
            <a:endParaRPr lang="ar-EG" b="1" dirty="0">
              <a:solidFill>
                <a:schemeClr val="accent1"/>
              </a:solidFill>
            </a:endParaRPr>
          </a:p>
          <a:p>
            <a:pPr eaLnBrk="1" fontAlgn="auto" hangingPunct="1">
              <a:spcAft>
                <a:spcPts val="0"/>
              </a:spcAft>
              <a:buFontTx/>
              <a:buNone/>
              <a:defRPr/>
            </a:pPr>
            <a:r>
              <a:rPr lang="en-US" b="1" dirty="0"/>
              <a:t> 2-</a:t>
            </a:r>
            <a:r>
              <a:rPr lang="en-US" dirty="0"/>
              <a:t> </a:t>
            </a:r>
            <a:r>
              <a:rPr lang="en-US" b="1" dirty="0"/>
              <a:t>To insurance companies.</a:t>
            </a:r>
          </a:p>
          <a:p>
            <a:pPr eaLnBrk="1" fontAlgn="auto" hangingPunct="1">
              <a:spcAft>
                <a:spcPts val="0"/>
              </a:spcAft>
              <a:buFontTx/>
              <a:buNone/>
              <a:defRPr/>
            </a:pPr>
            <a:r>
              <a:rPr lang="en-US" b="1" dirty="0"/>
              <a:t> 3-</a:t>
            </a:r>
            <a:r>
              <a:rPr lang="en-US" dirty="0"/>
              <a:t>  </a:t>
            </a:r>
            <a:r>
              <a:rPr lang="en-US" b="1" dirty="0"/>
              <a:t>In pre-employment examination.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299D87A-E08B-4DDB-AF11-0F70C6CB02BD}"/>
              </a:ext>
            </a:extLst>
          </p:cNvPr>
          <p:cNvSpPr>
            <a:spLocks noGrp="1" noChangeArrowheads="1"/>
          </p:cNvSpPr>
          <p:nvPr>
            <p:ph type="title"/>
          </p:nvPr>
        </p:nvSpPr>
        <p:spPr>
          <a:xfrm>
            <a:off x="457200" y="274638"/>
            <a:ext cx="8229600" cy="69850"/>
          </a:xfrm>
        </p:spPr>
        <p:txBody>
          <a:bodyPr rtlCol="0">
            <a:normAutofit fontScale="90000"/>
          </a:bodyPr>
          <a:lstStyle/>
          <a:p>
            <a:pPr eaLnBrk="1" fontAlgn="auto" hangingPunct="1">
              <a:spcAft>
                <a:spcPts val="0"/>
              </a:spcAft>
              <a:defRPr/>
            </a:pPr>
            <a:endParaRPr lang="ar-SA" altLang="en-US" sz="4000"/>
          </a:p>
        </p:txBody>
      </p:sp>
      <p:sp>
        <p:nvSpPr>
          <p:cNvPr id="44035" name="Rectangle 3">
            <a:extLst>
              <a:ext uri="{FF2B5EF4-FFF2-40B4-BE49-F238E27FC236}">
                <a16:creationId xmlns:a16="http://schemas.microsoft.com/office/drawing/2014/main" id="{941B699E-0D76-4638-B728-23A4B5DB8C19}"/>
              </a:ext>
            </a:extLst>
          </p:cNvPr>
          <p:cNvSpPr>
            <a:spLocks noGrp="1" noChangeArrowheads="1"/>
          </p:cNvSpPr>
          <p:nvPr>
            <p:ph idx="1"/>
          </p:nvPr>
        </p:nvSpPr>
        <p:spPr>
          <a:xfrm>
            <a:off x="457200" y="549275"/>
            <a:ext cx="8229600" cy="5546725"/>
          </a:xfrm>
        </p:spPr>
        <p:txBody>
          <a:bodyPr/>
          <a:lstStyle/>
          <a:p>
            <a:pPr eaLnBrk="1" hangingPunct="1"/>
            <a:endParaRPr lang="en-US" altLang="en-US"/>
          </a:p>
          <a:p>
            <a:pPr eaLnBrk="1" hangingPunct="1">
              <a:buFontTx/>
              <a:buNone/>
            </a:pPr>
            <a:r>
              <a:rPr lang="en-US" altLang="en-US" sz="3600" b="1">
                <a:solidFill>
                  <a:srgbClr val="FF3300"/>
                </a:solidFill>
              </a:rPr>
              <a:t>We must ensure that:</a:t>
            </a:r>
          </a:p>
          <a:p>
            <a:pPr algn="just" eaLnBrk="1" hangingPunct="1"/>
            <a:r>
              <a:rPr lang="en-US" altLang="en-US" b="1"/>
              <a:t>Patient understands nature &amp; effects of disclosure.</a:t>
            </a:r>
          </a:p>
          <a:p>
            <a:pPr algn="just" eaLnBrk="1" hangingPunct="1"/>
            <a:r>
              <a:rPr lang="en-US" altLang="en-US" b="1"/>
              <a:t>Reports to 3rd parties must always be with written consent. Consent should be original, addressed to a named doctor.</a:t>
            </a:r>
          </a:p>
          <a:p>
            <a:pPr algn="just" eaLnBrk="1" hangingPunct="1"/>
            <a:r>
              <a:rPr lang="en-US" altLang="en-US" b="1"/>
              <a:t>Clear indication of reason &amp; material.</a:t>
            </a:r>
          </a:p>
          <a:p>
            <a:pPr algn="just" eaLnBrk="1" hangingPunct="1"/>
            <a:r>
              <a:rPr lang="en-US" altLang="en-US" b="1"/>
              <a:t>Hand document is given to the patient.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F361ED5-224B-4EDE-A0EE-19079533538C}"/>
              </a:ext>
            </a:extLst>
          </p:cNvPr>
          <p:cNvSpPr>
            <a:spLocks noGrp="1" noChangeArrowheads="1"/>
          </p:cNvSpPr>
          <p:nvPr>
            <p:ph type="title"/>
          </p:nvPr>
        </p:nvSpPr>
        <p:spPr>
          <a:xfrm>
            <a:off x="457200" y="274638"/>
            <a:ext cx="8229600" cy="93662"/>
          </a:xfrm>
        </p:spPr>
        <p:txBody>
          <a:bodyPr rtlCol="0">
            <a:normAutofit fontScale="90000"/>
          </a:bodyPr>
          <a:lstStyle/>
          <a:p>
            <a:pPr eaLnBrk="1" fontAlgn="auto" hangingPunct="1">
              <a:spcAft>
                <a:spcPts val="0"/>
              </a:spcAft>
              <a:defRPr/>
            </a:pPr>
            <a:endParaRPr lang="ar-SA" altLang="en-US" sz="4000"/>
          </a:p>
        </p:txBody>
      </p:sp>
      <p:sp>
        <p:nvSpPr>
          <p:cNvPr id="45059" name="Rectangle 3">
            <a:extLst>
              <a:ext uri="{FF2B5EF4-FFF2-40B4-BE49-F238E27FC236}">
                <a16:creationId xmlns:a16="http://schemas.microsoft.com/office/drawing/2014/main" id="{B2C13B08-E271-47B0-8B5C-A02E4E9451F1}"/>
              </a:ext>
            </a:extLst>
          </p:cNvPr>
          <p:cNvSpPr>
            <a:spLocks noGrp="1" noChangeArrowheads="1"/>
          </p:cNvSpPr>
          <p:nvPr>
            <p:ph idx="1"/>
          </p:nvPr>
        </p:nvSpPr>
        <p:spPr>
          <a:xfrm>
            <a:off x="457200" y="765175"/>
            <a:ext cx="8229600" cy="5330825"/>
          </a:xfrm>
        </p:spPr>
        <p:txBody>
          <a:bodyPr/>
          <a:lstStyle/>
          <a:p>
            <a:pPr eaLnBrk="1" hangingPunct="1">
              <a:buFontTx/>
              <a:buNone/>
            </a:pPr>
            <a:r>
              <a:rPr lang="en-US" altLang="en-US" sz="3600" b="1">
                <a:solidFill>
                  <a:srgbClr val="FF3300"/>
                </a:solidFill>
              </a:rPr>
              <a:t>II-Patients may give implied consent to disclosure for:</a:t>
            </a:r>
          </a:p>
          <a:p>
            <a:pPr algn="just" eaLnBrk="1" hangingPunct="1">
              <a:buFontTx/>
              <a:buNone/>
            </a:pPr>
            <a:r>
              <a:rPr lang="en-US" altLang="en-US" b="1"/>
              <a:t>   Sharing information in the health care team or with others providing care. Only necessary information for effective care of patient is disclosed.</a:t>
            </a:r>
          </a:p>
          <a:p>
            <a:pPr algn="just" eaLnBrk="1" hangingPunct="1">
              <a:buFontTx/>
              <a:buNone/>
            </a:pPr>
            <a:r>
              <a:rPr lang="en-US" altLang="en-US" b="1"/>
              <a:t>Send the patient to another specialist as sonography with provisional diagnosis or complain</a:t>
            </a:r>
          </a:p>
          <a:p>
            <a:pPr algn="just" eaLnBrk="1" hangingPunct="1">
              <a:buFontTx/>
              <a:buNone/>
            </a:pPr>
            <a:r>
              <a:rPr lang="en-US" altLang="en-US" b="1"/>
              <a:t>(may I refer this case of chronic abdominal pain for abdominal US)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1F9EB20-B888-4422-9854-2E15FC52B8BF}"/>
              </a:ext>
            </a:extLst>
          </p:cNvPr>
          <p:cNvSpPr>
            <a:spLocks noGrp="1" noChangeArrowheads="1"/>
          </p:cNvSpPr>
          <p:nvPr>
            <p:ph type="title"/>
          </p:nvPr>
        </p:nvSpPr>
        <p:spPr>
          <a:xfrm>
            <a:off x="457200" y="274638"/>
            <a:ext cx="8229600" cy="274637"/>
          </a:xfrm>
        </p:spPr>
        <p:txBody>
          <a:bodyPr rtlCol="0">
            <a:normAutofit fontScale="90000"/>
          </a:bodyPr>
          <a:lstStyle/>
          <a:p>
            <a:pPr eaLnBrk="1" fontAlgn="auto" hangingPunct="1">
              <a:spcAft>
                <a:spcPts val="0"/>
              </a:spcAft>
              <a:defRPr/>
            </a:pPr>
            <a:endParaRPr lang="ar-SA" altLang="en-US" sz="4000"/>
          </a:p>
        </p:txBody>
      </p:sp>
      <p:sp>
        <p:nvSpPr>
          <p:cNvPr id="46083" name="Rectangle 3">
            <a:extLst>
              <a:ext uri="{FF2B5EF4-FFF2-40B4-BE49-F238E27FC236}">
                <a16:creationId xmlns:a16="http://schemas.microsoft.com/office/drawing/2014/main" id="{957AFC20-ECE7-438E-B12D-C195D908BB42}"/>
              </a:ext>
            </a:extLst>
          </p:cNvPr>
          <p:cNvSpPr>
            <a:spLocks noGrp="1" noChangeArrowheads="1"/>
          </p:cNvSpPr>
          <p:nvPr>
            <p:ph idx="1"/>
          </p:nvPr>
        </p:nvSpPr>
        <p:spPr>
          <a:xfrm>
            <a:off x="250825" y="549275"/>
            <a:ext cx="8435975" cy="5546725"/>
          </a:xfrm>
        </p:spPr>
        <p:txBody>
          <a:bodyPr/>
          <a:lstStyle/>
          <a:p>
            <a:pPr eaLnBrk="1" hangingPunct="1">
              <a:buFontTx/>
              <a:buNone/>
            </a:pPr>
            <a:r>
              <a:rPr lang="en-US" altLang="en-US" sz="3600" b="1">
                <a:solidFill>
                  <a:srgbClr val="FF3300"/>
                </a:solidFill>
              </a:rPr>
              <a:t>III-Disclosures without patient`s consent</a:t>
            </a:r>
            <a:r>
              <a:rPr lang="en-US" altLang="en-US" b="1">
                <a:solidFill>
                  <a:srgbClr val="FF3300"/>
                </a:solidFill>
              </a:rPr>
              <a:t> :</a:t>
            </a:r>
            <a:endParaRPr lang="en-US" altLang="en-US">
              <a:solidFill>
                <a:srgbClr val="FF3300"/>
              </a:solidFill>
            </a:endParaRPr>
          </a:p>
          <a:p>
            <a:pPr algn="just" eaLnBrk="1" hangingPunct="1"/>
            <a:r>
              <a:rPr lang="en-US" altLang="en-US" b="1"/>
              <a:t>Certain patient information is exempted by law and reports to proper authorities are required without patient consent.</a:t>
            </a:r>
          </a:p>
          <a:p>
            <a:pPr eaLnBrk="1" hangingPunct="1">
              <a:buFontTx/>
              <a:buNone/>
            </a:pPr>
            <a:r>
              <a:rPr lang="en-US" altLang="en-US" b="1">
                <a:solidFill>
                  <a:srgbClr val="66FF33"/>
                </a:solidFill>
              </a:rPr>
              <a:t>I- </a:t>
            </a:r>
            <a:r>
              <a:rPr lang="en-US" altLang="en-US" b="1" u="sng">
                <a:solidFill>
                  <a:srgbClr val="66FF33"/>
                </a:solidFill>
              </a:rPr>
              <a:t>Disclosure required by Law:</a:t>
            </a:r>
            <a:r>
              <a:rPr lang="en-US" altLang="en-US" b="1"/>
              <a:t>              </a:t>
            </a:r>
          </a:p>
          <a:p>
            <a:pPr eaLnBrk="1" hangingPunct="1">
              <a:buFontTx/>
              <a:buNone/>
            </a:pPr>
            <a:r>
              <a:rPr lang="en-US" altLang="en-US" b="1"/>
              <a:t>     1- Notification of births, deaths, abortion, accidents, poisoning.</a:t>
            </a:r>
          </a:p>
          <a:p>
            <a:pPr eaLnBrk="1" hangingPunct="1">
              <a:buFontTx/>
              <a:buNone/>
            </a:pPr>
            <a:r>
              <a:rPr lang="en-US" altLang="en-US" b="1"/>
              <a:t>    2- Order of court, malpractice cases, criminal cases (violence), compensation.</a:t>
            </a:r>
          </a:p>
          <a:p>
            <a:pPr eaLnBrk="1" hangingPunct="1">
              <a:buFontTx/>
              <a:buNone/>
            </a:pPr>
            <a:r>
              <a:rPr lang="en-US" altLang="en-US" b="1"/>
              <a: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2618007-AFE8-4B9C-B280-37A8470E8F43}"/>
              </a:ext>
            </a:extLst>
          </p:cNvPr>
          <p:cNvSpPr>
            <a:spLocks noGrp="1" noChangeArrowheads="1"/>
          </p:cNvSpPr>
          <p:nvPr>
            <p:ph type="title"/>
          </p:nvPr>
        </p:nvSpPr>
        <p:spPr>
          <a:xfrm>
            <a:off x="457200" y="274638"/>
            <a:ext cx="8229600" cy="93662"/>
          </a:xfrm>
        </p:spPr>
        <p:txBody>
          <a:bodyPr rtlCol="0">
            <a:normAutofit fontScale="90000"/>
          </a:bodyPr>
          <a:lstStyle/>
          <a:p>
            <a:pPr eaLnBrk="1" fontAlgn="auto" hangingPunct="1">
              <a:spcAft>
                <a:spcPts val="0"/>
              </a:spcAft>
              <a:defRPr/>
            </a:pPr>
            <a:endParaRPr lang="ar-SA" altLang="en-US" sz="4000"/>
          </a:p>
        </p:txBody>
      </p:sp>
      <p:sp>
        <p:nvSpPr>
          <p:cNvPr id="47107" name="Rectangle 3">
            <a:extLst>
              <a:ext uri="{FF2B5EF4-FFF2-40B4-BE49-F238E27FC236}">
                <a16:creationId xmlns:a16="http://schemas.microsoft.com/office/drawing/2014/main" id="{C0917254-9514-492E-AFF0-A692FD9478C5}"/>
              </a:ext>
            </a:extLst>
          </p:cNvPr>
          <p:cNvSpPr>
            <a:spLocks noGrp="1" noChangeArrowheads="1"/>
          </p:cNvSpPr>
          <p:nvPr>
            <p:ph idx="1"/>
          </p:nvPr>
        </p:nvSpPr>
        <p:spPr>
          <a:xfrm>
            <a:off x="323850" y="476250"/>
            <a:ext cx="8640763" cy="5619750"/>
          </a:xfrm>
        </p:spPr>
        <p:txBody>
          <a:bodyPr/>
          <a:lstStyle/>
          <a:p>
            <a:pPr eaLnBrk="1" hangingPunct="1">
              <a:buFontTx/>
              <a:buNone/>
            </a:pPr>
            <a:endParaRPr lang="en-US" altLang="en-US" b="1"/>
          </a:p>
          <a:p>
            <a:pPr eaLnBrk="1" hangingPunct="1">
              <a:buFontTx/>
              <a:buNone/>
            </a:pPr>
            <a:r>
              <a:rPr lang="en-US" altLang="en-US" b="1"/>
              <a:t>3- Threats of serious  harm to another ( prevent crimes) </a:t>
            </a:r>
          </a:p>
          <a:p>
            <a:pPr eaLnBrk="1" hangingPunct="1">
              <a:buFontTx/>
              <a:buNone/>
            </a:pPr>
            <a:r>
              <a:rPr lang="en-US" altLang="en-US" b="1"/>
              <a:t>4- Child abuse (physical/sexual)</a:t>
            </a:r>
          </a:p>
          <a:p>
            <a:pPr eaLnBrk="1" hangingPunct="1">
              <a:buFontTx/>
              <a:buNone/>
            </a:pPr>
            <a:r>
              <a:rPr lang="en-US" altLang="en-US" b="1"/>
              <a:t>5- RTAs involving drugs/alcohol.</a:t>
            </a:r>
          </a:p>
          <a:p>
            <a:pPr algn="just" eaLnBrk="1" hangingPunct="1">
              <a:buFontTx/>
              <a:buNone/>
            </a:pPr>
            <a:r>
              <a:rPr lang="en-US" altLang="en-US" b="1"/>
              <a:t>6-Public health risk: A reportable communicable infectious diseases :tuberculosis, hepatitis, AIDS, typhoid fever, tetanus, meningococcal meningitis, diphtheria, anthrax, malaria, poliomyelitis, smallpox, brucellosis, leprosy.</a:t>
            </a:r>
          </a:p>
          <a:p>
            <a:pPr eaLnBrk="1" hangingPunct="1">
              <a:buFontTx/>
              <a:buNone/>
            </a:pPr>
            <a:r>
              <a:rPr lang="en-US" altLang="en-US" b="1"/>
              <a:t> </a:t>
            </a:r>
          </a:p>
          <a:p>
            <a:pPr eaLnBrk="1" hangingPunct="1"/>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F8D0434-B47D-4908-9864-A4F5F254AF41}"/>
              </a:ext>
            </a:extLst>
          </p:cNvPr>
          <p:cNvSpPr>
            <a:spLocks noGrp="1" noChangeArrowheads="1"/>
          </p:cNvSpPr>
          <p:nvPr>
            <p:ph type="title"/>
          </p:nvPr>
        </p:nvSpPr>
        <p:spPr>
          <a:xfrm>
            <a:off x="457200" y="274638"/>
            <a:ext cx="8229600" cy="201612"/>
          </a:xfrm>
        </p:spPr>
        <p:txBody>
          <a:bodyPr rtlCol="0">
            <a:normAutofit fontScale="90000"/>
          </a:bodyPr>
          <a:lstStyle/>
          <a:p>
            <a:pPr eaLnBrk="1" fontAlgn="auto" hangingPunct="1">
              <a:spcAft>
                <a:spcPts val="0"/>
              </a:spcAft>
              <a:defRPr/>
            </a:pPr>
            <a:endParaRPr lang="ar-SA" altLang="en-US" sz="4000"/>
          </a:p>
        </p:txBody>
      </p:sp>
      <p:sp>
        <p:nvSpPr>
          <p:cNvPr id="8195" name="Rectangle 3">
            <a:extLst>
              <a:ext uri="{FF2B5EF4-FFF2-40B4-BE49-F238E27FC236}">
                <a16:creationId xmlns:a16="http://schemas.microsoft.com/office/drawing/2014/main" id="{876E1362-155F-464C-B73F-07ECC2C8EF32}"/>
              </a:ext>
            </a:extLst>
          </p:cNvPr>
          <p:cNvSpPr>
            <a:spLocks noGrp="1" noChangeArrowheads="1"/>
          </p:cNvSpPr>
          <p:nvPr>
            <p:ph idx="1"/>
          </p:nvPr>
        </p:nvSpPr>
        <p:spPr>
          <a:xfrm>
            <a:off x="457200" y="765175"/>
            <a:ext cx="8229600" cy="5330825"/>
          </a:xfrm>
        </p:spPr>
        <p:txBody>
          <a:bodyPr/>
          <a:lstStyle/>
          <a:p>
            <a:pPr algn="r" rtl="1" eaLnBrk="1" hangingPunct="1"/>
            <a:r>
              <a:rPr lang="ar-SA" altLang="en-US" b="1" u="sng">
                <a:solidFill>
                  <a:srgbClr val="FF3300"/>
                </a:solidFill>
              </a:rPr>
              <a:t>قسم </a:t>
            </a:r>
            <a:r>
              <a:rPr lang="ar-EG" altLang="en-US" b="1" u="sng">
                <a:solidFill>
                  <a:srgbClr val="FF3300"/>
                </a:solidFill>
              </a:rPr>
              <a:t>ا</a:t>
            </a:r>
            <a:r>
              <a:rPr lang="ar-SA" altLang="en-US" b="1" u="sng">
                <a:solidFill>
                  <a:srgbClr val="FF3300"/>
                </a:solidFill>
              </a:rPr>
              <a:t>بوقراط :</a:t>
            </a:r>
            <a:endParaRPr lang="ar-EG" altLang="en-US">
              <a:solidFill>
                <a:srgbClr val="FF3300"/>
              </a:solidFill>
            </a:endParaRPr>
          </a:p>
          <a:p>
            <a:pPr algn="r" rtl="1" eaLnBrk="1" hangingPunct="1"/>
            <a:r>
              <a:rPr lang="ar-SA" altLang="en-US" sz="2800" b="1"/>
              <a:t>" أقسم بالله العظيم أن أكون أمينا ًعلى الشرف</a:t>
            </a:r>
            <a:r>
              <a:rPr lang="ar-SA" altLang="en-US" sz="2800"/>
              <a:t> </a:t>
            </a:r>
            <a:r>
              <a:rPr lang="ar-SA" altLang="en-US" sz="2800" b="1"/>
              <a:t>والبر والصلاح فى مزاولة صناعة الطب وأن أسعف الفقراء مجانا ً ولا أطلب أجرا ًيزيد على أجر عملى ، وأنى ﺇذا دخلت بيتا ً لا أتعرض لما لا يعنينى من أموره </a:t>
            </a:r>
            <a:r>
              <a:rPr lang="ar-SA" altLang="en-US" sz="2800" b="1" u="sng">
                <a:solidFill>
                  <a:srgbClr val="FF3300"/>
                </a:solidFill>
              </a:rPr>
              <a:t>ولا أفشى سرا</a:t>
            </a:r>
            <a:r>
              <a:rPr lang="ar-SA" altLang="en-US" sz="2800" b="1">
                <a:solidFill>
                  <a:srgbClr val="FF3300"/>
                </a:solidFill>
              </a:rPr>
              <a:t> ً</a:t>
            </a:r>
            <a:r>
              <a:rPr lang="ar-SA" altLang="en-US" sz="2800" b="1"/>
              <a:t>، ولا أستعمل صناعتى فى ﺇفساد الخصال الحميدة و ﺇرتكاب الآثام ، ولا أعطى سما ً البته ولا أدل عليه ولا أشير به ولا أعطى دواء يضر الحوامل أو يسقط أجنتهن ، وأن أكون موقرا ً للذين علمونى معترفا ً بفضلهم مسديا ً لأولادهم ما فى ﺇستطاعتى من معروف وﺇحسان". </a:t>
            </a:r>
            <a:endParaRPr lang="en-US" altLang="en-US" sz="2800" b="1"/>
          </a:p>
          <a:p>
            <a:pPr eaLnBrk="1" hangingPunct="1"/>
            <a:endParaRPr lang="en-US" altLang="en-US"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9D0022C-5616-4E64-AFAA-5B3EEAFB7898}"/>
              </a:ext>
            </a:extLst>
          </p:cNvPr>
          <p:cNvSpPr>
            <a:spLocks noGrp="1" noChangeArrowheads="1"/>
          </p:cNvSpPr>
          <p:nvPr>
            <p:ph type="title"/>
          </p:nvPr>
        </p:nvSpPr>
        <p:spPr>
          <a:xfrm>
            <a:off x="457200" y="274638"/>
            <a:ext cx="8229600" cy="130175"/>
          </a:xfrm>
        </p:spPr>
        <p:txBody>
          <a:bodyPr rtlCol="0">
            <a:normAutofit fontScale="90000"/>
          </a:bodyPr>
          <a:lstStyle/>
          <a:p>
            <a:pPr eaLnBrk="1" fontAlgn="auto" hangingPunct="1">
              <a:spcAft>
                <a:spcPts val="0"/>
              </a:spcAft>
              <a:defRPr/>
            </a:pPr>
            <a:endParaRPr lang="ar-SA" altLang="en-US" sz="4000"/>
          </a:p>
        </p:txBody>
      </p:sp>
      <p:sp>
        <p:nvSpPr>
          <p:cNvPr id="48131" name="Rectangle 3">
            <a:extLst>
              <a:ext uri="{FF2B5EF4-FFF2-40B4-BE49-F238E27FC236}">
                <a16:creationId xmlns:a16="http://schemas.microsoft.com/office/drawing/2014/main" id="{45B39FD8-3DB0-4FE7-954D-411779BE3365}"/>
              </a:ext>
            </a:extLst>
          </p:cNvPr>
          <p:cNvSpPr>
            <a:spLocks noGrp="1" noChangeArrowheads="1"/>
          </p:cNvSpPr>
          <p:nvPr>
            <p:ph idx="1"/>
          </p:nvPr>
        </p:nvSpPr>
        <p:spPr>
          <a:xfrm>
            <a:off x="457200" y="549275"/>
            <a:ext cx="8229600" cy="5546725"/>
          </a:xfrm>
        </p:spPr>
        <p:txBody>
          <a:bodyPr/>
          <a:lstStyle/>
          <a:p>
            <a:pPr eaLnBrk="1" hangingPunct="1">
              <a:buFontTx/>
              <a:buNone/>
            </a:pPr>
            <a:r>
              <a:rPr lang="en-US" altLang="en-US" b="1" u="sng">
                <a:solidFill>
                  <a:srgbClr val="66FF33"/>
                </a:solidFill>
              </a:rPr>
              <a:t>II- Disclosure for patient</a:t>
            </a:r>
            <a:r>
              <a:rPr lang="en-US" altLang="en-US" b="1" u="sng">
                <a:solidFill>
                  <a:srgbClr val="66FF33"/>
                </a:solidFill>
                <a:latin typeface="Arial" panose="020B0604020202020204" pitchFamily="34" charset="0"/>
              </a:rPr>
              <a:t>’</a:t>
            </a:r>
            <a:r>
              <a:rPr lang="en-US" altLang="en-US" b="1" u="sng">
                <a:solidFill>
                  <a:srgbClr val="66FF33"/>
                </a:solidFill>
              </a:rPr>
              <a:t>s benefit:</a:t>
            </a:r>
          </a:p>
          <a:p>
            <a:pPr eaLnBrk="1" hangingPunct="1"/>
            <a:r>
              <a:rPr lang="en-US" altLang="en-US" sz="2800" b="1"/>
              <a:t>In times of emergency.</a:t>
            </a:r>
          </a:p>
          <a:p>
            <a:pPr eaLnBrk="1" hangingPunct="1"/>
            <a:r>
              <a:rPr lang="en-US" altLang="en-US" sz="2800" b="1"/>
              <a:t>If the Patient is incompetent or minor.</a:t>
            </a:r>
          </a:p>
          <a:p>
            <a:pPr eaLnBrk="1" hangingPunct="1"/>
            <a:r>
              <a:rPr lang="en-US" altLang="en-US" sz="2800" b="1"/>
              <a:t>To prevent harm to patient  e.g epilepsy, Psychotic patients.</a:t>
            </a:r>
          </a:p>
          <a:p>
            <a:pPr eaLnBrk="1" hangingPunct="1"/>
            <a:r>
              <a:rPr lang="en-US" altLang="en-US" sz="2800" b="1"/>
              <a:t>when a patient may be a victim of neglect or abuse.</a:t>
            </a:r>
          </a:p>
          <a:p>
            <a:pPr eaLnBrk="1" hangingPunct="1"/>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A5FEF94-E18E-4B0B-9386-E7DA589E7FDB}"/>
              </a:ext>
            </a:extLst>
          </p:cNvPr>
          <p:cNvSpPr>
            <a:spLocks noGrp="1" noChangeArrowheads="1"/>
          </p:cNvSpPr>
          <p:nvPr>
            <p:ph type="title"/>
          </p:nvPr>
        </p:nvSpPr>
        <p:spPr>
          <a:xfrm>
            <a:off x="457200" y="274638"/>
            <a:ext cx="8229600" cy="130175"/>
          </a:xfrm>
        </p:spPr>
        <p:txBody>
          <a:bodyPr rtlCol="0">
            <a:normAutofit fontScale="90000"/>
          </a:bodyPr>
          <a:lstStyle/>
          <a:p>
            <a:pPr eaLnBrk="1" fontAlgn="auto" hangingPunct="1">
              <a:spcAft>
                <a:spcPts val="0"/>
              </a:spcAft>
              <a:defRPr/>
            </a:pPr>
            <a:endParaRPr lang="ar-SA" altLang="en-US" sz="4000"/>
          </a:p>
        </p:txBody>
      </p:sp>
      <p:sp>
        <p:nvSpPr>
          <p:cNvPr id="49155" name="Rectangle 3">
            <a:extLst>
              <a:ext uri="{FF2B5EF4-FFF2-40B4-BE49-F238E27FC236}">
                <a16:creationId xmlns:a16="http://schemas.microsoft.com/office/drawing/2014/main" id="{ACABAE82-BFF0-42C1-B971-3F79DCA68096}"/>
              </a:ext>
            </a:extLst>
          </p:cNvPr>
          <p:cNvSpPr>
            <a:spLocks noGrp="1" noChangeArrowheads="1"/>
          </p:cNvSpPr>
          <p:nvPr>
            <p:ph idx="1"/>
          </p:nvPr>
        </p:nvSpPr>
        <p:spPr>
          <a:xfrm>
            <a:off x="457200" y="549275"/>
            <a:ext cx="8229600" cy="5546725"/>
          </a:xfrm>
        </p:spPr>
        <p:txBody>
          <a:bodyPr/>
          <a:lstStyle/>
          <a:p>
            <a:pPr eaLnBrk="1" hangingPunct="1">
              <a:buFontTx/>
              <a:buNone/>
            </a:pPr>
            <a:r>
              <a:rPr lang="en-US" altLang="en-US" sz="3200" b="1" u="sng">
                <a:solidFill>
                  <a:srgbClr val="66FF33"/>
                </a:solidFill>
              </a:rPr>
              <a:t>III- Disclosure to prevent harm to others:</a:t>
            </a:r>
          </a:p>
          <a:p>
            <a:pPr eaLnBrk="1" hangingPunct="1"/>
            <a:r>
              <a:rPr lang="en-US" altLang="en-US" sz="3200" b="1"/>
              <a:t>Psychotic patients. </a:t>
            </a:r>
          </a:p>
          <a:p>
            <a:pPr eaLnBrk="1" hangingPunct="1"/>
            <a:r>
              <a:rPr lang="en-US" altLang="en-US" sz="3200" b="1"/>
              <a:t>To prevent the occurrence of crimes. </a:t>
            </a:r>
            <a:endParaRPr lang="ar-EG" altLang="en-US" sz="3200" b="1"/>
          </a:p>
          <a:p>
            <a:pPr eaLnBrk="1" hangingPunct="1"/>
            <a:r>
              <a:rPr lang="en-US" altLang="en-US" sz="3200" b="1"/>
              <a:t>Infectious diseases (HIV, Hepatitis)</a:t>
            </a:r>
          </a:p>
          <a:p>
            <a:pPr eaLnBrk="1" hangingPunct="1">
              <a:buFontTx/>
              <a:buNone/>
            </a:pPr>
            <a:r>
              <a:rPr lang="en-US" altLang="en-US" sz="3200" b="1" u="sng">
                <a:solidFill>
                  <a:srgbClr val="66FF33"/>
                </a:solidFill>
              </a:rPr>
              <a:t>IV- Disclosure to safeguard national security:</a:t>
            </a:r>
            <a:r>
              <a:rPr lang="en-US" altLang="en-US" sz="3200" b="1"/>
              <a:t> e.g. terrorist activity.</a:t>
            </a:r>
          </a:p>
          <a:p>
            <a:pPr eaLnBrk="1" hangingPunct="1">
              <a:buFontTx/>
              <a:buNone/>
            </a:pPr>
            <a:endParaRPr lang="en-US" altLang="en-US" sz="3200"/>
          </a:p>
          <a:p>
            <a:pPr eaLnBrk="1" hangingPunct="1">
              <a:buFontTx/>
              <a:buNone/>
            </a:pPr>
            <a:endParaRPr lang="en-US" altLang="en-US"/>
          </a:p>
          <a:p>
            <a:pPr eaLnBrk="1" hangingPunct="1">
              <a:buFontTx/>
              <a:buNone/>
            </a:pPr>
            <a:endParaRPr lang="en-US" altLang="en-US" b="1"/>
          </a:p>
          <a:p>
            <a:pPr eaLnBrk="1" hangingPunct="1"/>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6156A79-E0D5-4829-8A5E-3C742AE9D958}"/>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600" b="1">
                <a:solidFill>
                  <a:srgbClr val="0066FF"/>
                </a:solidFill>
              </a:rPr>
              <a:t>Disclosure  of professional secrecy may be permitted in cases of:</a:t>
            </a:r>
            <a:br>
              <a:rPr lang="en-US" altLang="en-US" sz="3600" b="1">
                <a:solidFill>
                  <a:srgbClr val="0066FF"/>
                </a:solidFill>
              </a:rPr>
            </a:br>
            <a:endParaRPr lang="en-US" altLang="en-US" sz="3600" b="1">
              <a:solidFill>
                <a:srgbClr val="0066FF"/>
              </a:solidFill>
            </a:endParaRPr>
          </a:p>
        </p:txBody>
      </p:sp>
      <p:sp>
        <p:nvSpPr>
          <p:cNvPr id="63491" name="Rectangle 3">
            <a:extLst>
              <a:ext uri="{FF2B5EF4-FFF2-40B4-BE49-F238E27FC236}">
                <a16:creationId xmlns:a16="http://schemas.microsoft.com/office/drawing/2014/main" id="{0C45B9D1-2FBC-4990-B879-65FFC00712F2}"/>
              </a:ext>
            </a:extLst>
          </p:cNvPr>
          <p:cNvSpPr>
            <a:spLocks noGrp="1" noChangeArrowheads="1"/>
          </p:cNvSpPr>
          <p:nvPr>
            <p:ph idx="1"/>
          </p:nvPr>
        </p:nvSpPr>
        <p:spPr>
          <a:xfrm>
            <a:off x="381000" y="1981200"/>
            <a:ext cx="8077200" cy="4114800"/>
          </a:xfrm>
        </p:spPr>
        <p:txBody>
          <a:bodyPr/>
          <a:lstStyle/>
          <a:p>
            <a:pPr eaLnBrk="1" hangingPunct="1">
              <a:buFontTx/>
              <a:buNone/>
            </a:pPr>
            <a:r>
              <a:rPr lang="en-US" altLang="en-US" sz="3600" b="1"/>
              <a:t>I- Concern for public safety.</a:t>
            </a:r>
          </a:p>
          <a:p>
            <a:pPr eaLnBrk="1" hangingPunct="1">
              <a:buFontTx/>
              <a:buNone/>
            </a:pPr>
            <a:r>
              <a:rPr lang="en-US" altLang="en-US" sz="3600" b="1">
                <a:solidFill>
                  <a:srgbClr val="990033"/>
                </a:solidFill>
              </a:rPr>
              <a:t>For the sake of the community</a:t>
            </a:r>
            <a:endParaRPr lang="en-US" altLang="en-US" sz="3600" b="1"/>
          </a:p>
          <a:p>
            <a:pPr eaLnBrk="1" hangingPunct="1">
              <a:buFontTx/>
              <a:buNone/>
            </a:pPr>
            <a:endParaRPr lang="en-US" altLang="en-US" sz="1400" b="1"/>
          </a:p>
          <a:p>
            <a:pPr eaLnBrk="1" hangingPunct="1">
              <a:buFontTx/>
              <a:buNone/>
            </a:pPr>
            <a:r>
              <a:rPr lang="en-US" altLang="en-US" sz="3600" b="1"/>
              <a:t>2-Concerns for safety of patients or other specific persons. </a:t>
            </a:r>
          </a:p>
          <a:p>
            <a:pPr eaLnBrk="1" hangingPunct="1">
              <a:buFontTx/>
              <a:buNone/>
            </a:pPr>
            <a:endParaRPr lang="en-US" altLang="en-US" sz="3600" b="1"/>
          </a:p>
        </p:txBody>
      </p:sp>
      <p:pic>
        <p:nvPicPr>
          <p:cNvPr id="63493" name="Picture 5">
            <a:extLst>
              <a:ext uri="{FF2B5EF4-FFF2-40B4-BE49-F238E27FC236}">
                <a16:creationId xmlns:a16="http://schemas.microsoft.com/office/drawing/2014/main" id="{6AD89B40-37CC-449F-A835-0CD77D770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6327"/>
          <a:stretch>
            <a:fillRect/>
          </a:stretch>
        </p:blipFill>
        <p:spPr bwMode="auto">
          <a:xfrm>
            <a:off x="1600200" y="49530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a:extLst>
              <a:ext uri="{FF2B5EF4-FFF2-40B4-BE49-F238E27FC236}">
                <a16:creationId xmlns:a16="http://schemas.microsoft.com/office/drawing/2014/main" id="{A919E333-34B4-42AE-9B2A-2F9F22366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00200"/>
            <a:ext cx="25146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a:extLst>
              <a:ext uri="{FF2B5EF4-FFF2-40B4-BE49-F238E27FC236}">
                <a16:creationId xmlns:a16="http://schemas.microsoft.com/office/drawing/2014/main" id="{46C573BA-A7E6-4857-A51F-84CD0AACE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2672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2"/>
                                          </p:val>
                                        </p:tav>
                                        <p:tav tm="100000">
                                          <p:val>
                                            <p:strVal val="#ppt_x"/>
                                          </p:val>
                                        </p:tav>
                                      </p:tavLst>
                                    </p:anim>
                                    <p:anim calcmode="lin" valueType="num">
                                      <p:cBhvr>
                                        <p:cTn id="8" dur="1000" fill="hold"/>
                                        <p:tgtEl>
                                          <p:spTgt spid="63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90"/>
                                        </p:tgtEl>
                                      </p:cBhvr>
                                    </p:animEffect>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63494"/>
                                        </p:tgtEl>
                                        <p:attrNameLst>
                                          <p:attrName>style.visibility</p:attrName>
                                        </p:attrNameLst>
                                      </p:cBhvr>
                                      <p:to>
                                        <p:strVal val="visible"/>
                                      </p:to>
                                    </p:set>
                                    <p:anim calcmode="lin" valueType="num">
                                      <p:cBhvr additive="base">
                                        <p:cTn id="13" dur="500" fill="hold"/>
                                        <p:tgtEl>
                                          <p:spTgt spid="63494"/>
                                        </p:tgtEl>
                                        <p:attrNameLst>
                                          <p:attrName>ppt_x</p:attrName>
                                        </p:attrNameLst>
                                      </p:cBhvr>
                                      <p:tavLst>
                                        <p:tav tm="0">
                                          <p:val>
                                            <p:strVal val="1+#ppt_w/2"/>
                                          </p:val>
                                        </p:tav>
                                        <p:tav tm="100000">
                                          <p:val>
                                            <p:strVal val="#ppt_x"/>
                                          </p:val>
                                        </p:tav>
                                      </p:tavLst>
                                    </p:anim>
                                    <p:anim calcmode="lin" valueType="num">
                                      <p:cBhvr additive="base">
                                        <p:cTn id="14"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Scale>
                                      <p:cBhvr>
                                        <p:cTn id="19" dur="1000" decel="50000" fill="hold">
                                          <p:stCondLst>
                                            <p:cond delay="0"/>
                                          </p:stCondLst>
                                        </p:cTn>
                                        <p:tgtEl>
                                          <p:spTgt spid="6349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3491">
                                            <p:txEl>
                                              <p:pRg st="3" end="3"/>
                                            </p:txEl>
                                          </p:spTgt>
                                        </p:tgtEl>
                                        <p:attrNameLst>
                                          <p:attrName>ppt_x</p:attrName>
                                          <p:attrName>ppt_y</p:attrName>
                                        </p:attrNameLst>
                                      </p:cBhvr>
                                    </p:animMotion>
                                    <p:animEffect transition="in" filter="fade">
                                      <p:cBhvr>
                                        <p:cTn id="21" dur="1000"/>
                                        <p:tgtEl>
                                          <p:spTgt spid="63491">
                                            <p:txEl>
                                              <p:pRg st="3" end="3"/>
                                            </p:txEl>
                                          </p:spTgt>
                                        </p:tgtEl>
                                      </p:cBhvr>
                                    </p:animEffect>
                                  </p:childTnLst>
                                </p:cTn>
                              </p:par>
                            </p:childTnLst>
                          </p:cTn>
                        </p:par>
                        <p:par>
                          <p:cTn id="22" fill="hold" nodeType="afterGroup">
                            <p:stCondLst>
                              <p:cond delay="1000"/>
                            </p:stCondLst>
                            <p:childTnLst>
                              <p:par>
                                <p:cTn id="23" presetID="2" presetClass="entr" presetSubtype="2" fill="hold" nodeType="afterEffect">
                                  <p:stCondLst>
                                    <p:cond delay="0"/>
                                  </p:stCondLst>
                                  <p:childTnLst>
                                    <p:set>
                                      <p:cBhvr>
                                        <p:cTn id="24" dur="1" fill="hold">
                                          <p:stCondLst>
                                            <p:cond delay="0"/>
                                          </p:stCondLst>
                                        </p:cTn>
                                        <p:tgtEl>
                                          <p:spTgt spid="63495"/>
                                        </p:tgtEl>
                                        <p:attrNameLst>
                                          <p:attrName>style.visibility</p:attrName>
                                        </p:attrNameLst>
                                      </p:cBhvr>
                                      <p:to>
                                        <p:strVal val="visible"/>
                                      </p:to>
                                    </p:set>
                                    <p:anim calcmode="lin" valueType="num">
                                      <p:cBhvr additive="base">
                                        <p:cTn id="25" dur="500" fill="hold"/>
                                        <p:tgtEl>
                                          <p:spTgt spid="63495"/>
                                        </p:tgtEl>
                                        <p:attrNameLst>
                                          <p:attrName>ppt_x</p:attrName>
                                        </p:attrNameLst>
                                      </p:cBhvr>
                                      <p:tavLst>
                                        <p:tav tm="0">
                                          <p:val>
                                            <p:strVal val="1+#ppt_w/2"/>
                                          </p:val>
                                        </p:tav>
                                        <p:tav tm="100000">
                                          <p:val>
                                            <p:strVal val="#ppt_x"/>
                                          </p:val>
                                        </p:tav>
                                      </p:tavLst>
                                    </p:anim>
                                    <p:anim calcmode="lin" valueType="num">
                                      <p:cBhvr additive="base">
                                        <p:cTn id="26" dur="500" fill="hold"/>
                                        <p:tgtEl>
                                          <p:spTgt spid="6349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8" fill="hold" nodeType="afterEffect">
                                  <p:stCondLst>
                                    <p:cond delay="0"/>
                                  </p:stCondLst>
                                  <p:childTnLst>
                                    <p:set>
                                      <p:cBhvr>
                                        <p:cTn id="29" dur="1" fill="hold">
                                          <p:stCondLst>
                                            <p:cond delay="0"/>
                                          </p:stCondLst>
                                        </p:cTn>
                                        <p:tgtEl>
                                          <p:spTgt spid="63493"/>
                                        </p:tgtEl>
                                        <p:attrNameLst>
                                          <p:attrName>style.visibility</p:attrName>
                                        </p:attrNameLst>
                                      </p:cBhvr>
                                      <p:to>
                                        <p:strVal val="visible"/>
                                      </p:to>
                                    </p:set>
                                    <p:anim calcmode="lin" valueType="num">
                                      <p:cBhvr additive="base">
                                        <p:cTn id="30" dur="500" fill="hold"/>
                                        <p:tgtEl>
                                          <p:spTgt spid="63493"/>
                                        </p:tgtEl>
                                        <p:attrNameLst>
                                          <p:attrName>ppt_x</p:attrName>
                                        </p:attrNameLst>
                                      </p:cBhvr>
                                      <p:tavLst>
                                        <p:tav tm="0">
                                          <p:val>
                                            <p:strVal val="0-#ppt_w/2"/>
                                          </p:val>
                                        </p:tav>
                                        <p:tav tm="100000">
                                          <p:val>
                                            <p:strVal val="#ppt_x"/>
                                          </p:val>
                                        </p:tav>
                                      </p:tavLst>
                                    </p:anim>
                                    <p:anim calcmode="lin" valueType="num">
                                      <p:cBhvr additive="base">
                                        <p:cTn id="31"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767600"/>
            </a:gs>
          </a:gsLst>
          <a:lin ang="5400000" scaled="1"/>
        </a:gra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0B115D8-CF49-474C-ADE8-F27082DFFA88}"/>
              </a:ext>
            </a:extLst>
          </p:cNvPr>
          <p:cNvSpPr>
            <a:spLocks noGrp="1" noChangeArrowheads="1"/>
          </p:cNvSpPr>
          <p:nvPr>
            <p:ph type="title"/>
          </p:nvPr>
        </p:nvSpPr>
        <p:spPr>
          <a:xfrm>
            <a:off x="762000" y="152400"/>
            <a:ext cx="7772400" cy="1143000"/>
          </a:xfrm>
        </p:spPr>
        <p:txBody>
          <a:bodyPr rtlCol="0">
            <a:normAutofit fontScale="90000"/>
          </a:bodyPr>
          <a:lstStyle/>
          <a:p>
            <a:pPr eaLnBrk="1" fontAlgn="auto" hangingPunct="1">
              <a:spcAft>
                <a:spcPts val="0"/>
              </a:spcAft>
              <a:defRPr/>
            </a:pPr>
            <a:br>
              <a:rPr lang="en-US" altLang="en-US" sz="4000" b="1" u="sng"/>
            </a:br>
            <a:r>
              <a:rPr lang="en-US" altLang="en-US" sz="4000" b="1" u="sng">
                <a:solidFill>
                  <a:srgbClr val="990033"/>
                </a:solidFill>
              </a:rPr>
              <a:t>Case study:</a:t>
            </a:r>
            <a:br>
              <a:rPr lang="en-US" altLang="en-US" sz="4000" b="1"/>
            </a:br>
            <a:endParaRPr lang="en-US" altLang="en-US" sz="4000" b="1"/>
          </a:p>
        </p:txBody>
      </p:sp>
      <p:sp>
        <p:nvSpPr>
          <p:cNvPr id="64515" name="Rectangle 3">
            <a:extLst>
              <a:ext uri="{FF2B5EF4-FFF2-40B4-BE49-F238E27FC236}">
                <a16:creationId xmlns:a16="http://schemas.microsoft.com/office/drawing/2014/main" id="{6469E426-EC83-4096-8444-DE50E9437E3C}"/>
              </a:ext>
            </a:extLst>
          </p:cNvPr>
          <p:cNvSpPr>
            <a:spLocks noGrp="1" noChangeArrowheads="1"/>
          </p:cNvSpPr>
          <p:nvPr>
            <p:ph idx="1"/>
          </p:nvPr>
        </p:nvSpPr>
        <p:spPr>
          <a:xfrm>
            <a:off x="533400" y="1752600"/>
            <a:ext cx="8229600" cy="4114800"/>
          </a:xfrm>
        </p:spPr>
        <p:txBody>
          <a:bodyPr/>
          <a:lstStyle/>
          <a:p>
            <a:pPr eaLnBrk="1" hangingPunct="1">
              <a:buFontTx/>
              <a:buNone/>
            </a:pPr>
            <a:r>
              <a:rPr lang="en-US" altLang="en-US" b="1"/>
              <a:t>   </a:t>
            </a:r>
            <a:r>
              <a:rPr lang="en-US" altLang="en-US" sz="3600" b="1"/>
              <a:t>A patient has been tested positive for Hepatitis . He asks his physician not to report his case or he will lose his job.</a:t>
            </a:r>
            <a:r>
              <a:rPr lang="en-US" altLang="en-US" b="1"/>
              <a:t> </a:t>
            </a:r>
          </a:p>
          <a:p>
            <a:pPr eaLnBrk="1" hangingPunct="1">
              <a:buFontTx/>
              <a:buNone/>
            </a:pPr>
            <a:r>
              <a:rPr lang="en-US" altLang="en-US" b="1"/>
              <a:t>   </a:t>
            </a:r>
            <a:r>
              <a:rPr lang="en-US" altLang="en-US" b="1">
                <a:solidFill>
                  <a:srgbClr val="990033"/>
                </a:solidFill>
              </a:rPr>
              <a:t>What is the ethical behavior that should be adopted by the  physician in such a case?</a:t>
            </a:r>
          </a:p>
        </p:txBody>
      </p:sp>
      <p:pic>
        <p:nvPicPr>
          <p:cNvPr id="64518" name="Picture 6">
            <a:extLst>
              <a:ext uri="{FF2B5EF4-FFF2-40B4-BE49-F238E27FC236}">
                <a16:creationId xmlns:a16="http://schemas.microsoft.com/office/drawing/2014/main" id="{CED8E4B0-A321-41B7-B7D7-44231B2F3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from="(-#ppt_w/2)" to="(#ppt_x)" calcmode="lin" valueType="num">
                                      <p:cBhvr>
                                        <p:cTn id="7" dur="600" fill="hold">
                                          <p:stCondLst>
                                            <p:cond delay="0"/>
                                          </p:stCondLst>
                                        </p:cTn>
                                        <p:tgtEl>
                                          <p:spTgt spid="64514"/>
                                        </p:tgtEl>
                                        <p:attrNameLst>
                                          <p:attrName>ppt_x</p:attrName>
                                        </p:attrNameLst>
                                      </p:cBhvr>
                                    </p:anim>
                                    <p:anim from="0" to="-1.0" calcmode="lin" valueType="num">
                                      <p:cBhvr>
                                        <p:cTn id="8" dur="200" decel="50000" autoRev="1" fill="hold">
                                          <p:stCondLst>
                                            <p:cond delay="600"/>
                                          </p:stCondLst>
                                        </p:cTn>
                                        <p:tgtEl>
                                          <p:spTgt spid="64514"/>
                                        </p:tgtEl>
                                        <p:attrNameLst>
                                          <p:attrName>xshear</p:attrName>
                                        </p:attrNameLst>
                                      </p:cBhvr>
                                    </p:anim>
                                    <p:animScale>
                                      <p:cBhvr>
                                        <p:cTn id="9" dur="200" decel="100000" autoRev="1" fill="hold">
                                          <p:stCondLst>
                                            <p:cond delay="600"/>
                                          </p:stCondLst>
                                        </p:cTn>
                                        <p:tgtEl>
                                          <p:spTgt spid="64514"/>
                                        </p:tgtEl>
                                      </p:cBhvr>
                                      <p:from x="100000" y="100000"/>
                                      <p:to x="80000" y="100000"/>
                                    </p:animScale>
                                    <p:anim by="(#ppt_h/3+#ppt_w*0.1)" calcmode="lin" valueType="num">
                                      <p:cBhvr additive="sum">
                                        <p:cTn id="10" dur="200" decel="100000" autoRev="1" fill="hold">
                                          <p:stCondLst>
                                            <p:cond delay="600"/>
                                          </p:stCondLst>
                                        </p:cTn>
                                        <p:tgtEl>
                                          <p:spTgt spid="6451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64515">
                                            <p:txEl>
                                              <p:pRg st="0" end="0"/>
                                            </p:txEl>
                                          </p:spTgt>
                                        </p:tgtEl>
                                        <p:attrNameLst>
                                          <p:attrName>style.visibility</p:attrName>
                                        </p:attrNameLst>
                                      </p:cBhvr>
                                      <p:to>
                                        <p:strVal val="visible"/>
                                      </p:to>
                                    </p:set>
                                    <p:animEffect transition="in" filter="fade">
                                      <p:cBhvr>
                                        <p:cTn id="15" dur="100"/>
                                        <p:tgtEl>
                                          <p:spTgt spid="64515">
                                            <p:txEl>
                                              <p:pRg st="0" end="0"/>
                                            </p:txEl>
                                          </p:spTgt>
                                        </p:tgtEl>
                                      </p:cBhvr>
                                    </p:animEffect>
                                    <p:anim calcmode="lin" valueType="num">
                                      <p:cBhvr>
                                        <p:cTn id="16" dur="4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64515">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45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45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1000"/>
                            </p:stCondLst>
                            <p:childTnLst>
                              <p:par>
                                <p:cTn id="21" presetID="13" presetClass="entr" presetSubtype="16" fill="hold" nodeType="afterEffect">
                                  <p:stCondLst>
                                    <p:cond delay="0"/>
                                  </p:stCondLst>
                                  <p:childTnLst>
                                    <p:set>
                                      <p:cBhvr>
                                        <p:cTn id="22" dur="1" fill="hold">
                                          <p:stCondLst>
                                            <p:cond delay="0"/>
                                          </p:stCondLst>
                                        </p:cTn>
                                        <p:tgtEl>
                                          <p:spTgt spid="64518"/>
                                        </p:tgtEl>
                                        <p:attrNameLst>
                                          <p:attrName>style.visibility</p:attrName>
                                        </p:attrNameLst>
                                      </p:cBhvr>
                                      <p:to>
                                        <p:strVal val="visible"/>
                                      </p:to>
                                    </p:set>
                                    <p:animEffect transition="in" filter="plus(in)">
                                      <p:cBhvr>
                                        <p:cTn id="23" dur="2000"/>
                                        <p:tgtEl>
                                          <p:spTgt spid="645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64515">
                                            <p:txEl>
                                              <p:pRg st="1" end="1"/>
                                            </p:txEl>
                                          </p:spTgt>
                                        </p:tgtEl>
                                        <p:attrNameLst>
                                          <p:attrName>style.visibility</p:attrName>
                                        </p:attrNameLst>
                                      </p:cBhvr>
                                      <p:to>
                                        <p:strVal val="visible"/>
                                      </p:to>
                                    </p:set>
                                    <p:animEffect transition="in" filter="fade">
                                      <p:cBhvr>
                                        <p:cTn id="28" dur="100"/>
                                        <p:tgtEl>
                                          <p:spTgt spid="64515">
                                            <p:txEl>
                                              <p:pRg st="1" end="1"/>
                                            </p:txEl>
                                          </p:spTgt>
                                        </p:tgtEl>
                                      </p:cBhvr>
                                    </p:animEffect>
                                    <p:anim calcmode="lin" valueType="num">
                                      <p:cBhvr>
                                        <p:cTn id="29" dur="4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p:cTn id="30" dur="400" fill="hold"/>
                                        <p:tgtEl>
                                          <p:spTgt spid="64515">
                                            <p:txEl>
                                              <p:pRg st="1" end="1"/>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451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451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chemeClr val="folHlink"/>
            </a:gs>
          </a:gsLst>
          <a:lin ang="5400000" scaled="1"/>
        </a:gra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9EA0C6D-F55D-4FF9-8A30-E0A89D481264}"/>
              </a:ext>
            </a:extLst>
          </p:cNvPr>
          <p:cNvSpPr>
            <a:spLocks noGrp="1" noChangeArrowheads="1"/>
          </p:cNvSpPr>
          <p:nvPr>
            <p:ph type="title"/>
          </p:nvPr>
        </p:nvSpPr>
        <p:spPr/>
        <p:txBody>
          <a:bodyPr/>
          <a:lstStyle/>
          <a:p>
            <a:pPr eaLnBrk="1" hangingPunct="1"/>
            <a:endParaRPr lang="ar-SA" altLang="en-US"/>
          </a:p>
        </p:txBody>
      </p:sp>
      <p:sp>
        <p:nvSpPr>
          <p:cNvPr id="65539" name="Rectangle 3">
            <a:extLst>
              <a:ext uri="{FF2B5EF4-FFF2-40B4-BE49-F238E27FC236}">
                <a16:creationId xmlns:a16="http://schemas.microsoft.com/office/drawing/2014/main" id="{03B58A73-E189-4871-A63A-6DF0C320D9FA}"/>
              </a:ext>
            </a:extLst>
          </p:cNvPr>
          <p:cNvSpPr>
            <a:spLocks noGrp="1" noChangeArrowheads="1"/>
          </p:cNvSpPr>
          <p:nvPr>
            <p:ph idx="1"/>
          </p:nvPr>
        </p:nvSpPr>
        <p:spPr>
          <a:xfrm>
            <a:off x="685800" y="1981200"/>
            <a:ext cx="8153400" cy="4114800"/>
          </a:xfrm>
        </p:spPr>
        <p:txBody>
          <a:bodyPr/>
          <a:lstStyle/>
          <a:p>
            <a:pPr eaLnBrk="1" hangingPunct="1"/>
            <a:r>
              <a:rPr lang="en-US" altLang="en-US" b="1"/>
              <a:t>The physician should report the case to the health authorities as it imposes a great risk on public health.</a:t>
            </a:r>
          </a:p>
        </p:txBody>
      </p:sp>
      <p:pic>
        <p:nvPicPr>
          <p:cNvPr id="65540" name="Picture 4">
            <a:extLst>
              <a:ext uri="{FF2B5EF4-FFF2-40B4-BE49-F238E27FC236}">
                <a16:creationId xmlns:a16="http://schemas.microsoft.com/office/drawing/2014/main" id="{043031A7-25CB-41F1-A410-D5F3D512C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down)">
                                      <p:cBhvr>
                                        <p:cTn id="7" dur="580">
                                          <p:stCondLst>
                                            <p:cond delay="0"/>
                                          </p:stCondLst>
                                        </p:cTn>
                                        <p:tgtEl>
                                          <p:spTgt spid="65539">
                                            <p:txEl>
                                              <p:pRg st="0" end="0"/>
                                            </p:txEl>
                                          </p:spTgt>
                                        </p:tgtEl>
                                      </p:cBhvr>
                                    </p:animEffect>
                                    <p:anim calcmode="lin" valueType="num">
                                      <p:cBhvr>
                                        <p:cTn id="8" dur="1822" tmFilter="0,0; 0.14,0.36; 0.43,0.73; 0.71,0.91; 1.0,1.0">
                                          <p:stCondLst>
                                            <p:cond delay="0"/>
                                          </p:stCondLst>
                                        </p:cTn>
                                        <p:tgtEl>
                                          <p:spTgt spid="655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5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5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5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5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5539">
                                            <p:txEl>
                                              <p:pRg st="0" end="0"/>
                                            </p:txEl>
                                          </p:spTgt>
                                        </p:tgtEl>
                                      </p:cBhvr>
                                      <p:to x="100000" y="60000"/>
                                    </p:animScale>
                                    <p:animScale>
                                      <p:cBhvr>
                                        <p:cTn id="14" dur="166" decel="50000">
                                          <p:stCondLst>
                                            <p:cond delay="676"/>
                                          </p:stCondLst>
                                        </p:cTn>
                                        <p:tgtEl>
                                          <p:spTgt spid="65539">
                                            <p:txEl>
                                              <p:pRg st="0" end="0"/>
                                            </p:txEl>
                                          </p:spTgt>
                                        </p:tgtEl>
                                      </p:cBhvr>
                                      <p:to x="100000" y="100000"/>
                                    </p:animScale>
                                    <p:animScale>
                                      <p:cBhvr>
                                        <p:cTn id="15" dur="26">
                                          <p:stCondLst>
                                            <p:cond delay="1312"/>
                                          </p:stCondLst>
                                        </p:cTn>
                                        <p:tgtEl>
                                          <p:spTgt spid="65539">
                                            <p:txEl>
                                              <p:pRg st="0" end="0"/>
                                            </p:txEl>
                                          </p:spTgt>
                                        </p:tgtEl>
                                      </p:cBhvr>
                                      <p:to x="100000" y="80000"/>
                                    </p:animScale>
                                    <p:animScale>
                                      <p:cBhvr>
                                        <p:cTn id="16" dur="166" decel="50000">
                                          <p:stCondLst>
                                            <p:cond delay="1338"/>
                                          </p:stCondLst>
                                        </p:cTn>
                                        <p:tgtEl>
                                          <p:spTgt spid="65539">
                                            <p:txEl>
                                              <p:pRg st="0" end="0"/>
                                            </p:txEl>
                                          </p:spTgt>
                                        </p:tgtEl>
                                      </p:cBhvr>
                                      <p:to x="100000" y="100000"/>
                                    </p:animScale>
                                    <p:animScale>
                                      <p:cBhvr>
                                        <p:cTn id="17" dur="26">
                                          <p:stCondLst>
                                            <p:cond delay="1642"/>
                                          </p:stCondLst>
                                        </p:cTn>
                                        <p:tgtEl>
                                          <p:spTgt spid="65539">
                                            <p:txEl>
                                              <p:pRg st="0" end="0"/>
                                            </p:txEl>
                                          </p:spTgt>
                                        </p:tgtEl>
                                      </p:cBhvr>
                                      <p:to x="100000" y="90000"/>
                                    </p:animScale>
                                    <p:animScale>
                                      <p:cBhvr>
                                        <p:cTn id="18" dur="166" decel="50000">
                                          <p:stCondLst>
                                            <p:cond delay="1668"/>
                                          </p:stCondLst>
                                        </p:cTn>
                                        <p:tgtEl>
                                          <p:spTgt spid="65539">
                                            <p:txEl>
                                              <p:pRg st="0" end="0"/>
                                            </p:txEl>
                                          </p:spTgt>
                                        </p:tgtEl>
                                      </p:cBhvr>
                                      <p:to x="100000" y="100000"/>
                                    </p:animScale>
                                    <p:animScale>
                                      <p:cBhvr>
                                        <p:cTn id="19" dur="26">
                                          <p:stCondLst>
                                            <p:cond delay="1808"/>
                                          </p:stCondLst>
                                        </p:cTn>
                                        <p:tgtEl>
                                          <p:spTgt spid="65539">
                                            <p:txEl>
                                              <p:pRg st="0" end="0"/>
                                            </p:txEl>
                                          </p:spTgt>
                                        </p:tgtEl>
                                      </p:cBhvr>
                                      <p:to x="100000" y="95000"/>
                                    </p:animScale>
                                    <p:animScale>
                                      <p:cBhvr>
                                        <p:cTn id="20" dur="166" decel="50000">
                                          <p:stCondLst>
                                            <p:cond delay="1834"/>
                                          </p:stCondLst>
                                        </p:cTn>
                                        <p:tgtEl>
                                          <p:spTgt spid="65539">
                                            <p:txEl>
                                              <p:pRg st="0" end="0"/>
                                            </p:txEl>
                                          </p:spTgt>
                                        </p:tgtEl>
                                      </p:cBhvr>
                                      <p:to x="100000" y="100000"/>
                                    </p:animScale>
                                  </p:childTnLst>
                                </p:cTn>
                              </p:par>
                            </p:childTnLst>
                          </p:cTn>
                        </p:par>
                        <p:par>
                          <p:cTn id="21" fill="hold" nodeType="afterGroup">
                            <p:stCondLst>
                              <p:cond delay="2000"/>
                            </p:stCondLst>
                            <p:childTnLst>
                              <p:par>
                                <p:cTn id="22" presetID="15" presetClass="entr" presetSubtype="0" fill="hold" nodeType="afterEffect">
                                  <p:stCondLst>
                                    <p:cond delay="0"/>
                                  </p:stCondLst>
                                  <p:childTnLst>
                                    <p:set>
                                      <p:cBhvr>
                                        <p:cTn id="23" dur="1" fill="hold">
                                          <p:stCondLst>
                                            <p:cond delay="0"/>
                                          </p:stCondLst>
                                        </p:cTn>
                                        <p:tgtEl>
                                          <p:spTgt spid="65540"/>
                                        </p:tgtEl>
                                        <p:attrNameLst>
                                          <p:attrName>style.visibility</p:attrName>
                                        </p:attrNameLst>
                                      </p:cBhvr>
                                      <p:to>
                                        <p:strVal val="visible"/>
                                      </p:to>
                                    </p:set>
                                    <p:anim calcmode="lin" valueType="num">
                                      <p:cBhvr>
                                        <p:cTn id="24" dur="1000" fill="hold"/>
                                        <p:tgtEl>
                                          <p:spTgt spid="65540"/>
                                        </p:tgtEl>
                                        <p:attrNameLst>
                                          <p:attrName>ppt_w</p:attrName>
                                        </p:attrNameLst>
                                      </p:cBhvr>
                                      <p:tavLst>
                                        <p:tav tm="0">
                                          <p:val>
                                            <p:fltVal val="0"/>
                                          </p:val>
                                        </p:tav>
                                        <p:tav tm="100000">
                                          <p:val>
                                            <p:strVal val="#ppt_w"/>
                                          </p:val>
                                        </p:tav>
                                      </p:tavLst>
                                    </p:anim>
                                    <p:anim calcmode="lin" valueType="num">
                                      <p:cBhvr>
                                        <p:cTn id="25" dur="1000" fill="hold"/>
                                        <p:tgtEl>
                                          <p:spTgt spid="65540"/>
                                        </p:tgtEl>
                                        <p:attrNameLst>
                                          <p:attrName>ppt_h</p:attrName>
                                        </p:attrNameLst>
                                      </p:cBhvr>
                                      <p:tavLst>
                                        <p:tav tm="0">
                                          <p:val>
                                            <p:fltVal val="0"/>
                                          </p:val>
                                        </p:tav>
                                        <p:tav tm="100000">
                                          <p:val>
                                            <p:strVal val="#ppt_h"/>
                                          </p:val>
                                        </p:tav>
                                      </p:tavLst>
                                    </p:anim>
                                    <p:anim calcmode="lin" valueType="num">
                                      <p:cBhvr>
                                        <p:cTn id="26" dur="1000" fill="hold"/>
                                        <p:tgtEl>
                                          <p:spTgt spid="6554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55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66565" name="Picture 5">
            <a:extLst>
              <a:ext uri="{FF2B5EF4-FFF2-40B4-BE49-F238E27FC236}">
                <a16:creationId xmlns:a16="http://schemas.microsoft.com/office/drawing/2014/main" id="{482DD03C-CC9A-4645-A9DD-C7AF4FCFF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897"/>
          <a:stretch>
            <a:fillRect/>
          </a:stretch>
        </p:blipFill>
        <p:spPr bwMode="auto">
          <a:xfrm>
            <a:off x="6781800" y="381000"/>
            <a:ext cx="20574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rganization Chart 18">
            <a:extLst>
              <a:ext uri="{FF2B5EF4-FFF2-40B4-BE49-F238E27FC236}">
                <a16:creationId xmlns:a16="http://schemas.microsoft.com/office/drawing/2014/main" id="{D256C4B4-4E0E-48F3-A94C-0CB274430041}"/>
              </a:ext>
            </a:extLst>
          </p:cNvPr>
          <p:cNvGrpSpPr>
            <a:grpSpLocks/>
          </p:cNvGrpSpPr>
          <p:nvPr/>
        </p:nvGrpSpPr>
        <p:grpSpPr bwMode="auto">
          <a:xfrm>
            <a:off x="228600" y="914400"/>
            <a:ext cx="8534400" cy="4876800"/>
            <a:chOff x="432" y="1248"/>
            <a:chExt cx="1872" cy="720"/>
          </a:xfrm>
        </p:grpSpPr>
        <p:cxnSp>
          <p:nvCxnSpPr>
            <p:cNvPr id="1028" name="_s1028">
              <a:extLst>
                <a:ext uri="{FF2B5EF4-FFF2-40B4-BE49-F238E27FC236}">
                  <a16:creationId xmlns:a16="http://schemas.microsoft.com/office/drawing/2014/main" id="{6A6E06C8-9872-4AD9-80F3-644F5B9D6DBD}"/>
                </a:ext>
              </a:extLst>
            </p:cNvPr>
            <p:cNvCxnSpPr>
              <a:cxnSpLocks noChangeShapeType="1"/>
              <a:stCxn id="5" idx="0"/>
              <a:endCxn id="3" idx="2"/>
            </p:cNvCxnSpPr>
            <p:nvPr/>
          </p:nvCxnSpPr>
          <p:spPr bwMode="auto">
            <a:xfrm rot="5400000" flipH="1">
              <a:off x="1548" y="1356"/>
              <a:ext cx="144" cy="504"/>
            </a:xfrm>
            <a:prstGeom prst="bentConnector3">
              <a:avLst>
                <a:gd name="adj1" fmla="val 1389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ED49FED6-0F0B-47EF-AB4C-F8B9F2A91F84}"/>
                </a:ext>
              </a:extLst>
            </p:cNvPr>
            <p:cNvCxnSpPr>
              <a:cxnSpLocks noChangeShapeType="1"/>
              <a:stCxn id="4" idx="0"/>
              <a:endCxn id="3" idx="2"/>
            </p:cNvCxnSpPr>
            <p:nvPr/>
          </p:nvCxnSpPr>
          <p:spPr bwMode="auto">
            <a:xfrm rot="16200000">
              <a:off x="1044" y="1356"/>
              <a:ext cx="144" cy="504"/>
            </a:xfrm>
            <a:prstGeom prst="bentConnector3">
              <a:avLst>
                <a:gd name="adj1" fmla="val 1389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0">
              <a:extLst>
                <a:ext uri="{FF2B5EF4-FFF2-40B4-BE49-F238E27FC236}">
                  <a16:creationId xmlns:a16="http://schemas.microsoft.com/office/drawing/2014/main" id="{932B27E6-B153-4193-8B7F-E6E886BE409C}"/>
                </a:ext>
              </a:extLst>
            </p:cNvPr>
            <p:cNvSpPr>
              <a:spLocks noChangeArrowheads="1"/>
            </p:cNvSpPr>
            <p:nvPr/>
          </p:nvSpPr>
          <p:spPr bwMode="auto">
            <a:xfrm>
              <a:off x="936" y="124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2"/>
                  </a:solidFill>
                  <a:effectLst/>
                  <a:latin typeface="Times New Roman" panose="02020603050405020304" pitchFamily="18" charset="0"/>
                </a:rPr>
                <a:t>Breach of confidentiality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2"/>
                  </a:solidFill>
                  <a:effectLst/>
                  <a:latin typeface="Times New Roman" panose="02020603050405020304" pitchFamily="18" charset="0"/>
                </a:rPr>
                <a:t>may be allowed in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2"/>
                  </a:solidFill>
                  <a:effectLst/>
                  <a:latin typeface="Times New Roman" panose="02020603050405020304" pitchFamily="18" charset="0"/>
                </a:rPr>
                <a:t>following conditions</a:t>
              </a:r>
            </a:p>
          </p:txBody>
        </p:sp>
        <p:sp>
          <p:nvSpPr>
            <p:cNvPr id="4" name="_s1031">
              <a:extLst>
                <a:ext uri="{FF2B5EF4-FFF2-40B4-BE49-F238E27FC236}">
                  <a16:creationId xmlns:a16="http://schemas.microsoft.com/office/drawing/2014/main" id="{677072B7-0150-4242-BB8A-72DECC853E8A}"/>
                </a:ext>
              </a:extLst>
            </p:cNvPr>
            <p:cNvSpPr>
              <a:spLocks noChangeArrowheads="1"/>
            </p:cNvSpPr>
            <p:nvPr/>
          </p:nvSpPr>
          <p:spPr bwMode="auto">
            <a:xfrm>
              <a:off x="432" y="1680"/>
              <a:ext cx="864" cy="288"/>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For the sake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 the community</a:t>
              </a:r>
            </a:p>
          </p:txBody>
        </p:sp>
        <p:sp>
          <p:nvSpPr>
            <p:cNvPr id="5" name="_s1032">
              <a:extLst>
                <a:ext uri="{FF2B5EF4-FFF2-40B4-BE49-F238E27FC236}">
                  <a16:creationId xmlns:a16="http://schemas.microsoft.com/office/drawing/2014/main" id="{99AD68E8-CB75-4EA3-847E-A4444F23AA6C}"/>
                </a:ext>
              </a:extLst>
            </p:cNvPr>
            <p:cNvSpPr>
              <a:spLocks noChangeArrowheads="1"/>
            </p:cNvSpPr>
            <p:nvPr/>
          </p:nvSpPr>
          <p:spPr bwMode="auto">
            <a:xfrm>
              <a:off x="1440" y="168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 For the sake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the patient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1000" fill="hold"/>
                                        <p:tgtEl>
                                          <p:spTgt spid="66565"/>
                                        </p:tgtEl>
                                        <p:attrNameLst>
                                          <p:attrName>ppt_w</p:attrName>
                                        </p:attrNameLst>
                                      </p:cBhvr>
                                      <p:tavLst>
                                        <p:tav tm="0">
                                          <p:val>
                                            <p:fltVal val="0"/>
                                          </p:val>
                                        </p:tav>
                                        <p:tav tm="100000">
                                          <p:val>
                                            <p:strVal val="#ppt_w"/>
                                          </p:val>
                                        </p:tav>
                                      </p:tavLst>
                                    </p:anim>
                                    <p:anim calcmode="lin" valueType="num">
                                      <p:cBhvr>
                                        <p:cTn id="8" dur="1000" fill="hold"/>
                                        <p:tgtEl>
                                          <p:spTgt spid="66565"/>
                                        </p:tgtEl>
                                        <p:attrNameLst>
                                          <p:attrName>ppt_h</p:attrName>
                                        </p:attrNameLst>
                                      </p:cBhvr>
                                      <p:tavLst>
                                        <p:tav tm="0">
                                          <p:val>
                                            <p:fltVal val="0"/>
                                          </p:val>
                                        </p:tav>
                                        <p:tav tm="100000">
                                          <p:val>
                                            <p:strVal val="#ppt_h"/>
                                          </p:val>
                                        </p:tav>
                                      </p:tavLst>
                                    </p:anim>
                                    <p:anim calcmode="lin" valueType="num">
                                      <p:cBhvr>
                                        <p:cTn id="9" dur="1000" fill="hold"/>
                                        <p:tgtEl>
                                          <p:spTgt spid="665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56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AB6FC51-6FED-4214-B3D0-9DBE87CA64B2}"/>
              </a:ext>
            </a:extLst>
          </p:cNvPr>
          <p:cNvSpPr>
            <a:spLocks noGrp="1" noChangeArrowheads="1"/>
          </p:cNvSpPr>
          <p:nvPr>
            <p:ph type="title"/>
          </p:nvPr>
        </p:nvSpPr>
        <p:spPr/>
        <p:txBody>
          <a:bodyPr/>
          <a:lstStyle/>
          <a:p>
            <a:pPr eaLnBrk="1" hangingPunct="1"/>
            <a:r>
              <a:rPr lang="en-US" altLang="en-US" b="1">
                <a:solidFill>
                  <a:srgbClr val="990033"/>
                </a:solidFill>
              </a:rPr>
              <a:t>For the sake of the community</a:t>
            </a:r>
          </a:p>
        </p:txBody>
      </p:sp>
      <p:sp>
        <p:nvSpPr>
          <p:cNvPr id="75779" name="Rectangle 3">
            <a:extLst>
              <a:ext uri="{FF2B5EF4-FFF2-40B4-BE49-F238E27FC236}">
                <a16:creationId xmlns:a16="http://schemas.microsoft.com/office/drawing/2014/main" id="{D521687C-4738-4FD7-B3B3-DEDABAA5B152}"/>
              </a:ext>
            </a:extLst>
          </p:cNvPr>
          <p:cNvSpPr>
            <a:spLocks noGrp="1" noChangeArrowheads="1"/>
          </p:cNvSpPr>
          <p:nvPr>
            <p:ph idx="1"/>
          </p:nvPr>
        </p:nvSpPr>
        <p:spPr>
          <a:xfrm>
            <a:off x="685800" y="2057400"/>
            <a:ext cx="7772400" cy="4114800"/>
          </a:xfrm>
        </p:spPr>
        <p:txBody>
          <a:bodyPr/>
          <a:lstStyle/>
          <a:p>
            <a:pPr eaLnBrk="1" hangingPunct="1">
              <a:buFontTx/>
              <a:buNone/>
            </a:pPr>
            <a:r>
              <a:rPr lang="en-US" altLang="en-US">
                <a:solidFill>
                  <a:srgbClr val="0066FF"/>
                </a:solidFill>
              </a:rPr>
              <a:t>-</a:t>
            </a:r>
            <a:r>
              <a:rPr lang="en-US" altLang="en-US" b="1" u="sng">
                <a:solidFill>
                  <a:srgbClr val="0066FF"/>
                </a:solidFill>
              </a:rPr>
              <a:t> Required by Law:</a:t>
            </a:r>
            <a:r>
              <a:rPr lang="en-US" altLang="en-US" b="1">
                <a:solidFill>
                  <a:srgbClr val="0066FF"/>
                </a:solidFill>
              </a:rPr>
              <a:t> </a:t>
            </a:r>
            <a:endParaRPr lang="en-US" altLang="en-US">
              <a:solidFill>
                <a:srgbClr val="0066FF"/>
              </a:solidFill>
            </a:endParaRPr>
          </a:p>
          <a:p>
            <a:pPr eaLnBrk="1" hangingPunct="1">
              <a:buFontTx/>
              <a:buNone/>
            </a:pPr>
            <a:endParaRPr lang="en-US" altLang="en-US"/>
          </a:p>
          <a:p>
            <a:pPr eaLnBrk="1" hangingPunct="1">
              <a:buFontTx/>
              <a:buNone/>
            </a:pPr>
            <a:r>
              <a:rPr lang="en-US" altLang="en-US" b="1"/>
              <a:t>1-Notification of births and deaths</a:t>
            </a:r>
            <a:r>
              <a:rPr lang="en-US" altLang="en-US"/>
              <a:t>.</a:t>
            </a:r>
          </a:p>
          <a:p>
            <a:pPr algn="r" rtl="1" eaLnBrk="1" hangingPunct="1">
              <a:buFontTx/>
              <a:buNone/>
            </a:pPr>
            <a:endParaRPr lang="en-US" altLang="en-US"/>
          </a:p>
          <a:p>
            <a:pPr eaLnBrk="1" hangingPunct="1">
              <a:buFontTx/>
              <a:buNone/>
            </a:pPr>
            <a:endParaRPr lang="en-US" altLang="en-US"/>
          </a:p>
          <a:p>
            <a:pPr eaLnBrk="1" hangingPunct="1">
              <a:buFontTx/>
              <a:buNone/>
            </a:pPr>
            <a:r>
              <a:rPr lang="en-US" altLang="en-US" b="1"/>
              <a:t>2-Infectious diseases (HIV, hepatitis). </a:t>
            </a:r>
          </a:p>
          <a:p>
            <a:pPr eaLnBrk="1" hangingPunct="1">
              <a:buFontTx/>
              <a:buNone/>
            </a:pPr>
            <a:endParaRPr lang="en-US" altLang="en-US"/>
          </a:p>
        </p:txBody>
      </p:sp>
      <p:pic>
        <p:nvPicPr>
          <p:cNvPr id="75780" name="Picture 4">
            <a:extLst>
              <a:ext uri="{FF2B5EF4-FFF2-40B4-BE49-F238E27FC236}">
                <a16:creationId xmlns:a16="http://schemas.microsoft.com/office/drawing/2014/main" id="{D5E8CE07-8C2E-4D52-B2CB-9447597D6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36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a:extLst>
              <a:ext uri="{FF2B5EF4-FFF2-40B4-BE49-F238E27FC236}">
                <a16:creationId xmlns:a16="http://schemas.microsoft.com/office/drawing/2014/main" id="{A85B2150-F59B-4CD8-91B4-DC7FC0495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648200"/>
            <a:ext cx="1981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fltVal val="0"/>
                                          </p:val>
                                        </p:tav>
                                        <p:tav tm="100000">
                                          <p:val>
                                            <p:strVal val="#ppt_w"/>
                                          </p:val>
                                        </p:tav>
                                      </p:tavLst>
                                    </p:anim>
                                    <p:anim calcmode="lin" valueType="num">
                                      <p:cBhvr>
                                        <p:cTn id="8" dur="1000" fill="hold"/>
                                        <p:tgtEl>
                                          <p:spTgt spid="75778"/>
                                        </p:tgtEl>
                                        <p:attrNameLst>
                                          <p:attrName>ppt_h</p:attrName>
                                        </p:attrNameLst>
                                      </p:cBhvr>
                                      <p:tavLst>
                                        <p:tav tm="0">
                                          <p:val>
                                            <p:fltVal val="0"/>
                                          </p:val>
                                        </p:tav>
                                        <p:tav tm="100000">
                                          <p:val>
                                            <p:strVal val="#ppt_h"/>
                                          </p:val>
                                        </p:tav>
                                      </p:tavLst>
                                    </p:anim>
                                    <p:anim calcmode="lin" valueType="num">
                                      <p:cBhvr>
                                        <p:cTn id="9" dur="1000" fill="hold"/>
                                        <p:tgtEl>
                                          <p:spTgt spid="757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57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5779">
                                            <p:txEl>
                                              <p:pRg st="0" end="0"/>
                                            </p:txEl>
                                          </p:spTgt>
                                        </p:tgtEl>
                                        <p:attrNameLst>
                                          <p:attrName>style.visibility</p:attrName>
                                        </p:attrNameLst>
                                      </p:cBhvr>
                                      <p:to>
                                        <p:strVal val="visible"/>
                                      </p:to>
                                    </p:set>
                                    <p:animScale>
                                      <p:cBhvr>
                                        <p:cTn id="15" dur="1000" decel="50000" fill="hold">
                                          <p:stCondLst>
                                            <p:cond delay="0"/>
                                          </p:stCondLst>
                                        </p:cTn>
                                        <p:tgtEl>
                                          <p:spTgt spid="7577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5779">
                                            <p:txEl>
                                              <p:pRg st="0" end="0"/>
                                            </p:txEl>
                                          </p:spTgt>
                                        </p:tgtEl>
                                        <p:attrNameLst>
                                          <p:attrName>ppt_x</p:attrName>
                                          <p:attrName>ppt_y</p:attrName>
                                        </p:attrNameLst>
                                      </p:cBhvr>
                                    </p:animMotion>
                                    <p:animEffect transition="in" filter="fade">
                                      <p:cBhvr>
                                        <p:cTn id="17" dur="1000"/>
                                        <p:tgtEl>
                                          <p:spTgt spid="757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75779">
                                            <p:txEl>
                                              <p:pRg st="2" end="2"/>
                                            </p:txEl>
                                          </p:spTgt>
                                        </p:tgtEl>
                                        <p:attrNameLst>
                                          <p:attrName>style.visibility</p:attrName>
                                        </p:attrNameLst>
                                      </p:cBhvr>
                                      <p:to>
                                        <p:strVal val="visible"/>
                                      </p:to>
                                    </p:set>
                                    <p:animScale>
                                      <p:cBhvr>
                                        <p:cTn id="22" dur="1000" decel="50000" fill="hold">
                                          <p:stCondLst>
                                            <p:cond delay="0"/>
                                          </p:stCondLst>
                                        </p:cTn>
                                        <p:tgtEl>
                                          <p:spTgt spid="757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5779">
                                            <p:txEl>
                                              <p:pRg st="2" end="2"/>
                                            </p:txEl>
                                          </p:spTgt>
                                        </p:tgtEl>
                                        <p:attrNameLst>
                                          <p:attrName>ppt_x</p:attrName>
                                          <p:attrName>ppt_y</p:attrName>
                                        </p:attrNameLst>
                                      </p:cBhvr>
                                    </p:animMotion>
                                    <p:animEffect transition="in" filter="fade">
                                      <p:cBhvr>
                                        <p:cTn id="24" dur="1000"/>
                                        <p:tgtEl>
                                          <p:spTgt spid="75779">
                                            <p:txEl>
                                              <p:pRg st="2" end="2"/>
                                            </p:txEl>
                                          </p:spTgt>
                                        </p:tgtEl>
                                      </p:cBhvr>
                                    </p:animEffect>
                                  </p:childTnLst>
                                </p:cTn>
                              </p:par>
                            </p:childTnLst>
                          </p:cTn>
                        </p:par>
                        <p:par>
                          <p:cTn id="25" fill="hold" nodeType="afterGroup">
                            <p:stCondLst>
                              <p:cond delay="1000"/>
                            </p:stCondLst>
                            <p:childTnLst>
                              <p:par>
                                <p:cTn id="26" presetID="15" presetClass="entr" presetSubtype="0" fill="hold" nodeType="afterEffect">
                                  <p:stCondLst>
                                    <p:cond delay="0"/>
                                  </p:stCondLst>
                                  <p:childTnLst>
                                    <p:set>
                                      <p:cBhvr>
                                        <p:cTn id="27" dur="1" fill="hold">
                                          <p:stCondLst>
                                            <p:cond delay="0"/>
                                          </p:stCondLst>
                                        </p:cTn>
                                        <p:tgtEl>
                                          <p:spTgt spid="75780"/>
                                        </p:tgtEl>
                                        <p:attrNameLst>
                                          <p:attrName>style.visibility</p:attrName>
                                        </p:attrNameLst>
                                      </p:cBhvr>
                                      <p:to>
                                        <p:strVal val="visible"/>
                                      </p:to>
                                    </p:set>
                                    <p:anim calcmode="lin" valueType="num">
                                      <p:cBhvr>
                                        <p:cTn id="28" dur="1000" fill="hold"/>
                                        <p:tgtEl>
                                          <p:spTgt spid="75780"/>
                                        </p:tgtEl>
                                        <p:attrNameLst>
                                          <p:attrName>ppt_w</p:attrName>
                                        </p:attrNameLst>
                                      </p:cBhvr>
                                      <p:tavLst>
                                        <p:tav tm="0">
                                          <p:val>
                                            <p:fltVal val="0"/>
                                          </p:val>
                                        </p:tav>
                                        <p:tav tm="100000">
                                          <p:val>
                                            <p:strVal val="#ppt_w"/>
                                          </p:val>
                                        </p:tav>
                                      </p:tavLst>
                                    </p:anim>
                                    <p:anim calcmode="lin" valueType="num">
                                      <p:cBhvr>
                                        <p:cTn id="29" dur="1000" fill="hold"/>
                                        <p:tgtEl>
                                          <p:spTgt spid="75780"/>
                                        </p:tgtEl>
                                        <p:attrNameLst>
                                          <p:attrName>ppt_h</p:attrName>
                                        </p:attrNameLst>
                                      </p:cBhvr>
                                      <p:tavLst>
                                        <p:tav tm="0">
                                          <p:val>
                                            <p:fltVal val="0"/>
                                          </p:val>
                                        </p:tav>
                                        <p:tav tm="100000">
                                          <p:val>
                                            <p:strVal val="#ppt_h"/>
                                          </p:val>
                                        </p:tav>
                                      </p:tavLst>
                                    </p:anim>
                                    <p:anim calcmode="lin" valueType="num">
                                      <p:cBhvr>
                                        <p:cTn id="30" dur="1000" fill="hold"/>
                                        <p:tgtEl>
                                          <p:spTgt spid="7578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57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nodeType="clickEffect">
                                  <p:stCondLst>
                                    <p:cond delay="0"/>
                                  </p:stCondLst>
                                  <p:childTnLst>
                                    <p:set>
                                      <p:cBhvr>
                                        <p:cTn id="35" dur="1" fill="hold">
                                          <p:stCondLst>
                                            <p:cond delay="0"/>
                                          </p:stCondLst>
                                        </p:cTn>
                                        <p:tgtEl>
                                          <p:spTgt spid="75779">
                                            <p:txEl>
                                              <p:pRg st="5" end="5"/>
                                            </p:txEl>
                                          </p:spTgt>
                                        </p:tgtEl>
                                        <p:attrNameLst>
                                          <p:attrName>style.visibility</p:attrName>
                                        </p:attrNameLst>
                                      </p:cBhvr>
                                      <p:to>
                                        <p:strVal val="visible"/>
                                      </p:to>
                                    </p:set>
                                    <p:animScale>
                                      <p:cBhvr>
                                        <p:cTn id="36" dur="1000" decel="50000" fill="hold">
                                          <p:stCondLst>
                                            <p:cond delay="0"/>
                                          </p:stCondLst>
                                        </p:cTn>
                                        <p:tgtEl>
                                          <p:spTgt spid="7577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5779">
                                            <p:txEl>
                                              <p:pRg st="5" end="5"/>
                                            </p:txEl>
                                          </p:spTgt>
                                        </p:tgtEl>
                                        <p:attrNameLst>
                                          <p:attrName>ppt_x</p:attrName>
                                          <p:attrName>ppt_y</p:attrName>
                                        </p:attrNameLst>
                                      </p:cBhvr>
                                    </p:animMotion>
                                    <p:animEffect transition="in" filter="fade">
                                      <p:cBhvr>
                                        <p:cTn id="38" dur="1000"/>
                                        <p:tgtEl>
                                          <p:spTgt spid="75779">
                                            <p:txEl>
                                              <p:pRg st="5" end="5"/>
                                            </p:txEl>
                                          </p:spTgt>
                                        </p:tgtEl>
                                      </p:cBhvr>
                                    </p:animEffect>
                                  </p:childTnLst>
                                </p:cTn>
                              </p:par>
                            </p:childTnLst>
                          </p:cTn>
                        </p:par>
                        <p:par>
                          <p:cTn id="39" fill="hold" nodeType="afterGroup">
                            <p:stCondLst>
                              <p:cond delay="1000"/>
                            </p:stCondLst>
                            <p:childTnLst>
                              <p:par>
                                <p:cTn id="40" presetID="15" presetClass="entr" presetSubtype="0" fill="hold" nodeType="afterEffect">
                                  <p:stCondLst>
                                    <p:cond delay="0"/>
                                  </p:stCondLst>
                                  <p:childTnLst>
                                    <p:set>
                                      <p:cBhvr>
                                        <p:cTn id="41" dur="1" fill="hold">
                                          <p:stCondLst>
                                            <p:cond delay="0"/>
                                          </p:stCondLst>
                                        </p:cTn>
                                        <p:tgtEl>
                                          <p:spTgt spid="75781"/>
                                        </p:tgtEl>
                                        <p:attrNameLst>
                                          <p:attrName>style.visibility</p:attrName>
                                        </p:attrNameLst>
                                      </p:cBhvr>
                                      <p:to>
                                        <p:strVal val="visible"/>
                                      </p:to>
                                    </p:set>
                                    <p:anim calcmode="lin" valueType="num">
                                      <p:cBhvr>
                                        <p:cTn id="42" dur="1000" fill="hold"/>
                                        <p:tgtEl>
                                          <p:spTgt spid="75781"/>
                                        </p:tgtEl>
                                        <p:attrNameLst>
                                          <p:attrName>ppt_w</p:attrName>
                                        </p:attrNameLst>
                                      </p:cBhvr>
                                      <p:tavLst>
                                        <p:tav tm="0">
                                          <p:val>
                                            <p:fltVal val="0"/>
                                          </p:val>
                                        </p:tav>
                                        <p:tav tm="100000">
                                          <p:val>
                                            <p:strVal val="#ppt_w"/>
                                          </p:val>
                                        </p:tav>
                                      </p:tavLst>
                                    </p:anim>
                                    <p:anim calcmode="lin" valueType="num">
                                      <p:cBhvr>
                                        <p:cTn id="43" dur="1000" fill="hold"/>
                                        <p:tgtEl>
                                          <p:spTgt spid="75781"/>
                                        </p:tgtEl>
                                        <p:attrNameLst>
                                          <p:attrName>ppt_h</p:attrName>
                                        </p:attrNameLst>
                                      </p:cBhvr>
                                      <p:tavLst>
                                        <p:tav tm="0">
                                          <p:val>
                                            <p:fltVal val="0"/>
                                          </p:val>
                                        </p:tav>
                                        <p:tav tm="100000">
                                          <p:val>
                                            <p:strVal val="#ppt_h"/>
                                          </p:val>
                                        </p:tav>
                                      </p:tavLst>
                                    </p:anim>
                                    <p:anim calcmode="lin" valueType="num">
                                      <p:cBhvr>
                                        <p:cTn id="44" dur="1000" fill="hold"/>
                                        <p:tgtEl>
                                          <p:spTgt spid="7578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757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FFCCFF"/>
            </a:gs>
          </a:gsLst>
          <a:lin ang="5400000" scaled="1"/>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0BB57DC-CF6C-4D36-8CD5-597E64F1C92B}"/>
              </a:ext>
            </a:extLst>
          </p:cNvPr>
          <p:cNvSpPr>
            <a:spLocks noGrp="1" noChangeArrowheads="1"/>
          </p:cNvSpPr>
          <p:nvPr>
            <p:ph type="title"/>
          </p:nvPr>
        </p:nvSpPr>
        <p:spPr/>
        <p:txBody>
          <a:bodyPr/>
          <a:lstStyle/>
          <a:p>
            <a:pPr eaLnBrk="1" hangingPunct="1"/>
            <a:r>
              <a:rPr lang="en-US" altLang="en-US" b="1">
                <a:solidFill>
                  <a:srgbClr val="993366"/>
                </a:solidFill>
              </a:rPr>
              <a:t>For the sake of the community</a:t>
            </a:r>
          </a:p>
        </p:txBody>
      </p:sp>
      <p:sp>
        <p:nvSpPr>
          <p:cNvPr id="100355" name="Rectangle 3">
            <a:extLst>
              <a:ext uri="{FF2B5EF4-FFF2-40B4-BE49-F238E27FC236}">
                <a16:creationId xmlns:a16="http://schemas.microsoft.com/office/drawing/2014/main" id="{D66BE5A9-1A6B-45A4-B337-7AA52AEBFEB1}"/>
              </a:ext>
            </a:extLst>
          </p:cNvPr>
          <p:cNvSpPr>
            <a:spLocks noGrp="1" noChangeArrowheads="1"/>
          </p:cNvSpPr>
          <p:nvPr>
            <p:ph idx="1"/>
          </p:nvPr>
        </p:nvSpPr>
        <p:spPr>
          <a:xfrm>
            <a:off x="609600" y="1676400"/>
            <a:ext cx="7772400" cy="4114800"/>
          </a:xfrm>
        </p:spPr>
        <p:txBody>
          <a:bodyPr/>
          <a:lstStyle/>
          <a:p>
            <a:pPr algn="justLow" eaLnBrk="1" hangingPunct="1">
              <a:buFont typeface="Symbol" panose="05050102010706020507" pitchFamily="18" charset="2"/>
              <a:buNone/>
            </a:pPr>
            <a:r>
              <a:rPr lang="en-US" altLang="en-US" sz="3600" b="1"/>
              <a:t>3- </a:t>
            </a:r>
            <a:r>
              <a:rPr lang="en-US" altLang="en-US" sz="3600" b="1" u="sng"/>
              <a:t>In case of accidents:</a:t>
            </a:r>
          </a:p>
          <a:p>
            <a:pPr algn="justLow" eaLnBrk="1" hangingPunct="1">
              <a:buFont typeface="Symbol" panose="05050102010706020507" pitchFamily="18" charset="2"/>
              <a:buNone/>
            </a:pPr>
            <a:r>
              <a:rPr lang="en-US" altLang="en-US"/>
              <a:t>  (e.g. where a doctor has concerns over a patient’s fitness to drive, </a:t>
            </a:r>
            <a:r>
              <a:rPr lang="en-US" altLang="en-US" b="1"/>
              <a:t>RTAs involving drugs/alcohol</a:t>
            </a:r>
            <a:r>
              <a:rPr lang="en-US" altLang="en-US"/>
              <a:t>). </a:t>
            </a:r>
          </a:p>
          <a:p>
            <a:pPr eaLnBrk="1" hangingPunct="1"/>
            <a:endParaRPr lang="en-US" altLang="en-US"/>
          </a:p>
        </p:txBody>
      </p:sp>
      <p:pic>
        <p:nvPicPr>
          <p:cNvPr id="76809" name="Picture 9">
            <a:extLst>
              <a:ext uri="{FF2B5EF4-FFF2-40B4-BE49-F238E27FC236}">
                <a16:creationId xmlns:a16="http://schemas.microsoft.com/office/drawing/2014/main" id="{5A816CA2-6F94-4E90-AD13-8475178C2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dissolve">
                                      <p:cBhvr>
                                        <p:cTn id="10" dur="500"/>
                                        <p:tgtEl>
                                          <p:spTgt spid="100355">
                                            <p:txEl>
                                              <p:pRg st="1" end="1"/>
                                            </p:txEl>
                                          </p:spTgt>
                                        </p:tgtEl>
                                      </p:cBhvr>
                                    </p:animEffect>
                                  </p:childTnLst>
                                </p:cTn>
                              </p:par>
                            </p:childTnLst>
                          </p:cTn>
                        </p:par>
                        <p:par>
                          <p:cTn id="11" fill="hold" nodeType="afterGroup">
                            <p:stCondLst>
                              <p:cond delay="500"/>
                            </p:stCondLst>
                            <p:childTnLst>
                              <p:par>
                                <p:cTn id="12" presetID="15" presetClass="entr" presetSubtype="0" fill="hold" nodeType="afterEffect">
                                  <p:stCondLst>
                                    <p:cond delay="0"/>
                                  </p:stCondLst>
                                  <p:childTnLst>
                                    <p:set>
                                      <p:cBhvr>
                                        <p:cTn id="13" dur="1" fill="hold">
                                          <p:stCondLst>
                                            <p:cond delay="0"/>
                                          </p:stCondLst>
                                        </p:cTn>
                                        <p:tgtEl>
                                          <p:spTgt spid="76809"/>
                                        </p:tgtEl>
                                        <p:attrNameLst>
                                          <p:attrName>style.visibility</p:attrName>
                                        </p:attrNameLst>
                                      </p:cBhvr>
                                      <p:to>
                                        <p:strVal val="visible"/>
                                      </p:to>
                                    </p:set>
                                    <p:anim calcmode="lin" valueType="num">
                                      <p:cBhvr>
                                        <p:cTn id="14" dur="1000" fill="hold"/>
                                        <p:tgtEl>
                                          <p:spTgt spid="76809"/>
                                        </p:tgtEl>
                                        <p:attrNameLst>
                                          <p:attrName>ppt_w</p:attrName>
                                        </p:attrNameLst>
                                      </p:cBhvr>
                                      <p:tavLst>
                                        <p:tav tm="0">
                                          <p:val>
                                            <p:fltVal val="0"/>
                                          </p:val>
                                        </p:tav>
                                        <p:tav tm="100000">
                                          <p:val>
                                            <p:strVal val="#ppt_w"/>
                                          </p:val>
                                        </p:tav>
                                      </p:tavLst>
                                    </p:anim>
                                    <p:anim calcmode="lin" valueType="num">
                                      <p:cBhvr>
                                        <p:cTn id="15" dur="1000" fill="hold"/>
                                        <p:tgtEl>
                                          <p:spTgt spid="76809"/>
                                        </p:tgtEl>
                                        <p:attrNameLst>
                                          <p:attrName>ppt_h</p:attrName>
                                        </p:attrNameLst>
                                      </p:cBhvr>
                                      <p:tavLst>
                                        <p:tav tm="0">
                                          <p:val>
                                            <p:fltVal val="0"/>
                                          </p:val>
                                        </p:tav>
                                        <p:tav tm="100000">
                                          <p:val>
                                            <p:strVal val="#ppt_h"/>
                                          </p:val>
                                        </p:tav>
                                      </p:tavLst>
                                    </p:anim>
                                    <p:anim calcmode="lin" valueType="num">
                                      <p:cBhvr>
                                        <p:cTn id="16" dur="1000" fill="hold"/>
                                        <p:tgtEl>
                                          <p:spTgt spid="7680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6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100000">
              <a:srgbClr val="FFFF00"/>
            </a:gs>
          </a:gsLst>
          <a:lin ang="5400000" scaled="1"/>
        </a:gra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D9648A2-9D0A-4C9B-9FDA-38473120A76E}"/>
              </a:ext>
            </a:extLst>
          </p:cNvPr>
          <p:cNvSpPr>
            <a:spLocks noGrp="1" noChangeArrowheads="1"/>
          </p:cNvSpPr>
          <p:nvPr>
            <p:ph type="title"/>
          </p:nvPr>
        </p:nvSpPr>
        <p:spPr>
          <a:xfrm>
            <a:off x="609600" y="228600"/>
            <a:ext cx="7772400" cy="1143000"/>
          </a:xfrm>
        </p:spPr>
        <p:txBody>
          <a:bodyPr/>
          <a:lstStyle/>
          <a:p>
            <a:pPr eaLnBrk="1" hangingPunct="1"/>
            <a:r>
              <a:rPr lang="en-US" altLang="en-US" b="1">
                <a:solidFill>
                  <a:srgbClr val="993366"/>
                </a:solidFill>
              </a:rPr>
              <a:t>For the sake of the community</a:t>
            </a:r>
          </a:p>
        </p:txBody>
      </p:sp>
      <p:sp>
        <p:nvSpPr>
          <p:cNvPr id="76803" name="Rectangle 3">
            <a:extLst>
              <a:ext uri="{FF2B5EF4-FFF2-40B4-BE49-F238E27FC236}">
                <a16:creationId xmlns:a16="http://schemas.microsoft.com/office/drawing/2014/main" id="{18B54D4B-DAB2-4137-988F-B9772DA81255}"/>
              </a:ext>
            </a:extLst>
          </p:cNvPr>
          <p:cNvSpPr>
            <a:spLocks noGrp="1" noChangeArrowheads="1"/>
          </p:cNvSpPr>
          <p:nvPr>
            <p:ph idx="1"/>
          </p:nvPr>
        </p:nvSpPr>
        <p:spPr>
          <a:xfrm>
            <a:off x="457200" y="1371600"/>
            <a:ext cx="8305800" cy="4724400"/>
          </a:xfrm>
        </p:spPr>
        <p:txBody>
          <a:bodyPr/>
          <a:lstStyle/>
          <a:p>
            <a:pPr eaLnBrk="1" hangingPunct="1">
              <a:buFontTx/>
              <a:buNone/>
            </a:pPr>
            <a:r>
              <a:rPr lang="en-US" altLang="en-US" b="1"/>
              <a:t>4- </a:t>
            </a:r>
            <a:r>
              <a:rPr lang="en-US" altLang="en-US" b="1" u="sng"/>
              <a:t>In case of  poisoning:</a:t>
            </a:r>
          </a:p>
          <a:p>
            <a:pPr eaLnBrk="1" hangingPunct="1">
              <a:buFontTx/>
              <a:buNone/>
            </a:pPr>
            <a:r>
              <a:rPr lang="en-US" altLang="en-US"/>
              <a:t>   (e.g. when a doctor has a patient attempting suicide by taking a poison to end his life. The doctor has to disclose this information to the patient’ family to take care if the patient tries to commit suicide another time).</a:t>
            </a:r>
          </a:p>
        </p:txBody>
      </p:sp>
      <p:pic>
        <p:nvPicPr>
          <p:cNvPr id="76806" name="Picture 6">
            <a:extLst>
              <a:ext uri="{FF2B5EF4-FFF2-40B4-BE49-F238E27FC236}">
                <a16:creationId xmlns:a16="http://schemas.microsoft.com/office/drawing/2014/main" id="{C3822541-7654-4E91-9008-EBCCBA1A4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19600"/>
            <a:ext cx="19907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a:extLst>
              <a:ext uri="{FF2B5EF4-FFF2-40B4-BE49-F238E27FC236}">
                <a16:creationId xmlns:a16="http://schemas.microsoft.com/office/drawing/2014/main" id="{535F9C75-3AEE-49E9-B85D-98AB55C20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48200"/>
            <a:ext cx="2305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1000" fill="hold"/>
                                        <p:tgtEl>
                                          <p:spTgt spid="76802"/>
                                        </p:tgtEl>
                                        <p:attrNameLst>
                                          <p:attrName>ppt_w</p:attrName>
                                        </p:attrNameLst>
                                      </p:cBhvr>
                                      <p:tavLst>
                                        <p:tav tm="0">
                                          <p:val>
                                            <p:fltVal val="0"/>
                                          </p:val>
                                        </p:tav>
                                        <p:tav tm="100000">
                                          <p:val>
                                            <p:strVal val="#ppt_w"/>
                                          </p:val>
                                        </p:tav>
                                      </p:tavLst>
                                    </p:anim>
                                    <p:anim calcmode="lin" valueType="num">
                                      <p:cBhvr>
                                        <p:cTn id="8" dur="1000" fill="hold"/>
                                        <p:tgtEl>
                                          <p:spTgt spid="76802"/>
                                        </p:tgtEl>
                                        <p:attrNameLst>
                                          <p:attrName>ppt_h</p:attrName>
                                        </p:attrNameLst>
                                      </p:cBhvr>
                                      <p:tavLst>
                                        <p:tav tm="0">
                                          <p:val>
                                            <p:fltVal val="0"/>
                                          </p:val>
                                        </p:tav>
                                        <p:tav tm="100000">
                                          <p:val>
                                            <p:strVal val="#ppt_h"/>
                                          </p:val>
                                        </p:tav>
                                      </p:tavLst>
                                    </p:anim>
                                    <p:anim calcmode="lin" valueType="num">
                                      <p:cBhvr>
                                        <p:cTn id="9" dur="1000" fill="hold"/>
                                        <p:tgtEl>
                                          <p:spTgt spid="768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68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 calcmode="lin" valueType="num">
                                      <p:cBhvr>
                                        <p:cTn id="15" dur="10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680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68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68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1000"/>
                            </p:stCondLst>
                            <p:childTnLst>
                              <p:par>
                                <p:cTn id="20" presetID="15" presetClass="entr" presetSubtype="0" fill="hold" nodeType="afterEffect">
                                  <p:stCondLst>
                                    <p:cond delay="0"/>
                                  </p:stCondLst>
                                  <p:childTnLst>
                                    <p:set>
                                      <p:cBhvr>
                                        <p:cTn id="21" dur="1" fill="hold">
                                          <p:stCondLst>
                                            <p:cond delay="0"/>
                                          </p:stCondLst>
                                        </p:cTn>
                                        <p:tgtEl>
                                          <p:spTgt spid="76803">
                                            <p:txEl>
                                              <p:pRg st="1" end="1"/>
                                            </p:txEl>
                                          </p:spTgt>
                                        </p:tgtEl>
                                        <p:attrNameLst>
                                          <p:attrName>style.visibility</p:attrName>
                                        </p:attrNameLst>
                                      </p:cBhvr>
                                      <p:to>
                                        <p:strVal val="visible"/>
                                      </p:to>
                                    </p:set>
                                    <p:anim calcmode="lin" valueType="num">
                                      <p:cBhvr>
                                        <p:cTn id="22" dur="1000" fill="hold"/>
                                        <p:tgtEl>
                                          <p:spTgt spid="7680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680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68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768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2000"/>
                            </p:stCondLst>
                            <p:childTnLst>
                              <p:par>
                                <p:cTn id="27" presetID="15" presetClass="entr" presetSubtype="0" fill="hold" nodeType="afterEffect">
                                  <p:stCondLst>
                                    <p:cond delay="0"/>
                                  </p:stCondLst>
                                  <p:childTnLst>
                                    <p:set>
                                      <p:cBhvr>
                                        <p:cTn id="28" dur="1" fill="hold">
                                          <p:stCondLst>
                                            <p:cond delay="0"/>
                                          </p:stCondLst>
                                        </p:cTn>
                                        <p:tgtEl>
                                          <p:spTgt spid="76807"/>
                                        </p:tgtEl>
                                        <p:attrNameLst>
                                          <p:attrName>style.visibility</p:attrName>
                                        </p:attrNameLst>
                                      </p:cBhvr>
                                      <p:to>
                                        <p:strVal val="visible"/>
                                      </p:to>
                                    </p:set>
                                    <p:anim calcmode="lin" valueType="num">
                                      <p:cBhvr>
                                        <p:cTn id="29" dur="1000" fill="hold"/>
                                        <p:tgtEl>
                                          <p:spTgt spid="76807"/>
                                        </p:tgtEl>
                                        <p:attrNameLst>
                                          <p:attrName>ppt_w</p:attrName>
                                        </p:attrNameLst>
                                      </p:cBhvr>
                                      <p:tavLst>
                                        <p:tav tm="0">
                                          <p:val>
                                            <p:fltVal val="0"/>
                                          </p:val>
                                        </p:tav>
                                        <p:tav tm="100000">
                                          <p:val>
                                            <p:strVal val="#ppt_w"/>
                                          </p:val>
                                        </p:tav>
                                      </p:tavLst>
                                    </p:anim>
                                    <p:anim calcmode="lin" valueType="num">
                                      <p:cBhvr>
                                        <p:cTn id="30" dur="1000" fill="hold"/>
                                        <p:tgtEl>
                                          <p:spTgt spid="76807"/>
                                        </p:tgtEl>
                                        <p:attrNameLst>
                                          <p:attrName>ppt_h</p:attrName>
                                        </p:attrNameLst>
                                      </p:cBhvr>
                                      <p:tavLst>
                                        <p:tav tm="0">
                                          <p:val>
                                            <p:fltVal val="0"/>
                                          </p:val>
                                        </p:tav>
                                        <p:tav tm="100000">
                                          <p:val>
                                            <p:strVal val="#ppt_h"/>
                                          </p:val>
                                        </p:tav>
                                      </p:tavLst>
                                    </p:anim>
                                    <p:anim calcmode="lin" valueType="num">
                                      <p:cBhvr>
                                        <p:cTn id="31" dur="1000" fill="hold"/>
                                        <p:tgtEl>
                                          <p:spTgt spid="7680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6807"/>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3000"/>
                            </p:stCondLst>
                            <p:childTnLst>
                              <p:par>
                                <p:cTn id="34" presetID="15" presetClass="entr" presetSubtype="0" fill="hold" nodeType="afterEffect">
                                  <p:stCondLst>
                                    <p:cond delay="0"/>
                                  </p:stCondLst>
                                  <p:childTnLst>
                                    <p:set>
                                      <p:cBhvr>
                                        <p:cTn id="35" dur="1" fill="hold">
                                          <p:stCondLst>
                                            <p:cond delay="0"/>
                                          </p:stCondLst>
                                        </p:cTn>
                                        <p:tgtEl>
                                          <p:spTgt spid="76806"/>
                                        </p:tgtEl>
                                        <p:attrNameLst>
                                          <p:attrName>style.visibility</p:attrName>
                                        </p:attrNameLst>
                                      </p:cBhvr>
                                      <p:to>
                                        <p:strVal val="visible"/>
                                      </p:to>
                                    </p:set>
                                    <p:anim calcmode="lin" valueType="num">
                                      <p:cBhvr>
                                        <p:cTn id="36" dur="1000" fill="hold"/>
                                        <p:tgtEl>
                                          <p:spTgt spid="76806"/>
                                        </p:tgtEl>
                                        <p:attrNameLst>
                                          <p:attrName>ppt_w</p:attrName>
                                        </p:attrNameLst>
                                      </p:cBhvr>
                                      <p:tavLst>
                                        <p:tav tm="0">
                                          <p:val>
                                            <p:fltVal val="0"/>
                                          </p:val>
                                        </p:tav>
                                        <p:tav tm="100000">
                                          <p:val>
                                            <p:strVal val="#ppt_w"/>
                                          </p:val>
                                        </p:tav>
                                      </p:tavLst>
                                    </p:anim>
                                    <p:anim calcmode="lin" valueType="num">
                                      <p:cBhvr>
                                        <p:cTn id="37" dur="1000" fill="hold"/>
                                        <p:tgtEl>
                                          <p:spTgt spid="76806"/>
                                        </p:tgtEl>
                                        <p:attrNameLst>
                                          <p:attrName>ppt_h</p:attrName>
                                        </p:attrNameLst>
                                      </p:cBhvr>
                                      <p:tavLst>
                                        <p:tav tm="0">
                                          <p:val>
                                            <p:fltVal val="0"/>
                                          </p:val>
                                        </p:tav>
                                        <p:tav tm="100000">
                                          <p:val>
                                            <p:strVal val="#ppt_h"/>
                                          </p:val>
                                        </p:tav>
                                      </p:tavLst>
                                    </p:anim>
                                    <p:anim calcmode="lin" valueType="num">
                                      <p:cBhvr>
                                        <p:cTn id="38" dur="1000" fill="hold"/>
                                        <p:tgtEl>
                                          <p:spTgt spid="7680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68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66"/>
            </a:gs>
            <a:gs pos="100000">
              <a:srgbClr val="99FFCC"/>
            </a:gs>
          </a:gsLst>
          <a:lin ang="5400000" scaled="1"/>
        </a:gra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33AA677-6ED8-4093-855F-709ABFB1610A}"/>
              </a:ext>
            </a:extLst>
          </p:cNvPr>
          <p:cNvSpPr>
            <a:spLocks noGrp="1" noChangeArrowheads="1"/>
          </p:cNvSpPr>
          <p:nvPr>
            <p:ph type="title"/>
          </p:nvPr>
        </p:nvSpPr>
        <p:spPr/>
        <p:txBody>
          <a:bodyPr/>
          <a:lstStyle/>
          <a:p>
            <a:pPr eaLnBrk="1" hangingPunct="1"/>
            <a:r>
              <a:rPr lang="en-US" altLang="en-US" b="1">
                <a:solidFill>
                  <a:srgbClr val="993366"/>
                </a:solidFill>
              </a:rPr>
              <a:t>For the sake of the community</a:t>
            </a:r>
          </a:p>
        </p:txBody>
      </p:sp>
      <p:sp>
        <p:nvSpPr>
          <p:cNvPr id="101379" name="Rectangle 3">
            <a:extLst>
              <a:ext uri="{FF2B5EF4-FFF2-40B4-BE49-F238E27FC236}">
                <a16:creationId xmlns:a16="http://schemas.microsoft.com/office/drawing/2014/main" id="{3C348D5A-52E7-445F-B538-B7DD3C6E836D}"/>
              </a:ext>
            </a:extLst>
          </p:cNvPr>
          <p:cNvSpPr>
            <a:spLocks noGrp="1" noChangeArrowheads="1"/>
          </p:cNvSpPr>
          <p:nvPr>
            <p:ph idx="1"/>
          </p:nvPr>
        </p:nvSpPr>
        <p:spPr>
          <a:xfrm>
            <a:off x="228600" y="1981200"/>
            <a:ext cx="8686800" cy="4114800"/>
          </a:xfrm>
        </p:spPr>
        <p:txBody>
          <a:bodyPr/>
          <a:lstStyle/>
          <a:p>
            <a:pPr eaLnBrk="1" hangingPunct="1">
              <a:buFontTx/>
              <a:buNone/>
            </a:pPr>
            <a:r>
              <a:rPr lang="en-US" altLang="en-US" sz="3600" b="1" u="sng"/>
              <a:t>5- In criminal cases: </a:t>
            </a:r>
          </a:p>
          <a:p>
            <a:pPr eaLnBrk="1" hangingPunct="1">
              <a:buFontTx/>
              <a:buNone/>
            </a:pPr>
            <a:r>
              <a:rPr lang="en-US" altLang="en-US" b="1"/>
              <a:t>   To prevent occurrence of crimes e.g. murder. </a:t>
            </a:r>
          </a:p>
          <a:p>
            <a:pPr eaLnBrk="1" hangingPunct="1">
              <a:buFontTx/>
              <a:buNone/>
            </a:pPr>
            <a:endParaRPr lang="en-US" altLang="en-US" b="1"/>
          </a:p>
          <a:p>
            <a:pPr eaLnBrk="1" hangingPunct="1">
              <a:buFontTx/>
              <a:buNone/>
            </a:pPr>
            <a:r>
              <a:rPr lang="en-US" altLang="en-US" b="1"/>
              <a:t>6- Order of court.</a:t>
            </a:r>
            <a:endParaRPr lang="en-US" altLang="en-US"/>
          </a:p>
          <a:p>
            <a:pPr eaLnBrk="1" hangingPunct="1">
              <a:buFontTx/>
              <a:buNone/>
            </a:pPr>
            <a:endParaRPr lang="en-US" altLang="en-US"/>
          </a:p>
        </p:txBody>
      </p:sp>
      <p:pic>
        <p:nvPicPr>
          <p:cNvPr id="76808" name="Picture 8">
            <a:extLst>
              <a:ext uri="{FF2B5EF4-FFF2-40B4-BE49-F238E27FC236}">
                <a16:creationId xmlns:a16="http://schemas.microsoft.com/office/drawing/2014/main" id="{2CA3C484-1604-4FEA-A301-B369953E4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800600"/>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CBA11C4-7A7A-4076-9192-2D49AF81D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0-#ppt_w/2"/>
                                          </p:val>
                                        </p:tav>
                                        <p:tav tm="100000">
                                          <p:val>
                                            <p:strVal val="#ppt_x"/>
                                          </p:val>
                                        </p:tav>
                                      </p:tavLst>
                                    </p:anim>
                                    <p:anim calcmode="lin" valueType="num">
                                      <p:cBhvr additive="base">
                                        <p:cTn id="8"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01379">
                                            <p:txEl>
                                              <p:pRg st="0" end="0"/>
                                            </p:txEl>
                                          </p:spTgt>
                                        </p:tgtEl>
                                        <p:attrNameLst>
                                          <p:attrName>style.visibility</p:attrName>
                                        </p:attrNameLst>
                                      </p:cBhvr>
                                      <p:to>
                                        <p:strVal val="visible"/>
                                      </p:to>
                                    </p:set>
                                    <p:animEffect transition="in" filter="slide(fromBottom)">
                                      <p:cBhvr>
                                        <p:cTn id="13" dur="500"/>
                                        <p:tgtEl>
                                          <p:spTgt spid="101379">
                                            <p:txEl>
                                              <p:pRg st="0" end="0"/>
                                            </p:txEl>
                                          </p:spTgt>
                                        </p:tgtEl>
                                      </p:cBhvr>
                                    </p:animEffect>
                                  </p:childTnLst>
                                </p:cTn>
                              </p:par>
                            </p:childTnLst>
                          </p:cTn>
                        </p:par>
                        <p:par>
                          <p:cTn id="14" fill="hold" nodeType="afterGroup">
                            <p:stCondLst>
                              <p:cond delay="500"/>
                            </p:stCondLst>
                            <p:childTnLst>
                              <p:par>
                                <p:cTn id="15" presetID="18" presetClass="entr" presetSubtype="12" fill="hold" nodeType="after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strips(downLeft)">
                                      <p:cBhvr>
                                        <p:cTn id="17" dur="500"/>
                                        <p:tgtEl>
                                          <p:spTgt spid="101379">
                                            <p:txEl>
                                              <p:pRg st="1" end="1"/>
                                            </p:txEl>
                                          </p:spTgt>
                                        </p:tgtEl>
                                      </p:cBhvr>
                                    </p:animEffect>
                                  </p:child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01379">
                                            <p:txEl>
                                              <p:pRg st="3" end="3"/>
                                            </p:txEl>
                                          </p:spTgt>
                                        </p:tgtEl>
                                        <p:attrNameLst>
                                          <p:attrName>style.visibility</p:attrName>
                                        </p:attrNameLst>
                                      </p:cBhvr>
                                      <p:to>
                                        <p:strVal val="visible"/>
                                      </p:to>
                                    </p:set>
                                    <p:animEffect transition="in" filter="strips(downLeft)">
                                      <p:cBhvr>
                                        <p:cTn id="21" dur="500"/>
                                        <p:tgtEl>
                                          <p:spTgt spid="101379">
                                            <p:txEl>
                                              <p:pRg st="3" end="3"/>
                                            </p:txEl>
                                          </p:spTgt>
                                        </p:tgtEl>
                                      </p:cBhvr>
                                    </p:animEffect>
                                  </p:childTnLst>
                                </p:cTn>
                              </p:par>
                            </p:childTnLst>
                          </p:cTn>
                        </p:par>
                        <p:par>
                          <p:cTn id="22" fill="hold" nodeType="afterGroup">
                            <p:stCondLst>
                              <p:cond delay="1500"/>
                            </p:stCondLst>
                            <p:childTnLst>
                              <p:par>
                                <p:cTn id="23" presetID="12" presetClass="entr" presetSubtype="4" fill="hold" nodeType="afterEffect">
                                  <p:stCondLst>
                                    <p:cond delay="0"/>
                                  </p:stCondLst>
                                  <p:childTnLst>
                                    <p:set>
                                      <p:cBhvr>
                                        <p:cTn id="24" dur="1" fill="hold">
                                          <p:stCondLst>
                                            <p:cond delay="0"/>
                                          </p:stCondLst>
                                        </p:cTn>
                                        <p:tgtEl>
                                          <p:spTgt spid="76808"/>
                                        </p:tgtEl>
                                        <p:attrNameLst>
                                          <p:attrName>style.visibility</p:attrName>
                                        </p:attrNameLst>
                                      </p:cBhvr>
                                      <p:to>
                                        <p:strVal val="visible"/>
                                      </p:to>
                                    </p:set>
                                    <p:animEffect transition="in" filter="slide(fromBottom)">
                                      <p:cBhvr>
                                        <p:cTn id="25" dur="500"/>
                                        <p:tgtEl>
                                          <p:spTgt spid="76808"/>
                                        </p:tgtEl>
                                      </p:cBhvr>
                                    </p:animEffect>
                                  </p:childTnLst>
                                </p:cTn>
                              </p:par>
                            </p:childTnLst>
                          </p:cTn>
                        </p:par>
                        <p:par>
                          <p:cTn id="26" fill="hold" nodeType="afterGroup">
                            <p:stCondLst>
                              <p:cond delay="2000"/>
                            </p:stCondLst>
                            <p:childTnLst>
                              <p:par>
                                <p:cTn id="27" presetID="15"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A46AA0-47EF-4A2E-B3BE-8D103955F7EE}"/>
              </a:ext>
            </a:extLst>
          </p:cNvPr>
          <p:cNvSpPr>
            <a:spLocks noGrp="1" noChangeArrowheads="1"/>
          </p:cNvSpPr>
          <p:nvPr>
            <p:ph type="title"/>
          </p:nvPr>
        </p:nvSpPr>
        <p:spPr>
          <a:xfrm>
            <a:off x="457200" y="274638"/>
            <a:ext cx="8229600" cy="79375"/>
          </a:xfrm>
        </p:spPr>
        <p:txBody>
          <a:bodyPr rtlCol="0">
            <a:normAutofit fontScale="90000"/>
          </a:bodyPr>
          <a:lstStyle/>
          <a:p>
            <a:pPr eaLnBrk="1" fontAlgn="auto" hangingPunct="1">
              <a:spcAft>
                <a:spcPts val="0"/>
              </a:spcAft>
              <a:defRPr/>
            </a:pPr>
            <a:endParaRPr lang="ar-SA" altLang="en-US" sz="4000"/>
          </a:p>
        </p:txBody>
      </p:sp>
      <p:sp>
        <p:nvSpPr>
          <p:cNvPr id="9219" name="Rectangle 3">
            <a:extLst>
              <a:ext uri="{FF2B5EF4-FFF2-40B4-BE49-F238E27FC236}">
                <a16:creationId xmlns:a16="http://schemas.microsoft.com/office/drawing/2014/main" id="{1FD8310C-09DA-411C-828F-3BCCF057C18E}"/>
              </a:ext>
            </a:extLst>
          </p:cNvPr>
          <p:cNvSpPr>
            <a:spLocks noGrp="1" noChangeArrowheads="1"/>
          </p:cNvSpPr>
          <p:nvPr>
            <p:ph idx="1"/>
          </p:nvPr>
        </p:nvSpPr>
        <p:spPr>
          <a:xfrm>
            <a:off x="539750" y="620713"/>
            <a:ext cx="8229600" cy="5546725"/>
          </a:xfrm>
        </p:spPr>
        <p:txBody>
          <a:bodyPr/>
          <a:lstStyle/>
          <a:p>
            <a:pPr algn="r" rtl="1" eaLnBrk="1" hangingPunct="1"/>
            <a:r>
              <a:rPr lang="ar-SA" altLang="en-US" b="1" u="sng">
                <a:solidFill>
                  <a:srgbClr val="FF3300"/>
                </a:solidFill>
              </a:rPr>
              <a:t>قسم الطبيب</a:t>
            </a:r>
            <a:r>
              <a:rPr lang="en-US" altLang="en-US" sz="2800" b="1" u="sng"/>
              <a:t>:</a:t>
            </a:r>
            <a:r>
              <a:rPr lang="ar-SA" altLang="en-US" sz="2800"/>
              <a:t> مادة (1) من لائحة مزاولة المهنة:</a:t>
            </a:r>
          </a:p>
          <a:p>
            <a:pPr algn="r" rtl="1" eaLnBrk="1" hangingPunct="1"/>
            <a:r>
              <a:rPr lang="ar-SA" altLang="en-US" sz="2800" b="1"/>
              <a:t>" أقسم بالله العظيم أن أراقب الله في مهنتي ، وأن أصون حياة</a:t>
            </a:r>
            <a:r>
              <a:rPr lang="ar-SA" altLang="en-US" sz="2800"/>
              <a:t> </a:t>
            </a:r>
            <a:r>
              <a:rPr lang="ar-SA" altLang="en-US" sz="2800" b="1"/>
              <a:t>الإنسان في كافة أدوارها  في كل الظروف والأحوال باذلاً وسعي في استنقاذها من الهلاك والمرض والألم والقلق، وأن أحفظ للناس كرامتهم ، وأستر عورتهم ، </a:t>
            </a:r>
            <a:r>
              <a:rPr lang="ar-SA" altLang="en-US" sz="2800" b="1" u="sng">
                <a:solidFill>
                  <a:srgbClr val="FF3300"/>
                </a:solidFill>
              </a:rPr>
              <a:t>وأكتم سرهم</a:t>
            </a:r>
            <a:r>
              <a:rPr lang="ar-SA" altLang="en-US" sz="2800" b="1"/>
              <a:t> ، وأن أكون على الدوام من وسائل رحمة الله  باذلاً رعايتي الطبية للقريب والبعيد ، للصالح والخاطئ ، والصديق والعدو وأن أثابر على طلب العلم أسخره لنفع الإنسان لا لأذاه ، وأن أوقر من علمني ، وأعلم من يصغرني ، وأكون أخاً لكل زميل في المهنة الطبية متعاونين على البر والتقوى ، وأن تكون حياتي مصداق إيماني في سري وعلانيتي ، نقيةً مما يشينها تجاه الله ورسوله والمؤمنين، والله على ما أقول شهيد".</a:t>
            </a:r>
            <a:endParaRPr lang="en-US" altLang="en-US" sz="2800" b="1"/>
          </a:p>
          <a:p>
            <a:pPr eaLnBrk="1" hangingPunct="1"/>
            <a:endParaRPr lang="en-US" altLang="en-US" sz="2800"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1421390-2A9E-46CF-BD44-F05ACDC1F00D}"/>
              </a:ext>
            </a:extLst>
          </p:cNvPr>
          <p:cNvSpPr>
            <a:spLocks noGrp="1" noChangeArrowheads="1"/>
          </p:cNvSpPr>
          <p:nvPr>
            <p:ph type="title"/>
          </p:nvPr>
        </p:nvSpPr>
        <p:spPr>
          <a:xfrm>
            <a:off x="533400" y="304800"/>
            <a:ext cx="8610600" cy="3276600"/>
          </a:xfrm>
        </p:spPr>
        <p:txBody>
          <a:bodyPr/>
          <a:lstStyle/>
          <a:p>
            <a:pPr eaLnBrk="1" hangingPunct="1"/>
            <a:r>
              <a:rPr lang="en-US" altLang="en-US" sz="2800" b="1" u="sng"/>
              <a:t>7- In case of medical malpractice and compensation:</a:t>
            </a:r>
            <a:br>
              <a:rPr lang="en-US" altLang="en-US" sz="2800" b="1">
                <a:solidFill>
                  <a:srgbClr val="990033"/>
                </a:solidFill>
              </a:rPr>
            </a:br>
            <a:r>
              <a:rPr lang="en-US" altLang="en-US" sz="2800" b="1"/>
              <a:t>*</a:t>
            </a:r>
            <a:r>
              <a:rPr lang="en-US" altLang="en-US" sz="2800" b="1">
                <a:solidFill>
                  <a:srgbClr val="990033"/>
                </a:solidFill>
              </a:rPr>
              <a:t> </a:t>
            </a:r>
            <a:r>
              <a:rPr lang="en-US" altLang="en-US" sz="2400" b="1"/>
              <a:t>(</a:t>
            </a:r>
            <a:r>
              <a:rPr lang="en-US" altLang="en-US" sz="2400" b="1" i="1">
                <a:solidFill>
                  <a:srgbClr val="990033"/>
                </a:solidFill>
              </a:rPr>
              <a:t>Medical malpractice</a:t>
            </a:r>
            <a:r>
              <a:rPr lang="en-US" altLang="en-US" sz="2400" b="1"/>
              <a:t> is the failure of medical professionals to provide adequate treatment to patients resulting in injury or death of the patient).</a:t>
            </a:r>
            <a:r>
              <a:rPr lang="en-US" altLang="en-US" sz="2400"/>
              <a:t> </a:t>
            </a:r>
            <a:br>
              <a:rPr lang="en-US" altLang="en-US" sz="2400"/>
            </a:br>
            <a:br>
              <a:rPr lang="en-US" altLang="en-US" sz="2400" b="1"/>
            </a:br>
            <a:r>
              <a:rPr lang="en-US" altLang="en-US" sz="2800" b="1"/>
              <a:t>*</a:t>
            </a:r>
            <a:r>
              <a:rPr lang="en-US" altLang="en-US" sz="2400" b="1"/>
              <a:t> (</a:t>
            </a:r>
            <a:r>
              <a:rPr lang="en-US" altLang="en-US" sz="2400" b="1" i="1">
                <a:solidFill>
                  <a:srgbClr val="990033"/>
                </a:solidFill>
              </a:rPr>
              <a:t>Compensation</a:t>
            </a:r>
            <a:r>
              <a:rPr lang="en-US" altLang="en-US" sz="2400" b="1"/>
              <a:t> is money given or received by the patient as payment or reparation for injury).</a:t>
            </a:r>
            <a:br>
              <a:rPr lang="ar-SA" altLang="en-US" sz="4000" b="1"/>
            </a:br>
            <a:endParaRPr lang="en-US" altLang="en-US" sz="4000" b="1">
              <a:cs typeface="Times New Roman" panose="02020603050405020304" pitchFamily="18" charset="0"/>
            </a:endParaRPr>
          </a:p>
        </p:txBody>
      </p:sp>
      <p:pic>
        <p:nvPicPr>
          <p:cNvPr id="77828" name="Picture 4">
            <a:extLst>
              <a:ext uri="{FF2B5EF4-FFF2-40B4-BE49-F238E27FC236}">
                <a16:creationId xmlns:a16="http://schemas.microsoft.com/office/drawing/2014/main" id="{50683A73-4952-4175-BF67-2289AA51C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a:extLst>
              <a:ext uri="{FF2B5EF4-FFF2-40B4-BE49-F238E27FC236}">
                <a16:creationId xmlns:a16="http://schemas.microsoft.com/office/drawing/2014/main" id="{7658887D-A4DF-4213-B899-56EAC3D5B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972050"/>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a:extLst>
              <a:ext uri="{FF2B5EF4-FFF2-40B4-BE49-F238E27FC236}">
                <a16:creationId xmlns:a16="http://schemas.microsoft.com/office/drawing/2014/main" id="{1A0102EC-DCAA-4295-9445-5F760A786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124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a:extLst>
              <a:ext uri="{FF2B5EF4-FFF2-40B4-BE49-F238E27FC236}">
                <a16:creationId xmlns:a16="http://schemas.microsoft.com/office/drawing/2014/main" id="{5B777EA2-B988-4F48-9635-D24A5D221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114800"/>
            <a:ext cx="17811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ssolve">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Scale>
                                      <p:cBhvr>
                                        <p:cTn id="12" dur="1000" decel="50000" fill="hold">
                                          <p:stCondLst>
                                            <p:cond delay="0"/>
                                          </p:stCondLst>
                                        </p:cTn>
                                        <p:tgtEl>
                                          <p:spTgt spid="778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7828"/>
                                        </p:tgtEl>
                                        <p:attrNameLst>
                                          <p:attrName>ppt_x</p:attrName>
                                          <p:attrName>ppt_y</p:attrName>
                                        </p:attrNameLst>
                                      </p:cBhvr>
                                    </p:animMotion>
                                    <p:animEffect transition="in" filter="fade">
                                      <p:cBhvr>
                                        <p:cTn id="14" dur="1000"/>
                                        <p:tgtEl>
                                          <p:spTgt spid="77828"/>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77829"/>
                                        </p:tgtEl>
                                        <p:attrNameLst>
                                          <p:attrName>style.visibility</p:attrName>
                                        </p:attrNameLst>
                                      </p:cBhvr>
                                      <p:to>
                                        <p:strVal val="visible"/>
                                      </p:to>
                                    </p:set>
                                    <p:animScale>
                                      <p:cBhvr>
                                        <p:cTn id="18" dur="1000" decel="50000" fill="hold">
                                          <p:stCondLst>
                                            <p:cond delay="0"/>
                                          </p:stCondLst>
                                        </p:cTn>
                                        <p:tgtEl>
                                          <p:spTgt spid="778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7829"/>
                                        </p:tgtEl>
                                        <p:attrNameLst>
                                          <p:attrName>ppt_x</p:attrName>
                                          <p:attrName>ppt_y</p:attrName>
                                        </p:attrNameLst>
                                      </p:cBhvr>
                                    </p:animMotion>
                                    <p:animEffect transition="in" filter="fade">
                                      <p:cBhvr>
                                        <p:cTn id="20" dur="1000"/>
                                        <p:tgtEl>
                                          <p:spTgt spid="77829"/>
                                        </p:tgtEl>
                                      </p:cBhvr>
                                    </p:animEffect>
                                  </p:childTnLst>
                                </p:cTn>
                              </p:par>
                            </p:childTnLst>
                          </p:cTn>
                        </p:par>
                        <p:par>
                          <p:cTn id="21" fill="hold" nodeType="afterGroup">
                            <p:stCondLst>
                              <p:cond delay="2000"/>
                            </p:stCondLst>
                            <p:childTnLst>
                              <p:par>
                                <p:cTn id="22" presetID="52" presetClass="entr" presetSubtype="0" fill="hold" nodeType="afterEffect">
                                  <p:stCondLst>
                                    <p:cond delay="0"/>
                                  </p:stCondLst>
                                  <p:childTnLst>
                                    <p:set>
                                      <p:cBhvr>
                                        <p:cTn id="23" dur="1" fill="hold">
                                          <p:stCondLst>
                                            <p:cond delay="0"/>
                                          </p:stCondLst>
                                        </p:cTn>
                                        <p:tgtEl>
                                          <p:spTgt spid="88068"/>
                                        </p:tgtEl>
                                        <p:attrNameLst>
                                          <p:attrName>style.visibility</p:attrName>
                                        </p:attrNameLst>
                                      </p:cBhvr>
                                      <p:to>
                                        <p:strVal val="visible"/>
                                      </p:to>
                                    </p:set>
                                    <p:animScale>
                                      <p:cBhvr>
                                        <p:cTn id="24" dur="1000" decel="50000" fill="hold">
                                          <p:stCondLst>
                                            <p:cond delay="0"/>
                                          </p:stCondLst>
                                        </p:cTn>
                                        <p:tgtEl>
                                          <p:spTgt spid="880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8068"/>
                                        </p:tgtEl>
                                        <p:attrNameLst>
                                          <p:attrName>ppt_x</p:attrName>
                                          <p:attrName>ppt_y</p:attrName>
                                        </p:attrNameLst>
                                      </p:cBhvr>
                                    </p:animMotion>
                                    <p:animEffect transition="in" filter="fade">
                                      <p:cBhvr>
                                        <p:cTn id="26" dur="1000"/>
                                        <p:tgtEl>
                                          <p:spTgt spid="88068"/>
                                        </p:tgtEl>
                                      </p:cBhvr>
                                    </p:animEffect>
                                  </p:childTnLst>
                                </p:cTn>
                              </p:par>
                            </p:childTnLst>
                          </p:cTn>
                        </p:par>
                        <p:par>
                          <p:cTn id="27" fill="hold" nodeType="afterGroup">
                            <p:stCondLst>
                              <p:cond delay="3000"/>
                            </p:stCondLst>
                            <p:childTnLst>
                              <p:par>
                                <p:cTn id="28" presetID="52" presetClass="entr" presetSubtype="0" fill="hold" nodeType="afterEffect">
                                  <p:stCondLst>
                                    <p:cond delay="0"/>
                                  </p:stCondLst>
                                  <p:childTnLst>
                                    <p:set>
                                      <p:cBhvr>
                                        <p:cTn id="29" dur="1" fill="hold">
                                          <p:stCondLst>
                                            <p:cond delay="0"/>
                                          </p:stCondLst>
                                        </p:cTn>
                                        <p:tgtEl>
                                          <p:spTgt spid="88069"/>
                                        </p:tgtEl>
                                        <p:attrNameLst>
                                          <p:attrName>style.visibility</p:attrName>
                                        </p:attrNameLst>
                                      </p:cBhvr>
                                      <p:to>
                                        <p:strVal val="visible"/>
                                      </p:to>
                                    </p:set>
                                    <p:animScale>
                                      <p:cBhvr>
                                        <p:cTn id="30" dur="1000" decel="50000" fill="hold">
                                          <p:stCondLst>
                                            <p:cond delay="0"/>
                                          </p:stCondLst>
                                        </p:cTn>
                                        <p:tgtEl>
                                          <p:spTgt spid="880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8069"/>
                                        </p:tgtEl>
                                        <p:attrNameLst>
                                          <p:attrName>ppt_x</p:attrName>
                                          <p:attrName>ppt_y</p:attrName>
                                        </p:attrNameLst>
                                      </p:cBhvr>
                                    </p:animMotion>
                                    <p:animEffect transition="in" filter="fade">
                                      <p:cBhvr>
                                        <p:cTn id="32" dur="1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scaled="1"/>
        </a:gra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6BBD4B5-A757-4F28-9938-BDBFF50279F3}"/>
              </a:ext>
            </a:extLst>
          </p:cNvPr>
          <p:cNvSpPr>
            <a:spLocks noGrp="1" noChangeArrowheads="1"/>
          </p:cNvSpPr>
          <p:nvPr>
            <p:ph type="title"/>
          </p:nvPr>
        </p:nvSpPr>
        <p:spPr/>
        <p:txBody>
          <a:bodyPr/>
          <a:lstStyle/>
          <a:p>
            <a:pPr eaLnBrk="1" hangingPunct="1"/>
            <a:r>
              <a:rPr lang="en-US" altLang="en-US" b="1">
                <a:solidFill>
                  <a:srgbClr val="993366"/>
                </a:solidFill>
              </a:rPr>
              <a:t>For the sake of the community</a:t>
            </a:r>
          </a:p>
        </p:txBody>
      </p:sp>
      <p:sp>
        <p:nvSpPr>
          <p:cNvPr id="79875" name="Rectangle 3">
            <a:extLst>
              <a:ext uri="{FF2B5EF4-FFF2-40B4-BE49-F238E27FC236}">
                <a16:creationId xmlns:a16="http://schemas.microsoft.com/office/drawing/2014/main" id="{04E37AD6-F029-47AC-AA99-A48E551A2411}"/>
              </a:ext>
            </a:extLst>
          </p:cNvPr>
          <p:cNvSpPr>
            <a:spLocks noGrp="1" noChangeArrowheads="1"/>
          </p:cNvSpPr>
          <p:nvPr>
            <p:ph idx="1"/>
          </p:nvPr>
        </p:nvSpPr>
        <p:spPr/>
        <p:txBody>
          <a:bodyPr/>
          <a:lstStyle/>
          <a:p>
            <a:pPr eaLnBrk="1" hangingPunct="1">
              <a:buFontTx/>
              <a:buNone/>
            </a:pPr>
            <a:r>
              <a:rPr lang="en-US" altLang="en-US" b="1"/>
              <a:t>8-Psychotic patients with violent tendency.</a:t>
            </a:r>
          </a:p>
          <a:p>
            <a:pPr eaLnBrk="1" hangingPunct="1">
              <a:buFontTx/>
              <a:buNone/>
            </a:pPr>
            <a:endParaRPr lang="en-US" altLang="en-US" b="1"/>
          </a:p>
          <a:p>
            <a:pPr eaLnBrk="1" hangingPunct="1">
              <a:buFontTx/>
              <a:buNone/>
            </a:pPr>
            <a:endParaRPr lang="en-US" altLang="en-US"/>
          </a:p>
          <a:p>
            <a:pPr eaLnBrk="1" hangingPunct="1">
              <a:buFontTx/>
              <a:buNone/>
            </a:pPr>
            <a:endParaRPr lang="en-US" altLang="en-US"/>
          </a:p>
          <a:p>
            <a:pPr eaLnBrk="1" hangingPunct="1">
              <a:buFontTx/>
              <a:buNone/>
            </a:pPr>
            <a:r>
              <a:rPr lang="en-US" altLang="en-US"/>
              <a:t>    </a:t>
            </a:r>
          </a:p>
          <a:p>
            <a:pPr eaLnBrk="1" hangingPunct="1">
              <a:buFontTx/>
              <a:buNone/>
            </a:pPr>
            <a:r>
              <a:rPr lang="en-US" altLang="en-US"/>
              <a:t> </a:t>
            </a:r>
          </a:p>
        </p:txBody>
      </p:sp>
      <p:pic>
        <p:nvPicPr>
          <p:cNvPr id="79876" name="Picture 4">
            <a:extLst>
              <a:ext uri="{FF2B5EF4-FFF2-40B4-BE49-F238E27FC236}">
                <a16:creationId xmlns:a16="http://schemas.microsoft.com/office/drawing/2014/main" id="{6A0AC0C5-3571-4BC3-AF6A-EB6335160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1924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a:extLst>
              <a:ext uri="{FF2B5EF4-FFF2-40B4-BE49-F238E27FC236}">
                <a16:creationId xmlns:a16="http://schemas.microsoft.com/office/drawing/2014/main" id="{26BEB01E-C2B0-4393-9181-0AAFC85F0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62400"/>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fltVal val="0"/>
                                          </p:val>
                                        </p:tav>
                                        <p:tav tm="100000">
                                          <p:val>
                                            <p:strVal val="#ppt_w"/>
                                          </p:val>
                                        </p:tav>
                                      </p:tavLst>
                                    </p:anim>
                                    <p:anim calcmode="lin" valueType="num">
                                      <p:cBhvr>
                                        <p:cTn id="8" dur="1000" fill="hold"/>
                                        <p:tgtEl>
                                          <p:spTgt spid="79874"/>
                                        </p:tgtEl>
                                        <p:attrNameLst>
                                          <p:attrName>ppt_h</p:attrName>
                                        </p:attrNameLst>
                                      </p:cBhvr>
                                      <p:tavLst>
                                        <p:tav tm="0">
                                          <p:val>
                                            <p:fltVal val="0"/>
                                          </p:val>
                                        </p:tav>
                                        <p:tav tm="100000">
                                          <p:val>
                                            <p:strVal val="#ppt_h"/>
                                          </p:val>
                                        </p:tav>
                                      </p:tavLst>
                                    </p:anim>
                                    <p:anim calcmode="lin" valueType="num">
                                      <p:cBhvr>
                                        <p:cTn id="9" dur="1000" fill="hold"/>
                                        <p:tgtEl>
                                          <p:spTgt spid="798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9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Scale>
                                      <p:cBhvr>
                                        <p:cTn id="15" dur="1000" decel="50000" fill="hold">
                                          <p:stCondLst>
                                            <p:cond delay="0"/>
                                          </p:stCondLst>
                                        </p:cTn>
                                        <p:tgtEl>
                                          <p:spTgt spid="7987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9875">
                                            <p:txEl>
                                              <p:pRg st="0" end="0"/>
                                            </p:txEl>
                                          </p:spTgt>
                                        </p:tgtEl>
                                        <p:attrNameLst>
                                          <p:attrName>ppt_x</p:attrName>
                                          <p:attrName>ppt_y</p:attrName>
                                        </p:attrNameLst>
                                      </p:cBhvr>
                                    </p:animMotion>
                                    <p:animEffect transition="in" filter="fade">
                                      <p:cBhvr>
                                        <p:cTn id="17" dur="1000"/>
                                        <p:tgtEl>
                                          <p:spTgt spid="79875">
                                            <p:txEl>
                                              <p:pRg st="0" end="0"/>
                                            </p:txEl>
                                          </p:spTgt>
                                        </p:tgtEl>
                                      </p:cBhvr>
                                    </p:animEffect>
                                  </p:childTnLst>
                                </p:cTn>
                              </p:par>
                            </p:childTnLst>
                          </p:cTn>
                        </p:par>
                        <p:par>
                          <p:cTn id="18" fill="hold" nodeType="afterGroup">
                            <p:stCondLst>
                              <p:cond delay="1000"/>
                            </p:stCondLst>
                            <p:childTnLst>
                              <p:par>
                                <p:cTn id="19" presetID="2" presetClass="entr" presetSubtype="12" fill="hold" nodeType="afterEffect">
                                  <p:stCondLst>
                                    <p:cond delay="0"/>
                                  </p:stCondLst>
                                  <p:childTnLst>
                                    <p:set>
                                      <p:cBhvr>
                                        <p:cTn id="20" dur="1" fill="hold">
                                          <p:stCondLst>
                                            <p:cond delay="0"/>
                                          </p:stCondLst>
                                        </p:cTn>
                                        <p:tgtEl>
                                          <p:spTgt spid="79876"/>
                                        </p:tgtEl>
                                        <p:attrNameLst>
                                          <p:attrName>style.visibility</p:attrName>
                                        </p:attrNameLst>
                                      </p:cBhvr>
                                      <p:to>
                                        <p:strVal val="visible"/>
                                      </p:to>
                                    </p:set>
                                    <p:anim calcmode="lin" valueType="num">
                                      <p:cBhvr additive="base">
                                        <p:cTn id="21" dur="500" fill="hold"/>
                                        <p:tgtEl>
                                          <p:spTgt spid="79876"/>
                                        </p:tgtEl>
                                        <p:attrNameLst>
                                          <p:attrName>ppt_x</p:attrName>
                                        </p:attrNameLst>
                                      </p:cBhvr>
                                      <p:tavLst>
                                        <p:tav tm="0">
                                          <p:val>
                                            <p:strVal val="0-#ppt_w/2"/>
                                          </p:val>
                                        </p:tav>
                                        <p:tav tm="100000">
                                          <p:val>
                                            <p:strVal val="#ppt_x"/>
                                          </p:val>
                                        </p:tav>
                                      </p:tavLst>
                                    </p:anim>
                                    <p:anim calcmode="lin" valueType="num">
                                      <p:cBhvr additive="base">
                                        <p:cTn id="22" dur="500" fill="hold"/>
                                        <p:tgtEl>
                                          <p:spTgt spid="7987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6" fill="hold" nodeType="afterEffect">
                                  <p:stCondLst>
                                    <p:cond delay="0"/>
                                  </p:stCondLst>
                                  <p:childTnLst>
                                    <p:set>
                                      <p:cBhvr>
                                        <p:cTn id="25" dur="1" fill="hold">
                                          <p:stCondLst>
                                            <p:cond delay="0"/>
                                          </p:stCondLst>
                                        </p:cTn>
                                        <p:tgtEl>
                                          <p:spTgt spid="79877"/>
                                        </p:tgtEl>
                                        <p:attrNameLst>
                                          <p:attrName>style.visibility</p:attrName>
                                        </p:attrNameLst>
                                      </p:cBhvr>
                                      <p:to>
                                        <p:strVal val="visible"/>
                                      </p:to>
                                    </p:set>
                                    <p:anim calcmode="lin" valueType="num">
                                      <p:cBhvr additive="base">
                                        <p:cTn id="26" dur="500" fill="hold"/>
                                        <p:tgtEl>
                                          <p:spTgt spid="79877"/>
                                        </p:tgtEl>
                                        <p:attrNameLst>
                                          <p:attrName>ppt_x</p:attrName>
                                        </p:attrNameLst>
                                      </p:cBhvr>
                                      <p:tavLst>
                                        <p:tav tm="0">
                                          <p:val>
                                            <p:strVal val="1+#ppt_w/2"/>
                                          </p:val>
                                        </p:tav>
                                        <p:tav tm="100000">
                                          <p:val>
                                            <p:strVal val="#ppt_x"/>
                                          </p:val>
                                        </p:tav>
                                      </p:tavLst>
                                    </p:anim>
                                    <p:anim calcmode="lin" valueType="num">
                                      <p:cBhvr additive="base">
                                        <p:cTn id="27"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path path="rect">
            <a:fillToRect r="100000" b="100000"/>
          </a:path>
        </a:gra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BD03DAC-901E-4D1B-9D36-49A7C3EEC0E0}"/>
              </a:ext>
            </a:extLst>
          </p:cNvPr>
          <p:cNvSpPr>
            <a:spLocks noGrp="1" noChangeArrowheads="1"/>
          </p:cNvSpPr>
          <p:nvPr>
            <p:ph type="title"/>
          </p:nvPr>
        </p:nvSpPr>
        <p:spPr>
          <a:xfrm>
            <a:off x="914400" y="1828800"/>
            <a:ext cx="7772400" cy="1752600"/>
          </a:xfrm>
        </p:spPr>
        <p:txBody>
          <a:bodyPr/>
          <a:lstStyle/>
          <a:p>
            <a:pPr marL="280988" indent="-280988" eaLnBrk="1" hangingPunct="1"/>
            <a:r>
              <a:rPr lang="en-US" altLang="en-US" sz="3600" b="1"/>
              <a:t>9-To safeguard national security e.g.   terrorist activity</a:t>
            </a:r>
            <a:r>
              <a:rPr lang="en-US" altLang="en-US" sz="3600" b="1">
                <a:cs typeface="Times New Roman" panose="02020603050405020304" pitchFamily="18" charset="0"/>
              </a:rPr>
              <a:t>.</a:t>
            </a:r>
            <a:br>
              <a:rPr lang="en-US" altLang="en-US" sz="3600" b="1">
                <a:cs typeface="Times New Roman" panose="02020603050405020304" pitchFamily="18" charset="0"/>
              </a:rPr>
            </a:br>
            <a:endParaRPr lang="en-US" altLang="en-US" sz="3600" b="1">
              <a:cs typeface="Times New Roman" panose="02020603050405020304" pitchFamily="18" charset="0"/>
            </a:endParaRPr>
          </a:p>
        </p:txBody>
      </p:sp>
      <p:pic>
        <p:nvPicPr>
          <p:cNvPr id="80900" name="Picture 4">
            <a:extLst>
              <a:ext uri="{FF2B5EF4-FFF2-40B4-BE49-F238E27FC236}">
                <a16:creationId xmlns:a16="http://schemas.microsoft.com/office/drawing/2014/main" id="{24AA7CD8-1EC8-4F62-A0E3-3F3189907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2628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a:extLst>
              <a:ext uri="{FF2B5EF4-FFF2-40B4-BE49-F238E27FC236}">
                <a16:creationId xmlns:a16="http://schemas.microsoft.com/office/drawing/2014/main" id="{79DDF0FC-EA82-434E-A5F7-E58FE488D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8140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6">
            <a:extLst>
              <a:ext uri="{FF2B5EF4-FFF2-40B4-BE49-F238E27FC236}">
                <a16:creationId xmlns:a16="http://schemas.microsoft.com/office/drawing/2014/main" id="{A58608AB-B5E8-4BDD-B89A-45689BDAB845}"/>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4400" b="1">
                <a:solidFill>
                  <a:srgbClr val="990033"/>
                </a:solidFill>
                <a:latin typeface="Times New Roman" panose="02020603050405020304" pitchFamily="18" charset="0"/>
              </a:rPr>
              <a:t>For the sake of the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p:cTn id="7" dur="1000" fill="hold"/>
                                        <p:tgtEl>
                                          <p:spTgt spid="80902"/>
                                        </p:tgtEl>
                                        <p:attrNameLst>
                                          <p:attrName>ppt_w</p:attrName>
                                        </p:attrNameLst>
                                      </p:cBhvr>
                                      <p:tavLst>
                                        <p:tav tm="0">
                                          <p:val>
                                            <p:fltVal val="0"/>
                                          </p:val>
                                        </p:tav>
                                        <p:tav tm="100000">
                                          <p:val>
                                            <p:strVal val="#ppt_w"/>
                                          </p:val>
                                        </p:tav>
                                      </p:tavLst>
                                    </p:anim>
                                    <p:anim calcmode="lin" valueType="num">
                                      <p:cBhvr>
                                        <p:cTn id="8" dur="1000" fill="hold"/>
                                        <p:tgtEl>
                                          <p:spTgt spid="80902"/>
                                        </p:tgtEl>
                                        <p:attrNameLst>
                                          <p:attrName>ppt_h</p:attrName>
                                        </p:attrNameLst>
                                      </p:cBhvr>
                                      <p:tavLst>
                                        <p:tav tm="0">
                                          <p:val>
                                            <p:fltVal val="0"/>
                                          </p:val>
                                        </p:tav>
                                        <p:tav tm="100000">
                                          <p:val>
                                            <p:strVal val="#ppt_h"/>
                                          </p:val>
                                        </p:tav>
                                      </p:tavLst>
                                    </p:anim>
                                    <p:anim calcmode="lin" valueType="num">
                                      <p:cBhvr>
                                        <p:cTn id="9" dur="1000" fill="hold"/>
                                        <p:tgtEl>
                                          <p:spTgt spid="809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9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32" fill="hold" grpId="0" nodeType="clickEffect">
                                  <p:stCondLst>
                                    <p:cond delay="0"/>
                                  </p:stCondLst>
                                  <p:childTnLst>
                                    <p:set>
                                      <p:cBhvr>
                                        <p:cTn id="14" dur="1" fill="hold">
                                          <p:stCondLst>
                                            <p:cond delay="0"/>
                                          </p:stCondLst>
                                        </p:cTn>
                                        <p:tgtEl>
                                          <p:spTgt spid="80898"/>
                                        </p:tgtEl>
                                        <p:attrNameLst>
                                          <p:attrName>style.visibility</p:attrName>
                                        </p:attrNameLst>
                                      </p:cBhvr>
                                      <p:to>
                                        <p:strVal val="visible"/>
                                      </p:to>
                                    </p:set>
                                    <p:animEffect transition="in" filter="plus(out)">
                                      <p:cBhvr>
                                        <p:cTn id="15" dur="1000"/>
                                        <p:tgtEl>
                                          <p:spTgt spid="80898"/>
                                        </p:tgtEl>
                                      </p:cBhvr>
                                    </p:animEffect>
                                  </p:childTnLst>
                                </p:cTn>
                              </p:par>
                            </p:childTnLst>
                          </p:cTn>
                        </p:par>
                        <p:par>
                          <p:cTn id="16" fill="hold" nodeType="afterGroup">
                            <p:stCondLst>
                              <p:cond delay="1000"/>
                            </p:stCondLst>
                            <p:childTnLst>
                              <p:par>
                                <p:cTn id="17" presetID="21" presetClass="entr" presetSubtype="4" fill="hold" nodeType="afterEffect">
                                  <p:stCondLst>
                                    <p:cond delay="0"/>
                                  </p:stCondLst>
                                  <p:childTnLst>
                                    <p:set>
                                      <p:cBhvr>
                                        <p:cTn id="18" dur="1" fill="hold">
                                          <p:stCondLst>
                                            <p:cond delay="0"/>
                                          </p:stCondLst>
                                        </p:cTn>
                                        <p:tgtEl>
                                          <p:spTgt spid="80900"/>
                                        </p:tgtEl>
                                        <p:attrNameLst>
                                          <p:attrName>style.visibility</p:attrName>
                                        </p:attrNameLst>
                                      </p:cBhvr>
                                      <p:to>
                                        <p:strVal val="visible"/>
                                      </p:to>
                                    </p:set>
                                    <p:animEffect transition="in" filter="wheel(4)">
                                      <p:cBhvr>
                                        <p:cTn id="19" dur="2000"/>
                                        <p:tgtEl>
                                          <p:spTgt spid="80900"/>
                                        </p:tgtEl>
                                      </p:cBhvr>
                                    </p:animEffect>
                                  </p:childTnLst>
                                </p:cTn>
                              </p:par>
                            </p:childTnLst>
                          </p:cTn>
                        </p:par>
                        <p:par>
                          <p:cTn id="20" fill="hold" nodeType="afterGroup">
                            <p:stCondLst>
                              <p:cond delay="3000"/>
                            </p:stCondLst>
                            <p:childTnLst>
                              <p:par>
                                <p:cTn id="21" presetID="21" presetClass="entr" presetSubtype="4" fill="hold" nodeType="afterEffect">
                                  <p:stCondLst>
                                    <p:cond delay="0"/>
                                  </p:stCondLst>
                                  <p:childTnLst>
                                    <p:set>
                                      <p:cBhvr>
                                        <p:cTn id="22" dur="1" fill="hold">
                                          <p:stCondLst>
                                            <p:cond delay="0"/>
                                          </p:stCondLst>
                                        </p:cTn>
                                        <p:tgtEl>
                                          <p:spTgt spid="80901"/>
                                        </p:tgtEl>
                                        <p:attrNameLst>
                                          <p:attrName>style.visibility</p:attrName>
                                        </p:attrNameLst>
                                      </p:cBhvr>
                                      <p:to>
                                        <p:strVal val="visible"/>
                                      </p:to>
                                    </p:set>
                                    <p:animEffect transition="in" filter="wheel(4)">
                                      <p:cBhvr>
                                        <p:cTn id="23"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90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100000">
              <a:schemeClr val="folHlink"/>
            </a:gs>
          </a:gsLst>
          <a:lin ang="5400000" scaled="1"/>
        </a:gra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518C604-C5C5-439F-91A4-BC6A28D20874}"/>
              </a:ext>
            </a:extLst>
          </p:cNvPr>
          <p:cNvSpPr>
            <a:spLocks noGrp="1" noChangeArrowheads="1"/>
          </p:cNvSpPr>
          <p:nvPr>
            <p:ph type="title"/>
          </p:nvPr>
        </p:nvSpPr>
        <p:spPr/>
        <p:txBody>
          <a:bodyPr/>
          <a:lstStyle/>
          <a:p>
            <a:pPr eaLnBrk="1" hangingPunct="1"/>
            <a:r>
              <a:rPr lang="en-US" altLang="en-US" b="1">
                <a:solidFill>
                  <a:schemeClr val="accent2"/>
                </a:solidFill>
              </a:rPr>
              <a:t> For the sake of the patient</a:t>
            </a:r>
          </a:p>
        </p:txBody>
      </p:sp>
      <p:sp>
        <p:nvSpPr>
          <p:cNvPr id="81923" name="Rectangle 3">
            <a:extLst>
              <a:ext uri="{FF2B5EF4-FFF2-40B4-BE49-F238E27FC236}">
                <a16:creationId xmlns:a16="http://schemas.microsoft.com/office/drawing/2014/main" id="{E7B3A2B6-E1C5-4AAE-8561-F24FAD0DAD49}"/>
              </a:ext>
            </a:extLst>
          </p:cNvPr>
          <p:cNvSpPr>
            <a:spLocks noGrp="1" noChangeArrowheads="1"/>
          </p:cNvSpPr>
          <p:nvPr>
            <p:ph idx="1"/>
          </p:nvPr>
        </p:nvSpPr>
        <p:spPr>
          <a:xfrm>
            <a:off x="685800" y="1828800"/>
            <a:ext cx="8229600" cy="4800600"/>
          </a:xfrm>
        </p:spPr>
        <p:txBody>
          <a:bodyPr/>
          <a:lstStyle/>
          <a:p>
            <a:pPr eaLnBrk="1" hangingPunct="1">
              <a:buFontTx/>
              <a:buNone/>
            </a:pPr>
            <a:r>
              <a:rPr lang="en-US" altLang="en-US" b="1"/>
              <a:t>1-Victims of neglect or abuse e.g. child abuse. </a:t>
            </a:r>
          </a:p>
          <a:p>
            <a:pPr eaLnBrk="1" hangingPunct="1">
              <a:buFontTx/>
              <a:buNone/>
            </a:pPr>
            <a:r>
              <a:rPr lang="en-US" altLang="en-US" b="1"/>
              <a:t>  </a:t>
            </a:r>
            <a:r>
              <a:rPr lang="en-US" altLang="en-US" sz="2800"/>
              <a:t>(The doctor should report the case to the authorities to prevent further harm to the child).</a:t>
            </a:r>
            <a:endParaRPr lang="en-GB" altLang="en-US" sz="2800"/>
          </a:p>
          <a:p>
            <a:pPr eaLnBrk="1" hangingPunct="1">
              <a:buFontTx/>
              <a:buNone/>
            </a:pPr>
            <a:endParaRPr lang="en-US" altLang="en-US" sz="2800"/>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p:txBody>
      </p:sp>
      <p:pic>
        <p:nvPicPr>
          <p:cNvPr id="81925" name="Picture 5">
            <a:extLst>
              <a:ext uri="{FF2B5EF4-FFF2-40B4-BE49-F238E27FC236}">
                <a16:creationId xmlns:a16="http://schemas.microsoft.com/office/drawing/2014/main" id="{B306953D-87BE-4D9C-81B9-F62F912CB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257800"/>
            <a:ext cx="34194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a:extLst>
              <a:ext uri="{FF2B5EF4-FFF2-40B4-BE49-F238E27FC236}">
                <a16:creationId xmlns:a16="http://schemas.microsoft.com/office/drawing/2014/main" id="{130919A6-40FE-458F-A78B-466508999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3352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8">
            <a:extLst>
              <a:ext uri="{FF2B5EF4-FFF2-40B4-BE49-F238E27FC236}">
                <a16:creationId xmlns:a16="http://schemas.microsoft.com/office/drawing/2014/main" id="{D9A9891B-2780-4FDA-A122-90869A4EE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124200"/>
            <a:ext cx="2343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from="(-#ppt_w/2)" to="(#ppt_x)" calcmode="lin" valueType="num">
                                      <p:cBhvr>
                                        <p:cTn id="7" dur="600" fill="hold">
                                          <p:stCondLst>
                                            <p:cond delay="0"/>
                                          </p:stCondLst>
                                        </p:cTn>
                                        <p:tgtEl>
                                          <p:spTgt spid="81922"/>
                                        </p:tgtEl>
                                        <p:attrNameLst>
                                          <p:attrName>ppt_x</p:attrName>
                                        </p:attrNameLst>
                                      </p:cBhvr>
                                    </p:anim>
                                    <p:anim from="0" to="-1.0" calcmode="lin" valueType="num">
                                      <p:cBhvr>
                                        <p:cTn id="8" dur="200" decel="50000" autoRev="1" fill="hold">
                                          <p:stCondLst>
                                            <p:cond delay="600"/>
                                          </p:stCondLst>
                                        </p:cTn>
                                        <p:tgtEl>
                                          <p:spTgt spid="81922"/>
                                        </p:tgtEl>
                                        <p:attrNameLst>
                                          <p:attrName>xshear</p:attrName>
                                        </p:attrNameLst>
                                      </p:cBhvr>
                                    </p:anim>
                                    <p:animScale>
                                      <p:cBhvr>
                                        <p:cTn id="9" dur="200" decel="100000" autoRev="1" fill="hold">
                                          <p:stCondLst>
                                            <p:cond delay="600"/>
                                          </p:stCondLst>
                                        </p:cTn>
                                        <p:tgtEl>
                                          <p:spTgt spid="81922"/>
                                        </p:tgtEl>
                                      </p:cBhvr>
                                      <p:from x="100000" y="100000"/>
                                      <p:to x="80000" y="100000"/>
                                    </p:animScale>
                                    <p:anim by="(#ppt_h/3+#ppt_w*0.1)" calcmode="lin" valueType="num">
                                      <p:cBhvr additive="sum">
                                        <p:cTn id="10" dur="200" decel="100000" autoRev="1" fill="hold">
                                          <p:stCondLst>
                                            <p:cond delay="600"/>
                                          </p:stCondLst>
                                        </p:cTn>
                                        <p:tgtEl>
                                          <p:spTgt spid="819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81923">
                                            <p:txEl>
                                              <p:pRg st="0" end="0"/>
                                            </p:txEl>
                                          </p:spTgt>
                                        </p:tgtEl>
                                        <p:attrNameLst>
                                          <p:attrName>style.visibility</p:attrName>
                                        </p:attrNameLst>
                                      </p:cBhvr>
                                      <p:to>
                                        <p:strVal val="visible"/>
                                      </p:to>
                                    </p:set>
                                    <p:anim calcmode="lin" valueType="num">
                                      <p:cBhvr>
                                        <p:cTn id="15" dur="1000" fill="hold"/>
                                        <p:tgtEl>
                                          <p:spTgt spid="81923">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819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19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81923">
                                            <p:txEl>
                                              <p:pRg st="1" end="1"/>
                                            </p:txEl>
                                          </p:spTgt>
                                        </p:tgtEl>
                                        <p:attrNameLst>
                                          <p:attrName>style.visibility</p:attrName>
                                        </p:attrNameLst>
                                      </p:cBhvr>
                                      <p:to>
                                        <p:strVal val="visible"/>
                                      </p:to>
                                    </p:set>
                                    <p:anim calcmode="lin" valueType="num">
                                      <p:cBhvr>
                                        <p:cTn id="22" dur="1000" fill="hold"/>
                                        <p:tgtEl>
                                          <p:spTgt spid="81923">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819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1923">
                                            <p:txEl>
                                              <p:pRg st="1" end="1"/>
                                            </p:txEl>
                                          </p:spTgt>
                                        </p:tgtEl>
                                      </p:cBhvr>
                                    </p:animEffect>
                                  </p:childTnLst>
                                </p:cTn>
                              </p:par>
                            </p:childTnLst>
                          </p:cTn>
                        </p:par>
                        <p:par>
                          <p:cTn id="25" fill="hold" nodeType="afterGroup">
                            <p:stCondLst>
                              <p:cond delay="1000"/>
                            </p:stCondLst>
                            <p:childTnLst>
                              <p:par>
                                <p:cTn id="26" presetID="15" presetClass="entr" presetSubtype="0" fill="hold" nodeType="afterEffect">
                                  <p:stCondLst>
                                    <p:cond delay="0"/>
                                  </p:stCondLst>
                                  <p:childTnLst>
                                    <p:set>
                                      <p:cBhvr>
                                        <p:cTn id="27" dur="1" fill="hold">
                                          <p:stCondLst>
                                            <p:cond delay="0"/>
                                          </p:stCondLst>
                                        </p:cTn>
                                        <p:tgtEl>
                                          <p:spTgt spid="81928"/>
                                        </p:tgtEl>
                                        <p:attrNameLst>
                                          <p:attrName>style.visibility</p:attrName>
                                        </p:attrNameLst>
                                      </p:cBhvr>
                                      <p:to>
                                        <p:strVal val="visible"/>
                                      </p:to>
                                    </p:set>
                                    <p:anim calcmode="lin" valueType="num">
                                      <p:cBhvr>
                                        <p:cTn id="28" dur="1000" fill="hold"/>
                                        <p:tgtEl>
                                          <p:spTgt spid="81928"/>
                                        </p:tgtEl>
                                        <p:attrNameLst>
                                          <p:attrName>ppt_w</p:attrName>
                                        </p:attrNameLst>
                                      </p:cBhvr>
                                      <p:tavLst>
                                        <p:tav tm="0">
                                          <p:val>
                                            <p:fltVal val="0"/>
                                          </p:val>
                                        </p:tav>
                                        <p:tav tm="100000">
                                          <p:val>
                                            <p:strVal val="#ppt_w"/>
                                          </p:val>
                                        </p:tav>
                                      </p:tavLst>
                                    </p:anim>
                                    <p:anim calcmode="lin" valueType="num">
                                      <p:cBhvr>
                                        <p:cTn id="29" dur="1000" fill="hold"/>
                                        <p:tgtEl>
                                          <p:spTgt spid="81928"/>
                                        </p:tgtEl>
                                        <p:attrNameLst>
                                          <p:attrName>ppt_h</p:attrName>
                                        </p:attrNameLst>
                                      </p:cBhvr>
                                      <p:tavLst>
                                        <p:tav tm="0">
                                          <p:val>
                                            <p:fltVal val="0"/>
                                          </p:val>
                                        </p:tav>
                                        <p:tav tm="100000">
                                          <p:val>
                                            <p:strVal val="#ppt_h"/>
                                          </p:val>
                                        </p:tav>
                                      </p:tavLst>
                                    </p:anim>
                                    <p:anim calcmode="lin" valueType="num">
                                      <p:cBhvr>
                                        <p:cTn id="30" dur="1000" fill="hold"/>
                                        <p:tgtEl>
                                          <p:spTgt spid="8192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1928"/>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2000"/>
                            </p:stCondLst>
                            <p:childTnLst>
                              <p:par>
                                <p:cTn id="33" presetID="15" presetClass="entr" presetSubtype="0" fill="hold" nodeType="afterEffect">
                                  <p:stCondLst>
                                    <p:cond delay="0"/>
                                  </p:stCondLst>
                                  <p:childTnLst>
                                    <p:set>
                                      <p:cBhvr>
                                        <p:cTn id="34" dur="1" fill="hold">
                                          <p:stCondLst>
                                            <p:cond delay="0"/>
                                          </p:stCondLst>
                                        </p:cTn>
                                        <p:tgtEl>
                                          <p:spTgt spid="81927"/>
                                        </p:tgtEl>
                                        <p:attrNameLst>
                                          <p:attrName>style.visibility</p:attrName>
                                        </p:attrNameLst>
                                      </p:cBhvr>
                                      <p:to>
                                        <p:strVal val="visible"/>
                                      </p:to>
                                    </p:set>
                                    <p:anim calcmode="lin" valueType="num">
                                      <p:cBhvr>
                                        <p:cTn id="35" dur="1000" fill="hold"/>
                                        <p:tgtEl>
                                          <p:spTgt spid="81927"/>
                                        </p:tgtEl>
                                        <p:attrNameLst>
                                          <p:attrName>ppt_w</p:attrName>
                                        </p:attrNameLst>
                                      </p:cBhvr>
                                      <p:tavLst>
                                        <p:tav tm="0">
                                          <p:val>
                                            <p:fltVal val="0"/>
                                          </p:val>
                                        </p:tav>
                                        <p:tav tm="100000">
                                          <p:val>
                                            <p:strVal val="#ppt_w"/>
                                          </p:val>
                                        </p:tav>
                                      </p:tavLst>
                                    </p:anim>
                                    <p:anim calcmode="lin" valueType="num">
                                      <p:cBhvr>
                                        <p:cTn id="36" dur="1000" fill="hold"/>
                                        <p:tgtEl>
                                          <p:spTgt spid="81927"/>
                                        </p:tgtEl>
                                        <p:attrNameLst>
                                          <p:attrName>ppt_h</p:attrName>
                                        </p:attrNameLst>
                                      </p:cBhvr>
                                      <p:tavLst>
                                        <p:tav tm="0">
                                          <p:val>
                                            <p:fltVal val="0"/>
                                          </p:val>
                                        </p:tav>
                                        <p:tav tm="100000">
                                          <p:val>
                                            <p:strVal val="#ppt_h"/>
                                          </p:val>
                                        </p:tav>
                                      </p:tavLst>
                                    </p:anim>
                                    <p:anim calcmode="lin" valueType="num">
                                      <p:cBhvr>
                                        <p:cTn id="37" dur="1000" fill="hold"/>
                                        <p:tgtEl>
                                          <p:spTgt spid="8192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1927"/>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3000"/>
                            </p:stCondLst>
                            <p:childTnLst>
                              <p:par>
                                <p:cTn id="40" presetID="15" presetClass="entr" presetSubtype="0" fill="hold" nodeType="afterEffect">
                                  <p:stCondLst>
                                    <p:cond delay="0"/>
                                  </p:stCondLst>
                                  <p:childTnLst>
                                    <p:set>
                                      <p:cBhvr>
                                        <p:cTn id="41" dur="1" fill="hold">
                                          <p:stCondLst>
                                            <p:cond delay="0"/>
                                          </p:stCondLst>
                                        </p:cTn>
                                        <p:tgtEl>
                                          <p:spTgt spid="81925"/>
                                        </p:tgtEl>
                                        <p:attrNameLst>
                                          <p:attrName>style.visibility</p:attrName>
                                        </p:attrNameLst>
                                      </p:cBhvr>
                                      <p:to>
                                        <p:strVal val="visible"/>
                                      </p:to>
                                    </p:set>
                                    <p:anim calcmode="lin" valueType="num">
                                      <p:cBhvr>
                                        <p:cTn id="42" dur="1000" fill="hold"/>
                                        <p:tgtEl>
                                          <p:spTgt spid="81925"/>
                                        </p:tgtEl>
                                        <p:attrNameLst>
                                          <p:attrName>ppt_w</p:attrName>
                                        </p:attrNameLst>
                                      </p:cBhvr>
                                      <p:tavLst>
                                        <p:tav tm="0">
                                          <p:val>
                                            <p:fltVal val="0"/>
                                          </p:val>
                                        </p:tav>
                                        <p:tav tm="100000">
                                          <p:val>
                                            <p:strVal val="#ppt_w"/>
                                          </p:val>
                                        </p:tav>
                                      </p:tavLst>
                                    </p:anim>
                                    <p:anim calcmode="lin" valueType="num">
                                      <p:cBhvr>
                                        <p:cTn id="43" dur="1000" fill="hold"/>
                                        <p:tgtEl>
                                          <p:spTgt spid="81925"/>
                                        </p:tgtEl>
                                        <p:attrNameLst>
                                          <p:attrName>ppt_h</p:attrName>
                                        </p:attrNameLst>
                                      </p:cBhvr>
                                      <p:tavLst>
                                        <p:tav tm="0">
                                          <p:val>
                                            <p:fltVal val="0"/>
                                          </p:val>
                                        </p:tav>
                                        <p:tav tm="100000">
                                          <p:val>
                                            <p:strVal val="#ppt_h"/>
                                          </p:val>
                                        </p:tav>
                                      </p:tavLst>
                                    </p:anim>
                                    <p:anim calcmode="lin" valueType="num">
                                      <p:cBhvr>
                                        <p:cTn id="44" dur="1000" fill="hold"/>
                                        <p:tgtEl>
                                          <p:spTgt spid="8192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819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6947F3D-ABF8-44EE-9723-4FEC6075B162}"/>
              </a:ext>
            </a:extLst>
          </p:cNvPr>
          <p:cNvSpPr>
            <a:spLocks noGrp="1" noChangeArrowheads="1"/>
          </p:cNvSpPr>
          <p:nvPr>
            <p:ph type="title"/>
          </p:nvPr>
        </p:nvSpPr>
        <p:spPr>
          <a:xfrm>
            <a:off x="685800" y="381000"/>
            <a:ext cx="7772400" cy="990600"/>
          </a:xfrm>
        </p:spPr>
        <p:txBody>
          <a:bodyPr/>
          <a:lstStyle/>
          <a:p>
            <a:pPr eaLnBrk="1" hangingPunct="1"/>
            <a:r>
              <a:rPr lang="en-US" altLang="en-US" b="1">
                <a:solidFill>
                  <a:schemeClr val="accent2"/>
                </a:solidFill>
              </a:rPr>
              <a:t>For the sake of the patient</a:t>
            </a:r>
          </a:p>
        </p:txBody>
      </p:sp>
      <p:sp>
        <p:nvSpPr>
          <p:cNvPr id="87043" name="Rectangle 3">
            <a:extLst>
              <a:ext uri="{FF2B5EF4-FFF2-40B4-BE49-F238E27FC236}">
                <a16:creationId xmlns:a16="http://schemas.microsoft.com/office/drawing/2014/main" id="{C3CF53D0-1D49-4568-9753-37AEE7E74258}"/>
              </a:ext>
            </a:extLst>
          </p:cNvPr>
          <p:cNvSpPr>
            <a:spLocks noGrp="1" noChangeArrowheads="1"/>
          </p:cNvSpPr>
          <p:nvPr>
            <p:ph idx="1"/>
          </p:nvPr>
        </p:nvSpPr>
        <p:spPr>
          <a:xfrm>
            <a:off x="457200" y="1752600"/>
            <a:ext cx="8458200" cy="4343400"/>
          </a:xfrm>
        </p:spPr>
        <p:txBody>
          <a:bodyPr/>
          <a:lstStyle/>
          <a:p>
            <a:pPr eaLnBrk="1" hangingPunct="1">
              <a:buFontTx/>
              <a:buNone/>
            </a:pPr>
            <a:r>
              <a:rPr lang="en-US" altLang="en-US" b="1"/>
              <a:t>2-In times of emergency:</a:t>
            </a:r>
          </a:p>
          <a:p>
            <a:pPr eaLnBrk="1" hangingPunct="1">
              <a:buFontTx/>
              <a:buNone/>
            </a:pPr>
            <a:r>
              <a:rPr lang="en-US" altLang="en-US" sz="2800"/>
              <a:t>   (which may require an attending doctor to provide the identity of patients he/she has treated following a road traffic accident).</a:t>
            </a:r>
          </a:p>
        </p:txBody>
      </p:sp>
      <p:pic>
        <p:nvPicPr>
          <p:cNvPr id="87044" name="Picture 4">
            <a:extLst>
              <a:ext uri="{FF2B5EF4-FFF2-40B4-BE49-F238E27FC236}">
                <a16:creationId xmlns:a16="http://schemas.microsoft.com/office/drawing/2014/main" id="{DB578E06-3CC7-4B33-B40D-325A20757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196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a:extLst>
              <a:ext uri="{FF2B5EF4-FFF2-40B4-BE49-F238E27FC236}">
                <a16:creationId xmlns:a16="http://schemas.microsoft.com/office/drawing/2014/main" id="{B4850738-ED70-441F-A1BB-26B83C779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3434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7042"/>
                                        </p:tgtEl>
                                        <p:attrNameLst>
                                          <p:attrName>style.visibility</p:attrName>
                                        </p:attrNameLst>
                                      </p:cBhvr>
                                      <p:to>
                                        <p:strVal val="visible"/>
                                      </p:to>
                                    </p:set>
                                    <p:anim by="(-#ppt_w*2)" calcmode="lin" valueType="num">
                                      <p:cBhvr rctx="PPT">
                                        <p:cTn id="7" dur="500" autoRev="1" fill="hold">
                                          <p:stCondLst>
                                            <p:cond delay="0"/>
                                          </p:stCondLst>
                                        </p:cTn>
                                        <p:tgtEl>
                                          <p:spTgt spid="87042"/>
                                        </p:tgtEl>
                                        <p:attrNameLst>
                                          <p:attrName>ppt_w</p:attrName>
                                        </p:attrNameLst>
                                      </p:cBhvr>
                                    </p:anim>
                                    <p:anim by="(#ppt_w*0.50)" calcmode="lin" valueType="num">
                                      <p:cBhvr>
                                        <p:cTn id="8" dur="500" decel="50000" autoRev="1" fill="hold">
                                          <p:stCondLst>
                                            <p:cond delay="0"/>
                                          </p:stCondLst>
                                        </p:cTn>
                                        <p:tgtEl>
                                          <p:spTgt spid="87042"/>
                                        </p:tgtEl>
                                        <p:attrNameLst>
                                          <p:attrName>ppt_x</p:attrName>
                                        </p:attrNameLst>
                                      </p:cBhvr>
                                    </p:anim>
                                    <p:anim from="(-#ppt_h/2)" to="(#ppt_y)" calcmode="lin" valueType="num">
                                      <p:cBhvr>
                                        <p:cTn id="9" dur="1000" fill="hold">
                                          <p:stCondLst>
                                            <p:cond delay="0"/>
                                          </p:stCondLst>
                                        </p:cTn>
                                        <p:tgtEl>
                                          <p:spTgt spid="87042"/>
                                        </p:tgtEl>
                                        <p:attrNameLst>
                                          <p:attrName>ppt_y</p:attrName>
                                        </p:attrNameLst>
                                      </p:cBhvr>
                                    </p:anim>
                                    <p:animRot by="21600000">
                                      <p:cBhvr>
                                        <p:cTn id="10" dur="1000" fill="hold">
                                          <p:stCondLst>
                                            <p:cond delay="0"/>
                                          </p:stCondLst>
                                        </p:cTn>
                                        <p:tgtEl>
                                          <p:spTgt spid="8704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87043">
                                            <p:txEl>
                                              <p:pRg st="0" end="0"/>
                                            </p:txEl>
                                          </p:spTgt>
                                        </p:tgtEl>
                                        <p:attrNameLst>
                                          <p:attrName>style.visibility</p:attrName>
                                        </p:attrNameLst>
                                      </p:cBhvr>
                                      <p:to>
                                        <p:strVal val="visible"/>
                                      </p:to>
                                    </p:set>
                                    <p:anim calcmode="lin" valueType="num">
                                      <p:cBhvr additive="base">
                                        <p:cTn id="15"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70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nodeType="clickEffect">
                                  <p:stCondLst>
                                    <p:cond delay="0"/>
                                  </p:stCondLst>
                                  <p:childTnLst>
                                    <p:set>
                                      <p:cBhvr>
                                        <p:cTn id="20" dur="1" fill="hold">
                                          <p:stCondLst>
                                            <p:cond delay="0"/>
                                          </p:stCondLst>
                                        </p:cTn>
                                        <p:tgtEl>
                                          <p:spTgt spid="87043">
                                            <p:txEl>
                                              <p:pRg st="1" end="1"/>
                                            </p:txEl>
                                          </p:spTgt>
                                        </p:tgtEl>
                                        <p:attrNameLst>
                                          <p:attrName>style.visibility</p:attrName>
                                        </p:attrNameLst>
                                      </p:cBhvr>
                                      <p:to>
                                        <p:strVal val="visible"/>
                                      </p:to>
                                    </p:set>
                                    <p:anim calcmode="lin" valueType="num">
                                      <p:cBhvr additive="base">
                                        <p:cTn id="21" dur="500" fill="hold"/>
                                        <p:tgtEl>
                                          <p:spTgt spid="8704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7043">
                                            <p:txEl>
                                              <p:pRg st="1" end="1"/>
                                            </p:txEl>
                                          </p:spTgt>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
                            </p:stCondLst>
                            <p:childTnLst>
                              <p:par>
                                <p:cTn id="24" presetID="15" presetClass="entr" presetSubtype="0" fill="hold" nodeType="afterEffect">
                                  <p:stCondLst>
                                    <p:cond delay="0"/>
                                  </p:stCondLst>
                                  <p:childTnLst>
                                    <p:set>
                                      <p:cBhvr>
                                        <p:cTn id="25" dur="1" fill="hold">
                                          <p:stCondLst>
                                            <p:cond delay="0"/>
                                          </p:stCondLst>
                                        </p:cTn>
                                        <p:tgtEl>
                                          <p:spTgt spid="87045"/>
                                        </p:tgtEl>
                                        <p:attrNameLst>
                                          <p:attrName>style.visibility</p:attrName>
                                        </p:attrNameLst>
                                      </p:cBhvr>
                                      <p:to>
                                        <p:strVal val="visible"/>
                                      </p:to>
                                    </p:set>
                                    <p:anim calcmode="lin" valueType="num">
                                      <p:cBhvr>
                                        <p:cTn id="26" dur="1000" fill="hold"/>
                                        <p:tgtEl>
                                          <p:spTgt spid="87045"/>
                                        </p:tgtEl>
                                        <p:attrNameLst>
                                          <p:attrName>ppt_w</p:attrName>
                                        </p:attrNameLst>
                                      </p:cBhvr>
                                      <p:tavLst>
                                        <p:tav tm="0">
                                          <p:val>
                                            <p:fltVal val="0"/>
                                          </p:val>
                                        </p:tav>
                                        <p:tav tm="100000">
                                          <p:val>
                                            <p:strVal val="#ppt_w"/>
                                          </p:val>
                                        </p:tav>
                                      </p:tavLst>
                                    </p:anim>
                                    <p:anim calcmode="lin" valueType="num">
                                      <p:cBhvr>
                                        <p:cTn id="27" dur="1000" fill="hold"/>
                                        <p:tgtEl>
                                          <p:spTgt spid="87045"/>
                                        </p:tgtEl>
                                        <p:attrNameLst>
                                          <p:attrName>ppt_h</p:attrName>
                                        </p:attrNameLst>
                                      </p:cBhvr>
                                      <p:tavLst>
                                        <p:tav tm="0">
                                          <p:val>
                                            <p:fltVal val="0"/>
                                          </p:val>
                                        </p:tav>
                                        <p:tav tm="100000">
                                          <p:val>
                                            <p:strVal val="#ppt_h"/>
                                          </p:val>
                                        </p:tav>
                                      </p:tavLst>
                                    </p:anim>
                                    <p:anim calcmode="lin" valueType="num">
                                      <p:cBhvr>
                                        <p:cTn id="28" dur="1000" fill="hold"/>
                                        <p:tgtEl>
                                          <p:spTgt spid="8704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7045"/>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1500"/>
                            </p:stCondLst>
                            <p:childTnLst>
                              <p:par>
                                <p:cTn id="31" presetID="15" presetClass="entr" presetSubtype="0" fill="hold" nodeType="afterEffect">
                                  <p:stCondLst>
                                    <p:cond delay="0"/>
                                  </p:stCondLst>
                                  <p:childTnLst>
                                    <p:set>
                                      <p:cBhvr>
                                        <p:cTn id="32" dur="1" fill="hold">
                                          <p:stCondLst>
                                            <p:cond delay="0"/>
                                          </p:stCondLst>
                                        </p:cTn>
                                        <p:tgtEl>
                                          <p:spTgt spid="87044"/>
                                        </p:tgtEl>
                                        <p:attrNameLst>
                                          <p:attrName>style.visibility</p:attrName>
                                        </p:attrNameLst>
                                      </p:cBhvr>
                                      <p:to>
                                        <p:strVal val="visible"/>
                                      </p:to>
                                    </p:set>
                                    <p:anim calcmode="lin" valueType="num">
                                      <p:cBhvr>
                                        <p:cTn id="33" dur="1000" fill="hold"/>
                                        <p:tgtEl>
                                          <p:spTgt spid="87044"/>
                                        </p:tgtEl>
                                        <p:attrNameLst>
                                          <p:attrName>ppt_w</p:attrName>
                                        </p:attrNameLst>
                                      </p:cBhvr>
                                      <p:tavLst>
                                        <p:tav tm="0">
                                          <p:val>
                                            <p:fltVal val="0"/>
                                          </p:val>
                                        </p:tav>
                                        <p:tav tm="100000">
                                          <p:val>
                                            <p:strVal val="#ppt_w"/>
                                          </p:val>
                                        </p:tav>
                                      </p:tavLst>
                                    </p:anim>
                                    <p:anim calcmode="lin" valueType="num">
                                      <p:cBhvr>
                                        <p:cTn id="34" dur="1000" fill="hold"/>
                                        <p:tgtEl>
                                          <p:spTgt spid="87044"/>
                                        </p:tgtEl>
                                        <p:attrNameLst>
                                          <p:attrName>ppt_h</p:attrName>
                                        </p:attrNameLst>
                                      </p:cBhvr>
                                      <p:tavLst>
                                        <p:tav tm="0">
                                          <p:val>
                                            <p:fltVal val="0"/>
                                          </p:val>
                                        </p:tav>
                                        <p:tav tm="100000">
                                          <p:val>
                                            <p:strVal val="#ppt_h"/>
                                          </p:val>
                                        </p:tav>
                                      </p:tavLst>
                                    </p:anim>
                                    <p:anim calcmode="lin" valueType="num">
                                      <p:cBhvr>
                                        <p:cTn id="35" dur="1000" fill="hold"/>
                                        <p:tgtEl>
                                          <p:spTgt spid="8704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70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4C8F96E-2E80-4D0F-83A8-817F5CFF6C19}"/>
              </a:ext>
            </a:extLst>
          </p:cNvPr>
          <p:cNvSpPr>
            <a:spLocks noGrp="1" noChangeArrowheads="1"/>
          </p:cNvSpPr>
          <p:nvPr>
            <p:ph type="title"/>
          </p:nvPr>
        </p:nvSpPr>
        <p:spPr/>
        <p:txBody>
          <a:bodyPr/>
          <a:lstStyle/>
          <a:p>
            <a:pPr eaLnBrk="1" hangingPunct="1"/>
            <a:r>
              <a:rPr lang="en-US" altLang="en-US"/>
              <a:t> </a:t>
            </a:r>
            <a:r>
              <a:rPr lang="en-US" altLang="en-US" b="1">
                <a:solidFill>
                  <a:srgbClr val="990033"/>
                </a:solidFill>
              </a:rPr>
              <a:t>For the sake of the patient</a:t>
            </a:r>
          </a:p>
        </p:txBody>
      </p:sp>
      <p:sp>
        <p:nvSpPr>
          <p:cNvPr id="82947" name="Rectangle 3">
            <a:extLst>
              <a:ext uri="{FF2B5EF4-FFF2-40B4-BE49-F238E27FC236}">
                <a16:creationId xmlns:a16="http://schemas.microsoft.com/office/drawing/2014/main" id="{9E1AC8AE-4A86-44DA-A6B0-177FD63FAAB1}"/>
              </a:ext>
            </a:extLst>
          </p:cNvPr>
          <p:cNvSpPr>
            <a:spLocks noGrp="1" noChangeArrowheads="1"/>
          </p:cNvSpPr>
          <p:nvPr>
            <p:ph idx="1"/>
          </p:nvPr>
        </p:nvSpPr>
        <p:spPr>
          <a:xfrm>
            <a:off x="457200" y="2057400"/>
            <a:ext cx="8686800" cy="4267200"/>
          </a:xfrm>
        </p:spPr>
        <p:txBody>
          <a:bodyPr/>
          <a:lstStyle/>
          <a:p>
            <a:pPr marL="168275" indent="-168275" eaLnBrk="1" hangingPunct="1">
              <a:buFontTx/>
              <a:buNone/>
            </a:pPr>
            <a:r>
              <a:rPr lang="en-US" altLang="en-US" b="1">
                <a:solidFill>
                  <a:schemeClr val="tx2"/>
                </a:solidFill>
              </a:rPr>
              <a:t>3-</a:t>
            </a:r>
            <a:r>
              <a:rPr lang="en-US" altLang="en-US" b="1"/>
              <a:t>To prevent harm to patient(  </a:t>
            </a:r>
            <a:r>
              <a:rPr lang="en-US" altLang="en-US" b="1">
                <a:solidFill>
                  <a:schemeClr val="tx2"/>
                </a:solidFill>
              </a:rPr>
              <a:t>Patient requiring special care)</a:t>
            </a:r>
            <a:r>
              <a:rPr lang="en-US" altLang="en-US" b="1"/>
              <a:t>e.g epilepsy, psychotic patients.</a:t>
            </a:r>
          </a:p>
          <a:p>
            <a:pPr marL="168275" indent="-168275" eaLnBrk="1" hangingPunct="1">
              <a:buFontTx/>
              <a:buNone/>
            </a:pPr>
            <a:endParaRPr lang="en-US" altLang="en-US">
              <a:solidFill>
                <a:schemeClr val="tx2"/>
              </a:solidFill>
            </a:endParaRPr>
          </a:p>
          <a:p>
            <a:pPr marL="168275" indent="-168275" eaLnBrk="1" hangingPunct="1">
              <a:buFontTx/>
              <a:buNone/>
            </a:pPr>
            <a:r>
              <a:rPr lang="en-US" altLang="en-US" b="1">
                <a:solidFill>
                  <a:schemeClr val="tx2"/>
                </a:solidFill>
              </a:rPr>
              <a:t>4-If the patient is incompetent or minor, information is normally delivered to parents or  guardians.</a:t>
            </a:r>
          </a:p>
        </p:txBody>
      </p:sp>
      <p:pic>
        <p:nvPicPr>
          <p:cNvPr id="82948" name="Picture 4">
            <a:extLst>
              <a:ext uri="{FF2B5EF4-FFF2-40B4-BE49-F238E27FC236}">
                <a16:creationId xmlns:a16="http://schemas.microsoft.com/office/drawing/2014/main" id="{DC9DFD39-203C-428B-BA57-35815D132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800600"/>
            <a:ext cx="21526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2946"/>
                                        </p:tgtEl>
                                        <p:attrNameLst>
                                          <p:attrName>style.visibility</p:attrName>
                                        </p:attrNameLst>
                                      </p:cBhvr>
                                      <p:to>
                                        <p:strVal val="visible"/>
                                      </p:to>
                                    </p:set>
                                    <p:anim by="(-#ppt_w*2)" calcmode="lin" valueType="num">
                                      <p:cBhvr rctx="PPT">
                                        <p:cTn id="7" dur="500" autoRev="1" fill="hold">
                                          <p:stCondLst>
                                            <p:cond delay="0"/>
                                          </p:stCondLst>
                                        </p:cTn>
                                        <p:tgtEl>
                                          <p:spTgt spid="82946"/>
                                        </p:tgtEl>
                                        <p:attrNameLst>
                                          <p:attrName>ppt_w</p:attrName>
                                        </p:attrNameLst>
                                      </p:cBhvr>
                                    </p:anim>
                                    <p:anim by="(#ppt_w*0.50)" calcmode="lin" valueType="num">
                                      <p:cBhvr>
                                        <p:cTn id="8" dur="500" decel="50000" autoRev="1" fill="hold">
                                          <p:stCondLst>
                                            <p:cond delay="0"/>
                                          </p:stCondLst>
                                        </p:cTn>
                                        <p:tgtEl>
                                          <p:spTgt spid="82946"/>
                                        </p:tgtEl>
                                        <p:attrNameLst>
                                          <p:attrName>ppt_x</p:attrName>
                                        </p:attrNameLst>
                                      </p:cBhvr>
                                    </p:anim>
                                    <p:anim from="(-#ppt_h/2)" to="(#ppt_y)" calcmode="lin" valueType="num">
                                      <p:cBhvr>
                                        <p:cTn id="9" dur="1000" fill="hold">
                                          <p:stCondLst>
                                            <p:cond delay="0"/>
                                          </p:stCondLst>
                                        </p:cTn>
                                        <p:tgtEl>
                                          <p:spTgt spid="82946"/>
                                        </p:tgtEl>
                                        <p:attrNameLst>
                                          <p:attrName>ppt_y</p:attrName>
                                        </p:attrNameLst>
                                      </p:cBhvr>
                                    </p:anim>
                                    <p:animRot by="21600000">
                                      <p:cBhvr>
                                        <p:cTn id="10" dur="1000" fill="hold">
                                          <p:stCondLst>
                                            <p:cond delay="0"/>
                                          </p:stCondLst>
                                        </p:cTn>
                                        <p:tgtEl>
                                          <p:spTgt spid="8294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82947">
                                            <p:txEl>
                                              <p:pRg st="0" end="0"/>
                                            </p:txEl>
                                          </p:spTgt>
                                        </p:tgtEl>
                                        <p:attrNameLst>
                                          <p:attrName>style.visibility</p:attrName>
                                        </p:attrNameLst>
                                      </p:cBhvr>
                                      <p:to>
                                        <p:strVal val="visible"/>
                                      </p:to>
                                    </p:set>
                                    <p:anim calcmode="lin" valueType="num">
                                      <p:cBhvr>
                                        <p:cTn id="15" dur="500" decel="50000" fill="hold">
                                          <p:stCondLst>
                                            <p:cond delay="0"/>
                                          </p:stCondLst>
                                        </p:cTn>
                                        <p:tgtEl>
                                          <p:spTgt spid="82947">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2947">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2947">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82947">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2947">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2947">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2947">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294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nodeType="clickEffect">
                                  <p:stCondLst>
                                    <p:cond delay="0"/>
                                  </p:stCondLst>
                                  <p:childTnLst>
                                    <p:set>
                                      <p:cBhvr>
                                        <p:cTn id="26" dur="1" fill="hold">
                                          <p:stCondLst>
                                            <p:cond delay="0"/>
                                          </p:stCondLst>
                                        </p:cTn>
                                        <p:tgtEl>
                                          <p:spTgt spid="82947">
                                            <p:txEl>
                                              <p:pRg st="2" end="2"/>
                                            </p:txEl>
                                          </p:spTgt>
                                        </p:tgtEl>
                                        <p:attrNameLst>
                                          <p:attrName>style.visibility</p:attrName>
                                        </p:attrNameLst>
                                      </p:cBhvr>
                                      <p:to>
                                        <p:strVal val="visible"/>
                                      </p:to>
                                    </p:set>
                                    <p:anim calcmode="lin" valueType="num">
                                      <p:cBhvr>
                                        <p:cTn id="27" dur="500" decel="50000" fill="hold">
                                          <p:stCondLst>
                                            <p:cond delay="0"/>
                                          </p:stCondLst>
                                        </p:cTn>
                                        <p:tgtEl>
                                          <p:spTgt spid="8294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294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294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8294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294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294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294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2947">
                                            <p:txEl>
                                              <p:pRg st="2" end="2"/>
                                            </p:txEl>
                                          </p:spTgt>
                                        </p:tgtEl>
                                      </p:cBhvr>
                                    </p:animEffect>
                                  </p:childTnLst>
                                </p:cTn>
                              </p:par>
                            </p:childTnLst>
                          </p:cTn>
                        </p:par>
                        <p:par>
                          <p:cTn id="35" fill="hold" nodeType="afterGroup">
                            <p:stCondLst>
                              <p:cond delay="1000"/>
                            </p:stCondLst>
                            <p:childTnLst>
                              <p:par>
                                <p:cTn id="36" presetID="21" presetClass="entr" presetSubtype="4" fill="hold" nodeType="afterEffect">
                                  <p:stCondLst>
                                    <p:cond delay="0"/>
                                  </p:stCondLst>
                                  <p:childTnLst>
                                    <p:set>
                                      <p:cBhvr>
                                        <p:cTn id="37" dur="1" fill="hold">
                                          <p:stCondLst>
                                            <p:cond delay="0"/>
                                          </p:stCondLst>
                                        </p:cTn>
                                        <p:tgtEl>
                                          <p:spTgt spid="82948"/>
                                        </p:tgtEl>
                                        <p:attrNameLst>
                                          <p:attrName>style.visibility</p:attrName>
                                        </p:attrNameLst>
                                      </p:cBhvr>
                                      <p:to>
                                        <p:strVal val="visible"/>
                                      </p:to>
                                    </p:set>
                                    <p:animEffect transition="in" filter="wheel(4)">
                                      <p:cBhvr>
                                        <p:cTn id="38" dur="20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41486CE-0CB5-4BDF-B4A9-F88F581C4156}"/>
              </a:ext>
            </a:extLst>
          </p:cNvPr>
          <p:cNvSpPr>
            <a:spLocks noGrp="1" noChangeArrowheads="1"/>
          </p:cNvSpPr>
          <p:nvPr>
            <p:ph type="title"/>
          </p:nvPr>
        </p:nvSpPr>
        <p:spPr>
          <a:xfrm>
            <a:off x="762000" y="228600"/>
            <a:ext cx="7772400" cy="1143000"/>
          </a:xfrm>
        </p:spPr>
        <p:txBody>
          <a:bodyPr/>
          <a:lstStyle/>
          <a:p>
            <a:pPr eaLnBrk="1" hangingPunct="1"/>
            <a:r>
              <a:rPr lang="en-US" altLang="en-US" sz="3600" b="1">
                <a:solidFill>
                  <a:srgbClr val="990033"/>
                </a:solidFill>
              </a:rPr>
              <a:t>Principles that should be followed on allowing breach of confidentiality</a:t>
            </a:r>
          </a:p>
        </p:txBody>
      </p:sp>
      <p:sp>
        <p:nvSpPr>
          <p:cNvPr id="83971" name="Rectangle 3">
            <a:extLst>
              <a:ext uri="{FF2B5EF4-FFF2-40B4-BE49-F238E27FC236}">
                <a16:creationId xmlns:a16="http://schemas.microsoft.com/office/drawing/2014/main" id="{4A4834EF-35AD-4BBB-AF65-11BB2B585DBC}"/>
              </a:ext>
            </a:extLst>
          </p:cNvPr>
          <p:cNvSpPr>
            <a:spLocks noGrp="1" noChangeArrowheads="1"/>
          </p:cNvSpPr>
          <p:nvPr>
            <p:ph idx="1"/>
          </p:nvPr>
        </p:nvSpPr>
        <p:spPr>
          <a:xfrm>
            <a:off x="609600" y="1600200"/>
            <a:ext cx="7772400" cy="4114800"/>
          </a:xfrm>
        </p:spPr>
        <p:txBody>
          <a:bodyPr/>
          <a:lstStyle/>
          <a:p>
            <a:pPr marL="514350" indent="-514350" algn="just" eaLnBrk="1" hangingPunct="1">
              <a:buFont typeface="Times New Roman" panose="02020603050405020304" pitchFamily="18" charset="0"/>
              <a:buAutoNum type="arabicPeriod"/>
            </a:pPr>
            <a:r>
              <a:rPr lang="en-US" altLang="en-US" b="1"/>
              <a:t>It must be to proper authorities.</a:t>
            </a:r>
          </a:p>
          <a:p>
            <a:pPr marL="514350" indent="-514350" algn="just" eaLnBrk="1" hangingPunct="1">
              <a:buFont typeface="Times New Roman" panose="02020603050405020304" pitchFamily="18" charset="0"/>
              <a:buAutoNum type="arabicPeriod"/>
            </a:pPr>
            <a:r>
              <a:rPr lang="en-US" altLang="en-US" b="1"/>
              <a:t>Not beyond what is required or relevant.</a:t>
            </a:r>
          </a:p>
          <a:p>
            <a:pPr marL="514350" indent="-514350" algn="just" eaLnBrk="1" hangingPunct="1">
              <a:buFont typeface="Times New Roman" panose="02020603050405020304" pitchFamily="18" charset="0"/>
              <a:buAutoNum type="arabicPeriod"/>
            </a:pPr>
            <a:r>
              <a:rPr lang="en-US" altLang="en-US" b="1"/>
              <a:t>Reason for disclosure must be documented in the medical records.</a:t>
            </a:r>
          </a:p>
          <a:p>
            <a:pPr marL="514350" indent="-514350" algn="just" eaLnBrk="1" hangingPunct="1">
              <a:buFont typeface="Times New Roman" panose="02020603050405020304" pitchFamily="18" charset="0"/>
              <a:buAutoNum type="arabicPeriod"/>
            </a:pPr>
            <a:r>
              <a:rPr lang="en-US" altLang="en-US" b="1"/>
              <a:t>Patients are informed about such disclosure.</a:t>
            </a:r>
          </a:p>
        </p:txBody>
      </p:sp>
      <p:pic>
        <p:nvPicPr>
          <p:cNvPr id="83972" name="Picture 4">
            <a:extLst>
              <a:ext uri="{FF2B5EF4-FFF2-40B4-BE49-F238E27FC236}">
                <a16:creationId xmlns:a16="http://schemas.microsoft.com/office/drawing/2014/main" id="{A46B30D3-FB37-47EC-B78E-1E91AB8B4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4820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770" decel="100000"/>
                                        <p:tgtEl>
                                          <p:spTgt spid="83970"/>
                                        </p:tgtEl>
                                      </p:cBhvr>
                                    </p:animEffect>
                                    <p:animScale>
                                      <p:cBhvr>
                                        <p:cTn id="8" dur="770" decel="100000"/>
                                        <p:tgtEl>
                                          <p:spTgt spid="83970"/>
                                        </p:tgtEl>
                                      </p:cBhvr>
                                      <p:from x="10000" y="10000"/>
                                      <p:to x="200000" y="450000"/>
                                    </p:animScale>
                                    <p:animScale>
                                      <p:cBhvr>
                                        <p:cTn id="9" dur="1230" accel="100000" fill="hold">
                                          <p:stCondLst>
                                            <p:cond delay="770"/>
                                          </p:stCondLst>
                                        </p:cTn>
                                        <p:tgtEl>
                                          <p:spTgt spid="83970"/>
                                        </p:tgtEl>
                                      </p:cBhvr>
                                      <p:from x="200000" y="450000"/>
                                      <p:to x="100000" y="100000"/>
                                    </p:animScale>
                                    <p:set>
                                      <p:cBhvr>
                                        <p:cTn id="10" dur="770" fill="hold"/>
                                        <p:tgtEl>
                                          <p:spTgt spid="83970"/>
                                        </p:tgtEl>
                                        <p:attrNameLst>
                                          <p:attrName>ppt_x</p:attrName>
                                        </p:attrNameLst>
                                      </p:cBhvr>
                                      <p:to>
                                        <p:strVal val="(0.5)"/>
                                      </p:to>
                                    </p:set>
                                    <p:anim from="(0.5)" to="(#ppt_x)" calcmode="lin" valueType="num">
                                      <p:cBhvr>
                                        <p:cTn id="11" dur="1230" accel="100000" fill="hold">
                                          <p:stCondLst>
                                            <p:cond delay="770"/>
                                          </p:stCondLst>
                                        </p:cTn>
                                        <p:tgtEl>
                                          <p:spTgt spid="83970"/>
                                        </p:tgtEl>
                                        <p:attrNameLst>
                                          <p:attrName>ppt_x</p:attrName>
                                        </p:attrNameLst>
                                      </p:cBhvr>
                                    </p:anim>
                                    <p:set>
                                      <p:cBhvr>
                                        <p:cTn id="12" dur="770" fill="hold"/>
                                        <p:tgtEl>
                                          <p:spTgt spid="83970"/>
                                        </p:tgtEl>
                                        <p:attrNameLst>
                                          <p:attrName>ppt_y</p:attrName>
                                        </p:attrNameLst>
                                      </p:cBhvr>
                                      <p:to>
                                        <p:strVal val="(#ppt_y+0.4)"/>
                                      </p:to>
                                    </p:set>
                                    <p:anim from="(#ppt_y+0.4)" to="(#ppt_y)" calcmode="lin" valueType="num">
                                      <p:cBhvr>
                                        <p:cTn id="13" dur="1230" accel="100000" fill="hold">
                                          <p:stCondLst>
                                            <p:cond delay="770"/>
                                          </p:stCondLst>
                                        </p:cTn>
                                        <p:tgtEl>
                                          <p:spTgt spid="839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83971">
                                            <p:txEl>
                                              <p:pRg st="0" end="0"/>
                                            </p:txEl>
                                          </p:spTgt>
                                        </p:tgtEl>
                                        <p:attrNameLst>
                                          <p:attrName>style.visibility</p:attrName>
                                        </p:attrNameLst>
                                      </p:cBhvr>
                                      <p:to>
                                        <p:strVal val="visible"/>
                                      </p:to>
                                    </p:set>
                                    <p:anim calcmode="lin" valueType="num">
                                      <p:cBhvr>
                                        <p:cTn id="18" dur="1000" fill="hold"/>
                                        <p:tgtEl>
                                          <p:spTgt spid="8397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8397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83971">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8397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8" presetClass="entr" presetSubtype="0" accel="50000" fill="hold" nodeType="clickEffect">
                                  <p:stCondLst>
                                    <p:cond delay="0"/>
                                  </p:stCondLst>
                                  <p:childTnLst>
                                    <p:set>
                                      <p:cBhvr>
                                        <p:cTn id="25" dur="1" fill="hold">
                                          <p:stCondLst>
                                            <p:cond delay="0"/>
                                          </p:stCondLst>
                                        </p:cTn>
                                        <p:tgtEl>
                                          <p:spTgt spid="83971">
                                            <p:txEl>
                                              <p:pRg st="1" end="1"/>
                                            </p:txEl>
                                          </p:spTgt>
                                        </p:tgtEl>
                                        <p:attrNameLst>
                                          <p:attrName>style.visibility</p:attrName>
                                        </p:attrNameLst>
                                      </p:cBhvr>
                                      <p:to>
                                        <p:strVal val="visible"/>
                                      </p:to>
                                    </p:set>
                                    <p:anim calcmode="lin" valueType="num">
                                      <p:cBhvr>
                                        <p:cTn id="26" dur="1000" fill="hold"/>
                                        <p:tgtEl>
                                          <p:spTgt spid="8397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8397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83971">
                                            <p:txEl>
                                              <p:pRg st="1" end="1"/>
                                            </p:txEl>
                                          </p:spTgt>
                                        </p:tgtEl>
                                        <p:attrNameLst>
                                          <p:attrName>ppt_y</p:attrName>
                                        </p:attrNameLst>
                                      </p:cBhvr>
                                      <p:tavLst>
                                        <p:tav tm="0">
                                          <p:val>
                                            <p:strVal val="#ppt_y"/>
                                          </p:val>
                                        </p:tav>
                                        <p:tav tm="100000">
                                          <p:val>
                                            <p:strVal val="#ppt_y"/>
                                          </p:val>
                                        </p:tav>
                                      </p:tavLst>
                                    </p:anim>
                                    <p:animEffect transition="in" filter="fade">
                                      <p:cBhvr>
                                        <p:cTn id="29" dur="1000"/>
                                        <p:tgtEl>
                                          <p:spTgt spid="839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8" presetClass="entr" presetSubtype="0" accel="50000" fill="hold" nodeType="clickEffect">
                                  <p:stCondLst>
                                    <p:cond delay="0"/>
                                  </p:stCondLst>
                                  <p:childTnLst>
                                    <p:set>
                                      <p:cBhvr>
                                        <p:cTn id="33" dur="1" fill="hold">
                                          <p:stCondLst>
                                            <p:cond delay="0"/>
                                          </p:stCondLst>
                                        </p:cTn>
                                        <p:tgtEl>
                                          <p:spTgt spid="83971">
                                            <p:txEl>
                                              <p:pRg st="2" end="2"/>
                                            </p:txEl>
                                          </p:spTgt>
                                        </p:tgtEl>
                                        <p:attrNameLst>
                                          <p:attrName>style.visibility</p:attrName>
                                        </p:attrNameLst>
                                      </p:cBhvr>
                                      <p:to>
                                        <p:strVal val="visible"/>
                                      </p:to>
                                    </p:set>
                                    <p:anim calcmode="lin" valueType="num">
                                      <p:cBhvr>
                                        <p:cTn id="34" dur="1000" fill="hold"/>
                                        <p:tgtEl>
                                          <p:spTgt spid="8397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8397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83971">
                                            <p:txEl>
                                              <p:pRg st="2" end="2"/>
                                            </p:txEl>
                                          </p:spTgt>
                                        </p:tgtEl>
                                        <p:attrNameLst>
                                          <p:attrName>ppt_y</p:attrName>
                                        </p:attrNameLst>
                                      </p:cBhvr>
                                      <p:tavLst>
                                        <p:tav tm="0">
                                          <p:val>
                                            <p:strVal val="#ppt_y"/>
                                          </p:val>
                                        </p:tav>
                                        <p:tav tm="100000">
                                          <p:val>
                                            <p:strVal val="#ppt_y"/>
                                          </p:val>
                                        </p:tav>
                                      </p:tavLst>
                                    </p:anim>
                                    <p:animEffect transition="in" filter="fade">
                                      <p:cBhvr>
                                        <p:cTn id="37" dur="1000"/>
                                        <p:tgtEl>
                                          <p:spTgt spid="83971">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8" presetClass="entr" presetSubtype="0" accel="50000" fill="hold" nodeType="clickEffect">
                                  <p:stCondLst>
                                    <p:cond delay="0"/>
                                  </p:stCondLst>
                                  <p:childTnLst>
                                    <p:set>
                                      <p:cBhvr>
                                        <p:cTn id="41" dur="1" fill="hold">
                                          <p:stCondLst>
                                            <p:cond delay="0"/>
                                          </p:stCondLst>
                                        </p:cTn>
                                        <p:tgtEl>
                                          <p:spTgt spid="83971">
                                            <p:txEl>
                                              <p:pRg st="3" end="3"/>
                                            </p:txEl>
                                          </p:spTgt>
                                        </p:tgtEl>
                                        <p:attrNameLst>
                                          <p:attrName>style.visibility</p:attrName>
                                        </p:attrNameLst>
                                      </p:cBhvr>
                                      <p:to>
                                        <p:strVal val="visible"/>
                                      </p:to>
                                    </p:set>
                                    <p:anim calcmode="lin" valueType="num">
                                      <p:cBhvr>
                                        <p:cTn id="42" dur="1000" fill="hold"/>
                                        <p:tgtEl>
                                          <p:spTgt spid="83971">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83971">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83971">
                                            <p:txEl>
                                              <p:pRg st="3" end="3"/>
                                            </p:txEl>
                                          </p:spTgt>
                                        </p:tgtEl>
                                        <p:attrNameLst>
                                          <p:attrName>ppt_y</p:attrName>
                                        </p:attrNameLst>
                                      </p:cBhvr>
                                      <p:tavLst>
                                        <p:tav tm="0">
                                          <p:val>
                                            <p:strVal val="#ppt_y"/>
                                          </p:val>
                                        </p:tav>
                                        <p:tav tm="100000">
                                          <p:val>
                                            <p:strVal val="#ppt_y"/>
                                          </p:val>
                                        </p:tav>
                                      </p:tavLst>
                                    </p:anim>
                                    <p:animEffect transition="in" filter="fade">
                                      <p:cBhvr>
                                        <p:cTn id="45" dur="1000"/>
                                        <p:tgtEl>
                                          <p:spTgt spid="83971">
                                            <p:txEl>
                                              <p:pRg st="3" end="3"/>
                                            </p:txEl>
                                          </p:spTgt>
                                        </p:tgtEl>
                                      </p:cBhvr>
                                    </p:animEffect>
                                  </p:childTnLst>
                                </p:cTn>
                              </p:par>
                            </p:childTnLst>
                          </p:cTn>
                        </p:par>
                        <p:par>
                          <p:cTn id="46" fill="hold" nodeType="afterGroup">
                            <p:stCondLst>
                              <p:cond delay="1000"/>
                            </p:stCondLst>
                            <p:childTnLst>
                              <p:par>
                                <p:cTn id="47" presetID="15" presetClass="entr" presetSubtype="0" fill="hold" nodeType="afterEffect">
                                  <p:stCondLst>
                                    <p:cond delay="0"/>
                                  </p:stCondLst>
                                  <p:childTnLst>
                                    <p:set>
                                      <p:cBhvr>
                                        <p:cTn id="48" dur="1" fill="hold">
                                          <p:stCondLst>
                                            <p:cond delay="0"/>
                                          </p:stCondLst>
                                        </p:cTn>
                                        <p:tgtEl>
                                          <p:spTgt spid="83972"/>
                                        </p:tgtEl>
                                        <p:attrNameLst>
                                          <p:attrName>style.visibility</p:attrName>
                                        </p:attrNameLst>
                                      </p:cBhvr>
                                      <p:to>
                                        <p:strVal val="visible"/>
                                      </p:to>
                                    </p:set>
                                    <p:anim calcmode="lin" valueType="num">
                                      <p:cBhvr>
                                        <p:cTn id="49" dur="1000" fill="hold"/>
                                        <p:tgtEl>
                                          <p:spTgt spid="83972"/>
                                        </p:tgtEl>
                                        <p:attrNameLst>
                                          <p:attrName>ppt_w</p:attrName>
                                        </p:attrNameLst>
                                      </p:cBhvr>
                                      <p:tavLst>
                                        <p:tav tm="0">
                                          <p:val>
                                            <p:fltVal val="0"/>
                                          </p:val>
                                        </p:tav>
                                        <p:tav tm="100000">
                                          <p:val>
                                            <p:strVal val="#ppt_w"/>
                                          </p:val>
                                        </p:tav>
                                      </p:tavLst>
                                    </p:anim>
                                    <p:anim calcmode="lin" valueType="num">
                                      <p:cBhvr>
                                        <p:cTn id="50" dur="1000" fill="hold"/>
                                        <p:tgtEl>
                                          <p:spTgt spid="83972"/>
                                        </p:tgtEl>
                                        <p:attrNameLst>
                                          <p:attrName>ppt_h</p:attrName>
                                        </p:attrNameLst>
                                      </p:cBhvr>
                                      <p:tavLst>
                                        <p:tav tm="0">
                                          <p:val>
                                            <p:fltVal val="0"/>
                                          </p:val>
                                        </p:tav>
                                        <p:tav tm="100000">
                                          <p:val>
                                            <p:strVal val="#ppt_h"/>
                                          </p:val>
                                        </p:tav>
                                      </p:tavLst>
                                    </p:anim>
                                    <p:anim calcmode="lin" valueType="num">
                                      <p:cBhvr>
                                        <p:cTn id="51" dur="1000" fill="hold"/>
                                        <p:tgtEl>
                                          <p:spTgt spid="8397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839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EFDC01C-6FDF-411C-BC37-74AD7289FFB1}"/>
              </a:ext>
            </a:extLst>
          </p:cNvPr>
          <p:cNvSpPr>
            <a:spLocks noGrp="1" noChangeArrowheads="1"/>
          </p:cNvSpPr>
          <p:nvPr>
            <p:ph type="title"/>
          </p:nvPr>
        </p:nvSpPr>
        <p:spPr>
          <a:xfrm>
            <a:off x="457200" y="274638"/>
            <a:ext cx="8229600" cy="201612"/>
          </a:xfrm>
        </p:spPr>
        <p:txBody>
          <a:bodyPr rtlCol="0">
            <a:normAutofit fontScale="90000"/>
          </a:bodyPr>
          <a:lstStyle/>
          <a:p>
            <a:pPr eaLnBrk="1" fontAlgn="auto" hangingPunct="1">
              <a:spcAft>
                <a:spcPts val="0"/>
              </a:spcAft>
              <a:defRPr/>
            </a:pPr>
            <a:endParaRPr lang="ar-SA" altLang="en-US" sz="4000"/>
          </a:p>
        </p:txBody>
      </p:sp>
      <p:sp>
        <p:nvSpPr>
          <p:cNvPr id="77827" name="Rectangle 3">
            <a:extLst>
              <a:ext uri="{FF2B5EF4-FFF2-40B4-BE49-F238E27FC236}">
                <a16:creationId xmlns:a16="http://schemas.microsoft.com/office/drawing/2014/main" id="{F08361CE-8B67-4F3D-BEF5-FB98C7E64992}"/>
              </a:ext>
            </a:extLst>
          </p:cNvPr>
          <p:cNvSpPr>
            <a:spLocks noGrp="1" noChangeArrowheads="1"/>
          </p:cNvSpPr>
          <p:nvPr>
            <p:ph idx="1"/>
          </p:nvPr>
        </p:nvSpPr>
        <p:spPr>
          <a:xfrm>
            <a:off x="0" y="0"/>
            <a:ext cx="9144000" cy="6858000"/>
          </a:xfrm>
          <a:solidFill>
            <a:srgbClr val="FFCCCC"/>
          </a:solidFill>
        </p:spPr>
        <p:txBody>
          <a:bodyPr/>
          <a:lstStyle/>
          <a:p>
            <a:pPr eaLnBrk="1" hangingPunct="1"/>
            <a:endParaRPr lang="en-US" altLang="en-US" sz="3600" b="1">
              <a:solidFill>
                <a:srgbClr val="FF3300"/>
              </a:solidFill>
            </a:endParaRPr>
          </a:p>
          <a:p>
            <a:pPr eaLnBrk="1" hangingPunct="1"/>
            <a:endParaRPr lang="en-US" altLang="en-US" sz="3600" b="1">
              <a:solidFill>
                <a:srgbClr val="FF3300"/>
              </a:solidFill>
            </a:endParaRPr>
          </a:p>
          <a:p>
            <a:pPr eaLnBrk="1" hangingPunct="1"/>
            <a:r>
              <a:rPr lang="en-US" altLang="en-US" sz="3600" b="1">
                <a:solidFill>
                  <a:srgbClr val="FF3300"/>
                </a:solidFill>
              </a:rPr>
              <a:t>What if a family member asks how the patient is doing?</a:t>
            </a:r>
          </a:p>
          <a:p>
            <a:pPr eaLnBrk="1" hangingPunct="1"/>
            <a:r>
              <a:rPr lang="en-US" altLang="en-US" b="1"/>
              <a:t>It is generally unjustifiable to do so. Except in cases where the spouse is at specific risk of harm directly related to the diagnosis, it remains the patient's, rather than the physician's, obligation to inform the spouse. </a:t>
            </a:r>
          </a:p>
          <a:p>
            <a:pPr eaLnBrk="1" hangingPunct="1"/>
            <a:endParaRPr lang="en-US" altLang="en-US"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BEA0BBC-FB2B-4834-B9A5-B2813DC06883}"/>
              </a:ext>
            </a:extLst>
          </p:cNvPr>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ar-SA" altLang="en-US" sz="4000"/>
          </a:p>
        </p:txBody>
      </p:sp>
      <p:sp>
        <p:nvSpPr>
          <p:cNvPr id="78851" name="Rectangle 3">
            <a:extLst>
              <a:ext uri="{FF2B5EF4-FFF2-40B4-BE49-F238E27FC236}">
                <a16:creationId xmlns:a16="http://schemas.microsoft.com/office/drawing/2014/main" id="{2330E141-4C8A-4127-BFF2-9672FD26321B}"/>
              </a:ext>
            </a:extLst>
          </p:cNvPr>
          <p:cNvSpPr>
            <a:spLocks noGrp="1" noChangeArrowheads="1"/>
          </p:cNvSpPr>
          <p:nvPr>
            <p:ph idx="1"/>
          </p:nvPr>
        </p:nvSpPr>
        <p:spPr>
          <a:xfrm>
            <a:off x="0" y="0"/>
            <a:ext cx="9144000" cy="6858000"/>
          </a:xfrm>
          <a:solidFill>
            <a:srgbClr val="FFCCFF"/>
          </a:solidFill>
        </p:spPr>
        <p:txBody>
          <a:bodyPr/>
          <a:lstStyle/>
          <a:p>
            <a:pPr eaLnBrk="1" hangingPunct="1"/>
            <a:endParaRPr lang="en-US" altLang="en-US" b="1" i="1">
              <a:solidFill>
                <a:srgbClr val="002060"/>
              </a:solidFill>
            </a:endParaRPr>
          </a:p>
          <a:p>
            <a:pPr eaLnBrk="1" hangingPunct="1"/>
            <a:r>
              <a:rPr lang="en-US" altLang="en-US" b="1" i="1">
                <a:solidFill>
                  <a:srgbClr val="002060"/>
                </a:solidFill>
              </a:rPr>
              <a:t>Your cousin was admitted to the emergency room during your shift at the hospital. He is in critical condition. Your mother is very concerned about him, You know about your cousin</a:t>
            </a:r>
            <a:r>
              <a:rPr lang="en-US" altLang="en-US" b="1" i="1">
                <a:solidFill>
                  <a:srgbClr val="002060"/>
                </a:solidFill>
                <a:latin typeface="Arial" panose="020B0604020202020204" pitchFamily="34" charset="0"/>
              </a:rPr>
              <a:t>’</a:t>
            </a:r>
            <a:r>
              <a:rPr lang="en-US" altLang="en-US" b="1" i="1">
                <a:solidFill>
                  <a:srgbClr val="002060"/>
                </a:solidFill>
              </a:rPr>
              <a:t>s condition. Do you tell your mom?</a:t>
            </a:r>
            <a:endParaRPr lang="en-US" altLang="en-US" b="1">
              <a:solidFill>
                <a:srgbClr val="002060"/>
              </a:solidFill>
            </a:endParaRPr>
          </a:p>
          <a:p>
            <a:pPr eaLnBrk="1" hangingPunct="1">
              <a:buFontTx/>
              <a:buNone/>
            </a:pPr>
            <a:r>
              <a:rPr lang="en-US" altLang="en-US"/>
              <a:t>A: </a:t>
            </a:r>
            <a:r>
              <a:rPr lang="en-US" altLang="en-US" b="1">
                <a:solidFill>
                  <a:srgbClr val="FF3300"/>
                </a:solidFill>
              </a:rPr>
              <a:t>No</a:t>
            </a:r>
            <a:r>
              <a:rPr lang="en-US" altLang="en-US">
                <a:solidFill>
                  <a:srgbClr val="FF3300"/>
                </a:solidFill>
              </a:rPr>
              <a:t>.</a:t>
            </a:r>
            <a:r>
              <a:rPr lang="en-US" altLang="en-US"/>
              <a:t> </a:t>
            </a:r>
            <a:r>
              <a:rPr lang="en-US" altLang="en-US" b="1">
                <a:solidFill>
                  <a:srgbClr val="0066FF"/>
                </a:solidFill>
              </a:rPr>
              <a:t>you must not tell. Even doctors can only release information to the immediate family</a:t>
            </a:r>
            <a:r>
              <a:rPr lang="en-US" altLang="en-US" b="1">
                <a:solidFill>
                  <a:srgbClr val="0066FF"/>
                </a:solidFill>
                <a:latin typeface="Arial" panose="020B0604020202020204" pitchFamily="34" charset="0"/>
              </a:rPr>
              <a:t>—</a:t>
            </a:r>
            <a:r>
              <a:rPr lang="en-US" altLang="en-US" b="1">
                <a:solidFill>
                  <a:srgbClr val="0066FF"/>
                </a:solidFill>
              </a:rPr>
              <a:t>in this case, your cousin</a:t>
            </a:r>
            <a:r>
              <a:rPr lang="en-US" altLang="en-US" b="1">
                <a:solidFill>
                  <a:srgbClr val="0066FF"/>
                </a:solidFill>
                <a:latin typeface="Arial" panose="020B0604020202020204" pitchFamily="34" charset="0"/>
              </a:rPr>
              <a:t>’</a:t>
            </a:r>
            <a:r>
              <a:rPr lang="en-US" altLang="en-US" b="1">
                <a:solidFill>
                  <a:srgbClr val="0066FF"/>
                </a:solidFill>
              </a:rPr>
              <a:t>s parents. It is up to them to inform the rest of the family.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B9D7AA-F17B-4A35-BC19-8F2B57968AC8}"/>
              </a:ext>
            </a:extLst>
          </p:cNvPr>
          <p:cNvSpPr>
            <a:spLocks noGrp="1"/>
          </p:cNvSpPr>
          <p:nvPr>
            <p:ph type="title"/>
          </p:nvPr>
        </p:nvSpPr>
        <p:spPr/>
        <p:txBody>
          <a:bodyPr rtlCol="0">
            <a:normAutofit/>
          </a:bodyPr>
          <a:lstStyle/>
          <a:p>
            <a:pPr eaLnBrk="1" fontAlgn="auto" hangingPunct="1">
              <a:spcAft>
                <a:spcPts val="0"/>
              </a:spcAft>
              <a:defRPr/>
            </a:pPr>
            <a:r>
              <a:rPr lang="en-US" sz="3200" b="1" dirty="0">
                <a:solidFill>
                  <a:schemeClr val="accent5">
                    <a:lumMod val="75000"/>
                  </a:schemeClr>
                </a:solidFill>
                <a:latin typeface="Algerian" pitchFamily="82" charset="0"/>
              </a:rPr>
              <a:t>summary</a:t>
            </a:r>
            <a:endParaRPr lang="ar-EG" sz="3200" b="1" dirty="0">
              <a:solidFill>
                <a:schemeClr val="accent5">
                  <a:lumMod val="75000"/>
                </a:schemeClr>
              </a:solidFill>
              <a:latin typeface="Algerian" pitchFamily="82" charset="0"/>
            </a:endParaRPr>
          </a:p>
        </p:txBody>
      </p:sp>
      <p:pic>
        <p:nvPicPr>
          <p:cNvPr id="79875" name="Content Placeholder 3" descr="la_summary.gif">
            <a:extLst>
              <a:ext uri="{FF2B5EF4-FFF2-40B4-BE49-F238E27FC236}">
                <a16:creationId xmlns:a16="http://schemas.microsoft.com/office/drawing/2014/main" id="{8BD06661-AC3C-4975-B663-9B5D0BF05B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8382000" cy="4325938"/>
          </a:xfr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BCB12B7B-F86C-4032-BF4B-86C6225EE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873125"/>
            <a:ext cx="72167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id="{7DAB809C-05CF-47A7-BC6B-A2DDCFFDC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4087813"/>
            <a:ext cx="70707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6">
            <a:extLst>
              <a:ext uri="{FF2B5EF4-FFF2-40B4-BE49-F238E27FC236}">
                <a16:creationId xmlns:a16="http://schemas.microsoft.com/office/drawing/2014/main" id="{5850A620-D5D6-4991-B365-43D808569AC2}"/>
              </a:ext>
            </a:extLst>
          </p:cNvPr>
          <p:cNvGrpSpPr>
            <a:grpSpLocks/>
          </p:cNvGrpSpPr>
          <p:nvPr/>
        </p:nvGrpSpPr>
        <p:grpSpPr bwMode="auto">
          <a:xfrm>
            <a:off x="4419600" y="304800"/>
            <a:ext cx="4206875" cy="960438"/>
            <a:chOff x="4419600" y="304800"/>
            <a:chExt cx="4206571" cy="959734"/>
          </a:xfrm>
        </p:grpSpPr>
        <p:pic>
          <p:nvPicPr>
            <p:cNvPr id="10245" name="Picture 1">
              <a:extLst>
                <a:ext uri="{FF2B5EF4-FFF2-40B4-BE49-F238E27FC236}">
                  <a16:creationId xmlns:a16="http://schemas.microsoft.com/office/drawing/2014/main" id="{4FE7F331-4BB0-4082-8C4B-04ED261CC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4800"/>
              <a:ext cx="4206571" cy="53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7046024A-8574-4111-9E88-9F9F3A493E23}"/>
                </a:ext>
              </a:extLst>
            </p:cNvPr>
            <p:cNvSpPr/>
            <p:nvPr/>
          </p:nvSpPr>
          <p:spPr bwMode="auto">
            <a:xfrm>
              <a:off x="7968993" y="807669"/>
              <a:ext cx="533361" cy="456865"/>
            </a:xfrm>
            <a:prstGeom prst="ellipse">
              <a:avLst/>
            </a:prstGeom>
            <a:noFill/>
            <a:ln w="57150" cap="flat" cmpd="sng" algn="ctr">
              <a:solidFill>
                <a:srgbClr val="FF0000"/>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6" name="Oval 5">
              <a:extLst>
                <a:ext uri="{FF2B5EF4-FFF2-40B4-BE49-F238E27FC236}">
                  <a16:creationId xmlns:a16="http://schemas.microsoft.com/office/drawing/2014/main" id="{7307E763-6C1F-4722-9171-FADB0F2A938E}"/>
                </a:ext>
              </a:extLst>
            </p:cNvPr>
            <p:cNvSpPr/>
            <p:nvPr/>
          </p:nvSpPr>
          <p:spPr bwMode="auto">
            <a:xfrm>
              <a:off x="7578497" y="338114"/>
              <a:ext cx="533361" cy="456865"/>
            </a:xfrm>
            <a:prstGeom prst="ellipse">
              <a:avLst/>
            </a:prstGeom>
            <a:noFill/>
            <a:ln w="57150" cap="flat" cmpd="sng" algn="ctr">
              <a:solidFill>
                <a:srgbClr val="FF0000"/>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effectLst>
                  <a:outerShdw blurRad="38100" dist="38100" dir="2700000" algn="tl">
                    <a:srgbClr val="000000">
                      <a:alpha val="43137"/>
                    </a:srgbClr>
                  </a:outerShdw>
                </a:effectLst>
                <a:latin typeface="+mn-lt"/>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F4DFDE8E-7C04-42FA-9740-AF61008B7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10" t="31078" r="6039" b="31122"/>
          <a:stretch>
            <a:fillRect/>
          </a:stretch>
        </p:blipFill>
        <p:spPr bwMode="auto">
          <a:xfrm>
            <a:off x="6227763" y="1052513"/>
            <a:ext cx="26654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1">
            <a:extLst>
              <a:ext uri="{FF2B5EF4-FFF2-40B4-BE49-F238E27FC236}">
                <a16:creationId xmlns:a16="http://schemas.microsoft.com/office/drawing/2014/main" id="{EEDADE23-8C75-4629-BB67-061E25AD2F41}"/>
              </a:ext>
            </a:extLst>
          </p:cNvPr>
          <p:cNvSpPr>
            <a:spLocks noGrp="1" noChangeArrowheads="1"/>
          </p:cNvSpPr>
          <p:nvPr>
            <p:ph type="title"/>
          </p:nvPr>
        </p:nvSpPr>
        <p:spPr>
          <a:xfrm>
            <a:off x="457200" y="-171450"/>
            <a:ext cx="8229600" cy="1143000"/>
          </a:xfrm>
        </p:spPr>
        <p:txBody>
          <a:bodyPr/>
          <a:lstStyle/>
          <a:p>
            <a:pPr eaLnBrk="1" hangingPunct="1"/>
            <a:r>
              <a:rPr lang="en-US" altLang="en-US" sz="3600" b="1">
                <a:solidFill>
                  <a:srgbClr val="FF0066"/>
                </a:solidFill>
              </a:rPr>
              <a:t> Medical confidentiality</a:t>
            </a:r>
            <a:endParaRPr lang="en-US" altLang="en-US" sz="3600">
              <a:solidFill>
                <a:srgbClr val="FF0066"/>
              </a:solidFill>
            </a:endParaRPr>
          </a:p>
        </p:txBody>
      </p:sp>
      <p:sp>
        <p:nvSpPr>
          <p:cNvPr id="84996" name="Content Placeholder 2">
            <a:extLst>
              <a:ext uri="{FF2B5EF4-FFF2-40B4-BE49-F238E27FC236}">
                <a16:creationId xmlns:a16="http://schemas.microsoft.com/office/drawing/2014/main" id="{0ED412BE-16E6-42F3-ABE1-C196741DC823}"/>
              </a:ext>
            </a:extLst>
          </p:cNvPr>
          <p:cNvSpPr>
            <a:spLocks noGrp="1" noChangeArrowheads="1"/>
          </p:cNvSpPr>
          <p:nvPr>
            <p:ph idx="1"/>
          </p:nvPr>
        </p:nvSpPr>
        <p:spPr>
          <a:xfrm>
            <a:off x="215900" y="908050"/>
            <a:ext cx="5795963" cy="4525963"/>
          </a:xfrm>
        </p:spPr>
        <p:txBody>
          <a:bodyPr rtlCol="0">
            <a:normAutofit lnSpcReduction="10000"/>
          </a:bodyPr>
          <a:lstStyle/>
          <a:p>
            <a:pPr eaLnBrk="1" fontAlgn="auto" hangingPunct="1">
              <a:spcAft>
                <a:spcPts val="0"/>
              </a:spcAft>
              <a:defRPr/>
            </a:pPr>
            <a:r>
              <a:rPr lang="en-US" altLang="en-US" sz="2400" b="1" dirty="0"/>
              <a:t>Secrecy is now termed "confidentiality“</a:t>
            </a:r>
          </a:p>
          <a:p>
            <a:pPr eaLnBrk="1" fontAlgn="auto" hangingPunct="1">
              <a:spcAft>
                <a:spcPts val="0"/>
              </a:spcAft>
              <a:buFontTx/>
              <a:buNone/>
              <a:defRPr/>
            </a:pPr>
            <a:endParaRPr lang="en-US" altLang="en-US" sz="1800" b="1" dirty="0"/>
          </a:p>
          <a:p>
            <a:pPr eaLnBrk="1" fontAlgn="auto" hangingPunct="1">
              <a:spcAft>
                <a:spcPts val="0"/>
              </a:spcAft>
              <a:defRPr/>
            </a:pPr>
            <a:r>
              <a:rPr lang="en-US" altLang="en-US" sz="2400" b="1" dirty="0"/>
              <a:t>BMA defines confidentiality as :</a:t>
            </a:r>
          </a:p>
          <a:p>
            <a:pPr eaLnBrk="1" fontAlgn="auto" hangingPunct="1">
              <a:spcAft>
                <a:spcPts val="0"/>
              </a:spcAft>
              <a:buFontTx/>
              <a:buNone/>
              <a:defRPr/>
            </a:pPr>
            <a:r>
              <a:rPr lang="en-US" altLang="en-US" sz="2400" b="1" dirty="0"/>
              <a:t>    </a:t>
            </a:r>
            <a:r>
              <a:rPr lang="en-US" altLang="en-US" sz="2400" b="1" dirty="0">
                <a:solidFill>
                  <a:srgbClr val="0070C0"/>
                </a:solidFill>
              </a:rPr>
              <a:t>"The principle of keeping secure and secret from others, information given by or about an individual in the course of a professional relationship“</a:t>
            </a:r>
          </a:p>
          <a:p>
            <a:pPr eaLnBrk="1" fontAlgn="auto" hangingPunct="1">
              <a:spcAft>
                <a:spcPts val="0"/>
              </a:spcAft>
              <a:buFontTx/>
              <a:buNone/>
              <a:defRPr/>
            </a:pPr>
            <a:endParaRPr lang="en-US" altLang="en-US" sz="1800" b="1" dirty="0">
              <a:solidFill>
                <a:srgbClr val="0070C0"/>
              </a:solidFill>
            </a:endParaRPr>
          </a:p>
          <a:p>
            <a:pPr eaLnBrk="1" fontAlgn="auto" hangingPunct="1">
              <a:spcAft>
                <a:spcPts val="0"/>
              </a:spcAft>
              <a:defRPr/>
            </a:pPr>
            <a:r>
              <a:rPr lang="en-US" altLang="en-US" sz="2400" b="1" dirty="0"/>
              <a:t>If there is no trust, patients are </a:t>
            </a:r>
            <a:r>
              <a:rPr lang="en-US" altLang="en-US" sz="2400" b="1" u="sng" dirty="0"/>
              <a:t>not able to reveal everything, </a:t>
            </a:r>
            <a:r>
              <a:rPr lang="en-US" altLang="en-US" sz="2400" b="1" dirty="0"/>
              <a:t>and the clinical history will be deficient or even misleading .</a:t>
            </a:r>
          </a:p>
          <a:p>
            <a:pPr eaLnBrk="1" fontAlgn="auto" hangingPunct="1">
              <a:spcAft>
                <a:spcPts val="0"/>
              </a:spcAft>
              <a:defRPr/>
            </a:pPr>
            <a:endParaRPr lang="en-US" altLang="en-US" sz="1800" b="1" dirty="0"/>
          </a:p>
          <a:p>
            <a:pPr eaLnBrk="1" fontAlgn="auto" hangingPunct="1">
              <a:spcAft>
                <a:spcPts val="0"/>
              </a:spcAft>
              <a:defRPr/>
            </a:pPr>
            <a:r>
              <a:rPr lang="en-US" altLang="en-US" sz="2400" b="1" dirty="0"/>
              <a:t>Not inheritable.</a:t>
            </a:r>
          </a:p>
          <a:p>
            <a:pPr eaLnBrk="1" fontAlgn="auto" hangingPunct="1">
              <a:spcAft>
                <a:spcPts val="0"/>
              </a:spcAft>
              <a:defRPr/>
            </a:pPr>
            <a:endParaRPr lang="en-US" altLang="en-US" sz="2400" b="1" dirty="0"/>
          </a:p>
          <a:p>
            <a:pPr eaLnBrk="1" fontAlgn="auto" hangingPunct="1">
              <a:spcAft>
                <a:spcPts val="0"/>
              </a:spcAft>
              <a:defRPr/>
            </a:pPr>
            <a:endParaRPr lang="en-US" altLang="en-US" sz="2400" b="1" dirty="0"/>
          </a:p>
        </p:txBody>
      </p:sp>
      <p:pic>
        <p:nvPicPr>
          <p:cNvPr id="80901" name="Picture 3">
            <a:extLst>
              <a:ext uri="{FF2B5EF4-FFF2-40B4-BE49-F238E27FC236}">
                <a16:creationId xmlns:a16="http://schemas.microsoft.com/office/drawing/2014/main" id="{4E8E0EF0-1E44-4A4A-902F-AACCBA07D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61" t="21625" r="7091" b="13408"/>
          <a:stretch>
            <a:fillRect/>
          </a:stretch>
        </p:blipFill>
        <p:spPr bwMode="auto">
          <a:xfrm>
            <a:off x="6372225" y="4024313"/>
            <a:ext cx="2376488"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a:extLst>
              <a:ext uri="{FF2B5EF4-FFF2-40B4-BE49-F238E27FC236}">
                <a16:creationId xmlns:a16="http://schemas.microsoft.com/office/drawing/2014/main" id="{9060150F-1372-424B-87D3-A89C28AE4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61" t="32851" r="16541" b="33485"/>
          <a:stretch>
            <a:fillRect/>
          </a:stretch>
        </p:blipFill>
        <p:spPr bwMode="auto">
          <a:xfrm rot="-1231969">
            <a:off x="5924550" y="1738313"/>
            <a:ext cx="32099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itle 1">
            <a:extLst>
              <a:ext uri="{FF2B5EF4-FFF2-40B4-BE49-F238E27FC236}">
                <a16:creationId xmlns:a16="http://schemas.microsoft.com/office/drawing/2014/main" id="{9883A17B-3204-4D9D-9DFD-A1BFF8AD571D}"/>
              </a:ext>
            </a:extLst>
          </p:cNvPr>
          <p:cNvSpPr>
            <a:spLocks noGrp="1" noChangeArrowheads="1"/>
          </p:cNvSpPr>
          <p:nvPr>
            <p:ph type="title"/>
          </p:nvPr>
        </p:nvSpPr>
        <p:spPr/>
        <p:txBody>
          <a:bodyPr/>
          <a:lstStyle/>
          <a:p>
            <a:pPr eaLnBrk="1" hangingPunct="1"/>
            <a:endParaRPr lang="en-US" altLang="en-US"/>
          </a:p>
        </p:txBody>
      </p:sp>
      <p:sp>
        <p:nvSpPr>
          <p:cNvPr id="81924" name="Content Placeholder 2">
            <a:extLst>
              <a:ext uri="{FF2B5EF4-FFF2-40B4-BE49-F238E27FC236}">
                <a16:creationId xmlns:a16="http://schemas.microsoft.com/office/drawing/2014/main" id="{053072A0-5ED0-4895-86E0-8EE7C23DE154}"/>
              </a:ext>
            </a:extLst>
          </p:cNvPr>
          <p:cNvSpPr>
            <a:spLocks noGrp="1" noChangeArrowheads="1"/>
          </p:cNvSpPr>
          <p:nvPr>
            <p:ph idx="1"/>
          </p:nvPr>
        </p:nvSpPr>
        <p:spPr>
          <a:xfrm>
            <a:off x="107950" y="765175"/>
            <a:ext cx="6130925" cy="5865813"/>
          </a:xfrm>
        </p:spPr>
        <p:txBody>
          <a:bodyPr/>
          <a:lstStyle/>
          <a:p>
            <a:pPr eaLnBrk="1" hangingPunct="1"/>
            <a:endParaRPr lang="en-US" altLang="en-US" sz="2400" b="1"/>
          </a:p>
          <a:p>
            <a:pPr eaLnBrk="1" hangingPunct="1"/>
            <a:endParaRPr lang="en-US" altLang="en-US" sz="2400" b="1"/>
          </a:p>
          <a:p>
            <a:pPr eaLnBrk="1" hangingPunct="1"/>
            <a:r>
              <a:rPr lang="en-US" altLang="en-US" sz="2400" b="1"/>
              <a:t>Confidentiality </a:t>
            </a:r>
            <a:r>
              <a:rPr lang="en-US" altLang="en-US" sz="2400" b="1" u="sng"/>
              <a:t>not only </a:t>
            </a:r>
            <a:r>
              <a:rPr lang="en-US" altLang="en-US" sz="2400" b="1"/>
              <a:t>duty of physicians but also pharmacists, medical students, nurses and assistants.</a:t>
            </a:r>
          </a:p>
          <a:p>
            <a:pPr eaLnBrk="1" hangingPunct="1"/>
            <a:endParaRPr lang="en-US" altLang="en-US" sz="2400" b="1"/>
          </a:p>
          <a:p>
            <a:pPr eaLnBrk="1" hangingPunct="1"/>
            <a:endParaRPr lang="en-US" altLang="en-US" sz="2400" b="1"/>
          </a:p>
          <a:p>
            <a:pPr eaLnBrk="1" hangingPunct="1"/>
            <a:r>
              <a:rPr lang="en-US" altLang="en-US" sz="2400" b="1"/>
              <a:t>All medical records, prescriptions, hospital papers and lab reports should be kept away from irresponsible hands.</a:t>
            </a:r>
          </a:p>
          <a:p>
            <a:pPr eaLnBrk="1" hangingPunct="1"/>
            <a:endParaRPr lang="en-US" altLang="en-US" sz="2400" b="1"/>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B817020-1EB9-431C-AC44-D73972671B07}"/>
              </a:ext>
            </a:extLst>
          </p:cNvPr>
          <p:cNvSpPr>
            <a:spLocks noGrp="1" noChangeArrowheads="1"/>
          </p:cNvSpPr>
          <p:nvPr>
            <p:ph type="title"/>
          </p:nvPr>
        </p:nvSpPr>
        <p:spPr/>
        <p:txBody>
          <a:bodyPr/>
          <a:lstStyle/>
          <a:p>
            <a:pPr eaLnBrk="1" hangingPunct="1"/>
            <a:r>
              <a:rPr lang="en-US" altLang="en-US" sz="2800" b="1" u="sng"/>
              <a:t>Health care information may only be disclosed in the following situations:</a:t>
            </a:r>
            <a:br>
              <a:rPr lang="en-US" altLang="en-US" sz="2800" b="1" u="sng"/>
            </a:br>
            <a:endParaRPr lang="en-US" altLang="en-US" sz="2800" b="1" u="sng"/>
          </a:p>
        </p:txBody>
      </p:sp>
      <p:sp>
        <p:nvSpPr>
          <p:cNvPr id="87043" name="Content Placeholder 2">
            <a:extLst>
              <a:ext uri="{FF2B5EF4-FFF2-40B4-BE49-F238E27FC236}">
                <a16:creationId xmlns:a16="http://schemas.microsoft.com/office/drawing/2014/main" id="{89635599-5D34-41A0-8000-D822E46B3F7E}"/>
              </a:ext>
            </a:extLst>
          </p:cNvPr>
          <p:cNvSpPr>
            <a:spLocks noGrp="1" noChangeArrowheads="1"/>
          </p:cNvSpPr>
          <p:nvPr>
            <p:ph idx="1"/>
          </p:nvPr>
        </p:nvSpPr>
        <p:spPr>
          <a:xfrm>
            <a:off x="250825" y="2060575"/>
            <a:ext cx="8435975" cy="4681538"/>
          </a:xfrm>
        </p:spPr>
        <p:txBody>
          <a:bodyPr rtlCol="0">
            <a:normAutofit lnSpcReduction="10000"/>
          </a:bodyPr>
          <a:lstStyle/>
          <a:p>
            <a:pPr marL="514350" indent="-514350" eaLnBrk="1" fontAlgn="auto" hangingPunct="1">
              <a:spcAft>
                <a:spcPts val="0"/>
              </a:spcAft>
              <a:buFontTx/>
              <a:buAutoNum type="arabicParenBoth"/>
              <a:defRPr/>
            </a:pPr>
            <a:r>
              <a:rPr lang="en-US" altLang="en-US" sz="2800" b="1">
                <a:solidFill>
                  <a:srgbClr val="0070C0"/>
                </a:solidFill>
              </a:rPr>
              <a:t>The patient's permission.</a:t>
            </a:r>
          </a:p>
          <a:p>
            <a:pPr marL="514350" indent="-514350" eaLnBrk="1" fontAlgn="auto" hangingPunct="1">
              <a:spcAft>
                <a:spcPts val="0"/>
              </a:spcAft>
              <a:buFontTx/>
              <a:buAutoNum type="arabicParenBoth"/>
              <a:defRPr/>
            </a:pPr>
            <a:endParaRPr lang="en-US" altLang="en-US" sz="2800" b="1">
              <a:solidFill>
                <a:srgbClr val="0070C0"/>
              </a:solidFill>
            </a:endParaRPr>
          </a:p>
          <a:p>
            <a:pPr marL="514350" indent="-514350" eaLnBrk="1" fontAlgn="auto" hangingPunct="1">
              <a:spcAft>
                <a:spcPts val="0"/>
              </a:spcAft>
              <a:buFontTx/>
              <a:buNone/>
              <a:defRPr/>
            </a:pPr>
            <a:r>
              <a:rPr lang="en-US" altLang="en-US" sz="2800" b="1">
                <a:solidFill>
                  <a:srgbClr val="0070C0"/>
                </a:solidFill>
              </a:rPr>
              <a:t>(2) The patient's best interest.</a:t>
            </a:r>
            <a:endParaRPr lang="en-US" altLang="en-US" sz="2800">
              <a:solidFill>
                <a:srgbClr val="0070C0"/>
              </a:solidFill>
            </a:endParaRPr>
          </a:p>
          <a:p>
            <a:pPr marL="514350" indent="-514350" eaLnBrk="1" fontAlgn="auto" hangingPunct="1">
              <a:spcAft>
                <a:spcPts val="0"/>
              </a:spcAft>
              <a:defRPr/>
            </a:pPr>
            <a:r>
              <a:rPr lang="en-US" altLang="en-US" sz="2800"/>
              <a:t>Close relative who has to care for the patient at home.</a:t>
            </a:r>
          </a:p>
          <a:p>
            <a:pPr marL="514350" indent="-514350" eaLnBrk="1" fontAlgn="auto" hangingPunct="1">
              <a:spcAft>
                <a:spcPts val="0"/>
              </a:spcAft>
              <a:defRPr/>
            </a:pPr>
            <a:r>
              <a:rPr lang="en-US" altLang="en-US" sz="2800"/>
              <a:t>Patient is the victim of physical or sexual abuse or of neglect.</a:t>
            </a:r>
          </a:p>
          <a:p>
            <a:pPr marL="514350" indent="-514350" eaLnBrk="1" fontAlgn="auto" hangingPunct="1">
              <a:spcAft>
                <a:spcPts val="0"/>
              </a:spcAft>
              <a:defRPr/>
            </a:pPr>
            <a:endParaRPr lang="en-US" altLang="en-US" sz="2800"/>
          </a:p>
          <a:p>
            <a:pPr marL="514350" indent="-514350" eaLnBrk="1" fontAlgn="auto" hangingPunct="1">
              <a:spcAft>
                <a:spcPts val="0"/>
              </a:spcAft>
              <a:buFontTx/>
              <a:buNone/>
              <a:defRPr/>
            </a:pPr>
            <a:r>
              <a:rPr lang="en-US" altLang="en-US" sz="2800" b="1">
                <a:solidFill>
                  <a:srgbClr val="0070C0"/>
                </a:solidFill>
              </a:rPr>
              <a:t> 3) The public interest:</a:t>
            </a:r>
          </a:p>
          <a:p>
            <a:pPr marL="514350" indent="-514350" eaLnBrk="1" fontAlgn="auto" hangingPunct="1">
              <a:spcAft>
                <a:spcPts val="0"/>
              </a:spcAft>
              <a:defRPr/>
            </a:pPr>
            <a:r>
              <a:rPr lang="en-US" altLang="en-US" sz="2800"/>
              <a:t>In case of wounds and injuries (assailant).</a:t>
            </a:r>
          </a:p>
          <a:p>
            <a:pPr marL="514350" indent="-514350" eaLnBrk="1" fontAlgn="auto" hangingPunct="1">
              <a:spcAft>
                <a:spcPts val="0"/>
              </a:spcAft>
              <a:defRPr/>
            </a:pPr>
            <a:r>
              <a:rPr lang="en-US" altLang="en-US" sz="2800"/>
              <a:t>In case of diseases.</a:t>
            </a:r>
          </a:p>
        </p:txBody>
      </p:sp>
      <p:pic>
        <p:nvPicPr>
          <p:cNvPr id="82948" name="Picture 2">
            <a:extLst>
              <a:ext uri="{FF2B5EF4-FFF2-40B4-BE49-F238E27FC236}">
                <a16:creationId xmlns:a16="http://schemas.microsoft.com/office/drawing/2014/main" id="{D788FF1E-DDD0-4E4B-9CBD-CD7A37BA6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12" t="29306" r="7091" b="22263"/>
          <a:stretch>
            <a:fillRect/>
          </a:stretch>
        </p:blipFill>
        <p:spPr bwMode="auto">
          <a:xfrm>
            <a:off x="5508625" y="692150"/>
            <a:ext cx="33845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3B46041-0D54-4BFB-A41A-E9F1EAC0FB03}"/>
              </a:ext>
            </a:extLst>
          </p:cNvPr>
          <p:cNvSpPr>
            <a:spLocks noGrp="1" noChangeArrowheads="1"/>
          </p:cNvSpPr>
          <p:nvPr>
            <p:ph type="title"/>
          </p:nvPr>
        </p:nvSpPr>
        <p:spPr/>
        <p:txBody>
          <a:bodyPr/>
          <a:lstStyle/>
          <a:p>
            <a:pPr eaLnBrk="1" hangingPunct="1"/>
            <a:endParaRPr lang="en-US" altLang="en-US"/>
          </a:p>
        </p:txBody>
      </p:sp>
      <p:sp>
        <p:nvSpPr>
          <p:cNvPr id="83971" name="Content Placeholder 2">
            <a:extLst>
              <a:ext uri="{FF2B5EF4-FFF2-40B4-BE49-F238E27FC236}">
                <a16:creationId xmlns:a16="http://schemas.microsoft.com/office/drawing/2014/main" id="{4E60D4DD-9A6B-49D9-906A-768FE1ABEDB1}"/>
              </a:ext>
            </a:extLst>
          </p:cNvPr>
          <p:cNvSpPr>
            <a:spLocks noGrp="1" noChangeArrowheads="1"/>
          </p:cNvSpPr>
          <p:nvPr>
            <p:ph idx="1"/>
          </p:nvPr>
        </p:nvSpPr>
        <p:spPr>
          <a:xfrm>
            <a:off x="457200" y="1268413"/>
            <a:ext cx="8507413" cy="4525962"/>
          </a:xfrm>
        </p:spPr>
        <p:txBody>
          <a:bodyPr/>
          <a:lstStyle/>
          <a:p>
            <a:pPr eaLnBrk="1" hangingPunct="1">
              <a:buFont typeface="Arial" panose="020B0604020202020204" pitchFamily="34" charset="0"/>
              <a:buNone/>
            </a:pPr>
            <a:r>
              <a:rPr lang="en-US" altLang="en-US" b="1">
                <a:solidFill>
                  <a:srgbClr val="0070C0"/>
                </a:solidFill>
              </a:rPr>
              <a:t>(4) The doctor's interest:</a:t>
            </a:r>
            <a:r>
              <a:rPr lang="en-US" altLang="en-US"/>
              <a:t> (accused in malpractice).</a:t>
            </a:r>
          </a:p>
          <a:p>
            <a:pPr eaLnBrk="1" hangingPunct="1">
              <a:buFont typeface="Arial" panose="020B0604020202020204" pitchFamily="34" charset="0"/>
              <a:buNone/>
            </a:pPr>
            <a:endParaRPr lang="en-US" altLang="en-US" b="1"/>
          </a:p>
          <a:p>
            <a:pPr eaLnBrk="1" hangingPunct="1">
              <a:buFont typeface="Arial" panose="020B0604020202020204" pitchFamily="34" charset="0"/>
              <a:buNone/>
            </a:pPr>
            <a:r>
              <a:rPr lang="en-US" altLang="en-US" b="1">
                <a:solidFill>
                  <a:srgbClr val="0070C0"/>
                </a:solidFill>
              </a:rPr>
              <a:t>(5) In courts of law:</a:t>
            </a:r>
            <a:endParaRPr lang="en-US" altLang="en-US">
              <a:solidFill>
                <a:srgbClr val="0070C0"/>
              </a:solidFill>
            </a:endParaRPr>
          </a:p>
          <a:p>
            <a:pPr eaLnBrk="1" hangingPunct="1"/>
            <a:r>
              <a:rPr lang="en-US" altLang="en-US"/>
              <a:t>If a doctor is an expert witness</a:t>
            </a:r>
          </a:p>
          <a:p>
            <a:pPr eaLnBrk="1" hangingPunct="1"/>
            <a:r>
              <a:rPr lang="en-US" altLang="en-US"/>
              <a:t>In case of forensic medical examiners</a:t>
            </a:r>
          </a:p>
          <a:p>
            <a:pPr eaLnBrk="1" hangingPunct="1"/>
            <a:endParaRPr lang="en-US" altLang="en-US"/>
          </a:p>
          <a:p>
            <a:pPr eaLnBrk="1" hangingPunct="1">
              <a:buFont typeface="Arial" panose="020B0604020202020204" pitchFamily="34" charset="0"/>
              <a:buNone/>
            </a:pPr>
            <a:r>
              <a:rPr lang="en-US" altLang="en-US" b="1">
                <a:solidFill>
                  <a:srgbClr val="0070C0"/>
                </a:solidFill>
              </a:rPr>
              <a:t>(6) Statutory (legal) requirement: </a:t>
            </a:r>
            <a:r>
              <a:rPr lang="en-US" altLang="en-US"/>
              <a:t>It includes:</a:t>
            </a:r>
          </a:p>
          <a:p>
            <a:pPr eaLnBrk="1" hangingPunct="1"/>
            <a:r>
              <a:rPr lang="en-US" altLang="en-US"/>
              <a:t>Official notification of births, deaths and still births.</a:t>
            </a:r>
          </a:p>
          <a:p>
            <a:pPr eaLnBrk="1" hangingPunct="1"/>
            <a:r>
              <a:rPr lang="en-US" altLang="en-US"/>
              <a:t>Statutory notification of infectious and occupational diseases. </a:t>
            </a:r>
          </a:p>
          <a:p>
            <a:pPr eaLnBrk="1" hangingPunct="1"/>
            <a:endParaRPr lang="en-US" altLang="en-US"/>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921F7A-102E-4ECC-B0D7-18E6730CF7C4}"/>
              </a:ext>
            </a:extLst>
          </p:cNvPr>
          <p:cNvSpPr>
            <a:spLocks noGrp="1" noChangeArrowheads="1"/>
          </p:cNvSpPr>
          <p:nvPr>
            <p:ph type="title"/>
          </p:nvPr>
        </p:nvSpPr>
        <p:spPr>
          <a:xfrm>
            <a:off x="457200" y="274638"/>
            <a:ext cx="8229600" cy="131762"/>
          </a:xfrm>
        </p:spPr>
        <p:txBody>
          <a:bodyPr rtlCol="0">
            <a:normAutofit fontScale="90000"/>
          </a:bodyPr>
          <a:lstStyle/>
          <a:p>
            <a:pPr eaLnBrk="1" fontAlgn="auto" hangingPunct="1">
              <a:spcAft>
                <a:spcPts val="0"/>
              </a:spcAft>
              <a:defRPr/>
            </a:pPr>
            <a:endParaRPr lang="ar-SA" altLang="en-US" sz="4000"/>
          </a:p>
        </p:txBody>
      </p:sp>
      <p:sp>
        <p:nvSpPr>
          <p:cNvPr id="84995" name="Rectangle 3">
            <a:extLst>
              <a:ext uri="{FF2B5EF4-FFF2-40B4-BE49-F238E27FC236}">
                <a16:creationId xmlns:a16="http://schemas.microsoft.com/office/drawing/2014/main" id="{161BF285-C476-4EA4-9A36-670C1E677A8D}"/>
              </a:ext>
            </a:extLst>
          </p:cNvPr>
          <p:cNvSpPr>
            <a:spLocks noGrp="1" noChangeArrowheads="1"/>
          </p:cNvSpPr>
          <p:nvPr>
            <p:ph idx="1"/>
          </p:nvPr>
        </p:nvSpPr>
        <p:spPr>
          <a:xfrm>
            <a:off x="457200" y="476250"/>
            <a:ext cx="8229600" cy="5649913"/>
          </a:xfrm>
        </p:spPr>
        <p:txBody>
          <a:bodyPr/>
          <a:lstStyle/>
          <a:p>
            <a:pPr eaLnBrk="1" hangingPunct="1">
              <a:buFontTx/>
              <a:buNone/>
            </a:pPr>
            <a:r>
              <a:rPr lang="en-US" altLang="en-US" b="1">
                <a:solidFill>
                  <a:srgbClr val="FF3300"/>
                </a:solidFill>
                <a:cs typeface="Times New Roman" panose="02020603050405020304" pitchFamily="18" charset="0"/>
              </a:rPr>
              <a:t>   Ways in which medical professionals can guard patient confidentiality:</a:t>
            </a:r>
          </a:p>
          <a:p>
            <a:pPr algn="just" eaLnBrk="1" hangingPunct="1">
              <a:buFontTx/>
              <a:buNone/>
            </a:pPr>
            <a:r>
              <a:rPr lang="en-US" altLang="en-US" sz="2400">
                <a:cs typeface="Times New Roman" panose="02020603050405020304" pitchFamily="18" charset="0"/>
              </a:rPr>
              <a:t>1- </a:t>
            </a:r>
            <a:r>
              <a:rPr lang="en-US" altLang="en-US" sz="2800" b="1">
                <a:cs typeface="Times New Roman" panose="02020603050405020304" pitchFamily="18" charset="0"/>
              </a:rPr>
              <a:t>Never disclose information to a third party without signed consent (this includes insurance companies, attorneys, employers, curious neighbors)</a:t>
            </a:r>
          </a:p>
          <a:p>
            <a:pPr algn="just" eaLnBrk="1" hangingPunct="1">
              <a:buFontTx/>
              <a:buNone/>
            </a:pPr>
            <a:r>
              <a:rPr lang="en-US" altLang="en-US" sz="2800" b="1">
                <a:cs typeface="Times New Roman" panose="02020603050405020304" pitchFamily="18" charset="0"/>
              </a:rPr>
              <a:t>2- Never reveal financial information about a patient including account balance—this is confidential!</a:t>
            </a:r>
          </a:p>
          <a:p>
            <a:pPr algn="just" eaLnBrk="1" hangingPunct="1">
              <a:buFontTx/>
              <a:buNone/>
            </a:pPr>
            <a:r>
              <a:rPr lang="en-US" altLang="en-US" sz="2800" b="1">
                <a:cs typeface="Times New Roman" panose="02020603050405020304" pitchFamily="18" charset="0"/>
              </a:rPr>
              <a:t>3- When talking on the telephone to a patient, do not use the patient’s name if others in the room might overhear.</a:t>
            </a:r>
          </a:p>
          <a:p>
            <a:pPr eaLnBrk="1" hangingPunct="1">
              <a:buFontTx/>
              <a:buNone/>
            </a:pPr>
            <a:endParaRPr lang="en-US" altLang="en-US" sz="2800" b="1">
              <a:cs typeface="Times New Roman" panose="02020603050405020304"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AC7A827-56CF-44F1-A5F3-6E6A315CA929}"/>
              </a:ext>
            </a:extLst>
          </p:cNvPr>
          <p:cNvSpPr>
            <a:spLocks noGrp="1" noChangeArrowheads="1"/>
          </p:cNvSpPr>
          <p:nvPr>
            <p:ph type="title"/>
          </p:nvPr>
        </p:nvSpPr>
        <p:spPr>
          <a:xfrm>
            <a:off x="457200" y="274638"/>
            <a:ext cx="8229600" cy="206375"/>
          </a:xfrm>
        </p:spPr>
        <p:txBody>
          <a:bodyPr rtlCol="0">
            <a:normAutofit fontScale="90000"/>
          </a:bodyPr>
          <a:lstStyle/>
          <a:p>
            <a:pPr eaLnBrk="1" fontAlgn="auto" hangingPunct="1">
              <a:spcAft>
                <a:spcPts val="0"/>
              </a:spcAft>
              <a:defRPr/>
            </a:pPr>
            <a:endParaRPr lang="ar-SA" altLang="en-US" sz="4000"/>
          </a:p>
        </p:txBody>
      </p:sp>
      <p:sp>
        <p:nvSpPr>
          <p:cNvPr id="86019" name="Rectangle 3">
            <a:extLst>
              <a:ext uri="{FF2B5EF4-FFF2-40B4-BE49-F238E27FC236}">
                <a16:creationId xmlns:a16="http://schemas.microsoft.com/office/drawing/2014/main" id="{50C912B9-DC85-4C1F-B168-EC74D5663DAE}"/>
              </a:ext>
            </a:extLst>
          </p:cNvPr>
          <p:cNvSpPr>
            <a:spLocks noGrp="1" noChangeArrowheads="1"/>
          </p:cNvSpPr>
          <p:nvPr>
            <p:ph idx="1"/>
          </p:nvPr>
        </p:nvSpPr>
        <p:spPr>
          <a:xfrm>
            <a:off x="457200" y="549275"/>
            <a:ext cx="8229600" cy="5576888"/>
          </a:xfrm>
        </p:spPr>
        <p:txBody>
          <a:bodyPr/>
          <a:lstStyle/>
          <a:p>
            <a:pPr algn="just" eaLnBrk="1" hangingPunct="1">
              <a:buFontTx/>
              <a:buNone/>
            </a:pPr>
            <a:r>
              <a:rPr lang="en-US" altLang="en-US" sz="2800" b="1">
                <a:cs typeface="Times New Roman" panose="02020603050405020304" pitchFamily="18" charset="0"/>
              </a:rPr>
              <a:t>4-</a:t>
            </a:r>
            <a:r>
              <a:rPr lang="en-US" altLang="en-US" sz="3600">
                <a:cs typeface="Times New Roman" panose="02020603050405020304" pitchFamily="18" charset="0"/>
              </a:rPr>
              <a:t> </a:t>
            </a:r>
            <a:r>
              <a:rPr lang="en-US" altLang="en-US" sz="2800" b="1">
                <a:cs typeface="Times New Roman" panose="02020603050405020304" pitchFamily="18" charset="0"/>
              </a:rPr>
              <a:t>When leaving a message on a home answering machine or at a patient’s place of employment, simply ask the patient to return a call. No mention should be made concerning results of medical tests.</a:t>
            </a:r>
          </a:p>
          <a:p>
            <a:pPr algn="just" eaLnBrk="1" hangingPunct="1">
              <a:buFontTx/>
              <a:buNone/>
            </a:pPr>
            <a:r>
              <a:rPr lang="en-US" altLang="en-US" sz="2800" b="1">
                <a:cs typeface="Times New Roman" panose="02020603050405020304" pitchFamily="18" charset="0"/>
              </a:rPr>
              <a:t>5- Do not leave medical charts or insurance reports where patients or office visitors can see them.</a:t>
            </a:r>
          </a:p>
          <a:p>
            <a:pPr algn="just" eaLnBrk="1" hangingPunct="1">
              <a:buFontTx/>
              <a:buNone/>
            </a:pPr>
            <a:r>
              <a:rPr lang="en-US" altLang="en-US" sz="2800" b="1">
                <a:cs typeface="Times New Roman" panose="02020603050405020304" pitchFamily="18" charset="0"/>
              </a:rPr>
              <a:t>6- S</a:t>
            </a:r>
            <a:r>
              <a:rPr lang="en-US" altLang="en-US" sz="2800" b="1"/>
              <a:t>afeguards computerized patient</a:t>
            </a:r>
            <a:r>
              <a:rPr lang="en-US" altLang="en-US" sz="2800" b="1">
                <a:latin typeface="Arial" panose="020B0604020202020204" pitchFamily="34" charset="0"/>
              </a:rPr>
              <a:t>’</a:t>
            </a:r>
            <a:r>
              <a:rPr lang="en-US" altLang="en-US" sz="2800" b="1"/>
              <a:t>s records (use codes, passwords) </a:t>
            </a:r>
          </a:p>
          <a:p>
            <a:pPr eaLnBrk="1" hangingPunct="1">
              <a:buFontTx/>
              <a:buNone/>
            </a:pPr>
            <a:endParaRPr lang="en-US" altLang="en-US" b="1"/>
          </a:p>
          <a:p>
            <a:pPr eaLnBrk="1" hangingPunct="1"/>
            <a:endParaRPr lang="en-US" altLang="en-US" b="1">
              <a:cs typeface="Times New Roman" panose="02020603050405020304" pitchFamily="18" charset="0"/>
            </a:endParaRPr>
          </a:p>
          <a:p>
            <a:pPr eaLnBrk="1" hangingPunct="1"/>
            <a:endParaRPr lang="en-US" altLang="en-US" b="1"/>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81803B1-929E-4710-8332-5F3135F0091D}"/>
              </a:ext>
            </a:extLst>
          </p:cNvPr>
          <p:cNvSpPr>
            <a:spLocks noGrp="1" noChangeArrowheads="1"/>
          </p:cNvSpPr>
          <p:nvPr>
            <p:ph type="title"/>
          </p:nvPr>
        </p:nvSpPr>
        <p:spPr>
          <a:xfrm>
            <a:off x="457200" y="274638"/>
            <a:ext cx="8229600" cy="69850"/>
          </a:xfrm>
        </p:spPr>
        <p:txBody>
          <a:bodyPr rtlCol="0">
            <a:normAutofit fontScale="90000"/>
          </a:bodyPr>
          <a:lstStyle/>
          <a:p>
            <a:pPr eaLnBrk="1" fontAlgn="auto" hangingPunct="1">
              <a:spcAft>
                <a:spcPts val="0"/>
              </a:spcAft>
              <a:defRPr/>
            </a:pPr>
            <a:endParaRPr lang="ar-SA" altLang="en-US" sz="4000"/>
          </a:p>
        </p:txBody>
      </p:sp>
      <p:sp>
        <p:nvSpPr>
          <p:cNvPr id="87043" name="Rectangle 3">
            <a:extLst>
              <a:ext uri="{FF2B5EF4-FFF2-40B4-BE49-F238E27FC236}">
                <a16:creationId xmlns:a16="http://schemas.microsoft.com/office/drawing/2014/main" id="{2B164756-5233-402C-8AAF-A122D9E10306}"/>
              </a:ext>
            </a:extLst>
          </p:cNvPr>
          <p:cNvSpPr>
            <a:spLocks noGrp="1" noChangeArrowheads="1"/>
          </p:cNvSpPr>
          <p:nvPr>
            <p:ph idx="1"/>
          </p:nvPr>
        </p:nvSpPr>
        <p:spPr>
          <a:xfrm>
            <a:off x="0" y="0"/>
            <a:ext cx="9144000" cy="6858000"/>
          </a:xfrm>
          <a:solidFill>
            <a:srgbClr val="FFCCFF"/>
          </a:solidFill>
        </p:spPr>
        <p:txBody>
          <a:bodyPr/>
          <a:lstStyle/>
          <a:p>
            <a:pPr eaLnBrk="1" hangingPunct="1"/>
            <a:endParaRPr lang="en-US" altLang="en-US" b="1">
              <a:solidFill>
                <a:srgbClr val="FFFF00"/>
              </a:solidFill>
            </a:endParaRPr>
          </a:p>
          <a:p>
            <a:pPr algn="just" eaLnBrk="1" hangingPunct="1"/>
            <a:r>
              <a:rPr lang="en-US" altLang="en-US" b="1">
                <a:solidFill>
                  <a:srgbClr val="002060"/>
                </a:solidFill>
              </a:rPr>
              <a:t>Physicians who perform autopsies or have access to autopsy reports should maintain confidentiality of information except when laws regarding disclosure to public health and at-risk third parties are appropriate.</a:t>
            </a:r>
          </a:p>
          <a:p>
            <a:pPr algn="just" eaLnBrk="1" hangingPunct="1">
              <a:buFontTx/>
              <a:buNone/>
            </a:pPr>
            <a:endParaRPr lang="en-US" altLang="en-US" b="1">
              <a:solidFill>
                <a:srgbClr val="002060"/>
              </a:solidFill>
            </a:endParaRPr>
          </a:p>
          <a:p>
            <a:pPr algn="just" eaLnBrk="1" hangingPunct="1"/>
            <a:r>
              <a:rPr lang="en-US" altLang="en-US" b="1">
                <a:solidFill>
                  <a:srgbClr val="002060"/>
                </a:solidFill>
              </a:rPr>
              <a:t>Confidentiality of minors may be ethically breached when parents need to be informed</a:t>
            </a:r>
          </a:p>
          <a:p>
            <a:pPr algn="just" eaLnBrk="1" hangingPunct="1">
              <a:buFontTx/>
              <a:buNone/>
            </a:pPr>
            <a:r>
              <a:rPr lang="en-US" altLang="en-US" b="1">
                <a:solidFill>
                  <a:srgbClr val="002060"/>
                </a:solidFill>
              </a:rPr>
              <a:t>   of treatment or serious illness.</a:t>
            </a:r>
          </a:p>
          <a:p>
            <a:pPr eaLnBrk="1" hangingPunct="1"/>
            <a:endParaRPr lang="en-US" altLang="en-US" b="1">
              <a:solidFill>
                <a:srgbClr val="FFFF00"/>
              </a:solidFill>
            </a:endParaRPr>
          </a:p>
          <a:p>
            <a:pPr eaLnBrk="1" hangingPunct="1">
              <a:buFontTx/>
              <a:buNone/>
            </a:pPr>
            <a:endParaRPr lang="en-US" altLang="en-US" b="1">
              <a:solidFill>
                <a:srgbClr val="FFFF00"/>
              </a:solidFill>
            </a:endParaRPr>
          </a:p>
          <a:p>
            <a:pPr eaLnBrk="1" hangingPunct="1"/>
            <a:endParaRPr lang="en-US" altLang="en-US" b="1">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4895BFC-F15F-4B2B-A2DE-F59DABBB3754}"/>
              </a:ext>
            </a:extLst>
          </p:cNvPr>
          <p:cNvSpPr>
            <a:spLocks noGrp="1" noChangeArrowheads="1"/>
          </p:cNvSpPr>
          <p:nvPr>
            <p:ph type="title"/>
          </p:nvPr>
        </p:nvSpPr>
        <p:spPr/>
        <p:txBody>
          <a:bodyPr/>
          <a:lstStyle/>
          <a:p>
            <a:pPr eaLnBrk="1" hangingPunct="1"/>
            <a:endParaRPr lang="ar-SA" altLang="en-US"/>
          </a:p>
        </p:txBody>
      </p:sp>
      <p:sp>
        <p:nvSpPr>
          <p:cNvPr id="88067" name="Rectangle 3">
            <a:extLst>
              <a:ext uri="{FF2B5EF4-FFF2-40B4-BE49-F238E27FC236}">
                <a16:creationId xmlns:a16="http://schemas.microsoft.com/office/drawing/2014/main" id="{856C077A-CC9B-45C8-937E-1E375999FF3B}"/>
              </a:ext>
            </a:extLst>
          </p:cNvPr>
          <p:cNvSpPr>
            <a:spLocks noGrp="1" noChangeArrowheads="1"/>
          </p:cNvSpPr>
          <p:nvPr>
            <p:ph idx="1"/>
          </p:nvPr>
        </p:nvSpPr>
        <p:spPr/>
        <p:txBody>
          <a:bodyPr/>
          <a:lstStyle/>
          <a:p>
            <a:pPr eaLnBrk="1" hangingPunct="1"/>
            <a:endParaRPr lang="ar-SA" altLang="en-US"/>
          </a:p>
        </p:txBody>
      </p:sp>
      <p:pic>
        <p:nvPicPr>
          <p:cNvPr id="88068" name="Picture 6" descr="40">
            <a:extLst>
              <a:ext uri="{FF2B5EF4-FFF2-40B4-BE49-F238E27FC236}">
                <a16:creationId xmlns:a16="http://schemas.microsoft.com/office/drawing/2014/main" id="{AB2B187C-812F-448C-84FD-3F9E9F595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2" descr="26">
            <a:extLst>
              <a:ext uri="{FF2B5EF4-FFF2-40B4-BE49-F238E27FC236}">
                <a16:creationId xmlns:a16="http://schemas.microsoft.com/office/drawing/2014/main" id="{79F96099-50DC-4F0F-A45B-2C50FA4E16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1108075"/>
            <a:ext cx="503872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DED260-45D6-4B65-9C88-E05AA0266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80137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9BE86C1-B742-437E-B3D3-F441C7687B5C}"/>
              </a:ext>
            </a:extLst>
          </p:cNvPr>
          <p:cNvSpPr/>
          <p:nvPr/>
        </p:nvSpPr>
        <p:spPr bwMode="auto">
          <a:xfrm>
            <a:off x="4487863" y="2743200"/>
            <a:ext cx="533400" cy="457200"/>
          </a:xfrm>
          <a:prstGeom prst="ellipse">
            <a:avLst/>
          </a:prstGeom>
          <a:noFill/>
          <a:ln w="57150" cap="flat" cmpd="sng" algn="ctr">
            <a:solidFill>
              <a:srgbClr val="FF0000"/>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effectLst>
                <a:outerShdw blurRad="38100" dist="38100" dir="2700000" algn="tl">
                  <a:srgbClr val="000000">
                    <a:alpha val="43137"/>
                  </a:srgbClr>
                </a:outerShdw>
              </a:effectLst>
              <a:latin typeface="+mn-lt"/>
            </a:endParaRPr>
          </a:p>
        </p:txBody>
      </p:sp>
      <p:sp>
        <p:nvSpPr>
          <p:cNvPr id="5" name="Oval 4">
            <a:extLst>
              <a:ext uri="{FF2B5EF4-FFF2-40B4-BE49-F238E27FC236}">
                <a16:creationId xmlns:a16="http://schemas.microsoft.com/office/drawing/2014/main" id="{05C67DC9-AC8F-44A7-9555-02EB1B50DE0E}"/>
              </a:ext>
            </a:extLst>
          </p:cNvPr>
          <p:cNvSpPr/>
          <p:nvPr/>
        </p:nvSpPr>
        <p:spPr bwMode="auto">
          <a:xfrm>
            <a:off x="6934200" y="2743200"/>
            <a:ext cx="533400" cy="457200"/>
          </a:xfrm>
          <a:prstGeom prst="ellipse">
            <a:avLst/>
          </a:prstGeom>
          <a:noFill/>
          <a:ln w="57150" cap="flat" cmpd="sng" algn="ctr">
            <a:solidFill>
              <a:srgbClr val="FF0000"/>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9FF66"/>
            </a:gs>
            <a:gs pos="100000">
              <a:srgbClr val="EBFFE2"/>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05B6C57-F669-44AC-8C89-5DB109E415F1}"/>
              </a:ext>
            </a:extLst>
          </p:cNvPr>
          <p:cNvSpPr>
            <a:spLocks noGrp="1" noChangeArrowheads="1"/>
          </p:cNvSpPr>
          <p:nvPr>
            <p:ph type="title"/>
          </p:nvPr>
        </p:nvSpPr>
        <p:spPr>
          <a:xfrm>
            <a:off x="838200" y="609600"/>
            <a:ext cx="8077200" cy="762000"/>
          </a:xfrm>
        </p:spPr>
        <p:txBody>
          <a:bodyPr rtlCol="0">
            <a:normAutofit fontScale="90000"/>
          </a:bodyPr>
          <a:lstStyle/>
          <a:p>
            <a:pPr algn="ctr" eaLnBrk="1" fontAlgn="auto" hangingPunct="1">
              <a:spcAft>
                <a:spcPts val="0"/>
              </a:spcAft>
              <a:defRPr/>
            </a:pPr>
            <a:br>
              <a:rPr lang="en-US" altLang="en-US" b="1" i="1" dirty="0">
                <a:solidFill>
                  <a:srgbClr val="CC0000"/>
                </a:solidFill>
              </a:rPr>
            </a:br>
            <a:br>
              <a:rPr lang="en-US" altLang="en-US" b="1" i="1" dirty="0">
                <a:solidFill>
                  <a:srgbClr val="CC0000"/>
                </a:solidFill>
              </a:rPr>
            </a:br>
            <a:r>
              <a:rPr lang="en-US" altLang="en-US" sz="6000" b="1" i="1" dirty="0">
                <a:solidFill>
                  <a:srgbClr val="CC0000"/>
                </a:solidFill>
                <a:latin typeface="Algerian" panose="04020705040A02060702" pitchFamily="82" charset="0"/>
              </a:rPr>
              <a:t>Medical Confidentiality</a:t>
            </a:r>
            <a:br>
              <a:rPr lang="en-US" altLang="en-US" sz="6000" b="1" i="1" dirty="0">
                <a:solidFill>
                  <a:srgbClr val="CC0000"/>
                </a:solidFill>
                <a:latin typeface="Algerian" panose="04020705040A02060702" pitchFamily="82" charset="0"/>
              </a:rPr>
            </a:br>
            <a:r>
              <a:rPr lang="en-US" altLang="en-US" sz="6000" b="1" i="1" dirty="0">
                <a:solidFill>
                  <a:srgbClr val="CC0000"/>
                </a:solidFill>
                <a:latin typeface="Algerian" panose="04020705040A02060702" pitchFamily="82" charset="0"/>
              </a:rPr>
              <a:t>Professional Secrecy </a:t>
            </a:r>
            <a:br>
              <a:rPr lang="en-US" altLang="en-US" sz="6000" b="1" i="1" dirty="0">
                <a:solidFill>
                  <a:srgbClr val="CC0000"/>
                </a:solidFill>
                <a:latin typeface="Algerian" panose="04020705040A02060702" pitchFamily="82" charset="0"/>
              </a:rPr>
            </a:br>
            <a:r>
              <a:rPr lang="ar-EG" altLang="en-US" sz="6000" b="1" i="1" dirty="0">
                <a:solidFill>
                  <a:srgbClr val="CC0000"/>
                </a:solidFill>
                <a:latin typeface="Algerian" panose="04020705040A02060702" pitchFamily="82" charset="0"/>
              </a:rPr>
              <a:t>سريه المهنة</a:t>
            </a:r>
            <a:endParaRPr lang="en-US" altLang="en-US" sz="6000" b="1" i="1" dirty="0">
              <a:solidFill>
                <a:srgbClr val="CC0000"/>
              </a:solidFill>
              <a:latin typeface="Algerian" panose="04020705040A02060702" pitchFamily="82" charset="0"/>
            </a:endParaRPr>
          </a:p>
        </p:txBody>
      </p:sp>
      <p:sp>
        <p:nvSpPr>
          <p:cNvPr id="2051" name="Rectangle 3">
            <a:extLst>
              <a:ext uri="{FF2B5EF4-FFF2-40B4-BE49-F238E27FC236}">
                <a16:creationId xmlns:a16="http://schemas.microsoft.com/office/drawing/2014/main" id="{E43B22EE-57D3-477E-9AFE-D72B8266C891}"/>
              </a:ext>
            </a:extLst>
          </p:cNvPr>
          <p:cNvSpPr>
            <a:spLocks noGrp="1" noChangeArrowheads="1"/>
          </p:cNvSpPr>
          <p:nvPr>
            <p:ph idx="1"/>
          </p:nvPr>
        </p:nvSpPr>
        <p:spPr>
          <a:xfrm>
            <a:off x="-1588" y="3048000"/>
            <a:ext cx="8610601" cy="5029200"/>
          </a:xfrm>
        </p:spPr>
        <p:txBody>
          <a:bodyPr/>
          <a:lstStyle/>
          <a:p>
            <a:pPr algn="ctr" eaLnBrk="1" hangingPunct="1">
              <a:buFontTx/>
              <a:buNone/>
            </a:pPr>
            <a:r>
              <a:rPr lang="en-US" altLang="en-US" sz="2800" b="1"/>
              <a:t>  It is the right of an individual to have his personal, identifiable medical information kept private.</a:t>
            </a:r>
            <a:r>
              <a:rPr lang="en-US" altLang="en-US" sz="2800"/>
              <a:t> </a:t>
            </a:r>
          </a:p>
          <a:p>
            <a:pPr eaLnBrk="1" hangingPunct="1">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by="(-#ppt_w*2)" calcmode="lin" valueType="num">
                                      <p:cBhvr rctx="PPT">
                                        <p:cTn id="7" dur="500" autoRev="1" fill="hold">
                                          <p:stCondLst>
                                            <p:cond delay="0"/>
                                          </p:stCondLst>
                                        </p:cTn>
                                        <p:tgtEl>
                                          <p:spTgt spid="2050"/>
                                        </p:tgtEl>
                                        <p:attrNameLst>
                                          <p:attrName>ppt_w</p:attrName>
                                        </p:attrNameLst>
                                      </p:cBhvr>
                                    </p:anim>
                                    <p:anim by="(#ppt_w*0.50)" calcmode="lin" valueType="num">
                                      <p:cBhvr>
                                        <p:cTn id="8" dur="500" decel="50000" autoRev="1" fill="hold">
                                          <p:stCondLst>
                                            <p:cond delay="0"/>
                                          </p:stCondLst>
                                        </p:cTn>
                                        <p:tgtEl>
                                          <p:spTgt spid="2050"/>
                                        </p:tgtEl>
                                        <p:attrNameLst>
                                          <p:attrName>ppt_x</p:attrName>
                                        </p:attrNameLst>
                                      </p:cBhvr>
                                    </p:anim>
                                    <p:anim from="(-#ppt_h/2)" to="(#ppt_y)" calcmode="lin" valueType="num">
                                      <p:cBhvr>
                                        <p:cTn id="9" dur="1000" fill="hold">
                                          <p:stCondLst>
                                            <p:cond delay="0"/>
                                          </p:stCondLst>
                                        </p:cTn>
                                        <p:tgtEl>
                                          <p:spTgt spid="2050"/>
                                        </p:tgtEl>
                                        <p:attrNameLst>
                                          <p:attrName>ppt_y</p:attrName>
                                        </p:attrNameLst>
                                      </p:cBhvr>
                                    </p:anim>
                                    <p:animRot by="21600000">
                                      <p:cBhvr>
                                        <p:cTn id="10" dur="1000" fill="hold">
                                          <p:stCondLst>
                                            <p:cond delay="0"/>
                                          </p:stCondLst>
                                        </p:cTn>
                                        <p:tgtEl>
                                          <p:spTgt spid="2050"/>
                                        </p:tgtEl>
                                        <p:attrNameLst>
                                          <p:attrName>r</p:attrName>
                                        </p:attrNameLst>
                                      </p:cBhvr>
                                    </p:animRot>
                                  </p:childTnLst>
                                </p:cTn>
                              </p:par>
                            </p:childTnLst>
                          </p:cTn>
                        </p:par>
                        <p:par>
                          <p:cTn id="11" fill="hold" nodeType="afterGroup">
                            <p:stCondLst>
                              <p:cond delay="6000"/>
                            </p:stCondLst>
                            <p:childTnLst>
                              <p:par>
                                <p:cTn id="12" presetID="23" presetClass="entr" presetSubtype="528" fill="hold" grpId="0" nodeType="after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2051">
                                            <p:txEl>
                                              <p:pRg st="0" end="0"/>
                                            </p:txEl>
                                          </p:spTgt>
                                        </p:tgtEl>
                                        <p:attrNameLst>
                                          <p:attrName>ppt_x</p:attrName>
                                        </p:attrNameLst>
                                      </p:cBhvr>
                                      <p:tavLst>
                                        <p:tav tm="0">
                                          <p:val>
                                            <p:fltVal val="0.5"/>
                                          </p:val>
                                        </p:tav>
                                        <p:tav tm="100000">
                                          <p:val>
                                            <p:strVal val="#ppt_x"/>
                                          </p:val>
                                        </p:tav>
                                      </p:tavLst>
                                    </p:anim>
                                    <p:anim calcmode="lin" valueType="num">
                                      <p:cBhvr>
                                        <p:cTn id="17" dur="500" fill="hold"/>
                                        <p:tgtEl>
                                          <p:spTgt spid="2051">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5D11-7C6B-4A74-A41A-8A46A9C9459C}"/>
              </a:ext>
            </a:extLst>
          </p:cNvPr>
          <p:cNvSpPr>
            <a:spLocks noGrp="1"/>
          </p:cNvSpPr>
          <p:nvPr>
            <p:ph type="title"/>
          </p:nvPr>
        </p:nvSpPr>
        <p:spPr>
          <a:xfrm>
            <a:off x="685800" y="200025"/>
            <a:ext cx="7772400" cy="866775"/>
          </a:xfrm>
        </p:spPr>
        <p:txBody>
          <a:bodyPr rtlCol="0">
            <a:normAutofit fontScale="90000"/>
          </a:bodyPr>
          <a:lstStyle/>
          <a:p>
            <a:pPr eaLnBrk="1" fontAlgn="auto" hangingPunct="1">
              <a:spcAft>
                <a:spcPts val="0"/>
              </a:spcAft>
              <a:defRPr/>
            </a:pPr>
            <a:r>
              <a:rPr lang="en-US" b="1" dirty="0">
                <a:solidFill>
                  <a:srgbClr val="00B0F0"/>
                </a:solidFill>
              </a:rPr>
              <a:t>Confidentiality</a:t>
            </a:r>
            <a:br>
              <a:rPr lang="en-US" b="1" dirty="0">
                <a:solidFill>
                  <a:srgbClr val="00B0F0"/>
                </a:solidFill>
              </a:rPr>
            </a:br>
            <a:endParaRPr lang="en-US" dirty="0"/>
          </a:p>
        </p:txBody>
      </p:sp>
      <p:sp>
        <p:nvSpPr>
          <p:cNvPr id="3" name="Content Placeholder 2">
            <a:extLst>
              <a:ext uri="{FF2B5EF4-FFF2-40B4-BE49-F238E27FC236}">
                <a16:creationId xmlns:a16="http://schemas.microsoft.com/office/drawing/2014/main" id="{E3F16D65-0BAD-40C9-B67F-307CEB396F61}"/>
              </a:ext>
            </a:extLst>
          </p:cNvPr>
          <p:cNvSpPr>
            <a:spLocks noGrp="1" noChangeArrowheads="1"/>
          </p:cNvSpPr>
          <p:nvPr>
            <p:ph idx="1"/>
          </p:nvPr>
        </p:nvSpPr>
        <p:spPr>
          <a:xfrm>
            <a:off x="152400" y="838200"/>
            <a:ext cx="8991600" cy="4648200"/>
          </a:xfrm>
        </p:spPr>
        <p:txBody>
          <a:bodyPr/>
          <a:lstStyle/>
          <a:p>
            <a:pPr eaLnBrk="1" hangingPunct="1"/>
            <a:r>
              <a:rPr lang="en-US" altLang="en-US" sz="3200">
                <a:solidFill>
                  <a:srgbClr val="FF0000"/>
                </a:solidFill>
              </a:rPr>
              <a:t>A health care provider  is not allowed to disclose patient’s information  to others unless the individual has given </a:t>
            </a:r>
            <a:r>
              <a:rPr lang="en-US" altLang="en-US" sz="3200" b="1" u="sng">
                <a:solidFill>
                  <a:srgbClr val="FF0000"/>
                </a:solidFill>
              </a:rPr>
              <a:t>specific permission</a:t>
            </a:r>
            <a:r>
              <a:rPr lang="en-US" altLang="en-US" sz="3200">
                <a:solidFill>
                  <a:srgbClr val="FF0000"/>
                </a:solidFill>
              </a:rPr>
              <a:t> for such release. </a:t>
            </a:r>
          </a:p>
          <a:p>
            <a:pPr eaLnBrk="1" hangingPunct="1"/>
            <a:r>
              <a:rPr lang="en-US" altLang="en-US" sz="3200">
                <a:solidFill>
                  <a:srgbClr val="FF0000"/>
                </a:solidFill>
              </a:rPr>
              <a:t>Such information should be available only  to the </a:t>
            </a:r>
            <a:r>
              <a:rPr lang="en-US" altLang="en-US" sz="3200" b="1" u="sng">
                <a:solidFill>
                  <a:srgbClr val="FF0000"/>
                </a:solidFill>
              </a:rPr>
              <a:t>treating physician </a:t>
            </a:r>
            <a:r>
              <a:rPr lang="en-US" altLang="en-US" sz="3200">
                <a:solidFill>
                  <a:srgbClr val="FF0000"/>
                </a:solidFill>
              </a:rPr>
              <a:t>and other medical personnel involved in the patient's care.</a:t>
            </a:r>
          </a:p>
          <a:p>
            <a:pPr eaLnBrk="1" hangingPunct="1"/>
            <a:r>
              <a:rPr lang="en-US" altLang="en-US" sz="3200" b="1" u="sng">
                <a:solidFill>
                  <a:srgbClr val="FF0000"/>
                </a:solidFill>
              </a:rPr>
              <a:t>Children, elderly, mentally disabled and the dead </a:t>
            </a:r>
            <a:r>
              <a:rPr lang="en-US" altLang="en-US" sz="3200">
                <a:solidFill>
                  <a:srgbClr val="FF0000"/>
                </a:solidFill>
              </a:rPr>
              <a:t>all have the same right to confidentiality.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99FF66"/>
        </a:solidFill>
        <a:effectLst/>
      </p:bgPr>
    </p:bg>
    <p:spTree>
      <p:nvGrpSpPr>
        <p:cNvPr id="1" name=""/>
        <p:cNvGrpSpPr/>
        <p:nvPr/>
      </p:nvGrpSpPr>
      <p:grpSpPr>
        <a:xfrm>
          <a:off x="0" y="0"/>
          <a:ext cx="0" cy="0"/>
          <a:chOff x="0" y="0"/>
          <a:chExt cx="0" cy="0"/>
        </a:xfrm>
      </p:grpSpPr>
      <p:sp>
        <p:nvSpPr>
          <p:cNvPr id="4101" name="Rectangle 5">
            <a:extLst>
              <a:ext uri="{FF2B5EF4-FFF2-40B4-BE49-F238E27FC236}">
                <a16:creationId xmlns:a16="http://schemas.microsoft.com/office/drawing/2014/main" id="{9C63556A-F134-46AA-B168-4D259CAC25E8}"/>
              </a:ext>
            </a:extLst>
          </p:cNvPr>
          <p:cNvSpPr>
            <a:spLocks noGrp="1" noChangeArrowheads="1"/>
          </p:cNvSpPr>
          <p:nvPr>
            <p:ph idx="1"/>
          </p:nvPr>
        </p:nvSpPr>
        <p:spPr>
          <a:xfrm>
            <a:off x="685800" y="457200"/>
            <a:ext cx="7772400" cy="4114800"/>
          </a:xfrm>
        </p:spPr>
        <p:txBody>
          <a:bodyPr rtlCol="0">
            <a:normAutofit lnSpcReduction="10000"/>
          </a:bodyPr>
          <a:lstStyle/>
          <a:p>
            <a:pPr eaLnBrk="1" hangingPunct="1">
              <a:defRPr/>
            </a:pPr>
            <a:r>
              <a:rPr lang="en-US" altLang="en-US" sz="3200" b="1" u="sng">
                <a:solidFill>
                  <a:srgbClr val="3333CC"/>
                </a:solidFill>
              </a:rPr>
              <a:t>Case study: </a:t>
            </a:r>
            <a:endParaRPr lang="en-US" altLang="en-US" sz="3200" b="1">
              <a:solidFill>
                <a:srgbClr val="3333CC"/>
              </a:solidFill>
            </a:endParaRPr>
          </a:p>
          <a:p>
            <a:pPr eaLnBrk="1" hangingPunct="1">
              <a:buFontTx/>
              <a:buNone/>
              <a:defRPr/>
            </a:pPr>
            <a:r>
              <a:rPr lang="en-US" altLang="en-US" sz="3200" b="1"/>
              <a:t>   A physician sees his assistant on a social occasion. The assistant wanted  to discuss the case of a  particular patient. He was being very specific using the patient's name and personal data.</a:t>
            </a:r>
          </a:p>
          <a:p>
            <a:pPr eaLnBrk="1" hangingPunct="1">
              <a:buFontTx/>
              <a:buNone/>
              <a:defRPr/>
            </a:pPr>
            <a:r>
              <a:rPr lang="en-US" altLang="en-US" sz="3200" b="1"/>
              <a:t>   </a:t>
            </a:r>
            <a:r>
              <a:rPr lang="en-US" altLang="en-US" sz="4800" b="1" i="1">
                <a:solidFill>
                  <a:srgbClr val="CC0000"/>
                </a:solidFill>
              </a:rPr>
              <a:t>What should the physician do?</a:t>
            </a:r>
          </a:p>
        </p:txBody>
      </p:sp>
      <p:pic>
        <p:nvPicPr>
          <p:cNvPr id="4103" name="Picture 7">
            <a:extLst>
              <a:ext uri="{FF2B5EF4-FFF2-40B4-BE49-F238E27FC236}">
                <a16:creationId xmlns:a16="http://schemas.microsoft.com/office/drawing/2014/main" id="{1B7C418F-17AE-4C89-B6A8-FDF04E75D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76"/>
          <a:stretch>
            <a:fillRect/>
          </a:stretch>
        </p:blipFill>
        <p:spPr bwMode="auto">
          <a:xfrm>
            <a:off x="6553200" y="4419600"/>
            <a:ext cx="2095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wipe(down)">
                                      <p:cBhvr>
                                        <p:cTn id="7" dur="580">
                                          <p:stCondLst>
                                            <p:cond delay="0"/>
                                          </p:stCondLst>
                                        </p:cTn>
                                        <p:tgtEl>
                                          <p:spTgt spid="4101">
                                            <p:txEl>
                                              <p:pRg st="0" end="0"/>
                                            </p:txEl>
                                          </p:spTgt>
                                        </p:tgtEl>
                                      </p:cBhvr>
                                    </p:animEffect>
                                    <p:anim calcmode="lin" valueType="num">
                                      <p:cBhvr>
                                        <p:cTn id="8"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1">
                                            <p:txEl>
                                              <p:pRg st="0" end="0"/>
                                            </p:txEl>
                                          </p:spTgt>
                                        </p:tgtEl>
                                      </p:cBhvr>
                                      <p:to x="100000" y="60000"/>
                                    </p:animScale>
                                    <p:animScale>
                                      <p:cBhvr>
                                        <p:cTn id="14" dur="166" decel="50000">
                                          <p:stCondLst>
                                            <p:cond delay="676"/>
                                          </p:stCondLst>
                                        </p:cTn>
                                        <p:tgtEl>
                                          <p:spTgt spid="4101">
                                            <p:txEl>
                                              <p:pRg st="0" end="0"/>
                                            </p:txEl>
                                          </p:spTgt>
                                        </p:tgtEl>
                                      </p:cBhvr>
                                      <p:to x="100000" y="100000"/>
                                    </p:animScale>
                                    <p:animScale>
                                      <p:cBhvr>
                                        <p:cTn id="15" dur="26">
                                          <p:stCondLst>
                                            <p:cond delay="1312"/>
                                          </p:stCondLst>
                                        </p:cTn>
                                        <p:tgtEl>
                                          <p:spTgt spid="4101">
                                            <p:txEl>
                                              <p:pRg st="0" end="0"/>
                                            </p:txEl>
                                          </p:spTgt>
                                        </p:tgtEl>
                                      </p:cBhvr>
                                      <p:to x="100000" y="80000"/>
                                    </p:animScale>
                                    <p:animScale>
                                      <p:cBhvr>
                                        <p:cTn id="16" dur="166" decel="50000">
                                          <p:stCondLst>
                                            <p:cond delay="1338"/>
                                          </p:stCondLst>
                                        </p:cTn>
                                        <p:tgtEl>
                                          <p:spTgt spid="4101">
                                            <p:txEl>
                                              <p:pRg st="0" end="0"/>
                                            </p:txEl>
                                          </p:spTgt>
                                        </p:tgtEl>
                                      </p:cBhvr>
                                      <p:to x="100000" y="100000"/>
                                    </p:animScale>
                                    <p:animScale>
                                      <p:cBhvr>
                                        <p:cTn id="17" dur="26">
                                          <p:stCondLst>
                                            <p:cond delay="1642"/>
                                          </p:stCondLst>
                                        </p:cTn>
                                        <p:tgtEl>
                                          <p:spTgt spid="4101">
                                            <p:txEl>
                                              <p:pRg st="0" end="0"/>
                                            </p:txEl>
                                          </p:spTgt>
                                        </p:tgtEl>
                                      </p:cBhvr>
                                      <p:to x="100000" y="90000"/>
                                    </p:animScale>
                                    <p:animScale>
                                      <p:cBhvr>
                                        <p:cTn id="18" dur="166" decel="50000">
                                          <p:stCondLst>
                                            <p:cond delay="1668"/>
                                          </p:stCondLst>
                                        </p:cTn>
                                        <p:tgtEl>
                                          <p:spTgt spid="4101">
                                            <p:txEl>
                                              <p:pRg st="0" end="0"/>
                                            </p:txEl>
                                          </p:spTgt>
                                        </p:tgtEl>
                                      </p:cBhvr>
                                      <p:to x="100000" y="100000"/>
                                    </p:animScale>
                                    <p:animScale>
                                      <p:cBhvr>
                                        <p:cTn id="19" dur="26">
                                          <p:stCondLst>
                                            <p:cond delay="1808"/>
                                          </p:stCondLst>
                                        </p:cTn>
                                        <p:tgtEl>
                                          <p:spTgt spid="4101">
                                            <p:txEl>
                                              <p:pRg st="0" end="0"/>
                                            </p:txEl>
                                          </p:spTgt>
                                        </p:tgtEl>
                                      </p:cBhvr>
                                      <p:to x="100000" y="95000"/>
                                    </p:animScale>
                                    <p:animScale>
                                      <p:cBhvr>
                                        <p:cTn id="20" dur="166" decel="50000">
                                          <p:stCondLst>
                                            <p:cond delay="1834"/>
                                          </p:stCondLst>
                                        </p:cTn>
                                        <p:tgtEl>
                                          <p:spTgt spid="4101">
                                            <p:txEl>
                                              <p:pRg st="0" end="0"/>
                                            </p:txEl>
                                          </p:spTgt>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101">
                                            <p:txEl>
                                              <p:pRg st="1" end="1"/>
                                            </p:txEl>
                                          </p:spTgt>
                                        </p:tgtEl>
                                        <p:attrNameLst>
                                          <p:attrName>style.visibility</p:attrName>
                                        </p:attrNameLst>
                                      </p:cBhvr>
                                      <p:to>
                                        <p:strVal val="visible"/>
                                      </p:to>
                                    </p:set>
                                    <p:animEffect transition="in" filter="wipe(down)">
                                      <p:cBhvr>
                                        <p:cTn id="24" dur="580">
                                          <p:stCondLst>
                                            <p:cond delay="0"/>
                                          </p:stCondLst>
                                        </p:cTn>
                                        <p:tgtEl>
                                          <p:spTgt spid="4101">
                                            <p:txEl>
                                              <p:pRg st="1" end="1"/>
                                            </p:txEl>
                                          </p:spTgt>
                                        </p:tgtEl>
                                      </p:cBhvr>
                                    </p:animEffect>
                                    <p:anim calcmode="lin" valueType="num">
                                      <p:cBhvr>
                                        <p:cTn id="25" dur="1822" tmFilter="0,0; 0.14,0.36; 0.43,0.73; 0.71,0.91; 1.0,1.0">
                                          <p:stCondLst>
                                            <p:cond delay="0"/>
                                          </p:stCondLst>
                                        </p:cTn>
                                        <p:tgtEl>
                                          <p:spTgt spid="4101">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101">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101">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101">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101">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101">
                                            <p:txEl>
                                              <p:pRg st="1" end="1"/>
                                            </p:txEl>
                                          </p:spTgt>
                                        </p:tgtEl>
                                      </p:cBhvr>
                                      <p:to x="100000" y="60000"/>
                                    </p:animScale>
                                    <p:animScale>
                                      <p:cBhvr>
                                        <p:cTn id="31" dur="166" decel="50000">
                                          <p:stCondLst>
                                            <p:cond delay="676"/>
                                          </p:stCondLst>
                                        </p:cTn>
                                        <p:tgtEl>
                                          <p:spTgt spid="4101">
                                            <p:txEl>
                                              <p:pRg st="1" end="1"/>
                                            </p:txEl>
                                          </p:spTgt>
                                        </p:tgtEl>
                                      </p:cBhvr>
                                      <p:to x="100000" y="100000"/>
                                    </p:animScale>
                                    <p:animScale>
                                      <p:cBhvr>
                                        <p:cTn id="32" dur="26">
                                          <p:stCondLst>
                                            <p:cond delay="1312"/>
                                          </p:stCondLst>
                                        </p:cTn>
                                        <p:tgtEl>
                                          <p:spTgt spid="4101">
                                            <p:txEl>
                                              <p:pRg st="1" end="1"/>
                                            </p:txEl>
                                          </p:spTgt>
                                        </p:tgtEl>
                                      </p:cBhvr>
                                      <p:to x="100000" y="80000"/>
                                    </p:animScale>
                                    <p:animScale>
                                      <p:cBhvr>
                                        <p:cTn id="33" dur="166" decel="50000">
                                          <p:stCondLst>
                                            <p:cond delay="1338"/>
                                          </p:stCondLst>
                                        </p:cTn>
                                        <p:tgtEl>
                                          <p:spTgt spid="4101">
                                            <p:txEl>
                                              <p:pRg st="1" end="1"/>
                                            </p:txEl>
                                          </p:spTgt>
                                        </p:tgtEl>
                                      </p:cBhvr>
                                      <p:to x="100000" y="100000"/>
                                    </p:animScale>
                                    <p:animScale>
                                      <p:cBhvr>
                                        <p:cTn id="34" dur="26">
                                          <p:stCondLst>
                                            <p:cond delay="1642"/>
                                          </p:stCondLst>
                                        </p:cTn>
                                        <p:tgtEl>
                                          <p:spTgt spid="4101">
                                            <p:txEl>
                                              <p:pRg st="1" end="1"/>
                                            </p:txEl>
                                          </p:spTgt>
                                        </p:tgtEl>
                                      </p:cBhvr>
                                      <p:to x="100000" y="90000"/>
                                    </p:animScale>
                                    <p:animScale>
                                      <p:cBhvr>
                                        <p:cTn id="35" dur="166" decel="50000">
                                          <p:stCondLst>
                                            <p:cond delay="1668"/>
                                          </p:stCondLst>
                                        </p:cTn>
                                        <p:tgtEl>
                                          <p:spTgt spid="4101">
                                            <p:txEl>
                                              <p:pRg st="1" end="1"/>
                                            </p:txEl>
                                          </p:spTgt>
                                        </p:tgtEl>
                                      </p:cBhvr>
                                      <p:to x="100000" y="100000"/>
                                    </p:animScale>
                                    <p:animScale>
                                      <p:cBhvr>
                                        <p:cTn id="36" dur="26">
                                          <p:stCondLst>
                                            <p:cond delay="1808"/>
                                          </p:stCondLst>
                                        </p:cTn>
                                        <p:tgtEl>
                                          <p:spTgt spid="4101">
                                            <p:txEl>
                                              <p:pRg st="1" end="1"/>
                                            </p:txEl>
                                          </p:spTgt>
                                        </p:tgtEl>
                                      </p:cBhvr>
                                      <p:to x="100000" y="95000"/>
                                    </p:animScale>
                                    <p:animScale>
                                      <p:cBhvr>
                                        <p:cTn id="37" dur="166" decel="50000">
                                          <p:stCondLst>
                                            <p:cond delay="1834"/>
                                          </p:stCondLst>
                                        </p:cTn>
                                        <p:tgtEl>
                                          <p:spTgt spid="4101">
                                            <p:txEl>
                                              <p:pRg st="1" end="1"/>
                                            </p:txEl>
                                          </p:spTgt>
                                        </p:tgtEl>
                                      </p:cBhvr>
                                      <p:to x="100000" y="100000"/>
                                    </p:animScale>
                                  </p:childTnLst>
                                </p:cTn>
                              </p:par>
                            </p:childTnLst>
                          </p:cTn>
                        </p:par>
                        <p:par>
                          <p:cTn id="38" fill="hold" nodeType="afterGroup">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4101">
                                            <p:txEl>
                                              <p:pRg st="2" end="2"/>
                                            </p:txEl>
                                          </p:spTgt>
                                        </p:tgtEl>
                                        <p:attrNameLst>
                                          <p:attrName>style.visibility</p:attrName>
                                        </p:attrNameLst>
                                      </p:cBhvr>
                                      <p:to>
                                        <p:strVal val="visible"/>
                                      </p:to>
                                    </p:set>
                                    <p:animEffect transition="in" filter="wipe(down)">
                                      <p:cBhvr>
                                        <p:cTn id="41" dur="580">
                                          <p:stCondLst>
                                            <p:cond delay="0"/>
                                          </p:stCondLst>
                                        </p:cTn>
                                        <p:tgtEl>
                                          <p:spTgt spid="4101">
                                            <p:txEl>
                                              <p:pRg st="2" end="2"/>
                                            </p:txEl>
                                          </p:spTgt>
                                        </p:tgtEl>
                                      </p:cBhvr>
                                    </p:animEffect>
                                    <p:anim calcmode="lin" valueType="num">
                                      <p:cBhvr>
                                        <p:cTn id="42" dur="1822" tmFilter="0,0; 0.14,0.36; 0.43,0.73; 0.71,0.91; 1.0,1.0">
                                          <p:stCondLst>
                                            <p:cond delay="0"/>
                                          </p:stCondLst>
                                        </p:cTn>
                                        <p:tgtEl>
                                          <p:spTgt spid="410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10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10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10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10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101">
                                            <p:txEl>
                                              <p:pRg st="2" end="2"/>
                                            </p:txEl>
                                          </p:spTgt>
                                        </p:tgtEl>
                                      </p:cBhvr>
                                      <p:to x="100000" y="60000"/>
                                    </p:animScale>
                                    <p:animScale>
                                      <p:cBhvr>
                                        <p:cTn id="48" dur="166" decel="50000">
                                          <p:stCondLst>
                                            <p:cond delay="676"/>
                                          </p:stCondLst>
                                        </p:cTn>
                                        <p:tgtEl>
                                          <p:spTgt spid="4101">
                                            <p:txEl>
                                              <p:pRg st="2" end="2"/>
                                            </p:txEl>
                                          </p:spTgt>
                                        </p:tgtEl>
                                      </p:cBhvr>
                                      <p:to x="100000" y="100000"/>
                                    </p:animScale>
                                    <p:animScale>
                                      <p:cBhvr>
                                        <p:cTn id="49" dur="26">
                                          <p:stCondLst>
                                            <p:cond delay="1312"/>
                                          </p:stCondLst>
                                        </p:cTn>
                                        <p:tgtEl>
                                          <p:spTgt spid="4101">
                                            <p:txEl>
                                              <p:pRg st="2" end="2"/>
                                            </p:txEl>
                                          </p:spTgt>
                                        </p:tgtEl>
                                      </p:cBhvr>
                                      <p:to x="100000" y="80000"/>
                                    </p:animScale>
                                    <p:animScale>
                                      <p:cBhvr>
                                        <p:cTn id="50" dur="166" decel="50000">
                                          <p:stCondLst>
                                            <p:cond delay="1338"/>
                                          </p:stCondLst>
                                        </p:cTn>
                                        <p:tgtEl>
                                          <p:spTgt spid="4101">
                                            <p:txEl>
                                              <p:pRg st="2" end="2"/>
                                            </p:txEl>
                                          </p:spTgt>
                                        </p:tgtEl>
                                      </p:cBhvr>
                                      <p:to x="100000" y="100000"/>
                                    </p:animScale>
                                    <p:animScale>
                                      <p:cBhvr>
                                        <p:cTn id="51" dur="26">
                                          <p:stCondLst>
                                            <p:cond delay="1642"/>
                                          </p:stCondLst>
                                        </p:cTn>
                                        <p:tgtEl>
                                          <p:spTgt spid="4101">
                                            <p:txEl>
                                              <p:pRg st="2" end="2"/>
                                            </p:txEl>
                                          </p:spTgt>
                                        </p:tgtEl>
                                      </p:cBhvr>
                                      <p:to x="100000" y="90000"/>
                                    </p:animScale>
                                    <p:animScale>
                                      <p:cBhvr>
                                        <p:cTn id="52" dur="166" decel="50000">
                                          <p:stCondLst>
                                            <p:cond delay="1668"/>
                                          </p:stCondLst>
                                        </p:cTn>
                                        <p:tgtEl>
                                          <p:spTgt spid="4101">
                                            <p:txEl>
                                              <p:pRg st="2" end="2"/>
                                            </p:txEl>
                                          </p:spTgt>
                                        </p:tgtEl>
                                      </p:cBhvr>
                                      <p:to x="100000" y="100000"/>
                                    </p:animScale>
                                    <p:animScale>
                                      <p:cBhvr>
                                        <p:cTn id="53" dur="26">
                                          <p:stCondLst>
                                            <p:cond delay="1808"/>
                                          </p:stCondLst>
                                        </p:cTn>
                                        <p:tgtEl>
                                          <p:spTgt spid="4101">
                                            <p:txEl>
                                              <p:pRg st="2" end="2"/>
                                            </p:txEl>
                                          </p:spTgt>
                                        </p:tgtEl>
                                      </p:cBhvr>
                                      <p:to x="100000" y="95000"/>
                                    </p:animScale>
                                    <p:animScale>
                                      <p:cBhvr>
                                        <p:cTn id="54" dur="166" decel="50000">
                                          <p:stCondLst>
                                            <p:cond delay="1834"/>
                                          </p:stCondLst>
                                        </p:cTn>
                                        <p:tgtEl>
                                          <p:spTgt spid="4101">
                                            <p:txEl>
                                              <p:pRg st="2" end="2"/>
                                            </p:txEl>
                                          </p:spTgt>
                                        </p:tgtEl>
                                      </p:cBhvr>
                                      <p:to x="100000" y="100000"/>
                                    </p:animScale>
                                  </p:childTnLst>
                                </p:cTn>
                              </p:par>
                            </p:childTnLst>
                          </p:cTn>
                        </p:par>
                        <p:par>
                          <p:cTn id="55" fill="hold" nodeType="afterGroup">
                            <p:stCondLst>
                              <p:cond delay="6000"/>
                            </p:stCondLst>
                            <p:childTnLst>
                              <p:par>
                                <p:cTn id="56" presetID="20" presetClass="entr" presetSubtype="0" fill="hold" nodeType="afterEffect">
                                  <p:stCondLst>
                                    <p:cond delay="0"/>
                                  </p:stCondLst>
                                  <p:childTnLst>
                                    <p:set>
                                      <p:cBhvr>
                                        <p:cTn id="57" dur="1" fill="hold">
                                          <p:stCondLst>
                                            <p:cond delay="0"/>
                                          </p:stCondLst>
                                        </p:cTn>
                                        <p:tgtEl>
                                          <p:spTgt spid="4103"/>
                                        </p:tgtEl>
                                        <p:attrNameLst>
                                          <p:attrName>style.visibility</p:attrName>
                                        </p:attrNameLst>
                                      </p:cBhvr>
                                      <p:to>
                                        <p:strVal val="visible"/>
                                      </p:to>
                                    </p:set>
                                    <p:animEffect transition="in" filter="wedge">
                                      <p:cBhvr>
                                        <p:cTn id="58"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B80C9-6881-4E7B-A443-F9C27DB759AF}">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customXml/itemProps2.xml><?xml version="1.0" encoding="utf-8"?>
<ds:datastoreItem xmlns:ds="http://schemas.openxmlformats.org/officeDocument/2006/customXml" ds:itemID="{313C3C28-426A-4490-AF22-B545E2407D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1777</TotalTime>
  <Words>2671</Words>
  <Application>Microsoft Office PowerPoint</Application>
  <PresentationFormat>عرض على الشاشة (4:3)</PresentationFormat>
  <Paragraphs>264</Paragraphs>
  <Slides>57</Slides>
  <Notes>27</Notes>
  <HiddenSlides>8</HiddenSlides>
  <MMClips>0</MMClips>
  <ScaleCrop>false</ScaleCrop>
  <HeadingPairs>
    <vt:vector size="4" baseType="variant">
      <vt:variant>
        <vt:lpstr>نسق</vt:lpstr>
      </vt:variant>
      <vt:variant>
        <vt:i4>1</vt:i4>
      </vt:variant>
      <vt:variant>
        <vt:lpstr>عناوين الشرائح</vt:lpstr>
      </vt:variant>
      <vt:variant>
        <vt:i4>57</vt:i4>
      </vt:variant>
    </vt:vector>
  </HeadingPairs>
  <TitlesOfParts>
    <vt:vector size="58" baseType="lpstr">
      <vt:lpstr>Office Theme</vt:lpstr>
      <vt:lpstr>MEDICAL CONFIDENTIALITY</vt:lpstr>
      <vt:lpstr>عرض تقديمي في PowerPoint</vt:lpstr>
      <vt:lpstr>عرض تقديمي في PowerPoint</vt:lpstr>
      <vt:lpstr>عرض تقديمي في PowerPoint</vt:lpstr>
      <vt:lpstr>عرض تقديمي في PowerPoint</vt:lpstr>
      <vt:lpstr>عرض تقديمي في PowerPoint</vt:lpstr>
      <vt:lpstr>  Medical Confidentiality Professional Secrecy  سريه المهنة</vt:lpstr>
      <vt:lpstr>Confidentiality </vt:lpstr>
      <vt:lpstr>عرض تقديمي في PowerPoint</vt:lpstr>
      <vt:lpstr>عرض تقديمي في PowerPoint</vt:lpstr>
      <vt:lpstr>عرض تقديمي في PowerPoint</vt:lpstr>
      <vt:lpstr>عرض تقديمي في PowerPoint</vt:lpstr>
      <vt:lpstr>Medical Confidentiality </vt:lpstr>
      <vt:lpstr>Medical Confidentiality </vt:lpstr>
      <vt:lpstr>Patient's information covers:</vt:lpstr>
      <vt:lpstr>Medical confidentiality includes:</vt:lpstr>
      <vt:lpstr>عرض تقديمي في PowerPoint</vt:lpstr>
      <vt:lpstr>Importance of medical confidentiality:</vt:lpstr>
      <vt:lpstr>Importance of medical confidentiality:</vt:lpstr>
      <vt:lpstr>Breach of confidentiality Disclosure </vt:lpstr>
      <vt:lpstr>Breach of confidentiality</vt:lpstr>
      <vt:lpstr>عرض تقديمي في PowerPoint</vt:lpstr>
      <vt:lpstr>When can confidentiality be breached?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Disclosure  of professional secrecy may be permitted in cases of: </vt:lpstr>
      <vt:lpstr> Case study: </vt:lpstr>
      <vt:lpstr>عرض تقديمي في PowerPoint</vt:lpstr>
      <vt:lpstr>عرض تقديمي في PowerPoint</vt:lpstr>
      <vt:lpstr>For the sake of the community</vt:lpstr>
      <vt:lpstr>For the sake of the community</vt:lpstr>
      <vt:lpstr>For the sake of the community</vt:lpstr>
      <vt:lpstr>For the sake of the community</vt:lpstr>
      <vt:lpstr>7- In case of medical malpractice and compensation: * (Medical malpractice is the failure of medical professionals to provide adequate treatment to patients resulting in injury or death of the patient).   * (Compensation is money given or received by the patient as payment or reparation for injury). </vt:lpstr>
      <vt:lpstr>For the sake of the community</vt:lpstr>
      <vt:lpstr>9-To safeguard national security e.g.   terrorist activity. </vt:lpstr>
      <vt:lpstr> For the sake of the patient</vt:lpstr>
      <vt:lpstr>For the sake of the patient</vt:lpstr>
      <vt:lpstr> For the sake of the patient</vt:lpstr>
      <vt:lpstr>Principles that should be followed on allowing breach of confidentiality</vt:lpstr>
      <vt:lpstr>عرض تقديمي في PowerPoint</vt:lpstr>
      <vt:lpstr>عرض تقديمي في PowerPoint</vt:lpstr>
      <vt:lpstr>summary</vt:lpstr>
      <vt:lpstr> Medical confidentiality</vt:lpstr>
      <vt:lpstr>عرض تقديمي في PowerPoint</vt:lpstr>
      <vt:lpstr>Health care information may only be disclosed in the following situations: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Specialist Skin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CONFIDENTIALITY</dc:title>
  <dc:creator>Ong Kiem Kiok</dc:creator>
  <cp:lastModifiedBy>احمد المعايطه</cp:lastModifiedBy>
  <cp:revision>209</cp:revision>
  <cp:lastPrinted>2001-09-09T02:17:44Z</cp:lastPrinted>
  <dcterms:created xsi:type="dcterms:W3CDTF">2001-09-07T14:48:14Z</dcterms:created>
  <dcterms:modified xsi:type="dcterms:W3CDTF">2021-03-09T10:57:04Z</dcterms:modified>
</cp:coreProperties>
</file>