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3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44" r:id="rId16"/>
    <p:sldId id="269" r:id="rId17"/>
    <p:sldId id="270" r:id="rId18"/>
    <p:sldId id="33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0" r:id="rId55"/>
    <p:sldId id="308" r:id="rId56"/>
    <p:sldId id="309" r:id="rId57"/>
    <p:sldId id="311" r:id="rId58"/>
    <p:sldId id="312" r:id="rId59"/>
    <p:sldId id="313" r:id="rId60"/>
    <p:sldId id="324" r:id="rId61"/>
    <p:sldId id="326" r:id="rId62"/>
    <p:sldId id="327" r:id="rId63"/>
    <p:sldId id="325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31" r:id="rId74"/>
    <p:sldId id="332" r:id="rId75"/>
    <p:sldId id="333" r:id="rId76"/>
    <p:sldId id="334" r:id="rId77"/>
    <p:sldId id="335" r:id="rId78"/>
    <p:sldId id="336" r:id="rId79"/>
    <p:sldId id="340" r:id="rId80"/>
    <p:sldId id="337" r:id="rId81"/>
    <p:sldId id="338" r:id="rId82"/>
    <p:sldId id="339" r:id="rId83"/>
    <p:sldId id="341" r:id="rId84"/>
    <p:sldId id="342" r:id="rId85"/>
    <p:sldId id="343" r:id="rId86"/>
    <p:sldId id="328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>
        <p:scale>
          <a:sx n="80" d="100"/>
          <a:sy n="80" d="100"/>
        </p:scale>
        <p:origin x="-3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8372-5A1D-44AC-B303-FC54711C902D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DD0EE3A4-C258-45CA-AB4B-4639324629DB}">
      <dgm:prSet/>
      <dgm:spPr/>
      <dgm:t>
        <a:bodyPr/>
        <a:lstStyle/>
        <a:p>
          <a:r>
            <a:rPr lang="en-MY"/>
            <a:t>A5:</a:t>
          </a:r>
          <a:endParaRPr lang="en-US"/>
        </a:p>
      </dgm:t>
    </dgm:pt>
    <dgm:pt modelId="{E9432216-2A98-40F6-A044-43E433C53E06}" type="parTrans" cxnId="{344E8778-BE5D-40A2-AC8E-B04B46D014E4}">
      <dgm:prSet/>
      <dgm:spPr/>
      <dgm:t>
        <a:bodyPr/>
        <a:lstStyle/>
        <a:p>
          <a:endParaRPr lang="en-US"/>
        </a:p>
      </dgm:t>
    </dgm:pt>
    <dgm:pt modelId="{D0C9461E-5DFE-4568-95C8-7133936008EA}" type="sibTrans" cxnId="{344E8778-BE5D-40A2-AC8E-B04B46D014E4}">
      <dgm:prSet/>
      <dgm:spPr/>
      <dgm:t>
        <a:bodyPr/>
        <a:lstStyle/>
        <a:p>
          <a:endParaRPr lang="en-US"/>
        </a:p>
      </dgm:t>
    </dgm:pt>
    <dgm:pt modelId="{5659D456-ACA3-4620-852E-99CB5D911F11}">
      <dgm:prSet/>
      <dgm:spPr/>
      <dgm:t>
        <a:bodyPr/>
        <a:lstStyle/>
        <a:p>
          <a:r>
            <a:rPr lang="en-MY"/>
            <a:t>1.Depressed Skull Fracture</a:t>
          </a:r>
          <a:endParaRPr lang="en-US"/>
        </a:p>
      </dgm:t>
    </dgm:pt>
    <dgm:pt modelId="{2991AF56-1BB8-4337-A3D8-6B9C397C8319}" type="parTrans" cxnId="{E9FAD32F-5883-4F95-B964-1506132065D0}">
      <dgm:prSet/>
      <dgm:spPr/>
      <dgm:t>
        <a:bodyPr/>
        <a:lstStyle/>
        <a:p>
          <a:endParaRPr lang="en-US"/>
        </a:p>
      </dgm:t>
    </dgm:pt>
    <dgm:pt modelId="{104511FE-CED3-476E-82A7-077C561F4D2C}" type="sibTrans" cxnId="{E9FAD32F-5883-4F95-B964-1506132065D0}">
      <dgm:prSet/>
      <dgm:spPr/>
      <dgm:t>
        <a:bodyPr/>
        <a:lstStyle/>
        <a:p>
          <a:endParaRPr lang="en-US"/>
        </a:p>
      </dgm:t>
    </dgm:pt>
    <dgm:pt modelId="{3AE1C9A3-9202-4333-8834-2812DD1D6026}">
      <dgm:prSet/>
      <dgm:spPr/>
      <dgm:t>
        <a:bodyPr/>
        <a:lstStyle/>
        <a:p>
          <a:r>
            <a:rPr lang="en-MY"/>
            <a:t>2.Surgical Elevation (The Fracture Is On The Face ---Cosmetic Reason)</a:t>
          </a:r>
          <a:endParaRPr lang="en-US"/>
        </a:p>
      </dgm:t>
    </dgm:pt>
    <dgm:pt modelId="{A190065E-7AE9-43C7-A400-BE0F5A8D72D3}" type="parTrans" cxnId="{55CE2C90-8173-4E5F-9401-F0C328C3C21D}">
      <dgm:prSet/>
      <dgm:spPr/>
      <dgm:t>
        <a:bodyPr/>
        <a:lstStyle/>
        <a:p>
          <a:endParaRPr lang="en-US"/>
        </a:p>
      </dgm:t>
    </dgm:pt>
    <dgm:pt modelId="{D2B9229B-0464-4816-925F-337B3D9BA877}" type="sibTrans" cxnId="{55CE2C90-8173-4E5F-9401-F0C328C3C21D}">
      <dgm:prSet/>
      <dgm:spPr/>
      <dgm:t>
        <a:bodyPr/>
        <a:lstStyle/>
        <a:p>
          <a:endParaRPr lang="en-US"/>
        </a:p>
      </dgm:t>
    </dgm:pt>
    <dgm:pt modelId="{92658C5A-6D01-4B11-BF60-083D93B51C69}">
      <dgm:prSet/>
      <dgm:spPr/>
      <dgm:t>
        <a:bodyPr/>
        <a:lstStyle/>
        <a:p>
          <a:r>
            <a:rPr lang="en-MY"/>
            <a:t>3.Cosmetic / Penetrated Dura / Cerebrospinal Fluid Leak / Compression On The Brain / An Open Fracture …etc.</a:t>
          </a:r>
          <a:endParaRPr lang="en-US"/>
        </a:p>
      </dgm:t>
    </dgm:pt>
    <dgm:pt modelId="{8AF4F471-0EDB-4FE5-9E0B-85808A04FFAD}" type="parTrans" cxnId="{824D4930-E814-4786-A6C1-4E1A8D927FD3}">
      <dgm:prSet/>
      <dgm:spPr/>
      <dgm:t>
        <a:bodyPr/>
        <a:lstStyle/>
        <a:p>
          <a:endParaRPr lang="en-US"/>
        </a:p>
      </dgm:t>
    </dgm:pt>
    <dgm:pt modelId="{308B78EE-940F-438D-959A-BA20CD101C0E}" type="sibTrans" cxnId="{824D4930-E814-4786-A6C1-4E1A8D927FD3}">
      <dgm:prSet/>
      <dgm:spPr/>
      <dgm:t>
        <a:bodyPr/>
        <a:lstStyle/>
        <a:p>
          <a:endParaRPr lang="en-US"/>
        </a:p>
      </dgm:t>
    </dgm:pt>
    <dgm:pt modelId="{DE189FB2-33C9-475C-90CB-5685558C955E}" type="pres">
      <dgm:prSet presAssocID="{F71A8372-5A1D-44AC-B303-FC54711C90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83F9ABE7-65D8-4F53-BA91-09BDF5298A26}" type="pres">
      <dgm:prSet presAssocID="{F71A8372-5A1D-44AC-B303-FC54711C902D}" presName="dummyMaxCanvas" presStyleCnt="0">
        <dgm:presLayoutVars/>
      </dgm:prSet>
      <dgm:spPr/>
    </dgm:pt>
    <dgm:pt modelId="{AF0285B9-24E5-4A9C-833D-2936424B2E91}" type="pres">
      <dgm:prSet presAssocID="{F71A8372-5A1D-44AC-B303-FC54711C902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0198527-B99C-422E-834C-3459EB2E1A7F}" type="pres">
      <dgm:prSet presAssocID="{F71A8372-5A1D-44AC-B303-FC54711C902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741B7E5-8757-4033-A973-759AF37EA266}" type="pres">
      <dgm:prSet presAssocID="{F71A8372-5A1D-44AC-B303-FC54711C902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033F1A5-B076-4989-AC56-B5F05BE50AEC}" type="pres">
      <dgm:prSet presAssocID="{F71A8372-5A1D-44AC-B303-FC54711C902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04066BF-19C3-4BCB-BB1F-BE8209390EFB}" type="pres">
      <dgm:prSet presAssocID="{F71A8372-5A1D-44AC-B303-FC54711C902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A1CE642-CE2B-4E86-9EA2-334F90E6499C}" type="pres">
      <dgm:prSet presAssocID="{F71A8372-5A1D-44AC-B303-FC54711C902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0F49796-1A97-4459-A4D7-EE916C3C33E7}" type="pres">
      <dgm:prSet presAssocID="{F71A8372-5A1D-44AC-B303-FC54711C902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7DA441A-5ADC-4B61-BBE2-042AA42125A8}" type="pres">
      <dgm:prSet presAssocID="{F71A8372-5A1D-44AC-B303-FC54711C902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227BB677-03B6-4883-AD1B-30579BBF023C}" type="pres">
      <dgm:prSet presAssocID="{F71A8372-5A1D-44AC-B303-FC54711C902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5622379-4A27-4853-8DAD-FCBFBF33EB5E}" type="pres">
      <dgm:prSet presAssocID="{F71A8372-5A1D-44AC-B303-FC54711C902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71687CF-81C0-475B-8F4E-2026AD8B265F}" type="pres">
      <dgm:prSet presAssocID="{F71A8372-5A1D-44AC-B303-FC54711C902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824D4930-E814-4786-A6C1-4E1A8D927FD3}" srcId="{F71A8372-5A1D-44AC-B303-FC54711C902D}" destId="{92658C5A-6D01-4B11-BF60-083D93B51C69}" srcOrd="3" destOrd="0" parTransId="{8AF4F471-0EDB-4FE5-9E0B-85808A04FFAD}" sibTransId="{308B78EE-940F-438D-959A-BA20CD101C0E}"/>
    <dgm:cxn modelId="{393D0982-A62A-4F2A-84A4-3035AD185292}" type="presOf" srcId="{DD0EE3A4-C258-45CA-AB4B-4639324629DB}" destId="{AF0285B9-24E5-4A9C-833D-2936424B2E91}" srcOrd="0" destOrd="0" presId="urn:microsoft.com/office/officeart/2005/8/layout/vProcess5"/>
    <dgm:cxn modelId="{E9FAD32F-5883-4F95-B964-1506132065D0}" srcId="{F71A8372-5A1D-44AC-B303-FC54711C902D}" destId="{5659D456-ACA3-4620-852E-99CB5D911F11}" srcOrd="1" destOrd="0" parTransId="{2991AF56-1BB8-4337-A3D8-6B9C397C8319}" sibTransId="{104511FE-CED3-476E-82A7-077C561F4D2C}"/>
    <dgm:cxn modelId="{344E8778-BE5D-40A2-AC8E-B04B46D014E4}" srcId="{F71A8372-5A1D-44AC-B303-FC54711C902D}" destId="{DD0EE3A4-C258-45CA-AB4B-4639324629DB}" srcOrd="0" destOrd="0" parTransId="{E9432216-2A98-40F6-A044-43E433C53E06}" sibTransId="{D0C9461E-5DFE-4568-95C8-7133936008EA}"/>
    <dgm:cxn modelId="{18E94820-F55A-4BF5-9916-CDF751F539D2}" type="presOf" srcId="{5659D456-ACA3-4620-852E-99CB5D911F11}" destId="{80198527-B99C-422E-834C-3459EB2E1A7F}" srcOrd="0" destOrd="0" presId="urn:microsoft.com/office/officeart/2005/8/layout/vProcess5"/>
    <dgm:cxn modelId="{2AB2650B-2D6A-429A-B746-183C885B191E}" type="presOf" srcId="{D2B9229B-0464-4816-925F-337B3D9BA877}" destId="{40F49796-1A97-4459-A4D7-EE916C3C33E7}" srcOrd="0" destOrd="0" presId="urn:microsoft.com/office/officeart/2005/8/layout/vProcess5"/>
    <dgm:cxn modelId="{547BBB20-BF23-4556-83D2-A1F3D6011415}" type="presOf" srcId="{3AE1C9A3-9202-4333-8834-2812DD1D6026}" destId="{0741B7E5-8757-4033-A973-759AF37EA266}" srcOrd="0" destOrd="0" presId="urn:microsoft.com/office/officeart/2005/8/layout/vProcess5"/>
    <dgm:cxn modelId="{D9F132B3-E91B-43BF-8A48-5E0F41BCFB02}" type="presOf" srcId="{F71A8372-5A1D-44AC-B303-FC54711C902D}" destId="{DE189FB2-33C9-475C-90CB-5685558C955E}" srcOrd="0" destOrd="0" presId="urn:microsoft.com/office/officeart/2005/8/layout/vProcess5"/>
    <dgm:cxn modelId="{2C308F53-CC58-4D08-9355-D08E5936F077}" type="presOf" srcId="{92658C5A-6D01-4B11-BF60-083D93B51C69}" destId="{A71687CF-81C0-475B-8F4E-2026AD8B265F}" srcOrd="1" destOrd="0" presId="urn:microsoft.com/office/officeart/2005/8/layout/vProcess5"/>
    <dgm:cxn modelId="{BBE9CE50-7416-4A5D-812A-E790186C6277}" type="presOf" srcId="{D0C9461E-5DFE-4568-95C8-7133936008EA}" destId="{B04066BF-19C3-4BCB-BB1F-BE8209390EFB}" srcOrd="0" destOrd="0" presId="urn:microsoft.com/office/officeart/2005/8/layout/vProcess5"/>
    <dgm:cxn modelId="{C0BED1EF-33E7-4AD5-9DD6-97B4817C8C5B}" type="presOf" srcId="{92658C5A-6D01-4B11-BF60-083D93B51C69}" destId="{C033F1A5-B076-4989-AC56-B5F05BE50AEC}" srcOrd="0" destOrd="0" presId="urn:microsoft.com/office/officeart/2005/8/layout/vProcess5"/>
    <dgm:cxn modelId="{F9A01161-7C6E-444C-AB88-601EFEDDB801}" type="presOf" srcId="{104511FE-CED3-476E-82A7-077C561F4D2C}" destId="{3A1CE642-CE2B-4E86-9EA2-334F90E6499C}" srcOrd="0" destOrd="0" presId="urn:microsoft.com/office/officeart/2005/8/layout/vProcess5"/>
    <dgm:cxn modelId="{D63E0052-56BE-49EC-8D00-3CEF70578FF9}" type="presOf" srcId="{3AE1C9A3-9202-4333-8834-2812DD1D6026}" destId="{85622379-4A27-4853-8DAD-FCBFBF33EB5E}" srcOrd="1" destOrd="0" presId="urn:microsoft.com/office/officeart/2005/8/layout/vProcess5"/>
    <dgm:cxn modelId="{F7381ECC-973F-44FD-85EF-86962E8062A0}" type="presOf" srcId="{DD0EE3A4-C258-45CA-AB4B-4639324629DB}" destId="{F7DA441A-5ADC-4B61-BBE2-042AA42125A8}" srcOrd="1" destOrd="0" presId="urn:microsoft.com/office/officeart/2005/8/layout/vProcess5"/>
    <dgm:cxn modelId="{55CE2C90-8173-4E5F-9401-F0C328C3C21D}" srcId="{F71A8372-5A1D-44AC-B303-FC54711C902D}" destId="{3AE1C9A3-9202-4333-8834-2812DD1D6026}" srcOrd="2" destOrd="0" parTransId="{A190065E-7AE9-43C7-A400-BE0F5A8D72D3}" sibTransId="{D2B9229B-0464-4816-925F-337B3D9BA877}"/>
    <dgm:cxn modelId="{7C6770DC-73C6-49E0-B654-F4A7357ED338}" type="presOf" srcId="{5659D456-ACA3-4620-852E-99CB5D911F11}" destId="{227BB677-03B6-4883-AD1B-30579BBF023C}" srcOrd="1" destOrd="0" presId="urn:microsoft.com/office/officeart/2005/8/layout/vProcess5"/>
    <dgm:cxn modelId="{E60A5ECE-041D-432B-83E0-F2660E2349A7}" type="presParOf" srcId="{DE189FB2-33C9-475C-90CB-5685558C955E}" destId="{83F9ABE7-65D8-4F53-BA91-09BDF5298A26}" srcOrd="0" destOrd="0" presId="urn:microsoft.com/office/officeart/2005/8/layout/vProcess5"/>
    <dgm:cxn modelId="{1B4CDCDF-5828-49B9-B4D0-3AA696E3F842}" type="presParOf" srcId="{DE189FB2-33C9-475C-90CB-5685558C955E}" destId="{AF0285B9-24E5-4A9C-833D-2936424B2E91}" srcOrd="1" destOrd="0" presId="urn:microsoft.com/office/officeart/2005/8/layout/vProcess5"/>
    <dgm:cxn modelId="{02384209-9393-4C77-9FBF-48046F59F78F}" type="presParOf" srcId="{DE189FB2-33C9-475C-90CB-5685558C955E}" destId="{80198527-B99C-422E-834C-3459EB2E1A7F}" srcOrd="2" destOrd="0" presId="urn:microsoft.com/office/officeart/2005/8/layout/vProcess5"/>
    <dgm:cxn modelId="{8F778EAD-4D23-4D32-9CD8-203CD5235A21}" type="presParOf" srcId="{DE189FB2-33C9-475C-90CB-5685558C955E}" destId="{0741B7E5-8757-4033-A973-759AF37EA266}" srcOrd="3" destOrd="0" presId="urn:microsoft.com/office/officeart/2005/8/layout/vProcess5"/>
    <dgm:cxn modelId="{CCD8B8EC-93BC-4BC3-AA03-4916AA42B208}" type="presParOf" srcId="{DE189FB2-33C9-475C-90CB-5685558C955E}" destId="{C033F1A5-B076-4989-AC56-B5F05BE50AEC}" srcOrd="4" destOrd="0" presId="urn:microsoft.com/office/officeart/2005/8/layout/vProcess5"/>
    <dgm:cxn modelId="{9712D577-1E53-44B9-B82E-B2534B6B912D}" type="presParOf" srcId="{DE189FB2-33C9-475C-90CB-5685558C955E}" destId="{B04066BF-19C3-4BCB-BB1F-BE8209390EFB}" srcOrd="5" destOrd="0" presId="urn:microsoft.com/office/officeart/2005/8/layout/vProcess5"/>
    <dgm:cxn modelId="{FA7DA87E-9DA1-4C66-9F39-DC87CD596827}" type="presParOf" srcId="{DE189FB2-33C9-475C-90CB-5685558C955E}" destId="{3A1CE642-CE2B-4E86-9EA2-334F90E6499C}" srcOrd="6" destOrd="0" presId="urn:microsoft.com/office/officeart/2005/8/layout/vProcess5"/>
    <dgm:cxn modelId="{543A48FD-1ADB-46AA-8D49-EE4FC957F7CB}" type="presParOf" srcId="{DE189FB2-33C9-475C-90CB-5685558C955E}" destId="{40F49796-1A97-4459-A4D7-EE916C3C33E7}" srcOrd="7" destOrd="0" presId="urn:microsoft.com/office/officeart/2005/8/layout/vProcess5"/>
    <dgm:cxn modelId="{D4644B82-CCFA-4DF4-B49A-CE7AA9116C63}" type="presParOf" srcId="{DE189FB2-33C9-475C-90CB-5685558C955E}" destId="{F7DA441A-5ADC-4B61-BBE2-042AA42125A8}" srcOrd="8" destOrd="0" presId="urn:microsoft.com/office/officeart/2005/8/layout/vProcess5"/>
    <dgm:cxn modelId="{A2BA1A01-6BCE-4642-AE51-919295A01A47}" type="presParOf" srcId="{DE189FB2-33C9-475C-90CB-5685558C955E}" destId="{227BB677-03B6-4883-AD1B-30579BBF023C}" srcOrd="9" destOrd="0" presId="urn:microsoft.com/office/officeart/2005/8/layout/vProcess5"/>
    <dgm:cxn modelId="{26A6F30E-DA06-47E0-97FB-B876506515B5}" type="presParOf" srcId="{DE189FB2-33C9-475C-90CB-5685558C955E}" destId="{85622379-4A27-4853-8DAD-FCBFBF33EB5E}" srcOrd="10" destOrd="0" presId="urn:microsoft.com/office/officeart/2005/8/layout/vProcess5"/>
    <dgm:cxn modelId="{69D1B869-43F3-44FF-8A55-3944EA8D16D5}" type="presParOf" srcId="{DE189FB2-33C9-475C-90CB-5685558C955E}" destId="{A71687CF-81C0-475B-8F4E-2026AD8B26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30735-D3F0-4A5B-9AD5-05C38FC851CA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7E60E94-77F4-47B0-BFD0-BBA1DE0F96E8}">
      <dgm:prSet/>
      <dgm:spPr/>
      <dgm:t>
        <a:bodyPr/>
        <a:lstStyle/>
        <a:p>
          <a:r>
            <a:rPr lang="en-MY"/>
            <a:t>Neurosurgery MiniOSCE</a:t>
          </a:r>
          <a:endParaRPr lang="en-US"/>
        </a:p>
      </dgm:t>
    </dgm:pt>
    <dgm:pt modelId="{9FA81266-A8DD-4BC5-8A8C-7E96B43F1A35}" type="parTrans" cxnId="{ACD5C6D2-CF1F-459E-B51B-5115E2717D0C}">
      <dgm:prSet/>
      <dgm:spPr/>
      <dgm:t>
        <a:bodyPr/>
        <a:lstStyle/>
        <a:p>
          <a:endParaRPr lang="en-US"/>
        </a:p>
      </dgm:t>
    </dgm:pt>
    <dgm:pt modelId="{05E04FEB-7CBD-43FD-833D-E8B4A3C35CA3}" type="sibTrans" cxnId="{ACD5C6D2-CF1F-459E-B51B-5115E2717D0C}">
      <dgm:prSet/>
      <dgm:spPr/>
      <dgm:t>
        <a:bodyPr/>
        <a:lstStyle/>
        <a:p>
          <a:endParaRPr lang="en-US"/>
        </a:p>
      </dgm:t>
    </dgm:pt>
    <dgm:pt modelId="{8F145AE1-45F5-45B4-8A41-11CF1A6AA297}">
      <dgm:prSet/>
      <dgm:spPr/>
      <dgm:t>
        <a:bodyPr/>
        <a:lstStyle/>
        <a:p>
          <a:r>
            <a:rPr lang="ar-JO"/>
            <a:t>مستشفى الامير حمزة</a:t>
          </a:r>
          <a:endParaRPr lang="en-US"/>
        </a:p>
      </dgm:t>
    </dgm:pt>
    <dgm:pt modelId="{12F71445-91B3-4EB0-94A2-FC9D043EF6EF}" type="parTrans" cxnId="{72B14DB8-21FA-462B-A6CB-0836494DA5F1}">
      <dgm:prSet/>
      <dgm:spPr/>
      <dgm:t>
        <a:bodyPr/>
        <a:lstStyle/>
        <a:p>
          <a:endParaRPr lang="en-US"/>
        </a:p>
      </dgm:t>
    </dgm:pt>
    <dgm:pt modelId="{67F68D36-44C0-476B-B61A-700373F8CD91}" type="sibTrans" cxnId="{72B14DB8-21FA-462B-A6CB-0836494DA5F1}">
      <dgm:prSet/>
      <dgm:spPr/>
      <dgm:t>
        <a:bodyPr/>
        <a:lstStyle/>
        <a:p>
          <a:endParaRPr lang="en-US"/>
        </a:p>
      </dgm:t>
    </dgm:pt>
    <dgm:pt modelId="{F07C267D-4522-4C63-9DA7-3492A2FC1013}">
      <dgm:prSet/>
      <dgm:spPr/>
      <dgm:t>
        <a:bodyPr/>
        <a:lstStyle/>
        <a:p>
          <a:r>
            <a:rPr lang="ar-JO"/>
            <a:t>الدكتور سالم الدويري</a:t>
          </a:r>
          <a:endParaRPr lang="en-US"/>
        </a:p>
      </dgm:t>
    </dgm:pt>
    <dgm:pt modelId="{38712575-7BF9-428D-BFBA-A66A223F5BC0}" type="parTrans" cxnId="{583A38CB-48C5-454B-8DA8-E7F39CBFA56F}">
      <dgm:prSet/>
      <dgm:spPr/>
      <dgm:t>
        <a:bodyPr/>
        <a:lstStyle/>
        <a:p>
          <a:endParaRPr lang="en-US"/>
        </a:p>
      </dgm:t>
    </dgm:pt>
    <dgm:pt modelId="{D32538A4-7C12-4533-8A26-811E88EECA75}" type="sibTrans" cxnId="{583A38CB-48C5-454B-8DA8-E7F39CBFA56F}">
      <dgm:prSet/>
      <dgm:spPr/>
      <dgm:t>
        <a:bodyPr/>
        <a:lstStyle/>
        <a:p>
          <a:endParaRPr lang="en-US"/>
        </a:p>
      </dgm:t>
    </dgm:pt>
    <dgm:pt modelId="{338A2435-BE04-402D-9372-46A9DFEE4CBF}">
      <dgm:prSet/>
      <dgm:spPr/>
      <dgm:t>
        <a:bodyPr/>
        <a:lstStyle/>
        <a:p>
          <a:r>
            <a:rPr lang="en-MY"/>
            <a:t>Group B7 + B77</a:t>
          </a:r>
          <a:endParaRPr lang="en-US"/>
        </a:p>
      </dgm:t>
    </dgm:pt>
    <dgm:pt modelId="{9C47692C-D610-4CB5-A60D-CE7D932F1149}" type="parTrans" cxnId="{E0FCDEE4-7B13-4457-A088-F96011455501}">
      <dgm:prSet/>
      <dgm:spPr/>
      <dgm:t>
        <a:bodyPr/>
        <a:lstStyle/>
        <a:p>
          <a:endParaRPr lang="en-US"/>
        </a:p>
      </dgm:t>
    </dgm:pt>
    <dgm:pt modelId="{241BA5D9-A3F5-4134-887C-CCB665A831DB}" type="sibTrans" cxnId="{E0FCDEE4-7B13-4457-A088-F96011455501}">
      <dgm:prSet/>
      <dgm:spPr/>
      <dgm:t>
        <a:bodyPr/>
        <a:lstStyle/>
        <a:p>
          <a:endParaRPr lang="en-US"/>
        </a:p>
      </dgm:t>
    </dgm:pt>
    <dgm:pt modelId="{23558D2D-C9B0-44BC-A484-06BA25E2CF12}" type="pres">
      <dgm:prSet presAssocID="{6F230735-D3F0-4A5B-9AD5-05C38FC851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9D9DFB4C-8C33-488E-A264-DE73CF9B35FF}" type="pres">
      <dgm:prSet presAssocID="{D7E60E94-77F4-47B0-BFD0-BBA1DE0F96E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145B60A-7F7D-442B-8EED-B907CA346B95}" type="pres">
      <dgm:prSet presAssocID="{05E04FEB-7CBD-43FD-833D-E8B4A3C35CA3}" presName="parSpace" presStyleCnt="0"/>
      <dgm:spPr/>
    </dgm:pt>
    <dgm:pt modelId="{C36BED6A-7315-4C8E-888E-21686BB0B584}" type="pres">
      <dgm:prSet presAssocID="{8F145AE1-45F5-45B4-8A41-11CF1A6AA29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A9052AC-4A01-407E-A563-3AC7EDBE20E6}" type="pres">
      <dgm:prSet presAssocID="{67F68D36-44C0-476B-B61A-700373F8CD91}" presName="parSpace" presStyleCnt="0"/>
      <dgm:spPr/>
    </dgm:pt>
    <dgm:pt modelId="{F18B2C3E-3E8C-4430-A7B2-42B3E58B2AAC}" type="pres">
      <dgm:prSet presAssocID="{F07C267D-4522-4C63-9DA7-3492A2FC101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0053940-C41B-4AC1-BBD1-B75090DAC789}" type="pres">
      <dgm:prSet presAssocID="{D32538A4-7C12-4533-8A26-811E88EECA75}" presName="parSpace" presStyleCnt="0"/>
      <dgm:spPr/>
    </dgm:pt>
    <dgm:pt modelId="{2B48A945-2CCB-4625-B0AA-8F49AD374F1F}" type="pres">
      <dgm:prSet presAssocID="{338A2435-BE04-402D-9372-46A9DFEE4CB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583A38CB-48C5-454B-8DA8-E7F39CBFA56F}" srcId="{6F230735-D3F0-4A5B-9AD5-05C38FC851CA}" destId="{F07C267D-4522-4C63-9DA7-3492A2FC1013}" srcOrd="2" destOrd="0" parTransId="{38712575-7BF9-428D-BFBA-A66A223F5BC0}" sibTransId="{D32538A4-7C12-4533-8A26-811E88EECA75}"/>
    <dgm:cxn modelId="{95A6EFBB-7848-44E0-927B-17750C545E88}" type="presOf" srcId="{8F145AE1-45F5-45B4-8A41-11CF1A6AA297}" destId="{C36BED6A-7315-4C8E-888E-21686BB0B584}" srcOrd="0" destOrd="0" presId="urn:microsoft.com/office/officeart/2005/8/layout/hChevron3"/>
    <dgm:cxn modelId="{514451BF-6B4B-45B0-8E75-EC334487CFF2}" type="presOf" srcId="{6F230735-D3F0-4A5B-9AD5-05C38FC851CA}" destId="{23558D2D-C9B0-44BC-A484-06BA25E2CF12}" srcOrd="0" destOrd="0" presId="urn:microsoft.com/office/officeart/2005/8/layout/hChevron3"/>
    <dgm:cxn modelId="{72B14DB8-21FA-462B-A6CB-0836494DA5F1}" srcId="{6F230735-D3F0-4A5B-9AD5-05C38FC851CA}" destId="{8F145AE1-45F5-45B4-8A41-11CF1A6AA297}" srcOrd="1" destOrd="0" parTransId="{12F71445-91B3-4EB0-94A2-FC9D043EF6EF}" sibTransId="{67F68D36-44C0-476B-B61A-700373F8CD91}"/>
    <dgm:cxn modelId="{E0FCDEE4-7B13-4457-A088-F96011455501}" srcId="{6F230735-D3F0-4A5B-9AD5-05C38FC851CA}" destId="{338A2435-BE04-402D-9372-46A9DFEE4CBF}" srcOrd="3" destOrd="0" parTransId="{9C47692C-D610-4CB5-A60D-CE7D932F1149}" sibTransId="{241BA5D9-A3F5-4134-887C-CCB665A831DB}"/>
    <dgm:cxn modelId="{ACD5C6D2-CF1F-459E-B51B-5115E2717D0C}" srcId="{6F230735-D3F0-4A5B-9AD5-05C38FC851CA}" destId="{D7E60E94-77F4-47B0-BFD0-BBA1DE0F96E8}" srcOrd="0" destOrd="0" parTransId="{9FA81266-A8DD-4BC5-8A8C-7E96B43F1A35}" sibTransId="{05E04FEB-7CBD-43FD-833D-E8B4A3C35CA3}"/>
    <dgm:cxn modelId="{12967D7A-0011-42E7-AFC3-C0A80006C758}" type="presOf" srcId="{F07C267D-4522-4C63-9DA7-3492A2FC1013}" destId="{F18B2C3E-3E8C-4430-A7B2-42B3E58B2AAC}" srcOrd="0" destOrd="0" presId="urn:microsoft.com/office/officeart/2005/8/layout/hChevron3"/>
    <dgm:cxn modelId="{3F024979-7A97-43AD-8B81-98FA5E22BFDD}" type="presOf" srcId="{D7E60E94-77F4-47B0-BFD0-BBA1DE0F96E8}" destId="{9D9DFB4C-8C33-488E-A264-DE73CF9B35FF}" srcOrd="0" destOrd="0" presId="urn:microsoft.com/office/officeart/2005/8/layout/hChevron3"/>
    <dgm:cxn modelId="{AA3BAB09-D7F8-4096-9930-F522533DC738}" type="presOf" srcId="{338A2435-BE04-402D-9372-46A9DFEE4CBF}" destId="{2B48A945-2CCB-4625-B0AA-8F49AD374F1F}" srcOrd="0" destOrd="0" presId="urn:microsoft.com/office/officeart/2005/8/layout/hChevron3"/>
    <dgm:cxn modelId="{ECD38351-FDF7-47CC-8A60-55C788C47611}" type="presParOf" srcId="{23558D2D-C9B0-44BC-A484-06BA25E2CF12}" destId="{9D9DFB4C-8C33-488E-A264-DE73CF9B35FF}" srcOrd="0" destOrd="0" presId="urn:microsoft.com/office/officeart/2005/8/layout/hChevron3"/>
    <dgm:cxn modelId="{D1CB1F55-659D-4C22-887C-5E2FC36D3F8B}" type="presParOf" srcId="{23558D2D-C9B0-44BC-A484-06BA25E2CF12}" destId="{7145B60A-7F7D-442B-8EED-B907CA346B95}" srcOrd="1" destOrd="0" presId="urn:microsoft.com/office/officeart/2005/8/layout/hChevron3"/>
    <dgm:cxn modelId="{7832ADA3-EE7E-42BE-8D1C-B5FCF6F21765}" type="presParOf" srcId="{23558D2D-C9B0-44BC-A484-06BA25E2CF12}" destId="{C36BED6A-7315-4C8E-888E-21686BB0B584}" srcOrd="2" destOrd="0" presId="urn:microsoft.com/office/officeart/2005/8/layout/hChevron3"/>
    <dgm:cxn modelId="{8C902009-0691-4C22-8D86-BD5BD0B22026}" type="presParOf" srcId="{23558D2D-C9B0-44BC-A484-06BA25E2CF12}" destId="{FA9052AC-4A01-407E-A563-3AC7EDBE20E6}" srcOrd="3" destOrd="0" presId="urn:microsoft.com/office/officeart/2005/8/layout/hChevron3"/>
    <dgm:cxn modelId="{93333E46-7933-4029-AD28-F3E5341FBCFB}" type="presParOf" srcId="{23558D2D-C9B0-44BC-A484-06BA25E2CF12}" destId="{F18B2C3E-3E8C-4430-A7B2-42B3E58B2AAC}" srcOrd="4" destOrd="0" presId="urn:microsoft.com/office/officeart/2005/8/layout/hChevron3"/>
    <dgm:cxn modelId="{54E7D350-BBE4-47A5-945E-041D3223CEAE}" type="presParOf" srcId="{23558D2D-C9B0-44BC-A484-06BA25E2CF12}" destId="{F0053940-C41B-4AC1-BBD1-B75090DAC789}" srcOrd="5" destOrd="0" presId="urn:microsoft.com/office/officeart/2005/8/layout/hChevron3"/>
    <dgm:cxn modelId="{B9DEA119-CA81-4FC1-B36A-DFDED6FC9D0A}" type="presParOf" srcId="{23558D2D-C9B0-44BC-A484-06BA25E2CF12}" destId="{2B48A945-2CCB-4625-B0AA-8F49AD374F1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3F33E4-246D-4988-ADC4-891CAD828E41}" type="doc">
      <dgm:prSet loTypeId="urn:microsoft.com/office/officeart/2005/8/layout/bProcess4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DC4367E-8103-4B6E-BA97-E1E9CB42BCCB}">
      <dgm:prSet/>
      <dgm:spPr/>
      <dgm:t>
        <a:bodyPr/>
        <a:lstStyle/>
        <a:p>
          <a:r>
            <a:rPr lang="en-MY"/>
            <a:t>What is the next radiological test you want to do ??</a:t>
          </a:r>
          <a:br>
            <a:rPr lang="en-MY"/>
          </a:br>
          <a:endParaRPr lang="en-US"/>
        </a:p>
      </dgm:t>
    </dgm:pt>
    <dgm:pt modelId="{F7F5D6E4-F199-41E3-9CD0-0D6150F8B43D}" type="parTrans" cxnId="{937C3D28-A70B-4647-800B-95D2F9A74EC5}">
      <dgm:prSet/>
      <dgm:spPr/>
      <dgm:t>
        <a:bodyPr/>
        <a:lstStyle/>
        <a:p>
          <a:endParaRPr lang="en-US"/>
        </a:p>
      </dgm:t>
    </dgm:pt>
    <dgm:pt modelId="{702ABA13-6CE5-45F4-AB79-6650537730A3}" type="sibTrans" cxnId="{937C3D28-A70B-4647-800B-95D2F9A74EC5}">
      <dgm:prSet/>
      <dgm:spPr/>
      <dgm:t>
        <a:bodyPr/>
        <a:lstStyle/>
        <a:p>
          <a:endParaRPr lang="en-US"/>
        </a:p>
      </dgm:t>
    </dgm:pt>
    <dgm:pt modelId="{EE30DAA0-A0DD-47F0-858D-86BB11B11125}">
      <dgm:prSet/>
      <dgm:spPr/>
      <dgm:t>
        <a:bodyPr/>
        <a:lstStyle/>
        <a:p>
          <a:r>
            <a:rPr lang="en-MY" dirty="0"/>
            <a:t>2) Mention 3 medication you give to him ??</a:t>
          </a:r>
          <a:r>
            <a:rPr lang="ar-JO" dirty="0"/>
            <a:t/>
          </a:r>
          <a:br>
            <a:rPr lang="ar-JO" dirty="0"/>
          </a:br>
          <a:r>
            <a:rPr lang="en-MY" dirty="0"/>
            <a:t>3) Mention 2 important risk factors ??</a:t>
          </a:r>
          <a:endParaRPr lang="en-US" dirty="0"/>
        </a:p>
      </dgm:t>
    </dgm:pt>
    <dgm:pt modelId="{5F240385-AC25-4C92-BFE8-CFCE1D21CA63}" type="parTrans" cxnId="{F18A1863-F9A2-4280-9807-274249306828}">
      <dgm:prSet/>
      <dgm:spPr/>
      <dgm:t>
        <a:bodyPr/>
        <a:lstStyle/>
        <a:p>
          <a:endParaRPr lang="en-US"/>
        </a:p>
      </dgm:t>
    </dgm:pt>
    <dgm:pt modelId="{268B2764-9C0F-4A87-9DA4-48B4B8F64B91}" type="sibTrans" cxnId="{F18A1863-F9A2-4280-9807-274249306828}">
      <dgm:prSet/>
      <dgm:spPr/>
      <dgm:t>
        <a:bodyPr/>
        <a:lstStyle/>
        <a:p>
          <a:endParaRPr lang="en-US"/>
        </a:p>
      </dgm:t>
    </dgm:pt>
    <dgm:pt modelId="{70743D09-43DC-480E-8E13-563825C2E669}" type="pres">
      <dgm:prSet presAssocID="{CB3F33E4-246D-4988-ADC4-891CAD828E41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3D59FB59-76E1-46E2-95CA-4170C1360103}" type="pres">
      <dgm:prSet presAssocID="{ADC4367E-8103-4B6E-BA97-E1E9CB42BCCB}" presName="compNode" presStyleCnt="0"/>
      <dgm:spPr/>
    </dgm:pt>
    <dgm:pt modelId="{5F738B3B-2587-4141-AC0D-CDA629DE7D4E}" type="pres">
      <dgm:prSet presAssocID="{ADC4367E-8103-4B6E-BA97-E1E9CB42BCCB}" presName="dummyConnPt" presStyleCnt="0"/>
      <dgm:spPr/>
    </dgm:pt>
    <dgm:pt modelId="{F8DB2DDE-68B1-4497-A72E-DEBB90E3CC92}" type="pres">
      <dgm:prSet presAssocID="{ADC4367E-8103-4B6E-BA97-E1E9CB42BC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5558E72-3BC2-4E3D-A6D6-A56C9A9FAFD3}" type="pres">
      <dgm:prSet presAssocID="{702ABA13-6CE5-45F4-AB79-6650537730A3}" presName="sibTrans" presStyleLbl="bgSibTrans2D1" presStyleIdx="0" presStyleCnt="1"/>
      <dgm:spPr/>
      <dgm:t>
        <a:bodyPr/>
        <a:lstStyle/>
        <a:p>
          <a:pPr rtl="1"/>
          <a:endParaRPr lang="ar-JO"/>
        </a:p>
      </dgm:t>
    </dgm:pt>
    <dgm:pt modelId="{12C36DA9-41B4-428A-A89B-C65D23711AB8}" type="pres">
      <dgm:prSet presAssocID="{EE30DAA0-A0DD-47F0-858D-86BB11B11125}" presName="compNode" presStyleCnt="0"/>
      <dgm:spPr/>
    </dgm:pt>
    <dgm:pt modelId="{00AF2450-D5F3-406E-96A2-6DA8E09264DC}" type="pres">
      <dgm:prSet presAssocID="{EE30DAA0-A0DD-47F0-858D-86BB11B11125}" presName="dummyConnPt" presStyleCnt="0"/>
      <dgm:spPr/>
    </dgm:pt>
    <dgm:pt modelId="{05DF356A-AF9E-4B0F-A146-DFB7259B5B83}" type="pres">
      <dgm:prSet presAssocID="{EE30DAA0-A0DD-47F0-858D-86BB11B11125}" presName="node" presStyleLbl="node1" presStyleIdx="1" presStyleCnt="2" custScaleY="11753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937C3D28-A70B-4647-800B-95D2F9A74EC5}" srcId="{CB3F33E4-246D-4988-ADC4-891CAD828E41}" destId="{ADC4367E-8103-4B6E-BA97-E1E9CB42BCCB}" srcOrd="0" destOrd="0" parTransId="{F7F5D6E4-F199-41E3-9CD0-0D6150F8B43D}" sibTransId="{702ABA13-6CE5-45F4-AB79-6650537730A3}"/>
    <dgm:cxn modelId="{BEDBA75F-96AC-4677-8F6E-C242A61C9E5A}" type="presOf" srcId="{EE30DAA0-A0DD-47F0-858D-86BB11B11125}" destId="{05DF356A-AF9E-4B0F-A146-DFB7259B5B83}" srcOrd="0" destOrd="0" presId="urn:microsoft.com/office/officeart/2005/8/layout/bProcess4"/>
    <dgm:cxn modelId="{F18A1863-F9A2-4280-9807-274249306828}" srcId="{CB3F33E4-246D-4988-ADC4-891CAD828E41}" destId="{EE30DAA0-A0DD-47F0-858D-86BB11B11125}" srcOrd="1" destOrd="0" parTransId="{5F240385-AC25-4C92-BFE8-CFCE1D21CA63}" sibTransId="{268B2764-9C0F-4A87-9DA4-48B4B8F64B91}"/>
    <dgm:cxn modelId="{F1728D43-F94A-42BF-AF49-33D8ADA80F86}" type="presOf" srcId="{702ABA13-6CE5-45F4-AB79-6650537730A3}" destId="{65558E72-3BC2-4E3D-A6D6-A56C9A9FAFD3}" srcOrd="0" destOrd="0" presId="urn:microsoft.com/office/officeart/2005/8/layout/bProcess4"/>
    <dgm:cxn modelId="{7636B0CB-2604-4E2A-9300-1DEECA3DB37E}" type="presOf" srcId="{ADC4367E-8103-4B6E-BA97-E1E9CB42BCCB}" destId="{F8DB2DDE-68B1-4497-A72E-DEBB90E3CC92}" srcOrd="0" destOrd="0" presId="urn:microsoft.com/office/officeart/2005/8/layout/bProcess4"/>
    <dgm:cxn modelId="{44B7FBA1-2306-4448-827F-B2B15D351376}" type="presOf" srcId="{CB3F33E4-246D-4988-ADC4-891CAD828E41}" destId="{70743D09-43DC-480E-8E13-563825C2E669}" srcOrd="0" destOrd="0" presId="urn:microsoft.com/office/officeart/2005/8/layout/bProcess4"/>
    <dgm:cxn modelId="{37388C2B-186B-4350-BB0D-BE14D2D27413}" type="presParOf" srcId="{70743D09-43DC-480E-8E13-563825C2E669}" destId="{3D59FB59-76E1-46E2-95CA-4170C1360103}" srcOrd="0" destOrd="0" presId="urn:microsoft.com/office/officeart/2005/8/layout/bProcess4"/>
    <dgm:cxn modelId="{255A8C61-6654-4E84-B9BE-60321391ECAB}" type="presParOf" srcId="{3D59FB59-76E1-46E2-95CA-4170C1360103}" destId="{5F738B3B-2587-4141-AC0D-CDA629DE7D4E}" srcOrd="0" destOrd="0" presId="urn:microsoft.com/office/officeart/2005/8/layout/bProcess4"/>
    <dgm:cxn modelId="{3CE0C960-9C0A-45FE-A2DB-59F3C0F49129}" type="presParOf" srcId="{3D59FB59-76E1-46E2-95CA-4170C1360103}" destId="{F8DB2DDE-68B1-4497-A72E-DEBB90E3CC92}" srcOrd="1" destOrd="0" presId="urn:microsoft.com/office/officeart/2005/8/layout/bProcess4"/>
    <dgm:cxn modelId="{47941BFE-48B1-430C-A634-BD24AD0243BC}" type="presParOf" srcId="{70743D09-43DC-480E-8E13-563825C2E669}" destId="{65558E72-3BC2-4E3D-A6D6-A56C9A9FAFD3}" srcOrd="1" destOrd="0" presId="urn:microsoft.com/office/officeart/2005/8/layout/bProcess4"/>
    <dgm:cxn modelId="{9129C8B2-5FDA-4980-899F-0045F42E63FB}" type="presParOf" srcId="{70743D09-43DC-480E-8E13-563825C2E669}" destId="{12C36DA9-41B4-428A-A89B-C65D23711AB8}" srcOrd="2" destOrd="0" presId="urn:microsoft.com/office/officeart/2005/8/layout/bProcess4"/>
    <dgm:cxn modelId="{01A431D7-B79F-4EDB-A827-CAF4DA695B3B}" type="presParOf" srcId="{12C36DA9-41B4-428A-A89B-C65D23711AB8}" destId="{00AF2450-D5F3-406E-96A2-6DA8E09264DC}" srcOrd="0" destOrd="0" presId="urn:microsoft.com/office/officeart/2005/8/layout/bProcess4"/>
    <dgm:cxn modelId="{91D33BDC-D4C3-4764-8A24-C7EB659C05C5}" type="presParOf" srcId="{12C36DA9-41B4-428A-A89B-C65D23711AB8}" destId="{05DF356A-AF9E-4B0F-A146-DFB7259B5B8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285B9-24E5-4A9C-833D-2936424B2E91}">
      <dsp:nvSpPr>
        <dsp:cNvPr id="0" name=""/>
        <dsp:cNvSpPr/>
      </dsp:nvSpPr>
      <dsp:spPr>
        <a:xfrm>
          <a:off x="0" y="0"/>
          <a:ext cx="5015230" cy="1225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A5:</a:t>
          </a:r>
          <a:endParaRPr lang="en-US" sz="1800" kern="1200"/>
        </a:p>
      </dsp:txBody>
      <dsp:txXfrm>
        <a:off x="35904" y="35904"/>
        <a:ext cx="3588838" cy="1154059"/>
      </dsp:txXfrm>
    </dsp:sp>
    <dsp:sp modelId="{80198527-B99C-422E-834C-3459EB2E1A7F}">
      <dsp:nvSpPr>
        <dsp:cNvPr id="0" name=""/>
        <dsp:cNvSpPr/>
      </dsp:nvSpPr>
      <dsp:spPr>
        <a:xfrm>
          <a:off x="420025" y="1448752"/>
          <a:ext cx="5015230" cy="1225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1.Depressed Skull Fracture</a:t>
          </a:r>
          <a:endParaRPr lang="en-US" sz="1800" kern="1200"/>
        </a:p>
      </dsp:txBody>
      <dsp:txXfrm>
        <a:off x="455929" y="1484656"/>
        <a:ext cx="3726582" cy="1154059"/>
      </dsp:txXfrm>
    </dsp:sp>
    <dsp:sp modelId="{0741B7E5-8757-4033-A973-759AF37EA266}">
      <dsp:nvSpPr>
        <dsp:cNvPr id="0" name=""/>
        <dsp:cNvSpPr/>
      </dsp:nvSpPr>
      <dsp:spPr>
        <a:xfrm>
          <a:off x="833782" y="2897505"/>
          <a:ext cx="5015230" cy="1225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2.Surgical Elevation (The Fracture Is On The Face ---Cosmetic Reason)</a:t>
          </a:r>
          <a:endParaRPr lang="en-US" sz="1800" kern="1200"/>
        </a:p>
      </dsp:txBody>
      <dsp:txXfrm>
        <a:off x="869686" y="2933409"/>
        <a:ext cx="3732852" cy="1154059"/>
      </dsp:txXfrm>
    </dsp:sp>
    <dsp:sp modelId="{C033F1A5-B076-4989-AC56-B5F05BE50AEC}">
      <dsp:nvSpPr>
        <dsp:cNvPr id="0" name=""/>
        <dsp:cNvSpPr/>
      </dsp:nvSpPr>
      <dsp:spPr>
        <a:xfrm>
          <a:off x="1253807" y="4346257"/>
          <a:ext cx="5015230" cy="1225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/>
            <a:t>3.Cosmetic / Penetrated Dura / Cerebrospinal Fluid Leak / Compression On The Brain / An Open Fracture …etc.</a:t>
          </a:r>
          <a:endParaRPr lang="en-US" sz="1800" kern="1200"/>
        </a:p>
      </dsp:txBody>
      <dsp:txXfrm>
        <a:off x="1289711" y="4382161"/>
        <a:ext cx="3726582" cy="1154059"/>
      </dsp:txXfrm>
    </dsp:sp>
    <dsp:sp modelId="{B04066BF-19C3-4BCB-BB1F-BE8209390EFB}">
      <dsp:nvSpPr>
        <dsp:cNvPr id="0" name=""/>
        <dsp:cNvSpPr/>
      </dsp:nvSpPr>
      <dsp:spPr>
        <a:xfrm>
          <a:off x="4218416" y="938903"/>
          <a:ext cx="796813" cy="7968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97699" y="938903"/>
        <a:ext cx="438247" cy="599602"/>
      </dsp:txXfrm>
    </dsp:sp>
    <dsp:sp modelId="{3A1CE642-CE2B-4E86-9EA2-334F90E6499C}">
      <dsp:nvSpPr>
        <dsp:cNvPr id="0" name=""/>
        <dsp:cNvSpPr/>
      </dsp:nvSpPr>
      <dsp:spPr>
        <a:xfrm>
          <a:off x="4638442" y="2387655"/>
          <a:ext cx="796813" cy="7968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17725" y="2387655"/>
        <a:ext cx="438247" cy="599602"/>
      </dsp:txXfrm>
    </dsp:sp>
    <dsp:sp modelId="{40F49796-1A97-4459-A4D7-EE916C3C33E7}">
      <dsp:nvSpPr>
        <dsp:cNvPr id="0" name=""/>
        <dsp:cNvSpPr/>
      </dsp:nvSpPr>
      <dsp:spPr>
        <a:xfrm>
          <a:off x="5052198" y="3836408"/>
          <a:ext cx="796813" cy="7968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1481" y="3836408"/>
        <a:ext cx="438247" cy="59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DFB4C-8C33-488E-A264-DE73CF9B35FF}">
      <dsp:nvSpPr>
        <dsp:cNvPr id="0" name=""/>
        <dsp:cNvSpPr/>
      </dsp:nvSpPr>
      <dsp:spPr>
        <a:xfrm>
          <a:off x="3080" y="1422284"/>
          <a:ext cx="3091011" cy="12364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/>
            <a:t>Neurosurgery MiniOSCE</a:t>
          </a:r>
          <a:endParaRPr lang="en-US" sz="3300" kern="1200"/>
        </a:p>
      </dsp:txBody>
      <dsp:txXfrm>
        <a:off x="3080" y="1422284"/>
        <a:ext cx="2781910" cy="1236404"/>
      </dsp:txXfrm>
    </dsp:sp>
    <dsp:sp modelId="{C36BED6A-7315-4C8E-888E-21686BB0B584}">
      <dsp:nvSpPr>
        <dsp:cNvPr id="0" name=""/>
        <dsp:cNvSpPr/>
      </dsp:nvSpPr>
      <dsp:spPr>
        <a:xfrm>
          <a:off x="2475889" y="1422284"/>
          <a:ext cx="3091011" cy="12364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kern="1200"/>
            <a:t>مستشفى الامير حمزة</a:t>
          </a:r>
          <a:endParaRPr lang="en-US" sz="3300" kern="1200"/>
        </a:p>
      </dsp:txBody>
      <dsp:txXfrm>
        <a:off x="3094091" y="1422284"/>
        <a:ext cx="1854607" cy="1236404"/>
      </dsp:txXfrm>
    </dsp:sp>
    <dsp:sp modelId="{F18B2C3E-3E8C-4430-A7B2-42B3E58B2AAC}">
      <dsp:nvSpPr>
        <dsp:cNvPr id="0" name=""/>
        <dsp:cNvSpPr/>
      </dsp:nvSpPr>
      <dsp:spPr>
        <a:xfrm>
          <a:off x="4948698" y="1422284"/>
          <a:ext cx="3091011" cy="12364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kern="1200"/>
            <a:t>الدكتور سالم الدويري</a:t>
          </a:r>
          <a:endParaRPr lang="en-US" sz="3300" kern="1200"/>
        </a:p>
      </dsp:txBody>
      <dsp:txXfrm>
        <a:off x="5566900" y="1422284"/>
        <a:ext cx="1854607" cy="1236404"/>
      </dsp:txXfrm>
    </dsp:sp>
    <dsp:sp modelId="{2B48A945-2CCB-4625-B0AA-8F49AD374F1F}">
      <dsp:nvSpPr>
        <dsp:cNvPr id="0" name=""/>
        <dsp:cNvSpPr/>
      </dsp:nvSpPr>
      <dsp:spPr>
        <a:xfrm>
          <a:off x="7421507" y="1422284"/>
          <a:ext cx="3091011" cy="12364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300" kern="1200"/>
            <a:t>Group B7 + B77</a:t>
          </a:r>
          <a:endParaRPr lang="en-US" sz="3300" kern="1200"/>
        </a:p>
      </dsp:txBody>
      <dsp:txXfrm>
        <a:off x="8039709" y="1422284"/>
        <a:ext cx="1854607" cy="1236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8E72-3BC2-4E3D-A6D6-A56C9A9FAFD3}">
      <dsp:nvSpPr>
        <dsp:cNvPr id="0" name=""/>
        <dsp:cNvSpPr/>
      </dsp:nvSpPr>
      <dsp:spPr>
        <a:xfrm rot="5400000">
          <a:off x="474049" y="1930180"/>
          <a:ext cx="3047121" cy="34436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DB2DDE-68B1-4497-A72E-DEBB90E3CC92}">
      <dsp:nvSpPr>
        <dsp:cNvPr id="0" name=""/>
        <dsp:cNvSpPr/>
      </dsp:nvSpPr>
      <dsp:spPr>
        <a:xfrm>
          <a:off x="1221360" y="2015"/>
          <a:ext cx="3826316" cy="2295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/>
            <a:t>What is the next radiological test you want to do ??</a:t>
          </a:r>
          <a:br>
            <a:rPr lang="en-MY" sz="2800" kern="1200"/>
          </a:br>
          <a:endParaRPr lang="en-US" sz="2800" kern="1200"/>
        </a:p>
      </dsp:txBody>
      <dsp:txXfrm>
        <a:off x="1288601" y="69256"/>
        <a:ext cx="3691834" cy="2161307"/>
      </dsp:txXfrm>
    </dsp:sp>
    <dsp:sp modelId="{05DF356A-AF9E-4B0F-A146-DFB7259B5B83}">
      <dsp:nvSpPr>
        <dsp:cNvPr id="0" name=""/>
        <dsp:cNvSpPr/>
      </dsp:nvSpPr>
      <dsp:spPr>
        <a:xfrm>
          <a:off x="1221360" y="2871752"/>
          <a:ext cx="3826316" cy="2698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/>
            <a:t>2) Mention 3 medication you give to him ??</a:t>
          </a:r>
          <a:r>
            <a:rPr lang="ar-JO" sz="2800" kern="1200" dirty="0"/>
            <a:t/>
          </a:r>
          <a:br>
            <a:rPr lang="ar-JO" sz="2800" kern="1200" dirty="0"/>
          </a:br>
          <a:r>
            <a:rPr lang="en-MY" sz="2800" kern="1200" dirty="0"/>
            <a:t>3) Mention 2 important risk factors ??</a:t>
          </a:r>
          <a:endParaRPr lang="en-US" sz="2800" kern="1200" dirty="0"/>
        </a:p>
      </dsp:txBody>
      <dsp:txXfrm>
        <a:off x="1300392" y="2950784"/>
        <a:ext cx="3668252" cy="254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7989-5609-4A0A-9DC9-7393A3EFB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A3502A-2740-49A2-84C5-A8DFD83B3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44BD9-90E3-41B5-AB35-175213BA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05DF8-F6D7-48CD-90EF-26C56EBB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86C29-BE94-4E4D-A4D4-072C6955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054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109B4-5A95-4611-AAA1-9F0F2DE8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B4854C-E5A4-4B7D-AA82-94E8F8A3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17AF0-3630-4B0D-AAA4-4C05C41D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FFFA98-2860-44E3-953D-4E47C41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5563D-FDB5-4C68-911A-EDBD0C81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6388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1F6781-BC79-4788-8B42-A89E69AB3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DB5BC-D9F6-4DE3-BF1B-0A23467B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23F29-DFCE-41CE-B2E7-AAAB05AD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551164-9B62-4D40-B553-1036DD01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C85D36-C365-43BB-A848-880F4E00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065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91B2E-20E1-4D97-94D3-A9F5FCB4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676CFD-5C0F-469C-AF38-79EF7B5D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2BCA1D-DC9E-4CD5-8C6F-130359FD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A63299-974F-42A1-9435-36B660AE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74AADF-47C7-4235-940B-800791D1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64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4459C-5379-457C-9674-67481A02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24A9DD-B058-4495-A422-C8D60390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513A3-54B9-4D32-9632-0488B29F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5BF0B-2F4F-44C3-A3B2-48F77BD5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8F646E-E732-49C5-AF1E-29ADEC9F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507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33E60-1070-4890-BC88-24479119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8AD133-EC47-4C50-8E19-3CC7FD4BB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034102-DCDC-4663-91A2-AD7EBEF68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D4F5B5-CA8B-4B4F-BE50-E45F1E4E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E0E362-E25B-441F-992C-07F3687C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A5038E-B1F1-4D23-AAFA-BE27F339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807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56825-B127-4EEF-85B0-E01D33EE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52A756-72E8-4731-8BC4-76A11B37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CF041-1C2B-40DB-AA79-6000EE909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DE52B5-F09A-40AD-B986-501EE84A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AF6172-4AEA-4139-9114-1592C627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8AE072-DCBD-4B6E-B091-7378E4EA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513E5B-0B91-4B46-865F-C426FA65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FE5711-08F8-4A99-B614-6A6DA717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843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31DC1-0ADC-410D-AD68-AF6DFE56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7E00E8-48E6-4292-BEB3-D6142300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85FA42-568E-49AF-BDF5-807AE845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E8184A-D0FA-42A3-AC1C-668DBD76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71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8853E0-ECFE-438B-A65B-F25A1BFF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DCE2F37-BDE5-4BB1-8399-54D96BD9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041386-D20E-4F59-802D-19C8B1F5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079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C4337B-6F2F-4492-AC9B-9CFEC6C8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685C0B-088F-4C08-BBA5-1783EB121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887CA7-AA2B-4ED3-BBD0-A5D1D0C6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09B5E-9EBA-40E3-88C2-3FDD0205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A9B426-F61C-4726-9ECD-7343AFB0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3409CD-FC3D-4CAC-9992-20D41F16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830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16EBF-58B8-4DB7-BF35-EA83F06C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7277B9-DA17-4989-9D2B-3FDD14D7F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88FC77-B3DC-4BA9-AD9F-C8165C5A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1501D6-15A4-4F86-B7F4-3462A25E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58A8B0-35B7-44DA-8CCE-5AEAB7A5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66FF3B-251A-4769-BAA1-D22438E1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98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651D96-4191-4655-BBBC-268901C3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E4F3BA-6DA6-4581-8A52-B41F9244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A2EE7-3878-4258-A0DC-0AEF291DD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B223-1EBC-48CE-8EDE-78559588190F}" type="datetimeFigureOut">
              <a:rPr lang="en-MY" smtClean="0"/>
              <a:t>7/3/2019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132E74-DDE6-47AE-B9E5-85386CB46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EA995D-6857-4A90-8A61-948315B9B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DE37-149A-47B7-B22C-FA0A2B3AAA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1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en/Glabella" TargetMode="External"/><Relationship Id="rId2" Type="http://schemas.openxmlformats.org/officeDocument/2006/relationships/hyperlink" Target="https://wiki2.org/en/Na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2.org/en/Primary_motor_corte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0D828-2210-4E2D-8816-64318CFE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جمعت الاسئلة كلها الي نزلت في القروب </a:t>
            </a:r>
            <a:br>
              <a:rPr lang="ar-JO" dirty="0"/>
            </a:br>
            <a:r>
              <a:rPr lang="ar-JO" dirty="0"/>
              <a:t>في كثير اسئلة مش مجاوب عليها ..لذلك رح احط اجوبتي </a:t>
            </a:r>
            <a:br>
              <a:rPr lang="ar-JO" dirty="0"/>
            </a:br>
            <a:r>
              <a:rPr lang="ar-JO" dirty="0"/>
              <a:t>ان شاء الله تكون كلها صحيحه واذا في خطأ المعذرة منكم مقدما  ^^</a:t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>بالتوفيق</a:t>
            </a:r>
          </a:p>
          <a:p>
            <a:pPr marL="0" indent="0">
              <a:buNone/>
            </a:pPr>
            <a:r>
              <a:rPr lang="en-MY" dirty="0"/>
              <a:t>Done by : NASHAAT AL-SHAMI</a:t>
            </a:r>
          </a:p>
        </p:txBody>
      </p:sp>
    </p:spTree>
    <p:extLst>
      <p:ext uri="{BB962C8B-B14F-4D97-AF65-F5344CB8AC3E}">
        <p14:creationId xmlns:p14="http://schemas.microsoft.com/office/powerpoint/2010/main" val="351750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362AA-3A0D-42F5-8342-6153F1F9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picture  is Chiari type 1</a:t>
            </a:r>
            <a:br>
              <a:rPr lang="en-MY" dirty="0"/>
            </a:br>
            <a:r>
              <a:rPr lang="en-MY" dirty="0"/>
              <a:t> answer present in page 6 in </a:t>
            </a:r>
            <a:br>
              <a:rPr lang="en-MY" dirty="0"/>
            </a:br>
            <a:r>
              <a:rPr lang="en-MY" dirty="0"/>
              <a:t>Toronto notes </a:t>
            </a:r>
            <a:br>
              <a:rPr lang="en-MY" dirty="0"/>
            </a:br>
            <a:r>
              <a:rPr lang="en-MY" dirty="0"/>
              <a:t>1.subfalcine</a:t>
            </a:r>
            <a:br>
              <a:rPr lang="en-MY" dirty="0"/>
            </a:br>
            <a:r>
              <a:rPr lang="en-MY" dirty="0"/>
              <a:t>2.central tentorial( axial)</a:t>
            </a:r>
            <a:br>
              <a:rPr lang="en-MY" dirty="0"/>
            </a:br>
            <a:r>
              <a:rPr lang="en-MY" dirty="0"/>
              <a:t>3.lateral tentorial (</a:t>
            </a:r>
            <a:r>
              <a:rPr lang="en-MY" dirty="0" err="1"/>
              <a:t>uncal</a:t>
            </a:r>
            <a:r>
              <a:rPr lang="en-MY" dirty="0"/>
              <a:t>)</a:t>
            </a:r>
            <a:br>
              <a:rPr lang="en-MY" dirty="0"/>
            </a:br>
            <a:r>
              <a:rPr lang="en-MY" dirty="0"/>
              <a:t>*4.upward</a:t>
            </a:r>
            <a:br>
              <a:rPr lang="en-MY" dirty="0"/>
            </a:br>
            <a:r>
              <a:rPr lang="en-MY" dirty="0"/>
              <a:t>*5.tonsillar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*most important </a:t>
            </a:r>
          </a:p>
        </p:txBody>
      </p:sp>
      <p:pic>
        <p:nvPicPr>
          <p:cNvPr id="5" name="Picture 4" descr="A picture containing photo, indoor&#10;&#10;Description generated with high confidence">
            <a:extLst>
              <a:ext uri="{FF2B5EF4-FFF2-40B4-BE49-F238E27FC236}">
                <a16:creationId xmlns:a16="http://schemas.microsoft.com/office/drawing/2014/main" xmlns="" id="{80D1F771-D00F-4AD2-850E-90305CE07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16" y="791454"/>
            <a:ext cx="5372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8379AB5-5EBA-49E0-A9B6-D869EC4F8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1098" b="-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7CCE3-4836-4962-B03A-6C1D521F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MY" dirty="0"/>
              <a:t>What is this?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321D931-0D6A-4F59-9F57-E8F85E19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Mention 4 complications of it?</a:t>
            </a:r>
          </a:p>
        </p:txBody>
      </p:sp>
    </p:spTree>
    <p:extLst>
      <p:ext uri="{BB962C8B-B14F-4D97-AF65-F5344CB8AC3E}">
        <p14:creationId xmlns:p14="http://schemas.microsoft.com/office/powerpoint/2010/main" val="332752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9946F-97EB-4484-BA6D-B5F5C6DD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1.Ventriculo peritoneal shunt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2. complications:</a:t>
            </a:r>
            <a:br>
              <a:rPr lang="en-MY" dirty="0"/>
            </a:br>
            <a:r>
              <a:rPr lang="en-MY" dirty="0"/>
              <a:t> -obstruction</a:t>
            </a:r>
            <a:br>
              <a:rPr lang="en-MY" dirty="0"/>
            </a:br>
            <a:r>
              <a:rPr lang="en-MY" dirty="0"/>
              <a:t> -infection</a:t>
            </a:r>
            <a:br>
              <a:rPr lang="en-MY" dirty="0"/>
            </a:br>
            <a:r>
              <a:rPr lang="en-MY" dirty="0"/>
              <a:t> -haemorrhage: as a result of </a:t>
            </a:r>
            <a:r>
              <a:rPr lang="en-MY" dirty="0" err="1"/>
              <a:t>overshunting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 -seizure</a:t>
            </a:r>
            <a:br>
              <a:rPr lang="en-MY" dirty="0"/>
            </a:br>
            <a:r>
              <a:rPr lang="en-MY" dirty="0"/>
              <a:t> -inguinal hernia </a:t>
            </a:r>
            <a:br>
              <a:rPr lang="en-MY" dirty="0"/>
            </a:br>
            <a:r>
              <a:rPr lang="en-MY" dirty="0"/>
              <a:t> </a:t>
            </a:r>
            <a:r>
              <a:rPr lang="ar-JO" dirty="0">
                <a:solidFill>
                  <a:srgbClr val="FF0000"/>
                </a:solidFill>
              </a:rPr>
              <a:t>*</a:t>
            </a:r>
            <a:r>
              <a:rPr lang="en-MY" dirty="0">
                <a:solidFill>
                  <a:srgbClr val="FF0000"/>
                </a:solidFill>
              </a:rPr>
              <a:t>extra : upward herniation </a:t>
            </a:r>
            <a:r>
              <a:rPr lang="ar-JO" dirty="0">
                <a:solidFill>
                  <a:srgbClr val="FF0000"/>
                </a:solidFill>
              </a:rPr>
              <a:t/>
            </a:r>
            <a:br>
              <a:rPr lang="ar-JO" dirty="0">
                <a:solidFill>
                  <a:srgbClr val="FF0000"/>
                </a:solidFill>
              </a:rPr>
            </a:br>
            <a:r>
              <a:rPr lang="ar-JO" dirty="0">
                <a:solidFill>
                  <a:srgbClr val="FF0000"/>
                </a:solidFill>
              </a:rPr>
              <a:t> 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45E29B-B971-41C6-A57B-B29BBB108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 title="intersecting circles">
            <a:extLst>
              <a:ext uri="{FF2B5EF4-FFF2-40B4-BE49-F238E27FC236}">
                <a16:creationId xmlns:a16="http://schemas.microsoft.com/office/drawing/2014/main" xmlns="" id="{4C76015D-CFEA-4204-9A50-352560FFC25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xmlns="" id="{7325C43C-72B5-4DC9-B386-90859B58BF0D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95AD9A4-5AF5-48C4-BC2A-635316433A4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xmlns="" id="{AF4A3D62-D56C-4A32-8C75-100D383EC61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2" name="Rectangle 21" title="ribbon">
            <a:extLst>
              <a:ext uri="{FF2B5EF4-FFF2-40B4-BE49-F238E27FC236}">
                <a16:creationId xmlns:a16="http://schemas.microsoft.com/office/drawing/2014/main" xmlns="" id="{3E1F47E4-066D-4C27-98C8-B2B2C7BABF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FF862-BAA6-48E3-98FE-60FCB448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7" y="2451370"/>
            <a:ext cx="9805692" cy="176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4000" dirty="0">
                <a:solidFill>
                  <a:schemeClr val="tx2"/>
                </a:solidFill>
              </a:rPr>
              <a:t>1. Where is the third Ventriculostomy site? </a:t>
            </a:r>
            <a:br>
              <a:rPr lang="en-MY" sz="4000" dirty="0">
                <a:solidFill>
                  <a:schemeClr val="tx2"/>
                </a:solidFill>
              </a:rPr>
            </a:br>
            <a:r>
              <a:rPr lang="en-MY" sz="4000" dirty="0">
                <a:solidFill>
                  <a:schemeClr val="tx2"/>
                </a:solidFill>
              </a:rPr>
              <a:t>2. artery in danger?</a:t>
            </a:r>
          </a:p>
        </p:txBody>
      </p:sp>
    </p:spTree>
    <p:extLst>
      <p:ext uri="{BB962C8B-B14F-4D97-AF65-F5344CB8AC3E}">
        <p14:creationId xmlns:p14="http://schemas.microsoft.com/office/powerpoint/2010/main" val="417064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115F8-4B63-4F71-A916-69B10ED8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MY" b="1" dirty="0"/>
              <a:t>Endoscopic third ventriculostomy</a:t>
            </a:r>
            <a:r>
              <a:rPr lang="en-MY" dirty="0"/>
              <a:t> (</a:t>
            </a:r>
            <a:r>
              <a:rPr lang="en-MY" b="1" dirty="0"/>
              <a:t>ETV</a:t>
            </a:r>
            <a:r>
              <a:rPr lang="en-MY" dirty="0"/>
              <a:t>) ENTRY POINT IS </a:t>
            </a:r>
          </a:p>
          <a:p>
            <a:pPr marL="0" indent="0">
              <a:buNone/>
            </a:pPr>
            <a:r>
              <a:rPr lang="en-MY" dirty="0"/>
              <a:t>Kocher’s Point ( direct to 3</a:t>
            </a:r>
            <a:r>
              <a:rPr lang="en-MY" baseline="30000" dirty="0"/>
              <a:t>rd</a:t>
            </a:r>
            <a:r>
              <a:rPr lang="en-MY" dirty="0"/>
              <a:t> ventricle )</a:t>
            </a:r>
            <a:br>
              <a:rPr lang="en-MY" dirty="0"/>
            </a:br>
            <a:r>
              <a:rPr lang="en-MY" dirty="0"/>
              <a:t>from </a:t>
            </a:r>
            <a:r>
              <a:rPr lang="en-MY" dirty="0" err="1"/>
              <a:t>wiki:</a:t>
            </a:r>
            <a:r>
              <a:rPr lang="en-MY" sz="2400" dirty="0" err="1"/>
              <a:t>loc</a:t>
            </a:r>
            <a:r>
              <a:rPr lang="en-MY" sz="2400" dirty="0" err="1">
                <a:latin typeface="MainSans"/>
              </a:rPr>
              <a:t>ated</a:t>
            </a:r>
            <a:r>
              <a:rPr lang="en-MY" sz="2400" dirty="0">
                <a:latin typeface="MainSans"/>
              </a:rPr>
              <a:t> 2-3 </a:t>
            </a:r>
            <a:r>
              <a:rPr lang="en-MY" sz="2400" dirty="0" err="1">
                <a:latin typeface="MainSans"/>
              </a:rPr>
              <a:t>centimeters</a:t>
            </a:r>
            <a:r>
              <a:rPr lang="en-MY" sz="2400" dirty="0">
                <a:latin typeface="MainSans"/>
              </a:rPr>
              <a:t> lateral to the midline (at approximately the mid-pupillary line) and approximately 11 cm posterior to the </a:t>
            </a:r>
            <a:r>
              <a:rPr lang="en-MY" sz="2400" dirty="0" err="1">
                <a:solidFill>
                  <a:srgbClr val="0060B4"/>
                </a:solidFill>
                <a:latin typeface="MainSans"/>
                <a:hlinkClick r:id="rId2" tooltip="Nasion"/>
              </a:rPr>
              <a:t>nasion</a:t>
            </a:r>
            <a:r>
              <a:rPr lang="en-MY" sz="2400" dirty="0">
                <a:latin typeface="MainSans"/>
              </a:rPr>
              <a:t>, or 10 cm posterior from the </a:t>
            </a:r>
            <a:r>
              <a:rPr lang="en-MY" sz="2400" dirty="0">
                <a:solidFill>
                  <a:srgbClr val="0060B4"/>
                </a:solidFill>
                <a:latin typeface="MainSans"/>
                <a:hlinkClick r:id="rId3" tooltip="Glabella"/>
              </a:rPr>
              <a:t>glabella</a:t>
            </a:r>
            <a:r>
              <a:rPr lang="en-MY" sz="2400" dirty="0">
                <a:latin typeface="MainSans"/>
              </a:rPr>
              <a:t>. It is important to be at least 1 cm anterior to the coronal suture to avoid the </a:t>
            </a:r>
            <a:r>
              <a:rPr lang="en-MY" sz="2400" dirty="0">
                <a:solidFill>
                  <a:srgbClr val="0060B4"/>
                </a:solidFill>
                <a:latin typeface="MainSans"/>
                <a:hlinkClick r:id="rId4" tooltip="Primary motor cortex"/>
              </a:rPr>
              <a:t>primary motor cortex</a:t>
            </a:r>
            <a:r>
              <a:rPr lang="en-MY" sz="2400" dirty="0">
                <a:latin typeface="MainSans"/>
              </a:rPr>
              <a:t>.</a:t>
            </a:r>
            <a:br>
              <a:rPr lang="en-MY" sz="2400" dirty="0">
                <a:latin typeface="MainSans"/>
              </a:rPr>
            </a:br>
            <a:r>
              <a:rPr lang="en-MY" sz="2400" dirty="0">
                <a:latin typeface="MainSans"/>
              </a:rPr>
              <a:t/>
            </a:r>
            <a:br>
              <a:rPr lang="en-MY" sz="2400" dirty="0">
                <a:latin typeface="MainSans"/>
              </a:rPr>
            </a:br>
            <a:r>
              <a:rPr lang="en-MY" sz="2400" dirty="0">
                <a:solidFill>
                  <a:srgbClr val="FF0000"/>
                </a:solidFill>
                <a:latin typeface="MainSans"/>
              </a:rPr>
              <a:t>The final position is situated directly above the floor of third ventricle </a:t>
            </a:r>
            <a:br>
              <a:rPr lang="en-MY" sz="2400" dirty="0">
                <a:solidFill>
                  <a:srgbClr val="FF0000"/>
                </a:solidFill>
                <a:latin typeface="MainSans"/>
              </a:rPr>
            </a:br>
            <a:r>
              <a:rPr lang="en-MY" sz="2400" dirty="0">
                <a:solidFill>
                  <a:srgbClr val="FF0000"/>
                </a:solidFill>
                <a:latin typeface="MainSans"/>
              </a:rPr>
              <a:t>see next slide</a:t>
            </a:r>
            <a:r>
              <a:rPr lang="en-MY" sz="2400" dirty="0"/>
              <a:t/>
            </a:r>
            <a:br>
              <a:rPr lang="en-MY" sz="2400" dirty="0"/>
            </a:br>
            <a:endParaRPr lang="en-MY" sz="2400" dirty="0"/>
          </a:p>
          <a:p>
            <a:pPr marL="0" indent="0">
              <a:buNone/>
            </a:pPr>
            <a:r>
              <a:rPr lang="en-MY" sz="2400" dirty="0"/>
              <a:t>2. Basilar artery ( not sure)</a:t>
            </a:r>
          </a:p>
        </p:txBody>
      </p:sp>
    </p:spTree>
    <p:extLst>
      <p:ext uri="{BB962C8B-B14F-4D97-AF65-F5344CB8AC3E}">
        <p14:creationId xmlns:p14="http://schemas.microsoft.com/office/powerpoint/2010/main" val="328687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0E3CF182-538E-4007-84D0-285AF2AEF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" y="643467"/>
            <a:ext cx="10359958" cy="557106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0B0B8CBE-DA4D-4DCE-A31E-A0C2E2FBB1BC}"/>
              </a:ext>
            </a:extLst>
          </p:cNvPr>
          <p:cNvSpPr/>
          <p:nvPr/>
        </p:nvSpPr>
        <p:spPr>
          <a:xfrm flipH="1">
            <a:off x="10457411" y="3122579"/>
            <a:ext cx="632121" cy="58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93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person&#10;&#10;Description generated with high confidence">
            <a:extLst>
              <a:ext uri="{FF2B5EF4-FFF2-40B4-BE49-F238E27FC236}">
                <a16:creationId xmlns:a16="http://schemas.microsoft.com/office/drawing/2014/main" xmlns="" id="{19BB61AC-06E7-4EB9-B7C6-EA2CFF7E9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678E3-54FC-4D99-8842-F016757E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87557"/>
            <a:ext cx="3651466" cy="363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/>
            </a:r>
            <a:br>
              <a:rPr lang="en-MY" dirty="0"/>
            </a:br>
            <a:r>
              <a:rPr lang="en-MY" dirty="0"/>
              <a:t>1. what type of fracture is this?</a:t>
            </a:r>
            <a:br>
              <a:rPr lang="en-MY" dirty="0"/>
            </a:br>
            <a:r>
              <a:rPr lang="en-MY" dirty="0"/>
              <a:t> 2.what is your next step ?</a:t>
            </a:r>
          </a:p>
        </p:txBody>
      </p:sp>
    </p:spTree>
    <p:extLst>
      <p:ext uri="{BB962C8B-B14F-4D97-AF65-F5344CB8AC3E}">
        <p14:creationId xmlns:p14="http://schemas.microsoft.com/office/powerpoint/2010/main" val="111865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7818C-C71C-4EA5-B7DC-7095F8F6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562"/>
            <a:ext cx="10515600" cy="5768401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نفس السؤال اجى لقروب ثاني ..وهاي اجابته:</a:t>
            </a:r>
            <a:endParaRPr lang="en-MY" dirty="0"/>
          </a:p>
          <a:p>
            <a:r>
              <a:rPr lang="en-MY" dirty="0"/>
              <a:t>Burst Fracture</a:t>
            </a:r>
          </a:p>
          <a:p>
            <a:pPr marL="0" indent="0">
              <a:buNone/>
            </a:pPr>
            <a:r>
              <a:rPr lang="en-MY" dirty="0"/>
              <a:t>   There Were Two Answers, We Don’t Know Which Is Right:</a:t>
            </a:r>
          </a:p>
          <a:p>
            <a:r>
              <a:rPr lang="en-MY" dirty="0"/>
              <a:t>-MRI (To See If There Is Any Damage To The Ligaments Then We Can Calculate The TLICS Score)</a:t>
            </a:r>
          </a:p>
          <a:p>
            <a:r>
              <a:rPr lang="en-MY" dirty="0"/>
              <a:t>-Conservative (Because He Only Has A Burst Fracture Which Is 2 On The TLICS Score &amp; The Doctor Didn’t Mention Any Other Signs)</a:t>
            </a:r>
          </a:p>
          <a:p>
            <a:pPr marL="0" indent="0">
              <a:buNone/>
            </a:pPr>
            <a:r>
              <a:rPr lang="en-MY" dirty="0">
                <a:solidFill>
                  <a:srgbClr val="FF0000"/>
                </a:solidFill>
              </a:rPr>
              <a:t> **Important To Know That People Who Score &lt;4 On The TLICS Score Don’t Need Surgery (Conservative Treatment), People Who Score 5 Or More Need Surgery, People Who Score 4 Can Undergo Either Surgery Or Conservative Treatment Depending On The Specific Case**</a:t>
            </a:r>
          </a:p>
        </p:txBody>
      </p:sp>
    </p:spTree>
    <p:extLst>
      <p:ext uri="{BB962C8B-B14F-4D97-AF65-F5344CB8AC3E}">
        <p14:creationId xmlns:p14="http://schemas.microsoft.com/office/powerpoint/2010/main" val="138759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47BCB8F-6D7D-4CB1-8021-DF0A99C1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13" y="643467"/>
            <a:ext cx="7642379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FF4518-709E-4F33-A1E8-790627683695}"/>
              </a:ext>
            </a:extLst>
          </p:cNvPr>
          <p:cNvSpPr txBox="1"/>
          <p:nvPr/>
        </p:nvSpPr>
        <p:spPr>
          <a:xfrm>
            <a:off x="9610928" y="194553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PLC: Posterior </a:t>
            </a:r>
            <a:r>
              <a:rPr lang="en-MY" dirty="0" err="1"/>
              <a:t>ligmentous</a:t>
            </a:r>
            <a:r>
              <a:rPr lang="en-MY" dirty="0"/>
              <a:t> complex</a:t>
            </a:r>
          </a:p>
        </p:txBody>
      </p:sp>
    </p:spTree>
    <p:extLst>
      <p:ext uri="{BB962C8B-B14F-4D97-AF65-F5344CB8AC3E}">
        <p14:creationId xmlns:p14="http://schemas.microsoft.com/office/powerpoint/2010/main" val="42792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F5B71-9022-4932-86EF-E78EB62A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r="4046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30BA5-833E-4323-81F5-0FE80DC3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MY" sz="2400"/>
              <a:t>Mention six complications of this pathology?</a:t>
            </a:r>
          </a:p>
        </p:txBody>
      </p:sp>
    </p:spTree>
    <p:extLst>
      <p:ext uri="{BB962C8B-B14F-4D97-AF65-F5344CB8AC3E}">
        <p14:creationId xmlns:p14="http://schemas.microsoft.com/office/powerpoint/2010/main" val="279765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31AAD-0ED6-414C-8815-7192BAF7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MY" dirty="0"/>
              <a:t>Examiner: Rami </a:t>
            </a:r>
            <a:r>
              <a:rPr lang="en-MY" dirty="0" err="1"/>
              <a:t>Qroom</a:t>
            </a: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/>
              <a:t>Questions of Group B2 and B22</a:t>
            </a:r>
          </a:p>
        </p:txBody>
      </p:sp>
    </p:spTree>
    <p:extLst>
      <p:ext uri="{BB962C8B-B14F-4D97-AF65-F5344CB8AC3E}">
        <p14:creationId xmlns:p14="http://schemas.microsoft.com/office/powerpoint/2010/main" val="11480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0CDE2-EDB6-4397-A843-20D2E6D3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660"/>
            <a:ext cx="10515600" cy="5593303"/>
          </a:xfrm>
        </p:spPr>
        <p:txBody>
          <a:bodyPr/>
          <a:lstStyle/>
          <a:p>
            <a:endParaRPr lang="en-MY" dirty="0"/>
          </a:p>
          <a:p>
            <a:r>
              <a:rPr lang="en-MY" dirty="0"/>
              <a:t>Vasospasm &amp; Ischemia</a:t>
            </a:r>
          </a:p>
          <a:p>
            <a:r>
              <a:rPr lang="en-MY" dirty="0"/>
              <a:t>Hydrocephalus</a:t>
            </a:r>
          </a:p>
          <a:p>
            <a:r>
              <a:rPr lang="en-MY" dirty="0"/>
              <a:t>Neurogenic Pulmonary </a:t>
            </a:r>
            <a:r>
              <a:rPr lang="en-MY" dirty="0" err="1"/>
              <a:t>Edema</a:t>
            </a:r>
            <a:endParaRPr lang="en-MY" dirty="0"/>
          </a:p>
          <a:p>
            <a:r>
              <a:rPr lang="en-MY" dirty="0"/>
              <a:t>Hyponatremia</a:t>
            </a:r>
          </a:p>
          <a:p>
            <a:r>
              <a:rPr lang="en-MY" dirty="0"/>
              <a:t>Diabetes Insipidus</a:t>
            </a:r>
          </a:p>
          <a:p>
            <a:r>
              <a:rPr lang="en-MY" dirty="0"/>
              <a:t>Cardiac Arrhythmias, CHF, MI</a:t>
            </a:r>
          </a:p>
          <a:p>
            <a:r>
              <a:rPr lang="en-MY" dirty="0"/>
              <a:t>Infections</a:t>
            </a:r>
          </a:p>
          <a:p>
            <a:pPr marL="0" indent="0">
              <a:buNone/>
            </a:pPr>
            <a:r>
              <a:rPr lang="en-MY" dirty="0"/>
              <a:t>•</a:t>
            </a:r>
            <a:r>
              <a:rPr lang="en-MY" dirty="0" err="1"/>
              <a:t>Rebleeding</a:t>
            </a:r>
            <a:endParaRPr lang="en-MY" dirty="0"/>
          </a:p>
          <a:p>
            <a:r>
              <a:rPr lang="en-MY" dirty="0"/>
              <a:t>Seizures</a:t>
            </a:r>
          </a:p>
          <a:p>
            <a:r>
              <a:rPr lang="en-MY" dirty="0"/>
              <a:t>**This Is A Subarachnoid </a:t>
            </a:r>
            <a:r>
              <a:rPr lang="en-MY" dirty="0" err="1"/>
              <a:t>Hemorrhage</a:t>
            </a:r>
            <a:r>
              <a:rPr lang="en-MY" dirty="0"/>
              <a:t> (Fills The Cisterns)**</a:t>
            </a:r>
          </a:p>
        </p:txBody>
      </p:sp>
    </p:spTree>
    <p:extLst>
      <p:ext uri="{BB962C8B-B14F-4D97-AF65-F5344CB8AC3E}">
        <p14:creationId xmlns:p14="http://schemas.microsoft.com/office/powerpoint/2010/main" val="91732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A42C427-EFC0-4940-8EF0-D93284A3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C4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4135891-688B-4073-A392-61588445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854" y="2314807"/>
            <a:ext cx="5847945" cy="3862156"/>
          </a:xfrm>
        </p:spPr>
        <p:txBody>
          <a:bodyPr/>
          <a:lstStyle/>
          <a:p>
            <a:pPr marL="0" indent="0">
              <a:buNone/>
            </a:pPr>
            <a:r>
              <a:rPr lang="en-MY" dirty="0"/>
              <a:t>1. What is this sign?</a:t>
            </a:r>
            <a:br>
              <a:rPr lang="en-MY" dirty="0"/>
            </a:br>
            <a:r>
              <a:rPr lang="en-MY" dirty="0"/>
              <a:t>2. What is the cause?</a:t>
            </a:r>
            <a:br>
              <a:rPr lang="en-MY" dirty="0"/>
            </a:br>
            <a:r>
              <a:rPr lang="en-MY" dirty="0"/>
              <a:t>3. Other symptoms with it?</a:t>
            </a:r>
          </a:p>
        </p:txBody>
      </p:sp>
    </p:spTree>
    <p:extLst>
      <p:ext uri="{BB962C8B-B14F-4D97-AF65-F5344CB8AC3E}">
        <p14:creationId xmlns:p14="http://schemas.microsoft.com/office/powerpoint/2010/main" val="389946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FF51A-3CE0-4109-8EFF-51942E82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 Battle’s sign --bruising over mastoid bone </a:t>
            </a:r>
            <a:br>
              <a:rPr lang="en-MY" dirty="0"/>
            </a:br>
            <a:r>
              <a:rPr lang="en-MY" dirty="0"/>
              <a:t>2. petrous temporal bone fracture</a:t>
            </a:r>
            <a:br>
              <a:rPr lang="en-MY" dirty="0"/>
            </a:br>
            <a:r>
              <a:rPr lang="en-MY" dirty="0"/>
              <a:t>3. -CSF otorrhea</a:t>
            </a:r>
          </a:p>
          <a:p>
            <a:pPr marL="0" indent="0">
              <a:buNone/>
            </a:pPr>
            <a:r>
              <a:rPr lang="en-MY" dirty="0"/>
              <a:t>     - deafness due to 8th nerve injury or ossicular disruption</a:t>
            </a:r>
          </a:p>
          <a:p>
            <a:pPr marL="0" indent="0">
              <a:buNone/>
            </a:pPr>
            <a:r>
              <a:rPr lang="en-MY" dirty="0"/>
              <a:t>     - hemotympanum</a:t>
            </a:r>
            <a:br>
              <a:rPr lang="en-MY" dirty="0"/>
            </a:br>
            <a:r>
              <a:rPr lang="en-MY" dirty="0"/>
              <a:t>     -7</a:t>
            </a:r>
            <a:r>
              <a:rPr lang="en-MY" baseline="30000" dirty="0"/>
              <a:t>th</a:t>
            </a:r>
            <a:r>
              <a:rPr lang="en-MY" dirty="0"/>
              <a:t> nerve palsy –often delayed</a:t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002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8C84BB24-3912-472C-9344-07979013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493" y="1575562"/>
            <a:ext cx="5614835" cy="382297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021A9C-B147-4440-8EE7-29178A49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2438400"/>
            <a:ext cx="5141391" cy="3785419"/>
          </a:xfrm>
        </p:spPr>
        <p:txBody>
          <a:bodyPr>
            <a:normAutofit/>
          </a:bodyPr>
          <a:lstStyle/>
          <a:p>
            <a:endParaRPr lang="en-MY" dirty="0"/>
          </a:p>
          <a:p>
            <a:r>
              <a:rPr lang="en-MY" dirty="0"/>
              <a:t>Name These Pathologies.</a:t>
            </a:r>
          </a:p>
          <a:p>
            <a:endParaRPr lang="en-MY" dirty="0"/>
          </a:p>
          <a:p>
            <a:r>
              <a:rPr lang="en-MY" dirty="0"/>
              <a:t>What Is The Management?</a:t>
            </a:r>
          </a:p>
          <a:p>
            <a:endParaRPr lang="en-MY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AB2D70-3990-4659-B6D0-F3B62023E990}"/>
              </a:ext>
            </a:extLst>
          </p:cNvPr>
          <p:cNvSpPr txBox="1"/>
          <p:nvPr/>
        </p:nvSpPr>
        <p:spPr>
          <a:xfrm>
            <a:off x="6011694" y="5029200"/>
            <a:ext cx="5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F9590F-4834-400F-8E7A-3278B2D83811}"/>
              </a:ext>
            </a:extLst>
          </p:cNvPr>
          <p:cNvSpPr txBox="1"/>
          <p:nvPr/>
        </p:nvSpPr>
        <p:spPr>
          <a:xfrm>
            <a:off x="7752945" y="5029200"/>
            <a:ext cx="40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08CCF3-FBD5-45A9-A903-A1864D5D8EE0}"/>
              </a:ext>
            </a:extLst>
          </p:cNvPr>
          <p:cNvSpPr txBox="1"/>
          <p:nvPr/>
        </p:nvSpPr>
        <p:spPr>
          <a:xfrm>
            <a:off x="9824936" y="4854102"/>
            <a:ext cx="40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7249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9070AF-07C0-440D-A7B8-1F3EF2349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dirty="0"/>
              <a:t>1: Spina Bifida </a:t>
            </a:r>
            <a:r>
              <a:rPr lang="en-MY" dirty="0" err="1"/>
              <a:t>Oculta</a:t>
            </a:r>
            <a:r>
              <a:rPr lang="en-MY" dirty="0"/>
              <a:t>/ 2: Meningocele/ 3: Meningomyelocele</a:t>
            </a:r>
          </a:p>
          <a:p>
            <a:r>
              <a:rPr lang="en-MY" dirty="0"/>
              <a:t>Surgical Removal Of The Sac (Except </a:t>
            </a:r>
            <a:r>
              <a:rPr lang="en-MY" dirty="0" err="1"/>
              <a:t>Oculta</a:t>
            </a:r>
            <a:r>
              <a:rPr lang="en-MY" dirty="0"/>
              <a:t>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7436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043FBB6-38D3-4062-A50D-D12708DA6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08" y="965595"/>
            <a:ext cx="4761657" cy="4773591"/>
          </a:xfrm>
          <a:prstGeom prst="rect">
            <a:avLst/>
          </a:prstGeom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BFB9E6E-841D-43EB-B6B7-289B9D6E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 three possible diagnosis?</a:t>
            </a:r>
          </a:p>
        </p:txBody>
      </p:sp>
    </p:spTree>
    <p:extLst>
      <p:ext uri="{BB962C8B-B14F-4D97-AF65-F5344CB8AC3E}">
        <p14:creationId xmlns:p14="http://schemas.microsoft.com/office/powerpoint/2010/main" val="130151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DA189-3D79-44B2-A484-4DC47BEE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This is a ring enhanced lesion :</a:t>
            </a:r>
            <a:br>
              <a:rPr lang="en-MY" dirty="0"/>
            </a:br>
            <a:r>
              <a:rPr lang="en-MY" dirty="0"/>
              <a:t>1.Abscess</a:t>
            </a:r>
            <a:br>
              <a:rPr lang="en-MY" dirty="0"/>
            </a:br>
            <a:r>
              <a:rPr lang="en-MY" dirty="0"/>
              <a:t>2. Metastasis</a:t>
            </a:r>
            <a:br>
              <a:rPr lang="en-MY" dirty="0"/>
            </a:br>
            <a:r>
              <a:rPr lang="en-MY" dirty="0"/>
              <a:t>3. GMB</a:t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4634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27590-A90A-4284-B672-2DE95BE7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1.What is the CSF production rate per day ?</a:t>
            </a:r>
            <a:br>
              <a:rPr lang="en-MY" dirty="0"/>
            </a:br>
            <a:r>
              <a:rPr lang="en-MY" dirty="0"/>
              <a:t>2.Cerebral perfusion pressure equation?</a:t>
            </a:r>
            <a:br>
              <a:rPr lang="en-MY" dirty="0"/>
            </a:br>
            <a:r>
              <a:rPr lang="en-MY" dirty="0"/>
              <a:t>3. cerebral blood flow rate equation?</a:t>
            </a:r>
          </a:p>
        </p:txBody>
      </p:sp>
    </p:spTree>
    <p:extLst>
      <p:ext uri="{BB962C8B-B14F-4D97-AF65-F5344CB8AC3E}">
        <p14:creationId xmlns:p14="http://schemas.microsoft.com/office/powerpoint/2010/main" val="363681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7DE22-9335-422C-990E-4F0B9803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</a:t>
            </a:r>
            <a:r>
              <a:rPr lang="en-US" dirty="0"/>
              <a:t> CSF production occurs at a rate of approximately 0.34 ml min or 500 ml day.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2.CPP = MAP </a:t>
            </a:r>
            <a:r>
              <a:rPr lang="en-US" dirty="0"/>
              <a:t>– ICP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3.CB flow = CPP/CVR</a:t>
            </a:r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3325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B138C-F261-4950-87BF-2F5B4741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ar-JO" dirty="0"/>
              <a:t>مستشفى حمزة</a:t>
            </a: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/>
              <a:t>Questions of group B1+B3</a:t>
            </a:r>
          </a:p>
        </p:txBody>
      </p:sp>
    </p:spTree>
    <p:extLst>
      <p:ext uri="{BB962C8B-B14F-4D97-AF65-F5344CB8AC3E}">
        <p14:creationId xmlns:p14="http://schemas.microsoft.com/office/powerpoint/2010/main" val="156750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0DC443-88DC-4E54-960E-2AFA50EEE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-2" b="-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9AD5D-3A06-44A8-8667-87986A09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162" y="640081"/>
            <a:ext cx="5199757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en-MY" sz="2400" dirty="0"/>
              <a:t>1.  Diagnosis ? </a:t>
            </a:r>
            <a:br>
              <a:rPr lang="en-MY" sz="2400" dirty="0"/>
            </a:br>
            <a:r>
              <a:rPr lang="en-MY" sz="2800" dirty="0"/>
              <a:t>2. 3 other types of enhancements?</a:t>
            </a:r>
            <a:br>
              <a:rPr lang="en-MY" sz="2800" dirty="0"/>
            </a:br>
            <a:r>
              <a:rPr lang="en-MY" sz="2800" dirty="0"/>
              <a:t/>
            </a:r>
            <a:br>
              <a:rPr lang="en-MY" sz="2800" dirty="0"/>
            </a:br>
            <a:r>
              <a:rPr lang="en-MY" sz="2800" dirty="0"/>
              <a:t/>
            </a:r>
            <a:br>
              <a:rPr lang="en-MY" sz="2800" dirty="0"/>
            </a:br>
            <a:r>
              <a:rPr lang="en-MY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611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9341CD5E-C447-494F-885C-12E41B99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9" y="1284477"/>
            <a:ext cx="4163991" cy="413949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34511-7574-4D9C-9AED-64325CA3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629266"/>
            <a:ext cx="5294671" cy="1622321"/>
          </a:xfrm>
        </p:spPr>
        <p:txBody>
          <a:bodyPr>
            <a:noAutofit/>
          </a:bodyPr>
          <a:lstStyle/>
          <a:p>
            <a:r>
              <a:rPr lang="en-MY" sz="2400" dirty="0" err="1"/>
              <a:t>Q.Patient</a:t>
            </a:r>
            <a:r>
              <a:rPr lang="en-MY" sz="2400" dirty="0"/>
              <a:t> came to ER after RTA , he was able to open his eyes to pain , with inappropriate response , he was able to localize the pain to left and withdraw it to right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xmlns="" id="{62D8013F-5CFE-43CE-86DD-A77C4D93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1.Name the study?</a:t>
            </a:r>
            <a:br>
              <a:rPr lang="en-US" sz="2400" dirty="0"/>
            </a:br>
            <a:r>
              <a:rPr lang="en-US" sz="2400" dirty="0"/>
              <a:t>2.write your finding?</a:t>
            </a:r>
          </a:p>
          <a:p>
            <a:pPr marL="0" indent="0">
              <a:buNone/>
            </a:pPr>
            <a:r>
              <a:rPr lang="en-US" sz="2400" dirty="0"/>
              <a:t>3.What is GCS in this case?</a:t>
            </a:r>
          </a:p>
          <a:p>
            <a:pPr marL="0" indent="0">
              <a:buNone/>
            </a:pPr>
            <a:r>
              <a:rPr lang="en-US" sz="2400" dirty="0"/>
              <a:t>4.What is the severity of this injury?</a:t>
            </a:r>
          </a:p>
          <a:p>
            <a:pPr marL="0" indent="0">
              <a:buNone/>
            </a:pPr>
            <a:r>
              <a:rPr lang="en-US" sz="2400" dirty="0"/>
              <a:t>5.</a:t>
            </a:r>
            <a:r>
              <a:rPr lang="en-MY" dirty="0"/>
              <a:t> write 3 indications of surgery after depressed skull fracture?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36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D97C9-5574-43BC-A954-37123E0E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847"/>
            <a:ext cx="10515600" cy="5457116"/>
          </a:xfrm>
        </p:spPr>
        <p:txBody>
          <a:bodyPr/>
          <a:lstStyle/>
          <a:p>
            <a:pPr marL="0" indent="0">
              <a:buNone/>
            </a:pPr>
            <a:r>
              <a:rPr lang="en-MY" dirty="0"/>
              <a:t>1.skull CT scan, Axial section ,bone window.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2. </a:t>
            </a:r>
            <a:r>
              <a:rPr lang="ar-JO" dirty="0"/>
              <a:t>الصورة الي اجتهم كان ال كسر عاليمين لذلك اذا بدنا نوصف هاي الصورة</a:t>
            </a:r>
            <a:br>
              <a:rPr lang="ar-JO" dirty="0"/>
            </a:br>
            <a:r>
              <a:rPr lang="en-MY" dirty="0"/>
              <a:t>left frontal depressed skull fracture.</a:t>
            </a:r>
            <a:br>
              <a:rPr lang="en-MY" dirty="0"/>
            </a:br>
            <a:r>
              <a:rPr lang="en-MY" dirty="0"/>
              <a:t>3. </a:t>
            </a:r>
            <a:r>
              <a:rPr lang="en-MY" dirty="0" err="1"/>
              <a:t>gcs</a:t>
            </a:r>
            <a:r>
              <a:rPr lang="en-MY" dirty="0"/>
              <a:t>= 10 , if we calculate it :</a:t>
            </a:r>
            <a:br>
              <a:rPr lang="en-MY" dirty="0"/>
            </a:br>
            <a:r>
              <a:rPr lang="en-MY" dirty="0"/>
              <a:t>   open his eyes to pain= 2</a:t>
            </a:r>
            <a:br>
              <a:rPr lang="en-MY" dirty="0"/>
            </a:br>
            <a:r>
              <a:rPr lang="en-MY" dirty="0"/>
              <a:t>     inappropriate response=3</a:t>
            </a:r>
            <a:br>
              <a:rPr lang="en-MY" dirty="0"/>
            </a:br>
            <a:r>
              <a:rPr lang="en-MY" dirty="0"/>
              <a:t>    localize the pain to left and withdraw it to right=5</a:t>
            </a:r>
            <a:br>
              <a:rPr lang="en-MY" dirty="0"/>
            </a:br>
            <a:r>
              <a:rPr lang="en-MY" dirty="0"/>
              <a:t>    GCS = 10   next slide is super important </a:t>
            </a:r>
            <a:br>
              <a:rPr lang="en-MY" dirty="0"/>
            </a:br>
            <a:r>
              <a:rPr lang="en-MY" dirty="0"/>
              <a:t>4. Moderate in severity ( 9- 12)</a:t>
            </a:r>
            <a:br>
              <a:rPr lang="en-MY" dirty="0"/>
            </a:br>
            <a:r>
              <a:rPr lang="en-MY" dirty="0"/>
              <a:t>5. Progressive neurological deficits ,, CSF leakage ,,, cosmetic ,,, epidural   hematoma</a:t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7887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5BF2BA0-913E-40A6-BEDD-1DB29158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5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9E5F13-122D-48EE-8622-26A6979599C9}"/>
              </a:ext>
            </a:extLst>
          </p:cNvPr>
          <p:cNvSpPr txBox="1"/>
          <p:nvPr/>
        </p:nvSpPr>
        <p:spPr>
          <a:xfrm>
            <a:off x="2091447" y="4182894"/>
            <a:ext cx="134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BEST motor</a:t>
            </a:r>
          </a:p>
        </p:txBody>
      </p:sp>
    </p:spTree>
    <p:extLst>
      <p:ext uri="{BB962C8B-B14F-4D97-AF65-F5344CB8AC3E}">
        <p14:creationId xmlns:p14="http://schemas.microsoft.com/office/powerpoint/2010/main" val="202078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864FD154-EB55-4933-8BA1-A6325C713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r="39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65658-0713-400A-B4F7-E7B8F9FC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MY" sz="2800" dirty="0"/>
              <a:t>60 </a:t>
            </a:r>
            <a:r>
              <a:rPr lang="en-MY" sz="2800" dirty="0" err="1"/>
              <a:t>yrs</a:t>
            </a:r>
            <a:r>
              <a:rPr lang="en-MY" sz="2800" dirty="0"/>
              <a:t> old male presented ER with sever pain begin at the back radiating to anterior thigh</a:t>
            </a:r>
            <a:br>
              <a:rPr lang="en-MY" sz="2800" dirty="0"/>
            </a:br>
            <a:r>
              <a:rPr lang="en-MY" sz="2800" dirty="0"/>
              <a:t>To middle malleolus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93D9F3C-4B4F-4718-B4BF-55E3AB8E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1-Name this study?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2. Write the finding 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3. three indications of surgery 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4. three red flags?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1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D220C-164D-496C-A0B3-382031D2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566"/>
            <a:ext cx="10515600" cy="5661397"/>
          </a:xfrm>
        </p:spPr>
        <p:txBody>
          <a:bodyPr/>
          <a:lstStyle/>
          <a:p>
            <a:pPr marL="0" indent="0">
              <a:buNone/>
            </a:pPr>
            <a:r>
              <a:rPr lang="en-MY" dirty="0"/>
              <a:t>1. Lumbosacral MRI t2, sagittal section.</a:t>
            </a:r>
            <a:br>
              <a:rPr lang="en-MY" dirty="0"/>
            </a:br>
            <a:endParaRPr lang="en-MY" dirty="0"/>
          </a:p>
          <a:p>
            <a:pPr marL="0" indent="0">
              <a:buNone/>
            </a:pPr>
            <a:r>
              <a:rPr lang="en-MY" dirty="0"/>
              <a:t>2. Disc prolapse between L3 and L4.</a:t>
            </a:r>
            <a:br>
              <a:rPr lang="en-MY" dirty="0"/>
            </a:br>
            <a:endParaRPr lang="en-MY" dirty="0"/>
          </a:p>
          <a:p>
            <a:pPr marL="0" indent="0">
              <a:buNone/>
            </a:pPr>
            <a:r>
              <a:rPr lang="en-MY" dirty="0"/>
              <a:t>3.  </a:t>
            </a:r>
            <a:r>
              <a:rPr lang="en-MY" sz="2400" dirty="0"/>
              <a:t>1. </a:t>
            </a:r>
            <a:r>
              <a:rPr lang="en-US" sz="2400" dirty="0"/>
              <a:t>intractable pain despite adequate conservative treatment for &gt; (6-</a:t>
            </a:r>
            <a:r>
              <a:rPr lang="ar-JO" sz="2400" dirty="0"/>
              <a:t>8</a:t>
            </a:r>
            <a:r>
              <a:rPr lang="en-US" sz="2400" dirty="0"/>
              <a:t> weeks)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     2. progressive neurological deficit </a:t>
            </a:r>
            <a:br>
              <a:rPr lang="en-MY" dirty="0"/>
            </a:br>
            <a:r>
              <a:rPr lang="en-MY" dirty="0"/>
              <a:t>     3.Failure of conservative treatment</a:t>
            </a:r>
            <a:br>
              <a:rPr lang="en-MY" dirty="0"/>
            </a:br>
            <a:r>
              <a:rPr lang="en-MY" dirty="0"/>
              <a:t>     4. Cauda equina syndrome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4.1.Trauma   2. Unexplained weight loss  3. Neurological symptoms</a:t>
            </a:r>
            <a:br>
              <a:rPr lang="en-MY" dirty="0"/>
            </a:br>
            <a:r>
              <a:rPr lang="en-MY" dirty="0"/>
              <a:t> 4. Extreme ages    5. Fever per se   6. Incontinence ( urinary/ stool)</a:t>
            </a:r>
            <a:br>
              <a:rPr lang="en-MY" dirty="0"/>
            </a:br>
            <a:r>
              <a:rPr lang="en-MY" dirty="0"/>
              <a:t> 7. sexual dysfunction  8. Immunosuppressed  9.Thorasic pain per se </a:t>
            </a:r>
            <a:br>
              <a:rPr lang="en-MY" dirty="0"/>
            </a:br>
            <a:r>
              <a:rPr lang="en-MY" dirty="0"/>
              <a:t>10. Night pain   11.personal history of cancer  12 . </a:t>
            </a:r>
            <a:r>
              <a:rPr lang="ar-JO" dirty="0"/>
              <a:t>بيكفي @@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994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1251DC31-11D1-446A-ACE5-C3D06E725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16355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98961-9244-4646-A03C-47FA904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MY" dirty="0"/>
              <a:t>Patient came to ER after falling in his buttock , he was able to move his thighs against gravity </a:t>
            </a:r>
            <a:br>
              <a:rPr lang="en-MY" dirty="0"/>
            </a:br>
            <a:endParaRPr lang="en-MY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AEB2987-6D9C-45E8-BD65-BA3B7D3D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2" y="1825625"/>
            <a:ext cx="47120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1-Muscle power at hip joint 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2- What  are the nerve roots suppling flexion of hip joint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29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xmlns="" id="{B1E3044D-AD17-4052-A453-8AA654EFAB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2">
            <a:extLst>
              <a:ext uri="{FF2B5EF4-FFF2-40B4-BE49-F238E27FC236}">
                <a16:creationId xmlns:a16="http://schemas.microsoft.com/office/drawing/2014/main" xmlns="" id="{1F564BCF-97B6-4D86-94EE-DD1B587F21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 Single Corner Rectangle 23">
            <a:extLst>
              <a:ext uri="{FF2B5EF4-FFF2-40B4-BE49-F238E27FC236}">
                <a16:creationId xmlns:a16="http://schemas.microsoft.com/office/drawing/2014/main" xmlns="" id="{54600AC1-F146-4567-9C5E-A96D6D3492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 Single Corner Rectangle 24">
            <a:extLst>
              <a:ext uri="{FF2B5EF4-FFF2-40B4-BE49-F238E27FC236}">
                <a16:creationId xmlns:a16="http://schemas.microsoft.com/office/drawing/2014/main" xmlns="" id="{81289F98-975F-4EB2-9553-8E1A9946B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 Single Corner Rectangle 25">
            <a:extLst>
              <a:ext uri="{FF2B5EF4-FFF2-40B4-BE49-F238E27FC236}">
                <a16:creationId xmlns:a16="http://schemas.microsoft.com/office/drawing/2014/main" xmlns="" id="{EBA7E638-205A-4579-864F-125BAC629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27C2CC7-1A53-4EBF-8F3E-732E2EDC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95" y="3885608"/>
            <a:ext cx="3264025" cy="2657864"/>
          </a:xfrm>
          <a:prstGeom prst="rect">
            <a:avLst/>
          </a:prstGeom>
        </p:spPr>
      </p:pic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xmlns="" id="{2854001E-6E9D-464A-9B65-A4012F7B30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2C9802A-EFBD-41D4-894F-AFD985DBA5B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7C55831-DDB7-4EEF-A49B-14564087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Nerve roots ; L1, L2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589F4A-C8F5-457F-9C5B-9472F8A41AA7}"/>
              </a:ext>
            </a:extLst>
          </p:cNvPr>
          <p:cNvSpPr txBox="1"/>
          <p:nvPr/>
        </p:nvSpPr>
        <p:spPr>
          <a:xfrm>
            <a:off x="7856388" y="975365"/>
            <a:ext cx="3847882" cy="169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muscle power at hip joint is  3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A29E955-685A-4D32-87A5-1415F0ADB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3" y="393253"/>
            <a:ext cx="6380648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9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AA230-9A93-469A-9506-8D76F125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dirty="0"/>
              <a:t>1-Give me 3 </a:t>
            </a:r>
            <a:r>
              <a:rPr lang="en-MY" sz="3200" dirty="0" err="1"/>
              <a:t>Dxx</a:t>
            </a:r>
            <a:r>
              <a:rPr lang="en-MY" sz="3200" dirty="0"/>
              <a:t> for ring enhancement on brain MRI ?</a:t>
            </a:r>
            <a:br>
              <a:rPr lang="en-MY" sz="3200" dirty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en-MY" sz="3200" dirty="0"/>
              <a:t>2- </a:t>
            </a:r>
            <a:r>
              <a:rPr lang="en-MY" dirty="0"/>
              <a:t>give me 3 dxx for intradural intramedullary </a:t>
            </a:r>
            <a:r>
              <a:rPr lang="en-MY" dirty="0" err="1"/>
              <a:t>tumors</a:t>
            </a:r>
            <a:r>
              <a:rPr lang="en-MY" dirty="0"/>
              <a:t> ?</a:t>
            </a:r>
            <a:r>
              <a:rPr lang="en-MY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7985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BE779-F655-41E5-BBA5-4C6DB9C47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 1. Metastasis ,, GBM ,,abscesses, lymphomas 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2. Astrocytoma </a:t>
            </a:r>
            <a:br>
              <a:rPr lang="en-MY" dirty="0"/>
            </a:br>
            <a:r>
              <a:rPr lang="en-MY" dirty="0"/>
              <a:t>     Ependymoma </a:t>
            </a:r>
            <a:br>
              <a:rPr lang="en-MY" dirty="0"/>
            </a:br>
            <a:r>
              <a:rPr lang="en-MY" dirty="0"/>
              <a:t>     Hemangioblastoma</a:t>
            </a:r>
          </a:p>
        </p:txBody>
      </p:sp>
      <p:pic>
        <p:nvPicPr>
          <p:cNvPr id="4" name="Content Placeholder 3" descr="2017-08-28 02.39.48.png">
            <a:extLst>
              <a:ext uri="{FF2B5EF4-FFF2-40B4-BE49-F238E27FC236}">
                <a16:creationId xmlns:a16="http://schemas.microsoft.com/office/drawing/2014/main" xmlns="" id="{0DE306CD-AC35-4B39-A8E1-214D268770F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535" y="2421543"/>
            <a:ext cx="747565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4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DBD6A7-C58B-40D4-AB12-E984B1881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MY" sz="3200" dirty="0"/>
          </a:p>
          <a:p>
            <a:pPr marL="0" indent="0" algn="ctr">
              <a:buNone/>
            </a:pPr>
            <a:r>
              <a:rPr lang="ar-JO" sz="3200" dirty="0"/>
              <a:t>مدينه</a:t>
            </a:r>
            <a:r>
              <a:rPr lang="en-MY" sz="3200" dirty="0"/>
              <a:t> </a:t>
            </a:r>
            <a:r>
              <a:rPr lang="ar-JO" sz="3200" dirty="0"/>
              <a:t> </a:t>
            </a:r>
            <a:endParaRPr lang="en-MY" sz="3200" dirty="0"/>
          </a:p>
          <a:p>
            <a:pPr marL="0" indent="0" algn="ctr">
              <a:buNone/>
            </a:pPr>
            <a:endParaRPr lang="en-MY" sz="3200" dirty="0"/>
          </a:p>
          <a:p>
            <a:pPr marL="0" indent="0" algn="ctr">
              <a:buNone/>
            </a:pPr>
            <a:r>
              <a:rPr lang="en-MY" sz="3200" dirty="0"/>
              <a:t>Questions of  Groups B8 &amp; B88</a:t>
            </a:r>
            <a:br>
              <a:rPr lang="en-MY" sz="3200" dirty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ar-JO" sz="3200" dirty="0"/>
              <a:t>في كمان 4 قروبات ثانيه امتحنت بالمدينه وكانت اسئلتهم نفس اسئله القروبين هذول بس كانوا يتعمقوا شوي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35746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C8132-CD4E-4689-857B-D3C8373C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dirty="0"/>
              <a:t>1. Homogenous enhancement lesion near the midline (meningioma)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3 other types : ring enhancement, heterogenous </a:t>
            </a:r>
            <a:r>
              <a:rPr lang="en-MY" dirty="0" err="1"/>
              <a:t>enhancmnet</a:t>
            </a:r>
            <a:r>
              <a:rPr lang="en-MY" dirty="0"/>
              <a:t>, </a:t>
            </a:r>
            <a:r>
              <a:rPr lang="fr-FR" dirty="0"/>
              <a:t>Non-</a:t>
            </a:r>
            <a:r>
              <a:rPr lang="fr-FR" dirty="0" err="1"/>
              <a:t>Enhancing</a:t>
            </a:r>
            <a:r>
              <a:rPr lang="fr-FR" dirty="0"/>
              <a:t> </a:t>
            </a:r>
            <a:r>
              <a:rPr lang="fr-FR" dirty="0" err="1"/>
              <a:t>Lesion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if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wants</a:t>
            </a:r>
            <a:r>
              <a:rPr lang="fr-FR" dirty="0"/>
              <a:t> </a:t>
            </a:r>
            <a:r>
              <a:rPr lang="fr-FR" dirty="0" err="1"/>
              <a:t>DDx</a:t>
            </a:r>
            <a:r>
              <a:rPr lang="fr-FR" dirty="0"/>
              <a:t> for </a:t>
            </a:r>
            <a:r>
              <a:rPr lang="fr-FR" dirty="0" err="1"/>
              <a:t>homogenous</a:t>
            </a:r>
            <a:r>
              <a:rPr lang="fr-FR" dirty="0"/>
              <a:t> lésion :</a:t>
            </a:r>
            <a:r>
              <a:rPr lang="ar-JO" dirty="0"/>
              <a:t/>
            </a:r>
            <a:br>
              <a:rPr lang="ar-JO" dirty="0"/>
            </a:br>
            <a:r>
              <a:rPr lang="en-MY" dirty="0"/>
              <a:t>1. </a:t>
            </a:r>
            <a:r>
              <a:rPr lang="en-MY" dirty="0" err="1"/>
              <a:t>ependmoma</a:t>
            </a:r>
            <a:r>
              <a:rPr lang="en-MY" dirty="0"/>
              <a:t> </a:t>
            </a:r>
            <a:br>
              <a:rPr lang="en-MY" dirty="0"/>
            </a:br>
            <a:r>
              <a:rPr lang="en-MY" dirty="0"/>
              <a:t>2.schwannoma </a:t>
            </a:r>
            <a:br>
              <a:rPr lang="en-MY" dirty="0"/>
            </a:br>
            <a:r>
              <a:rPr lang="en-MY" dirty="0"/>
              <a:t>3. pituitary macroadenoma </a:t>
            </a:r>
            <a:br>
              <a:rPr lang="en-MY" dirty="0"/>
            </a:br>
            <a:r>
              <a:rPr lang="en-MY" dirty="0"/>
              <a:t>4. neurofibroma                     </a:t>
            </a:r>
            <a:br>
              <a:rPr lang="en-MY" dirty="0"/>
            </a:br>
            <a:r>
              <a:rPr lang="en-MY" dirty="0"/>
              <a:t>4</a:t>
            </a:r>
            <a:r>
              <a:rPr lang="en-MY" dirty="0">
                <a:solidFill>
                  <a:srgbClr val="FF0000"/>
                </a:solidFill>
              </a:rPr>
              <a:t>.oligodendroglioma ( this is not homogenous enhanced lesion it is heterogenous )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03274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4103C8-94D4-455D-B0C5-96136EA86622}"/>
              </a:ext>
            </a:extLst>
          </p:cNvPr>
          <p:cNvSpPr/>
          <p:nvPr/>
        </p:nvSpPr>
        <p:spPr>
          <a:xfrm>
            <a:off x="681680" y="1630394"/>
            <a:ext cx="5911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dirty="0">
                <a:solidFill>
                  <a:srgbClr val="000000"/>
                </a:solidFill>
                <a:latin typeface="Calibri Light" panose="020F0302020204030204" pitchFamily="34" charset="0"/>
              </a:rPr>
              <a:t>Q1:</a:t>
            </a:r>
          </a:p>
          <a:p>
            <a:r>
              <a:rPr lang="en-MY" sz="2000" dirty="0">
                <a:solidFill>
                  <a:srgbClr val="000000"/>
                </a:solidFill>
                <a:latin typeface="Calibri" panose="020F0502020204030204" pitchFamily="34" charset="0"/>
              </a:rPr>
              <a:t>1.What Is The Classification Of This Lesion?</a:t>
            </a:r>
          </a:p>
          <a:p>
            <a:r>
              <a:rPr lang="en-MY" sz="2000" dirty="0">
                <a:solidFill>
                  <a:srgbClr val="000000"/>
                </a:solidFill>
                <a:latin typeface="Calibri" panose="020F0502020204030204" pitchFamily="34" charset="0"/>
              </a:rPr>
              <a:t>2.Mention 2 Differential Diagnosis.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CDFF88-CBAE-47A4-BAD1-CEB50A70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13" y="1838528"/>
            <a:ext cx="5544765" cy="42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1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25ACF-9732-4586-9A12-BFB78FD4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A1:</a:t>
            </a:r>
          </a:p>
          <a:p>
            <a:pPr marL="0" indent="0">
              <a:buNone/>
            </a:pPr>
            <a:r>
              <a:rPr lang="en-MY" dirty="0"/>
              <a:t>1.Extradural Lesion</a:t>
            </a:r>
          </a:p>
          <a:p>
            <a:pPr marL="0" indent="0">
              <a:buNone/>
            </a:pPr>
            <a:r>
              <a:rPr lang="en-MY" dirty="0"/>
              <a:t>2.Osteoid osteoma / Osteosarcoma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08748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22FD7F-8CBC-4F3B-9218-D86DDD8B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9" y="943583"/>
            <a:ext cx="4163991" cy="5019472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EC18D2-040D-4663-961D-7F5350CA5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MY" sz="2400"/>
              <a:t>Q2:</a:t>
            </a:r>
          </a:p>
          <a:p>
            <a:pPr marL="0" indent="0">
              <a:buNone/>
            </a:pPr>
            <a:r>
              <a:rPr lang="en-MY" sz="2400"/>
              <a:t>1.What Is Your Spot Diagnosis?</a:t>
            </a:r>
          </a:p>
          <a:p>
            <a:pPr marL="0" indent="0">
              <a:buNone/>
            </a:pPr>
            <a:r>
              <a:rPr lang="en-MY" sz="2400"/>
              <a:t>2.Mention 4 Keywords About This Pathology.</a:t>
            </a:r>
          </a:p>
          <a:p>
            <a:pPr marL="0" indent="0">
              <a:buNone/>
            </a:pPr>
            <a:endParaRPr lang="en-MY" sz="2400" b="1"/>
          </a:p>
        </p:txBody>
      </p:sp>
    </p:spTree>
    <p:extLst>
      <p:ext uri="{BB962C8B-B14F-4D97-AF65-F5344CB8AC3E}">
        <p14:creationId xmlns:p14="http://schemas.microsoft.com/office/powerpoint/2010/main" val="107470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FFF19A-514E-4C95-AE8C-58FEED00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A2:</a:t>
            </a:r>
          </a:p>
          <a:p>
            <a:pPr marL="0" indent="0">
              <a:buNone/>
            </a:pPr>
            <a:r>
              <a:rPr lang="en-MY" dirty="0"/>
              <a:t>1.Meningioma</a:t>
            </a:r>
          </a:p>
          <a:p>
            <a:pPr marL="0" indent="0">
              <a:buNone/>
            </a:pPr>
            <a:r>
              <a:rPr lang="en-MY" dirty="0"/>
              <a:t>2.Dural Tail / Homogenous Enhancement / Well-Defined Border / Extra-Axial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29538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1A48365-B48D-490D-A7DE-D85CC9AD2F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21F05AC-2996-48A9-9B40-1A0FC53D76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33EFD3-C0CF-44D6-97F0-638B5B07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5" y="1114291"/>
            <a:ext cx="4533345" cy="488659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0A829F-AFF3-482B-848E-614EB4455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MY" sz="2000" dirty="0">
                <a:solidFill>
                  <a:schemeClr val="bg1"/>
                </a:solidFill>
              </a:rPr>
              <a:t>Q3:</a:t>
            </a:r>
          </a:p>
          <a:p>
            <a:pPr marL="0" indent="0">
              <a:buNone/>
            </a:pPr>
            <a:r>
              <a:rPr lang="en-MY" sz="2000" dirty="0">
                <a:solidFill>
                  <a:schemeClr val="bg1"/>
                </a:solidFill>
              </a:rPr>
              <a:t>1.What Is The Type Of Enhancement Seen In This Lesion?</a:t>
            </a:r>
          </a:p>
          <a:p>
            <a:pPr marL="0" indent="0">
              <a:buNone/>
            </a:pPr>
            <a:r>
              <a:rPr lang="en-MY" sz="2000" dirty="0">
                <a:solidFill>
                  <a:schemeClr val="bg1"/>
                </a:solidFill>
              </a:rPr>
              <a:t>2.Mention 3 Other Types Of Enhancement.</a:t>
            </a:r>
          </a:p>
          <a:p>
            <a:pPr marL="0" indent="0">
              <a:buNone/>
            </a:pPr>
            <a:endParaRPr lang="en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9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A4B5FC-1B72-4A58-97A0-5F4EDBDB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A3:</a:t>
            </a:r>
          </a:p>
          <a:p>
            <a:pPr marL="0" indent="0">
              <a:buNone/>
            </a:pPr>
            <a:r>
              <a:rPr lang="en-MY" dirty="0"/>
              <a:t>1.Ring Enhancement</a:t>
            </a:r>
          </a:p>
          <a:p>
            <a:pPr marL="0" indent="0">
              <a:buNone/>
            </a:pPr>
            <a:r>
              <a:rPr lang="fr-FR" dirty="0"/>
              <a:t>2.Non-Enhancing </a:t>
            </a:r>
            <a:r>
              <a:rPr lang="fr-FR" dirty="0" err="1"/>
              <a:t>Lesion</a:t>
            </a:r>
            <a:r>
              <a:rPr lang="fr-FR" dirty="0"/>
              <a:t> / </a:t>
            </a:r>
            <a:r>
              <a:rPr lang="fr-FR" dirty="0" err="1"/>
              <a:t>Homogenous</a:t>
            </a:r>
            <a:r>
              <a:rPr lang="fr-FR" dirty="0"/>
              <a:t> </a:t>
            </a:r>
            <a:r>
              <a:rPr lang="fr-FR" dirty="0" err="1"/>
              <a:t>Enhancement</a:t>
            </a:r>
            <a:r>
              <a:rPr lang="fr-FR" dirty="0"/>
              <a:t> / </a:t>
            </a:r>
            <a:r>
              <a:rPr lang="fr-FR" dirty="0" err="1"/>
              <a:t>Heterogeneous</a:t>
            </a:r>
            <a:r>
              <a:rPr lang="fr-FR" dirty="0"/>
              <a:t> </a:t>
            </a:r>
            <a:r>
              <a:rPr lang="fr-FR" dirty="0" err="1"/>
              <a:t>Enhancement</a:t>
            </a:r>
            <a:endParaRPr lang="fr-FR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2846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141C67-7578-46FE-93B4-4D703688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859" y="1237911"/>
            <a:ext cx="4552822" cy="462786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9E02C1-2321-45B7-A549-93BE19E0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MY" sz="2400"/>
              <a:t>Q4:</a:t>
            </a:r>
          </a:p>
          <a:p>
            <a:pPr marL="0" indent="0">
              <a:buNone/>
            </a:pPr>
            <a:r>
              <a:rPr lang="en-MY" sz="2400"/>
              <a:t>1.Mention 4 Differential Diagnosis For This Lesion.</a:t>
            </a:r>
          </a:p>
          <a:p>
            <a:pPr marL="0" indent="0">
              <a:buNone/>
            </a:pPr>
            <a:r>
              <a:rPr lang="en-MY" sz="2400"/>
              <a:t>2.Mention 3 Effects Of This Lesion.</a:t>
            </a:r>
          </a:p>
          <a:p>
            <a:pPr marL="0" indent="0">
              <a:buNone/>
            </a:pPr>
            <a:endParaRPr lang="en-MY" sz="2400"/>
          </a:p>
        </p:txBody>
      </p:sp>
    </p:spTree>
    <p:extLst>
      <p:ext uri="{BB962C8B-B14F-4D97-AF65-F5344CB8AC3E}">
        <p14:creationId xmlns:p14="http://schemas.microsoft.com/office/powerpoint/2010/main" val="812980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A0F66-361C-44C7-A166-B25ACBAD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A4:</a:t>
            </a:r>
          </a:p>
          <a:p>
            <a:pPr marL="0" indent="0">
              <a:buNone/>
            </a:pPr>
            <a:r>
              <a:rPr lang="en-MY" dirty="0"/>
              <a:t>1.Pituitary Adenoma / Craniopharyngioma/ Optic Nerve Glioma / Cyst</a:t>
            </a:r>
          </a:p>
          <a:p>
            <a:pPr marL="0" indent="0">
              <a:buNone/>
            </a:pPr>
            <a:r>
              <a:rPr lang="en-MY" dirty="0"/>
              <a:t>2.Cranial Nerve Palsy / </a:t>
            </a:r>
            <a:r>
              <a:rPr lang="en-MY" dirty="0" err="1"/>
              <a:t>BitemporalHemianopsia</a:t>
            </a:r>
            <a:r>
              <a:rPr lang="en-MY" dirty="0"/>
              <a:t>/ Mass Effect / Endocrine Effect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29913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40C1EE-578E-481E-8A40-F729DBA1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9" y="982494"/>
            <a:ext cx="4163991" cy="5009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D6D566-C0F6-4506-AE12-9FC37FFC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MY" sz="2400"/>
              <a:t>Q5:</a:t>
            </a:r>
          </a:p>
          <a:p>
            <a:pPr marL="0" indent="0">
              <a:buNone/>
            </a:pPr>
            <a:r>
              <a:rPr lang="en-MY" sz="2400"/>
              <a:t>1.What Is The Name Of This Pathology?</a:t>
            </a:r>
          </a:p>
          <a:p>
            <a:pPr marL="0" indent="0">
              <a:buNone/>
            </a:pPr>
            <a:r>
              <a:rPr lang="en-MY" sz="2400"/>
              <a:t>2.What Is Your Management?</a:t>
            </a:r>
          </a:p>
          <a:p>
            <a:pPr marL="0" indent="0">
              <a:buNone/>
            </a:pPr>
            <a:r>
              <a:rPr lang="en-MY" sz="2400"/>
              <a:t>3.Mention 3 Indications For Surgery In </a:t>
            </a:r>
          </a:p>
          <a:p>
            <a:pPr marL="0" indent="0">
              <a:buNone/>
            </a:pPr>
            <a:r>
              <a:rPr lang="en-MY" sz="2400"/>
              <a:t>  Patients With This Pathology.</a:t>
            </a:r>
          </a:p>
          <a:p>
            <a:endParaRPr lang="en-MY" sz="2400"/>
          </a:p>
        </p:txBody>
      </p:sp>
    </p:spTree>
    <p:extLst>
      <p:ext uri="{BB962C8B-B14F-4D97-AF65-F5344CB8AC3E}">
        <p14:creationId xmlns:p14="http://schemas.microsoft.com/office/powerpoint/2010/main" val="838023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9C12F15-1FBC-4CA6-9674-774D7772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5082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64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D2974B17-5949-4FB7-921E-92986536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BB84215-5D83-45CD-96CB-EF8B70C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mention 4 lesions?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80319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585A2C-A30A-463B-8431-380F8C9A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1" y="1050587"/>
            <a:ext cx="5941068" cy="3793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40A2F3-9F66-451A-8184-CD09CB08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r>
              <a:rPr lang="en-MY" sz="2000"/>
              <a:t>Q6:</a:t>
            </a:r>
          </a:p>
          <a:p>
            <a:pPr marL="0" indent="0">
              <a:buNone/>
            </a:pPr>
            <a:r>
              <a:rPr lang="en-MY" sz="2000"/>
              <a:t>1.Name These Pathologies.</a:t>
            </a:r>
          </a:p>
          <a:p>
            <a:pPr marL="0" indent="0">
              <a:buNone/>
            </a:pPr>
            <a:r>
              <a:rPr lang="en-MY" sz="2000"/>
              <a:t>2.What Is The Management?</a:t>
            </a:r>
          </a:p>
          <a:p>
            <a:pPr marL="0" indent="0">
              <a:buNone/>
            </a:pPr>
            <a:r>
              <a:rPr lang="en-MY" sz="2000"/>
              <a:t>3.What Are The Goals Of Management For These Patients?</a:t>
            </a:r>
          </a:p>
          <a:p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577070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13DAFC-9CFC-4EB9-B1A6-8BEB284B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A6:</a:t>
            </a:r>
          </a:p>
          <a:p>
            <a:pPr marL="0" indent="0">
              <a:buNone/>
            </a:pPr>
            <a:r>
              <a:rPr lang="en-MY" dirty="0"/>
              <a:t>  1: Spina Bifida </a:t>
            </a:r>
            <a:r>
              <a:rPr lang="en-MY" dirty="0" err="1"/>
              <a:t>Oculta</a:t>
            </a:r>
            <a:r>
              <a:rPr lang="en-MY" dirty="0"/>
              <a:t>/ 2: Meningocele/ 3: Meningomyelocele</a:t>
            </a:r>
          </a:p>
          <a:p>
            <a:pPr marL="0" indent="0">
              <a:buNone/>
            </a:pPr>
            <a:r>
              <a:rPr lang="en-MY" dirty="0"/>
              <a:t>2. Surgical Removal Of The Sac (Except </a:t>
            </a:r>
            <a:r>
              <a:rPr lang="en-MY" dirty="0" err="1"/>
              <a:t>Oculta</a:t>
            </a:r>
            <a:r>
              <a:rPr lang="en-MY" dirty="0"/>
              <a:t>)</a:t>
            </a:r>
          </a:p>
          <a:p>
            <a:pPr marL="0" indent="0">
              <a:buNone/>
            </a:pPr>
            <a:r>
              <a:rPr lang="en-MY" dirty="0"/>
              <a:t>3. Prevent Further Neurologic Damage / Prevent Infections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5623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1E645B-5D34-45F2-B45D-115DD7AD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356" y="965595"/>
            <a:ext cx="4200760" cy="4773591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2140C-450D-4AD6-BF8D-134019F7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MY" sz="2000"/>
              <a:t>Q7:</a:t>
            </a:r>
          </a:p>
          <a:p>
            <a:pPr marL="0" indent="0">
              <a:buNone/>
            </a:pPr>
            <a:r>
              <a:rPr lang="en-MY" sz="2000"/>
              <a:t>1.What Is The Name Of This Pathology?</a:t>
            </a:r>
          </a:p>
          <a:p>
            <a:pPr marL="0" indent="0">
              <a:buNone/>
            </a:pPr>
            <a:r>
              <a:rPr lang="en-MY" sz="2000"/>
              <a:t>2.Mention 3 Spinal Tracts That Are Affected In This Pathology.</a:t>
            </a:r>
          </a:p>
          <a:p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26048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EA3C2-FE12-48F6-885D-753476B4C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A7:</a:t>
            </a:r>
          </a:p>
          <a:p>
            <a:pPr marL="0" indent="0">
              <a:buNone/>
            </a:pPr>
            <a:r>
              <a:rPr lang="en-MY" dirty="0"/>
              <a:t>1.Brown Sequard Syndrome</a:t>
            </a:r>
          </a:p>
          <a:p>
            <a:pPr marL="0" indent="0">
              <a:buNone/>
            </a:pPr>
            <a:r>
              <a:rPr lang="en-MY" dirty="0"/>
              <a:t>2.Spinothalamic Tract / Corticospinal Tract (Anterior &amp; Lateral) / Dorsal Column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7119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05CA6-C008-4E55-A7AC-EF08DD21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9" y="1118681"/>
            <a:ext cx="4163991" cy="4737369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4FCC3-65DE-4A75-B916-0536E057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MY" sz="2400"/>
              <a:t>Q8:</a:t>
            </a:r>
          </a:p>
          <a:p>
            <a:pPr marL="0" indent="0">
              <a:buNone/>
            </a:pPr>
            <a:r>
              <a:rPr lang="en-MY" sz="2400"/>
              <a:t>1.What Is The Type Of This Fracture?</a:t>
            </a:r>
          </a:p>
          <a:p>
            <a:pPr marL="0" indent="0">
              <a:buNone/>
            </a:pPr>
            <a:r>
              <a:rPr lang="en-MY" sz="2400"/>
              <a:t>2.What Is The Next Step In Management?</a:t>
            </a:r>
          </a:p>
          <a:p>
            <a:endParaRPr lang="en-MY" sz="2400"/>
          </a:p>
        </p:txBody>
      </p:sp>
    </p:spTree>
    <p:extLst>
      <p:ext uri="{BB962C8B-B14F-4D97-AF65-F5344CB8AC3E}">
        <p14:creationId xmlns:p14="http://schemas.microsoft.com/office/powerpoint/2010/main" val="3215822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51165-9870-4B3D-9D2A-AF0AAEDF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469"/>
            <a:ext cx="10515600" cy="5021494"/>
          </a:xfrm>
        </p:spPr>
        <p:txBody>
          <a:bodyPr>
            <a:normAutofit fontScale="92500" lnSpcReduction="10000"/>
          </a:bodyPr>
          <a:lstStyle/>
          <a:p>
            <a:r>
              <a:rPr lang="en-MY" dirty="0"/>
              <a:t>A8:</a:t>
            </a:r>
          </a:p>
          <a:p>
            <a:pPr marL="0" indent="0">
              <a:buNone/>
            </a:pPr>
            <a:r>
              <a:rPr lang="en-MY" dirty="0"/>
              <a:t>1.Burst Fracture</a:t>
            </a:r>
          </a:p>
          <a:p>
            <a:pPr marL="0" indent="0">
              <a:buNone/>
            </a:pPr>
            <a:r>
              <a:rPr lang="en-MY" dirty="0"/>
              <a:t>2.There Were Two Answers, We Don’t Know Which Is Right: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/>
              <a:t>-MRI (To See If There Is Any Damage To The Ligaments Then We Can Calculate The TLICS Score)</a:t>
            </a:r>
          </a:p>
          <a:p>
            <a:pPr marL="0" indent="0">
              <a:buNone/>
            </a:pPr>
            <a:r>
              <a:rPr lang="en-MY" dirty="0"/>
              <a:t>-Conservative (Because He Only Has A Burst Fracture Which Is 2 On The TLICS Score &amp; The Doctor Didn’t Mention Any Other Signs)</a:t>
            </a:r>
          </a:p>
          <a:p>
            <a:pPr marL="0" indent="0">
              <a:buNone/>
            </a:pPr>
            <a:r>
              <a:rPr lang="en-MY" dirty="0">
                <a:solidFill>
                  <a:srgbClr val="FF0000"/>
                </a:solidFill>
              </a:rPr>
              <a:t>**Important To Know That People Who Score &lt;4 On The TLICS Score Don’t Need Surgery (Conservative Treatment), People Who Score 5 Or More Need Surgery, People Who Score 4 Can Undergo Either Surgery Or Conservative Treatment Depending On The Specific Case**</a:t>
            </a:r>
          </a:p>
        </p:txBody>
      </p:sp>
    </p:spTree>
    <p:extLst>
      <p:ext uri="{BB962C8B-B14F-4D97-AF65-F5344CB8AC3E}">
        <p14:creationId xmlns:p14="http://schemas.microsoft.com/office/powerpoint/2010/main" val="4232242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71FAA8-4404-4B3F-84DA-3DC953F3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79" y="1371601"/>
            <a:ext cx="4163991" cy="4464995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888A1-9B49-428F-B912-F6FBBC49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26" y="2438400"/>
            <a:ext cx="5408255" cy="3785419"/>
          </a:xfrm>
        </p:spPr>
        <p:txBody>
          <a:bodyPr>
            <a:normAutofit/>
          </a:bodyPr>
          <a:lstStyle/>
          <a:p>
            <a:r>
              <a:rPr lang="en-MY" sz="2400" dirty="0"/>
              <a:t>Q9:</a:t>
            </a:r>
          </a:p>
          <a:p>
            <a:pPr marL="0" indent="0">
              <a:buNone/>
            </a:pPr>
            <a:r>
              <a:rPr lang="en-MY" sz="2400" dirty="0"/>
              <a:t>1.What Is The Type Of Bleeding In 1 &amp; 2?</a:t>
            </a:r>
          </a:p>
          <a:p>
            <a:pPr marL="0" indent="0">
              <a:buNone/>
            </a:pPr>
            <a:r>
              <a:rPr lang="en-MY" sz="2400" dirty="0"/>
              <a:t>2.Mention The Source Of Bleeding For Each On.</a:t>
            </a:r>
          </a:p>
          <a:p>
            <a:endParaRPr lang="en-MY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0D22B-9281-4202-8852-42ED9E9161C5}"/>
              </a:ext>
            </a:extLst>
          </p:cNvPr>
          <p:cNvSpPr txBox="1"/>
          <p:nvPr/>
        </p:nvSpPr>
        <p:spPr>
          <a:xfrm>
            <a:off x="10884027" y="1371601"/>
            <a:ext cx="38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307E8D-2481-4E54-A31F-1210C36B05A6}"/>
              </a:ext>
            </a:extLst>
          </p:cNvPr>
          <p:cNvSpPr txBox="1"/>
          <p:nvPr/>
        </p:nvSpPr>
        <p:spPr>
          <a:xfrm>
            <a:off x="7577847" y="5599688"/>
            <a:ext cx="4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6213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398BF-D6EA-47D9-B0CB-7F6EBE69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A9:</a:t>
            </a:r>
          </a:p>
          <a:p>
            <a:pPr marL="0" indent="0">
              <a:buNone/>
            </a:pPr>
            <a:r>
              <a:rPr lang="en-MY" dirty="0"/>
              <a:t>1.  1: Epidural / 2: Subdural</a:t>
            </a:r>
          </a:p>
          <a:p>
            <a:pPr marL="0" indent="0">
              <a:buNone/>
            </a:pPr>
            <a:r>
              <a:rPr lang="en-MY" dirty="0"/>
              <a:t>2.  1: Mostly Arterial (Middle Meningeal Artery) / 2: Mostly Venous (Bridging Veins)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4714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1469EB-1A77-4B6D-A6C7-67E3FFDC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1253989"/>
            <a:ext cx="5614835" cy="4196802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48C1A-0DBE-4EE0-841A-401D8873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MY" sz="2000"/>
              <a:t>Q10:</a:t>
            </a:r>
          </a:p>
          <a:p>
            <a:pPr marL="0" indent="0">
              <a:buNone/>
            </a:pPr>
            <a:r>
              <a:rPr lang="en-MY" sz="2000"/>
              <a:t> Mention 6 Complications Of This Pathology.</a:t>
            </a:r>
          </a:p>
          <a:p>
            <a:pPr marL="0" indent="0">
              <a:buNone/>
            </a:pPr>
            <a:endParaRPr lang="en-MY" sz="2000"/>
          </a:p>
        </p:txBody>
      </p:sp>
    </p:spTree>
    <p:extLst>
      <p:ext uri="{BB962C8B-B14F-4D97-AF65-F5344CB8AC3E}">
        <p14:creationId xmlns:p14="http://schemas.microsoft.com/office/powerpoint/2010/main" val="7602061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AEBBA-ECCE-499C-9301-9569211A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047"/>
            <a:ext cx="10515600" cy="49999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dirty="0"/>
              <a:t>A10:</a:t>
            </a:r>
          </a:p>
          <a:p>
            <a:r>
              <a:rPr lang="en-MY" dirty="0"/>
              <a:t>Vasospasm &amp; Ischemia</a:t>
            </a:r>
          </a:p>
          <a:p>
            <a:r>
              <a:rPr lang="en-MY" dirty="0"/>
              <a:t>Hydrocephalus</a:t>
            </a:r>
          </a:p>
          <a:p>
            <a:r>
              <a:rPr lang="en-MY" dirty="0"/>
              <a:t>Neurogenic Pulmonary </a:t>
            </a:r>
            <a:r>
              <a:rPr lang="en-MY" dirty="0" err="1"/>
              <a:t>Edema</a:t>
            </a:r>
            <a:endParaRPr lang="en-MY" dirty="0"/>
          </a:p>
          <a:p>
            <a:r>
              <a:rPr lang="en-MY" dirty="0"/>
              <a:t>Hyponatremia</a:t>
            </a:r>
          </a:p>
          <a:p>
            <a:r>
              <a:rPr lang="en-MY" dirty="0"/>
              <a:t>Diabetes Insipidus</a:t>
            </a:r>
          </a:p>
          <a:p>
            <a:r>
              <a:rPr lang="en-MY" dirty="0"/>
              <a:t>Cardiac Arrhythmias, CHF, MI</a:t>
            </a:r>
          </a:p>
          <a:p>
            <a:r>
              <a:rPr lang="en-MY" dirty="0"/>
              <a:t>Infections</a:t>
            </a:r>
          </a:p>
          <a:p>
            <a:r>
              <a:rPr lang="en-MY" dirty="0" err="1"/>
              <a:t>Rebleeding</a:t>
            </a:r>
            <a:endParaRPr lang="en-MY" dirty="0"/>
          </a:p>
          <a:p>
            <a:r>
              <a:rPr lang="en-MY" dirty="0"/>
              <a:t>Seizures</a:t>
            </a:r>
          </a:p>
          <a:p>
            <a:endParaRPr lang="en-MY" dirty="0"/>
          </a:p>
          <a:p>
            <a:pPr marL="0" indent="0">
              <a:buNone/>
            </a:pPr>
            <a:r>
              <a:rPr lang="en-MY" dirty="0">
                <a:solidFill>
                  <a:srgbClr val="FF0000"/>
                </a:solidFill>
              </a:rPr>
              <a:t> **This Is A Subarachnoid </a:t>
            </a:r>
            <a:r>
              <a:rPr lang="en-MY" dirty="0" err="1">
                <a:solidFill>
                  <a:srgbClr val="FF0000"/>
                </a:solidFill>
              </a:rPr>
              <a:t>Hemorrhage</a:t>
            </a:r>
            <a:r>
              <a:rPr lang="en-MY" dirty="0">
                <a:solidFill>
                  <a:srgbClr val="FF0000"/>
                </a:solidFill>
              </a:rPr>
              <a:t> (Fills The Cisterns)**</a:t>
            </a:r>
          </a:p>
        </p:txBody>
      </p:sp>
    </p:spTree>
    <p:extLst>
      <p:ext uri="{BB962C8B-B14F-4D97-AF65-F5344CB8AC3E}">
        <p14:creationId xmlns:p14="http://schemas.microsoft.com/office/powerpoint/2010/main" val="275639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8EEC9-8CF8-4DA0-96C9-C4A32CC7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مبين انه الباثولوجي في ال</a:t>
            </a:r>
            <a:r>
              <a:rPr lang="en-MY" dirty="0"/>
              <a:t/>
            </a:r>
            <a:br>
              <a:rPr lang="en-MY" dirty="0"/>
            </a:br>
            <a:r>
              <a:rPr lang="en-MY" dirty="0" err="1"/>
              <a:t>suprasellar</a:t>
            </a:r>
            <a:r>
              <a:rPr lang="en-MY" dirty="0"/>
              <a:t> region </a:t>
            </a:r>
            <a:br>
              <a:rPr lang="en-MY" dirty="0"/>
            </a:br>
            <a:r>
              <a:rPr lang="ar-JO" dirty="0"/>
              <a:t> </a:t>
            </a:r>
            <a:r>
              <a:rPr lang="en-MY" dirty="0"/>
              <a:t>  </a:t>
            </a:r>
            <a:r>
              <a:rPr lang="ar-JO" dirty="0"/>
              <a:t>الجواب: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1. Pituitary adenoma</a:t>
            </a:r>
            <a:br>
              <a:rPr lang="en-MY" dirty="0"/>
            </a:br>
            <a:r>
              <a:rPr lang="en-MY" dirty="0"/>
              <a:t>2.Cranopharngioma</a:t>
            </a:r>
            <a:br>
              <a:rPr lang="en-MY" dirty="0"/>
            </a:br>
            <a:r>
              <a:rPr lang="en-MY" dirty="0"/>
              <a:t>3.Meningioma</a:t>
            </a:r>
            <a:br>
              <a:rPr lang="en-MY" dirty="0"/>
            </a:br>
            <a:r>
              <a:rPr lang="en-MY" dirty="0"/>
              <a:t>4.Optic nerve glioma</a:t>
            </a:r>
            <a:br>
              <a:rPr lang="en-MY" dirty="0"/>
            </a:br>
            <a:r>
              <a:rPr lang="en-MY" dirty="0"/>
              <a:t>5. epidermoid/dermoid cyst</a:t>
            </a:r>
          </a:p>
        </p:txBody>
      </p:sp>
      <p:pic>
        <p:nvPicPr>
          <p:cNvPr id="4" name="Picture 2" descr="C:\Users\User\Desktop\Untitled.png">
            <a:extLst>
              <a:ext uri="{FF2B5EF4-FFF2-40B4-BE49-F238E27FC236}">
                <a16:creationId xmlns:a16="http://schemas.microsoft.com/office/drawing/2014/main" xmlns="" id="{71378497-D12A-44AB-89F0-63EB5EBE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743" y="518235"/>
            <a:ext cx="6113057" cy="565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7811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16A5B-FC39-4476-B59D-FF952A8E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dirty="0"/>
              <a:t>كان امتحانهم بالمدينة ..اورال .. نفس الاسئلة تاع قروب 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B8 AND B88</a:t>
            </a:r>
            <a:r>
              <a:rPr lang="ar-JO" dirty="0"/>
              <a:t> </a:t>
            </a:r>
            <a:br>
              <a:rPr lang="ar-JO" dirty="0"/>
            </a:br>
            <a:r>
              <a:rPr lang="ar-JO" dirty="0"/>
              <a:t>بس الفكره انه كان يتوسع شوي في المعلومه </a:t>
            </a:r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/>
              <a:t>Questions of group B11 and B44</a:t>
            </a:r>
          </a:p>
        </p:txBody>
      </p:sp>
    </p:spTree>
    <p:extLst>
      <p:ext uri="{BB962C8B-B14F-4D97-AF65-F5344CB8AC3E}">
        <p14:creationId xmlns:p14="http://schemas.microsoft.com/office/powerpoint/2010/main" val="1380111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5ADE6F-3973-4E0E-98AF-183765CE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/>
            </a:r>
            <a:br>
              <a:rPr lang="ar-JO" dirty="0"/>
            </a:br>
            <a:r>
              <a:rPr lang="ar-JO" dirty="0"/>
              <a:t>احنا امتحنا دكتور ركان اللوزي</a:t>
            </a:r>
            <a:br>
              <a:rPr lang="ar-JO" dirty="0"/>
            </a:br>
            <a:r>
              <a:rPr lang="ar-JO" dirty="0"/>
              <a:t>نفس فايل الاسئلة اللي حطتو اسيا + بالاضافة لملاحظات الدكتور ركان بيعطيهم قبل الامتحان بيوم </a:t>
            </a:r>
            <a:br>
              <a:rPr lang="ar-JO" dirty="0"/>
            </a:br>
            <a:r>
              <a:rPr lang="ar-JO" dirty="0"/>
              <a:t>الامتحان ما طلع عن شرح الدكتور ركان ابدا و اسئلته اللي بضل يسألها</a:t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>طبعا الامتحان بالمدينة ، اورال ، جو الامتحان كان جيد جدا ، الدكتور متعاون جدا و لطيف داخل الامتحان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2550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765D0-6593-422E-B2EA-D23FD9B2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الصورة الأولى سأل عن الأناتومي بشكل عام</a:t>
            </a:r>
            <a:br>
              <a:rPr lang="ar-JO" dirty="0"/>
            </a:br>
            <a:r>
              <a:rPr lang="ar-JO" dirty="0"/>
              <a:t>انها </a:t>
            </a:r>
            <a:r>
              <a:rPr lang="en-MY" dirty="0"/>
              <a:t>thoracic </a:t>
            </a:r>
            <a:r>
              <a:rPr lang="ar-JO" dirty="0"/>
              <a:t>بما انه في </a:t>
            </a:r>
            <a:r>
              <a:rPr lang="en-MY" dirty="0"/>
              <a:t>ribs، </a:t>
            </a:r>
            <a:r>
              <a:rPr lang="ar-JO" dirty="0"/>
              <a:t>وحكا عن ال </a:t>
            </a:r>
            <a:r>
              <a:rPr lang="en-MY" dirty="0"/>
              <a:t>osteoma is unlikely, it's more </a:t>
            </a:r>
            <a:r>
              <a:rPr lang="en-MY" dirty="0" err="1"/>
              <a:t>agressive</a:t>
            </a:r>
            <a:r>
              <a:rPr lang="en-MY" dirty="0"/>
              <a:t> than it looks in the pic.</a:t>
            </a:r>
            <a:br>
              <a:rPr lang="en-MY" dirty="0"/>
            </a:br>
            <a:r>
              <a:rPr lang="ar-JO" dirty="0"/>
              <a:t>سأل كمان شو ممكن تعمل </a:t>
            </a:r>
            <a:r>
              <a:rPr lang="en-MY" dirty="0"/>
              <a:t>Complication -&gt; compression on spinal cord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ar-JO" dirty="0"/>
              <a:t>في الصورة الثالثة سأل عن </a:t>
            </a:r>
            <a:r>
              <a:rPr lang="en-MY" dirty="0" err="1"/>
              <a:t>mri</a:t>
            </a:r>
            <a:r>
              <a:rPr lang="en-MY" dirty="0"/>
              <a:t> features for GBM</a:t>
            </a: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r>
              <a:rPr lang="ar-JO" dirty="0"/>
              <a:t>الصور الي بيقصدوا عنها موجودات بسلايد 38 + 42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660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1ADBAC-FAA9-4FB0-BDA8-DFF4FB3EBD71}"/>
              </a:ext>
            </a:extLst>
          </p:cNvPr>
          <p:cNvSpPr/>
          <p:nvPr/>
        </p:nvSpPr>
        <p:spPr>
          <a:xfrm>
            <a:off x="1155469" y="1997839"/>
            <a:ext cx="9010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1D2129"/>
                </a:solidFill>
                <a:latin typeface="inherit"/>
              </a:rPr>
              <a:t>Q7 identify the location of the tract, loss of function is ipsilateral or contralateral and why? Level of decussation for each tract.</a:t>
            </a:r>
            <a:r>
              <a:rPr lang="en-MY" dirty="0">
                <a:solidFill>
                  <a:srgbClr val="1D2129"/>
                </a:solidFill>
                <a:latin typeface="Helvetica" panose="020B0604020202020204" pitchFamily="34" charset="0"/>
              </a:rPr>
              <a:t/>
            </a:r>
            <a:br>
              <a:rPr lang="en-MY" dirty="0">
                <a:solidFill>
                  <a:srgbClr val="1D2129"/>
                </a:solidFill>
                <a:latin typeface="Helvetica" panose="020B0604020202020204" pitchFamily="34" charset="0"/>
              </a:rPr>
            </a:br>
            <a:r>
              <a:rPr lang="en-MY" dirty="0">
                <a:solidFill>
                  <a:srgbClr val="1D2129"/>
                </a:solidFill>
                <a:latin typeface="Helvetica" panose="020B0604020202020204" pitchFamily="34" charset="0"/>
              </a:rPr>
              <a:t/>
            </a:r>
            <a:br>
              <a:rPr lang="en-MY" dirty="0">
                <a:solidFill>
                  <a:srgbClr val="1D2129"/>
                </a:solidFill>
                <a:latin typeface="Helvetica" panose="020B0604020202020204" pitchFamily="34" charset="0"/>
              </a:rPr>
            </a:br>
            <a:r>
              <a:rPr lang="en-MY" dirty="0">
                <a:solidFill>
                  <a:srgbClr val="1D2129"/>
                </a:solidFill>
                <a:latin typeface="inherit"/>
              </a:rPr>
              <a:t>Q6 what is the defect category? </a:t>
            </a:r>
            <a:br>
              <a:rPr lang="en-MY" dirty="0">
                <a:solidFill>
                  <a:srgbClr val="1D2129"/>
                </a:solidFill>
                <a:latin typeface="inherit"/>
              </a:rPr>
            </a:br>
            <a:r>
              <a:rPr lang="en-MY" dirty="0">
                <a:solidFill>
                  <a:srgbClr val="1D2129"/>
                </a:solidFill>
                <a:latin typeface="inherit"/>
              </a:rPr>
              <a:t>Neural tube defect. Spina occulta and spina </a:t>
            </a:r>
            <a:r>
              <a:rPr lang="en-MY" dirty="0" err="1">
                <a:solidFill>
                  <a:srgbClr val="1D2129"/>
                </a:solidFill>
                <a:latin typeface="inherit"/>
              </a:rPr>
              <a:t>aperta</a:t>
            </a:r>
            <a:r>
              <a:rPr lang="en-MY" dirty="0">
                <a:solidFill>
                  <a:srgbClr val="1D2129"/>
                </a:solidFill>
                <a:latin typeface="inherit"/>
              </a:rPr>
              <a:t/>
            </a:r>
            <a:br>
              <a:rPr lang="en-MY" dirty="0">
                <a:solidFill>
                  <a:srgbClr val="1D2129"/>
                </a:solidFill>
                <a:latin typeface="inherit"/>
              </a:rPr>
            </a:br>
            <a:r>
              <a:rPr lang="en-MY" dirty="0">
                <a:solidFill>
                  <a:srgbClr val="1D2129"/>
                </a:solidFill>
                <a:latin typeface="inherit"/>
              </a:rPr>
              <a:t/>
            </a:r>
            <a:br>
              <a:rPr lang="en-MY" dirty="0">
                <a:solidFill>
                  <a:srgbClr val="1D2129"/>
                </a:solidFill>
                <a:latin typeface="inherit"/>
              </a:rPr>
            </a:br>
            <a:r>
              <a:rPr lang="en-MY" dirty="0">
                <a:solidFill>
                  <a:srgbClr val="1D2129"/>
                </a:solidFill>
                <a:latin typeface="inherit"/>
              </a:rPr>
              <a:t>Q8 the fracture is stable or not? Mention the vertebral columns (anterior, middle, posterior ) </a:t>
            </a:r>
            <a:br>
              <a:rPr lang="en-MY" dirty="0">
                <a:solidFill>
                  <a:srgbClr val="1D2129"/>
                </a:solidFill>
                <a:latin typeface="inherit"/>
              </a:rPr>
            </a:br>
            <a:r>
              <a:rPr lang="en-MY" dirty="0">
                <a:solidFill>
                  <a:srgbClr val="1D2129"/>
                </a:solidFill>
                <a:latin typeface="inherit"/>
              </a:rPr>
              <a:t>It's unstable fracture and it needs fixation surgery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23681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30DB56-CC43-4188-AF42-BBF79B16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dirty="0"/>
              <a:t>مدينه</a:t>
            </a:r>
            <a:endParaRPr lang="en-MY" dirty="0"/>
          </a:p>
          <a:p>
            <a:pPr marL="0" indent="0" algn="ctr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sz="3600" dirty="0"/>
              <a:t>Questions of Group B6 and B66</a:t>
            </a:r>
            <a:endParaRPr lang="ar-JO" sz="3600" dirty="0"/>
          </a:p>
          <a:p>
            <a:pPr marL="0" indent="0" algn="ctr">
              <a:buNone/>
            </a:pPr>
            <a:endParaRPr lang="ar-JO" sz="3600" dirty="0"/>
          </a:p>
          <a:p>
            <a:pPr marL="0" indent="0" algn="ctr">
              <a:buNone/>
            </a:pPr>
            <a:r>
              <a:rPr lang="ar-JO" sz="3600" dirty="0"/>
              <a:t>مافي صور حاطينها لذلك رح انسخ الاسئلة زي ماهي …</a:t>
            </a:r>
            <a:br>
              <a:rPr lang="ar-JO" sz="3600" dirty="0"/>
            </a:br>
            <a:r>
              <a:rPr lang="ar-JO" sz="3600" dirty="0"/>
              <a:t>وحطيت صور مقاربة لاسئلتهم</a:t>
            </a:r>
            <a:r>
              <a:rPr lang="en-MY" sz="3600" dirty="0"/>
              <a:t> </a:t>
            </a:r>
            <a:br>
              <a:rPr lang="en-MY" sz="3600" dirty="0"/>
            </a:br>
            <a:r>
              <a:rPr lang="ar-JO" sz="3600" dirty="0"/>
              <a:t>الاجوبة انا الي حطيتها لذلك مش متاكد هي صح 100% او لا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3048481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object, indoor, photo&#10;&#10;Description generated with high confidence">
            <a:extLst>
              <a:ext uri="{FF2B5EF4-FFF2-40B4-BE49-F238E27FC236}">
                <a16:creationId xmlns:a16="http://schemas.microsoft.com/office/drawing/2014/main" xmlns="" id="{FD817BCA-A74C-4303-AB1E-5242A23BE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3930"/>
          <a:stretch/>
        </p:blipFill>
        <p:spPr>
          <a:xfrm>
            <a:off x="6090612" y="359924"/>
            <a:ext cx="6101387" cy="649807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1DEF7-5894-4FC0-9B5F-27A7596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MY" sz="2000" dirty="0"/>
              <a:t>Q1. Normal </a:t>
            </a:r>
            <a:r>
              <a:rPr lang="en-MY" sz="2000" dirty="0" err="1"/>
              <a:t>ct</a:t>
            </a:r>
            <a:r>
              <a:rPr lang="en-MY" sz="2000" dirty="0"/>
              <a:t> scan picture with history of pt. With a head injury.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36B1B1C-263C-4B59-947A-DCD62590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A. 3 indications for brain </a:t>
            </a:r>
            <a:r>
              <a:rPr lang="en-MY" dirty="0" err="1"/>
              <a:t>ct</a:t>
            </a:r>
            <a:r>
              <a:rPr lang="en-MY" dirty="0"/>
              <a:t> scan after head injury??</a:t>
            </a:r>
            <a:br>
              <a:rPr lang="en-MY" dirty="0"/>
            </a:br>
            <a:r>
              <a:rPr lang="en-MY" dirty="0" err="1"/>
              <a:t>B.Differential</a:t>
            </a:r>
            <a:r>
              <a:rPr lang="en-MY" dirty="0"/>
              <a:t> diagnosis? </a:t>
            </a:r>
            <a:br>
              <a:rPr lang="en-MY" dirty="0"/>
            </a:br>
            <a:r>
              <a:rPr lang="en-MY" dirty="0"/>
              <a:t>C. GCS?</a:t>
            </a:r>
            <a:br>
              <a:rPr lang="en-MY" dirty="0"/>
            </a:br>
            <a:r>
              <a:rPr lang="en-MY" dirty="0"/>
              <a:t>D. CPP?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62FA13-375D-4149-B654-326A1887EA54}"/>
              </a:ext>
            </a:extLst>
          </p:cNvPr>
          <p:cNvSpPr txBox="1"/>
          <p:nvPr/>
        </p:nvSpPr>
        <p:spPr>
          <a:xfrm>
            <a:off x="729574" y="4805464"/>
            <a:ext cx="431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حكو انه اجتهم  صورة نورمال ... هاي الصورة الي حطيتها بناءا على كلامهم</a:t>
            </a:r>
            <a:r>
              <a:rPr lang="en-MY" dirty="0"/>
              <a:t/>
            </a:r>
            <a:br>
              <a:rPr lang="en-MY" dirty="0"/>
            </a:br>
            <a:r>
              <a:rPr lang="ar-JO" dirty="0"/>
              <a:t>الصورة فيها شك.. بس اتخيلوا انها نورمال *-*</a:t>
            </a:r>
          </a:p>
        </p:txBody>
      </p:sp>
    </p:spTree>
    <p:extLst>
      <p:ext uri="{BB962C8B-B14F-4D97-AF65-F5344CB8AC3E}">
        <p14:creationId xmlns:p14="http://schemas.microsoft.com/office/powerpoint/2010/main" val="4322912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AB1335-8333-4F97-9A79-AD44AFAC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1.  1-persisting vomiting </a:t>
            </a:r>
            <a:br>
              <a:rPr lang="en-MY" dirty="0"/>
            </a:br>
            <a:r>
              <a:rPr lang="en-MY" dirty="0"/>
              <a:t>     2-any neurological deterioration</a:t>
            </a:r>
            <a:br>
              <a:rPr lang="en-MY" dirty="0"/>
            </a:br>
            <a:r>
              <a:rPr lang="en-MY" dirty="0"/>
              <a:t>     3-CSF rhinorrhoea</a:t>
            </a:r>
            <a:br>
              <a:rPr lang="en-MY" dirty="0"/>
            </a:br>
            <a:r>
              <a:rPr lang="en-MY" dirty="0"/>
              <a:t>     4-Cogulopathy ( pts on heparin)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2. Concussion , Diffuse axonal injury  both might come with normal CT scan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3. GCS = 9   </a:t>
            </a:r>
            <a:r>
              <a:rPr lang="ar-JO" dirty="0"/>
              <a:t>الجواب هذا بناءا على الهيستوري ..ماكتبوا اي هيستوري في السؤال</a:t>
            </a:r>
          </a:p>
          <a:p>
            <a:pPr marL="0" indent="0">
              <a:buNone/>
            </a:pPr>
            <a:r>
              <a:rPr lang="ar-JO" dirty="0"/>
              <a:t>4</a:t>
            </a:r>
            <a:r>
              <a:rPr lang="en-MY" dirty="0"/>
              <a:t>. CPP= 40  the ans. Depends on what came in the Qs </a:t>
            </a:r>
            <a:br>
              <a:rPr lang="en-MY" dirty="0"/>
            </a:br>
            <a:r>
              <a:rPr lang="en-MY" dirty="0"/>
              <a:t>CPP= MAP -ICP</a:t>
            </a:r>
          </a:p>
        </p:txBody>
      </p:sp>
    </p:spTree>
    <p:extLst>
      <p:ext uri="{BB962C8B-B14F-4D97-AF65-F5344CB8AC3E}">
        <p14:creationId xmlns:p14="http://schemas.microsoft.com/office/powerpoint/2010/main" val="15449615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8D9CD8A5-2C2F-4FAE-9C4C-2C36A49C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-1493" r="32801" b="2906"/>
          <a:stretch/>
        </p:blipFill>
        <p:spPr>
          <a:xfrm>
            <a:off x="6476780" y="965595"/>
            <a:ext cx="3877913" cy="4773591"/>
          </a:xfrm>
          <a:prstGeom prst="rect">
            <a:avLst/>
          </a:prstGeom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18AE975-2958-4FC3-8464-9E27CAF2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692614"/>
            <a:ext cx="4405591" cy="453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1.What is the type of this  MRI?</a:t>
            </a:r>
          </a:p>
          <a:p>
            <a:pPr marL="0" indent="0">
              <a:buNone/>
            </a:pPr>
            <a:r>
              <a:rPr lang="en-MY" dirty="0"/>
              <a:t>2.Differential diagnosis?</a:t>
            </a:r>
            <a:br>
              <a:rPr lang="en-MY" dirty="0"/>
            </a:br>
            <a:r>
              <a:rPr lang="en-MY" dirty="0"/>
              <a:t>3. Write 3 histopathological subtypes for your diagnosis?</a:t>
            </a:r>
            <a:br>
              <a:rPr lang="en-MY" dirty="0"/>
            </a:br>
            <a:r>
              <a:rPr lang="en-MY" dirty="0"/>
              <a:t>4. Write 2 signs 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153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90F09-E101-442B-B428-5B36DAEA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MY" sz="2400" dirty="0"/>
              <a:t>T1 with contrast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MY" sz="2400" dirty="0"/>
              <a:t>Meningioma</a:t>
            </a:r>
          </a:p>
          <a:p>
            <a:pPr marL="0" indent="0">
              <a:buNone/>
            </a:pPr>
            <a:endParaRPr lang="en-MY" sz="2400" dirty="0"/>
          </a:p>
          <a:p>
            <a:pPr>
              <a:buNone/>
            </a:pPr>
            <a:r>
              <a:rPr lang="en-MY" sz="2400" dirty="0"/>
              <a:t>3. </a:t>
            </a:r>
            <a:r>
              <a:rPr lang="en-US" sz="2400" b="1" dirty="0"/>
              <a:t>(WHO) grading system of meningiomas: </a:t>
            </a:r>
            <a:endParaRPr lang="en-GB" sz="2400" b="1" dirty="0"/>
          </a:p>
          <a:p>
            <a:pPr marL="457200" indent="-457200">
              <a:buNone/>
            </a:pPr>
            <a:r>
              <a:rPr lang="en-GB" sz="2400" b="1" dirty="0"/>
              <a:t>1.  Grade I </a:t>
            </a:r>
            <a:r>
              <a:rPr lang="en-GB" sz="2400" dirty="0"/>
              <a:t>meningiomas have nine subtypes </a:t>
            </a:r>
            <a:r>
              <a:rPr lang="en-US" sz="2400" dirty="0"/>
              <a:t>ranging from fibroblastic to </a:t>
            </a:r>
            <a:r>
              <a:rPr lang="en-US" sz="2400" dirty="0" err="1"/>
              <a:t>psammomatous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b="1" dirty="0"/>
              <a:t>2.  Grade II </a:t>
            </a:r>
            <a:r>
              <a:rPr lang="en-US" sz="2400" dirty="0"/>
              <a:t>represents an </a:t>
            </a:r>
            <a:r>
              <a:rPr lang="en-US" sz="2400" dirty="0">
                <a:solidFill>
                  <a:srgbClr val="C00000"/>
                </a:solidFill>
              </a:rPr>
              <a:t>atypical meningioma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b="1" dirty="0"/>
              <a:t>3.  Grade III </a:t>
            </a:r>
            <a:r>
              <a:rPr lang="en-US" sz="2400" dirty="0">
                <a:solidFill>
                  <a:srgbClr val="C00000"/>
                </a:solidFill>
              </a:rPr>
              <a:t>anaplastic malignant meningiomas</a:t>
            </a:r>
            <a:endParaRPr lang="en-MY" sz="2400" dirty="0"/>
          </a:p>
          <a:p>
            <a:pPr marL="0" indent="0">
              <a:buNone/>
            </a:pPr>
            <a:r>
              <a:rPr lang="en-MY" sz="2400" dirty="0"/>
              <a:t>4. Dural tail ,, homogenous enhancement ,, well circumscribed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69A50B-8832-4225-BFFD-C79B9C956112}"/>
              </a:ext>
            </a:extLst>
          </p:cNvPr>
          <p:cNvSpPr txBox="1"/>
          <p:nvPr/>
        </p:nvSpPr>
        <p:spPr>
          <a:xfrm>
            <a:off x="1390827" y="2053244"/>
            <a:ext cx="4453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>
                <a:solidFill>
                  <a:schemeClr val="bg1"/>
                </a:solidFill>
              </a:rPr>
              <a:t>هاذ السؤال مش متاكد منه </a:t>
            </a:r>
            <a:br>
              <a:rPr lang="ar-JO" sz="4400" dirty="0">
                <a:solidFill>
                  <a:schemeClr val="bg1"/>
                </a:solidFill>
              </a:rPr>
            </a:br>
            <a:endParaRPr lang="en-MY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6DD9AB-0EA2-43F4-97A9-FF3F9C16EAFA}"/>
              </a:ext>
            </a:extLst>
          </p:cNvPr>
          <p:cNvSpPr txBox="1"/>
          <p:nvPr/>
        </p:nvSpPr>
        <p:spPr>
          <a:xfrm>
            <a:off x="1903615" y="665018"/>
            <a:ext cx="278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الصورة من قوقل جايبها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36267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 descr="A picture containing text, photo, book&#10;&#10;Description generated with very high confidence">
            <a:extLst>
              <a:ext uri="{FF2B5EF4-FFF2-40B4-BE49-F238E27FC236}">
                <a16:creationId xmlns:a16="http://schemas.microsoft.com/office/drawing/2014/main" xmlns="" id="{C368D062-55D9-440D-9FC4-C27369C36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1"/>
          <a:stretch/>
        </p:blipFill>
        <p:spPr>
          <a:xfrm>
            <a:off x="6001966" y="965595"/>
            <a:ext cx="4241260" cy="4773591"/>
          </a:xfrm>
          <a:prstGeom prst="rect">
            <a:avLst/>
          </a:prstGeom>
          <a:effectLst/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B521C016-C02C-459F-8CED-EB17D998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1692614"/>
            <a:ext cx="3930689" cy="453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A. 3 signs of myelopathy?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B. 2 symptoms?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C. Type of MRI?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146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D76594-0FFE-41E7-952D-1F4384831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1587C-99A0-4ED2-9751-AA05B1D3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661" y="1780162"/>
            <a:ext cx="4750320" cy="180934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MY" dirty="0"/>
              <a:t>Mention 3 </a:t>
            </a:r>
            <a:r>
              <a:rPr lang="en-MY" dirty="0" err="1"/>
              <a:t>Pediatric</a:t>
            </a:r>
            <a:r>
              <a:rPr lang="en-MY" dirty="0"/>
              <a:t> cerebellar </a:t>
            </a:r>
            <a:r>
              <a:rPr lang="en-MY" dirty="0" err="1"/>
              <a:t>tumors</a:t>
            </a:r>
            <a:r>
              <a:rPr lang="en-MY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2538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7E3AD-EECC-4AF0-81AB-E4067F62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A. Hypertonia, hyperreflexia and Babinski sign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 err="1"/>
              <a:t>B.Loss</a:t>
            </a:r>
            <a:r>
              <a:rPr lang="en-MY" dirty="0"/>
              <a:t> of control of bladder and loss of fine motor skills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C. T2 MRI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260252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FA2FC489-34EA-40B9-AA2C-104F344E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674959"/>
            <a:ext cx="5614835" cy="3354863"/>
          </a:xfrm>
          <a:prstGeom prst="rect">
            <a:avLst/>
          </a:prstGeom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0542878-B109-489E-8828-E127F3D4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A. Type of tumour?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B. 3 Differential diagnosis?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05490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FEAC4-2D7B-409D-90B4-E9E76292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MY" dirty="0"/>
              <a:t>Intradural, Intramedullary </a:t>
            </a:r>
            <a:r>
              <a:rPr lang="en-MY" dirty="0" err="1"/>
              <a:t>tumor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  <a:p>
            <a:pPr marL="514350" indent="-514350">
              <a:buAutoNum type="alphaUcPeriod"/>
            </a:pPr>
            <a:r>
              <a:rPr lang="en-MY" dirty="0"/>
              <a:t>Astrocytoma</a:t>
            </a:r>
            <a:br>
              <a:rPr lang="en-MY" dirty="0"/>
            </a:br>
            <a:r>
              <a:rPr lang="en-MY" dirty="0"/>
              <a:t>Ependymoma</a:t>
            </a:r>
            <a:br>
              <a:rPr lang="en-MY" dirty="0"/>
            </a:br>
            <a:r>
              <a:rPr lang="en-MY" dirty="0"/>
              <a:t>Hemangioblastoma</a:t>
            </a:r>
            <a:br>
              <a:rPr lang="en-MY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5239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69073A-B6E5-4105-9182-E45D64A2D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41757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920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2ED05BF-7A5A-4237-88E5-E5FAA68CD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A04A1-73EB-4EA4-B903-F8151473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JO" sz="2000" dirty="0"/>
              <a:t>ملاحظة</a:t>
            </a:r>
            <a:br>
              <a:rPr lang="ar-JO" sz="2000" dirty="0"/>
            </a:br>
            <a:r>
              <a:rPr lang="ar-JO" sz="2000" dirty="0"/>
              <a:t>الدكتور في امتحان ال</a:t>
            </a:r>
          </a:p>
          <a:p>
            <a:pPr marL="0" indent="0">
              <a:buNone/>
            </a:pPr>
            <a:r>
              <a:rPr lang="ar-JO" sz="2000" dirty="0"/>
              <a:t> </a:t>
            </a:r>
            <a:r>
              <a:rPr lang="en-MY" sz="2000" dirty="0" err="1"/>
              <a:t>MiniOSCE</a:t>
            </a:r>
            <a:r>
              <a:rPr lang="en-MY" sz="2000" dirty="0"/>
              <a:t> </a:t>
            </a:r>
            <a:r>
              <a:rPr lang="ar-JO" sz="2000" dirty="0"/>
              <a:t>بركزعلى المواضيع المهمة</a:t>
            </a:r>
          </a:p>
          <a:p>
            <a:pPr marL="0" indent="0">
              <a:buNone/>
            </a:pPr>
            <a:r>
              <a:rPr lang="ar-JO" sz="2000" dirty="0"/>
              <a:t>كلينيكال و ما بجيب نظري و اغلب الاسئلة بحكيها بالمحاضرة و بقول هاد</a:t>
            </a:r>
          </a:p>
          <a:p>
            <a:pPr marL="0" indent="0">
              <a:buNone/>
            </a:pPr>
            <a:r>
              <a:rPr lang="ar-JO" sz="2000" dirty="0"/>
              <a:t>الاشي مهم و بدي اياكم تطلعوا من الماينر بتعرفوه و لو كنتوا مداومين</a:t>
            </a:r>
          </a:p>
          <a:p>
            <a:pPr marL="0" indent="0">
              <a:buNone/>
            </a:pPr>
            <a:r>
              <a:rPr lang="ar-JO" sz="2000" dirty="0"/>
              <a:t>طوارئ تقدروا تميزوه ... هاي الاشياء ركزوا عليها بالامتحان</a:t>
            </a:r>
          </a:p>
          <a:p>
            <a:pPr marL="0" indent="0">
              <a:buNone/>
            </a:pPr>
            <a:r>
              <a:rPr lang="ar-JO" sz="2000" dirty="0"/>
              <a:t>• و الامتحان أسئلتو سهلة مشان هيك الدكتور بخلي التصليح دقيق و بده</a:t>
            </a:r>
          </a:p>
          <a:p>
            <a:pPr marL="0" indent="0">
              <a:buNone/>
            </a:pPr>
            <a:r>
              <a:rPr lang="ar-JO" sz="2000" dirty="0"/>
              <a:t>كلمة تكون موجودة مشان يعتبره صح و بحكي ما عنده نص جواب يا</a:t>
            </a:r>
          </a:p>
          <a:p>
            <a:pPr marL="0" indent="0">
              <a:buNone/>
            </a:pPr>
            <a:r>
              <a:rPr lang="ar-JO" sz="2000" dirty="0"/>
              <a:t>جواب كامل يا لا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14518211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1B89E8-F88B-40A4-A39E-3946440B16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C2DC7858-68AF-49A3-8415-F9FD66E8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64" y="4396902"/>
            <a:ext cx="9660040" cy="24610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35AE8D-B60B-4BC5-98A0-ADB3712C8D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EAC70-3118-46E7-9688-31BE84D5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63" y="501649"/>
            <a:ext cx="10266875" cy="954625"/>
          </a:xfrm>
        </p:spPr>
        <p:txBody>
          <a:bodyPr>
            <a:noAutofit/>
          </a:bodyPr>
          <a:lstStyle/>
          <a:p>
            <a:pPr algn="ctr"/>
            <a:r>
              <a:rPr lang="en-MY" sz="3200" dirty="0"/>
              <a:t>Q1 36 y/o male presented to ER after RTA , according to the picture below answer the questions :</a:t>
            </a:r>
            <a:endParaRPr lang="en-MY" sz="3200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856DAF-0C22-4732-A124-162C2AFB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66888"/>
            <a:ext cx="9601200" cy="2128838"/>
          </a:xfrm>
        </p:spPr>
        <p:txBody>
          <a:bodyPr anchor="t">
            <a:normAutofit fontScale="92500" lnSpcReduction="10000"/>
          </a:bodyPr>
          <a:lstStyle/>
          <a:p>
            <a:r>
              <a:rPr lang="en-MY" dirty="0"/>
              <a:t>1) The pt. can open his eye when you asked him to and his answers was inappropriate and he moved his left hand to localize the pain &gt;&gt; What is his GCS ??</a:t>
            </a:r>
            <a:br>
              <a:rPr lang="en-MY" dirty="0"/>
            </a:br>
            <a:r>
              <a:rPr lang="en-MY" dirty="0"/>
              <a:t>2) What is the name of the sign in the picture ??</a:t>
            </a:r>
            <a:br>
              <a:rPr lang="en-MY" dirty="0"/>
            </a:br>
            <a:r>
              <a:rPr lang="en-MY" dirty="0"/>
              <a:t>3) What is your diagnosis??</a:t>
            </a:r>
            <a:br>
              <a:rPr lang="en-MY" dirty="0"/>
            </a:br>
            <a:r>
              <a:rPr lang="en-MY" dirty="0"/>
              <a:t>4) Mention two other signs ( NOT symptoms ) you can find in the pt.</a:t>
            </a:r>
            <a:endParaRPr lang="en-MY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DCE08-AAE1-4E54-8651-B6E6A8D6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323"/>
            <a:ext cx="10515600" cy="465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Answers:</a:t>
            </a:r>
            <a:br>
              <a:rPr lang="en-MY" dirty="0"/>
            </a:br>
            <a:r>
              <a:rPr lang="en-MY" dirty="0"/>
              <a:t>1/ 3+4+5 = 12 ( this is their answer)</a:t>
            </a:r>
            <a:br>
              <a:rPr lang="en-MY" dirty="0"/>
            </a:br>
            <a:r>
              <a:rPr lang="en-MY" dirty="0"/>
              <a:t>  but I think it is (3 + 3 +5= 11)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2/ Raccoon eye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3/ Basilar skull fracture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4/ -CSF </a:t>
            </a:r>
            <a:r>
              <a:rPr lang="en-MY" dirty="0" err="1"/>
              <a:t>otorrhoea</a:t>
            </a:r>
            <a:endParaRPr lang="en-MY" dirty="0"/>
          </a:p>
          <a:p>
            <a:pPr marL="0" indent="0">
              <a:buNone/>
            </a:pPr>
            <a:r>
              <a:rPr lang="en-MY" dirty="0"/>
              <a:t>      -</a:t>
            </a:r>
            <a:r>
              <a:rPr lang="en-MY" dirty="0" err="1"/>
              <a:t>haemotympanum</a:t>
            </a:r>
            <a:endParaRPr lang="en-MY" dirty="0"/>
          </a:p>
          <a:p>
            <a:pPr marL="0" indent="0">
              <a:buNone/>
            </a:pPr>
            <a:r>
              <a:rPr lang="en-MY" dirty="0"/>
              <a:t>     -Battle’s sign—bruising over mastoid bone</a:t>
            </a:r>
          </a:p>
        </p:txBody>
      </p:sp>
    </p:spTree>
    <p:extLst>
      <p:ext uri="{BB962C8B-B14F-4D97-AF65-F5344CB8AC3E}">
        <p14:creationId xmlns:p14="http://schemas.microsoft.com/office/powerpoint/2010/main" val="9805330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C59EDF-5A1E-404D-B55D-8AEA5D8D6D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FEE0385D-4151-43AA-9C6B-0365E1031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620B3575-E2B2-401B-9AF7-C3C37F3D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82" y="943582"/>
            <a:ext cx="3026664" cy="493192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FFD62-D723-4F2D-A2FE-7AC0F19E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MY" sz="2800" dirty="0"/>
              <a:t>Q2 45 y/o female come to the ER after she had a traumatic head injury ,, and when you do CT scan to the head &gt;&gt; you see this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4C33E45-126E-4D86-BF20-D7958D46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1)What is your diagnosis (Not describe the lesion ) ??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en-MY" dirty="0"/>
              <a:t>2) two sources of bleeding ??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3) three indications for surgery 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19313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823F185-AEAB-471E-9AC5-A89BF50E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5762"/>
            <a:ext cx="10515600" cy="506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dirty="0"/>
              <a:t>1/ ACUTE Sub-</a:t>
            </a:r>
            <a:r>
              <a:rPr lang="en-MY" sz="3200" dirty="0" err="1"/>
              <a:t>dural</a:t>
            </a:r>
            <a:r>
              <a:rPr lang="en-MY" sz="3200" dirty="0"/>
              <a:t> haemorrhage in the Rt. Frontoparietal lobes</a:t>
            </a:r>
            <a:br>
              <a:rPr lang="en-MY" sz="3200" dirty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en-MY" sz="3200" dirty="0"/>
              <a:t>2/ -from rupture of a bridging vein</a:t>
            </a:r>
          </a:p>
          <a:p>
            <a:pPr marL="0" indent="0">
              <a:buNone/>
            </a:pPr>
            <a:r>
              <a:rPr lang="en-MY" sz="3200" dirty="0"/>
              <a:t>     -focal tear of a cortical artery</a:t>
            </a:r>
            <a:br>
              <a:rPr lang="en-MY" sz="3200" dirty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en-MY" sz="3200" dirty="0"/>
              <a:t>3/ -Any neurological deficit related to the hematoma</a:t>
            </a:r>
          </a:p>
          <a:p>
            <a:pPr marL="0" indent="0">
              <a:buNone/>
            </a:pPr>
            <a:r>
              <a:rPr lang="en-MY" sz="3200" dirty="0"/>
              <a:t>        -Maximal thickness &gt; 10 mm</a:t>
            </a:r>
          </a:p>
          <a:p>
            <a:pPr marL="0" indent="0">
              <a:buNone/>
            </a:pPr>
            <a:r>
              <a:rPr lang="en-MY" sz="3200" dirty="0"/>
              <a:t>        -Maximal volume &gt; 30 cc</a:t>
            </a:r>
          </a:p>
          <a:p>
            <a:pPr marL="0" indent="0">
              <a:buNone/>
            </a:pPr>
            <a:r>
              <a:rPr lang="en-MY" sz="3200" dirty="0"/>
              <a:t>        -Midline shift &gt; 5 mm</a:t>
            </a:r>
          </a:p>
        </p:txBody>
      </p:sp>
    </p:spTree>
    <p:extLst>
      <p:ext uri="{BB962C8B-B14F-4D97-AF65-F5344CB8AC3E}">
        <p14:creationId xmlns:p14="http://schemas.microsoft.com/office/powerpoint/2010/main" val="26385727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9AE3262C-A128-4475-A152-D366E963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73" y="885218"/>
            <a:ext cx="4694798" cy="508756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7970F-F607-4738-ACC8-774CF561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Autofit/>
          </a:bodyPr>
          <a:lstStyle/>
          <a:p>
            <a:r>
              <a:rPr lang="en-MY" sz="2000" b="1" dirty="0"/>
              <a:t>Q3 48 y/o male come to your clinic ,, complaining from a lower back pain radiating to the posterior thigh extending to posterior aspect of the leg and the sole of the foot &gt;&gt; you ordered MRI and it is illustrated in the picture below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xmlns="" id="{05546862-A579-4D9D-9150-98188CD0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dirty="0"/>
              <a:t>1)The </a:t>
            </a:r>
            <a:r>
              <a:rPr lang="en-MY" dirty="0" err="1"/>
              <a:t>pt</a:t>
            </a:r>
            <a:r>
              <a:rPr lang="en-MY" dirty="0"/>
              <a:t> can only planter flex his foot against gravity &gt;&gt; What is his power score ?</a:t>
            </a:r>
            <a:br>
              <a:rPr lang="en-MY" dirty="0"/>
            </a:br>
            <a:r>
              <a:rPr lang="en-MY" dirty="0"/>
              <a:t>2) Which nerve root is affected ??</a:t>
            </a:r>
            <a:br>
              <a:rPr lang="en-MY" dirty="0"/>
            </a:br>
            <a:r>
              <a:rPr lang="en-MY" dirty="0"/>
              <a:t>3) Mention 2 signs ( not symptoms ) you can find in physical examination ??</a:t>
            </a:r>
            <a:br>
              <a:rPr lang="en-MY" dirty="0"/>
            </a:br>
            <a:r>
              <a:rPr lang="en-MY" dirty="0"/>
              <a:t>4) Mention 3 indication for surgery 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40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E9006-7B14-4295-9F1E-681E11C59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1.Medulloblastoma </a:t>
            </a:r>
            <a:br>
              <a:rPr lang="en-MY" dirty="0"/>
            </a:br>
            <a:r>
              <a:rPr lang="en-MY" dirty="0"/>
              <a:t>2. Ependymoma </a:t>
            </a:r>
            <a:br>
              <a:rPr lang="en-MY" dirty="0"/>
            </a:br>
            <a:r>
              <a:rPr lang="en-MY" dirty="0"/>
              <a:t>3.</a:t>
            </a:r>
            <a:r>
              <a:rPr lang="en-US" dirty="0">
                <a:solidFill>
                  <a:srgbClr val="7030A0"/>
                </a:solidFill>
              </a:rPr>
              <a:t> P</a:t>
            </a:r>
            <a:r>
              <a:rPr lang="en-US" dirty="0"/>
              <a:t>ilocytic Astrocytoma</a:t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046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D3102-A230-40E9-9E3E-C52C369A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851"/>
            <a:ext cx="10515600" cy="535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dirty="0"/>
              <a:t>1/ &gt;&gt;&gt; 3</a:t>
            </a:r>
            <a:br>
              <a:rPr lang="en-MY" sz="3200" dirty="0"/>
            </a:br>
            <a:r>
              <a:rPr lang="en-MY" sz="3200" dirty="0"/>
              <a:t>2/ S1 ( see pic next slide)</a:t>
            </a:r>
            <a:br>
              <a:rPr lang="en-MY" sz="3200" dirty="0"/>
            </a:br>
            <a:r>
              <a:rPr lang="en-MY" sz="3200" dirty="0"/>
              <a:t>3/ -Any sign related to S1 radiculopathy</a:t>
            </a:r>
          </a:p>
          <a:p>
            <a:pPr marL="0" indent="0">
              <a:buNone/>
            </a:pPr>
            <a:r>
              <a:rPr lang="en-MY" sz="3200" dirty="0"/>
              <a:t>          •Hyporeflexia in ankle reflex</a:t>
            </a:r>
          </a:p>
          <a:p>
            <a:pPr marL="0" indent="0">
              <a:buNone/>
            </a:pPr>
            <a:r>
              <a:rPr lang="en-MY" sz="3200" dirty="0"/>
              <a:t>          •Loss of fine sensation over the planter aspect of the foot</a:t>
            </a:r>
            <a:br>
              <a:rPr lang="en-MY" sz="3200" dirty="0"/>
            </a:br>
            <a:r>
              <a:rPr lang="en-MY" sz="3200" dirty="0"/>
              <a:t>4/ -Pain last for more than 6-12 weeks</a:t>
            </a:r>
          </a:p>
          <a:p>
            <a:pPr marL="0" indent="0">
              <a:buNone/>
            </a:pPr>
            <a:r>
              <a:rPr lang="en-MY" sz="3200" dirty="0"/>
              <a:t>     -Any neurological deficit</a:t>
            </a:r>
          </a:p>
          <a:p>
            <a:pPr marL="0" indent="0">
              <a:buNone/>
            </a:pPr>
            <a:r>
              <a:rPr lang="en-MY" sz="3200" dirty="0"/>
              <a:t>     -Urinary incontinence (OR other red flag )</a:t>
            </a:r>
          </a:p>
        </p:txBody>
      </p:sp>
    </p:spTree>
    <p:extLst>
      <p:ext uri="{BB962C8B-B14F-4D97-AF65-F5344CB8AC3E}">
        <p14:creationId xmlns:p14="http://schemas.microsoft.com/office/powerpoint/2010/main" val="9026061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6452EBD4-0B18-4AF2-B764-D5C8AFC10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434098" y="643467"/>
            <a:ext cx="3103658" cy="5571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06C9D76-358C-44B8-9697-CC914AE3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167319"/>
            <a:ext cx="6792918" cy="47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8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75795-B497-4385-8023-2244559D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prstGeom prst="ellipse">
            <a:avLst/>
          </a:prstGeo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Q4 According to spinal tumors ,, answer the question below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58B6F-2EF2-4FDA-8DB0-8FF5BBD88F8D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1)What is the most common spinal tumor ??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2) Mention 3 common </a:t>
            </a:r>
            <a:r>
              <a:rPr lang="en-US" sz="2400" dirty="0" err="1"/>
              <a:t>extramedulary</a:t>
            </a:r>
            <a:r>
              <a:rPr lang="en-US" sz="2400" dirty="0"/>
              <a:t> intradural spinal tumor ??</a:t>
            </a:r>
          </a:p>
        </p:txBody>
      </p:sp>
    </p:spTree>
    <p:extLst>
      <p:ext uri="{BB962C8B-B14F-4D97-AF65-F5344CB8AC3E}">
        <p14:creationId xmlns:p14="http://schemas.microsoft.com/office/powerpoint/2010/main" val="94865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D50D8-F2B7-4CD3-8525-0FAF4032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1556427"/>
            <a:ext cx="9637776" cy="401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/>
              <a:t>1/ -Metastasis</a:t>
            </a:r>
            <a:br>
              <a:rPr lang="en-MY" dirty="0"/>
            </a:br>
            <a:r>
              <a:rPr lang="en-MY" dirty="0"/>
              <a:t/>
            </a:r>
            <a:br>
              <a:rPr lang="en-MY" dirty="0"/>
            </a:br>
            <a:r>
              <a:rPr lang="en-MY" dirty="0"/>
              <a:t>2/    -Schwannoma</a:t>
            </a:r>
          </a:p>
          <a:p>
            <a:pPr marL="0" indent="0">
              <a:buNone/>
            </a:pPr>
            <a:r>
              <a:rPr lang="en-MY" dirty="0"/>
              <a:t>        -Neurofibroma</a:t>
            </a:r>
          </a:p>
          <a:p>
            <a:pPr marL="0" indent="0">
              <a:buNone/>
            </a:pPr>
            <a:r>
              <a:rPr lang="en-MY" dirty="0"/>
              <a:t>        -Meningioma</a:t>
            </a:r>
          </a:p>
          <a:p>
            <a:pPr marL="0" indent="0">
              <a:buNone/>
            </a:pPr>
            <a:r>
              <a:rPr lang="en-MY" dirty="0"/>
              <a:t>        -Malignant peripheral nerve sheath </a:t>
            </a:r>
            <a:r>
              <a:rPr lang="en-MY" dirty="0" err="1"/>
              <a:t>tumors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0109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4F273-E5BB-400B-A94D-DCFA9C10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en-MY" sz="4100">
                <a:solidFill>
                  <a:srgbClr val="FFFFFF"/>
                </a:solidFill>
              </a:rPr>
              <a:t>Q5 36 y/o male come to ER after RTA and when you do CT scan to his head you find him has a subarachnoid haemorrhage</a:t>
            </a:r>
            <a:br>
              <a:rPr lang="en-MY" sz="4100">
                <a:solidFill>
                  <a:srgbClr val="FFFFFF"/>
                </a:solidFill>
              </a:rPr>
            </a:br>
            <a:endParaRPr lang="en-MY" sz="4100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B7055E30-BF67-4B4D-A24D-CB9362464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75532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223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A2432-94FF-400B-8522-A5B6198D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000" dirty="0"/>
              <a:t>1/Angiography</a:t>
            </a:r>
            <a:br>
              <a:rPr lang="en-MY" sz="2000" dirty="0"/>
            </a:br>
            <a:endParaRPr lang="en-MY" sz="2000" dirty="0"/>
          </a:p>
          <a:p>
            <a:r>
              <a:rPr lang="en-MY" sz="2000" dirty="0"/>
              <a:t>2/-Ca channel blocker to prevent vasospasm</a:t>
            </a:r>
          </a:p>
          <a:p>
            <a:pPr marL="0" indent="0">
              <a:buNone/>
            </a:pPr>
            <a:r>
              <a:rPr lang="en-MY" sz="2000" dirty="0"/>
              <a:t>      -Relief of headache by codeine</a:t>
            </a:r>
          </a:p>
          <a:p>
            <a:pPr marL="0" indent="0">
              <a:buNone/>
            </a:pPr>
            <a:r>
              <a:rPr lang="en-MY" sz="2000" dirty="0"/>
              <a:t>      -Mannitol</a:t>
            </a:r>
          </a:p>
          <a:p>
            <a:pPr marL="0" indent="0">
              <a:buNone/>
            </a:pPr>
            <a:r>
              <a:rPr lang="en-MY" sz="2000" dirty="0"/>
              <a:t>      -Laxative ( </a:t>
            </a:r>
            <a:r>
              <a:rPr lang="ar-JO" sz="2000" dirty="0"/>
              <a:t>(مابعرف اذا الجواب هاذ صح</a:t>
            </a:r>
            <a:endParaRPr lang="en-MY" sz="2000" dirty="0"/>
          </a:p>
          <a:p>
            <a:pPr marL="0" indent="0">
              <a:buNone/>
            </a:pPr>
            <a:r>
              <a:rPr lang="en-MY" sz="2000" dirty="0"/>
              <a:t>      -phenytoin to prevent seizures</a:t>
            </a:r>
            <a:r>
              <a:rPr lang="ar-JO" sz="2000" dirty="0"/>
              <a:t/>
            </a:r>
            <a:br>
              <a:rPr lang="ar-JO" sz="2000" dirty="0"/>
            </a:br>
            <a:r>
              <a:rPr lang="en-MY" sz="2000" dirty="0"/>
              <a:t>3/-HTN</a:t>
            </a:r>
          </a:p>
          <a:p>
            <a:pPr marL="0" indent="0">
              <a:buNone/>
            </a:pPr>
            <a:r>
              <a:rPr lang="en-MY" sz="2000" dirty="0"/>
              <a:t>   -Smoking</a:t>
            </a:r>
          </a:p>
          <a:p>
            <a:pPr marL="0" indent="0">
              <a:buNone/>
            </a:pPr>
            <a:r>
              <a:rPr lang="en-MY" sz="2000" dirty="0"/>
              <a:t>   -Family </a:t>
            </a:r>
            <a:r>
              <a:rPr lang="en-MY" sz="2000" dirty="0" err="1"/>
              <a:t>hx</a:t>
            </a:r>
            <a:r>
              <a:rPr lang="en-MY" sz="2000" dirty="0"/>
              <a:t> of genetic disorder ( NOT to say the name of the genetic disorder)</a:t>
            </a:r>
          </a:p>
        </p:txBody>
      </p:sp>
    </p:spTree>
    <p:extLst>
      <p:ext uri="{BB962C8B-B14F-4D97-AF65-F5344CB8AC3E}">
        <p14:creationId xmlns:p14="http://schemas.microsoft.com/office/powerpoint/2010/main" val="3556251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9CBADC-BAE5-4F79-B7B0-D7A34C66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1143927" y="643467"/>
            <a:ext cx="99041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C424C386-14B8-4A9E-B896-901BBEA94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r="-2" b="-2"/>
          <a:stretch/>
        </p:blipFill>
        <p:spPr>
          <a:xfrm>
            <a:off x="5077838" y="10"/>
            <a:ext cx="7114162" cy="6857990"/>
          </a:xfrm>
          <a:prstGeom prst="rect">
            <a:avLst/>
          </a:prstGeom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52AE978-0CDB-4699-9706-7E512763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" y="1099226"/>
            <a:ext cx="5554494" cy="5077737"/>
          </a:xfrm>
        </p:spPr>
        <p:txBody>
          <a:bodyPr/>
          <a:lstStyle/>
          <a:p>
            <a:r>
              <a:rPr lang="en-MY" dirty="0"/>
              <a:t>mention other hernias ( not congenital )?</a:t>
            </a:r>
          </a:p>
        </p:txBody>
      </p:sp>
    </p:spTree>
    <p:extLst>
      <p:ext uri="{BB962C8B-B14F-4D97-AF65-F5344CB8AC3E}">
        <p14:creationId xmlns:p14="http://schemas.microsoft.com/office/powerpoint/2010/main" val="250036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1461</Words>
  <Application>Microsoft Office PowerPoint</Application>
  <PresentationFormat>مخصص</PresentationFormat>
  <Paragraphs>247</Paragraphs>
  <Slides>86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86</vt:i4>
      </vt:variant>
    </vt:vector>
  </HeadingPairs>
  <TitlesOfParts>
    <vt:vector size="87" baseType="lpstr">
      <vt:lpstr>Office Theme</vt:lpstr>
      <vt:lpstr>عرض تقديمي في PowerPoint</vt:lpstr>
      <vt:lpstr>عرض تقديمي في PowerPoint</vt:lpstr>
      <vt:lpstr>1.  Diagnosis ?  2. 3 other types of enhancements?    </vt:lpstr>
      <vt:lpstr>عرض تقديمي في PowerPoint</vt:lpstr>
      <vt:lpstr>عرض تقديمي في PowerPoint</vt:lpstr>
      <vt:lpstr>عرض تقديمي في PowerPoint</vt:lpstr>
      <vt:lpstr>Mention 3 Pediatric cerebellar tumors?</vt:lpstr>
      <vt:lpstr>عرض تقديمي في PowerPoint</vt:lpstr>
      <vt:lpstr>عرض تقديمي في PowerPoint</vt:lpstr>
      <vt:lpstr>عرض تقديمي في PowerPoint</vt:lpstr>
      <vt:lpstr>What is this?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Q.Patient came to ER after RTA , he was able to open his eyes to pain , with inappropriate response , he was able to localize the pain to left and withdraw it to right</vt:lpstr>
      <vt:lpstr>عرض تقديمي في PowerPoint</vt:lpstr>
      <vt:lpstr>عرض تقديمي في PowerPoint</vt:lpstr>
      <vt:lpstr>60 yrs old male presented ER with sever pain begin at the back radiating to anterior thigh To middle malleolus</vt:lpstr>
      <vt:lpstr>عرض تقديمي في PowerPoint</vt:lpstr>
      <vt:lpstr>Patient came to ER after falling in his buttock , he was able to move his thighs against gravity 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Q1. Normal ct scan picture with history of pt. With a head injury. 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Q1 36 y/o male presented to ER after RTA , according to the picture below answer the questions :</vt:lpstr>
      <vt:lpstr>عرض تقديمي في PowerPoint</vt:lpstr>
      <vt:lpstr>Q2 45 y/o female come to the ER after she had a traumatic head injury ,, and when you do CT scan to the head &gt;&gt; you see this picture</vt:lpstr>
      <vt:lpstr>عرض تقديمي في PowerPoint</vt:lpstr>
      <vt:lpstr>Q3 48 y/o male come to your clinic ,, complaining from a lower back pain radiating to the posterior thigh extending to posterior aspect of the leg and the sole of the foot &gt;&gt; you ordered MRI and it is illustrated in the picture below</vt:lpstr>
      <vt:lpstr>عرض تقديمي في PowerPoint</vt:lpstr>
      <vt:lpstr>عرض تقديمي في PowerPoint</vt:lpstr>
      <vt:lpstr>Q4 According to spinal tumors ,, answer the question below</vt:lpstr>
      <vt:lpstr>عرض تقديمي في PowerPoint</vt:lpstr>
      <vt:lpstr>Q5 36 y/o male come to ER after RTA and when you do CT scan to his head you find him has a subarachnoid haemorrhage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1.Homogenous enhancement lesion near the midline : Diagnosis ?  2. 3 other types of enhancements?</dc:title>
  <dc:creator>1436782</dc:creator>
  <cp:lastModifiedBy>user</cp:lastModifiedBy>
  <cp:revision>58</cp:revision>
  <dcterms:created xsi:type="dcterms:W3CDTF">2018-03-28T21:21:57Z</dcterms:created>
  <dcterms:modified xsi:type="dcterms:W3CDTF">2019-03-07T06:13:23Z</dcterms:modified>
</cp:coreProperties>
</file>