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368225-C0FB-4C2D-9781-A7BA84C6ADB7}"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CE46C-A119-4351-B0EE-823576EE6518}" type="slidenum">
              <a:rPr lang="en-US" smtClean="0"/>
              <a:t>‹#›</a:t>
            </a:fld>
            <a:endParaRPr lang="en-US"/>
          </a:p>
        </p:txBody>
      </p:sp>
    </p:spTree>
    <p:extLst>
      <p:ext uri="{BB962C8B-B14F-4D97-AF65-F5344CB8AC3E}">
        <p14:creationId xmlns:p14="http://schemas.microsoft.com/office/powerpoint/2010/main" val="2185740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368225-C0FB-4C2D-9781-A7BA84C6ADB7}"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CE46C-A119-4351-B0EE-823576EE6518}" type="slidenum">
              <a:rPr lang="en-US" smtClean="0"/>
              <a:t>‹#›</a:t>
            </a:fld>
            <a:endParaRPr lang="en-US"/>
          </a:p>
        </p:txBody>
      </p:sp>
    </p:spTree>
    <p:extLst>
      <p:ext uri="{BB962C8B-B14F-4D97-AF65-F5344CB8AC3E}">
        <p14:creationId xmlns:p14="http://schemas.microsoft.com/office/powerpoint/2010/main" val="2995357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368225-C0FB-4C2D-9781-A7BA84C6ADB7}"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CE46C-A119-4351-B0EE-823576EE6518}" type="slidenum">
              <a:rPr lang="en-US" smtClean="0"/>
              <a:t>‹#›</a:t>
            </a:fld>
            <a:endParaRPr lang="en-US"/>
          </a:p>
        </p:txBody>
      </p:sp>
    </p:spTree>
    <p:extLst>
      <p:ext uri="{BB962C8B-B14F-4D97-AF65-F5344CB8AC3E}">
        <p14:creationId xmlns:p14="http://schemas.microsoft.com/office/powerpoint/2010/main" val="2343392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368225-C0FB-4C2D-9781-A7BA84C6ADB7}"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CE46C-A119-4351-B0EE-823576EE6518}" type="slidenum">
              <a:rPr lang="en-US" smtClean="0"/>
              <a:t>‹#›</a:t>
            </a:fld>
            <a:endParaRPr lang="en-US"/>
          </a:p>
        </p:txBody>
      </p:sp>
    </p:spTree>
    <p:extLst>
      <p:ext uri="{BB962C8B-B14F-4D97-AF65-F5344CB8AC3E}">
        <p14:creationId xmlns:p14="http://schemas.microsoft.com/office/powerpoint/2010/main" val="452302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368225-C0FB-4C2D-9781-A7BA84C6ADB7}"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CE46C-A119-4351-B0EE-823576EE6518}" type="slidenum">
              <a:rPr lang="en-US" smtClean="0"/>
              <a:t>‹#›</a:t>
            </a:fld>
            <a:endParaRPr lang="en-US"/>
          </a:p>
        </p:txBody>
      </p:sp>
    </p:spTree>
    <p:extLst>
      <p:ext uri="{BB962C8B-B14F-4D97-AF65-F5344CB8AC3E}">
        <p14:creationId xmlns:p14="http://schemas.microsoft.com/office/powerpoint/2010/main" val="2501710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368225-C0FB-4C2D-9781-A7BA84C6ADB7}" type="datetimeFigureOut">
              <a:rPr lang="en-US" smtClean="0"/>
              <a:t>11/12/2024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CE46C-A119-4351-B0EE-823576EE6518}" type="slidenum">
              <a:rPr lang="en-US" smtClean="0"/>
              <a:t>‹#›</a:t>
            </a:fld>
            <a:endParaRPr lang="en-US"/>
          </a:p>
        </p:txBody>
      </p:sp>
    </p:spTree>
    <p:extLst>
      <p:ext uri="{BB962C8B-B14F-4D97-AF65-F5344CB8AC3E}">
        <p14:creationId xmlns:p14="http://schemas.microsoft.com/office/powerpoint/2010/main" val="2301537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368225-C0FB-4C2D-9781-A7BA84C6ADB7}" type="datetimeFigureOut">
              <a:rPr lang="en-US" smtClean="0"/>
              <a:t>11/12/2024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1CE46C-A119-4351-B0EE-823576EE6518}" type="slidenum">
              <a:rPr lang="en-US" smtClean="0"/>
              <a:t>‹#›</a:t>
            </a:fld>
            <a:endParaRPr lang="en-US"/>
          </a:p>
        </p:txBody>
      </p:sp>
    </p:spTree>
    <p:extLst>
      <p:ext uri="{BB962C8B-B14F-4D97-AF65-F5344CB8AC3E}">
        <p14:creationId xmlns:p14="http://schemas.microsoft.com/office/powerpoint/2010/main" val="2180993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368225-C0FB-4C2D-9781-A7BA84C6ADB7}" type="datetimeFigureOut">
              <a:rPr lang="en-US" smtClean="0"/>
              <a:t>11/12/2024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1CE46C-A119-4351-B0EE-823576EE6518}" type="slidenum">
              <a:rPr lang="en-US" smtClean="0"/>
              <a:t>‹#›</a:t>
            </a:fld>
            <a:endParaRPr lang="en-US"/>
          </a:p>
        </p:txBody>
      </p:sp>
    </p:spTree>
    <p:extLst>
      <p:ext uri="{BB962C8B-B14F-4D97-AF65-F5344CB8AC3E}">
        <p14:creationId xmlns:p14="http://schemas.microsoft.com/office/powerpoint/2010/main" val="2122916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368225-C0FB-4C2D-9781-A7BA84C6ADB7}" type="datetimeFigureOut">
              <a:rPr lang="en-US" smtClean="0"/>
              <a:t>11/12/2024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1CE46C-A119-4351-B0EE-823576EE6518}" type="slidenum">
              <a:rPr lang="en-US" smtClean="0"/>
              <a:t>‹#›</a:t>
            </a:fld>
            <a:endParaRPr lang="en-US"/>
          </a:p>
        </p:txBody>
      </p:sp>
    </p:spTree>
    <p:extLst>
      <p:ext uri="{BB962C8B-B14F-4D97-AF65-F5344CB8AC3E}">
        <p14:creationId xmlns:p14="http://schemas.microsoft.com/office/powerpoint/2010/main" val="520521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5368225-C0FB-4C2D-9781-A7BA84C6ADB7}" type="datetimeFigureOut">
              <a:rPr lang="en-US" smtClean="0"/>
              <a:t>11/12/2024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CE46C-A119-4351-B0EE-823576EE6518}" type="slidenum">
              <a:rPr lang="en-US" smtClean="0"/>
              <a:t>‹#›</a:t>
            </a:fld>
            <a:endParaRPr lang="en-US"/>
          </a:p>
        </p:txBody>
      </p:sp>
    </p:spTree>
    <p:extLst>
      <p:ext uri="{BB962C8B-B14F-4D97-AF65-F5344CB8AC3E}">
        <p14:creationId xmlns:p14="http://schemas.microsoft.com/office/powerpoint/2010/main" val="2758895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5368225-C0FB-4C2D-9781-A7BA84C6ADB7}" type="datetimeFigureOut">
              <a:rPr lang="en-US" smtClean="0"/>
              <a:t>11/12/2024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CE46C-A119-4351-B0EE-823576EE6518}" type="slidenum">
              <a:rPr lang="en-US" smtClean="0"/>
              <a:t>‹#›</a:t>
            </a:fld>
            <a:endParaRPr lang="en-US"/>
          </a:p>
        </p:txBody>
      </p:sp>
    </p:spTree>
    <p:extLst>
      <p:ext uri="{BB962C8B-B14F-4D97-AF65-F5344CB8AC3E}">
        <p14:creationId xmlns:p14="http://schemas.microsoft.com/office/powerpoint/2010/main" val="3468956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368225-C0FB-4C2D-9781-A7BA84C6ADB7}" type="datetimeFigureOut">
              <a:rPr lang="en-US" smtClean="0"/>
              <a:t>11/12/2024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1CE46C-A119-4351-B0EE-823576EE6518}" type="slidenum">
              <a:rPr lang="en-US" smtClean="0"/>
              <a:t>‹#›</a:t>
            </a:fld>
            <a:endParaRPr lang="en-US"/>
          </a:p>
        </p:txBody>
      </p:sp>
    </p:spTree>
    <p:extLst>
      <p:ext uri="{BB962C8B-B14F-4D97-AF65-F5344CB8AC3E}">
        <p14:creationId xmlns:p14="http://schemas.microsoft.com/office/powerpoint/2010/main" val="1384716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Burns </a:t>
            </a:r>
            <a:endParaRPr lang="en-US" dirty="0"/>
          </a:p>
        </p:txBody>
      </p:sp>
      <p:sp>
        <p:nvSpPr>
          <p:cNvPr id="3" name="Text Placeholder 2"/>
          <p:cNvSpPr>
            <a:spLocks noGrp="1"/>
          </p:cNvSpPr>
          <p:nvPr>
            <p:ph type="body" idx="1"/>
          </p:nvPr>
        </p:nvSpPr>
        <p:spPr/>
        <p:txBody>
          <a:bodyPr/>
          <a:lstStyle/>
          <a:p>
            <a:r>
              <a:rPr lang="en-US" dirty="0" smtClean="0"/>
              <a:t>Dr. </a:t>
            </a:r>
            <a:r>
              <a:rPr lang="en-US" dirty="0" err="1" smtClean="0"/>
              <a:t>Ashour</a:t>
            </a:r>
            <a:r>
              <a:rPr lang="en-US" dirty="0" smtClean="0"/>
              <a:t> Mohammed</a:t>
            </a:r>
          </a:p>
          <a:p>
            <a:r>
              <a:rPr lang="en-US" dirty="0" smtClean="0"/>
              <a:t>Cons. Plastic Surgeon</a:t>
            </a:r>
            <a:endParaRPr lang="en-US" dirty="0"/>
          </a:p>
        </p:txBody>
      </p:sp>
    </p:spTree>
    <p:extLst>
      <p:ext uri="{BB962C8B-B14F-4D97-AF65-F5344CB8AC3E}">
        <p14:creationId xmlns:p14="http://schemas.microsoft.com/office/powerpoint/2010/main" val="813000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61230"/>
            <a:ext cx="6096000" cy="5640903"/>
          </a:xfrm>
          <a:prstGeom prst="rect">
            <a:avLst/>
          </a:prstGeom>
        </p:spPr>
        <p:txBody>
          <a:bodyPr>
            <a:spAutoFit/>
          </a:bodyPr>
          <a:lstStyle/>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ELECTRICAL INJURIES</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Approximately 5% of burn admissions</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Can produce significant morbidity despite relatively small burn sizes</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Three types: Current, arcing, and flash</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True electrical injury by current flow</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Arc injury from the electrical arc as it passes from the source to an object</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Flame injury from ignition of clothing or surroundings</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Most sequelae from high-voltage injury (&gt;1000 volts)</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Find contact points</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Electrocardiogram (EKG) and troponins</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Continuous cardiac monitoring, for at least 24 hours</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Arrhythmias common</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Renal function panel including </a:t>
            </a:r>
            <a:r>
              <a:rPr lang="en-US" sz="1400" dirty="0" err="1" smtClean="0">
                <a:effectLst/>
                <a:latin typeface="Calibri" panose="020F0502020204030204" pitchFamily="34" charset="0"/>
                <a:ea typeface="Calibri" panose="020F0502020204030204" pitchFamily="34" charset="0"/>
                <a:cs typeface="Arial" panose="020B0604020202020204" pitchFamily="34" charset="0"/>
              </a:rPr>
              <a:t>creatine</a:t>
            </a:r>
            <a:r>
              <a:rPr lang="en-US" sz="1400" dirty="0" smtClean="0">
                <a:effectLst/>
                <a:latin typeface="Calibri" panose="020F0502020204030204" pitchFamily="34" charset="0"/>
                <a:ea typeface="Calibri" panose="020F0502020204030204" pitchFamily="34" charset="0"/>
                <a:cs typeface="Arial" panose="020B0604020202020204" pitchFamily="34" charset="0"/>
              </a:rPr>
              <a:t> kinase above 1000 IU</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Tea-colored urine indicates </a:t>
            </a:r>
            <a:r>
              <a:rPr lang="en-US" sz="1400" dirty="0" err="1" smtClean="0">
                <a:effectLst/>
                <a:latin typeface="Calibri" panose="020F0502020204030204" pitchFamily="34" charset="0"/>
                <a:ea typeface="Calibri" panose="020F0502020204030204" pitchFamily="34" charset="0"/>
                <a:cs typeface="Arial" panose="020B0604020202020204" pitchFamily="34" charset="0"/>
              </a:rPr>
              <a:t>myoglobinuria</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Maintain urine output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75–100 mL/hour </a:t>
            </a:r>
            <a:r>
              <a:rPr lang="en-US" sz="1400" dirty="0" smtClean="0">
                <a:effectLst/>
                <a:latin typeface="Calibri" panose="020F0502020204030204" pitchFamily="34" charset="0"/>
                <a:ea typeface="Calibri" panose="020F0502020204030204" pitchFamily="34" charset="0"/>
                <a:cs typeface="Arial" panose="020B0604020202020204" pitchFamily="34" charset="0"/>
              </a:rPr>
              <a:t>to minimize myoglobin precipitation.</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Bicarbonate or mannitol may be needed</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Risk of compartment syndrome in involved extremity</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7856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920" y="108012"/>
            <a:ext cx="6096000" cy="6907660"/>
          </a:xfrm>
          <a:prstGeom prst="rect">
            <a:avLst/>
          </a:prstGeom>
        </p:spPr>
        <p:txBody>
          <a:bodyPr>
            <a:spAutoFit/>
          </a:bodyPr>
          <a:lstStyle/>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CHEMICAL BURNS</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Alkali: </a:t>
            </a:r>
            <a:r>
              <a:rPr lang="en-US" sz="1400" dirty="0" smtClean="0">
                <a:effectLst/>
                <a:latin typeface="Calibri" panose="020F0502020204030204" pitchFamily="34" charset="0"/>
                <a:ea typeface="Calibri" panose="020F0502020204030204" pitchFamily="34" charset="0"/>
                <a:cs typeface="Arial" panose="020B0604020202020204" pitchFamily="34" charset="0"/>
              </a:rPr>
              <a:t>Penetrates deeply because of liquefactive necrosis and protein denaturation</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Commonly found in oven cleaners, drain cleaners, fertilizers, and heavy</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industrial cleansers</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Copious water irrigation for at least 15–20 minutes</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Avoid neutralization with weak acids, which causes an exothermic reaction</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Acids: </a:t>
            </a:r>
            <a:r>
              <a:rPr lang="en-US" sz="1400" dirty="0" smtClean="0">
                <a:effectLst/>
                <a:latin typeface="Calibri" panose="020F0502020204030204" pitchFamily="34" charset="0"/>
                <a:ea typeface="Calibri" panose="020F0502020204030204" pitchFamily="34" charset="0"/>
                <a:cs typeface="Arial" panose="020B0604020202020204" pitchFamily="34" charset="0"/>
              </a:rPr>
              <a:t>Coagulative necrosis and protein precipitation limit the depth of tissue damage</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Copious water irrigation for at least 15–20 minutes</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Hydrofluoric acid: </a:t>
            </a:r>
            <a:r>
              <a:rPr lang="en-US" sz="1400" dirty="0" smtClean="0">
                <a:effectLst/>
                <a:latin typeface="Calibri" panose="020F0502020204030204" pitchFamily="34" charset="0"/>
                <a:ea typeface="Calibri" panose="020F0502020204030204" pitchFamily="34" charset="0"/>
                <a:cs typeface="Arial" panose="020B0604020202020204" pitchFamily="34" charset="0"/>
              </a:rPr>
              <a:t>Fluoride ion binds calcium causing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severe systemic</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hypocalcemia </a:t>
            </a:r>
            <a:r>
              <a:rPr lang="en-US" sz="1400" dirty="0" smtClean="0">
                <a:effectLst/>
                <a:latin typeface="Calibri" panose="020F0502020204030204" pitchFamily="34" charset="0"/>
                <a:ea typeface="Calibri" panose="020F0502020204030204" pitchFamily="34" charset="0"/>
                <a:cs typeface="Arial" panose="020B0604020202020204" pitchFamily="34" charset="0"/>
              </a:rPr>
              <a:t>and tissue necrosis leading to death</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Treat topically with calcium gel, intradermal calcium gluconate, or intra arterial</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calcium gluconate based on severity</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Cardiac monitoring</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Phenol: </a:t>
            </a:r>
            <a:r>
              <a:rPr lang="en-US" sz="1400" dirty="0" smtClean="0">
                <a:effectLst/>
                <a:latin typeface="Calibri" panose="020F0502020204030204" pitchFamily="34" charset="0"/>
                <a:ea typeface="Calibri" panose="020F0502020204030204" pitchFamily="34" charset="0"/>
                <a:cs typeface="Arial" panose="020B0604020202020204" pitchFamily="34" charset="0"/>
              </a:rPr>
              <a:t>Coagulative necrosis can cause systemic derangement (e.g., liver, kidney)</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Irrigate and treat with polyethylene glycol or ethyl alcohol</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Phosphorus: </a:t>
            </a:r>
            <a:r>
              <a:rPr lang="en-US" sz="1400" dirty="0" smtClean="0">
                <a:effectLst/>
                <a:latin typeface="Calibri" panose="020F0502020204030204" pitchFamily="34" charset="0"/>
                <a:ea typeface="Calibri" panose="020F0502020204030204" pitchFamily="34" charset="0"/>
                <a:cs typeface="Arial" panose="020B0604020202020204" pitchFamily="34" charset="0"/>
              </a:rPr>
              <a:t>Stain particles with 0.5% copper sulfate or detect with UV light and surgically remove</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Can cause hypocalcemia, hyperphosphatemia, and cardiac arrhythmias</a:t>
            </a:r>
          </a:p>
          <a:p>
            <a:pPr>
              <a:lnSpc>
                <a:spcPct val="107000"/>
              </a:lnSpc>
              <a:spcAft>
                <a:spcPts val="800"/>
              </a:spcAft>
            </a:pP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6316395" y="409071"/>
            <a:ext cx="6096000" cy="1655261"/>
          </a:xfrm>
          <a:prstGeom prst="rect">
            <a:avLst/>
          </a:prstGeom>
        </p:spPr>
        <p:txBody>
          <a:bodyPr>
            <a:spAutoFit/>
          </a:bodyPr>
          <a:lstStyle/>
          <a:p>
            <a:pPr lvl="0">
              <a:lnSpc>
                <a:spcPct val="107000"/>
              </a:lnSpc>
              <a:spcAft>
                <a:spcPts val="800"/>
              </a:spcAft>
            </a:pPr>
            <a:r>
              <a:rPr lang="en-US" sz="1400" dirty="0" smtClean="0">
                <a:solidFill>
                  <a:prstClr val="black"/>
                </a:solidFill>
                <a:latin typeface="Arial" panose="020B0604020202020204" pitchFamily="34" charset="0"/>
                <a:ea typeface="Calibri" panose="020F0502020204030204" pitchFamily="34" charset="0"/>
                <a:cs typeface="Arial" panose="020B0604020202020204" pitchFamily="34" charset="0"/>
              </a:rPr>
              <a:t>■</a:t>
            </a:r>
            <a:r>
              <a:rPr lang="en-US" sz="1400" dirty="0" smtClean="0">
                <a:solidFill>
                  <a:prstClr val="black"/>
                </a:solidFill>
                <a:latin typeface="Calibri" panose="020F0502020204030204" pitchFamily="34" charset="0"/>
                <a:ea typeface="Calibri" panose="020F0502020204030204" pitchFamily="34" charset="0"/>
                <a:cs typeface="Arial" panose="020B0604020202020204" pitchFamily="34" charset="0"/>
              </a:rPr>
              <a:t> </a:t>
            </a:r>
            <a:r>
              <a:rPr lang="en-US" sz="1400" b="1" dirty="0" smtClean="0">
                <a:solidFill>
                  <a:prstClr val="black"/>
                </a:solidFill>
                <a:latin typeface="Calibri" panose="020F0502020204030204" pitchFamily="34" charset="0"/>
                <a:ea typeface="Calibri" panose="020F0502020204030204" pitchFamily="34" charset="0"/>
                <a:cs typeface="Arial" panose="020B0604020202020204" pitchFamily="34" charset="0"/>
              </a:rPr>
              <a:t>Anhydrous ammonia: </a:t>
            </a:r>
            <a:r>
              <a:rPr lang="en-US" sz="1400" dirty="0" smtClean="0">
                <a:solidFill>
                  <a:prstClr val="black"/>
                </a:solidFill>
                <a:latin typeface="Calibri" panose="020F0502020204030204" pitchFamily="34" charset="0"/>
                <a:ea typeface="Calibri" panose="020F0502020204030204" pitchFamily="34" charset="0"/>
                <a:cs typeface="Arial" panose="020B0604020202020204" pitchFamily="34" charset="0"/>
              </a:rPr>
              <a:t>Exposure causes blistering of the skin and injury to the</a:t>
            </a:r>
          </a:p>
          <a:p>
            <a:pPr lvl="0">
              <a:lnSpc>
                <a:spcPct val="107000"/>
              </a:lnSpc>
              <a:spcAft>
                <a:spcPts val="800"/>
              </a:spcAft>
            </a:pPr>
            <a:r>
              <a:rPr lang="en-US" sz="1400" dirty="0" smtClean="0">
                <a:solidFill>
                  <a:prstClr val="black"/>
                </a:solidFill>
                <a:latin typeface="Calibri" panose="020F0502020204030204" pitchFamily="34" charset="0"/>
                <a:ea typeface="Calibri" panose="020F0502020204030204" pitchFamily="34" charset="0"/>
                <a:cs typeface="Arial" panose="020B0604020202020204" pitchFamily="34" charset="0"/>
              </a:rPr>
              <a:t>lungs </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if the fumes are inhaled</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Copious irrigation with water</a:t>
            </a:r>
          </a:p>
          <a:p>
            <a:pPr lvl="0">
              <a:lnSpc>
                <a:spcPct val="107000"/>
              </a:lnSpc>
              <a:spcAft>
                <a:spcPts val="800"/>
              </a:spcAft>
            </a:pPr>
            <a:r>
              <a:rPr lang="en-US" sz="1400" b="1" dirty="0">
                <a:solidFill>
                  <a:prstClr val="black"/>
                </a:solidFill>
                <a:latin typeface="Calibri" panose="020F0502020204030204" pitchFamily="34" charset="0"/>
                <a:ea typeface="Calibri" panose="020F0502020204030204" pitchFamily="34" charset="0"/>
                <a:cs typeface="Arial" panose="020B0604020202020204" pitchFamily="34" charset="0"/>
              </a:rPr>
              <a:t>TIP: </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These chemical injuries and their treatments are frequently on </a:t>
            </a:r>
            <a:r>
              <a:rPr lang="en-US" sz="1400" dirty="0" smtClean="0">
                <a:solidFill>
                  <a:prstClr val="black"/>
                </a:solidFill>
                <a:latin typeface="Calibri" panose="020F0502020204030204" pitchFamily="34" charset="0"/>
                <a:ea typeface="Calibri" panose="020F0502020204030204" pitchFamily="34" charset="0"/>
                <a:cs typeface="Arial" panose="020B0604020202020204" pitchFamily="34" charset="0"/>
              </a:rPr>
              <a:t>written</a:t>
            </a:r>
          </a:p>
          <a:p>
            <a:pPr lvl="0">
              <a:lnSpc>
                <a:spcPct val="107000"/>
              </a:lnSpc>
              <a:spcAft>
                <a:spcPts val="800"/>
              </a:spcAft>
            </a:pPr>
            <a:r>
              <a:rPr lang="en-US" sz="1400" dirty="0" smtClean="0">
                <a:solidFill>
                  <a:prstClr val="black"/>
                </a:solidFill>
                <a:latin typeface="Calibri" panose="020F0502020204030204" pitchFamily="34" charset="0"/>
                <a:ea typeface="Calibri" panose="020F0502020204030204" pitchFamily="34" charset="0"/>
                <a:cs typeface="Arial" panose="020B0604020202020204" pitchFamily="34" charset="0"/>
              </a:rPr>
              <a:t> board exams.</a:t>
            </a:r>
            <a:endPar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014959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852" y="0"/>
            <a:ext cx="6096000" cy="6677149"/>
          </a:xfrm>
          <a:prstGeom prst="rect">
            <a:avLst/>
          </a:prstGeom>
        </p:spPr>
        <p:txBody>
          <a:bodyPr>
            <a:spAutoFit/>
          </a:bodyPr>
          <a:lstStyle/>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RESUSCITATION: PARKLAND </a:t>
            </a:r>
            <a:r>
              <a:rPr lang="en-US" sz="1400" b="1" i="1" dirty="0" smtClean="0">
                <a:effectLst/>
                <a:latin typeface="Calibri" panose="020F0502020204030204" pitchFamily="34" charset="0"/>
                <a:ea typeface="Calibri" panose="020F0502020204030204" pitchFamily="34" charset="0"/>
                <a:cs typeface="Arial" panose="020B0604020202020204" pitchFamily="34" charset="0"/>
              </a:rPr>
              <a:t>VERSUS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MODIFIED BROOKE FORMULA</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Burn shock with systemic response typically occurs with &gt;20% TBSA (&gt;15% in</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pediatric and geriatric patients) and may be exacerbated by hypovolemia (from</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alcohol or hyperglycemia-induced diuresis) or cardiogenic failure</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Burn shock requires resuscitation; otherwise, maintenance fluids may</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be adequate</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Colloids and </a:t>
            </a:r>
            <a:r>
              <a:rPr lang="en-US" sz="1400" dirty="0" err="1" smtClean="0">
                <a:effectLst/>
                <a:latin typeface="Calibri" panose="020F0502020204030204" pitchFamily="34" charset="0"/>
                <a:ea typeface="Calibri" panose="020F0502020204030204" pitchFamily="34" charset="0"/>
                <a:cs typeface="Arial" panose="020B0604020202020204" pitchFamily="34" charset="0"/>
              </a:rPr>
              <a:t>pressors</a:t>
            </a:r>
            <a:r>
              <a:rPr lang="en-US" sz="1400" dirty="0" smtClean="0">
                <a:effectLst/>
                <a:latin typeface="Calibri" panose="020F0502020204030204" pitchFamily="34" charset="0"/>
                <a:ea typeface="Calibri" panose="020F0502020204030204" pitchFamily="34" charset="0"/>
                <a:cs typeface="Arial" panose="020B0604020202020204" pitchFamily="34" charset="0"/>
              </a:rPr>
              <a:t> are indicated if crystalloid resuscitation is inadequate</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Both Parkland and modified Brooke formulas recommend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crystalloids </a:t>
            </a:r>
            <a:r>
              <a:rPr lang="en-US" sz="1400" dirty="0" smtClean="0">
                <a:effectLst/>
                <a:latin typeface="Calibri" panose="020F0502020204030204" pitchFamily="34" charset="0"/>
                <a:ea typeface="Calibri" panose="020F0502020204030204" pitchFamily="34" charset="0"/>
                <a:cs typeface="Arial" panose="020B0604020202020204" pitchFamily="34" charset="0"/>
              </a:rPr>
              <a:t>during the first 24 hours</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Administration of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colloids </a:t>
            </a:r>
            <a:r>
              <a:rPr lang="en-US" sz="1400" dirty="0" smtClean="0">
                <a:effectLst/>
                <a:latin typeface="Calibri" panose="020F0502020204030204" pitchFamily="34" charset="0"/>
                <a:ea typeface="Calibri" panose="020F0502020204030204" pitchFamily="34" charset="0"/>
                <a:cs typeface="Arial" panose="020B0604020202020204" pitchFamily="34" charset="0"/>
              </a:rPr>
              <a:t>(5% albumin) is normally reserved for the second</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24 hours, but is often used earlier for oliguria when calculated crystalloid</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requirements are met</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Parkland Formula: </a:t>
            </a:r>
            <a:r>
              <a:rPr lang="en-US" sz="1400" b="1" i="1" dirty="0" smtClean="0">
                <a:effectLst/>
                <a:latin typeface="Calibri" panose="020F0502020204030204" pitchFamily="34" charset="0"/>
                <a:ea typeface="Calibri" panose="020F0502020204030204" pitchFamily="34" charset="0"/>
                <a:cs typeface="Arial" panose="020B0604020202020204" pitchFamily="34" charset="0"/>
              </a:rPr>
              <a:t>4 mL </a:t>
            </a: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Weight (kg) </a:t>
            </a: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 TBSA burned</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Modified Brooke Formula: </a:t>
            </a:r>
            <a:r>
              <a:rPr lang="en-US" sz="1400" b="1" i="1" dirty="0" smtClean="0">
                <a:effectLst/>
                <a:latin typeface="Calibri" panose="020F0502020204030204" pitchFamily="34" charset="0"/>
                <a:ea typeface="Calibri" panose="020F0502020204030204" pitchFamily="34" charset="0"/>
                <a:cs typeface="Arial" panose="020B0604020202020204" pitchFamily="34" charset="0"/>
              </a:rPr>
              <a:t>2 mL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 Weight (kg) × % TBSA burned</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Half of the total amount in lactated Ringer’s solution given over the first 8 hours </a:t>
            </a:r>
            <a:r>
              <a:rPr lang="en-US" sz="1400" b="1" i="1" dirty="0" smtClean="0">
                <a:effectLst/>
                <a:latin typeface="Calibri" panose="020F0502020204030204" pitchFamily="34" charset="0"/>
                <a:ea typeface="Calibri" panose="020F0502020204030204" pitchFamily="34" charset="0"/>
                <a:cs typeface="Arial" panose="020B0604020202020204" pitchFamily="34" charset="0"/>
              </a:rPr>
              <a:t>from the time of injury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and the second half over the next 16 hours, </a:t>
            </a:r>
            <a:r>
              <a:rPr lang="en-US" sz="1400" dirty="0" smtClean="0">
                <a:effectLst/>
                <a:latin typeface="Calibri" panose="020F0502020204030204" pitchFamily="34" charset="0"/>
                <a:ea typeface="Calibri" panose="020F0502020204030204" pitchFamily="34" charset="0"/>
                <a:cs typeface="Arial" panose="020B0604020202020204" pitchFamily="34" charset="0"/>
              </a:rPr>
              <a:t>with rate adjusted based on hourly urine output (UO; target UO is 0.5 mL/kg per hour)</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Additional fluid is typically required in concurrent trauma, electrical injury,</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inhalation injury</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Maintenance fluid with D5W ½ NS in addition to resuscitation fluid is required</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in infants and </a:t>
            </a:r>
            <a:r>
              <a:rPr lang="en-US" sz="1400" dirty="0" smtClean="0">
                <a:solidFill>
                  <a:prstClr val="black"/>
                </a:solidFill>
                <a:latin typeface="Calibri" panose="020F0502020204030204" pitchFamily="34" charset="0"/>
                <a:ea typeface="Calibri" panose="020F0502020204030204" pitchFamily="34" charset="0"/>
                <a:cs typeface="Arial" panose="020B0604020202020204" pitchFamily="34" charset="0"/>
              </a:rPr>
              <a:t>children</a:t>
            </a:r>
            <a:endPar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6105378" y="5253140"/>
            <a:ext cx="6096000" cy="645754"/>
          </a:xfrm>
          <a:prstGeom prst="rect">
            <a:avLst/>
          </a:prstGeom>
        </p:spPr>
        <p:txBody>
          <a:bodyPr>
            <a:spAutoFit/>
          </a:bodyPr>
          <a:lstStyle/>
          <a:p>
            <a:pPr lvl="0">
              <a:lnSpc>
                <a:spcPct val="107000"/>
              </a:lnSpc>
              <a:spcAft>
                <a:spcPts val="800"/>
              </a:spcAft>
            </a:pPr>
            <a:r>
              <a:rPr lang="en-US" sz="1400" b="1" dirty="0">
                <a:solidFill>
                  <a:prstClr val="black"/>
                </a:solidFill>
                <a:latin typeface="Calibri" panose="020F0502020204030204" pitchFamily="34" charset="0"/>
                <a:ea typeface="Calibri" panose="020F0502020204030204" pitchFamily="34" charset="0"/>
                <a:cs typeface="Arial" panose="020B0604020202020204" pitchFamily="34" charset="0"/>
              </a:rPr>
              <a:t>TIP: </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Adequate volume resuscitation is paramount because this can preserve the</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zone of stasis (edema) and prevent further tissue loss</a:t>
            </a:r>
          </a:p>
        </p:txBody>
      </p:sp>
      <p:pic>
        <p:nvPicPr>
          <p:cNvPr id="5" name="Picture 4"/>
          <p:cNvPicPr>
            <a:picLocks noChangeAspect="1"/>
          </p:cNvPicPr>
          <p:nvPr/>
        </p:nvPicPr>
        <p:blipFill>
          <a:blip r:embed="rId2"/>
          <a:stretch>
            <a:fillRect/>
          </a:stretch>
        </p:blipFill>
        <p:spPr>
          <a:xfrm>
            <a:off x="6105378" y="120633"/>
            <a:ext cx="6086622" cy="5000007"/>
          </a:xfrm>
          <a:prstGeom prst="rect">
            <a:avLst/>
          </a:prstGeom>
        </p:spPr>
      </p:pic>
    </p:spTree>
    <p:extLst>
      <p:ext uri="{BB962C8B-B14F-4D97-AF65-F5344CB8AC3E}">
        <p14:creationId xmlns:p14="http://schemas.microsoft.com/office/powerpoint/2010/main" val="818118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987" y="137521"/>
            <a:ext cx="7024467" cy="4893968"/>
          </a:xfrm>
          <a:prstGeom prst="rect">
            <a:avLst/>
          </a:prstGeom>
        </p:spPr>
        <p:txBody>
          <a:bodyPr wrap="square">
            <a:spAutoFit/>
          </a:bodyPr>
          <a:lstStyle/>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OPERATIVE TREATMENT</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ACUTE-PHASE BURN RECONSTRUCTION</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Excision</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Fascial excision results in less blood loss than tangential excision but creates a</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more severe deformity</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The decision on how much to excise during a single setting is determined by</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the patient’s comorbid conditions, blood availability, and the ability to cover</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the wound</a:t>
            </a:r>
          </a:p>
          <a:p>
            <a:r>
              <a:rPr lang="en-US" sz="1400" dirty="0" smtClean="0">
                <a:effectLst/>
                <a:latin typeface="Arial" panose="020B0604020202020204" pitchFamily="34" charset="0"/>
                <a:ea typeface="Calibri" panose="020F050202020403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Wound coverage</a:t>
            </a:r>
          </a:p>
          <a:p>
            <a:pPr lvl="0">
              <a:lnSpc>
                <a:spcPct val="107000"/>
              </a:lnSpc>
              <a:spcAft>
                <a:spcPts val="800"/>
              </a:spcAft>
            </a:pPr>
            <a:r>
              <a:rPr lang="en-US" sz="1400" dirty="0">
                <a:solidFill>
                  <a:prstClr val="black"/>
                </a:solidFill>
                <a:latin typeface="Arial" panose="020B0604020202020204" pitchFamily="34" charset="0"/>
                <a:ea typeface="Calibri" panose="020F0502020204030204" pitchFamily="34" charset="0"/>
                <a:cs typeface="Arial" panose="020B0604020202020204" pitchFamily="34"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Eyelid and oral commissure contractures surgically treated in the acute burn</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period to prevent exposure keratitis and irreversible damage to dentition</a:t>
            </a:r>
          </a:p>
          <a:p>
            <a:pPr lvl="0">
              <a:lnSpc>
                <a:spcPct val="107000"/>
              </a:lnSpc>
              <a:spcAft>
                <a:spcPts val="800"/>
              </a:spcAft>
            </a:pPr>
            <a:r>
              <a:rPr lang="en-US" sz="1400" dirty="0">
                <a:solidFill>
                  <a:prstClr val="black"/>
                </a:solidFill>
                <a:latin typeface="Arial" panose="020B0604020202020204" pitchFamily="34" charset="0"/>
                <a:ea typeface="Calibri" panose="020F0502020204030204" pitchFamily="34" charset="0"/>
                <a:cs typeface="Arial" panose="020B0604020202020204" pitchFamily="34"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Aggressive occupational therapy including splinting</a:t>
            </a:r>
          </a:p>
          <a:p>
            <a:pPr lvl="0">
              <a:lnSpc>
                <a:spcPct val="107000"/>
              </a:lnSpc>
              <a:spcAft>
                <a:spcPts val="800"/>
              </a:spcAft>
            </a:pPr>
            <a:r>
              <a:rPr lang="en-US" sz="1400" b="1" dirty="0">
                <a:solidFill>
                  <a:prstClr val="black"/>
                </a:solidFill>
                <a:latin typeface="Calibri" panose="020F0502020204030204" pitchFamily="34" charset="0"/>
                <a:ea typeface="Calibri" panose="020F0502020204030204" pitchFamily="34" charset="0"/>
                <a:cs typeface="Arial" panose="020B0604020202020204" pitchFamily="34" charset="0"/>
              </a:rPr>
              <a:t>TIP: </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Plan for surgical blood loss of 0.5 mL/cm2 (area of burn excision; Total size of burn wound excision that can safely be performed at each operative setting ranges from 10 to 20% TBSA but depends on depth of excision, blood available for intraoperative transfusion, and critical care resources available in the postoperative setting</a:t>
            </a:r>
            <a:endParaRPr lang="en-US" sz="1400" dirty="0"/>
          </a:p>
        </p:txBody>
      </p:sp>
      <p:sp>
        <p:nvSpPr>
          <p:cNvPr id="3" name="Rectangle 2"/>
          <p:cNvSpPr/>
          <p:nvPr/>
        </p:nvSpPr>
        <p:spPr>
          <a:xfrm>
            <a:off x="135988" y="3110130"/>
            <a:ext cx="6096000" cy="312650"/>
          </a:xfrm>
          <a:prstGeom prst="rect">
            <a:avLst/>
          </a:prstGeom>
        </p:spPr>
        <p:txBody>
          <a:bodyPr>
            <a:spAutoFit/>
          </a:bodyPr>
          <a:lstStyle/>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785844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l="-822" t="28885" r="822" b="615"/>
          <a:stretch/>
        </p:blipFill>
        <p:spPr>
          <a:xfrm>
            <a:off x="5932027" y="998807"/>
            <a:ext cx="6091161" cy="5859194"/>
          </a:xfrm>
          <a:prstGeom prst="rect">
            <a:avLst/>
          </a:prstGeom>
        </p:spPr>
      </p:pic>
      <p:pic>
        <p:nvPicPr>
          <p:cNvPr id="3" name="Picture 2"/>
          <p:cNvPicPr>
            <a:picLocks noChangeAspect="1"/>
          </p:cNvPicPr>
          <p:nvPr/>
        </p:nvPicPr>
        <p:blipFill rotWithShape="1">
          <a:blip r:embed="rId2"/>
          <a:srcRect b="70474"/>
          <a:stretch/>
        </p:blipFill>
        <p:spPr>
          <a:xfrm>
            <a:off x="-1" y="10551"/>
            <a:ext cx="6077243" cy="2802987"/>
          </a:xfrm>
          <a:prstGeom prst="rect">
            <a:avLst/>
          </a:prstGeom>
        </p:spPr>
      </p:pic>
    </p:spTree>
    <p:extLst>
      <p:ext uri="{BB962C8B-B14F-4D97-AF65-F5344CB8AC3E}">
        <p14:creationId xmlns:p14="http://schemas.microsoft.com/office/powerpoint/2010/main" val="24236774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9206" y="251252"/>
            <a:ext cx="6096000" cy="2639505"/>
          </a:xfrm>
          <a:prstGeom prst="rect">
            <a:avLst/>
          </a:prstGeom>
        </p:spPr>
        <p:txBody>
          <a:bodyPr>
            <a:spAutoFit/>
          </a:bodyPr>
          <a:lstStyle/>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INTERMEDIATE-PHASE BURN RECONSTRUCTION</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Hypertrophic burn scars mature over months to years. In this period, the goal is</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favorable scar maturation</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Depth of initial injury </a:t>
            </a:r>
            <a:r>
              <a:rPr lang="en-US" sz="1400" dirty="0" smtClean="0">
                <a:effectLst/>
                <a:latin typeface="Calibri" panose="020F0502020204030204" pitchFamily="34" charset="0"/>
                <a:ea typeface="Calibri" panose="020F0502020204030204" pitchFamily="34" charset="0"/>
                <a:cs typeface="Arial" panose="020B0604020202020204" pitchFamily="34" charset="0"/>
              </a:rPr>
              <a:t>and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wound tension </a:t>
            </a:r>
            <a:r>
              <a:rPr lang="en-US" sz="1400" dirty="0" smtClean="0">
                <a:effectLst/>
                <a:latin typeface="Calibri" panose="020F0502020204030204" pitchFamily="34" charset="0"/>
                <a:ea typeface="Calibri" panose="020F0502020204030204" pitchFamily="34" charset="0"/>
                <a:cs typeface="Arial" panose="020B0604020202020204" pitchFamily="34" charset="0"/>
              </a:rPr>
              <a:t>determine final scar appearance</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Techniques to relieve tension include Z-</a:t>
            </a:r>
            <a:r>
              <a:rPr lang="en-US" sz="1400" dirty="0" err="1" smtClean="0">
                <a:effectLst/>
                <a:latin typeface="Calibri" panose="020F0502020204030204" pitchFamily="34" charset="0"/>
                <a:ea typeface="Calibri" panose="020F0502020204030204" pitchFamily="34" charset="0"/>
                <a:cs typeface="Arial" panose="020B0604020202020204" pitchFamily="34" charset="0"/>
              </a:rPr>
              <a:t>plasty</a:t>
            </a:r>
            <a:r>
              <a:rPr lang="en-US" sz="1400" dirty="0" smtClean="0">
                <a:effectLst/>
                <a:latin typeface="Calibri" panose="020F0502020204030204" pitchFamily="34" charset="0"/>
                <a:ea typeface="Calibri" panose="020F0502020204030204" pitchFamily="34" charset="0"/>
                <a:cs typeface="Arial" panose="020B0604020202020204" pitchFamily="34" charset="0"/>
              </a:rPr>
              <a:t>, releases with grafting, laser</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treatment, </a:t>
            </a:r>
            <a:r>
              <a:rPr lang="en-US" sz="1400" dirty="0" err="1" smtClean="0">
                <a:effectLst/>
                <a:latin typeface="Calibri" panose="020F0502020204030204" pitchFamily="34" charset="0"/>
                <a:ea typeface="Calibri" panose="020F0502020204030204" pitchFamily="34" charset="0"/>
                <a:cs typeface="Arial" panose="020B0604020202020204" pitchFamily="34" charset="0"/>
              </a:rPr>
              <a:t>intralesional</a:t>
            </a:r>
            <a:r>
              <a:rPr lang="en-US" sz="1400" dirty="0" smtClean="0">
                <a:effectLst/>
                <a:latin typeface="Calibri" panose="020F0502020204030204" pitchFamily="34" charset="0"/>
                <a:ea typeface="Calibri" panose="020F0502020204030204" pitchFamily="34" charset="0"/>
                <a:cs typeface="Arial" panose="020B0604020202020204" pitchFamily="34" charset="0"/>
              </a:rPr>
              <a:t> and laser assisted steroid delivery (used sparingly),</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and fat grafting</a:t>
            </a:r>
          </a:p>
          <a:p>
            <a:r>
              <a:rPr lang="en-US" sz="1400" dirty="0" smtClean="0">
                <a:effectLst/>
                <a:latin typeface="Calibri" panose="020F0502020204030204" pitchFamily="34" charset="0"/>
                <a:ea typeface="Calibri" panose="020F0502020204030204" pitchFamily="34" charset="0"/>
                <a:cs typeface="Arial" panose="020B0604020202020204" pitchFamily="34" charset="0"/>
              </a:rPr>
              <a:t>• Aggressive occupational therapy including splinting</a:t>
            </a:r>
            <a:endParaRPr lang="en-US" sz="1400" dirty="0"/>
          </a:p>
        </p:txBody>
      </p:sp>
      <p:pic>
        <p:nvPicPr>
          <p:cNvPr id="3" name="Picture 2"/>
          <p:cNvPicPr>
            <a:picLocks noChangeAspect="1"/>
          </p:cNvPicPr>
          <p:nvPr/>
        </p:nvPicPr>
        <p:blipFill>
          <a:blip r:embed="rId2"/>
          <a:stretch>
            <a:fillRect/>
          </a:stretch>
        </p:blipFill>
        <p:spPr>
          <a:xfrm>
            <a:off x="4434479" y="2890757"/>
            <a:ext cx="7757521" cy="2426831"/>
          </a:xfrm>
          <a:prstGeom prst="rect">
            <a:avLst/>
          </a:prstGeom>
        </p:spPr>
      </p:pic>
    </p:spTree>
    <p:extLst>
      <p:ext uri="{BB962C8B-B14F-4D97-AF65-F5344CB8AC3E}">
        <p14:creationId xmlns:p14="http://schemas.microsoft.com/office/powerpoint/2010/main" val="31236582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8868" y="260379"/>
            <a:ext cx="6096000" cy="6308522"/>
          </a:xfrm>
          <a:prstGeom prst="rect">
            <a:avLst/>
          </a:prstGeom>
        </p:spPr>
        <p:txBody>
          <a:bodyPr>
            <a:spAutoFit/>
          </a:bodyPr>
          <a:lstStyle/>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LATE-PHASE BURN RECONSTRUCTION</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Mature burn scars blend into surrounding normal tissue as they become more</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pliable, less hypertrophic, and less hyperemic</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Goals of therapy after scar maturation are definitive treatment of remaining</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functional and aesthetic deformity. Postoperative therapy is critical to outcome in</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some regions</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Scars that remain hypertrophic and hyperemic are typically under persistent</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tension and may be treated with release and laser treatment</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Each body region presents unique problems that may be best approached at</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various levels of the reconstructive ladder</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Head and neck: </a:t>
            </a:r>
            <a:r>
              <a:rPr lang="en-US" sz="1400" dirty="0" smtClean="0">
                <a:effectLst/>
                <a:latin typeface="Calibri" panose="020F0502020204030204" pitchFamily="34" charset="0"/>
                <a:ea typeface="Calibri" panose="020F0502020204030204" pitchFamily="34" charset="0"/>
                <a:cs typeface="Arial" panose="020B0604020202020204" pitchFamily="34" charset="0"/>
              </a:rPr>
              <a:t>Eyebrows, eyelids, ears, nose, perioral, and scalp reconstruction</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should be based on an overall strategy and a clear understanding of the</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fundamental problems. Tissue expanders are helpful</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Extremities: </a:t>
            </a:r>
            <a:r>
              <a:rPr lang="en-US" sz="1400" dirty="0" smtClean="0">
                <a:effectLst/>
                <a:latin typeface="Calibri" panose="020F0502020204030204" pitchFamily="34" charset="0"/>
                <a:ea typeface="Calibri" panose="020F0502020204030204" pitchFamily="34" charset="0"/>
                <a:cs typeface="Arial" panose="020B0604020202020204" pitchFamily="34" charset="0"/>
              </a:rPr>
              <a:t>Larger joints of the extremity are important for hand and</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foot positioning. Assess the entire extremity during operative planning to</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maximize functional restoration</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Breasts: </a:t>
            </a:r>
            <a:r>
              <a:rPr lang="en-US" sz="1400" dirty="0" smtClean="0">
                <a:effectLst/>
                <a:latin typeface="Calibri" panose="020F0502020204030204" pitchFamily="34" charset="0"/>
                <a:ea typeface="Calibri" panose="020F0502020204030204" pitchFamily="34" charset="0"/>
                <a:cs typeface="Arial" panose="020B0604020202020204" pitchFamily="34" charset="0"/>
              </a:rPr>
              <a:t>Release with grafting, flaps, tissue expansion, and implant exchange.</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Obtain symmetry in unilateral burn injury because a burned breast may not</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become </a:t>
            </a:r>
            <a:r>
              <a:rPr lang="en-US" sz="1400" dirty="0" err="1" smtClean="0">
                <a:effectLst/>
                <a:latin typeface="Calibri" panose="020F0502020204030204" pitchFamily="34" charset="0"/>
                <a:ea typeface="Calibri" panose="020F0502020204030204" pitchFamily="34" charset="0"/>
                <a:cs typeface="Arial" panose="020B0604020202020204" pitchFamily="34" charset="0"/>
              </a:rPr>
              <a:t>ptotic</a:t>
            </a:r>
            <a:r>
              <a:rPr lang="en-US" sz="1400" dirty="0" smtClean="0">
                <a:effectLst/>
                <a:latin typeface="Calibri" panose="020F0502020204030204" pitchFamily="34" charset="0"/>
                <a:ea typeface="Calibri" panose="020F0502020204030204" pitchFamily="34" charset="0"/>
                <a:cs typeface="Arial" panose="020B0604020202020204" pitchFamily="34" charset="0"/>
              </a:rPr>
              <a:t> over time</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252524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9736"/>
            <a:ext cx="5711483" cy="6657272"/>
          </a:xfrm>
          <a:prstGeom prst="rect">
            <a:avLst/>
          </a:prstGeom>
        </p:spPr>
        <p:txBody>
          <a:bodyPr wrap="square">
            <a:spAutoFit/>
          </a:bodyPr>
          <a:lstStyle/>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POSTOPERATIVE TREATMENT</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Systemic antibiotics for suspected infections</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Culture guided: Sputum, blood, tissue, urine</a:t>
            </a:r>
          </a:p>
          <a:p>
            <a:r>
              <a:rPr lang="en-US" sz="1400" dirty="0" smtClean="0">
                <a:effectLst/>
                <a:latin typeface="Arial" panose="020B0604020202020204" pitchFamily="34" charset="0"/>
                <a:ea typeface="Calibri" panose="020F050202020403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Topical antimicrobials</a:t>
            </a:r>
          </a:p>
          <a:p>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Nutrition</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Burns involving more than 20% of the TBSA represent a massive metabolic injury</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Malnutrition results in delayed wound healing, organ failure, and compromised</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immune system</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Enteral nutritional (EN) feeding is preferred to total parenteral nutrition</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(TPN) because it stimulates enteric blood flow, maintains barrier function by</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preserving tight-junction integrity, and induces production and release of</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mucosal immunoglobulin and critical endogenous growth factor</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err="1" smtClean="0">
                <a:effectLst/>
                <a:latin typeface="Calibri" panose="020F0502020204030204" pitchFamily="34" charset="0"/>
                <a:ea typeface="Calibri" panose="020F0502020204030204" pitchFamily="34" charset="0"/>
                <a:cs typeface="Arial" panose="020B0604020202020204" pitchFamily="34" charset="0"/>
              </a:rPr>
              <a:t>Curreri</a:t>
            </a:r>
            <a:r>
              <a:rPr lang="en-US" sz="1400" b="1" dirty="0" smtClean="0">
                <a:effectLst/>
                <a:latin typeface="Calibri" panose="020F0502020204030204" pitchFamily="34" charset="0"/>
                <a:ea typeface="Calibri" panose="020F0502020204030204" pitchFamily="34" charset="0"/>
                <a:cs typeface="Arial" panose="020B0604020202020204" pitchFamily="34" charset="0"/>
              </a:rPr>
              <a:t> formula </a:t>
            </a:r>
            <a:r>
              <a:rPr lang="en-US" sz="1400" dirty="0" smtClean="0">
                <a:effectLst/>
                <a:latin typeface="Calibri" panose="020F0502020204030204" pitchFamily="34" charset="0"/>
                <a:ea typeface="Calibri" panose="020F0502020204030204" pitchFamily="34" charset="0"/>
                <a:cs typeface="Arial" panose="020B0604020202020204" pitchFamily="34" charset="0"/>
              </a:rPr>
              <a:t>is used to calculate caloric needs:</a:t>
            </a:r>
          </a:p>
          <a:p>
            <a:pPr>
              <a:lnSpc>
                <a:spcPct val="107000"/>
              </a:lnSpc>
              <a:spcAft>
                <a:spcPts val="800"/>
              </a:spcAft>
            </a:pPr>
            <a:r>
              <a:rPr lang="en-US" sz="1400" dirty="0" smtClean="0">
                <a:effectLst/>
                <a:latin typeface="Cambria Math" panose="02040503050406030204" pitchFamily="18" charset="0"/>
                <a:ea typeface="Calibri" panose="020F0502020204030204" pitchFamily="34" charset="0"/>
                <a:cs typeface="Cambria Math" panose="02040503050406030204" pitchFamily="18"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Age, 16–59 years = 25 kcal/kg/day + 40 kcal/%TBSA/day</a:t>
            </a:r>
          </a:p>
          <a:p>
            <a:pPr>
              <a:lnSpc>
                <a:spcPct val="107000"/>
              </a:lnSpc>
              <a:spcAft>
                <a:spcPts val="800"/>
              </a:spcAft>
            </a:pPr>
            <a:r>
              <a:rPr lang="en-US" sz="1400" dirty="0" smtClean="0">
                <a:effectLst/>
                <a:latin typeface="Cambria Math" panose="02040503050406030204" pitchFamily="18" charset="0"/>
                <a:ea typeface="Calibri" panose="020F0502020204030204" pitchFamily="34" charset="0"/>
                <a:cs typeface="Cambria Math" panose="02040503050406030204" pitchFamily="18"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Age, &gt; 60 years = 20 kcal/kg/day + 65 kcal/%TBSA/day</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Dedicate 1.5–2 g/kg/day and 2.5–4 g/kg/day of protein in burned adults and burned children, respectively, with additional glutamine supplementation, providing a calorie/nitrogen ratio of 100:1</a:t>
            </a:r>
          </a:p>
          <a:p>
            <a:endParaRPr lang="en-US" sz="1400" dirty="0"/>
          </a:p>
        </p:txBody>
      </p:sp>
      <p:pic>
        <p:nvPicPr>
          <p:cNvPr id="3" name="Picture 2"/>
          <p:cNvPicPr>
            <a:picLocks noChangeAspect="1"/>
          </p:cNvPicPr>
          <p:nvPr/>
        </p:nvPicPr>
        <p:blipFill>
          <a:blip r:embed="rId2"/>
          <a:stretch>
            <a:fillRect/>
          </a:stretch>
        </p:blipFill>
        <p:spPr>
          <a:xfrm>
            <a:off x="5588195" y="199736"/>
            <a:ext cx="6275815" cy="4287858"/>
          </a:xfrm>
          <a:prstGeom prst="rect">
            <a:avLst/>
          </a:prstGeom>
        </p:spPr>
      </p:pic>
    </p:spTree>
    <p:extLst>
      <p:ext uri="{BB962C8B-B14F-4D97-AF65-F5344CB8AC3E}">
        <p14:creationId xmlns:p14="http://schemas.microsoft.com/office/powerpoint/2010/main" val="28804866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1" y="0"/>
            <a:ext cx="6096000" cy="6010941"/>
          </a:xfrm>
          <a:prstGeom prst="rect">
            <a:avLst/>
          </a:prstGeom>
        </p:spPr>
        <p:txBody>
          <a:bodyPr>
            <a:spAutoFit/>
          </a:bodyPr>
          <a:lstStyle/>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COMPLICATIONS</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Care related</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Hospital acquired infections: </a:t>
            </a:r>
            <a:r>
              <a:rPr lang="en-US" sz="1400" i="1" dirty="0" smtClean="0">
                <a:effectLst/>
                <a:latin typeface="Calibri" panose="020F0502020204030204" pitchFamily="34" charset="0"/>
                <a:ea typeface="Calibri" panose="020F0502020204030204" pitchFamily="34" charset="0"/>
                <a:cs typeface="Arial" panose="020B0604020202020204" pitchFamily="34" charset="0"/>
              </a:rPr>
              <a:t>Most common cause of death in burn patients</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Cambria Math" panose="02040503050406030204" pitchFamily="18" charset="0"/>
                <a:ea typeface="Calibri" panose="020F0502020204030204" pitchFamily="34" charset="0"/>
                <a:cs typeface="Cambria Math" panose="02040503050406030204" pitchFamily="18"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Hospital associated pneumonia and ventilator associated pneumonia</a:t>
            </a:r>
          </a:p>
          <a:p>
            <a:pPr>
              <a:lnSpc>
                <a:spcPct val="107000"/>
              </a:lnSpc>
              <a:spcAft>
                <a:spcPts val="800"/>
              </a:spcAft>
            </a:pPr>
            <a:r>
              <a:rPr lang="en-US" sz="1400" dirty="0" smtClean="0">
                <a:effectLst/>
                <a:latin typeface="Cambria Math" panose="02040503050406030204" pitchFamily="18" charset="0"/>
                <a:ea typeface="Calibri" panose="020F0502020204030204" pitchFamily="34" charset="0"/>
                <a:cs typeface="Cambria Math" panose="02040503050406030204" pitchFamily="18"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Central line associated blood stream infections</a:t>
            </a:r>
          </a:p>
          <a:p>
            <a:pPr>
              <a:lnSpc>
                <a:spcPct val="107000"/>
              </a:lnSpc>
              <a:spcAft>
                <a:spcPts val="800"/>
              </a:spcAft>
            </a:pPr>
            <a:r>
              <a:rPr lang="en-US" sz="1400" dirty="0" smtClean="0">
                <a:effectLst/>
                <a:latin typeface="Cambria Math" panose="02040503050406030204" pitchFamily="18" charset="0"/>
                <a:ea typeface="Calibri" panose="020F0502020204030204" pitchFamily="34" charset="0"/>
                <a:cs typeface="Cambria Math" panose="02040503050406030204" pitchFamily="18"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Catheter associated urinary tract infections</a:t>
            </a:r>
          </a:p>
          <a:p>
            <a:pPr>
              <a:lnSpc>
                <a:spcPct val="107000"/>
              </a:lnSpc>
              <a:spcAft>
                <a:spcPts val="800"/>
              </a:spcAft>
            </a:pPr>
            <a:r>
              <a:rPr lang="en-US" sz="1400" dirty="0" smtClean="0">
                <a:effectLst/>
                <a:latin typeface="Cambria Math" panose="02040503050406030204" pitchFamily="18" charset="0"/>
                <a:ea typeface="Calibri" panose="020F0502020204030204" pitchFamily="34" charset="0"/>
                <a:cs typeface="Cambria Math" panose="02040503050406030204" pitchFamily="18"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Skin and soft tissue infections</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Sepsis </a:t>
            </a:r>
            <a:r>
              <a:rPr lang="en-US" sz="1400" dirty="0" smtClean="0">
                <a:effectLst/>
                <a:latin typeface="Calibri" panose="020F0502020204030204" pitchFamily="34" charset="0"/>
                <a:ea typeface="Calibri" panose="020F0502020204030204" pitchFamily="34" charset="0"/>
                <a:cs typeface="Arial" panose="020B0604020202020204" pitchFamily="34" charset="0"/>
              </a:rPr>
              <a:t>(new definition—Sepsis-3 based on Sequential Organ Failure Assessment</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[SOFA]</a:t>
            </a:r>
          </a:p>
          <a:p>
            <a:pPr>
              <a:lnSpc>
                <a:spcPct val="107000"/>
              </a:lnSpc>
              <a:spcAft>
                <a:spcPts val="800"/>
              </a:spcAft>
            </a:pPr>
            <a:r>
              <a:rPr lang="en-US" sz="1400" dirty="0" smtClean="0">
                <a:effectLst/>
                <a:latin typeface="Cambria Math" panose="02040503050406030204" pitchFamily="18" charset="0"/>
                <a:ea typeface="Calibri" panose="020F0502020204030204" pitchFamily="34" charset="0"/>
                <a:cs typeface="Cambria Math" panose="02040503050406030204" pitchFamily="18"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Biomarkers predictor of sepsis include C-reactive protein (CRP),</a:t>
            </a:r>
          </a:p>
          <a:p>
            <a:pPr>
              <a:lnSpc>
                <a:spcPct val="107000"/>
              </a:lnSpc>
              <a:spcAft>
                <a:spcPts val="800"/>
              </a:spcAft>
            </a:pPr>
            <a:r>
              <a:rPr lang="en-US" sz="1400" dirty="0" err="1" smtClean="0">
                <a:effectLst/>
                <a:latin typeface="Calibri" panose="020F0502020204030204" pitchFamily="34" charset="0"/>
                <a:ea typeface="Calibri" panose="020F0502020204030204" pitchFamily="34" charset="0"/>
                <a:cs typeface="Arial" panose="020B0604020202020204" pitchFamily="34" charset="0"/>
              </a:rPr>
              <a:t>procalcitonin</a:t>
            </a:r>
            <a:r>
              <a:rPr lang="en-US" sz="1400" dirty="0" smtClean="0">
                <a:effectLst/>
                <a:latin typeface="Calibri" panose="020F0502020204030204" pitchFamily="34" charset="0"/>
                <a:ea typeface="Calibri" panose="020F0502020204030204" pitchFamily="34" charset="0"/>
                <a:cs typeface="Arial" panose="020B0604020202020204" pitchFamily="34" charset="0"/>
              </a:rPr>
              <a:t> (PCT), and cytokines including IL-6, IL-10, and IL-120</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Shock: </a:t>
            </a:r>
            <a:r>
              <a:rPr lang="en-US" sz="1400" dirty="0" smtClean="0">
                <a:effectLst/>
                <a:latin typeface="Calibri" panose="020F0502020204030204" pitchFamily="34" charset="0"/>
                <a:ea typeface="Calibri" panose="020F0502020204030204" pitchFamily="34" charset="0"/>
                <a:cs typeface="Arial" panose="020B0604020202020204" pitchFamily="34" charset="0"/>
              </a:rPr>
              <a:t>Inadequate end-organ perfusion, based on inability to meet the metabolic</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demands of the tissue</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Gastrointestinal complications: </a:t>
            </a:r>
            <a:r>
              <a:rPr lang="en-US" sz="1400" dirty="0" smtClean="0">
                <a:effectLst/>
                <a:latin typeface="Calibri" panose="020F0502020204030204" pitchFamily="34" charset="0"/>
                <a:ea typeface="Calibri" panose="020F0502020204030204" pitchFamily="34" charset="0"/>
                <a:cs typeface="Arial" panose="020B0604020202020204" pitchFamily="34" charset="0"/>
              </a:rPr>
              <a:t>Ileus, stress gastritis, gastroduodenal perforation, bowel perforation from ischemia, abdominal compartment syndrome, </a:t>
            </a:r>
            <a:r>
              <a:rPr lang="en-US" sz="1400" i="1" dirty="0" smtClean="0">
                <a:effectLst/>
                <a:latin typeface="Calibri" panose="020F0502020204030204" pitchFamily="34" charset="0"/>
                <a:ea typeface="Calibri" panose="020F0502020204030204" pitchFamily="34" charset="0"/>
                <a:cs typeface="Arial" panose="020B0604020202020204" pitchFamily="34" charset="0"/>
              </a:rPr>
              <a:t>Clostridium difficile </a:t>
            </a:r>
            <a:r>
              <a:rPr lang="en-US" sz="1400" dirty="0" smtClean="0">
                <a:effectLst/>
                <a:latin typeface="Calibri" panose="020F0502020204030204" pitchFamily="34" charset="0"/>
                <a:ea typeface="Calibri" panose="020F0502020204030204" pitchFamily="34" charset="0"/>
                <a:cs typeface="Arial" panose="020B0604020202020204" pitchFamily="34" charset="0"/>
              </a:rPr>
              <a:t>infection, pancreatitis, </a:t>
            </a:r>
            <a:r>
              <a:rPr lang="en-US" sz="1400" dirty="0" err="1" smtClean="0">
                <a:effectLst/>
                <a:latin typeface="Calibri" panose="020F0502020204030204" pitchFamily="34" charset="0"/>
                <a:ea typeface="Calibri" panose="020F0502020204030204" pitchFamily="34" charset="0"/>
                <a:cs typeface="Arial" panose="020B0604020202020204" pitchFamily="34" charset="0"/>
              </a:rPr>
              <a:t>acalculous</a:t>
            </a: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dirty="0" err="1" smtClean="0">
                <a:effectLst/>
                <a:latin typeface="Calibri" panose="020F0502020204030204" pitchFamily="34" charset="0"/>
                <a:ea typeface="Calibri" panose="020F0502020204030204" pitchFamily="34" charset="0"/>
                <a:cs typeface="Arial" panose="020B0604020202020204" pitchFamily="34" charset="0"/>
              </a:rPr>
              <a:t>cholecystitis</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Renal failure: </a:t>
            </a:r>
            <a:r>
              <a:rPr lang="en-US" sz="1400" dirty="0" smtClean="0">
                <a:effectLst/>
                <a:latin typeface="Calibri" panose="020F0502020204030204" pitchFamily="34" charset="0"/>
                <a:ea typeface="Calibri" panose="020F0502020204030204" pitchFamily="34" charset="0"/>
                <a:cs typeface="Arial" panose="020B0604020202020204" pitchFamily="34" charset="0"/>
              </a:rPr>
              <a:t>Acute tubular necrosis (ATN) from </a:t>
            </a:r>
            <a:r>
              <a:rPr lang="en-US" sz="1400" dirty="0" err="1" smtClean="0">
                <a:effectLst/>
                <a:latin typeface="Calibri" panose="020F0502020204030204" pitchFamily="34" charset="0"/>
                <a:ea typeface="Calibri" panose="020F0502020204030204" pitchFamily="34" charset="0"/>
                <a:cs typeface="Arial" panose="020B0604020202020204" pitchFamily="34" charset="0"/>
              </a:rPr>
              <a:t>hypoperfusion</a:t>
            </a:r>
            <a:r>
              <a:rPr lang="en-US" sz="1400" dirty="0" smtClean="0">
                <a:effectLst/>
                <a:latin typeface="Calibri" panose="020F0502020204030204" pitchFamily="34" charset="0"/>
                <a:ea typeface="Calibri" panose="020F0502020204030204" pitchFamily="34" charset="0"/>
                <a:cs typeface="Arial" panose="020B0604020202020204" pitchFamily="34" charset="0"/>
              </a:rPr>
              <a:t>, nephrotoxicity</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from antibiotics such as aminoglycosides and vancomycin</a:t>
            </a:r>
          </a:p>
        </p:txBody>
      </p:sp>
      <p:pic>
        <p:nvPicPr>
          <p:cNvPr id="3" name="Picture 2"/>
          <p:cNvPicPr>
            <a:picLocks noChangeAspect="1"/>
          </p:cNvPicPr>
          <p:nvPr/>
        </p:nvPicPr>
        <p:blipFill>
          <a:blip r:embed="rId2"/>
          <a:stretch>
            <a:fillRect/>
          </a:stretch>
        </p:blipFill>
        <p:spPr>
          <a:xfrm>
            <a:off x="6119446" y="108885"/>
            <a:ext cx="6091615" cy="4927349"/>
          </a:xfrm>
          <a:prstGeom prst="rect">
            <a:avLst/>
          </a:prstGeom>
        </p:spPr>
      </p:pic>
    </p:spTree>
    <p:extLst>
      <p:ext uri="{BB962C8B-B14F-4D97-AF65-F5344CB8AC3E}">
        <p14:creationId xmlns:p14="http://schemas.microsoft.com/office/powerpoint/2010/main" val="7421877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06136"/>
            <a:ext cx="6096000" cy="5539722"/>
          </a:xfrm>
          <a:prstGeom prst="rect">
            <a:avLst/>
          </a:prstGeom>
        </p:spPr>
        <p:txBody>
          <a:bodyPr>
            <a:spAutoFit/>
          </a:bodyPr>
          <a:lstStyle/>
          <a:p>
            <a:pPr lvl="0">
              <a:lnSpc>
                <a:spcPct val="107000"/>
              </a:lnSpc>
              <a:spcAft>
                <a:spcPts val="800"/>
              </a:spcAft>
            </a:pPr>
            <a:r>
              <a:rPr lang="en-US" sz="1400" dirty="0">
                <a:solidFill>
                  <a:prstClr val="black"/>
                </a:solidFill>
                <a:latin typeface="Arial" panose="020B0604020202020204" pitchFamily="34" charset="0"/>
                <a:ea typeface="Calibri" panose="020F0502020204030204" pitchFamily="34" charset="0"/>
                <a:cs typeface="Arial" panose="020B0604020202020204" pitchFamily="34"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en-US" sz="1400" b="1" dirty="0">
                <a:solidFill>
                  <a:prstClr val="black"/>
                </a:solidFill>
                <a:latin typeface="Calibri" panose="020F0502020204030204" pitchFamily="34" charset="0"/>
                <a:ea typeface="Calibri" panose="020F0502020204030204" pitchFamily="34" charset="0"/>
                <a:cs typeface="Arial" panose="020B0604020202020204" pitchFamily="34" charset="0"/>
              </a:rPr>
              <a:t>Hospital acquired pressure injuries:</a:t>
            </a:r>
            <a:endPar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Device related: Endotracheal tube, nasogastric tube, splint, dressing</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Sacral, trochanteric, ischial, calcaneal, malleolar, occipital</a:t>
            </a:r>
          </a:p>
          <a:p>
            <a:pPr lvl="0">
              <a:lnSpc>
                <a:spcPct val="107000"/>
              </a:lnSpc>
              <a:spcAft>
                <a:spcPts val="800"/>
              </a:spcAft>
            </a:pPr>
            <a:r>
              <a:rPr lang="en-US" sz="1400" dirty="0">
                <a:solidFill>
                  <a:prstClr val="black"/>
                </a:solidFill>
                <a:latin typeface="Arial" panose="020B0604020202020204" pitchFamily="34" charset="0"/>
                <a:ea typeface="Calibri" panose="020F0502020204030204" pitchFamily="34" charset="0"/>
                <a:cs typeface="Arial" panose="020B0604020202020204" pitchFamily="34"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en-US" sz="1400" b="1" dirty="0">
                <a:solidFill>
                  <a:prstClr val="black"/>
                </a:solidFill>
                <a:latin typeface="Calibri" panose="020F0502020204030204" pitchFamily="34" charset="0"/>
                <a:ea typeface="Calibri" panose="020F0502020204030204" pitchFamily="34" charset="0"/>
                <a:cs typeface="Arial" panose="020B0604020202020204" pitchFamily="34" charset="0"/>
              </a:rPr>
              <a:t>Surgical</a:t>
            </a:r>
            <a:endPar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Graft loss</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Burn scar contracture</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Delayed healing with chronic wounds</a:t>
            </a:r>
          </a:p>
          <a:p>
            <a:pPr lvl="0">
              <a:lnSpc>
                <a:spcPct val="107000"/>
              </a:lnSpc>
              <a:spcAft>
                <a:spcPts val="800"/>
              </a:spcAft>
            </a:pPr>
            <a:r>
              <a:rPr lang="en-US" sz="1400" dirty="0">
                <a:solidFill>
                  <a:prstClr val="black"/>
                </a:solidFill>
                <a:latin typeface="Arial" panose="020B0604020202020204" pitchFamily="34" charset="0"/>
                <a:ea typeface="Calibri" panose="020F0502020204030204" pitchFamily="34" charset="0"/>
                <a:cs typeface="Arial" panose="020B0604020202020204" pitchFamily="34"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en-US" sz="1400" b="1" dirty="0">
                <a:solidFill>
                  <a:prstClr val="black"/>
                </a:solidFill>
                <a:latin typeface="Calibri" panose="020F0502020204030204" pitchFamily="34" charset="0"/>
                <a:ea typeface="Calibri" panose="020F0502020204030204" pitchFamily="34" charset="0"/>
                <a:cs typeface="Arial" panose="020B0604020202020204" pitchFamily="34" charset="0"/>
              </a:rPr>
              <a:t>Heterotopic </a:t>
            </a:r>
            <a:r>
              <a:rPr lang="en-US" sz="1400" b="1" dirty="0" smtClean="0">
                <a:solidFill>
                  <a:prstClr val="black"/>
                </a:solidFill>
                <a:latin typeface="Calibri" panose="020F0502020204030204" pitchFamily="34" charset="0"/>
                <a:ea typeface="Calibri" panose="020F0502020204030204" pitchFamily="34" charset="0"/>
                <a:cs typeface="Arial" panose="020B0604020202020204" pitchFamily="34" charset="0"/>
              </a:rPr>
              <a:t>ossification</a:t>
            </a:r>
            <a:r>
              <a:rPr lang="en-US" sz="1400" b="1"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Pathologic formation of ectopic osseous lesions </a:t>
            </a:r>
            <a:r>
              <a:rPr lang="en-US" sz="1400" dirty="0" smtClean="0">
                <a:solidFill>
                  <a:prstClr val="black"/>
                </a:solidFill>
                <a:latin typeface="Calibri" panose="020F0502020204030204" pitchFamily="34" charset="0"/>
                <a:ea typeface="Calibri" panose="020F0502020204030204" pitchFamily="34" charset="0"/>
                <a:cs typeface="Arial" panose="020B0604020202020204" pitchFamily="34" charset="0"/>
              </a:rPr>
              <a:t>causing severe </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pain, </a:t>
            </a:r>
            <a:r>
              <a:rPr lang="en-US" sz="1400" dirty="0" err="1">
                <a:solidFill>
                  <a:prstClr val="black"/>
                </a:solidFill>
                <a:latin typeface="Calibri" panose="020F0502020204030204" pitchFamily="34" charset="0"/>
                <a:ea typeface="Calibri" panose="020F0502020204030204" pitchFamily="34" charset="0"/>
                <a:cs typeface="Arial" panose="020B0604020202020204" pitchFamily="34" charset="0"/>
              </a:rPr>
              <a:t>nonhealing</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wounds, and restricted range of </a:t>
            </a:r>
            <a:r>
              <a:rPr lang="en-US" sz="1400" dirty="0" smtClean="0">
                <a:solidFill>
                  <a:prstClr val="black"/>
                </a:solidFill>
                <a:latin typeface="Calibri" panose="020F0502020204030204" pitchFamily="34" charset="0"/>
                <a:ea typeface="Calibri" panose="020F0502020204030204" pitchFamily="34" charset="0"/>
                <a:cs typeface="Arial" panose="020B0604020202020204" pitchFamily="34" charset="0"/>
              </a:rPr>
              <a:t>motion</a:t>
            </a:r>
            <a:endPar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Can result from severe trauma, burns, musculoskeletal injury, spinal cord</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injury (SCI), traumatic brain injury (TBI), and genetic mutation in bone</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morphogenetic signaling protein</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Nonsteroidal </a:t>
            </a:r>
            <a:r>
              <a:rPr lang="en-US" sz="1400" dirty="0" smtClean="0">
                <a:solidFill>
                  <a:prstClr val="black"/>
                </a:solidFill>
                <a:latin typeface="Calibri" panose="020F0502020204030204" pitchFamily="34" charset="0"/>
                <a:ea typeface="Calibri" panose="020F0502020204030204" pitchFamily="34" charset="0"/>
                <a:cs typeface="Arial" panose="020B0604020202020204" pitchFamily="34" charset="0"/>
              </a:rPr>
              <a:t>anti-inflammatory </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drugs (NSAIDs), bisphosphonates, and</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radiation therapy have been used as preventive prophylaxis</a:t>
            </a:r>
          </a:p>
          <a:p>
            <a:pPr lvl="0">
              <a:lnSpc>
                <a:spcPct val="107000"/>
              </a:lnSpc>
              <a:spcAft>
                <a:spcPts val="800"/>
              </a:spcAft>
            </a:pPr>
            <a:r>
              <a:rPr lang="en-US" sz="1400" dirty="0">
                <a:solidFill>
                  <a:prstClr val="black"/>
                </a:solidFill>
                <a:latin typeface="Arial" panose="020B0604020202020204" pitchFamily="34" charset="0"/>
                <a:ea typeface="Calibri" panose="020F0502020204030204" pitchFamily="34" charset="0"/>
                <a:cs typeface="Arial" panose="020B0604020202020204" pitchFamily="34"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en-US" sz="1400" b="1" dirty="0">
                <a:solidFill>
                  <a:prstClr val="black"/>
                </a:solidFill>
                <a:latin typeface="Calibri" panose="020F0502020204030204" pitchFamily="34" charset="0"/>
                <a:ea typeface="Calibri" panose="020F0502020204030204" pitchFamily="34" charset="0"/>
                <a:cs typeface="Arial" panose="020B0604020202020204" pitchFamily="34" charset="0"/>
              </a:rPr>
              <a:t>Wound breakdown</a:t>
            </a:r>
            <a:endPar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en-US" sz="1400" dirty="0">
                <a:solidFill>
                  <a:prstClr val="black"/>
                </a:solidFill>
                <a:latin typeface="Arial" panose="020B0604020202020204" pitchFamily="34" charset="0"/>
                <a:ea typeface="Calibri" panose="020F0502020204030204" pitchFamily="34" charset="0"/>
                <a:cs typeface="Arial" panose="020B0604020202020204" pitchFamily="34"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en-US" sz="1400" b="1" dirty="0">
                <a:solidFill>
                  <a:prstClr val="black"/>
                </a:solidFill>
                <a:latin typeface="Calibri" panose="020F0502020204030204" pitchFamily="34" charset="0"/>
                <a:ea typeface="Calibri" panose="020F0502020204030204" pitchFamily="34" charset="0"/>
                <a:cs typeface="Arial" panose="020B0604020202020204" pitchFamily="34" charset="0"/>
              </a:rPr>
              <a:t>Hypertrophic scar formation </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with chronic neuropathic pain, manifested by</a:t>
            </a:r>
          </a:p>
          <a:p>
            <a:pPr lvl="0">
              <a:lnSpc>
                <a:spcPct val="107000"/>
              </a:lnSpc>
              <a:spcAft>
                <a:spcPts val="800"/>
              </a:spcAft>
            </a:pPr>
            <a:r>
              <a:rPr lang="en-US" sz="1400" dirty="0" err="1">
                <a:solidFill>
                  <a:prstClr val="black"/>
                </a:solidFill>
                <a:latin typeface="Calibri" panose="020F0502020204030204" pitchFamily="34" charset="0"/>
                <a:ea typeface="Calibri" panose="020F0502020204030204" pitchFamily="34" charset="0"/>
                <a:cs typeface="Arial" panose="020B0604020202020204" pitchFamily="34" charset="0"/>
              </a:rPr>
              <a:t>paresthesias</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dysesthesias, </a:t>
            </a:r>
            <a:r>
              <a:rPr lang="en-US" sz="1400" dirty="0" err="1">
                <a:solidFill>
                  <a:prstClr val="black"/>
                </a:solidFill>
                <a:latin typeface="Calibri" panose="020F0502020204030204" pitchFamily="34" charset="0"/>
                <a:ea typeface="Calibri" panose="020F0502020204030204" pitchFamily="34" charset="0"/>
                <a:cs typeface="Arial" panose="020B0604020202020204" pitchFamily="34" charset="0"/>
              </a:rPr>
              <a:t>pruritis</a:t>
            </a:r>
            <a:endPar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687144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425" y="486651"/>
            <a:ext cx="6096000" cy="5985613"/>
          </a:xfrm>
          <a:prstGeom prst="rect">
            <a:avLst/>
          </a:prstGeom>
        </p:spPr>
        <p:txBody>
          <a:bodyPr>
            <a:spAutoFit/>
          </a:bodyPr>
          <a:lstStyle/>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BASIC PRINCIPLES</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Burn management can be broken down to the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5R </a:t>
            </a:r>
            <a:r>
              <a:rPr lang="en-US" sz="1400" dirty="0" smtClean="0">
                <a:effectLst/>
                <a:latin typeface="Calibri" panose="020F0502020204030204" pitchFamily="34" charset="0"/>
                <a:ea typeface="Calibri" panose="020F0502020204030204" pitchFamily="34" charset="0"/>
                <a:cs typeface="Arial" panose="020B0604020202020204" pitchFamily="34" charset="0"/>
              </a:rPr>
              <a:t>principles to guide the most</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suitable therapy for each individual patient:</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R</a:t>
            </a:r>
            <a:r>
              <a:rPr lang="en-US" sz="1400" dirty="0" smtClean="0">
                <a:effectLst/>
                <a:latin typeface="Calibri" panose="020F0502020204030204" pitchFamily="34" charset="0"/>
                <a:ea typeface="Calibri" panose="020F0502020204030204" pitchFamily="34" charset="0"/>
                <a:cs typeface="Arial" panose="020B0604020202020204" pitchFamily="34" charset="0"/>
              </a:rPr>
              <a:t>esuscitation: The modified Brooke formula is now preferred by most burn</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centers (over the Parkland formula) to minimize over-resuscitation after burn</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injury. The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time of injury</a:t>
            </a:r>
            <a:r>
              <a:rPr lang="en-US" sz="1400" dirty="0" smtClean="0">
                <a:effectLst/>
                <a:latin typeface="Calibri" panose="020F0502020204030204" pitchFamily="34" charset="0"/>
                <a:ea typeface="Calibri" panose="020F0502020204030204" pitchFamily="34" charset="0"/>
                <a:cs typeface="Arial" panose="020B0604020202020204" pitchFamily="34" charset="0"/>
              </a:rPr>
              <a:t>, not the time of presentation, is used to figure the</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infusion rate</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R</a:t>
            </a:r>
            <a:r>
              <a:rPr lang="en-US" sz="1400" dirty="0" smtClean="0">
                <a:effectLst/>
                <a:latin typeface="Calibri" panose="020F0502020204030204" pitchFamily="34" charset="0"/>
                <a:ea typeface="Calibri" panose="020F0502020204030204" pitchFamily="34" charset="0"/>
                <a:cs typeface="Arial" panose="020B0604020202020204" pitchFamily="34" charset="0"/>
              </a:rPr>
              <a:t>esurfacing: Involves tangential excision of partial-thickness burns and</a:t>
            </a:r>
          </a:p>
          <a:p>
            <a:pPr>
              <a:lnSpc>
                <a:spcPct val="107000"/>
              </a:lnSpc>
              <a:spcAft>
                <a:spcPts val="800"/>
              </a:spcAft>
            </a:pPr>
            <a:r>
              <a:rPr lang="en-US" sz="1400" dirty="0" err="1" smtClean="0">
                <a:effectLst/>
                <a:latin typeface="Calibri" panose="020F0502020204030204" pitchFamily="34" charset="0"/>
                <a:ea typeface="Calibri" panose="020F0502020204030204" pitchFamily="34" charset="0"/>
                <a:cs typeface="Arial" panose="020B0604020202020204" pitchFamily="34" charset="0"/>
              </a:rPr>
              <a:t>suprafascial</a:t>
            </a:r>
            <a:r>
              <a:rPr lang="en-US" sz="1400" dirty="0" smtClean="0">
                <a:effectLst/>
                <a:latin typeface="Calibri" panose="020F0502020204030204" pitchFamily="34" charset="0"/>
                <a:ea typeface="Calibri" panose="020F0502020204030204" pitchFamily="34" charset="0"/>
                <a:cs typeface="Arial" panose="020B0604020202020204" pitchFamily="34" charset="0"/>
              </a:rPr>
              <a:t> excision of full-thickness burns followed by coverage with</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temporary dressings, biologic matrices, xenograft, allograft, </a:t>
            </a:r>
            <a:r>
              <a:rPr lang="en-US" sz="1400" dirty="0" err="1" smtClean="0">
                <a:effectLst/>
                <a:latin typeface="Calibri" panose="020F0502020204030204" pitchFamily="34" charset="0"/>
                <a:ea typeface="Calibri" panose="020F0502020204030204" pitchFamily="34" charset="0"/>
                <a:cs typeface="Arial" panose="020B0604020202020204" pitchFamily="34" charset="0"/>
              </a:rPr>
              <a:t>autograft</a:t>
            </a:r>
            <a:r>
              <a:rPr lang="en-US" sz="1400" dirty="0" smtClean="0">
                <a:effectLst/>
                <a:latin typeface="Calibri" panose="020F0502020204030204" pitchFamily="34" charset="0"/>
                <a:ea typeface="Calibri" panose="020F0502020204030204" pitchFamily="34" charset="0"/>
                <a:cs typeface="Arial" panose="020B0604020202020204" pitchFamily="34" charset="0"/>
              </a:rPr>
              <a:t>, or</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vascularized tissues</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R</a:t>
            </a:r>
            <a:r>
              <a:rPr lang="en-US" sz="1400" dirty="0" smtClean="0">
                <a:effectLst/>
                <a:latin typeface="Calibri" panose="020F0502020204030204" pitchFamily="34" charset="0"/>
                <a:ea typeface="Calibri" panose="020F0502020204030204" pitchFamily="34" charset="0"/>
                <a:cs typeface="Arial" panose="020B0604020202020204" pitchFamily="34" charset="0"/>
              </a:rPr>
              <a:t>econstruction: Involves restoration of form and function and can be divided</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into acute, intermediate, and late reconstruction</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R</a:t>
            </a:r>
            <a:r>
              <a:rPr lang="en-US" sz="1400" dirty="0" smtClean="0">
                <a:effectLst/>
                <a:latin typeface="Calibri" panose="020F0502020204030204" pitchFamily="34" charset="0"/>
                <a:ea typeface="Calibri" panose="020F0502020204030204" pitchFamily="34" charset="0"/>
                <a:cs typeface="Arial" panose="020B0604020202020204" pitchFamily="34" charset="0"/>
              </a:rPr>
              <a:t>ehabilitation: Involves early mobilization, splinting, scar management,</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sensory re-education, strengthening, and conditioning</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R</a:t>
            </a:r>
            <a:r>
              <a:rPr lang="en-US" sz="1400" dirty="0" smtClean="0">
                <a:effectLst/>
                <a:latin typeface="Calibri" panose="020F0502020204030204" pitchFamily="34" charset="0"/>
                <a:ea typeface="Calibri" panose="020F0502020204030204" pitchFamily="34" charset="0"/>
                <a:cs typeface="Arial" panose="020B0604020202020204" pitchFamily="34" charset="0"/>
              </a:rPr>
              <a:t>ecovery: True recovery involves the return of self-esteem and self-worth,</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coupled with the confidence to move toward independence, enabling patients</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to return to school, work, and social functions</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57902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7047914" cy="7318029"/>
          </a:xfrm>
          <a:prstGeom prst="rect">
            <a:avLst/>
          </a:prstGeom>
        </p:spPr>
        <p:txBody>
          <a:bodyPr wrap="square">
            <a:spAutoFit/>
          </a:bodyPr>
          <a:lstStyle/>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KEY SAFETY MEASURES</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Pneumonia</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Obtain sputum cultures and start broad spectrum antibiotics for recurrent</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fevers post excision. Aggressive pulmonary toilet</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Early tracheostomy for severe inhalation injury to promote ventilation wean</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and easy suctioning</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Sepsis</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Hour-1 Bundle </a:t>
            </a:r>
          </a:p>
          <a:p>
            <a:pPr>
              <a:lnSpc>
                <a:spcPct val="107000"/>
              </a:lnSpc>
              <a:spcAft>
                <a:spcPts val="800"/>
              </a:spcAft>
            </a:pPr>
            <a:r>
              <a:rPr lang="en-US" sz="1400" dirty="0" smtClean="0">
                <a:effectLst/>
                <a:latin typeface="Cambria Math" panose="02040503050406030204" pitchFamily="18" charset="0"/>
                <a:ea typeface="Calibri" panose="020F0502020204030204" pitchFamily="34" charset="0"/>
                <a:cs typeface="Cambria Math" panose="02040503050406030204" pitchFamily="18"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Excise all deep burns, serial re-evaluations of indeterminate burns, may use</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laser Doppler imaging to help determine depth</a:t>
            </a:r>
          </a:p>
          <a:p>
            <a:pPr>
              <a:lnSpc>
                <a:spcPct val="107000"/>
              </a:lnSpc>
              <a:spcAft>
                <a:spcPts val="800"/>
              </a:spcAft>
            </a:pPr>
            <a:r>
              <a:rPr lang="en-US" sz="1400" dirty="0" smtClean="0">
                <a:effectLst/>
                <a:latin typeface="Cambria Math" panose="02040503050406030204" pitchFamily="18" charset="0"/>
                <a:ea typeface="Calibri" panose="020F0502020204030204" pitchFamily="34" charset="0"/>
                <a:cs typeface="Cambria Math" panose="02040503050406030204" pitchFamily="18"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Clinical suspicion for necrotizing soft tissue infections (NSTI); need radical</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Debridement</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Bleeding</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Intraoperative bleeding—calculate expected blood loss </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Transfusion ratio 1:1:1 (packed red cells/fresh frozen plasma/platelets)</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Check labs including prothrombin time, partial thromboplastin time, bleeding</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time</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Viscoelastic tests, such as </a:t>
            </a:r>
            <a:r>
              <a:rPr lang="en-US" sz="1400" dirty="0" err="1" smtClean="0">
                <a:effectLst/>
                <a:latin typeface="Calibri" panose="020F0502020204030204" pitchFamily="34" charset="0"/>
                <a:ea typeface="Calibri" panose="020F0502020204030204" pitchFamily="34" charset="0"/>
                <a:cs typeface="Arial" panose="020B0604020202020204" pitchFamily="34" charset="0"/>
              </a:rPr>
              <a:t>thromboelastography</a:t>
            </a:r>
            <a:r>
              <a:rPr lang="en-US" sz="1400" dirty="0" smtClean="0">
                <a:effectLst/>
                <a:latin typeface="Calibri" panose="020F0502020204030204" pitchFamily="34" charset="0"/>
                <a:ea typeface="Calibri" panose="020F0502020204030204" pitchFamily="34" charset="0"/>
                <a:cs typeface="Arial" panose="020B0604020202020204" pitchFamily="34" charset="0"/>
              </a:rPr>
              <a:t> (TEG) and rotation</a:t>
            </a:r>
          </a:p>
          <a:p>
            <a:pPr>
              <a:lnSpc>
                <a:spcPct val="107000"/>
              </a:lnSpc>
              <a:spcAft>
                <a:spcPts val="800"/>
              </a:spcAft>
            </a:pPr>
            <a:r>
              <a:rPr lang="en-US" sz="1400" dirty="0" err="1" smtClean="0">
                <a:effectLst/>
                <a:latin typeface="Calibri" panose="020F0502020204030204" pitchFamily="34" charset="0"/>
                <a:ea typeface="Calibri" panose="020F0502020204030204" pitchFamily="34" charset="0"/>
                <a:cs typeface="Arial" panose="020B0604020202020204" pitchFamily="34" charset="0"/>
              </a:rPr>
              <a:t>thromboelastometry</a:t>
            </a:r>
            <a:r>
              <a:rPr lang="en-US" sz="1400" dirty="0" smtClean="0">
                <a:effectLst/>
                <a:latin typeface="Calibri" panose="020F0502020204030204" pitchFamily="34" charset="0"/>
                <a:ea typeface="Calibri" panose="020F0502020204030204" pitchFamily="34" charset="0"/>
                <a:cs typeface="Arial" panose="020B0604020202020204" pitchFamily="34" charset="0"/>
              </a:rPr>
              <a:t> (ROTEM), are efficient, fast, and sensitive at detecting</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early coagulation abnormalities and help guide blood product therapy</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Rule out disseminated intravascular coagulation (DIC), check D-Dimer and fibrinogen levels</a:t>
            </a:r>
          </a:p>
          <a:p>
            <a:pPr>
              <a:lnSpc>
                <a:spcPct val="107000"/>
              </a:lnSpc>
              <a:spcAft>
                <a:spcPts val="80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5795889" y="647114"/>
            <a:ext cx="6396111" cy="2391508"/>
          </a:xfrm>
          <a:prstGeom prst="rect">
            <a:avLst/>
          </a:prstGeom>
        </p:spPr>
      </p:pic>
      <p:sp>
        <p:nvSpPr>
          <p:cNvPr id="4" name="Rectangle 3"/>
          <p:cNvSpPr/>
          <p:nvPr/>
        </p:nvSpPr>
        <p:spPr>
          <a:xfrm>
            <a:off x="6096000" y="3920555"/>
            <a:ext cx="6096000" cy="2551981"/>
          </a:xfrm>
          <a:prstGeom prst="rect">
            <a:avLst/>
          </a:prstGeom>
        </p:spPr>
        <p:txBody>
          <a:bodyPr>
            <a:spAutoFit/>
          </a:bodyPr>
          <a:lstStyle/>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Venous thromboembolism (VTE)</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Overall incidence in the burn population is low (0.61%), including deep venous</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thrombosis (DVT, 0.48%) and pulmonary embolism (PE, 0.18%)</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Routine chemoprophylaxis with unfractionated heparin or low molecular</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weight heparin</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Complex DVT/PE treatment depends on the cause (spontaneous versus induced)</a:t>
            </a:r>
          </a:p>
          <a:p>
            <a:pPr>
              <a:lnSpc>
                <a:spcPct val="107000"/>
              </a:lnSpc>
              <a:spcAft>
                <a:spcPts val="80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541473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7003" y="255821"/>
            <a:ext cx="6096000" cy="3448701"/>
          </a:xfrm>
          <a:prstGeom prst="rect">
            <a:avLst/>
          </a:prstGeom>
        </p:spPr>
        <p:txBody>
          <a:bodyPr>
            <a:spAutoFit/>
          </a:bodyPr>
          <a:lstStyle/>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KEY POINTS</a:t>
            </a:r>
          </a:p>
          <a:p>
            <a:pPr>
              <a:lnSpc>
                <a:spcPct val="107000"/>
              </a:lnSpc>
              <a:spcAft>
                <a:spcPts val="800"/>
              </a:spcAft>
            </a:pPr>
            <a:r>
              <a:rPr lang="en-US" sz="1400" dirty="0" smtClean="0">
                <a:effectLst/>
                <a:latin typeface="Segoe UI Symbol" panose="020B0502040204020203" pitchFamily="34" charset="0"/>
                <a:ea typeface="Calibri" panose="020F0502020204030204" pitchFamily="34" charset="0"/>
                <a:cs typeface="Segoe UI Symbol" panose="020B0502040204020203"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Decreased sensation occurs with deep second-degree and deeper burns.</a:t>
            </a:r>
          </a:p>
          <a:p>
            <a:pPr>
              <a:lnSpc>
                <a:spcPct val="107000"/>
              </a:lnSpc>
              <a:spcAft>
                <a:spcPts val="800"/>
              </a:spcAft>
            </a:pPr>
            <a:r>
              <a:rPr lang="en-US" sz="1400" dirty="0" smtClean="0">
                <a:effectLst/>
                <a:latin typeface="Segoe UI Symbol" panose="020B0502040204020203" pitchFamily="34" charset="0"/>
                <a:ea typeface="Calibri" panose="020F0502020204030204" pitchFamily="34" charset="0"/>
                <a:cs typeface="Segoe UI Symbol" panose="020B0502040204020203"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Know the criteria for admission for burn injuries—they are frequently</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asked on tests.</a:t>
            </a:r>
          </a:p>
          <a:p>
            <a:pPr>
              <a:lnSpc>
                <a:spcPct val="107000"/>
              </a:lnSpc>
              <a:spcAft>
                <a:spcPts val="800"/>
              </a:spcAft>
            </a:pPr>
            <a:r>
              <a:rPr lang="en-US" sz="1400" dirty="0" smtClean="0">
                <a:effectLst/>
                <a:latin typeface="Segoe UI Symbol" panose="020B0502040204020203" pitchFamily="34" charset="0"/>
                <a:ea typeface="Calibri" panose="020F0502020204030204" pitchFamily="34" charset="0"/>
                <a:cs typeface="Segoe UI Symbol" panose="020B0502040204020203"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The traditional Parkland formula is still used to calculate initial resuscitation for the first 24 hours after burn injury. The time of injury, not the time of presentation, is used to figure the rate.</a:t>
            </a:r>
          </a:p>
          <a:p>
            <a:pPr>
              <a:lnSpc>
                <a:spcPct val="107000"/>
              </a:lnSpc>
              <a:spcAft>
                <a:spcPts val="800"/>
              </a:spcAft>
            </a:pPr>
            <a:r>
              <a:rPr lang="en-US" sz="1400" dirty="0" smtClean="0">
                <a:effectLst/>
                <a:latin typeface="Segoe UI Symbol" panose="020B0502040204020203" pitchFamily="34" charset="0"/>
                <a:ea typeface="Calibri" panose="020F0502020204030204" pitchFamily="34" charset="0"/>
                <a:cs typeface="Segoe UI Symbol" panose="020B0502040204020203"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Silver sulfadiazine can cause leukopenia.</a:t>
            </a:r>
          </a:p>
          <a:p>
            <a:pPr>
              <a:lnSpc>
                <a:spcPct val="107000"/>
              </a:lnSpc>
              <a:spcAft>
                <a:spcPts val="800"/>
              </a:spcAft>
            </a:pPr>
            <a:r>
              <a:rPr lang="en-US" sz="1400" dirty="0" smtClean="0">
                <a:effectLst/>
                <a:latin typeface="Segoe UI Symbol" panose="020B0502040204020203" pitchFamily="34" charset="0"/>
                <a:ea typeface="Calibri" panose="020F0502020204030204" pitchFamily="34" charset="0"/>
                <a:cs typeface="Segoe UI Symbol" panose="020B0502040204020203"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dirty="0" err="1" smtClean="0">
                <a:effectLst/>
                <a:latin typeface="Calibri" panose="020F0502020204030204" pitchFamily="34" charset="0"/>
                <a:ea typeface="Calibri" panose="020F0502020204030204" pitchFamily="34" charset="0"/>
                <a:cs typeface="Arial" panose="020B0604020202020204" pitchFamily="34" charset="0"/>
              </a:rPr>
              <a:t>Mafenide</a:t>
            </a:r>
            <a:r>
              <a:rPr lang="en-US" sz="1400" dirty="0" smtClean="0">
                <a:effectLst/>
                <a:latin typeface="Calibri" panose="020F0502020204030204" pitchFamily="34" charset="0"/>
                <a:ea typeface="Calibri" panose="020F0502020204030204" pitchFamily="34" charset="0"/>
                <a:cs typeface="Arial" panose="020B0604020202020204" pitchFamily="34" charset="0"/>
              </a:rPr>
              <a:t> acetate can cause metabolic acidosis secondary to its inhibition</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of carbonic anhydrase.</a:t>
            </a:r>
          </a:p>
          <a:p>
            <a:pPr>
              <a:lnSpc>
                <a:spcPct val="107000"/>
              </a:lnSpc>
              <a:spcAft>
                <a:spcPts val="800"/>
              </a:spcAft>
            </a:pPr>
            <a:r>
              <a:rPr lang="en-US" sz="1400" dirty="0" smtClean="0">
                <a:effectLst/>
                <a:latin typeface="Segoe UI Symbol" panose="020B0502040204020203" pitchFamily="34" charset="0"/>
                <a:ea typeface="Calibri" panose="020F0502020204030204" pitchFamily="34" charset="0"/>
                <a:cs typeface="Segoe UI Symbol" panose="020B0502040204020203"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Silver nitrate can cause hyponatremia.</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849141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726" y="2784768"/>
            <a:ext cx="10515600" cy="1325563"/>
          </a:xfrm>
        </p:spPr>
        <p:txBody>
          <a:bodyPr/>
          <a:lstStyle/>
          <a:p>
            <a:r>
              <a:rPr lang="en-US" dirty="0" smtClean="0"/>
              <a:t>                             THANK YOU</a:t>
            </a:r>
            <a:endParaRPr lang="en-US" dirty="0"/>
          </a:p>
        </p:txBody>
      </p:sp>
    </p:spTree>
    <p:extLst>
      <p:ext uri="{BB962C8B-B14F-4D97-AF65-F5344CB8AC3E}">
        <p14:creationId xmlns:p14="http://schemas.microsoft.com/office/powerpoint/2010/main" val="258929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8530" y="301578"/>
            <a:ext cx="6096000" cy="4202432"/>
          </a:xfrm>
          <a:prstGeom prst="rect">
            <a:avLst/>
          </a:prstGeom>
        </p:spPr>
        <p:txBody>
          <a:bodyPr>
            <a:spAutoFit/>
          </a:bodyPr>
          <a:lstStyle/>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DEMOGRAPHICS</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INCIDENCE IN THE US</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486,000 burn injuries receive medical treatment per year</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3,275 deaths per year</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High-risk groups: Pediatric, geriatric, military personnel, and disabled</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populations</a:t>
            </a:r>
          </a:p>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PROGNOSIS</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Major predictor of mortality: Age, total body surf ace area (TBSA), inhalation</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injury</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err="1" smtClean="0">
                <a:effectLst/>
                <a:latin typeface="Calibri" panose="020F0502020204030204" pitchFamily="34" charset="0"/>
                <a:ea typeface="Calibri" panose="020F0502020204030204" pitchFamily="34" charset="0"/>
                <a:cs typeface="Arial" panose="020B0604020202020204" pitchFamily="34" charset="0"/>
              </a:rPr>
              <a:t>Baux</a:t>
            </a:r>
            <a:r>
              <a:rPr lang="en-US" sz="1400" b="1" dirty="0" smtClean="0">
                <a:effectLst/>
                <a:latin typeface="Calibri" panose="020F0502020204030204" pitchFamily="34" charset="0"/>
                <a:ea typeface="Calibri" panose="020F0502020204030204" pitchFamily="34" charset="0"/>
                <a:cs typeface="Arial" panose="020B0604020202020204" pitchFamily="34" charset="0"/>
              </a:rPr>
              <a:t> score: 50% mortality if age + %TBSA = 110 (</a:t>
            </a:r>
            <a:r>
              <a:rPr lang="en-US" sz="1400" b="1" dirty="0" err="1" smtClean="0">
                <a:effectLst/>
                <a:latin typeface="Calibri" panose="020F0502020204030204" pitchFamily="34" charset="0"/>
                <a:ea typeface="Calibri" panose="020F0502020204030204" pitchFamily="34" charset="0"/>
                <a:cs typeface="Arial" panose="020B0604020202020204" pitchFamily="34" charset="0"/>
              </a:rPr>
              <a:t>Baux</a:t>
            </a:r>
            <a:r>
              <a:rPr lang="en-US" sz="1400" b="1" dirty="0" smtClean="0">
                <a:effectLst/>
                <a:latin typeface="Calibri" panose="020F0502020204030204" pitchFamily="34" charset="0"/>
                <a:ea typeface="Calibri" panose="020F0502020204030204" pitchFamily="34" charset="0"/>
                <a:cs typeface="Arial" panose="020B0604020202020204" pitchFamily="34" charset="0"/>
              </a:rPr>
              <a:t> score)</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However, if there is associated inhalation injury, then 50% mortality associated</a:t>
            </a:r>
            <a:r>
              <a:rPr lang="en-US" sz="1400" dirty="0">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with age + %TBSA = 100 (revised </a:t>
            </a:r>
            <a:r>
              <a:rPr lang="en-US" sz="1400" b="1" dirty="0" err="1" smtClean="0">
                <a:effectLst/>
                <a:latin typeface="Calibri" panose="020F0502020204030204" pitchFamily="34" charset="0"/>
                <a:ea typeface="Calibri" panose="020F0502020204030204" pitchFamily="34" charset="0"/>
                <a:cs typeface="Arial" panose="020B0604020202020204" pitchFamily="34" charset="0"/>
              </a:rPr>
              <a:t>Baux</a:t>
            </a:r>
            <a:r>
              <a:rPr lang="en-US" sz="1400" b="1" dirty="0" smtClean="0">
                <a:effectLst/>
                <a:latin typeface="Calibri" panose="020F0502020204030204" pitchFamily="34" charset="0"/>
                <a:ea typeface="Calibri" panose="020F0502020204030204" pitchFamily="34" charset="0"/>
                <a:cs typeface="Arial" panose="020B0604020202020204" pitchFamily="34" charset="0"/>
              </a:rPr>
              <a:t> score)</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r>
              <a:rPr lang="en-US" sz="1400" dirty="0" smtClean="0">
                <a:effectLst/>
                <a:latin typeface="Arial" panose="020B0604020202020204" pitchFamily="34" charset="0"/>
                <a:ea typeface="Calibri" panose="020F050202020403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Nomogram for the revised </a:t>
            </a:r>
            <a:r>
              <a:rPr lang="en-US" sz="1400" dirty="0" err="1" smtClean="0">
                <a:effectLst/>
                <a:latin typeface="Calibri" panose="020F0502020204030204" pitchFamily="34" charset="0"/>
                <a:ea typeface="Calibri" panose="020F0502020204030204" pitchFamily="34" charset="0"/>
                <a:cs typeface="Arial" panose="020B0604020202020204" pitchFamily="34" charset="0"/>
              </a:rPr>
              <a:t>Baux</a:t>
            </a:r>
            <a:r>
              <a:rPr lang="en-US" sz="1400" dirty="0" smtClean="0">
                <a:effectLst/>
                <a:latin typeface="Calibri" panose="020F0502020204030204" pitchFamily="34" charset="0"/>
                <a:ea typeface="Calibri" panose="020F0502020204030204" pitchFamily="34" charset="0"/>
                <a:cs typeface="Arial" panose="020B0604020202020204" pitchFamily="34" charset="0"/>
              </a:rPr>
              <a:t> score for mortality following burns </a:t>
            </a:r>
            <a:endParaRPr lang="en-US" sz="1400" dirty="0"/>
          </a:p>
        </p:txBody>
      </p:sp>
      <p:pic>
        <p:nvPicPr>
          <p:cNvPr id="3" name="Picture 2"/>
          <p:cNvPicPr>
            <a:picLocks noChangeAspect="1"/>
          </p:cNvPicPr>
          <p:nvPr/>
        </p:nvPicPr>
        <p:blipFill>
          <a:blip r:embed="rId2"/>
          <a:stretch>
            <a:fillRect/>
          </a:stretch>
        </p:blipFill>
        <p:spPr>
          <a:xfrm>
            <a:off x="6344530" y="164228"/>
            <a:ext cx="5318150" cy="6574196"/>
          </a:xfrm>
          <a:prstGeom prst="rect">
            <a:avLst/>
          </a:prstGeom>
        </p:spPr>
      </p:pic>
    </p:spTree>
    <p:extLst>
      <p:ext uri="{BB962C8B-B14F-4D97-AF65-F5344CB8AC3E}">
        <p14:creationId xmlns:p14="http://schemas.microsoft.com/office/powerpoint/2010/main" val="2693312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6665" y="272267"/>
            <a:ext cx="6096000" cy="2977482"/>
          </a:xfrm>
          <a:prstGeom prst="rect">
            <a:avLst/>
          </a:prstGeom>
        </p:spPr>
        <p:txBody>
          <a:bodyPr>
            <a:spAutoFit/>
          </a:bodyPr>
          <a:lstStyle/>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“Rule of 9s” for adults: </a:t>
            </a:r>
            <a:r>
              <a:rPr lang="en-US" sz="1400" dirty="0" smtClean="0">
                <a:effectLst/>
                <a:latin typeface="Calibri" panose="020F0502020204030204" pitchFamily="34" charset="0"/>
                <a:ea typeface="Calibri" panose="020F0502020204030204" pitchFamily="34" charset="0"/>
                <a:cs typeface="Arial" panose="020B0604020202020204" pitchFamily="34" charset="0"/>
              </a:rPr>
              <a:t>To calculate TBSA, assign the following percentages per</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area burned :</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Head and neck, 9%</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Anterior torso, 18%</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Posterior torso, 18%</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Each upper extremity, 9%</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Each lower extremity, 18%</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Genitals, 1%</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Palm (without digits) represents a unit of 1% TBSA</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5528603" y="1059617"/>
            <a:ext cx="6235087" cy="5383386"/>
          </a:xfrm>
          <a:prstGeom prst="rect">
            <a:avLst/>
          </a:prstGeom>
        </p:spPr>
      </p:pic>
    </p:spTree>
    <p:extLst>
      <p:ext uri="{BB962C8B-B14F-4D97-AF65-F5344CB8AC3E}">
        <p14:creationId xmlns:p14="http://schemas.microsoft.com/office/powerpoint/2010/main" val="35530520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326" y="245321"/>
            <a:ext cx="6096000" cy="2874890"/>
          </a:xfrm>
          <a:prstGeom prst="rect">
            <a:avLst/>
          </a:prstGeom>
        </p:spPr>
        <p:txBody>
          <a:bodyPr>
            <a:spAutoFit/>
          </a:bodyPr>
          <a:lstStyle/>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PATHOPHYSIOLOGY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BURN WOUNDS CLASSIFIED BASED ON DEPTH OF PENETRATION</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Depth depends on: Mechanism, temperature, duration of contact, thickness of the</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dermis, and blood supply</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Progression of TBSA and depth depends on such patient factors as diabetes,</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smoking, previous XRT, autoimmune disease, pre-existing hepatic or renal</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dysfunction, use of vasopressors, hypothermia, difficult resuscitation, and</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development of infection</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3605763" y="2981146"/>
            <a:ext cx="7715193" cy="3194571"/>
          </a:xfrm>
          <a:prstGeom prst="rect">
            <a:avLst/>
          </a:prstGeom>
        </p:spPr>
      </p:pic>
    </p:spTree>
    <p:extLst>
      <p:ext uri="{BB962C8B-B14F-4D97-AF65-F5344CB8AC3E}">
        <p14:creationId xmlns:p14="http://schemas.microsoft.com/office/powerpoint/2010/main" val="12737526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610" y="253219"/>
            <a:ext cx="5908432" cy="5985613"/>
          </a:xfrm>
          <a:prstGeom prst="rect">
            <a:avLst/>
          </a:prstGeom>
        </p:spPr>
        <p:txBody>
          <a:bodyPr wrap="square">
            <a:spAutoFit/>
          </a:bodyPr>
          <a:lstStyle/>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First degree (superficial burns)</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Epidermis only</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Skin erythema, painful</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Blanches with pressure</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No blistering</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Symptoms subside over 3–4 days, the dead epidermis sloughs and is replaced</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by regenerating keratinocytes at about day 4</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Second degree (partial-thickness burns)</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Superficial: </a:t>
            </a:r>
            <a:r>
              <a:rPr lang="en-US" sz="1400" dirty="0" smtClean="0">
                <a:effectLst/>
                <a:latin typeface="Calibri" panose="020F0502020204030204" pitchFamily="34" charset="0"/>
                <a:ea typeface="Calibri" panose="020F0502020204030204" pitchFamily="34" charset="0"/>
                <a:cs typeface="Arial" panose="020B0604020202020204" pitchFamily="34" charset="0"/>
              </a:rPr>
              <a:t>Papillary dermis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sparing skin appendages</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Cambria Math" panose="02040503050406030204" pitchFamily="18" charset="0"/>
                <a:ea typeface="Calibri" panose="020F0502020204030204" pitchFamily="34" charset="0"/>
                <a:cs typeface="Cambria Math" panose="02040503050406030204" pitchFamily="18"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Painful</a:t>
            </a:r>
          </a:p>
          <a:p>
            <a:pPr>
              <a:lnSpc>
                <a:spcPct val="107000"/>
              </a:lnSpc>
              <a:spcAft>
                <a:spcPts val="800"/>
              </a:spcAft>
            </a:pPr>
            <a:r>
              <a:rPr lang="en-US" sz="1400" dirty="0" smtClean="0">
                <a:effectLst/>
                <a:latin typeface="Cambria Math" panose="02040503050406030204" pitchFamily="18" charset="0"/>
                <a:ea typeface="Calibri" panose="020F0502020204030204" pitchFamily="34" charset="0"/>
                <a:cs typeface="Cambria Math" panose="02040503050406030204" pitchFamily="18"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Blanches with pressure</a:t>
            </a:r>
          </a:p>
          <a:p>
            <a:pPr>
              <a:lnSpc>
                <a:spcPct val="107000"/>
              </a:lnSpc>
              <a:spcAft>
                <a:spcPts val="800"/>
              </a:spcAft>
            </a:pPr>
            <a:r>
              <a:rPr lang="en-US" sz="1400" dirty="0" smtClean="0">
                <a:effectLst/>
                <a:latin typeface="Cambria Math" panose="02040503050406030204" pitchFamily="18" charset="0"/>
                <a:ea typeface="Calibri" panose="020F0502020204030204" pitchFamily="34" charset="0"/>
                <a:cs typeface="Cambria Math" panose="02040503050406030204" pitchFamily="18"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Blistering may be delayed for 12–24 hours after burn</a:t>
            </a:r>
          </a:p>
          <a:p>
            <a:pPr>
              <a:lnSpc>
                <a:spcPct val="107000"/>
              </a:lnSpc>
              <a:spcAft>
                <a:spcPts val="800"/>
              </a:spcAft>
            </a:pPr>
            <a:r>
              <a:rPr lang="en-US" sz="1400" dirty="0" smtClean="0">
                <a:effectLst/>
                <a:latin typeface="Cambria Math" panose="02040503050406030204" pitchFamily="18" charset="0"/>
                <a:ea typeface="Calibri" panose="020F0502020204030204" pitchFamily="34" charset="0"/>
                <a:cs typeface="Cambria Math" panose="02040503050406030204" pitchFamily="18"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With appropriate wound care, most superficial partial-thickness burns will</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heal within 2 weeks without risk of hypertrophic scarring</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Deep: </a:t>
            </a:r>
            <a:r>
              <a:rPr lang="en-US" sz="1400" dirty="0" smtClean="0">
                <a:effectLst/>
                <a:latin typeface="Calibri" panose="020F0502020204030204" pitchFamily="34" charset="0"/>
                <a:ea typeface="Calibri" panose="020F0502020204030204" pitchFamily="34" charset="0"/>
                <a:cs typeface="Arial" panose="020B0604020202020204" pitchFamily="34" charset="0"/>
              </a:rPr>
              <a:t>Reticular dermis involving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loss of skin appendages</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Cambria Math" panose="02040503050406030204" pitchFamily="18" charset="0"/>
                <a:ea typeface="Calibri" panose="020F0502020204030204" pitchFamily="34" charset="0"/>
                <a:cs typeface="Cambria Math" panose="02040503050406030204" pitchFamily="18"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Decreased sensation</a:t>
            </a:r>
          </a:p>
          <a:p>
            <a:pPr>
              <a:lnSpc>
                <a:spcPct val="107000"/>
              </a:lnSpc>
              <a:spcAft>
                <a:spcPts val="800"/>
              </a:spcAft>
            </a:pPr>
            <a:r>
              <a:rPr lang="en-US" sz="1400" dirty="0" smtClean="0">
                <a:effectLst/>
                <a:latin typeface="Cambria Math" panose="02040503050406030204" pitchFamily="18" charset="0"/>
                <a:ea typeface="Calibri" panose="020F0502020204030204" pitchFamily="34" charset="0"/>
                <a:cs typeface="Cambria Math" panose="02040503050406030204" pitchFamily="18"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Capillary refill slow or not at all</a:t>
            </a:r>
          </a:p>
          <a:p>
            <a:pPr>
              <a:lnSpc>
                <a:spcPct val="107000"/>
              </a:lnSpc>
              <a:spcAft>
                <a:spcPts val="800"/>
              </a:spcAft>
            </a:pPr>
            <a:r>
              <a:rPr lang="en-US" sz="1400" dirty="0" smtClean="0">
                <a:effectLst/>
                <a:latin typeface="Cambria Math" panose="02040503050406030204" pitchFamily="18" charset="0"/>
                <a:ea typeface="Calibri" panose="020F0502020204030204" pitchFamily="34" charset="0"/>
                <a:cs typeface="Cambria Math" panose="02040503050406030204" pitchFamily="18"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Blistering</a:t>
            </a:r>
          </a:p>
        </p:txBody>
      </p:sp>
      <p:sp>
        <p:nvSpPr>
          <p:cNvPr id="3" name="Rectangle 2"/>
          <p:cNvSpPr/>
          <p:nvPr/>
        </p:nvSpPr>
        <p:spPr>
          <a:xfrm>
            <a:off x="6288258" y="253219"/>
            <a:ext cx="5842784" cy="5549917"/>
          </a:xfrm>
          <a:prstGeom prst="rect">
            <a:avLst/>
          </a:prstGeom>
        </p:spPr>
        <p:txBody>
          <a:bodyPr wrap="square">
            <a:spAutoFit/>
          </a:bodyPr>
          <a:lstStyle/>
          <a:p>
            <a:pPr lvl="0">
              <a:lnSpc>
                <a:spcPct val="107000"/>
              </a:lnSpc>
              <a:spcAft>
                <a:spcPts val="800"/>
              </a:spcAft>
            </a:pPr>
            <a:r>
              <a:rPr lang="en-US" sz="1400" dirty="0">
                <a:solidFill>
                  <a:prstClr val="black"/>
                </a:solidFill>
                <a:latin typeface="Cambria Math" panose="02040503050406030204" pitchFamily="18" charset="0"/>
                <a:ea typeface="Calibri" panose="020F0502020204030204" pitchFamily="34" charset="0"/>
                <a:cs typeface="Cambria Math" panose="02040503050406030204" pitchFamily="18"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Generally, takes longer than 3 weeks to heal, hypertrophic scarring</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common, usually treated with excision and grafting</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en-US" sz="1400" b="1" dirty="0">
                <a:solidFill>
                  <a:prstClr val="black"/>
                </a:solidFill>
                <a:latin typeface="Calibri" panose="020F0502020204030204" pitchFamily="34" charset="0"/>
                <a:ea typeface="Calibri" panose="020F0502020204030204" pitchFamily="34" charset="0"/>
                <a:cs typeface="Arial" panose="020B0604020202020204" pitchFamily="34" charset="0"/>
              </a:rPr>
              <a:t>Indeterminate</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Mixed-depth partial-thickness burns</a:t>
            </a:r>
          </a:p>
          <a:p>
            <a:pPr lvl="0">
              <a:lnSpc>
                <a:spcPct val="107000"/>
              </a:lnSpc>
              <a:spcAft>
                <a:spcPts val="800"/>
              </a:spcAft>
            </a:pPr>
            <a:r>
              <a:rPr lang="en-US" sz="1400" dirty="0">
                <a:solidFill>
                  <a:prstClr val="black"/>
                </a:solidFill>
                <a:latin typeface="Cambria Math" panose="02040503050406030204" pitchFamily="18" charset="0"/>
                <a:ea typeface="Calibri" panose="020F0502020204030204" pitchFamily="34" charset="0"/>
                <a:cs typeface="Cambria Math" panose="02040503050406030204" pitchFamily="18"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Evaluated with serial clinical assessments over several days post injury to</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determine healing potential</a:t>
            </a:r>
          </a:p>
          <a:p>
            <a:pPr lvl="0">
              <a:lnSpc>
                <a:spcPct val="107000"/>
              </a:lnSpc>
              <a:spcAft>
                <a:spcPts val="800"/>
              </a:spcAft>
            </a:pPr>
            <a:r>
              <a:rPr lang="en-US" sz="1400" dirty="0">
                <a:solidFill>
                  <a:prstClr val="black"/>
                </a:solidFill>
                <a:latin typeface="Cambria Math" panose="02040503050406030204" pitchFamily="18" charset="0"/>
                <a:ea typeface="Calibri" panose="020F0502020204030204" pitchFamily="34" charset="0"/>
                <a:cs typeface="Cambria Math" panose="02040503050406030204" pitchFamily="18"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May use laser Doppler imaging</a:t>
            </a:r>
          </a:p>
          <a:p>
            <a:pPr lvl="0">
              <a:lnSpc>
                <a:spcPct val="107000"/>
              </a:lnSpc>
              <a:spcAft>
                <a:spcPts val="800"/>
              </a:spcAft>
            </a:pPr>
            <a:r>
              <a:rPr lang="en-US" sz="1400" dirty="0">
                <a:solidFill>
                  <a:prstClr val="black"/>
                </a:solidFill>
                <a:latin typeface="Arial" panose="020B0604020202020204" pitchFamily="34" charset="0"/>
                <a:ea typeface="Calibri" panose="020F0502020204030204" pitchFamily="34" charset="0"/>
                <a:cs typeface="Arial" panose="020B0604020202020204" pitchFamily="34"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en-US" sz="1400" b="1" dirty="0">
                <a:solidFill>
                  <a:prstClr val="black"/>
                </a:solidFill>
                <a:latin typeface="Calibri" panose="020F0502020204030204" pitchFamily="34" charset="0"/>
                <a:ea typeface="Calibri" panose="020F0502020204030204" pitchFamily="34" charset="0"/>
                <a:cs typeface="Arial" panose="020B0604020202020204" pitchFamily="34" charset="0"/>
              </a:rPr>
              <a:t>Third degree (full-thickness burns)</a:t>
            </a:r>
            <a:endPar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Entire dermis and adnexal structures</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Blistering absent</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en-US" sz="1400" b="1" dirty="0">
                <a:solidFill>
                  <a:prstClr val="black"/>
                </a:solidFill>
                <a:latin typeface="Calibri" panose="020F0502020204030204" pitchFamily="34" charset="0"/>
                <a:ea typeface="Calibri" panose="020F0502020204030204" pitchFamily="34" charset="0"/>
                <a:cs typeface="Arial" panose="020B0604020202020204" pitchFamily="34" charset="0"/>
              </a:rPr>
              <a:t>Insensate</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charred, leathery consistency</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Color varies with mechanism of burn</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If there is no intervention, it will demarcate and separate over days to weeks.</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However, this delays healing and risks infection</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en-US" sz="1400" b="1" dirty="0">
                <a:solidFill>
                  <a:prstClr val="black"/>
                </a:solidFill>
                <a:latin typeface="Calibri" panose="020F0502020204030204" pitchFamily="34" charset="0"/>
                <a:ea typeface="Calibri" panose="020F0502020204030204" pitchFamily="34" charset="0"/>
                <a:cs typeface="Arial" panose="020B0604020202020204" pitchFamily="34" charset="0"/>
              </a:rPr>
              <a:t>Circumferential </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third-degree burns of extremities may lead to </a:t>
            </a:r>
            <a:r>
              <a:rPr lang="en-US" sz="1400" b="1" dirty="0">
                <a:solidFill>
                  <a:prstClr val="black"/>
                </a:solidFill>
                <a:latin typeface="Calibri" panose="020F0502020204030204" pitchFamily="34" charset="0"/>
                <a:ea typeface="Calibri" panose="020F0502020204030204" pitchFamily="34" charset="0"/>
                <a:cs typeface="Arial" panose="020B0604020202020204" pitchFamily="34" charset="0"/>
              </a:rPr>
              <a:t>compartment</a:t>
            </a:r>
            <a:endPar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en-US" sz="1400" b="1" dirty="0">
                <a:solidFill>
                  <a:prstClr val="black"/>
                </a:solidFill>
                <a:latin typeface="Calibri" panose="020F0502020204030204" pitchFamily="34" charset="0"/>
                <a:ea typeface="Calibri" panose="020F0502020204030204" pitchFamily="34" charset="0"/>
                <a:cs typeface="Arial" panose="020B0604020202020204" pitchFamily="34" charset="0"/>
              </a:rPr>
              <a:t>syndrome </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if muscles become edematous; likewise circumferential chest wall</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burns may inhibit expansion and breathing</a:t>
            </a:r>
            <a:endPar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09386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9545" y="449202"/>
            <a:ext cx="6096000" cy="5539722"/>
          </a:xfrm>
          <a:prstGeom prst="rect">
            <a:avLst/>
          </a:prstGeom>
        </p:spPr>
        <p:txBody>
          <a:bodyPr>
            <a:spAutoFit/>
          </a:bodyPr>
          <a:lstStyle/>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CRITERIA FOR TRANSFER TO A BURN CENTER</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Burn Center Transfer Criteria has been established by the American Burn</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Association (ABA) to provide safety and proper care for the burn patients</a:t>
            </a:r>
          </a:p>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INDICATIONS/PATIENT SELECTION</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Partial-thickness burns &gt;10% of TBSA</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Third-degree burns</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Burns involving face, hands, feet, genitalia, perineum, or major joints</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Chemical burns</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Electrical burns</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Any burn with concomitant trauma in which burn poses greatest risk to patient</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Inhalation injury</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Preexisting medical disorders that could affect mortality</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Hospitals without qualified personnel or equipment for care of burned children</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Patients who will require special social, emotional, or rehabilitative intervention</a:t>
            </a:r>
          </a:p>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TIP: </a:t>
            </a:r>
            <a:r>
              <a:rPr lang="en-US" sz="1400" dirty="0" smtClean="0">
                <a:effectLst/>
                <a:latin typeface="Calibri" panose="020F0502020204030204" pitchFamily="34" charset="0"/>
                <a:ea typeface="Calibri" panose="020F0502020204030204" pitchFamily="34" charset="0"/>
                <a:cs typeface="Arial" panose="020B0604020202020204" pitchFamily="34" charset="0"/>
              </a:rPr>
              <a:t>The criteria for transfer to a burn center are frequently asked on</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examinations, including boards.</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422235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675" y="0"/>
            <a:ext cx="5838093" cy="3781805"/>
          </a:xfrm>
          <a:prstGeom prst="rect">
            <a:avLst/>
          </a:prstGeom>
        </p:spPr>
        <p:txBody>
          <a:bodyPr wrap="square">
            <a:spAutoFit/>
          </a:bodyPr>
          <a:lstStyle/>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PREOPERATIVE DIAGNOSIS AND TREATMENT</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FACIAL BURNS</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Airway evaluation</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Extensive edema formation (blood supply and loose connective tissue): Head</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elevation</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Full-thickness burns should be excised and grafted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within 7–10 days post injury </a:t>
            </a:r>
            <a:r>
              <a:rPr lang="en-US" sz="1400" dirty="0" smtClean="0">
                <a:effectLst/>
                <a:latin typeface="Calibri" panose="020F0502020204030204" pitchFamily="34" charset="0"/>
                <a:ea typeface="Calibri" panose="020F0502020204030204" pitchFamily="34" charset="0"/>
                <a:cs typeface="Arial" panose="020B0604020202020204" pitchFamily="34" charset="0"/>
              </a:rPr>
              <a:t>to</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promote early wound closure and minimize scar contracture deformities</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Eye examination and fluorescein staining for corneal injury before extensive</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edema</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Ophthalmology consult</a:t>
            </a:r>
          </a:p>
        </p:txBody>
      </p:sp>
      <p:sp>
        <p:nvSpPr>
          <p:cNvPr id="3" name="Rectangle 2"/>
          <p:cNvSpPr/>
          <p:nvPr/>
        </p:nvSpPr>
        <p:spPr>
          <a:xfrm>
            <a:off x="6096000" y="3530990"/>
            <a:ext cx="6096000" cy="2321469"/>
          </a:xfrm>
          <a:prstGeom prst="rect">
            <a:avLst/>
          </a:prstGeom>
        </p:spPr>
        <p:txBody>
          <a:bodyPr>
            <a:spAutoFit/>
          </a:bodyPr>
          <a:lstStyle/>
          <a:p>
            <a:pPr lvl="0">
              <a:lnSpc>
                <a:spcPct val="107000"/>
              </a:lnSpc>
              <a:spcAft>
                <a:spcPts val="800"/>
              </a:spcAft>
            </a:pPr>
            <a:r>
              <a:rPr lang="en-US" sz="1400" dirty="0">
                <a:solidFill>
                  <a:prstClr val="black"/>
                </a:solidFill>
                <a:latin typeface="Cambria Math" panose="02040503050406030204" pitchFamily="18" charset="0"/>
                <a:ea typeface="Calibri" panose="020F0502020204030204" pitchFamily="34" charset="0"/>
                <a:cs typeface="Cambria Math" panose="02040503050406030204" pitchFamily="18"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Laryngeal edema</a:t>
            </a:r>
          </a:p>
          <a:p>
            <a:pPr lvl="0">
              <a:lnSpc>
                <a:spcPct val="107000"/>
              </a:lnSpc>
              <a:spcAft>
                <a:spcPts val="800"/>
              </a:spcAft>
            </a:pPr>
            <a:r>
              <a:rPr lang="en-US" sz="1400" dirty="0">
                <a:solidFill>
                  <a:prstClr val="black"/>
                </a:solidFill>
                <a:latin typeface="Arial" panose="020B0604020202020204" pitchFamily="34" charset="0"/>
                <a:ea typeface="Calibri" panose="020F0502020204030204" pitchFamily="34" charset="0"/>
                <a:cs typeface="Arial" panose="020B0604020202020204" pitchFamily="34"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en-US" sz="1400" b="1" dirty="0" err="1">
                <a:solidFill>
                  <a:prstClr val="black"/>
                </a:solidFill>
                <a:latin typeface="Calibri" panose="020F0502020204030204" pitchFamily="34" charset="0"/>
                <a:ea typeface="Calibri" panose="020F0502020204030204" pitchFamily="34" charset="0"/>
                <a:cs typeface="Arial" panose="020B0604020202020204" pitchFamily="34" charset="0"/>
              </a:rPr>
              <a:t>Supraglottic</a:t>
            </a:r>
            <a:r>
              <a:rPr lang="en-US" sz="1400" b="1" dirty="0">
                <a:solidFill>
                  <a:prstClr val="black"/>
                </a:solidFill>
                <a:latin typeface="Calibri" panose="020F0502020204030204" pitchFamily="34" charset="0"/>
                <a:ea typeface="Calibri" panose="020F0502020204030204" pitchFamily="34" charset="0"/>
                <a:cs typeface="Arial" panose="020B0604020202020204" pitchFamily="34" charset="0"/>
              </a:rPr>
              <a:t> injury (thermal/chemical): </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Hoarseness, pharyngeal erythema, and</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edema</a:t>
            </a:r>
          </a:p>
          <a:p>
            <a:pPr lvl="0">
              <a:lnSpc>
                <a:spcPct val="107000"/>
              </a:lnSpc>
              <a:spcAft>
                <a:spcPts val="800"/>
              </a:spcAft>
            </a:pPr>
            <a:r>
              <a:rPr lang="en-US" sz="1400" dirty="0">
                <a:solidFill>
                  <a:prstClr val="black"/>
                </a:solidFill>
                <a:latin typeface="Arial" panose="020B0604020202020204" pitchFamily="34" charset="0"/>
                <a:ea typeface="Calibri" panose="020F0502020204030204" pitchFamily="34" charset="0"/>
                <a:cs typeface="Arial" panose="020B0604020202020204" pitchFamily="34"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en-US" sz="1400" b="1" dirty="0" err="1">
                <a:solidFill>
                  <a:prstClr val="black"/>
                </a:solidFill>
                <a:latin typeface="Calibri" panose="020F0502020204030204" pitchFamily="34" charset="0"/>
                <a:ea typeface="Calibri" panose="020F0502020204030204" pitchFamily="34" charset="0"/>
                <a:cs typeface="Arial" panose="020B0604020202020204" pitchFamily="34" charset="0"/>
              </a:rPr>
              <a:t>Infraglottic</a:t>
            </a:r>
            <a:r>
              <a:rPr lang="en-US" sz="1400" b="1" dirty="0">
                <a:solidFill>
                  <a:prstClr val="black"/>
                </a:solidFill>
                <a:latin typeface="Calibri" panose="020F0502020204030204" pitchFamily="34" charset="0"/>
                <a:ea typeface="Calibri" panose="020F0502020204030204" pitchFamily="34" charset="0"/>
                <a:cs typeface="Arial" panose="020B0604020202020204" pitchFamily="34" charset="0"/>
              </a:rPr>
              <a:t> injury (chemical): </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Mental status changes because of hypoxia</a:t>
            </a:r>
          </a:p>
          <a:p>
            <a:pPr lvl="0">
              <a:lnSpc>
                <a:spcPct val="107000"/>
              </a:lnSpc>
              <a:spcAft>
                <a:spcPts val="800"/>
              </a:spcAft>
            </a:pPr>
            <a:r>
              <a:rPr lang="en-US" sz="1400" dirty="0">
                <a:solidFill>
                  <a:prstClr val="black"/>
                </a:solidFill>
                <a:latin typeface="Arial" panose="020B0604020202020204" pitchFamily="34" charset="0"/>
                <a:ea typeface="Calibri" panose="020F0502020204030204" pitchFamily="34" charset="0"/>
                <a:cs typeface="Arial" panose="020B0604020202020204" pitchFamily="34"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en-US" sz="1400" dirty="0" err="1">
                <a:solidFill>
                  <a:prstClr val="black"/>
                </a:solidFill>
                <a:latin typeface="Calibri" panose="020F0502020204030204" pitchFamily="34" charset="0"/>
                <a:ea typeface="Calibri" panose="020F0502020204030204" pitchFamily="34" charset="0"/>
                <a:cs typeface="Arial" panose="020B0604020202020204" pitchFamily="34" charset="0"/>
              </a:rPr>
              <a:t>Carboxyhemoglobin</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(≥10% in CO poisoning)</a:t>
            </a:r>
          </a:p>
          <a:p>
            <a:pPr lvl="0">
              <a:lnSpc>
                <a:spcPct val="107000"/>
              </a:lnSpc>
              <a:spcAft>
                <a:spcPts val="800"/>
              </a:spcAft>
            </a:pPr>
            <a:r>
              <a:rPr lang="en-US" sz="1400" dirty="0">
                <a:solidFill>
                  <a:prstClr val="black"/>
                </a:solidFill>
                <a:latin typeface="Arial" panose="020B0604020202020204" pitchFamily="34" charset="0"/>
                <a:ea typeface="Calibri" panose="020F0502020204030204" pitchFamily="34" charset="0"/>
                <a:cs typeface="Arial" panose="020B0604020202020204" pitchFamily="34"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Chest radiographic examination (typically normal initially)</a:t>
            </a:r>
          </a:p>
          <a:p>
            <a:pPr lvl="0">
              <a:lnSpc>
                <a:spcPct val="107000"/>
              </a:lnSpc>
              <a:spcAft>
                <a:spcPts val="800"/>
              </a:spcAft>
            </a:pPr>
            <a:r>
              <a:rPr lang="en-US" sz="1400" dirty="0">
                <a:solidFill>
                  <a:prstClr val="black"/>
                </a:solidFill>
                <a:latin typeface="Arial" panose="020B0604020202020204" pitchFamily="34" charset="0"/>
                <a:ea typeface="Calibri" panose="020F0502020204030204" pitchFamily="34" charset="0"/>
                <a:cs typeface="Arial" panose="020B0604020202020204" pitchFamily="34"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Bronchoscopy may assist in determining </a:t>
            </a:r>
            <a:r>
              <a:rPr lang="en-US" sz="1400" dirty="0" smtClean="0">
                <a:solidFill>
                  <a:prstClr val="black"/>
                </a:solidFill>
                <a:latin typeface="Calibri" panose="020F0502020204030204" pitchFamily="34" charset="0"/>
                <a:ea typeface="Calibri" panose="020F0502020204030204" pitchFamily="34" charset="0"/>
                <a:cs typeface="Arial" panose="020B0604020202020204" pitchFamily="34" charset="0"/>
              </a:rPr>
              <a:t>severity</a:t>
            </a:r>
            <a:endPar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6096000" y="397063"/>
            <a:ext cx="6096000" cy="2987677"/>
          </a:xfrm>
          <a:prstGeom prst="rect">
            <a:avLst/>
          </a:prstGeom>
        </p:spPr>
        <p:txBody>
          <a:bodyPr>
            <a:spAutoFit/>
          </a:bodyPr>
          <a:lstStyle/>
          <a:p>
            <a:pPr lvl="0">
              <a:lnSpc>
                <a:spcPct val="107000"/>
              </a:lnSpc>
              <a:spcAft>
                <a:spcPts val="800"/>
              </a:spcAft>
            </a:pPr>
            <a:r>
              <a:rPr lang="en-US" sz="1400" b="1" dirty="0">
                <a:solidFill>
                  <a:prstClr val="black"/>
                </a:solidFill>
                <a:latin typeface="Calibri" panose="020F0502020204030204" pitchFamily="34" charset="0"/>
                <a:ea typeface="Calibri" panose="020F0502020204030204" pitchFamily="34" charset="0"/>
                <a:cs typeface="Arial" panose="020B0604020202020204" pitchFamily="34" charset="0"/>
              </a:rPr>
              <a:t>INHALATION INJURY</a:t>
            </a:r>
            <a:endPar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en-US" sz="1400" dirty="0">
                <a:solidFill>
                  <a:prstClr val="black"/>
                </a:solidFill>
                <a:latin typeface="Arial" panose="020B0604020202020204" pitchFamily="34" charset="0"/>
                <a:ea typeface="Calibri" panose="020F0502020204030204" pitchFamily="34" charset="0"/>
                <a:cs typeface="Arial" panose="020B0604020202020204" pitchFamily="34"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en-US" sz="1400" b="1" dirty="0">
                <a:solidFill>
                  <a:prstClr val="black"/>
                </a:solidFill>
                <a:latin typeface="Calibri" panose="020F0502020204030204" pitchFamily="34" charset="0"/>
                <a:ea typeface="Calibri" panose="020F0502020204030204" pitchFamily="34" charset="0"/>
                <a:cs typeface="Arial" panose="020B0604020202020204" pitchFamily="34" charset="0"/>
              </a:rPr>
              <a:t>Clinical significance</a:t>
            </a:r>
            <a:endPar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Increased mortality</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Airway closure secondary to oropharyngeal edema</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Increased resuscitation fluid requirements</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Impaired pulmonary gas exchange</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Pneumonia</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Risk of systemic inflammatory response syndrome and </a:t>
            </a:r>
            <a:r>
              <a:rPr lang="en-US" sz="1400" dirty="0" err="1">
                <a:solidFill>
                  <a:prstClr val="black"/>
                </a:solidFill>
                <a:latin typeface="Calibri" panose="020F0502020204030204" pitchFamily="34" charset="0"/>
                <a:ea typeface="Calibri" panose="020F0502020204030204" pitchFamily="34" charset="0"/>
                <a:cs typeface="Arial" panose="020B0604020202020204" pitchFamily="34" charset="0"/>
              </a:rPr>
              <a:t>multiorgan</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failure</a:t>
            </a:r>
          </a:p>
          <a:p>
            <a:pPr lvl="0">
              <a:lnSpc>
                <a:spcPct val="107000"/>
              </a:lnSpc>
              <a:spcAft>
                <a:spcPts val="800"/>
              </a:spcAft>
            </a:pPr>
            <a:r>
              <a:rPr lang="en-US" sz="1400" dirty="0">
                <a:solidFill>
                  <a:prstClr val="black"/>
                </a:solidFill>
                <a:latin typeface="Cambria Math" panose="02040503050406030204" pitchFamily="18" charset="0"/>
                <a:ea typeface="Calibri" panose="020F0502020204030204" pitchFamily="34" charset="0"/>
                <a:cs typeface="Cambria Math" panose="02040503050406030204" pitchFamily="18"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Chronic pulmonary dysfunction</a:t>
            </a:r>
          </a:p>
        </p:txBody>
      </p:sp>
    </p:spTree>
    <p:extLst>
      <p:ext uri="{BB962C8B-B14F-4D97-AF65-F5344CB8AC3E}">
        <p14:creationId xmlns:p14="http://schemas.microsoft.com/office/powerpoint/2010/main" val="3003339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988" y="0"/>
            <a:ext cx="5800578" cy="6882333"/>
          </a:xfrm>
          <a:prstGeom prst="rect">
            <a:avLst/>
          </a:prstGeom>
        </p:spPr>
        <p:txBody>
          <a:bodyPr wrap="square">
            <a:spAutoFit/>
          </a:bodyPr>
          <a:lstStyle/>
          <a:p>
            <a:pPr lvl="0">
              <a:lnSpc>
                <a:spcPct val="107000"/>
              </a:lnSpc>
              <a:spcAft>
                <a:spcPts val="800"/>
              </a:spcAft>
            </a:pPr>
            <a:r>
              <a:rPr lang="en-US" sz="1400" dirty="0">
                <a:solidFill>
                  <a:prstClr val="black"/>
                </a:solidFill>
                <a:latin typeface="Arial" panose="020B0604020202020204" pitchFamily="34" charset="0"/>
                <a:ea typeface="Calibri" panose="020F0502020204030204" pitchFamily="34" charset="0"/>
                <a:cs typeface="Arial" panose="020B0604020202020204" pitchFamily="34"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Cyanide </a:t>
            </a:r>
            <a:r>
              <a:rPr lang="en-US" sz="1400" dirty="0" smtClean="0">
                <a:solidFill>
                  <a:prstClr val="black"/>
                </a:solidFill>
                <a:latin typeface="Calibri" panose="020F0502020204030204" pitchFamily="34" charset="0"/>
                <a:ea typeface="Calibri" panose="020F0502020204030204" pitchFamily="34" charset="0"/>
                <a:cs typeface="Arial" panose="020B0604020202020204" pitchFamily="34" charset="0"/>
              </a:rPr>
              <a:t>toxicity</a:t>
            </a:r>
            <a:endPar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en-US" sz="1400" dirty="0">
                <a:solidFill>
                  <a:prstClr val="black"/>
                </a:solidFill>
                <a:latin typeface="Cambria Math" panose="02040503050406030204" pitchFamily="18" charset="0"/>
                <a:ea typeface="Calibri" panose="020F0502020204030204" pitchFamily="34" charset="0"/>
                <a:cs typeface="Cambria Math" panose="02040503050406030204" pitchFamily="18"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Hydrogen cyanide (HCN), the gaseous form of cyanide, is generated by the</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combustion of nitrogen and carbon containing substances, such as wool,</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silk, cotton, and paper</a:t>
            </a:r>
          </a:p>
          <a:p>
            <a:pPr lvl="0">
              <a:lnSpc>
                <a:spcPct val="107000"/>
              </a:lnSpc>
              <a:spcAft>
                <a:spcPts val="800"/>
              </a:spcAft>
            </a:pPr>
            <a:r>
              <a:rPr lang="en-US" sz="1400" dirty="0">
                <a:solidFill>
                  <a:prstClr val="black"/>
                </a:solidFill>
                <a:latin typeface="Cambria Math" panose="02040503050406030204" pitchFamily="18" charset="0"/>
                <a:ea typeface="Calibri" panose="020F0502020204030204" pitchFamily="34" charset="0"/>
                <a:cs typeface="Cambria Math" panose="02040503050406030204" pitchFamily="18"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Cytotoxicity is due to its reversible inhibition of cytochrome c oxidase,</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suppressing cellular respiration and causing tissue anoxia and metabolic</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acidosis</a:t>
            </a:r>
          </a:p>
          <a:p>
            <a:pPr lvl="0">
              <a:lnSpc>
                <a:spcPct val="107000"/>
              </a:lnSpc>
              <a:spcAft>
                <a:spcPts val="800"/>
              </a:spcAft>
            </a:pPr>
            <a:r>
              <a:rPr lang="en-US" sz="1400" dirty="0">
                <a:solidFill>
                  <a:prstClr val="black"/>
                </a:solidFill>
                <a:latin typeface="Cambria Math" panose="02040503050406030204" pitchFamily="18" charset="0"/>
                <a:ea typeface="Calibri" panose="020F0502020204030204" pitchFamily="34" charset="0"/>
                <a:cs typeface="Cambria Math" panose="02040503050406030204" pitchFamily="18"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Elevated HCN concentrations are directly related to the probability of</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death as it causes severe central nervous system (CNS), respiratory, and</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cardiovascular dysfunction</a:t>
            </a:r>
          </a:p>
          <a:p>
            <a:pPr lvl="0">
              <a:lnSpc>
                <a:spcPct val="107000"/>
              </a:lnSpc>
              <a:spcAft>
                <a:spcPts val="800"/>
              </a:spcAft>
            </a:pPr>
            <a:r>
              <a:rPr lang="en-US" sz="1400" dirty="0">
                <a:solidFill>
                  <a:prstClr val="black"/>
                </a:solidFill>
                <a:latin typeface="Cambria Math" panose="02040503050406030204" pitchFamily="18" charset="0"/>
                <a:ea typeface="Calibri" panose="020F0502020204030204" pitchFamily="34" charset="0"/>
                <a:cs typeface="Cambria Math" panose="02040503050406030204" pitchFamily="18"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Toxicity occurs at a level of 0.1 </a:t>
            </a:r>
            <a:r>
              <a:rPr lang="en-US" sz="1400" dirty="0" err="1">
                <a:solidFill>
                  <a:prstClr val="black"/>
                </a:solidFill>
                <a:latin typeface="Calibri" panose="020F0502020204030204" pitchFamily="34" charset="0"/>
                <a:ea typeface="Calibri" panose="020F0502020204030204" pitchFamily="34" charset="0"/>
                <a:cs typeface="Arial" panose="020B0604020202020204" pitchFamily="34" charset="0"/>
              </a:rPr>
              <a:t>μg</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/mL, and at 1.0 </a:t>
            </a:r>
            <a:r>
              <a:rPr lang="en-US" sz="1400" dirty="0" err="1">
                <a:solidFill>
                  <a:prstClr val="black"/>
                </a:solidFill>
                <a:latin typeface="Calibri" panose="020F0502020204030204" pitchFamily="34" charset="0"/>
                <a:ea typeface="Calibri" panose="020F0502020204030204" pitchFamily="34" charset="0"/>
                <a:cs typeface="Arial" panose="020B0604020202020204" pitchFamily="34" charset="0"/>
              </a:rPr>
              <a:t>μg</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/mL, death is likely</a:t>
            </a:r>
          </a:p>
          <a:p>
            <a:pPr lvl="0">
              <a:lnSpc>
                <a:spcPct val="107000"/>
              </a:lnSpc>
              <a:spcAft>
                <a:spcPts val="800"/>
              </a:spcAft>
            </a:pPr>
            <a:r>
              <a:rPr lang="en-US" sz="1400" dirty="0">
                <a:solidFill>
                  <a:prstClr val="black"/>
                </a:solidFill>
                <a:latin typeface="Cambria Math" panose="02040503050406030204" pitchFamily="18" charset="0"/>
                <a:ea typeface="Calibri" panose="020F0502020204030204" pitchFamily="34" charset="0"/>
                <a:cs typeface="Cambria Math" panose="02040503050406030204" pitchFamily="18"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Consider using </a:t>
            </a:r>
            <a:r>
              <a:rPr lang="en-US" sz="1400" dirty="0" err="1">
                <a:solidFill>
                  <a:prstClr val="black"/>
                </a:solidFill>
                <a:latin typeface="Calibri" panose="020F0502020204030204" pitchFamily="34" charset="0"/>
                <a:ea typeface="Calibri" panose="020F0502020204030204" pitchFamily="34" charset="0"/>
                <a:cs typeface="Arial" panose="020B0604020202020204" pitchFamily="34" charset="0"/>
              </a:rPr>
              <a:t>Cyanokit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en-US" sz="1400" dirty="0" err="1">
                <a:solidFill>
                  <a:prstClr val="black"/>
                </a:solidFill>
                <a:latin typeface="Calibri" panose="020F0502020204030204" pitchFamily="34" charset="0"/>
                <a:ea typeface="Calibri" panose="020F0502020204030204" pitchFamily="34" charset="0"/>
                <a:cs typeface="Arial" panose="020B0604020202020204" pitchFamily="34" charset="0"/>
              </a:rPr>
              <a:t>Hydroxocobalamin</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5–10 g intravenous injection</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for adults or 70 mg/kg for children</a:t>
            </a:r>
          </a:p>
          <a:p>
            <a:pPr lvl="0">
              <a:lnSpc>
                <a:spcPct val="107000"/>
              </a:lnSpc>
              <a:spcAft>
                <a:spcPts val="800"/>
              </a:spcAft>
            </a:pPr>
            <a:r>
              <a:rPr lang="en-US" sz="1400" dirty="0">
                <a:solidFill>
                  <a:prstClr val="black"/>
                </a:solidFill>
                <a:latin typeface="Segoe UI Symbol" panose="020B0502040204020203" pitchFamily="34" charset="0"/>
                <a:ea typeface="Calibri" panose="020F0502020204030204" pitchFamily="34" charset="0"/>
                <a:cs typeface="Segoe UI Symbol" panose="020B0502040204020203" pitchFamily="34"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If clinical suspicion of cyanide poisoning is high, </a:t>
            </a:r>
            <a:r>
              <a:rPr lang="en-US" sz="1400" dirty="0" err="1">
                <a:solidFill>
                  <a:prstClr val="black"/>
                </a:solidFill>
                <a:latin typeface="Calibri" panose="020F0502020204030204" pitchFamily="34" charset="0"/>
                <a:ea typeface="Calibri" panose="020F0502020204030204" pitchFamily="34" charset="0"/>
                <a:cs typeface="Arial" panose="020B0604020202020204" pitchFamily="34" charset="0"/>
              </a:rPr>
              <a:t>Cyanokit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should be</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administered immediately</a:t>
            </a:r>
          </a:p>
          <a:p>
            <a:pPr lvl="0">
              <a:lnSpc>
                <a:spcPct val="107000"/>
              </a:lnSpc>
              <a:spcAft>
                <a:spcPts val="800"/>
              </a:spcAft>
            </a:pPr>
            <a:r>
              <a:rPr lang="en-US" sz="1400" dirty="0">
                <a:solidFill>
                  <a:prstClr val="black"/>
                </a:solidFill>
                <a:latin typeface="Arial" panose="020B0604020202020204" pitchFamily="34" charset="0"/>
                <a:ea typeface="Calibri" panose="020F0502020204030204" pitchFamily="34" charset="0"/>
                <a:cs typeface="Arial" panose="020B0604020202020204" pitchFamily="34" charset="0"/>
              </a:rPr>
              <a: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en-US" sz="1400" b="1" dirty="0">
                <a:solidFill>
                  <a:prstClr val="black"/>
                </a:solidFill>
                <a:latin typeface="Calibri" panose="020F0502020204030204" pitchFamily="34" charset="0"/>
                <a:ea typeface="Calibri" panose="020F0502020204030204" pitchFamily="34" charset="0"/>
                <a:cs typeface="Arial" panose="020B0604020202020204" pitchFamily="34" charset="0"/>
              </a:rPr>
              <a:t>Treatment</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Goal is to maintain oxygenation while facilitating adequate ventilation</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Strategies include use of 100% oxygen to disassociate CO from hemoglobin</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a:t>
            </a:r>
            <a:r>
              <a:rPr lang="en-US" sz="1400" dirty="0" err="1">
                <a:solidFill>
                  <a:prstClr val="black"/>
                </a:solidFill>
                <a:latin typeface="Calibri" panose="020F0502020204030204" pitchFamily="34" charset="0"/>
                <a:ea typeface="Calibri" panose="020F0502020204030204" pitchFamily="34" charset="0"/>
                <a:cs typeface="Arial" panose="020B0604020202020204" pitchFamily="34" charset="0"/>
              </a:rPr>
              <a:t>Hgb</a:t>
            </a: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 prevention of barotrauma with low tidal volumes, permissive</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hypercapnia, high frequency percussive ventilation, and extracorporeal</a:t>
            </a:r>
          </a:p>
          <a:p>
            <a:pPr lvl="0">
              <a:lnSpc>
                <a:spcPct val="107000"/>
              </a:lnSpc>
              <a:spcAft>
                <a:spcPts val="800"/>
              </a:spcAft>
            </a:pPr>
            <a:r>
              <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rPr>
              <a:t>membranous oxygenation (ECMO)</a:t>
            </a:r>
            <a:endPar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6124135" y="335473"/>
            <a:ext cx="6096000" cy="5114221"/>
          </a:xfrm>
          <a:prstGeom prst="rect">
            <a:avLst/>
          </a:prstGeom>
        </p:spPr>
        <p:txBody>
          <a:bodyPr>
            <a:spAutoFit/>
          </a:bodyPr>
          <a:lstStyle/>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COMPARTMENT SYNDROME</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May occur in burn or unburned limbs due to massive fluid resuscitation</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High voltage electrical injury</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Crush injury</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Occult fracture</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Delay in </a:t>
            </a:r>
            <a:r>
              <a:rPr lang="en-US" sz="1400" dirty="0" err="1" smtClean="0">
                <a:effectLst/>
                <a:latin typeface="Calibri" panose="020F0502020204030204" pitchFamily="34" charset="0"/>
                <a:ea typeface="Calibri" panose="020F0502020204030204" pitchFamily="34" charset="0"/>
                <a:cs typeface="Arial" panose="020B0604020202020204" pitchFamily="34" charset="0"/>
              </a:rPr>
              <a:t>escharotomy</a:t>
            </a:r>
            <a:r>
              <a:rPr lang="en-US" sz="1400" dirty="0" smtClean="0">
                <a:effectLst/>
                <a:latin typeface="Calibri" panose="020F0502020204030204" pitchFamily="34" charset="0"/>
                <a:ea typeface="Calibri" panose="020F0502020204030204" pitchFamily="34" charset="0"/>
                <a:cs typeface="Arial" panose="020B0604020202020204" pitchFamily="34" charset="0"/>
              </a:rPr>
              <a:t> (ischemic–reperfusion syndrome)</a:t>
            </a:r>
          </a:p>
          <a:p>
            <a:pPr>
              <a:lnSpc>
                <a:spcPct val="107000"/>
              </a:lnSpc>
              <a:spcAft>
                <a:spcPts val="800"/>
              </a:spcAft>
            </a:pPr>
            <a:r>
              <a:rPr lang="en-US" sz="1400" dirty="0" smtClean="0">
                <a:effectLst/>
                <a:latin typeface="Arial" panose="020B0604020202020204" pitchFamily="34" charset="0"/>
                <a:ea typeface="Calibri" panose="020F0502020204030204" pitchFamily="34" charset="0"/>
                <a:cs typeface="Arial" panose="020B0604020202020204" pitchFamily="34"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Clinically:</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Pain on passive stretch</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Tense compartments on palpation</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Paresthesia</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Doppler flowmeter</a:t>
            </a: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b="1" dirty="0" smtClean="0">
                <a:effectLst/>
                <a:latin typeface="Calibri" panose="020F0502020204030204" pitchFamily="34" charset="0"/>
                <a:ea typeface="Calibri" panose="020F0502020204030204" pitchFamily="34" charset="0"/>
                <a:cs typeface="Arial" panose="020B0604020202020204" pitchFamily="34" charset="0"/>
              </a:rPr>
              <a:t>Compartment pressures &gt; 30 mm Hg is indication for </a:t>
            </a:r>
            <a:r>
              <a:rPr lang="en-US" sz="1400" b="1" dirty="0" err="1" smtClean="0">
                <a:effectLst/>
                <a:latin typeface="Calibri" panose="020F0502020204030204" pitchFamily="34" charset="0"/>
                <a:ea typeface="Calibri" panose="020F0502020204030204" pitchFamily="34" charset="0"/>
                <a:cs typeface="Arial" panose="020B0604020202020204" pitchFamily="34" charset="0"/>
              </a:rPr>
              <a:t>escharotomy</a:t>
            </a:r>
            <a:r>
              <a:rPr lang="en-US" sz="1400" b="1" dirty="0" smtClean="0">
                <a:effectLst/>
                <a:latin typeface="Calibri" panose="020F0502020204030204" pitchFamily="34" charset="0"/>
                <a:ea typeface="Calibri" panose="020F0502020204030204" pitchFamily="34" charset="0"/>
                <a:cs typeface="Arial" panose="020B0604020202020204" pitchFamily="34" charset="0"/>
              </a:rPr>
              <a:t> or fasciotomy</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However, decision to operate is usually made based on clinical factors</a:t>
            </a:r>
          </a:p>
          <a:p>
            <a:pPr>
              <a:lnSpc>
                <a:spcPct val="107000"/>
              </a:lnSpc>
              <a:spcAft>
                <a:spcPts val="800"/>
              </a:spcAft>
            </a:pPr>
            <a:r>
              <a:rPr lang="en-US" sz="1400" b="1" dirty="0" smtClean="0">
                <a:effectLst/>
                <a:latin typeface="Calibri" panose="020F0502020204030204" pitchFamily="34" charset="0"/>
                <a:ea typeface="Calibri" panose="020F0502020204030204" pitchFamily="34" charset="0"/>
                <a:cs typeface="Arial" panose="020B0604020202020204" pitchFamily="34" charset="0"/>
              </a:rPr>
              <a:t>CAUTION: Compartment syndrome may also occur when pressures are &lt; 30 mm Hg, in the presence of a fracture or with significant crush injury</a:t>
            </a:r>
            <a:r>
              <a:rPr lang="en-US" sz="1100" b="1" dirty="0" smtClean="0">
                <a:effectLst/>
                <a:latin typeface="Calibri" panose="020F0502020204030204" pitchFamily="34" charset="0"/>
                <a:ea typeface="Calibri" panose="020F0502020204030204" pitchFamily="34"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951444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TotalTime>
  <Words>3030</Words>
  <Application>Microsoft Office PowerPoint</Application>
  <PresentationFormat>Widescreen</PresentationFormat>
  <Paragraphs>346</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Cambria Math</vt:lpstr>
      <vt:lpstr>Segoe UI Symbol</vt:lpstr>
      <vt:lpstr>Office Theme</vt:lpstr>
      <vt:lpstr>Burns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12</cp:revision>
  <dcterms:created xsi:type="dcterms:W3CDTF">2024-11-12T17:12:23Z</dcterms:created>
  <dcterms:modified xsi:type="dcterms:W3CDTF">2024-11-12T19:12:03Z</dcterms:modified>
</cp:coreProperties>
</file>