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4" r:id="rId3"/>
    <p:sldId id="262" r:id="rId4"/>
    <p:sldId id="265" r:id="rId5"/>
    <p:sldId id="263" r:id="rId6"/>
    <p:sldId id="256" r:id="rId7"/>
    <p:sldId id="257" r:id="rId8"/>
    <p:sldId id="258" r:id="rId9"/>
    <p:sldId id="259" r:id="rId10"/>
    <p:sldId id="260" r:id="rId11"/>
  </p:sldIdLst>
  <p:sldSz cx="9144000" cy="6858000" type="screen4x3"/>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29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983766-7E4E-447C-97AD-4862061BD1FA}" type="datetimeFigureOut">
              <a:rPr lang="ar-JO" smtClean="0"/>
              <a:t>28/04/1444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3870092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983766-7E4E-447C-97AD-4862061BD1FA}" type="datetimeFigureOut">
              <a:rPr lang="ar-JO" smtClean="0"/>
              <a:t>28/04/1444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240168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983766-7E4E-447C-97AD-4862061BD1FA}" type="datetimeFigureOut">
              <a:rPr lang="ar-JO" smtClean="0"/>
              <a:t>28/04/1444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3213293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983766-7E4E-447C-97AD-4862061BD1FA}" type="datetimeFigureOut">
              <a:rPr lang="ar-JO" smtClean="0"/>
              <a:t>28/04/1444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271567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983766-7E4E-447C-97AD-4862061BD1FA}" type="datetimeFigureOut">
              <a:rPr lang="ar-JO" smtClean="0"/>
              <a:t>28/04/1444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282501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983766-7E4E-447C-97AD-4862061BD1FA}" type="datetimeFigureOut">
              <a:rPr lang="ar-JO" smtClean="0"/>
              <a:t>28/04/1444</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517901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983766-7E4E-447C-97AD-4862061BD1FA}" type="datetimeFigureOut">
              <a:rPr lang="ar-JO" smtClean="0"/>
              <a:t>28/04/1444</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2458867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983766-7E4E-447C-97AD-4862061BD1FA}" type="datetimeFigureOut">
              <a:rPr lang="ar-JO" smtClean="0"/>
              <a:t>28/04/1444</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3773011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83766-7E4E-447C-97AD-4862061BD1FA}" type="datetimeFigureOut">
              <a:rPr lang="ar-JO" smtClean="0"/>
              <a:t>28/04/1444</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3680101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6983766-7E4E-447C-97AD-4862061BD1FA}" type="datetimeFigureOut">
              <a:rPr lang="ar-JO" smtClean="0"/>
              <a:t>28/04/1444</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25499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6983766-7E4E-447C-97AD-4862061BD1FA}" type="datetimeFigureOut">
              <a:rPr lang="ar-JO" smtClean="0"/>
              <a:t>28/04/1444</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F367A3F-E84D-4A1D-97F0-BA43B96CC53E}" type="slidenum">
              <a:rPr lang="ar-JO" smtClean="0"/>
              <a:t>‹#›</a:t>
            </a:fld>
            <a:endParaRPr lang="ar-JO"/>
          </a:p>
        </p:txBody>
      </p:sp>
    </p:spTree>
    <p:extLst>
      <p:ext uri="{BB962C8B-B14F-4D97-AF65-F5344CB8AC3E}">
        <p14:creationId xmlns:p14="http://schemas.microsoft.com/office/powerpoint/2010/main" val="272977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83766-7E4E-447C-97AD-4862061BD1FA}" type="datetimeFigureOut">
              <a:rPr lang="ar-JO" smtClean="0"/>
              <a:t>28/04/1444</a:t>
            </a:fld>
            <a:endParaRPr lang="ar-JO"/>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67A3F-E84D-4A1D-97F0-BA43B96CC53E}" type="slidenum">
              <a:rPr lang="ar-JO" smtClean="0"/>
              <a:t>‹#›</a:t>
            </a:fld>
            <a:endParaRPr lang="ar-JO"/>
          </a:p>
        </p:txBody>
      </p:sp>
    </p:spTree>
    <p:extLst>
      <p:ext uri="{BB962C8B-B14F-4D97-AF65-F5344CB8AC3E}">
        <p14:creationId xmlns:p14="http://schemas.microsoft.com/office/powerpoint/2010/main" val="863334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3574"/>
            <a:ext cx="9144000" cy="6315960"/>
          </a:xfrm>
          <a:prstGeom prst="rect">
            <a:avLst/>
          </a:prstGeom>
          <a:noFill/>
        </p:spPr>
        <p:txBody>
          <a:bodyPr wrap="square">
            <a:spAutoFit/>
          </a:bodyPr>
          <a:lstStyle/>
          <a:p>
            <a:pPr algn="just">
              <a:lnSpc>
                <a:spcPct val="107000"/>
              </a:lnSpc>
            </a:pP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Q1In an outbreak of food poison in a </a:t>
            </a: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village of 4000 populations</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80 cases have occurred and10 have died the Case fatality rate is? </a:t>
            </a:r>
          </a:p>
          <a:p>
            <a:pPr algn="just">
              <a:lnSpc>
                <a:spcPct val="107000"/>
              </a:lnSpc>
            </a:pPr>
            <a:endParaRPr lang="en-US"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Q2.The </a:t>
            </a: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Incidence of 250 new cases of COVID-19 in a population of 50,000 is?</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endPar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Q3. </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In a village having population of 1000, we found 200 patients </a:t>
            </a: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with certain disease. The results of as new diagnostic test on that disease showed positive in180 diseased and 400 un diseased persons What is the percent prevalence of disease?</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endParaRPr lang="en-US"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Q4. </a:t>
            </a: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 district has total one Million populations, with under-16years old population being 30%. The prevalence of blindness is 0.8/1000 among under-16 years old population. Calculate total number of blind among</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under-16 years old populations in the district?</a:t>
            </a:r>
            <a:endParaRPr lang="en-US"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endParaRPr lang="en-US"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ea typeface="Calibri" panose="020F0502020204030204" pitchFamily="34" charset="0"/>
                <a:cs typeface="Arial" panose="020B0604020202020204" pitchFamily="34" charset="0"/>
              </a:rPr>
              <a:t>Q5</a:t>
            </a:r>
            <a:r>
              <a:rPr lang="en-US" dirty="0" smtClean="0">
                <a:solidFill>
                  <a:srgbClr val="000000"/>
                </a:solidFill>
                <a:highlight>
                  <a:srgbClr val="00FFFF"/>
                </a:highlight>
                <a:ea typeface="Calibri" panose="020F0502020204030204" pitchFamily="34" charset="0"/>
                <a:cs typeface="Arial" panose="020B0604020202020204" pitchFamily="34" charset="0"/>
              </a:rPr>
              <a:t>. </a:t>
            </a:r>
            <a:r>
              <a:rPr lang="en-US" dirty="0" smtClean="0">
                <a:solidFill>
                  <a:srgbClr val="000000"/>
                </a:solidFill>
                <a:highlight>
                  <a:srgbClr val="00FFFF"/>
                </a:highlight>
                <a:ea typeface="Calibri" panose="020F0502020204030204" pitchFamily="34" charset="0"/>
                <a:cs typeface="Arial" panose="020B0604020202020204" pitchFamily="34" charset="0"/>
              </a:rPr>
              <a:t>In a town of population 5000, 500 are already diabetics on January 1, 2020. Number of new DM cases is 90 till December 31, 2020. Calculate incidence (%) of</a:t>
            </a:r>
            <a:r>
              <a:rPr lang="en-US" dirty="0" smtClean="0">
                <a:solidFill>
                  <a:srgbClr val="000000"/>
                </a:solidFill>
                <a:ea typeface="Calibri" panose="020F0502020204030204" pitchFamily="34" charset="0"/>
                <a:cs typeface="Arial" panose="020B0604020202020204" pitchFamily="34" charset="0"/>
              </a:rPr>
              <a:t> D M in the town in 2020?</a:t>
            </a:r>
            <a:r>
              <a:rPr lang="en-US" i="1" dirty="0" smtClean="0">
                <a:solidFill>
                  <a:srgbClr val="000000"/>
                </a:solidFill>
                <a:ea typeface="Calibri" panose="020F0502020204030204" pitchFamily="34" charset="0"/>
                <a:cs typeface="Arial" panose="020B0604020202020204" pitchFamily="34" charset="0"/>
              </a:rPr>
              <a:t> </a:t>
            </a:r>
            <a:endParaRPr lang="en-US" dirty="0" smtClean="0">
              <a:ea typeface="Calibri" panose="020F0502020204030204" pitchFamily="34" charset="0"/>
              <a:cs typeface="Arial" panose="020B0604020202020204" pitchFamily="34" charset="0"/>
            </a:endParaRPr>
          </a:p>
          <a:p>
            <a:pPr algn="just">
              <a:lnSpc>
                <a:spcPct val="107000"/>
              </a:lnSpc>
            </a:pPr>
            <a:endPar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ea typeface="Calibri" panose="020F0502020204030204" pitchFamily="34" charset="0"/>
                <a:cs typeface="Arial" panose="020B0604020202020204" pitchFamily="34" charset="0"/>
              </a:rPr>
              <a:t>Q6. </a:t>
            </a:r>
            <a:r>
              <a:rPr lang="en-US" dirty="0" smtClean="0">
                <a:solidFill>
                  <a:srgbClr val="000000"/>
                </a:solidFill>
                <a:highlight>
                  <a:srgbClr val="00FFFF"/>
                </a:highlight>
                <a:ea typeface="Calibri" panose="020F0502020204030204" pitchFamily="34" charset="0"/>
                <a:cs typeface="Arial" panose="020B0604020202020204" pitchFamily="34" charset="0"/>
              </a:rPr>
              <a:t>In a family of 6 membered, two parents and four children all aged between 2-6 years. One of the children (3 </a:t>
            </a:r>
            <a:r>
              <a:rPr lang="en-US" dirty="0" err="1" smtClean="0">
                <a:solidFill>
                  <a:srgbClr val="000000"/>
                </a:solidFill>
                <a:highlight>
                  <a:srgbClr val="00FFFF"/>
                </a:highlight>
                <a:ea typeface="Calibri" panose="020F0502020204030204" pitchFamily="34" charset="0"/>
                <a:cs typeface="Arial" panose="020B0604020202020204" pitchFamily="34" charset="0"/>
              </a:rPr>
              <a:t>yr</a:t>
            </a:r>
            <a:r>
              <a:rPr lang="en-US" dirty="0" smtClean="0">
                <a:solidFill>
                  <a:srgbClr val="000000"/>
                </a:solidFill>
                <a:highlight>
                  <a:srgbClr val="00FFFF"/>
                </a:highlight>
                <a:ea typeface="Calibri" panose="020F0502020204030204" pitchFamily="34" charset="0"/>
                <a:cs typeface="Arial" panose="020B0604020202020204" pitchFamily="34" charset="0"/>
              </a:rPr>
              <a:t> old) is completely immunized for his age, whereas other 3 siblings are totally unimmunized On 12 August 2021, one of the latter got measles. 2 other siblings also got measles by 18 August 2021Secondary attack rate is?</a:t>
            </a:r>
            <a:endParaRPr lang="en-US" dirty="0" smtClean="0">
              <a:ea typeface="Calibri" panose="020F0502020204030204" pitchFamily="34" charset="0"/>
              <a:cs typeface="Arial" panose="020B0604020202020204" pitchFamily="34" charset="0"/>
            </a:endParaRPr>
          </a:p>
          <a:p>
            <a:pPr algn="just">
              <a:lnSpc>
                <a:spcPct val="107000"/>
              </a:lnSpc>
            </a:pPr>
            <a:endParaRPr lang="en-US"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96505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0859"/>
            <a:ext cx="8950817" cy="8164286"/>
          </a:xfrm>
          <a:prstGeom prst="rect">
            <a:avLst/>
          </a:prstGeom>
        </p:spPr>
        <p:txBody>
          <a:bodyPr wrap="square">
            <a:spAutoFit/>
          </a:bodyPr>
          <a:lstStyle/>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Q42. A </a:t>
            </a: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study of 150 children with a childhood Asthma compared with 300 Asthma free children, to examine past experiences that may contribute to the development of the Asthma</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What kind of study is this?</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A. Cohort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B. Controlled clinical trial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C. Case series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D. Case control</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E. Cross-sectional study</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ANSWER: </a:t>
            </a:r>
            <a:r>
              <a:rPr lang="en-US" dirty="0" smtClean="0">
                <a:solidFill>
                  <a:srgbClr val="00B050"/>
                </a:solidFill>
                <a:latin typeface="Times New Roman" panose="02020603050405020304" pitchFamily="18" charset="0"/>
                <a:ea typeface="Calibri" panose="020F0502020204030204" pitchFamily="34" charset="0"/>
                <a:cs typeface="Arial" panose="020B0604020202020204" pitchFamily="34" charset="0"/>
              </a:rPr>
              <a:t>D</a:t>
            </a: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r>
              <a:rPr lang="en-US" dirty="0"/>
              <a:t>Q49. Al Karaka hospital conducted a study on 7000 subjects who were smokers over a ten-year period &amp; found 70 subjects developed lung cancer. Concurrent evaluation of general population in the catchment area of hospital, out of 7000 non-smoker subjects only 7 developed lung cancer. The RR for developing lung cancer is?</a:t>
            </a:r>
          </a:p>
          <a:p>
            <a:r>
              <a:rPr lang="en-US" dirty="0"/>
              <a:t>A. 1 </a:t>
            </a:r>
          </a:p>
          <a:p>
            <a:r>
              <a:rPr lang="en-US" dirty="0"/>
              <a:t>B. 10 </a:t>
            </a:r>
          </a:p>
          <a:p>
            <a:r>
              <a:rPr lang="en-US" dirty="0"/>
              <a:t>C. 100 </a:t>
            </a:r>
          </a:p>
          <a:p>
            <a:r>
              <a:rPr lang="en-US" dirty="0"/>
              <a:t>D. 0.1</a:t>
            </a:r>
          </a:p>
          <a:p>
            <a:r>
              <a:rPr lang="en-US" dirty="0"/>
              <a:t>E. 0.006 </a:t>
            </a:r>
          </a:p>
          <a:p>
            <a:r>
              <a:rPr lang="en-MY" dirty="0"/>
              <a:t>ANSWER: B</a:t>
            </a:r>
            <a:endParaRPr lang="en-US" dirty="0"/>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6712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531" y="201305"/>
            <a:ext cx="8364829" cy="3648691"/>
          </a:xfrm>
          <a:prstGeom prst="rect">
            <a:avLst/>
          </a:prstGeom>
        </p:spPr>
        <p:txBody>
          <a:bodyPr wrap="square">
            <a:spAutoFit/>
          </a:bodyPr>
          <a:lstStyle/>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Q2. In a village having population of 1000, we found 200 patients </a:t>
            </a: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with certain disease. The results of as new diagnostic test on that disease showed positive in180 diseased and 400 un diseased persons What is the percent prevalence of disease</a:t>
            </a: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t>
            </a:r>
          </a:p>
          <a:p>
            <a:pPr algn="just">
              <a:lnSpc>
                <a:spcPct val="107000"/>
              </a:lnSpc>
            </a:pPr>
            <a:endPar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200/1000X 100=</a:t>
            </a:r>
            <a:endParaRPr lang="en-US" dirty="0">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453935935"/>
              </p:ext>
            </p:extLst>
          </p:nvPr>
        </p:nvGraphicFramePr>
        <p:xfrm>
          <a:off x="815663" y="1416677"/>
          <a:ext cx="6096000" cy="1528079"/>
        </p:xfrm>
        <a:graphic>
          <a:graphicData uri="http://schemas.openxmlformats.org/drawingml/2006/table">
            <a:tbl>
              <a:tblPr rtl="1" firstRow="1" bandRow="1">
                <a:tableStyleId>{5940675A-B579-460E-94D1-54222C63F5DA}</a:tableStyleId>
              </a:tblPr>
              <a:tblGrid>
                <a:gridCol w="1524000">
                  <a:extLst>
                    <a:ext uri="{9D8B030D-6E8A-4147-A177-3AD203B41FA5}">
                      <a16:colId xmlns:a16="http://schemas.microsoft.com/office/drawing/2014/main" val="1001014203"/>
                    </a:ext>
                  </a:extLst>
                </a:gridCol>
                <a:gridCol w="1524000">
                  <a:extLst>
                    <a:ext uri="{9D8B030D-6E8A-4147-A177-3AD203B41FA5}">
                      <a16:colId xmlns:a16="http://schemas.microsoft.com/office/drawing/2014/main" val="26759822"/>
                    </a:ext>
                  </a:extLst>
                </a:gridCol>
                <a:gridCol w="1524000">
                  <a:extLst>
                    <a:ext uri="{9D8B030D-6E8A-4147-A177-3AD203B41FA5}">
                      <a16:colId xmlns:a16="http://schemas.microsoft.com/office/drawing/2014/main" val="2626296262"/>
                    </a:ext>
                  </a:extLst>
                </a:gridCol>
                <a:gridCol w="1524000">
                  <a:extLst>
                    <a:ext uri="{9D8B030D-6E8A-4147-A177-3AD203B41FA5}">
                      <a16:colId xmlns:a16="http://schemas.microsoft.com/office/drawing/2014/main" val="1431105140"/>
                    </a:ext>
                  </a:extLst>
                </a:gridCol>
              </a:tblGrid>
              <a:tr h="415559">
                <a:tc>
                  <a:txBody>
                    <a:bodyPr/>
                    <a:lstStyle/>
                    <a:p>
                      <a:pPr rtl="1"/>
                      <a:r>
                        <a:rPr lang="en-US" dirty="0" smtClean="0"/>
                        <a:t> total</a:t>
                      </a:r>
                      <a:endParaRPr lang="ar-JO" dirty="0"/>
                    </a:p>
                  </a:txBody>
                  <a:tcPr/>
                </a:tc>
                <a:tc>
                  <a:txBody>
                    <a:bodyPr/>
                    <a:lstStyle/>
                    <a:p>
                      <a:pPr rtl="1"/>
                      <a:r>
                        <a:rPr lang="en-US" dirty="0" smtClean="0"/>
                        <a:t>No diseased</a:t>
                      </a:r>
                      <a:endParaRPr lang="ar-JO" dirty="0"/>
                    </a:p>
                  </a:txBody>
                  <a:tcPr/>
                </a:tc>
                <a:tc>
                  <a:txBody>
                    <a:bodyPr/>
                    <a:lstStyle/>
                    <a:p>
                      <a:pPr rtl="1"/>
                      <a:r>
                        <a:rPr lang="en-US" dirty="0" smtClean="0"/>
                        <a:t>diseased</a:t>
                      </a:r>
                      <a:endParaRPr lang="ar-JO" dirty="0"/>
                    </a:p>
                  </a:txBody>
                  <a:tcPr/>
                </a:tc>
                <a:tc>
                  <a:txBody>
                    <a:bodyPr/>
                    <a:lstStyle/>
                    <a:p>
                      <a:pPr rtl="1"/>
                      <a:endParaRPr lang="ar-JO"/>
                    </a:p>
                  </a:txBody>
                  <a:tcPr/>
                </a:tc>
                <a:extLst>
                  <a:ext uri="{0D108BD9-81ED-4DB2-BD59-A6C34878D82A}">
                    <a16:rowId xmlns:a16="http://schemas.microsoft.com/office/drawing/2014/main" val="2348280243"/>
                  </a:ext>
                </a:extLst>
              </a:tr>
              <a:tr h="370840">
                <a:tc>
                  <a:txBody>
                    <a:bodyPr/>
                    <a:lstStyle/>
                    <a:p>
                      <a:pPr rtl="1"/>
                      <a:r>
                        <a:rPr lang="en-US" dirty="0" smtClean="0"/>
                        <a:t>580</a:t>
                      </a:r>
                      <a:endParaRPr lang="ar-JO" dirty="0"/>
                    </a:p>
                  </a:txBody>
                  <a:tcPr/>
                </a:tc>
                <a:tc>
                  <a:txBody>
                    <a:bodyPr/>
                    <a:lstStyle/>
                    <a:p>
                      <a:pPr rtl="1"/>
                      <a:r>
                        <a:rPr lang="en-US" dirty="0" smtClean="0"/>
                        <a:t>400</a:t>
                      </a:r>
                      <a:endParaRPr lang="ar-JO" dirty="0"/>
                    </a:p>
                  </a:txBody>
                  <a:tcPr/>
                </a:tc>
                <a:tc>
                  <a:txBody>
                    <a:bodyPr/>
                    <a:lstStyle/>
                    <a:p>
                      <a:pPr rtl="1"/>
                      <a:r>
                        <a:rPr lang="en-US" dirty="0" smtClean="0"/>
                        <a:t>180</a:t>
                      </a:r>
                      <a:endParaRPr lang="ar-JO" dirty="0"/>
                    </a:p>
                  </a:txBody>
                  <a:tcPr/>
                </a:tc>
                <a:tc>
                  <a:txBody>
                    <a:bodyPr/>
                    <a:lstStyle/>
                    <a:p>
                      <a:pPr rtl="1"/>
                      <a:r>
                        <a:rPr lang="en-US" dirty="0" smtClean="0"/>
                        <a:t>+</a:t>
                      </a:r>
                      <a:endParaRPr lang="ar-JO" dirty="0"/>
                    </a:p>
                  </a:txBody>
                  <a:tcPr/>
                </a:tc>
                <a:extLst>
                  <a:ext uri="{0D108BD9-81ED-4DB2-BD59-A6C34878D82A}">
                    <a16:rowId xmlns:a16="http://schemas.microsoft.com/office/drawing/2014/main" val="330546444"/>
                  </a:ext>
                </a:extLst>
              </a:tr>
              <a:tr h="370840">
                <a:tc>
                  <a:txBody>
                    <a:bodyPr/>
                    <a:lstStyle/>
                    <a:p>
                      <a:pPr rtl="1"/>
                      <a:r>
                        <a:rPr lang="en-US" dirty="0" smtClean="0"/>
                        <a:t>420</a:t>
                      </a:r>
                      <a:endParaRPr lang="ar-JO" dirty="0"/>
                    </a:p>
                  </a:txBody>
                  <a:tcPr/>
                </a:tc>
                <a:tc>
                  <a:txBody>
                    <a:bodyPr/>
                    <a:lstStyle/>
                    <a:p>
                      <a:pPr rtl="1"/>
                      <a:r>
                        <a:rPr lang="en-US" dirty="0" smtClean="0"/>
                        <a:t>400</a:t>
                      </a:r>
                      <a:endParaRPr lang="ar-JO" dirty="0"/>
                    </a:p>
                  </a:txBody>
                  <a:tcPr/>
                </a:tc>
                <a:tc>
                  <a:txBody>
                    <a:bodyPr/>
                    <a:lstStyle/>
                    <a:p>
                      <a:pPr rtl="1"/>
                      <a:r>
                        <a:rPr lang="en-US" dirty="0" smtClean="0">
                          <a:solidFill>
                            <a:srgbClr val="FF0000"/>
                          </a:solidFill>
                        </a:rPr>
                        <a:t>20</a:t>
                      </a:r>
                      <a:endParaRPr lang="ar-JO" dirty="0">
                        <a:solidFill>
                          <a:srgbClr val="FF0000"/>
                        </a:solidFill>
                      </a:endParaRPr>
                    </a:p>
                  </a:txBody>
                  <a:tcPr/>
                </a:tc>
                <a:tc>
                  <a:txBody>
                    <a:bodyPr/>
                    <a:lstStyle/>
                    <a:p>
                      <a:pPr rtl="1"/>
                      <a:r>
                        <a:rPr lang="en-US" dirty="0" smtClean="0"/>
                        <a:t>-</a:t>
                      </a:r>
                      <a:endParaRPr lang="ar-JO" dirty="0"/>
                    </a:p>
                  </a:txBody>
                  <a:tcPr/>
                </a:tc>
                <a:extLst>
                  <a:ext uri="{0D108BD9-81ED-4DB2-BD59-A6C34878D82A}">
                    <a16:rowId xmlns:a16="http://schemas.microsoft.com/office/drawing/2014/main" val="3022712595"/>
                  </a:ext>
                </a:extLst>
              </a:tr>
              <a:tr h="370840">
                <a:tc>
                  <a:txBody>
                    <a:bodyPr/>
                    <a:lstStyle/>
                    <a:p>
                      <a:pPr rtl="1"/>
                      <a:r>
                        <a:rPr lang="en-US" dirty="0" smtClean="0"/>
                        <a:t>1000</a:t>
                      </a:r>
                      <a:endParaRPr lang="ar-JO" dirty="0"/>
                    </a:p>
                  </a:txBody>
                  <a:tcPr/>
                </a:tc>
                <a:tc>
                  <a:txBody>
                    <a:bodyPr/>
                    <a:lstStyle/>
                    <a:p>
                      <a:pPr rtl="1"/>
                      <a:r>
                        <a:rPr lang="en-US" dirty="0" smtClean="0">
                          <a:solidFill>
                            <a:srgbClr val="FF0000"/>
                          </a:solidFill>
                        </a:rPr>
                        <a:t>800</a:t>
                      </a:r>
                      <a:endParaRPr lang="ar-JO" dirty="0">
                        <a:solidFill>
                          <a:srgbClr val="FF0000"/>
                        </a:solidFill>
                      </a:endParaRPr>
                    </a:p>
                  </a:txBody>
                  <a:tcPr/>
                </a:tc>
                <a:tc>
                  <a:txBody>
                    <a:bodyPr/>
                    <a:lstStyle/>
                    <a:p>
                      <a:pPr rtl="1"/>
                      <a:r>
                        <a:rPr lang="en-US" dirty="0" smtClean="0"/>
                        <a:t>200</a:t>
                      </a:r>
                      <a:endParaRPr lang="ar-JO" dirty="0"/>
                    </a:p>
                  </a:txBody>
                  <a:tcPr/>
                </a:tc>
                <a:tc>
                  <a:txBody>
                    <a:bodyPr/>
                    <a:lstStyle/>
                    <a:p>
                      <a:pPr rtl="1"/>
                      <a:endParaRPr lang="ar-JO" dirty="0"/>
                    </a:p>
                  </a:txBody>
                  <a:tcPr/>
                </a:tc>
                <a:extLst>
                  <a:ext uri="{0D108BD9-81ED-4DB2-BD59-A6C34878D82A}">
                    <a16:rowId xmlns:a16="http://schemas.microsoft.com/office/drawing/2014/main" val="2041838360"/>
                  </a:ext>
                </a:extLst>
              </a:tr>
            </a:tbl>
          </a:graphicData>
        </a:graphic>
      </p:graphicFrame>
    </p:spTree>
    <p:extLst>
      <p:ext uri="{BB962C8B-B14F-4D97-AF65-F5344CB8AC3E}">
        <p14:creationId xmlns:p14="http://schemas.microsoft.com/office/powerpoint/2010/main" val="2132476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49" y="291307"/>
            <a:ext cx="8892862" cy="6019597"/>
          </a:xfrm>
          <a:prstGeom prst="rect">
            <a:avLst/>
          </a:prstGeom>
        </p:spPr>
        <p:txBody>
          <a:bodyPr wrap="square">
            <a:spAutoFit/>
          </a:bodyPr>
          <a:lstStyle/>
          <a:p>
            <a:pPr algn="just">
              <a:lnSpc>
                <a:spcPct val="107000"/>
              </a:lnSpc>
            </a:pPr>
            <a:endParaRPr lang="en-US" dirty="0">
              <a:solidFill>
                <a:srgbClr val="000000"/>
              </a:solidFill>
              <a:highlight>
                <a:srgbClr val="00FFFF"/>
              </a:highlight>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Q7. A prospective study comprising 10000 subjects, 6000 subjects were put on beta carotene and 4000 were not. 3 out of the first 6000 developed lung cancer and 2 out of the second 4000 developed lung cancer. What is the interpretation of the above result?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smtClean="0">
                <a:highlight>
                  <a:srgbClr val="00FFFF"/>
                </a:highlight>
                <a:latin typeface="Times New Roman" panose="02020603050405020304" pitchFamily="18" charset="0"/>
                <a:ea typeface="Calibri" panose="020F0502020204030204" pitchFamily="34" charset="0"/>
                <a:cs typeface="Arial" panose="020B0604020202020204" pitchFamily="34" charset="0"/>
              </a:rPr>
              <a:t>A. Beta carotene is not protective in lung cancer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B. The study design is not sufficient to draw any meaningful conclusions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C. Beta carotene is protective in lung cancer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D. Beta carotene is carcinogenic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E. More information need to draw inference</a:t>
            </a:r>
            <a:r>
              <a:rPr lang="en-US"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endParaRPr lang="en-US" dirty="0">
              <a:solidFill>
                <a:srgbClr val="000000"/>
              </a:solidFill>
              <a:highlight>
                <a:srgbClr val="00FFFF"/>
              </a:highlight>
              <a:ea typeface="Calibri" panose="020F0502020204030204" pitchFamily="34" charset="0"/>
              <a:cs typeface="Arial" panose="020B0604020202020204" pitchFamily="34" charset="0"/>
            </a:endParaRPr>
          </a:p>
          <a:p>
            <a:pPr algn="just">
              <a:lnSpc>
                <a:spcPct val="107000"/>
              </a:lnSpc>
            </a:pPr>
            <a:r>
              <a:rPr lang="en-US" dirty="0" smtClean="0"/>
              <a:t>Q8. In a randomized clinical trial testing a new drug designed to prevent breast cancer occurrence ,1000 healthy women between the ages of 60 and 65 were given the drug and 1000 were given the placebo for 5 years. Only 10 cases of breast cancer were detected among the new drug group, while 40 cases among the placebo group. What is the relative risk of breast cancer in patients exposed to drug? </a:t>
            </a:r>
            <a:endParaRPr lang="en-US" dirty="0" smtClean="0">
              <a:solidFill>
                <a:srgbClr val="000000"/>
              </a:solidFill>
              <a:highlight>
                <a:srgbClr val="00FFFF"/>
              </a:highlight>
              <a:ea typeface="Calibri" panose="020F0502020204030204" pitchFamily="34" charset="0"/>
              <a:cs typeface="Arial" panose="020B0604020202020204" pitchFamily="34" charset="0"/>
            </a:endParaRPr>
          </a:p>
          <a:p>
            <a:pPr algn="just">
              <a:lnSpc>
                <a:spcPct val="107000"/>
              </a:lnSpc>
            </a:pPr>
            <a:endParaRPr lang="en-US" dirty="0">
              <a:solidFill>
                <a:srgbClr val="000000"/>
              </a:solidFill>
              <a:highlight>
                <a:srgbClr val="00FFFF"/>
              </a:highlight>
              <a:ea typeface="Calibri" panose="020F0502020204030204" pitchFamily="34" charset="0"/>
              <a:cs typeface="Arial" panose="020B0604020202020204" pitchFamily="34" charset="0"/>
            </a:endParaRPr>
          </a:p>
          <a:p>
            <a:pPr algn="just">
              <a:lnSpc>
                <a:spcPct val="107000"/>
              </a:lnSpc>
            </a:pPr>
            <a:r>
              <a:rPr lang="en-US" dirty="0" smtClean="0"/>
              <a:t>Q9. </a:t>
            </a:r>
            <a:r>
              <a:rPr lang="en-US" dirty="0"/>
              <a:t>Al Karaka hospital conducted a study on 7000 subjects who were smokers over a ten-year period &amp; found 70 subjects developed lung cancer. Concurrent evaluation of general population in the catchment area of hospital, out of 7000 non-smoker subjects only 7 developed lung cancer. The RR for developing lung cancer is</a:t>
            </a:r>
            <a:r>
              <a:rPr lang="en-US" dirty="0" smtClean="0"/>
              <a:t>?</a:t>
            </a:r>
            <a:endParaRPr lang="en-US" dirty="0"/>
          </a:p>
        </p:txBody>
      </p:sp>
    </p:spTree>
    <p:extLst>
      <p:ext uri="{BB962C8B-B14F-4D97-AF65-F5344CB8AC3E}">
        <p14:creationId xmlns:p14="http://schemas.microsoft.com/office/powerpoint/2010/main" val="83474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336" y="381311"/>
            <a:ext cx="8718996" cy="1574149"/>
          </a:xfrm>
          <a:prstGeom prst="rect">
            <a:avLst/>
          </a:prstGeom>
        </p:spPr>
        <p:txBody>
          <a:bodyPr wrap="square">
            <a:spAutoFit/>
          </a:bodyPr>
          <a:lstStyle/>
          <a:p>
            <a:pPr algn="just">
              <a:lnSpc>
                <a:spcPct val="107000"/>
              </a:lnSpc>
            </a:pPr>
            <a:r>
              <a:rPr lang="en-US" dirty="0"/>
              <a:t>Q8. In a randomized clinical trial testing a new drug designed to prevent breast cancer occurrence ,1000 healthy women between the ages of 60 and 65 were given the drug and 1000 were given the placebo for 5 years. Only 10 cases of breast cancer were detected among the new drug group, while 40 cases among the placebo group. What is the relative risk of breast cancer in patients exposed to drug? </a:t>
            </a:r>
            <a:endParaRPr lang="en-US" dirty="0">
              <a:solidFill>
                <a:srgbClr val="000000"/>
              </a:solidFill>
              <a:highlight>
                <a:srgbClr val="00FFFF"/>
              </a:highlight>
              <a:ea typeface="Calibri" panose="020F050202020403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659153980"/>
              </p:ext>
            </p:extLst>
          </p:nvPr>
        </p:nvGraphicFramePr>
        <p:xfrm>
          <a:off x="1292181" y="2903828"/>
          <a:ext cx="6096000" cy="1848476"/>
        </p:xfrm>
        <a:graphic>
          <a:graphicData uri="http://schemas.openxmlformats.org/drawingml/2006/table">
            <a:tbl>
              <a:tblPr rtl="1" firstRow="1" bandRow="1">
                <a:tableStyleId>{5940675A-B579-460E-94D1-54222C63F5DA}</a:tableStyleId>
              </a:tblPr>
              <a:tblGrid>
                <a:gridCol w="1524000">
                  <a:extLst>
                    <a:ext uri="{9D8B030D-6E8A-4147-A177-3AD203B41FA5}">
                      <a16:colId xmlns:a16="http://schemas.microsoft.com/office/drawing/2014/main" val="1289082270"/>
                    </a:ext>
                  </a:extLst>
                </a:gridCol>
                <a:gridCol w="1524000">
                  <a:extLst>
                    <a:ext uri="{9D8B030D-6E8A-4147-A177-3AD203B41FA5}">
                      <a16:colId xmlns:a16="http://schemas.microsoft.com/office/drawing/2014/main" val="3614839861"/>
                    </a:ext>
                  </a:extLst>
                </a:gridCol>
                <a:gridCol w="1524000">
                  <a:extLst>
                    <a:ext uri="{9D8B030D-6E8A-4147-A177-3AD203B41FA5}">
                      <a16:colId xmlns:a16="http://schemas.microsoft.com/office/drawing/2014/main" val="1931083725"/>
                    </a:ext>
                  </a:extLst>
                </a:gridCol>
                <a:gridCol w="1524000">
                  <a:extLst>
                    <a:ext uri="{9D8B030D-6E8A-4147-A177-3AD203B41FA5}">
                      <a16:colId xmlns:a16="http://schemas.microsoft.com/office/drawing/2014/main" val="1116048463"/>
                    </a:ext>
                  </a:extLst>
                </a:gridCol>
              </a:tblGrid>
              <a:tr h="462119">
                <a:tc>
                  <a:txBody>
                    <a:bodyPr/>
                    <a:lstStyle/>
                    <a:p>
                      <a:pPr rtl="1"/>
                      <a:endParaRPr lang="ar-JO" dirty="0"/>
                    </a:p>
                  </a:txBody>
                  <a:tcPr/>
                </a:tc>
                <a:tc>
                  <a:txBody>
                    <a:bodyPr/>
                    <a:lstStyle/>
                    <a:p>
                      <a:pPr rtl="1"/>
                      <a:endParaRPr lang="ar-JO" dirty="0"/>
                    </a:p>
                  </a:txBody>
                  <a:tcPr/>
                </a:tc>
                <a:tc>
                  <a:txBody>
                    <a:bodyPr/>
                    <a:lstStyle/>
                    <a:p>
                      <a:pPr rtl="1"/>
                      <a:endParaRPr lang="ar-JO" dirty="0"/>
                    </a:p>
                  </a:txBody>
                  <a:tcPr/>
                </a:tc>
                <a:tc>
                  <a:txBody>
                    <a:bodyPr/>
                    <a:lstStyle/>
                    <a:p>
                      <a:pPr rtl="1"/>
                      <a:endParaRPr lang="ar-JO"/>
                    </a:p>
                  </a:txBody>
                  <a:tcPr/>
                </a:tc>
                <a:extLst>
                  <a:ext uri="{0D108BD9-81ED-4DB2-BD59-A6C34878D82A}">
                    <a16:rowId xmlns:a16="http://schemas.microsoft.com/office/drawing/2014/main" val="1423009012"/>
                  </a:ext>
                </a:extLst>
              </a:tr>
              <a:tr h="462119">
                <a:tc>
                  <a:txBody>
                    <a:bodyPr/>
                    <a:lstStyle/>
                    <a:p>
                      <a:pPr rtl="1"/>
                      <a:endParaRPr lang="ar-JO"/>
                    </a:p>
                  </a:txBody>
                  <a:tcPr/>
                </a:tc>
                <a:tc>
                  <a:txBody>
                    <a:bodyPr/>
                    <a:lstStyle/>
                    <a:p>
                      <a:pPr rtl="1"/>
                      <a:endParaRPr lang="ar-JO"/>
                    </a:p>
                  </a:txBody>
                  <a:tcPr/>
                </a:tc>
                <a:tc>
                  <a:txBody>
                    <a:bodyPr/>
                    <a:lstStyle/>
                    <a:p>
                      <a:pPr rtl="1"/>
                      <a:endParaRPr lang="ar-JO"/>
                    </a:p>
                  </a:txBody>
                  <a:tcPr/>
                </a:tc>
                <a:tc>
                  <a:txBody>
                    <a:bodyPr/>
                    <a:lstStyle/>
                    <a:p>
                      <a:pPr rtl="1"/>
                      <a:endParaRPr lang="ar-JO" dirty="0"/>
                    </a:p>
                  </a:txBody>
                  <a:tcPr/>
                </a:tc>
                <a:extLst>
                  <a:ext uri="{0D108BD9-81ED-4DB2-BD59-A6C34878D82A}">
                    <a16:rowId xmlns:a16="http://schemas.microsoft.com/office/drawing/2014/main" val="377610470"/>
                  </a:ext>
                </a:extLst>
              </a:tr>
              <a:tr h="462119">
                <a:tc>
                  <a:txBody>
                    <a:bodyPr/>
                    <a:lstStyle/>
                    <a:p>
                      <a:pPr rtl="1"/>
                      <a:endParaRPr lang="ar-JO"/>
                    </a:p>
                  </a:txBody>
                  <a:tcPr/>
                </a:tc>
                <a:tc>
                  <a:txBody>
                    <a:bodyPr/>
                    <a:lstStyle/>
                    <a:p>
                      <a:pPr rtl="1"/>
                      <a:endParaRPr lang="ar-JO"/>
                    </a:p>
                  </a:txBody>
                  <a:tcPr/>
                </a:tc>
                <a:tc>
                  <a:txBody>
                    <a:bodyPr/>
                    <a:lstStyle/>
                    <a:p>
                      <a:pPr rtl="1"/>
                      <a:endParaRPr lang="ar-JO"/>
                    </a:p>
                  </a:txBody>
                  <a:tcPr/>
                </a:tc>
                <a:tc>
                  <a:txBody>
                    <a:bodyPr/>
                    <a:lstStyle/>
                    <a:p>
                      <a:pPr rtl="1"/>
                      <a:endParaRPr lang="ar-JO" dirty="0"/>
                    </a:p>
                  </a:txBody>
                  <a:tcPr/>
                </a:tc>
                <a:extLst>
                  <a:ext uri="{0D108BD9-81ED-4DB2-BD59-A6C34878D82A}">
                    <a16:rowId xmlns:a16="http://schemas.microsoft.com/office/drawing/2014/main" val="3625586827"/>
                  </a:ext>
                </a:extLst>
              </a:tr>
              <a:tr h="462119">
                <a:tc>
                  <a:txBody>
                    <a:bodyPr/>
                    <a:lstStyle/>
                    <a:p>
                      <a:pPr rtl="1"/>
                      <a:endParaRPr lang="ar-JO"/>
                    </a:p>
                  </a:txBody>
                  <a:tcPr/>
                </a:tc>
                <a:tc>
                  <a:txBody>
                    <a:bodyPr/>
                    <a:lstStyle/>
                    <a:p>
                      <a:pPr rtl="1"/>
                      <a:endParaRPr lang="ar-JO"/>
                    </a:p>
                  </a:txBody>
                  <a:tcPr/>
                </a:tc>
                <a:tc>
                  <a:txBody>
                    <a:bodyPr/>
                    <a:lstStyle/>
                    <a:p>
                      <a:pPr rtl="1"/>
                      <a:endParaRPr lang="ar-JO"/>
                    </a:p>
                  </a:txBody>
                  <a:tcPr/>
                </a:tc>
                <a:tc>
                  <a:txBody>
                    <a:bodyPr/>
                    <a:lstStyle/>
                    <a:p>
                      <a:pPr rtl="1"/>
                      <a:endParaRPr lang="ar-JO" dirty="0"/>
                    </a:p>
                  </a:txBody>
                  <a:tcPr/>
                </a:tc>
                <a:extLst>
                  <a:ext uri="{0D108BD9-81ED-4DB2-BD59-A6C34878D82A}">
                    <a16:rowId xmlns:a16="http://schemas.microsoft.com/office/drawing/2014/main" val="3728439581"/>
                  </a:ext>
                </a:extLst>
              </a:tr>
            </a:tbl>
          </a:graphicData>
        </a:graphic>
      </p:graphicFrame>
    </p:spTree>
    <p:extLst>
      <p:ext uri="{BB962C8B-B14F-4D97-AF65-F5344CB8AC3E}">
        <p14:creationId xmlns:p14="http://schemas.microsoft.com/office/powerpoint/2010/main" val="3798393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819" y="1080015"/>
            <a:ext cx="8680361" cy="2858603"/>
          </a:xfrm>
          <a:prstGeom prst="rect">
            <a:avLst/>
          </a:prstGeom>
        </p:spPr>
        <p:txBody>
          <a:bodyPr wrap="square">
            <a:spAutoFit/>
          </a:bodyPr>
          <a:lstStyle/>
          <a:p>
            <a:pPr algn="just">
              <a:lnSpc>
                <a:spcPct val="107000"/>
              </a:lnSpc>
            </a:pP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Q10. </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 </a:t>
            </a:r>
            <a:r>
              <a:rPr lang="en-US" dirty="0" smtClean="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study of 150 children with a childhood Asthma compared with 300 Asthma free children, to examine past experiences of smoking  that may contribute to the development of the Asthma</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History of smoking was found in 75 case of each group  What kind of study is this? Calculate the OR  of smoking </a:t>
            </a:r>
          </a:p>
          <a:p>
            <a:pPr algn="just">
              <a:lnSpc>
                <a:spcPct val="107000"/>
              </a:lnSpc>
            </a:pPr>
            <a:endParaRPr lang="en-US" sz="16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7212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787" y="0"/>
            <a:ext cx="8770513" cy="5130507"/>
          </a:xfrm>
          <a:prstGeom prst="rect">
            <a:avLst/>
          </a:prstGeom>
        </p:spPr>
        <p:txBody>
          <a:bodyPr wrap="square">
            <a:spAutoFit/>
          </a:bodyPr>
          <a:lstStyle/>
          <a:p>
            <a:pPr algn="just">
              <a:lnSpc>
                <a:spcPct val="107000"/>
              </a:lnSpc>
            </a:pPr>
            <a:r>
              <a:rPr lang="en-US" b="1"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Q15. In an outbreak of food poison in a </a:t>
            </a: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village of 4000 populations</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80 cases have occurred and10 have died the Case fatality rate is?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A. 2%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B. 0.25%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C. 5%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D. 25%</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E. 12.5%</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ANSWER:</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E</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Q16.The Incidence of 250 new cases of COVID-19 in a population of 50,000 is?</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A. 0.5 per 1000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B. 10 per 1000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C. 100 per 1000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D. 1 per 1000</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E. 5 per 1000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ANSWER:</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E</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Donut 4"/>
          <p:cNvSpPr/>
          <p:nvPr/>
        </p:nvSpPr>
        <p:spPr>
          <a:xfrm>
            <a:off x="8165206" y="1352282"/>
            <a:ext cx="914400" cy="9144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solidFill>
                <a:schemeClr val="tx1"/>
              </a:solidFill>
            </a:endParaRPr>
          </a:p>
        </p:txBody>
      </p:sp>
    </p:spTree>
    <p:extLst>
      <p:ext uri="{BB962C8B-B14F-4D97-AF65-F5344CB8AC3E}">
        <p14:creationId xmlns:p14="http://schemas.microsoft.com/office/powerpoint/2010/main" val="9871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6366" y="486830"/>
            <a:ext cx="8899301" cy="6019597"/>
          </a:xfrm>
          <a:prstGeom prst="rect">
            <a:avLst/>
          </a:prstGeom>
        </p:spPr>
        <p:txBody>
          <a:bodyPr wrap="square">
            <a:spAutoFit/>
          </a:bodyPr>
          <a:lstStyle/>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Q19. In a village having population of 1000, we found 200 patients </a:t>
            </a: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with certain disease. The results of as new diagnostic test on that disease showed positive in180 diseased and 400 un diseased persons What is the percent prevalence of disease?</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 0.20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B. 2 </a:t>
            </a:r>
            <a:r>
              <a:rPr lang="en-US" i="1"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C. 18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FF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D. 20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E. 58</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B05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ANSWER: D</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b="1"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Q20. A district has total one Million populations, with under-16years old population being 30%. The prevalence of blindness is 0.8/1000 among under-16 years old population. Calculate total number of blind among</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under-16 years old populations in the district?</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A. 240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B. 2400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C. 24000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D. 240000</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E. 800000</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ANSWER: A</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b="1" dirty="0">
                <a:solidFill>
                  <a:srgbClr val="000000"/>
                </a:solidFill>
                <a:highlight>
                  <a:srgbClr val="FF0000"/>
                </a:highlight>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p:txBody>
      </p:sp>
      <p:sp>
        <p:nvSpPr>
          <p:cNvPr id="3" name="&quot;No&quot; Symbol 2"/>
          <p:cNvSpPr/>
          <p:nvPr/>
        </p:nvSpPr>
        <p:spPr>
          <a:xfrm>
            <a:off x="8268237" y="1815921"/>
            <a:ext cx="914400" cy="914400"/>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solidFill>
                <a:schemeClr val="tx1"/>
              </a:solidFill>
            </a:endParaRPr>
          </a:p>
        </p:txBody>
      </p:sp>
    </p:spTree>
    <p:extLst>
      <p:ext uri="{BB962C8B-B14F-4D97-AF65-F5344CB8AC3E}">
        <p14:creationId xmlns:p14="http://schemas.microsoft.com/office/powerpoint/2010/main" val="2912306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2402"/>
            <a:ext cx="9040969" cy="6305957"/>
          </a:xfrm>
          <a:prstGeom prst="rect">
            <a:avLst/>
          </a:prstGeom>
        </p:spPr>
        <p:txBody>
          <a:bodyPr wrap="square">
            <a:spAutoFit/>
          </a:bodyPr>
          <a:lstStyle/>
          <a:p>
            <a:pPr algn="just">
              <a:lnSpc>
                <a:spcPct val="107000"/>
              </a:lnSpc>
            </a:pPr>
            <a:r>
              <a:rPr lang="en-US" sz="1400" dirty="0" smtClean="0">
                <a:solidFill>
                  <a:srgbClr val="000000"/>
                </a:solidFill>
                <a:ea typeface="Calibri" panose="020F0502020204030204" pitchFamily="34" charset="0"/>
                <a:cs typeface="Arial" panose="020B0604020202020204" pitchFamily="34" charset="0"/>
              </a:rPr>
              <a:t>Q21</a:t>
            </a:r>
            <a:r>
              <a:rPr lang="en-US" sz="1400" dirty="0" smtClean="0">
                <a:solidFill>
                  <a:srgbClr val="000000"/>
                </a:solidFill>
                <a:highlight>
                  <a:srgbClr val="00FFFF"/>
                </a:highlight>
                <a:ea typeface="Calibri" panose="020F0502020204030204" pitchFamily="34" charset="0"/>
                <a:cs typeface="Arial" panose="020B0604020202020204" pitchFamily="34" charset="0"/>
              </a:rPr>
              <a:t>. In a town of population 5000, 500 are already diabetics on January 1, 2020. Number of new DM cases is 90 till December 31, 2020. Calculate incidence </a:t>
            </a:r>
            <a:r>
              <a:rPr lang="en-US" sz="1400" dirty="0">
                <a:solidFill>
                  <a:srgbClr val="000000"/>
                </a:solidFill>
                <a:highlight>
                  <a:srgbClr val="00FFFF"/>
                </a:highlight>
                <a:ea typeface="Calibri" panose="020F0502020204030204" pitchFamily="34" charset="0"/>
                <a:cs typeface="Arial" panose="020B0604020202020204" pitchFamily="34" charset="0"/>
              </a:rPr>
              <a:t>(%) of</a:t>
            </a:r>
            <a:r>
              <a:rPr lang="en-US" sz="1400" dirty="0">
                <a:solidFill>
                  <a:srgbClr val="000000"/>
                </a:solidFill>
                <a:ea typeface="Calibri" panose="020F0502020204030204" pitchFamily="34" charset="0"/>
                <a:cs typeface="Arial" panose="020B0604020202020204" pitchFamily="34" charset="0"/>
              </a:rPr>
              <a:t> </a:t>
            </a:r>
            <a:r>
              <a:rPr lang="en-US" sz="1400" dirty="0" smtClean="0">
                <a:solidFill>
                  <a:srgbClr val="000000"/>
                </a:solidFill>
                <a:ea typeface="Calibri" panose="020F0502020204030204" pitchFamily="34" charset="0"/>
                <a:cs typeface="Arial" panose="020B0604020202020204" pitchFamily="34" charset="0"/>
              </a:rPr>
              <a:t>D </a:t>
            </a:r>
            <a:r>
              <a:rPr lang="en-US" sz="1400" dirty="0">
                <a:solidFill>
                  <a:srgbClr val="000000"/>
                </a:solidFill>
                <a:ea typeface="Calibri" panose="020F0502020204030204" pitchFamily="34" charset="0"/>
                <a:cs typeface="Arial" panose="020B0604020202020204" pitchFamily="34" charset="0"/>
              </a:rPr>
              <a:t>M in the </a:t>
            </a:r>
            <a:r>
              <a:rPr lang="en-US" sz="1400" dirty="0" smtClean="0">
                <a:solidFill>
                  <a:srgbClr val="000000"/>
                </a:solidFill>
                <a:ea typeface="Calibri" panose="020F0502020204030204" pitchFamily="34" charset="0"/>
                <a:cs typeface="Arial" panose="020B0604020202020204" pitchFamily="34" charset="0"/>
              </a:rPr>
              <a:t>town </a:t>
            </a:r>
            <a:r>
              <a:rPr lang="en-US" sz="1400" dirty="0">
                <a:solidFill>
                  <a:srgbClr val="000000"/>
                </a:solidFill>
                <a:ea typeface="Calibri" panose="020F0502020204030204" pitchFamily="34" charset="0"/>
                <a:cs typeface="Arial" panose="020B0604020202020204" pitchFamily="34" charset="0"/>
              </a:rPr>
              <a:t>in 2020?</a:t>
            </a:r>
            <a:r>
              <a:rPr lang="en-US" sz="1400" i="1" dirty="0">
                <a:solidFill>
                  <a:srgbClr val="000000"/>
                </a:solidFill>
                <a:ea typeface="Calibri" panose="020F0502020204030204" pitchFamily="34" charset="0"/>
                <a:cs typeface="Arial" panose="020B0604020202020204" pitchFamily="34" charset="0"/>
              </a:rPr>
              <a:t>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A. 1.8%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FF0000"/>
                </a:solidFill>
                <a:ea typeface="Calibri" panose="020F0502020204030204" pitchFamily="34" charset="0"/>
                <a:cs typeface="Arial" panose="020B0604020202020204" pitchFamily="34" charset="0"/>
              </a:rPr>
              <a:t>B. 2%</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C. 0.5%</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D. 18%</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E. 11.8%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B050"/>
                </a:solidFill>
                <a:ea typeface="Calibri" panose="020F0502020204030204" pitchFamily="34" charset="0"/>
                <a:cs typeface="Arial" panose="020B0604020202020204" pitchFamily="34" charset="0"/>
              </a:rPr>
              <a:t>ANSWER: B</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Q22.  In a town of </a:t>
            </a:r>
            <a:r>
              <a:rPr lang="en-US" sz="1400" dirty="0">
                <a:solidFill>
                  <a:srgbClr val="000000"/>
                </a:solidFill>
                <a:highlight>
                  <a:srgbClr val="00FFFF"/>
                </a:highlight>
                <a:ea typeface="Calibri" panose="020F0502020204030204" pitchFamily="34" charset="0"/>
                <a:cs typeface="Arial" panose="020B0604020202020204" pitchFamily="34" charset="0"/>
              </a:rPr>
              <a:t>population 5000, 500 are already diabetics on January 1, 2020. Number of new DM cases is 90 till December 31, 2020. Calculate prevalence (%) of DM in the town in 2020</a:t>
            </a:r>
            <a:r>
              <a:rPr lang="en-US" sz="1400" i="1" dirty="0">
                <a:solidFill>
                  <a:srgbClr val="000000"/>
                </a:solidFill>
                <a:highlight>
                  <a:srgbClr val="00FFFF"/>
                </a:highlight>
                <a:ea typeface="Calibri" panose="020F0502020204030204" pitchFamily="34" charset="0"/>
                <a:cs typeface="Arial" panose="020B0604020202020204" pitchFamily="34" charset="0"/>
              </a:rPr>
              <a:t>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highlight>
                  <a:srgbClr val="00FFFF"/>
                </a:highlight>
                <a:ea typeface="Calibri" panose="020F0502020204030204" pitchFamily="34" charset="0"/>
                <a:cs typeface="Arial" panose="020B0604020202020204" pitchFamily="34" charset="0"/>
              </a:rPr>
              <a:t>A. 10%</a:t>
            </a:r>
            <a:r>
              <a:rPr lang="en-US" sz="1400" dirty="0">
                <a:solidFill>
                  <a:srgbClr val="000000"/>
                </a:solidFill>
                <a:ea typeface="Calibri" panose="020F0502020204030204" pitchFamily="34" charset="0"/>
                <a:cs typeface="Arial" panose="020B0604020202020204" pitchFamily="34" charset="0"/>
              </a:rPr>
              <a:t>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B. 1.8%</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FF0000"/>
                </a:solidFill>
                <a:ea typeface="Calibri" panose="020F0502020204030204" pitchFamily="34" charset="0"/>
                <a:cs typeface="Arial" panose="020B0604020202020204" pitchFamily="34" charset="0"/>
              </a:rPr>
              <a:t>C. 11.8%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D. 18</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E. 13.1%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B050"/>
                </a:solidFill>
                <a:ea typeface="Calibri" panose="020F0502020204030204" pitchFamily="34" charset="0"/>
                <a:cs typeface="Arial" panose="020B0604020202020204" pitchFamily="34" charset="0"/>
              </a:rPr>
              <a:t>ANSWER: C</a:t>
            </a:r>
            <a:endParaRPr lang="en-US" sz="1400" dirty="0">
              <a:ea typeface="Calibri" panose="020F0502020204030204" pitchFamily="34" charset="0"/>
              <a:cs typeface="Arial" panose="020B0604020202020204" pitchFamily="34" charset="0"/>
            </a:endParaRPr>
          </a:p>
          <a:p>
            <a:pPr algn="just">
              <a:lnSpc>
                <a:spcPct val="107000"/>
              </a:lnSpc>
            </a:pPr>
            <a:r>
              <a:rPr lang="en-US" sz="1400" b="1" dirty="0">
                <a:solidFill>
                  <a:srgbClr val="000000"/>
                </a:solidFill>
                <a:highlight>
                  <a:srgbClr val="FF0000"/>
                </a:highlight>
                <a:ea typeface="Calibri" panose="020F0502020204030204" pitchFamily="34" charset="0"/>
                <a:cs typeface="Arial" panose="020B0604020202020204" pitchFamily="34" charset="0"/>
              </a:rPr>
              <a:t>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highlight>
                  <a:srgbClr val="00FFFF"/>
                </a:highlight>
                <a:ea typeface="Calibri" panose="020F0502020204030204" pitchFamily="34" charset="0"/>
                <a:cs typeface="Arial" panose="020B0604020202020204" pitchFamily="34" charset="0"/>
              </a:rPr>
              <a:t>Q23. In a family of 6 membered, two parents and four children all aged between 2-6 years. One of the children (3 </a:t>
            </a:r>
            <a:r>
              <a:rPr lang="en-US" sz="1400" dirty="0" err="1">
                <a:solidFill>
                  <a:srgbClr val="000000"/>
                </a:solidFill>
                <a:highlight>
                  <a:srgbClr val="00FFFF"/>
                </a:highlight>
                <a:ea typeface="Calibri" panose="020F0502020204030204" pitchFamily="34" charset="0"/>
                <a:cs typeface="Arial" panose="020B0604020202020204" pitchFamily="34" charset="0"/>
              </a:rPr>
              <a:t>yr</a:t>
            </a:r>
            <a:r>
              <a:rPr lang="en-US" sz="1400" dirty="0">
                <a:solidFill>
                  <a:srgbClr val="000000"/>
                </a:solidFill>
                <a:highlight>
                  <a:srgbClr val="00FFFF"/>
                </a:highlight>
                <a:ea typeface="Calibri" panose="020F0502020204030204" pitchFamily="34" charset="0"/>
                <a:cs typeface="Arial" panose="020B0604020202020204" pitchFamily="34" charset="0"/>
              </a:rPr>
              <a:t> old) is completely immunized for his age, whereas other 3 siblings are totally unimmunized On 12 August 2021, one of the latter got measles. 2 other siblings also got measles by 18 August 2021Secondary attack rate is?</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A. Zero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B. 33 %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C. 66 %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FF0000"/>
                </a:solidFill>
                <a:ea typeface="Calibri" panose="020F0502020204030204" pitchFamily="34" charset="0"/>
                <a:cs typeface="Arial" panose="020B0604020202020204" pitchFamily="34" charset="0"/>
              </a:rPr>
              <a:t>D. 100% </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0000"/>
                </a:solidFill>
                <a:ea typeface="Calibri" panose="020F0502020204030204" pitchFamily="34" charset="0"/>
                <a:cs typeface="Arial" panose="020B0604020202020204" pitchFamily="34" charset="0"/>
              </a:rPr>
              <a:t>E. 50%</a:t>
            </a:r>
            <a:endParaRPr lang="en-US" sz="1400" dirty="0">
              <a:ea typeface="Calibri" panose="020F0502020204030204" pitchFamily="34" charset="0"/>
              <a:cs typeface="Arial" panose="020B0604020202020204" pitchFamily="34" charset="0"/>
            </a:endParaRPr>
          </a:p>
          <a:p>
            <a:pPr algn="just">
              <a:lnSpc>
                <a:spcPct val="107000"/>
              </a:lnSpc>
            </a:pPr>
            <a:r>
              <a:rPr lang="en-US" sz="1400" dirty="0">
                <a:solidFill>
                  <a:srgbClr val="00B050"/>
                </a:solidFill>
                <a:ea typeface="Calibri" panose="020F0502020204030204" pitchFamily="34" charset="0"/>
                <a:cs typeface="Arial" panose="020B0604020202020204" pitchFamily="34" charset="0"/>
              </a:rPr>
              <a:t>ANSWER: D</a:t>
            </a:r>
            <a:endParaRPr lang="en-US" sz="14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64297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316618"/>
            <a:ext cx="9040969" cy="7914346"/>
          </a:xfrm>
          <a:prstGeom prst="rect">
            <a:avLst/>
          </a:prstGeom>
        </p:spPr>
        <p:txBody>
          <a:bodyPr wrap="square">
            <a:spAutoFit/>
          </a:bodyPr>
          <a:lstStyle/>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Q34. A prospective study comprising 10000 subjects, 6000 subjects were put on beta carotene and 4000 were not. 3 out of the first 6000 developed lung cancer and 2 out of the second 4000 developed lung cancer. What is the interpretation of the above result?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FF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A. Beta carotene is not protective in lung cancer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B. The study design is not sufficient to draw any meaningful conclusions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C. Beta carotene is protective in lung cancer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D. Beta carotene is carcinogenic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0000"/>
                </a:solidFill>
                <a:highlight>
                  <a:srgbClr val="00FFFF"/>
                </a:highlight>
                <a:latin typeface="Times New Roman" panose="02020603050405020304" pitchFamily="18" charset="0"/>
                <a:ea typeface="Calibri" panose="020F0502020204030204" pitchFamily="34" charset="0"/>
                <a:cs typeface="Arial" panose="020B0604020202020204" pitchFamily="34" charset="0"/>
              </a:rPr>
              <a:t>E. More information need to draw inference</a:t>
            </a:r>
            <a:r>
              <a:rPr lang="en-US" b="1"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pP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ANSWER: </a:t>
            </a:r>
            <a:r>
              <a:rPr lang="en-US" dirty="0" smtClean="0">
                <a:solidFill>
                  <a:srgbClr val="00B050"/>
                </a:solidFill>
                <a:latin typeface="Times New Roman" panose="02020603050405020304" pitchFamily="18" charset="0"/>
                <a:ea typeface="Calibri" panose="020F0502020204030204" pitchFamily="34" charset="0"/>
                <a:cs typeface="Arial" panose="020B0604020202020204" pitchFamily="34" charset="0"/>
              </a:rPr>
              <a:t>A</a:t>
            </a:r>
          </a:p>
          <a:p>
            <a:r>
              <a:rPr lang="en-US" dirty="0"/>
              <a:t>Q40. In a randomized clinical trial testing a new drug designed to prevent breast cancer occurrence ,1000 healthy women between the ages of 60 and 65 were given the drug and 1000 were given the placebo for 5 years. Only 10 cases of breast cancer were detected among the new drug group, while 40 cases among the placebo group. What is the relative risk of breast cancer in patients exposed to drug? </a:t>
            </a:r>
          </a:p>
          <a:p>
            <a:r>
              <a:rPr lang="en-US" dirty="0"/>
              <a:t>A. 25% </a:t>
            </a:r>
          </a:p>
          <a:p>
            <a:r>
              <a:rPr lang="en-US" dirty="0"/>
              <a:t>B. 50% </a:t>
            </a:r>
          </a:p>
          <a:p>
            <a:r>
              <a:rPr lang="en-US" dirty="0"/>
              <a:t>C. 75% </a:t>
            </a:r>
          </a:p>
          <a:p>
            <a:r>
              <a:rPr lang="en-US" dirty="0"/>
              <a:t>D. 100%</a:t>
            </a:r>
          </a:p>
          <a:p>
            <a:r>
              <a:rPr lang="en-US" dirty="0"/>
              <a:t>E. 40% </a:t>
            </a:r>
          </a:p>
          <a:p>
            <a:r>
              <a:rPr lang="en-US" dirty="0"/>
              <a:t>ANSWER: A</a:t>
            </a: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solidFill>
                <a:srgbClr val="00B050"/>
              </a:solidFill>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pP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283327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TotalTime>
  <Words>913</Words>
  <Application>Microsoft Office PowerPoint</Application>
  <PresentationFormat>On-screen Show (4:3)</PresentationFormat>
  <Paragraphs>148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11</cp:revision>
  <dcterms:created xsi:type="dcterms:W3CDTF">2022-11-22T19:20:56Z</dcterms:created>
  <dcterms:modified xsi:type="dcterms:W3CDTF">2022-11-22T19:58:48Z</dcterms:modified>
</cp:coreProperties>
</file>