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85" r:id="rId2"/>
  </p:sldMasterIdLst>
  <p:notesMasterIdLst>
    <p:notesMasterId r:id="rId54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12192000" cy="6858000"/>
  <p:notesSz cx="6858000" cy="9144000"/>
  <p:defaultTextStyle>
    <a:defPPr lvl="0">
      <a:defRPr lang="ar-JO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ED2D1D-BAD9-4D96-8934-4BC9842E3C2F}" type="datetimeFigureOut">
              <a:rPr lang="ar-JO" smtClean="0"/>
              <a:t>05/04/1444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873848-C1AF-4FB4-A2E6-DB5293E8494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73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93667D-6069-4C9D-B048-BE2B4D2D4AB3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46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939D62-8D62-42ED-88BF-1A4400D4A134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1579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19D995-3682-4894-B752-A2A31565ECBC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730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09C0CAF-A030-409B-A51C-77CBF520F3A4}" type="slidenum">
              <a:rPr lang="ar-SA" smtClean="0"/>
              <a:pPr/>
              <a:t>38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29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0B3DAE-04A9-4E21-A2C7-D1DF79311950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424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0B3DAE-04A9-4E21-A2C7-D1DF79311950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59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A5BC32-CB78-4A3D-98A0-249A8D90FDD6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7466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9EBBB60-9B2D-4416-8A10-631537E18946}" type="slidenum">
              <a:rPr lang="ar-SA" smtClean="0"/>
              <a:pPr/>
              <a:t>43</a:t>
            </a:fld>
            <a:endParaRPr 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920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37A913-B0E6-410E-B8D3-15569F901D7A}" type="slidenum">
              <a:rPr lang="ar-SA" smtClean="0"/>
              <a:pPr/>
              <a:t>44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1216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this process the nuclei of the neutrophils are lost.</a:t>
            </a: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E40C90-8CA0-4DB1-AC78-B3022D01CB49}" type="slidenum">
              <a:rPr lang="ar-SA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547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this process the nuclei of the neutrophils are lost.</a:t>
            </a: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E40C90-8CA0-4DB1-AC78-B3022D01CB49}" type="slidenum">
              <a:rPr lang="ar-SA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20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FD5AA60-E00C-44F9-8FD3-4D53FA4FE6D1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1027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150D96D-00E7-4D5B-AE25-0FB49F535173}" type="slidenum">
              <a:rPr lang="ar-SA" smtClean="0"/>
              <a:pPr/>
              <a:t>48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385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9C4C92-807B-4830-B3C8-3EDBEF1FC94C}" type="slidenum">
              <a:rPr lang="ar-SA" smtClean="0"/>
              <a:pPr/>
              <a:t>51</a:t>
            </a:fld>
            <a:endParaRPr lang="en-US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969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612BA6-44BD-4CC1-B07E-8F30F7F3303D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64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09085B-2E45-42F5-AE70-27ABC35CC933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0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B0C1CF-999F-472F-88C4-38F56C1469BC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805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27573-EF30-41F6-B4FC-11878F5320B4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89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27573-EF30-41F6-B4FC-11878F5320B4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897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31A1CC-6AAD-47A6-8B78-A1AE3E8EEAC8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471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08DF43-4BC5-47BC-B395-FC3524A3B719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282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1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4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1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1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6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7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33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7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0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7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0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9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9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52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88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0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8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2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216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1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8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7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9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05/04/1444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FLAMMATION"/>
          <p:cNvSpPr txBox="1">
            <a:spLocks noGrp="1"/>
          </p:cNvSpPr>
          <p:nvPr>
            <p:ph type="ctrTitle"/>
          </p:nvPr>
        </p:nvSpPr>
        <p:spPr>
          <a:xfrm>
            <a:off x="1917192" y="1021780"/>
            <a:ext cx="8458200" cy="1392237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>
              <a:defRPr sz="6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 sz="4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sz="8000" dirty="0">
                <a:latin typeface="Cambria"/>
                <a:cs typeface="+mj-cs"/>
                <a:sym typeface="Cambria"/>
              </a:rPr>
              <a:t>INF</a:t>
            </a:r>
            <a:r>
              <a:rPr sz="8000" dirty="0" smtClean="0">
                <a:cs typeface="+mj-cs"/>
              </a:rPr>
              <a:t>LAMMATION</a:t>
            </a:r>
            <a:r>
              <a:rPr lang="en-US" sz="8000" dirty="0" smtClean="0">
                <a:cs typeface="+mj-cs"/>
              </a:rPr>
              <a:t> II</a:t>
            </a:r>
            <a:br>
              <a:rPr lang="en-US" sz="8000" dirty="0" smtClean="0">
                <a:cs typeface="+mj-cs"/>
              </a:rPr>
            </a:br>
            <a:endParaRPr sz="8000" dirty="0">
              <a:cs typeface="+mj-cs"/>
            </a:endParaRPr>
          </a:p>
        </p:txBody>
      </p:sp>
      <p:sp>
        <p:nvSpPr>
          <p:cNvPr id="23" name="Samir Al Bashir, MD,"/>
          <p:cNvSpPr txBox="1">
            <a:spLocks noGrp="1"/>
          </p:cNvSpPr>
          <p:nvPr>
            <p:ph type="subTitle" idx="1"/>
          </p:nvPr>
        </p:nvSpPr>
        <p:spPr>
          <a:xfrm>
            <a:off x="1524000" y="3509963"/>
            <a:ext cx="907999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SzTx/>
              <a:buNone/>
              <a:defRPr sz="3600" b="1">
                <a:solidFill>
                  <a:srgbClr val="8E8D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defRPr sz="2200" b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smtClean="0"/>
              <a:t>DR </a:t>
            </a:r>
            <a:r>
              <a:rPr lang="en-US" sz="4000" dirty="0" err="1" smtClean="0"/>
              <a:t>Sura</a:t>
            </a:r>
            <a:r>
              <a:rPr lang="en-US" sz="4000" dirty="0" smtClean="0"/>
              <a:t> Al </a:t>
            </a:r>
            <a:r>
              <a:rPr lang="en-US" sz="4000" dirty="0" err="1" smtClean="0"/>
              <a:t>Rawabdeh</a:t>
            </a:r>
            <a:r>
              <a:rPr lang="en-US" sz="4000" dirty="0" smtClean="0"/>
              <a:t> MD</a:t>
            </a:r>
          </a:p>
          <a:p>
            <a:pPr algn="l">
              <a:defRPr sz="2200" b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smtClean="0"/>
              <a:t>31-10-2022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4054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Process of Extravasation of Leukocytes"/>
          <p:cNvSpPr txBox="1">
            <a:spLocks noGrp="1"/>
          </p:cNvSpPr>
          <p:nvPr>
            <p:ph type="title" idx="4294967295"/>
          </p:nvPr>
        </p:nvSpPr>
        <p:spPr>
          <a:xfrm>
            <a:off x="134793" y="371620"/>
            <a:ext cx="10588625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634"/>
            </a:lvl1pPr>
          </a:lstStyle>
          <a:p>
            <a:pPr algn="ctr"/>
            <a:r>
              <a:rPr sz="4000" b="1" dirty="0"/>
              <a:t>The Process of Extravasation of Leukocytes</a:t>
            </a:r>
          </a:p>
        </p:txBody>
      </p:sp>
      <p:sp>
        <p:nvSpPr>
          <p:cNvPr id="172" name="Selectins and their carbohydrate counterligands mediate leukocyte tethering and rolling.…"/>
          <p:cNvSpPr txBox="1">
            <a:spLocks noGrp="1"/>
          </p:cNvSpPr>
          <p:nvPr>
            <p:ph type="body" idx="4294967295"/>
          </p:nvPr>
        </p:nvSpPr>
        <p:spPr>
          <a:xfrm>
            <a:off x="0" y="1719263"/>
            <a:ext cx="12192000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Selectins and their carbohydrate </a:t>
            </a:r>
            <a:r>
              <a:rPr lang="en-US" dirty="0" err="1">
                <a:solidFill>
                  <a:srgbClr val="2F2B20"/>
                </a:solidFill>
                <a:latin typeface="Arial Rounded MT Bold" panose="020F0704030504030204" pitchFamily="34" charset="0"/>
              </a:rPr>
              <a:t>counterligands</a:t>
            </a: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 mediate leukocyte tethering and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rolling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Leukocyte </a:t>
            </a:r>
            <a:r>
              <a:rPr lang="en-US" dirty="0" err="1">
                <a:solidFill>
                  <a:srgbClr val="2F2B20"/>
                </a:solidFill>
                <a:latin typeface="Arial Rounded MT Bold" panose="020F0704030504030204" pitchFamily="34" charset="0"/>
              </a:rPr>
              <a:t>integrins</a:t>
            </a: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 their ligands including </a:t>
            </a:r>
            <a:r>
              <a:rPr lang="en-US" dirty="0" smtClean="0">
                <a:solidFill>
                  <a:srgbClr val="2F2B20"/>
                </a:solidFill>
                <a:latin typeface="Arial Rounded MT Bold" panose="020F0704030504030204" pitchFamily="34" charset="0"/>
              </a:rPr>
              <a:t>immunoglobulin like </a:t>
            </a: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intercellular adhesion molecules, mediate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firm adhesion</a:t>
            </a:r>
            <a:r>
              <a:rPr lang="en-US" dirty="0" smtClean="0">
                <a:solidFill>
                  <a:srgbClr val="2F2B2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endParaRPr lang="en-US" dirty="0">
              <a:solidFill>
                <a:srgbClr val="2F2B20"/>
              </a:solidFill>
              <a:latin typeface="Arial Rounded MT Bold" panose="020F0704030504030204" pitchFamily="34" charset="0"/>
            </a:endParaRPr>
          </a:p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Chemokines play a role in firm adhesion by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activating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integrins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on the leukocyte cell surface</a:t>
            </a:r>
            <a:r>
              <a:rPr lang="en-US" dirty="0" smtClean="0">
                <a:solidFill>
                  <a:srgbClr val="2F2B2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endParaRPr lang="en-US" dirty="0">
              <a:solidFill>
                <a:srgbClr val="2F2B20"/>
              </a:solidFill>
              <a:latin typeface="Arial Rounded MT Bold" panose="020F0704030504030204" pitchFamily="34" charset="0"/>
            </a:endParaRPr>
          </a:p>
          <a:p>
            <a:pPr marL="533400" lvl="0" indent="-533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Tx/>
              <a:buAutoNum type="arabicPeriod"/>
            </a:pP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The leukocytes are directed by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chemoattractant gradients</a:t>
            </a:r>
            <a:r>
              <a:rPr lang="en-US" dirty="0">
                <a:solidFill>
                  <a:srgbClr val="2F2B20"/>
                </a:solidFill>
                <a:latin typeface="Arial Rounded MT Bold" panose="020F0704030504030204" pitchFamily="34" charset="0"/>
              </a:rPr>
              <a:t> to migrate across the endothelium, and through the extracellular matrix into 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tissue </a:t>
            </a:r>
            <a:r>
              <a:rPr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to </a:t>
            </a:r>
            <a:r>
              <a:rPr dirty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migrate across the endothelium, and through the extracellular matrix into the tissue</a:t>
            </a:r>
            <a:r>
              <a:rPr sz="2400" dirty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8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1030\Desktop\Acute Inflammation 2 _ Robbins and Cotran Pathologic Basis of Disease_files\e2feef57b3a3493fad818c6b1b9f43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20" y="1567006"/>
            <a:ext cx="10182103" cy="51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896136"/>
          </a:xfrm>
        </p:spPr>
        <p:txBody>
          <a:bodyPr>
            <a:normAutofit/>
          </a:bodyPr>
          <a:lstStyle/>
          <a:p>
            <a:r>
              <a:rPr lang="en-US" sz="3600" b="1" dirty="0"/>
              <a:t>The Multistep Process of Leukocyte Migration</a:t>
            </a:r>
          </a:p>
        </p:txBody>
      </p:sp>
    </p:spTree>
    <p:extLst>
      <p:ext uri="{BB962C8B-B14F-4D97-AF65-F5344CB8AC3E}">
        <p14:creationId xmlns:p14="http://schemas.microsoft.com/office/powerpoint/2010/main" val="32242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1999" cy="6489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Endothelial and Leukocyte Adhesion Molecules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" y="749808"/>
            <a:ext cx="8035636" cy="639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67344" y="2148840"/>
            <a:ext cx="3724655" cy="455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CLA, </a:t>
            </a:r>
            <a:r>
              <a:rPr lang="en-US" dirty="0" smtClean="0"/>
              <a:t>Cutaneous lymphocyte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antigen-1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GlyCAM-1, </a:t>
            </a:r>
            <a:r>
              <a:rPr lang="en-US" dirty="0" smtClean="0"/>
              <a:t>glycan-bearing cell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adhesion molecule-1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HEV, </a:t>
            </a:r>
            <a:r>
              <a:rPr lang="en-US" dirty="0" smtClean="0"/>
              <a:t>high endothelial </a:t>
            </a:r>
            <a:r>
              <a:rPr lang="en-US" dirty="0" err="1" smtClean="0"/>
              <a:t>venule</a:t>
            </a:r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ICAM, </a:t>
            </a:r>
            <a:r>
              <a:rPr lang="en-US" dirty="0" smtClean="0"/>
              <a:t>intercellular adhesion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molecule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Ig,</a:t>
            </a:r>
            <a:r>
              <a:rPr lang="en-US" dirty="0" smtClean="0"/>
              <a:t> immunoglobulin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IL-1, </a:t>
            </a:r>
            <a:r>
              <a:rPr lang="en-US" dirty="0" smtClean="0"/>
              <a:t>interleukin-1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MAdCAM-1, </a:t>
            </a:r>
            <a:r>
              <a:rPr lang="en-US" dirty="0" smtClean="0"/>
              <a:t>mucosal adhesion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cell adhesion molecule-1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PSGL-1, </a:t>
            </a:r>
            <a:r>
              <a:rPr lang="en-US" dirty="0" smtClean="0"/>
              <a:t>P-selectin glycoprotein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ligand-1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TNF</a:t>
            </a:r>
            <a:r>
              <a:rPr lang="en-US" dirty="0" smtClean="0"/>
              <a:t>, tumor necrosis factor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VCAM, </a:t>
            </a:r>
            <a:r>
              <a:rPr lang="en-US" dirty="0" smtClean="0"/>
              <a:t>vascular cell adhesion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molecule.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200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008"/>
            <a:ext cx="10972800" cy="83210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Selectins</a:t>
            </a:r>
            <a:endParaRPr lang="ar-JO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896" y="1024128"/>
            <a:ext cx="11740896" cy="5568695"/>
          </a:xfrm>
        </p:spPr>
        <p:txBody>
          <a:bodyPr>
            <a:normAutofit fontScale="92500" lnSpcReduction="10000"/>
          </a:bodyPr>
          <a:lstStyle/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Receptors</a:t>
            </a:r>
            <a:r>
              <a:rPr lang="en-US" sz="2800" dirty="0">
                <a:solidFill>
                  <a:srgbClr val="2F2B20"/>
                </a:solidFill>
                <a:latin typeface="Arial" charset="0"/>
              </a:rPr>
              <a:t> expressed on the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surfaces of endothelial </a:t>
            </a:r>
            <a:r>
              <a:rPr lang="en-US" sz="2800" dirty="0">
                <a:solidFill>
                  <a:srgbClr val="2F2B20"/>
                </a:solidFill>
                <a:latin typeface="Arial" charset="0"/>
              </a:rPr>
              <a:t>cells and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leukocytes</a:t>
            </a:r>
            <a:r>
              <a:rPr lang="en-US" sz="2800" dirty="0">
                <a:solidFill>
                  <a:srgbClr val="2F2B20"/>
                </a:solidFill>
                <a:latin typeface="Arial" charset="0"/>
              </a:rPr>
              <a:t> that bind selected sugars (</a:t>
            </a:r>
            <a:r>
              <a:rPr lang="en-US" sz="2800" dirty="0" err="1">
                <a:solidFill>
                  <a:srgbClr val="2F2B20"/>
                </a:solidFill>
                <a:latin typeface="Arial" charset="0"/>
              </a:rPr>
              <a:t>sialylated</a:t>
            </a:r>
            <a:r>
              <a:rPr lang="en-US" sz="2800" dirty="0">
                <a:solidFill>
                  <a:srgbClr val="2F2B20"/>
                </a:solidFill>
                <a:latin typeface="Arial" charset="0"/>
              </a:rPr>
              <a:t> oligosaccharides</a:t>
            </a:r>
            <a:r>
              <a:rPr lang="en-US" sz="2800" dirty="0" smtClean="0">
                <a:solidFill>
                  <a:srgbClr val="2F2B20"/>
                </a:solidFill>
                <a:latin typeface="Arial" charset="0"/>
              </a:rPr>
              <a:t>)</a:t>
            </a: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endParaRPr lang="en-US" sz="2800" dirty="0">
              <a:solidFill>
                <a:srgbClr val="2F2B20"/>
              </a:solidFill>
              <a:latin typeface="Arial" charset="0"/>
            </a:endParaRP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dirty="0">
                <a:solidFill>
                  <a:srgbClr val="2F2B20"/>
                </a:solidFill>
                <a:latin typeface="Arial" charset="0"/>
              </a:rPr>
              <a:t>Not expressed on resting endothelial cells, but expressed within 30 minutes of </a:t>
            </a:r>
            <a:r>
              <a:rPr lang="en-US" sz="2800" dirty="0" smtClean="0">
                <a:solidFill>
                  <a:srgbClr val="2F2B20"/>
                </a:solidFill>
                <a:latin typeface="Arial" charset="0"/>
              </a:rPr>
              <a:t>stimulation</a:t>
            </a: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endParaRPr lang="en-US" sz="2800" dirty="0">
              <a:solidFill>
                <a:srgbClr val="2F2B20"/>
              </a:solidFill>
              <a:latin typeface="Arial" charset="0"/>
            </a:endParaRP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dirty="0">
                <a:solidFill>
                  <a:srgbClr val="2F2B20"/>
                </a:solidFill>
                <a:latin typeface="Arial" charset="0"/>
              </a:rPr>
              <a:t>Low affinity binding with a </a:t>
            </a:r>
            <a:r>
              <a:rPr lang="en-US" sz="2800" dirty="0" smtClean="0">
                <a:solidFill>
                  <a:srgbClr val="2F2B20"/>
                </a:solidFill>
                <a:latin typeface="Arial" charset="0"/>
              </a:rPr>
              <a:t>fast-off-rate</a:t>
            </a: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endParaRPr lang="en-US" sz="2800" dirty="0">
              <a:solidFill>
                <a:srgbClr val="2F2B20"/>
              </a:solidFill>
              <a:latin typeface="Arial" charset="0"/>
            </a:endParaRP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dirty="0">
                <a:solidFill>
                  <a:srgbClr val="2F2B20"/>
                </a:solidFill>
                <a:latin typeface="Arial" charset="0"/>
              </a:rPr>
              <a:t>Single chain transmembrane </a:t>
            </a:r>
            <a:r>
              <a:rPr lang="en-US" sz="2800" dirty="0" smtClean="0">
                <a:solidFill>
                  <a:srgbClr val="2F2B20"/>
                </a:solidFill>
                <a:latin typeface="Arial" charset="0"/>
              </a:rPr>
              <a:t>glycoprotein</a:t>
            </a: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endParaRPr lang="en-US" sz="2800" dirty="0">
              <a:solidFill>
                <a:srgbClr val="2F2B20"/>
              </a:solidFill>
              <a:latin typeface="Arial" charset="0"/>
            </a:endParaRP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dirty="0">
                <a:solidFill>
                  <a:srgbClr val="2F2B20"/>
                </a:solidFill>
                <a:latin typeface="Arial" charset="0"/>
              </a:rPr>
              <a:t>Binding to ligand needs </a:t>
            </a:r>
            <a:r>
              <a:rPr lang="en-US" sz="2800" dirty="0" smtClean="0">
                <a:solidFill>
                  <a:srgbClr val="2F2B20"/>
                </a:solidFill>
                <a:latin typeface="Arial" charset="0"/>
              </a:rPr>
              <a:t>Ca</a:t>
            </a: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endParaRPr lang="en-US" sz="2800" dirty="0">
              <a:solidFill>
                <a:srgbClr val="2F2B20"/>
              </a:solidFill>
              <a:latin typeface="Arial" charset="0"/>
            </a:endParaRPr>
          </a:p>
          <a:p>
            <a:pPr lvl="0" indent="-228600" fontAlgn="base">
              <a:lnSpc>
                <a:spcPct val="8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dirty="0">
                <a:solidFill>
                  <a:srgbClr val="2F2B20"/>
                </a:solidFill>
                <a:latin typeface="Arial" charset="0"/>
              </a:rPr>
              <a:t>Distribution:</a:t>
            </a:r>
          </a:p>
          <a:p>
            <a:pPr marL="639763" lvl="1" indent="-228600" fontAlgn="base">
              <a:lnSpc>
                <a:spcPct val="8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E-selectin (CD62E): endothelial cells</a:t>
            </a:r>
          </a:p>
          <a:p>
            <a:pPr marL="639763" lvl="1" indent="-228600" fontAlgn="base">
              <a:lnSpc>
                <a:spcPct val="8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P-selectin (CD62P): Platelets &amp; endothelial cells</a:t>
            </a:r>
          </a:p>
          <a:p>
            <a:pPr marL="639763" lvl="1" indent="-228600" fontAlgn="base">
              <a:lnSpc>
                <a:spcPct val="8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L-selectin (CD62L): Leukocytes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735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Integrins</a:t>
            </a:r>
            <a:endParaRPr lang="ar-JO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3600" dirty="0">
                <a:solidFill>
                  <a:srgbClr val="2F2B20"/>
                </a:solidFill>
                <a:latin typeface="Arial" charset="0"/>
              </a:rPr>
              <a:t>Heterodimeric cell surface proteins (</a:t>
            </a:r>
            <a:r>
              <a:rPr lang="en-US" sz="3600" dirty="0">
                <a:solidFill>
                  <a:srgbClr val="2F2B20"/>
                </a:solidFill>
                <a:latin typeface="Symbol" pitchFamily="18" charset="2"/>
              </a:rPr>
              <a:t>a</a:t>
            </a:r>
            <a:r>
              <a:rPr lang="en-US" sz="3600" dirty="0">
                <a:solidFill>
                  <a:srgbClr val="2F2B20"/>
                </a:solidFill>
                <a:latin typeface="Arial" charset="0"/>
              </a:rPr>
              <a:t> &amp; </a:t>
            </a:r>
            <a:r>
              <a:rPr lang="en-US" sz="3600" dirty="0">
                <a:solidFill>
                  <a:srgbClr val="2F2B20"/>
                </a:solidFill>
                <a:latin typeface="Symbol" pitchFamily="18" charset="2"/>
              </a:rPr>
              <a:t>b</a:t>
            </a:r>
            <a:r>
              <a:rPr lang="en-US" sz="3600" dirty="0">
                <a:solidFill>
                  <a:srgbClr val="2F2B20"/>
                </a:solidFill>
                <a:latin typeface="Arial" charset="0"/>
              </a:rPr>
              <a:t> chains</a:t>
            </a:r>
            <a:r>
              <a:rPr lang="en-US" sz="3600" dirty="0" smtClean="0">
                <a:solidFill>
                  <a:srgbClr val="2F2B20"/>
                </a:solidFill>
                <a:latin typeface="Arial" charset="0"/>
              </a:rPr>
              <a:t>)</a:t>
            </a:r>
          </a:p>
          <a:p>
            <a:pPr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endParaRPr lang="en-US" sz="3600" dirty="0">
              <a:solidFill>
                <a:srgbClr val="2F2B20"/>
              </a:solidFill>
              <a:latin typeface="Arial" charset="0"/>
            </a:endParaRPr>
          </a:p>
          <a:p>
            <a:pPr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3600" dirty="0">
                <a:solidFill>
                  <a:srgbClr val="2F2B20"/>
                </a:solidFill>
                <a:latin typeface="Arial" charset="0"/>
              </a:rPr>
              <a:t>Binds to ligands present in: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Extracellular matrix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Complement system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Surface of other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cell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3600" dirty="0">
                <a:solidFill>
                  <a:srgbClr val="2F2B20"/>
                </a:solidFill>
                <a:latin typeface="Arial" charset="0"/>
              </a:rPr>
              <a:t>Cytoplasmic domains bind with cytoskeleton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828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Adhesion between leukocytes and endothelial cells</a:t>
            </a:r>
            <a:endParaRPr lang="ar-J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17639"/>
            <a:ext cx="11170920" cy="4708526"/>
          </a:xfrm>
        </p:spPr>
        <p:txBody>
          <a:bodyPr>
            <a:normAutofit lnSpcReduction="10000"/>
          </a:bodyPr>
          <a:lstStyle/>
          <a:p>
            <a:pPr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Weak adhesion and rolling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dirty="0">
                <a:latin typeface="Arial" charset="0"/>
              </a:rPr>
              <a:t>Mediated by </a:t>
            </a:r>
            <a:r>
              <a:rPr lang="en-US" dirty="0" smtClean="0">
                <a:latin typeface="Arial" charset="0"/>
              </a:rPr>
              <a:t>selectins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endParaRPr lang="en-US" dirty="0">
              <a:latin typeface="Arial" charset="0"/>
            </a:endParaRPr>
          </a:p>
          <a:p>
            <a:pPr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Firm adhesion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2400" dirty="0">
                <a:solidFill>
                  <a:srgbClr val="2F2B20"/>
                </a:solidFill>
                <a:latin typeface="Arial" charset="0"/>
              </a:rPr>
              <a:t>Ig superfamily molecules expressed on endothelial cells such as:</a:t>
            </a:r>
          </a:p>
          <a:p>
            <a:pPr marL="1004888" lvl="2" fontAlgn="base">
              <a:lnSpc>
                <a:spcPct val="90000"/>
              </a:lnSpc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charset="0"/>
              </a:rPr>
              <a:t> ICAM-1</a:t>
            </a:r>
          </a:p>
          <a:p>
            <a:pPr marL="1004888" lvl="2" fontAlgn="base">
              <a:lnSpc>
                <a:spcPct val="90000"/>
              </a:lnSpc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charset="0"/>
              </a:rPr>
              <a:t>VCAM-1</a:t>
            </a:r>
          </a:p>
          <a:p>
            <a:pPr marL="639763" lvl="1" indent="-228600" fontAlgn="base">
              <a:lnSpc>
                <a:spcPct val="90000"/>
              </a:lnSpc>
              <a:spcAft>
                <a:spcPct val="0"/>
              </a:spcAft>
              <a:buClr>
                <a:srgbClr val="9CBEBD"/>
              </a:buClr>
              <a:buFont typeface="Arial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Integrins</a:t>
            </a:r>
            <a:r>
              <a:rPr lang="en-US" sz="2400" dirty="0">
                <a:solidFill>
                  <a:srgbClr val="2F2B20"/>
                </a:solidFill>
                <a:latin typeface="Arial" charset="0"/>
              </a:rPr>
              <a:t> expressed on leukocytes:</a:t>
            </a:r>
          </a:p>
          <a:p>
            <a:pPr marL="1004888" lvl="2" fontAlgn="base">
              <a:lnSpc>
                <a:spcPct val="90000"/>
              </a:lnSpc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charset="0"/>
              </a:rPr>
              <a:t>LFA-1 (CD11a/CD18)</a:t>
            </a:r>
          </a:p>
          <a:p>
            <a:pPr marL="1004888" lvl="2" fontAlgn="base">
              <a:lnSpc>
                <a:spcPct val="90000"/>
              </a:lnSpc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charset="0"/>
              </a:rPr>
              <a:t>Mac-1 (CD11b/CD18)</a:t>
            </a:r>
          </a:p>
          <a:p>
            <a:pPr marL="1004888" lvl="2" fontAlgn="base">
              <a:lnSpc>
                <a:spcPct val="90000"/>
              </a:lnSpc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charset="0"/>
              </a:rPr>
              <a:t>P150,95 (CD11c/CD18)</a:t>
            </a:r>
          </a:p>
          <a:p>
            <a:pPr marL="1004888" lvl="2" fontAlgn="base">
              <a:lnSpc>
                <a:spcPct val="90000"/>
              </a:lnSpc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charset="0"/>
              </a:rPr>
              <a:t>VLA-4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827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Upregulation of Selectins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50" y="1942775"/>
            <a:ext cx="8431499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 Induction of Adhesion Molecules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454" y="1600200"/>
            <a:ext cx="61330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Chemotactics Increase Affinity of </a:t>
            </a:r>
            <a:r>
              <a:rPr lang="en-US" dirty="0" err="1"/>
              <a:t>Integrins</a:t>
            </a:r>
            <a:r>
              <a:rPr lang="en-US" dirty="0"/>
              <a:t> to Adhesion Molecules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747" y="1826941"/>
            <a:ext cx="8242506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24944" cy="7677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Endothelial and Leukocyte Adhesion Molecule Interactions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37686"/>
              </p:ext>
            </p:extLst>
          </p:nvPr>
        </p:nvGraphicFramePr>
        <p:xfrm>
          <a:off x="2560320" y="1645921"/>
          <a:ext cx="7187184" cy="436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99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ENDOTHELIUM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WBC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FUNCTION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 &amp; E-selectins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err="1">
                          <a:effectLst/>
                        </a:rPr>
                        <a:t>Sialyl</a:t>
                      </a:r>
                      <a:r>
                        <a:rPr lang="en-US" sz="1800" dirty="0">
                          <a:effectLst/>
                        </a:rPr>
                        <a:t>-Lewis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Rolling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GlyCAM-1, CD34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L-selectin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Rolling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99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VCAM-1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VLA-4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Adhesion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651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ICAM-1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CD11/CD18      </a:t>
                      </a:r>
                    </a:p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(LFA1, MAC1)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Adhesion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841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CD31 (PECAM-1)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CD31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Transmigration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6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E2BC01-0386-4794-B11A-20569C5D05D1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590127" y="-261852"/>
            <a:ext cx="1413660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J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		</a:t>
            </a:r>
            <a:endParaRPr kumimoji="0" lang="en-US" altLang="ar-J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82297"/>
            <a:ext cx="11750040" cy="109728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Leukocyte Recruitment to Sites of Inflammation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280160"/>
            <a:ext cx="10981944" cy="538581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Leukocytes that are recruited to sites of inflammation perform the key function of eliminating the offending </a:t>
            </a:r>
            <a:r>
              <a:rPr lang="en-US" dirty="0" smtClean="0"/>
              <a:t>agents</a:t>
            </a:r>
          </a:p>
          <a:p>
            <a:pPr algn="l" rtl="0"/>
            <a:r>
              <a:rPr lang="en-US" dirty="0"/>
              <a:t>The most important leukocytes in typical inflammatory reactions are the ones </a:t>
            </a:r>
            <a:r>
              <a:rPr lang="en-US" b="1" dirty="0">
                <a:solidFill>
                  <a:srgbClr val="C00000"/>
                </a:solidFill>
              </a:rPr>
              <a:t>capable of phagocytosis</a:t>
            </a:r>
            <a:r>
              <a:rPr lang="en-US" dirty="0"/>
              <a:t>, namely, </a:t>
            </a:r>
            <a:r>
              <a:rPr lang="en-US" b="1" dirty="0">
                <a:solidFill>
                  <a:srgbClr val="C00000"/>
                </a:solidFill>
              </a:rPr>
              <a:t>neutrophils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macrophages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two cell types share many features, such as phagocytosis, ability to migrate through blood vessels into tissues, and chemotaxis. </a:t>
            </a:r>
            <a:endParaRPr lang="en-US" dirty="0" smtClean="0"/>
          </a:p>
          <a:p>
            <a:pPr algn="l" rtl="0"/>
            <a:r>
              <a:rPr lang="en-US" dirty="0"/>
              <a:t>These leukocytes ingest and destroy bacteria and other microbes, as well as necrotic tissue and foreign </a:t>
            </a:r>
            <a:r>
              <a:rPr lang="en-US" dirty="0" smtClean="0"/>
              <a:t>substances</a:t>
            </a:r>
          </a:p>
          <a:p>
            <a:pPr algn="l" rtl="0"/>
            <a:r>
              <a:rPr lang="en-US" dirty="0"/>
              <a:t>Macrophages also produce growth factors that aid in </a:t>
            </a:r>
            <a:r>
              <a:rPr lang="en-US" dirty="0" smtClean="0"/>
              <a:t>repair</a:t>
            </a:r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strongly activated, they may induce tissue damage and prolong inflammation </a:t>
            </a:r>
            <a:r>
              <a:rPr lang="en-US" b="1" dirty="0">
                <a:solidFill>
                  <a:srgbClr val="C00000"/>
                </a:solidFill>
              </a:rPr>
              <a:t>“collateral damage”</a:t>
            </a:r>
            <a:endParaRPr lang="ar-J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134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General Structure of CAM Families</a:t>
            </a:r>
          </a:p>
        </p:txBody>
      </p:sp>
      <p:sp>
        <p:nvSpPr>
          <p:cNvPr id="37891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981200" y="1536701"/>
            <a:ext cx="3657600" cy="45894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5ED09B-A271-484F-AB83-8473FE5987EC}" type="slidenum">
              <a:rPr lang="ar-SA" smtClean="0"/>
              <a:pPr/>
              <a:t>20</a:t>
            </a:fld>
            <a:endParaRPr lang="en-US" smtClean="0"/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2" y="1088136"/>
            <a:ext cx="6188076" cy="54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9689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The Process of Rolling, Activation and Firm Adhesion </a:t>
            </a:r>
            <a:r>
              <a:rPr lang="en-US" sz="4000" dirty="0" smtClean="0"/>
              <a:t>of Leukocytes</a:t>
            </a:r>
            <a:endParaRPr lang="en-US" sz="4000" dirty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0250A2-AA91-452A-AEA4-41A38418D5EC}" type="slidenum">
              <a:rPr lang="ar-SA" smtClean="0"/>
              <a:pPr/>
              <a:t>21</a:t>
            </a:fld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71614"/>
            <a:ext cx="73914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latin typeface="Arial" charset="0"/>
              </a:rPr>
              <a:t>Molecules Mediating Endothelial-Neutrophil Interaction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192E7-8571-44A6-AEFC-AA54E5D27692}" type="slidenum">
              <a:rPr lang="ar-SA" smtClean="0"/>
              <a:pPr/>
              <a:t>22</a:t>
            </a:fld>
            <a:endParaRPr lang="en-US" smtClean="0"/>
          </a:p>
        </p:txBody>
      </p:sp>
      <p:pic>
        <p:nvPicPr>
          <p:cNvPr id="39940" name="Picture 5" descr="File0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4" y="2093976"/>
            <a:ext cx="5153806" cy="35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File04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2093976"/>
            <a:ext cx="4461526" cy="35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4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Arial" charset="0"/>
              </a:rPr>
              <a:t>Firm Adhesion via Integrin ICAM Interactions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E78789-B887-48EC-95E0-B0959B8B0EF6}" type="slidenum">
              <a:rPr lang="ar-SA" smtClean="0"/>
              <a:pPr/>
              <a:t>23</a:t>
            </a:fld>
            <a:endParaRPr lang="en-US" smtClean="0"/>
          </a:p>
        </p:txBody>
      </p:sp>
      <p:pic>
        <p:nvPicPr>
          <p:cNvPr id="40964" name="Picture 4" descr="File0470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85506"/>
            <a:ext cx="7941182" cy="497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Diapedesis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Transmigration</a:t>
            </a:r>
            <a:r>
              <a:rPr lang="en-US" dirty="0" smtClean="0">
                <a:latin typeface="Arial" charset="0"/>
              </a:rPr>
              <a:t> of leukocytes between endothelial cells at the intercellular junctions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Facilitated by PECAM-1 (CD31)/PECAM-1 interaction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5B736F-86F6-44A0-BE20-61A76C04F1F5}" type="slidenum">
              <a:rPr lang="ar-SA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431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Transmigration of Neutrophils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E128B7-8F1E-4AE0-BD5F-0DDAAB08EE57}" type="slidenum">
              <a:rPr lang="ar-SA" smtClean="0"/>
              <a:pPr/>
              <a:t>25</a:t>
            </a:fld>
            <a:endParaRPr lang="en-US" smtClean="0"/>
          </a:p>
        </p:txBody>
      </p:sp>
      <p:pic>
        <p:nvPicPr>
          <p:cNvPr id="41988" name="Picture 5" descr="File0471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23" y="1624584"/>
            <a:ext cx="8078813" cy="473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0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Chemotaxis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48056" y="1664208"/>
            <a:ext cx="11539728" cy="496519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Migration of cells along a chemical gradient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Chemotactic factors: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Soluble </a:t>
            </a:r>
            <a:r>
              <a:rPr lang="en-US" dirty="0" err="1" smtClean="0">
                <a:latin typeface="Arial" charset="0"/>
              </a:rPr>
              <a:t>bacteial</a:t>
            </a:r>
            <a:r>
              <a:rPr lang="en-US" dirty="0" smtClean="0">
                <a:latin typeface="Arial" charset="0"/>
              </a:rPr>
              <a:t> products, e.g. N-formyl-methionine termini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Complement system products, e.g. C5a</a:t>
            </a:r>
          </a:p>
          <a:p>
            <a:pPr lvl="1" eaLnBrk="1" hangingPunct="1"/>
            <a:r>
              <a:rPr lang="en-US" dirty="0" err="1" smtClean="0">
                <a:latin typeface="Arial" charset="0"/>
              </a:rPr>
              <a:t>Lipooxygenase</a:t>
            </a:r>
            <a:r>
              <a:rPr lang="en-US" dirty="0" smtClean="0">
                <a:latin typeface="Arial" charset="0"/>
              </a:rPr>
              <a:t> pathway of arachidonic acid metabolism, e.g. LTB4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Cytokines, e.g. IL-8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F8590-B58E-4A3B-80E8-2D761905ED4C}" type="slidenum">
              <a:rPr lang="ar-SA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94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696" y="0"/>
            <a:ext cx="10972800" cy="91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Chemotaxis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3487"/>
            <a:ext cx="12192000" cy="556591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Migration of cells along a chemical gradient</a:t>
            </a:r>
          </a:p>
          <a:p>
            <a:r>
              <a:rPr lang="en-US" dirty="0">
                <a:latin typeface="Arial" charset="0"/>
              </a:rPr>
              <a:t>Both exogenous and endogenous substances can act as </a:t>
            </a:r>
            <a:r>
              <a:rPr lang="en-US" dirty="0" err="1" smtClean="0">
                <a:latin typeface="Arial" charset="0"/>
              </a:rPr>
              <a:t>chemoattractants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u="sng" dirty="0" smtClean="0">
                <a:solidFill>
                  <a:srgbClr val="FF0000"/>
                </a:solidFill>
                <a:latin typeface="Arial" charset="0"/>
              </a:rPr>
              <a:t>Chemotactic factors:</a:t>
            </a:r>
            <a:endParaRPr lang="en-US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   - Bacterial </a:t>
            </a:r>
            <a:r>
              <a:rPr lang="en-US" sz="2800" dirty="0">
                <a:latin typeface="Arial" charset="0"/>
              </a:rPr>
              <a:t>products, particularly peptides with N-</a:t>
            </a:r>
            <a:r>
              <a:rPr lang="en-US" sz="2800" dirty="0" err="1">
                <a:latin typeface="Arial" charset="0"/>
              </a:rPr>
              <a:t>formylmethionine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termini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- Cytokines</a:t>
            </a:r>
            <a:r>
              <a:rPr lang="en-US" sz="2800" dirty="0">
                <a:latin typeface="Arial" charset="0"/>
              </a:rPr>
              <a:t>, especially those of the chemokine </a:t>
            </a:r>
            <a:r>
              <a:rPr lang="en-US" sz="2800" dirty="0" smtClean="0">
                <a:latin typeface="Arial" charset="0"/>
              </a:rPr>
              <a:t>family (IL-8)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- Components </a:t>
            </a:r>
            <a:r>
              <a:rPr lang="en-US" sz="2800" dirty="0">
                <a:latin typeface="Arial" charset="0"/>
              </a:rPr>
              <a:t>of the complement system, particularly </a:t>
            </a:r>
            <a:r>
              <a:rPr lang="en-US" sz="2800" dirty="0" smtClean="0">
                <a:latin typeface="Arial" charset="0"/>
              </a:rPr>
              <a:t>C5a</a:t>
            </a:r>
            <a:endParaRPr lang="en-US" sz="2800" dirty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   - Products </a:t>
            </a:r>
            <a:r>
              <a:rPr lang="en-US" sz="2800" dirty="0">
                <a:latin typeface="Arial" charset="0"/>
              </a:rPr>
              <a:t>of the lipoxygenase pathway of arachidonic acid (AA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  </a:t>
            </a:r>
            <a:r>
              <a:rPr lang="en-US" sz="2800" dirty="0">
                <a:latin typeface="Arial" charset="0"/>
              </a:rPr>
              <a:t>metabolism, particularly leukotriene B4 (LTB4)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F8590-B58E-4A3B-80E8-2D761905ED4C}" type="slidenum">
              <a:rPr lang="ar-SA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911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AutoShape 6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Effects of Chemotactic Factors on Leukocytes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A61D3-FD95-4CB0-A1DC-6C8787171E58}" type="slidenum">
              <a:rPr lang="ar-SA" smtClean="0"/>
              <a:pPr/>
              <a:t>28</a:t>
            </a:fld>
            <a:endParaRPr lang="en-US" smtClean="0"/>
          </a:p>
        </p:txBody>
      </p:sp>
      <p:pic>
        <p:nvPicPr>
          <p:cNvPr id="48132" name="Picture 5" descr="S01871-002-f007c"/>
          <p:cNvPicPr preferRelativeResize="0">
            <a:picLocks noChangeAspect="1" noChangeArrowheads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1905000"/>
            <a:ext cx="8194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05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0" name="AutoShap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06901"/>
          </a:xfrm>
          <a:prstGeom prst="roundRect">
            <a:avLst>
              <a:gd name="adj" fmla="val 21667"/>
            </a:avLst>
          </a:prstGeo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Effects of Chemotactic Factors on Endothelial Cells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FDCDB-372F-4F37-8FEC-9BB8B2DB171A}" type="slidenum">
              <a:rPr lang="ar-SA" smtClean="0"/>
              <a:pPr/>
              <a:t>29</a:t>
            </a:fld>
            <a:endParaRPr lang="en-US" smtClean="0"/>
          </a:p>
        </p:txBody>
      </p:sp>
      <p:pic>
        <p:nvPicPr>
          <p:cNvPr id="49156" name="Picture 5" descr="S01871-002-f007b"/>
          <p:cNvPicPr preferRelativeResize="0">
            <a:picLocks noChangeAspect="1" noChangeArrowheads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7200"/>
            <a:ext cx="8382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6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549"/>
              </p:ext>
            </p:extLst>
          </p:nvPr>
        </p:nvGraphicFramePr>
        <p:xfrm>
          <a:off x="3271583" y="0"/>
          <a:ext cx="6514881" cy="75037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71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4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91" marR="46291" marT="23145" marB="2314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Neutrophils</a:t>
                      </a:r>
                    </a:p>
                    <a:p>
                      <a:pPr algn="l" rtl="0"/>
                      <a:endParaRPr lang="en-US" sz="1200" dirty="0"/>
                    </a:p>
                  </a:txBody>
                  <a:tcPr marL="46291" marR="46291" marT="23145" marB="2314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 </a:t>
                      </a:r>
                      <a:r>
                        <a:rPr lang="en-US" sz="1800" b="1" dirty="0" smtClean="0"/>
                        <a:t>Macrophages</a:t>
                      </a:r>
                      <a:endParaRPr lang="ar-JO" sz="1800" b="1" dirty="0"/>
                    </a:p>
                  </a:txBody>
                  <a:tcPr marL="46291" marR="46291" marT="23145" marB="2314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489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Origin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HSCs in bone marrow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HSCs </a:t>
                      </a:r>
                      <a:r>
                        <a:rPr lang="en-US" sz="1400" b="1" dirty="0"/>
                        <a:t>in bone marrow (in inflammatory reactions)</a:t>
                      </a:r>
                    </a:p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Many </a:t>
                      </a:r>
                      <a:r>
                        <a:rPr lang="en-US" sz="1400" b="1" dirty="0"/>
                        <a:t>tissue-resident macrophages: stem cells in yolk sac or fetal liver (early in development)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24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Life span in tissues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1–2 days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Inflammatory macrophages: days or weeks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Tissue-resident macrophages: years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768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Responses to activating stimuli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Rapid, short-lived, mostly degranulation and enzymatic activity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More prolonged, slower, often dependent on new gene transcription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Reactive </a:t>
                      </a:r>
                      <a:r>
                        <a:rPr lang="en-US" sz="1400" b="1" dirty="0"/>
                        <a:t>oxygen species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Rapidly induced by assembly of phagocyte oxidase (respiratory burst)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Less prominent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768"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Nitric </a:t>
                      </a:r>
                      <a:r>
                        <a:rPr lang="en-US" sz="1400" b="1" dirty="0"/>
                        <a:t>oxide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Low levels or none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Induced following transcriptional activation of </a:t>
                      </a:r>
                      <a:r>
                        <a:rPr lang="en-US" sz="1400" b="1" dirty="0" err="1"/>
                        <a:t>iNOS</a:t>
                      </a:r>
                      <a:endParaRPr lang="en-US" sz="1400" b="1" dirty="0"/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888"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Degranulation</a:t>
                      </a:r>
                      <a:endParaRPr lang="en-US" sz="1400" b="1" dirty="0"/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Major response; induced by cytoskeletal rearrangement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Not prominent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768"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Cytokine </a:t>
                      </a:r>
                      <a:r>
                        <a:rPr lang="en-US" sz="1400" b="1" dirty="0"/>
                        <a:t>production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Low levels or none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Major functional activity, requires transcriptional activation of cytokine genes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888"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NET </a:t>
                      </a:r>
                      <a:r>
                        <a:rPr lang="en-US" sz="1400" b="1" dirty="0"/>
                        <a:t>formation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Rapidly induced, by extrusion of nuclear contents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No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l" rtl="0">
                        <a:buFont typeface="+mj-lt"/>
                        <a:buNone/>
                      </a:pPr>
                      <a:r>
                        <a:rPr lang="en-US" sz="1400" b="1" dirty="0" smtClean="0"/>
                        <a:t>Secretion </a:t>
                      </a:r>
                      <a:r>
                        <a:rPr lang="en-US" sz="1400" b="1" dirty="0"/>
                        <a:t>of lysosomal enzymes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/>
                        <a:t>Prominent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Less</a:t>
                      </a:r>
                    </a:p>
                  </a:txBody>
                  <a:tcPr marL="46291" marR="46291" marT="23145" marB="2314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452" y="1385716"/>
            <a:ext cx="3021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Properties of Neutrophils and Macrophages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86464" y="2846925"/>
            <a:ext cx="2405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>
                <a:solidFill>
                  <a:srgbClr val="FF0000"/>
                </a:solidFill>
              </a:rPr>
              <a:t>HSC: </a:t>
            </a:r>
            <a:r>
              <a:rPr lang="en-US" dirty="0">
                <a:solidFill>
                  <a:prstClr val="black"/>
                </a:solidFill>
              </a:rPr>
              <a:t>Hematopoietic </a:t>
            </a:r>
            <a:endParaRPr lang="en-US" dirty="0" smtClean="0">
              <a:solidFill>
                <a:prstClr val="black"/>
              </a:solidFill>
            </a:endParaRP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stem cells</a:t>
            </a:r>
          </a:p>
          <a:p>
            <a:pPr lvl="0" algn="l" rtl="0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iNOS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inducible </a:t>
            </a:r>
            <a:r>
              <a:rPr lang="en-US" dirty="0" smtClean="0">
                <a:solidFill>
                  <a:prstClr val="black"/>
                </a:solidFill>
              </a:rPr>
              <a:t>nitric</a:t>
            </a: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  oxide </a:t>
            </a:r>
            <a:r>
              <a:rPr lang="en-US" dirty="0">
                <a:solidFill>
                  <a:prstClr val="black"/>
                </a:solidFill>
              </a:rPr>
              <a:t>synthase</a:t>
            </a:r>
          </a:p>
          <a:p>
            <a:pPr lvl="0" algn="l" rtl="0"/>
            <a:r>
              <a:rPr lang="en-US" dirty="0">
                <a:solidFill>
                  <a:srgbClr val="FF0000"/>
                </a:solidFill>
              </a:rPr>
              <a:t>NET: </a:t>
            </a:r>
            <a:r>
              <a:rPr lang="en-US" dirty="0">
                <a:solidFill>
                  <a:prstClr val="black"/>
                </a:solidFill>
              </a:rPr>
              <a:t>neutrophil </a:t>
            </a:r>
            <a:endParaRPr lang="en-US" dirty="0" smtClean="0">
              <a:solidFill>
                <a:prstClr val="black"/>
              </a:solidFill>
            </a:endParaRP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extracellular traps</a:t>
            </a:r>
            <a:endParaRPr lang="ar-J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Effects of Chemotactic Factors on Leukocytes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8130"/>
            <a:ext cx="12192000" cy="421419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Stimulate locomotion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Degranulation of lysosomal enzymes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Production of AA metabolites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Modulation of the numbers and affinity of leukocyte adhesion molecules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8AC3DA-E0B2-45F7-ADCE-3A71D9711549}" type="slidenum">
              <a:rPr lang="ar-SA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229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301"/>
          </a:xfrm>
        </p:spPr>
        <p:txBody>
          <a:bodyPr/>
          <a:lstStyle/>
          <a:p>
            <a:r>
              <a:rPr lang="en-US" dirty="0" smtClean="0"/>
              <a:t>Nature of Cell Infiltrate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nature of the leukocyte infiltrate varies with the age of the inflammatory response and the type of stimulus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Bacterial infection—the </a:t>
            </a:r>
            <a:r>
              <a:rPr lang="en-US" dirty="0"/>
              <a:t>cellular infiltrate is dominated by neutrophils for several </a:t>
            </a:r>
            <a:r>
              <a:rPr lang="en-US" dirty="0" smtClean="0"/>
              <a:t>days</a:t>
            </a:r>
            <a:endParaRPr lang="en-US" dirty="0"/>
          </a:p>
          <a:p>
            <a:r>
              <a:rPr lang="en-US" dirty="0" smtClean="0"/>
              <a:t> Viral infections- </a:t>
            </a:r>
            <a:r>
              <a:rPr lang="en-US" dirty="0"/>
              <a:t>lymphocytes may be the first cells to </a:t>
            </a:r>
            <a:r>
              <a:rPr lang="en-US" dirty="0" smtClean="0"/>
              <a:t>arrive</a:t>
            </a:r>
          </a:p>
          <a:p>
            <a:r>
              <a:rPr lang="en-US" dirty="0" smtClean="0"/>
              <a:t> Hypersensitivity </a:t>
            </a:r>
            <a:r>
              <a:rPr lang="en-US" dirty="0"/>
              <a:t>reactions are dominated by activated lymphocytes, macrophages, and plasma cells (reflecting the immune </a:t>
            </a:r>
            <a:r>
              <a:rPr lang="en-US" dirty="0" smtClean="0"/>
              <a:t>response)</a:t>
            </a:r>
          </a:p>
          <a:p>
            <a:r>
              <a:rPr lang="en-US" dirty="0"/>
              <a:t>A</a:t>
            </a:r>
            <a:r>
              <a:rPr lang="en-US" dirty="0" smtClean="0"/>
              <a:t>llergic </a:t>
            </a:r>
            <a:r>
              <a:rPr lang="en-US" dirty="0"/>
              <a:t>reactions, eosinophils may be a prominent cell type.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148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quence of Events Following injury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90805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841247">
              <a:defRPr sz="368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4232"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Sequence of Events Following injury</a:t>
            </a:r>
          </a:p>
        </p:txBody>
      </p:sp>
      <p:pic>
        <p:nvPicPr>
          <p:cNvPr id="181" name="S01871-002-f008" descr="S01871-002-f00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58" y="1620078"/>
            <a:ext cx="7213542" cy="5237923"/>
          </a:xfrm>
          <a:prstGeom prst="rect">
            <a:avLst/>
          </a:prstGeom>
          <a:ln>
            <a:solidFill>
              <a:srgbClr val="2F2B20"/>
            </a:solidFill>
          </a:ln>
        </p:spPr>
      </p:pic>
    </p:spTree>
    <p:extLst>
      <p:ext uri="{BB962C8B-B14F-4D97-AF65-F5344CB8AC3E}">
        <p14:creationId xmlns:p14="http://schemas.microsoft.com/office/powerpoint/2010/main" val="2286841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hagocytosis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977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Phagocytosis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Clearance of the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Offending Agent</a:t>
            </a:r>
            <a:endParaRPr sz="36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184" name="The process of ingestion and digestion by cells of solid substances, e.g., other cells, bacteria, necrotic tissue or foreign material…"/>
          <p:cNvSpPr txBox="1">
            <a:spLocks noGrp="1"/>
          </p:cNvSpPr>
          <p:nvPr>
            <p:ph type="body" idx="4294967295"/>
          </p:nvPr>
        </p:nvSpPr>
        <p:spPr>
          <a:xfrm>
            <a:off x="1017588" y="1562100"/>
            <a:ext cx="11174412" cy="5140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5245" indent="-290945" algn="l" rtl="0">
              <a:lnSpc>
                <a:spcPct val="140000"/>
              </a:lnSpc>
              <a:spcBef>
                <a:spcPts val="600"/>
              </a:spcBef>
            </a:pPr>
            <a:r>
              <a:rPr lang="en-US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Recognition of microbes or dead cells induces several responses in leukocytes that are collectively called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leukocyte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activation.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05245" indent="-290945" algn="l" rtl="0">
              <a:lnSpc>
                <a:spcPct val="14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Phagocytosis</a:t>
            </a:r>
            <a:r>
              <a:rPr lang="en-US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is t</a:t>
            </a:r>
            <a:r>
              <a:rPr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he </a:t>
            </a:r>
            <a:r>
              <a:rPr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process of ingestion and digestion by cells of solid substances, e.g., other cells, bacteria, necrotic tissue or foreign </a:t>
            </a:r>
            <a:r>
              <a:rPr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material</a:t>
            </a:r>
            <a:endParaRPr lang="en-US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05245" indent="-290945" algn="l" rtl="0">
              <a:spcBef>
                <a:spcPts val="600"/>
              </a:spcBef>
            </a:pPr>
            <a:r>
              <a:rPr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Steps </a:t>
            </a:r>
            <a:r>
              <a:rPr b="1" dirty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of phagocytosis:</a:t>
            </a:r>
          </a:p>
          <a:p>
            <a:pPr marL="925513" lvl="1" indent="-514350" algn="l" rtl="0">
              <a:buClr>
                <a:schemeClr val="accent2"/>
              </a:buClr>
              <a:buFont typeface="+mj-lt"/>
              <a:buAutoNum type="arabicParenR"/>
              <a:defRPr sz="2000"/>
            </a:pPr>
            <a:r>
              <a:rPr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Recognition, attachment and binding to cellular </a:t>
            </a:r>
            <a:r>
              <a:rPr sz="26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receptors</a:t>
            </a:r>
            <a:r>
              <a:rPr lang="ar-JO"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sz="2600" dirty="0" err="1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Opsonins</a:t>
            </a:r>
            <a:endParaRPr sz="26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776287" lvl="2" indent="0" algn="l" rtl="0">
              <a:spcBef>
                <a:spcPts val="400"/>
              </a:spcBef>
              <a:buClr>
                <a:srgbClr val="D2CB6C"/>
              </a:buClr>
              <a:buNone/>
              <a:defRPr sz="2400"/>
            </a:pPr>
            <a:r>
              <a:rPr lang="en-US" sz="26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 </a:t>
            </a:r>
            <a:r>
              <a:rPr sz="26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IgG</a:t>
            </a:r>
            <a:r>
              <a:rPr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C3b, </a:t>
            </a:r>
            <a:r>
              <a:rPr sz="2600" dirty="0" err="1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collectins</a:t>
            </a:r>
            <a:r>
              <a:rPr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-</a:t>
            </a:r>
          </a:p>
          <a:p>
            <a:pPr marL="925513" lvl="1" indent="-514350" algn="l" rtl="0">
              <a:buClr>
                <a:schemeClr val="accent2"/>
              </a:buClr>
              <a:buFont typeface="+mj-lt"/>
              <a:buAutoNum type="arabicParenR"/>
              <a:defRPr sz="2000"/>
            </a:pPr>
            <a:r>
              <a:rPr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Engulfment</a:t>
            </a:r>
          </a:p>
          <a:p>
            <a:pPr marL="925513" lvl="1" indent="-514350" algn="l" rtl="0">
              <a:buClr>
                <a:schemeClr val="accent2"/>
              </a:buClr>
              <a:buFont typeface="+mj-lt"/>
              <a:buAutoNum type="arabicParenR"/>
              <a:defRPr sz="2000"/>
            </a:pPr>
            <a:r>
              <a:rPr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Fusion of phagocytic vacuoles with lysosomes</a:t>
            </a:r>
          </a:p>
          <a:p>
            <a:pPr marL="925513" lvl="1" indent="-514350" algn="l" rtl="0">
              <a:buClr>
                <a:schemeClr val="accent2"/>
              </a:buClr>
              <a:buFont typeface="+mj-lt"/>
              <a:buAutoNum type="arabicParenR"/>
              <a:defRPr sz="2000"/>
            </a:pPr>
            <a:r>
              <a:rPr sz="2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Killing or degradation of ingested material</a:t>
            </a:r>
          </a:p>
        </p:txBody>
      </p:sp>
    </p:spTree>
    <p:extLst>
      <p:ext uri="{BB962C8B-B14F-4D97-AF65-F5344CB8AC3E}">
        <p14:creationId xmlns:p14="http://schemas.microsoft.com/office/powerpoint/2010/main" val="2728905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Leukocyte Activation</a:t>
            </a:r>
            <a:endParaRPr lang="en-US" dirty="0"/>
          </a:p>
        </p:txBody>
      </p:sp>
      <p:pic>
        <p:nvPicPr>
          <p:cNvPr id="9218" name="Picture 2" descr="C:\Users\u1030\Desktop\Acute Inflammation 2 _ Robbins and Cotran Pathologic Basis of Disease_files\07097d7579c34058a3e3446dcc1e8f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83" y="1898074"/>
            <a:ext cx="7248525" cy="45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Phagocytosis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F05E-DDB6-40B1-8FCF-26EF585D4099}" type="slidenum">
              <a:rPr lang="ar-SA" smtClean="0"/>
              <a:pPr/>
              <a:t>35</a:t>
            </a:fld>
            <a:endParaRPr lang="en-US" smtClean="0"/>
          </a:p>
        </p:txBody>
      </p:sp>
      <p:pic>
        <p:nvPicPr>
          <p:cNvPr id="52228" name="Picture 4" descr="File0475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803400"/>
            <a:ext cx="562927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8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hagocytosis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Phagocytosis</a:t>
            </a:r>
          </a:p>
        </p:txBody>
      </p:sp>
      <p:pic>
        <p:nvPicPr>
          <p:cNvPr id="193" name="File0475" descr="File047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1" y="1803400"/>
            <a:ext cx="5629275" cy="4406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6265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Phagocytosis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36904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Recognition and attachment by receptors:</a:t>
            </a:r>
          </a:p>
          <a:p>
            <a:pPr marL="114300" indent="0">
              <a:buNone/>
              <a:defRPr/>
            </a:pPr>
            <a:r>
              <a:rPr lang="en-US" dirty="0" smtClean="0"/>
              <a:t>The two most important recognition receptors are:</a:t>
            </a:r>
          </a:p>
          <a:p>
            <a:pPr marL="114300" indent="0">
              <a:buNone/>
              <a:defRPr/>
            </a:pPr>
            <a:endParaRPr lang="en-US" dirty="0"/>
          </a:p>
          <a:p>
            <a:pPr marL="114300" indent="0">
              <a:buNone/>
              <a:defRPr/>
            </a:pPr>
            <a:r>
              <a:rPr lang="en-US" dirty="0" smtClean="0"/>
              <a:t>1- Toll-like receptors are microbial sensors.</a:t>
            </a:r>
          </a:p>
          <a:p>
            <a:pPr marL="114300" indent="0">
              <a:buNone/>
              <a:defRPr/>
            </a:pPr>
            <a:r>
              <a:rPr lang="en-US" dirty="0" smtClean="0"/>
              <a:t>2- </a:t>
            </a:r>
            <a:r>
              <a:rPr lang="en-US" dirty="0" err="1" smtClean="0"/>
              <a:t>Inflammasome</a:t>
            </a:r>
            <a:r>
              <a:rPr lang="en-US" dirty="0" smtClean="0"/>
              <a:t> is a </a:t>
            </a:r>
            <a:r>
              <a:rPr lang="en-US" dirty="0" err="1" smtClean="0"/>
              <a:t>multiprotein</a:t>
            </a:r>
            <a:r>
              <a:rPr lang="en-US" dirty="0" smtClean="0"/>
              <a:t> cytoplasmic complex that recognizes products of dead cells such as uric acid---------- activation of caspases-1 ------------ secretion of the biologically active IL-1.</a:t>
            </a: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190AF-7367-46D2-83D1-3C6A74AE6488}" type="slidenum">
              <a:rPr lang="ar-SA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0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Phagocytosis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17638"/>
            <a:ext cx="9309100" cy="54403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Recognition and attachment by receptors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Other receptors: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Mannose receptors: bind to terminal mannose residues on microbes cell walls.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sz="2400" i="1" dirty="0">
                <a:latin typeface="Arial" charset="0"/>
              </a:rPr>
              <a:t>Mammalian cells are not </a:t>
            </a:r>
            <a:r>
              <a:rPr lang="en-US" sz="2400" i="1" dirty="0" err="1">
                <a:latin typeface="Arial" charset="0"/>
              </a:rPr>
              <a:t>recognised</a:t>
            </a:r>
            <a:r>
              <a:rPr lang="en-US" sz="2400" i="1" dirty="0">
                <a:latin typeface="Arial" charset="0"/>
              </a:rPr>
              <a:t> by mannose receptors because they contain terminal sialic acid and N-acetyl </a:t>
            </a:r>
            <a:r>
              <a:rPr lang="en-US" sz="2400" i="1" dirty="0" err="1">
                <a:latin typeface="Arial" charset="0"/>
              </a:rPr>
              <a:t>galactosamine</a:t>
            </a:r>
            <a:r>
              <a:rPr lang="en-US" sz="2400" i="1" dirty="0">
                <a:latin typeface="Arial" charset="0"/>
              </a:rPr>
              <a:t>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Scavenger receptors: oxidized LDL, and microbes.</a:t>
            </a:r>
          </a:p>
          <a:p>
            <a:pPr lvl="1" eaLnBrk="1" hangingPunct="1"/>
            <a:r>
              <a:rPr lang="en-US" dirty="0" err="1" smtClean="0">
                <a:latin typeface="Arial" charset="0"/>
              </a:rPr>
              <a:t>Opsonin</a:t>
            </a:r>
            <a:r>
              <a:rPr lang="en-US" dirty="0" smtClean="0">
                <a:latin typeface="Arial" charset="0"/>
              </a:rPr>
              <a:t> receptors (high affinity): IgG, C3b, </a:t>
            </a:r>
            <a:r>
              <a:rPr lang="en-US" dirty="0" err="1" smtClean="0">
                <a:latin typeface="Arial" charset="0"/>
              </a:rPr>
              <a:t>collectins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Cytokine receptors. 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CCA0E1-0136-49A4-B326-E4E007C87AB0}" type="slidenum">
              <a:rPr lang="ar-SA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417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hagocytosis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Phagocytosis</a:t>
            </a:r>
          </a:p>
        </p:txBody>
      </p:sp>
      <p:pic>
        <p:nvPicPr>
          <p:cNvPr id="11266" name="Picture 2" descr="C:\Users\u1030\Desktop\Acute Inflammation 2 _ Robbins and Cotran Pathologic Basis of Disease_files\da8412bcd8d44bfaad01eeae640cf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4" y="1335359"/>
            <a:ext cx="8369046" cy="43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67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472"/>
            <a:ext cx="10972800" cy="5733288"/>
          </a:xfrm>
        </p:spPr>
        <p:txBody>
          <a:bodyPr>
            <a:normAutofit/>
          </a:bodyPr>
          <a:lstStyle/>
          <a:p>
            <a:r>
              <a:rPr lang="en-US" dirty="0"/>
              <a:t>The journey of leukocytes from the vessel lumen to the tissue is a </a:t>
            </a:r>
            <a:r>
              <a:rPr lang="en-US" dirty="0">
                <a:solidFill>
                  <a:srgbClr val="FF0000"/>
                </a:solidFill>
              </a:rPr>
              <a:t>multistep process </a:t>
            </a:r>
            <a:r>
              <a:rPr lang="en-US" dirty="0"/>
              <a:t>that is mediated and controlled </a:t>
            </a:r>
            <a:r>
              <a:rPr lang="en-US" dirty="0">
                <a:solidFill>
                  <a:srgbClr val="FF0000"/>
                </a:solidFill>
              </a:rPr>
              <a:t>by adhesion molecules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cytokines</a:t>
            </a:r>
            <a:r>
              <a:rPr lang="en-US" dirty="0" smtClean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432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How Do Leukocytes Kill Infectious Agents?</a:t>
            </a:r>
            <a:br>
              <a:rPr lang="en-US" sz="4000" b="1" dirty="0">
                <a:solidFill>
                  <a:srgbClr val="C00000"/>
                </a:solidFill>
                <a:latin typeface="Arial" charset="0"/>
              </a:rPr>
            </a:b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Intracellular Destruction of Microbes and Debris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Oxygen Burst </a:t>
            </a:r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roducts/ </a:t>
            </a:r>
            <a:r>
              <a:rPr lang="en-US" dirty="0">
                <a:latin typeface="Arial" charset="0"/>
              </a:rPr>
              <a:t>Reactive Oxygen </a:t>
            </a:r>
            <a:r>
              <a:rPr lang="en-US" dirty="0" smtClean="0">
                <a:latin typeface="Arial" charset="0"/>
              </a:rPr>
              <a:t>Species(ROS)</a:t>
            </a:r>
          </a:p>
          <a:p>
            <a:r>
              <a:rPr lang="en-US" dirty="0" smtClean="0">
                <a:latin typeface="Arial" charset="0"/>
              </a:rPr>
              <a:t>Nitric Oxide.</a:t>
            </a:r>
          </a:p>
          <a:p>
            <a:r>
              <a:rPr lang="en-US" dirty="0">
                <a:latin typeface="Arial" charset="0"/>
              </a:rPr>
              <a:t>Neutrophilic Extracellular Traps (NETs)</a:t>
            </a:r>
          </a:p>
          <a:p>
            <a:r>
              <a:rPr lang="en-US" u="sng" dirty="0" smtClean="0">
                <a:latin typeface="Arial" charset="0"/>
              </a:rPr>
              <a:t>Granule </a:t>
            </a:r>
            <a:r>
              <a:rPr lang="en-US" u="sng" dirty="0">
                <a:latin typeface="Arial" charset="0"/>
              </a:rPr>
              <a:t>Enzymes and Other Proteins</a:t>
            </a:r>
            <a:endParaRPr lang="en-US" u="sng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    Neutrophils </a:t>
            </a:r>
            <a:r>
              <a:rPr lang="en-US" dirty="0">
                <a:latin typeface="Arial" charset="0"/>
              </a:rPr>
              <a:t>and monocytes contain granules packed </a:t>
            </a:r>
            <a:r>
              <a:rPr lang="en-US" dirty="0" smtClean="0">
                <a:latin typeface="Arial" charset="0"/>
              </a:rPr>
              <a:t>with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    enzymes </a:t>
            </a:r>
            <a:r>
              <a:rPr lang="en-US" dirty="0">
                <a:latin typeface="Arial" charset="0"/>
              </a:rPr>
              <a:t>and anti-microbial proteins that degrade </a:t>
            </a: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microbes </a:t>
            </a:r>
            <a:r>
              <a:rPr lang="en-US" dirty="0">
                <a:latin typeface="Arial" charset="0"/>
              </a:rPr>
              <a:t>and dead tissues and may contribute to </a:t>
            </a:r>
            <a:r>
              <a:rPr lang="en-US" dirty="0" smtClean="0">
                <a:latin typeface="Arial" charset="0"/>
              </a:rPr>
              <a:t>tissue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damage.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B4767-46DB-436E-A1E1-8FA877BE3E16}" type="slidenum">
              <a:rPr lang="ar-SA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761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How Do Leukocytes Kill Infectious Agents?</a:t>
            </a:r>
            <a:br>
              <a:rPr lang="en-US" sz="4000" b="1" dirty="0">
                <a:solidFill>
                  <a:srgbClr val="C00000"/>
                </a:solidFill>
                <a:latin typeface="Arial" charset="0"/>
              </a:rPr>
            </a:b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Intracellular Destruction of Microbes and Debris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49087" y="1600201"/>
            <a:ext cx="12042913" cy="5121275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rial" charset="0"/>
              </a:rPr>
              <a:t>Granule </a:t>
            </a:r>
            <a:r>
              <a:rPr lang="en-US" u="sng" dirty="0">
                <a:latin typeface="Arial" charset="0"/>
              </a:rPr>
              <a:t>Enzymes and Other Proteins</a:t>
            </a:r>
            <a:endParaRPr lang="en-US" u="sng" dirty="0" smtClean="0"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charset="0"/>
              </a:rPr>
              <a:t>Specific </a:t>
            </a:r>
            <a:r>
              <a:rPr lang="en-US" dirty="0">
                <a:latin typeface="Arial" charset="0"/>
              </a:rPr>
              <a:t>(or secondary) </a:t>
            </a:r>
            <a:r>
              <a:rPr lang="en-US" dirty="0" smtClean="0">
                <a:latin typeface="Arial" charset="0"/>
              </a:rPr>
              <a:t>granules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lysozyme, collagenase, gelatinase, </a:t>
            </a:r>
            <a:r>
              <a:rPr lang="en-US" dirty="0" err="1">
                <a:latin typeface="Arial" charset="0"/>
              </a:rPr>
              <a:t>lactoferrin</a:t>
            </a:r>
            <a:r>
              <a:rPr lang="en-US" dirty="0">
                <a:latin typeface="Arial" charset="0"/>
              </a:rPr>
              <a:t>, </a:t>
            </a:r>
            <a:r>
              <a:rPr lang="en-US" dirty="0" smtClean="0">
                <a:latin typeface="Arial" charset="0"/>
              </a:rPr>
              <a:t>plasminogen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activator, histaminase, and alkaline phosphatase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2. Larger </a:t>
            </a:r>
            <a:r>
              <a:rPr lang="en-US" dirty="0" err="1">
                <a:latin typeface="Arial" charset="0"/>
              </a:rPr>
              <a:t>azurophil</a:t>
            </a:r>
            <a:r>
              <a:rPr lang="en-US" dirty="0">
                <a:latin typeface="Arial" charset="0"/>
              </a:rPr>
              <a:t> (or primary) </a:t>
            </a:r>
            <a:r>
              <a:rPr lang="en-US" dirty="0" smtClean="0">
                <a:latin typeface="Arial" charset="0"/>
              </a:rPr>
              <a:t>granules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    MPO</a:t>
            </a:r>
            <a:r>
              <a:rPr lang="en-US" dirty="0">
                <a:latin typeface="Arial" charset="0"/>
              </a:rPr>
              <a:t>, bactericidal factors (such as </a:t>
            </a:r>
            <a:r>
              <a:rPr lang="en-US" dirty="0" err="1">
                <a:latin typeface="Arial" charset="0"/>
              </a:rPr>
              <a:t>defensins</a:t>
            </a:r>
            <a:r>
              <a:rPr lang="en-US" dirty="0">
                <a:latin typeface="Arial" charset="0"/>
              </a:rPr>
              <a:t>), acid hydrolases</a:t>
            </a:r>
            <a:r>
              <a:rPr lang="en-US" dirty="0" smtClean="0">
                <a:latin typeface="Arial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    and </a:t>
            </a:r>
            <a:r>
              <a:rPr lang="en-US" dirty="0">
                <a:latin typeface="Arial" charset="0"/>
              </a:rPr>
              <a:t>a variety of neutral proteases (elastase, </a:t>
            </a:r>
            <a:r>
              <a:rPr lang="en-US" dirty="0" err="1">
                <a:latin typeface="Arial" charset="0"/>
              </a:rPr>
              <a:t>cathepsin</a:t>
            </a:r>
            <a:r>
              <a:rPr lang="en-US" dirty="0">
                <a:latin typeface="Arial" charset="0"/>
              </a:rPr>
              <a:t> G, </a:t>
            </a: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nonspecific </a:t>
            </a:r>
            <a:r>
              <a:rPr lang="en-US" dirty="0">
                <a:latin typeface="Arial" charset="0"/>
              </a:rPr>
              <a:t>collagenases, proteinase 3)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B4767-46DB-436E-A1E1-8FA877BE3E16}" type="slidenum">
              <a:rPr lang="ar-SA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2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Generation of Oxygen Metabolites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33670" y="2156791"/>
            <a:ext cx="11012556" cy="41995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rial" charset="0"/>
              </a:rPr>
              <a:t>2O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 + NADPH                  2O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baseline="30000" dirty="0">
                <a:latin typeface="Arial" charset="0"/>
              </a:rPr>
              <a:t>-</a:t>
            </a:r>
            <a:r>
              <a:rPr lang="en-US" sz="2800" dirty="0">
                <a:latin typeface="Arial" charset="0"/>
              </a:rPr>
              <a:t> + NADP</a:t>
            </a:r>
            <a:r>
              <a:rPr lang="en-US" sz="2800" baseline="30000" dirty="0">
                <a:latin typeface="Arial" charset="0"/>
              </a:rPr>
              <a:t>+</a:t>
            </a:r>
            <a:r>
              <a:rPr lang="en-US" sz="2800" dirty="0">
                <a:latin typeface="Arial" charset="0"/>
              </a:rPr>
              <a:t> + H</a:t>
            </a:r>
            <a:r>
              <a:rPr lang="en-US" sz="2800" baseline="30000" dirty="0">
                <a:latin typeface="Arial" charset="0"/>
              </a:rPr>
              <a:t>+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superoxide anion)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Arial" charset="0"/>
              </a:rPr>
              <a:t>O</a:t>
            </a:r>
            <a:r>
              <a:rPr lang="en-US" sz="2800" baseline="-25000" dirty="0" smtClean="0">
                <a:latin typeface="Arial" charset="0"/>
              </a:rPr>
              <a:t>2</a:t>
            </a:r>
            <a:r>
              <a:rPr lang="en-US" sz="2800" baseline="30000" dirty="0" smtClean="0">
                <a:latin typeface="Arial" charset="0"/>
              </a:rPr>
              <a:t>- </a:t>
            </a:r>
            <a:r>
              <a:rPr lang="en-US" sz="2800" dirty="0">
                <a:latin typeface="Arial" charset="0"/>
              </a:rPr>
              <a:t>+ 2H</a:t>
            </a:r>
            <a:r>
              <a:rPr lang="en-US" sz="2800" baseline="30000" dirty="0">
                <a:latin typeface="Arial" charset="0"/>
              </a:rPr>
              <a:t>+ </a:t>
            </a:r>
            <a:r>
              <a:rPr lang="en-US" sz="2800" dirty="0">
                <a:latin typeface="Arial" charset="0"/>
              </a:rPr>
              <a:t>                      </a:t>
            </a:r>
            <a:r>
              <a:rPr lang="en-US" sz="2800" dirty="0" smtClean="0">
                <a:latin typeface="Arial" charset="0"/>
              </a:rPr>
              <a:t>H</a:t>
            </a:r>
            <a:r>
              <a:rPr lang="en-US" sz="2800" baseline="-25000" dirty="0" smtClean="0">
                <a:latin typeface="Arial" charset="0"/>
              </a:rPr>
              <a:t>2</a:t>
            </a:r>
            <a:r>
              <a:rPr lang="en-US" sz="2800" dirty="0" smtClean="0">
                <a:latin typeface="Arial" charset="0"/>
              </a:rPr>
              <a:t>O</a:t>
            </a:r>
            <a:r>
              <a:rPr lang="en-US" sz="2800" baseline="-25000" dirty="0">
                <a:latin typeface="Arial" charset="0"/>
              </a:rPr>
              <a:t>2   </a:t>
            </a:r>
            <a:r>
              <a:rPr lang="en-US" sz="2800" b="1" baseline="-25000" dirty="0" smtClean="0">
                <a:solidFill>
                  <a:srgbClr val="7030A0"/>
                </a:solidFill>
                <a:latin typeface="Arial" charset="0"/>
              </a:rPr>
              <a:t>(hydrogen peroxide)</a:t>
            </a:r>
            <a:endParaRPr lang="en-US" sz="2800" b="1" baseline="-25000" dirty="0">
              <a:solidFill>
                <a:srgbClr val="7030A0"/>
              </a:solidFill>
              <a:latin typeface="Arial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latin typeface="Arial" charset="0"/>
              </a:rPr>
              <a:t>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</a:t>
            </a:r>
            <a:r>
              <a:rPr lang="en-US" sz="2800" baseline="-25000" dirty="0">
                <a:latin typeface="Arial" charset="0"/>
              </a:rPr>
              <a:t>2  </a:t>
            </a:r>
            <a:r>
              <a:rPr lang="en-US" sz="2800" dirty="0">
                <a:latin typeface="Arial" charset="0"/>
              </a:rPr>
              <a:t>+Cl</a:t>
            </a:r>
            <a:r>
              <a:rPr lang="en-US" sz="2800" baseline="30000" dirty="0">
                <a:latin typeface="Arial" charset="0"/>
              </a:rPr>
              <a:t>-</a:t>
            </a:r>
            <a:r>
              <a:rPr lang="en-US" sz="2800" dirty="0">
                <a:latin typeface="Arial" charset="0"/>
              </a:rPr>
              <a:t>                      </a:t>
            </a:r>
            <a:r>
              <a:rPr lang="en-US" sz="2800" dirty="0" err="1" smtClean="0">
                <a:latin typeface="Arial" charset="0"/>
              </a:rPr>
              <a:t>HOCl</a:t>
            </a:r>
            <a:r>
              <a:rPr lang="en-US" sz="2800" baseline="30000" dirty="0">
                <a:latin typeface="Arial" charset="0"/>
              </a:rPr>
              <a:t>-   </a:t>
            </a:r>
            <a:r>
              <a:rPr lang="en-US" sz="2800" b="1" baseline="30000" dirty="0">
                <a:solidFill>
                  <a:srgbClr val="7030A0"/>
                </a:solidFill>
                <a:latin typeface="Arial" charset="0"/>
              </a:rPr>
              <a:t>(</a:t>
            </a:r>
            <a:r>
              <a:rPr lang="en-US" sz="2800" b="1" baseline="30000" dirty="0" smtClean="0">
                <a:solidFill>
                  <a:srgbClr val="7030A0"/>
                </a:solidFill>
                <a:latin typeface="Arial" charset="0"/>
              </a:rPr>
              <a:t>hypochlorite)</a:t>
            </a:r>
            <a:endParaRPr lang="en-US" sz="28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sz="2000" b="1" i="1" dirty="0">
                <a:solidFill>
                  <a:srgbClr val="7030A0"/>
                </a:solidFill>
                <a:latin typeface="Arial" charset="0"/>
              </a:rPr>
              <a:t>The H</a:t>
            </a:r>
            <a:r>
              <a:rPr lang="en-US" sz="2000" b="1" i="1" baseline="-25000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sz="2000" b="1" i="1" dirty="0">
                <a:solidFill>
                  <a:srgbClr val="7030A0"/>
                </a:solidFill>
                <a:latin typeface="Arial" charset="0"/>
              </a:rPr>
              <a:t>O</a:t>
            </a:r>
            <a:r>
              <a:rPr lang="en-US" sz="2000" b="1" i="1" baseline="-25000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sz="2000" b="1" i="1" dirty="0">
                <a:solidFill>
                  <a:srgbClr val="7030A0"/>
                </a:solidFill>
                <a:latin typeface="Arial" charset="0"/>
              </a:rPr>
              <a:t>-MPO-halide is the most efficient bactericidal system in neutrophils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261E3-46C3-4195-9F1E-C22222687ADB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3954117" y="287234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3190081" y="381993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3124200" y="474096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3643582" y="2530475"/>
            <a:ext cx="1723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NADPH oxidase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3144892" y="3434935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Dismutase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3057559" y="4355960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Myeloperoxidase</a:t>
            </a:r>
          </a:p>
        </p:txBody>
      </p:sp>
    </p:spTree>
    <p:extLst>
      <p:ext uri="{BB962C8B-B14F-4D97-AF65-F5344CB8AC3E}">
        <p14:creationId xmlns:p14="http://schemas.microsoft.com/office/powerpoint/2010/main" val="110774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Arial" charset="0"/>
              </a:rPr>
              <a:t>Oxygen Dependent Bactericidal Mechanisms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CC0AE-9993-46C2-AC88-67661BC25E03}" type="slidenum">
              <a:rPr lang="ar-SA" smtClean="0"/>
              <a:pPr/>
              <a:t>43</a:t>
            </a:fld>
            <a:endParaRPr lang="en-US" smtClean="0"/>
          </a:p>
        </p:txBody>
      </p:sp>
      <p:pic>
        <p:nvPicPr>
          <p:cNvPr id="58372" name="Picture 5" descr="S01871-002-f011b"/>
          <p:cNvPicPr preferRelativeResize="0">
            <a:picLocks noChangeAspect="1" noChangeArrowheads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67818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21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Oxygen </a:t>
            </a:r>
            <a:r>
              <a:rPr lang="en-US" dirty="0" smtClean="0">
                <a:latin typeface="Arial" charset="0"/>
              </a:rPr>
              <a:t>Derived </a:t>
            </a:r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ree </a:t>
            </a:r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adicals</a:t>
            </a:r>
            <a:endParaRPr lang="en-US" dirty="0">
              <a:latin typeface="Arial" charset="0"/>
            </a:endParaRPr>
          </a:p>
        </p:txBody>
      </p:sp>
      <p:sp>
        <p:nvSpPr>
          <p:cNvPr id="593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09801" y="2057401"/>
            <a:ext cx="3770313" cy="370681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Arial" charset="0"/>
              </a:rPr>
              <a:t>At low levels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Increase: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Chemokines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Cytokines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Adhesion molecules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593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37276" y="2057401"/>
            <a:ext cx="3844925" cy="370681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Arial" charset="0"/>
              </a:rPr>
              <a:t>At high levels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Endothelial damage &amp; thrombosis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Protease activation &amp; inhibition of </a:t>
            </a:r>
            <a:r>
              <a:rPr lang="en-US" dirty="0" err="1" smtClean="0">
                <a:latin typeface="Arial" charset="0"/>
              </a:rPr>
              <a:t>antiproteases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Direct damage to other cells</a:t>
            </a:r>
          </a:p>
        </p:txBody>
      </p:sp>
      <p:sp>
        <p:nvSpPr>
          <p:cNvPr id="59397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E466E5-9B72-43EA-AE3A-6CEBF4BB8143}" type="slidenum">
              <a:rPr lang="ar-SA" smtClean="0"/>
              <a:pPr/>
              <a:t>44</a:t>
            </a:fld>
            <a:endParaRPr lang="en-US" smtClean="0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663700" y="5764213"/>
            <a:ext cx="8191500" cy="12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828800" y="5867401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Protective mechanisms against free radicals include: transferrin, ceruloplasmin, catalase, superoxide dismutase, and glutathione</a:t>
            </a:r>
          </a:p>
        </p:txBody>
      </p:sp>
    </p:spTree>
    <p:extLst>
      <p:ext uri="{BB962C8B-B14F-4D97-AF65-F5344CB8AC3E}">
        <p14:creationId xmlns:p14="http://schemas.microsoft.com/office/powerpoint/2010/main" val="208855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9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Nitric Oxide (NO)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32453"/>
            <a:ext cx="11436626" cy="489371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</a:t>
            </a:r>
            <a:r>
              <a:rPr lang="en-US" dirty="0" smtClean="0">
                <a:latin typeface="Arial Rounded MT Bold" panose="020F0704030504030204" pitchFamily="34" charset="0"/>
              </a:rPr>
              <a:t>oluble </a:t>
            </a:r>
            <a:r>
              <a:rPr lang="en-US" dirty="0">
                <a:latin typeface="Arial Rounded MT Bold" panose="020F0704030504030204" pitchFamily="34" charset="0"/>
              </a:rPr>
              <a:t>gas produced from arginine by the action of nitric oxide synthase (NOS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</a:t>
            </a:r>
            <a:r>
              <a:rPr lang="en-US" dirty="0" smtClean="0">
                <a:latin typeface="Arial Rounded MT Bold" panose="020F0704030504030204" pitchFamily="34" charset="0"/>
              </a:rPr>
              <a:t>articipates </a:t>
            </a:r>
            <a:r>
              <a:rPr lang="en-US" dirty="0">
                <a:latin typeface="Arial Rounded MT Bold" panose="020F0704030504030204" pitchFamily="34" charset="0"/>
              </a:rPr>
              <a:t>in microbial killing.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Three </a:t>
            </a:r>
            <a:r>
              <a:rPr lang="en-US" dirty="0">
                <a:latin typeface="Arial Rounded MT Bold" panose="020F0704030504030204" pitchFamily="34" charset="0"/>
              </a:rPr>
              <a:t>different types of NOS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 endothelial </a:t>
            </a:r>
            <a:r>
              <a:rPr lang="en-US" dirty="0">
                <a:latin typeface="Arial Rounded MT Bold" panose="020F0704030504030204" pitchFamily="34" charset="0"/>
              </a:rPr>
              <a:t>(</a:t>
            </a:r>
            <a:r>
              <a:rPr lang="en-US" dirty="0" err="1" smtClean="0">
                <a:latin typeface="Arial Rounded MT Bold" panose="020F0704030504030204" pitchFamily="34" charset="0"/>
              </a:rPr>
              <a:t>eNOS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 neuronal </a:t>
            </a:r>
            <a:r>
              <a:rPr lang="en-US" dirty="0">
                <a:latin typeface="Arial Rounded MT Bold" panose="020F0704030504030204" pitchFamily="34" charset="0"/>
              </a:rPr>
              <a:t>(</a:t>
            </a:r>
            <a:r>
              <a:rPr lang="en-US" dirty="0" err="1" smtClean="0">
                <a:latin typeface="Arial Rounded MT Bold" panose="020F0704030504030204" pitchFamily="34" charset="0"/>
              </a:rPr>
              <a:t>nNOS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 inducible </a:t>
            </a:r>
            <a:r>
              <a:rPr lang="en-US" dirty="0">
                <a:latin typeface="Arial Rounded MT Bold" panose="020F0704030504030204" pitchFamily="34" charset="0"/>
              </a:rPr>
              <a:t>(</a:t>
            </a:r>
            <a:r>
              <a:rPr lang="en-US" dirty="0" err="1">
                <a:latin typeface="Arial Rounded MT Bold" panose="020F0704030504030204" pitchFamily="34" charset="0"/>
              </a:rPr>
              <a:t>iNOS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err="1" smtClean="0">
                <a:latin typeface="Arial Rounded MT Bold" panose="020F0704030504030204" pitchFamily="34" charset="0"/>
              </a:rPr>
              <a:t>eNOS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and </a:t>
            </a:r>
            <a:r>
              <a:rPr lang="en-US" dirty="0" err="1">
                <a:latin typeface="Arial Rounded MT Bold" panose="020F0704030504030204" pitchFamily="34" charset="0"/>
              </a:rPr>
              <a:t>nNOS</a:t>
            </a:r>
            <a:r>
              <a:rPr lang="en-US" dirty="0">
                <a:latin typeface="Arial Rounded MT Bold" panose="020F0704030504030204" pitchFamily="34" charset="0"/>
              </a:rPr>
              <a:t> are constitutively expressed at low levels, and the NO they generate acts to maintain vascular tone and as a neurotransmitter, </a:t>
            </a:r>
            <a:r>
              <a:rPr lang="en-US" dirty="0" smtClean="0">
                <a:latin typeface="Arial Rounded MT Bold" panose="020F0704030504030204" pitchFamily="34" charset="0"/>
              </a:rPr>
              <a:t>respectively.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</a:rPr>
              <a:t>iNOS</a:t>
            </a:r>
            <a:r>
              <a:rPr lang="en-US" dirty="0" smtClean="0">
                <a:latin typeface="Arial Rounded MT Bold" panose="020F0704030504030204" pitchFamily="34" charset="0"/>
              </a:rPr>
              <a:t>, </a:t>
            </a:r>
            <a:r>
              <a:rPr lang="en-US" dirty="0">
                <a:latin typeface="Arial Rounded MT Bold" panose="020F0704030504030204" pitchFamily="34" charset="0"/>
              </a:rPr>
              <a:t>is involved in microbial killing, is expressed when macrophages are activated by cytokines (e.g., IFN-γ) or microbial products, and induces the production of NO</a:t>
            </a:r>
            <a:endParaRPr lang="ar-JO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Neutrophilic Extracellular Traps  (NETs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9617"/>
            <a:ext cx="11486322" cy="46265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Are extracellular </a:t>
            </a:r>
            <a:r>
              <a:rPr lang="en-US" dirty="0" err="1" smtClean="0"/>
              <a:t>fibrillar</a:t>
            </a:r>
            <a:r>
              <a:rPr lang="en-US" dirty="0" smtClean="0"/>
              <a:t> networks.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Contains a frame work of nuclear chromatin with granule protein.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Provides a high concentration of antimicrobial substances.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this process the nuclei of the neutrophils are lost.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05381-3459-4410-98D9-89424CFF3F1E}" type="slidenum">
              <a:rPr lang="ar-SA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5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Neutrophilic Extracellular Traps  (NETs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9617"/>
            <a:ext cx="11486322" cy="4626548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05381-3459-4410-98D9-89424CFF3F1E}" type="slidenum">
              <a:rPr lang="ar-SA" smtClean="0"/>
              <a:pPr/>
              <a:t>47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35" y="1115203"/>
            <a:ext cx="8036891" cy="4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574"/>
            <a:ext cx="10972800" cy="7259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Lysosomal constituents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9208" y="1031876"/>
            <a:ext cx="12062791" cy="58261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Released in: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After cell death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Leakage upon formation of phagocytic vacuoles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Frustrated phagocytosis (fixed on flat surfaces)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After phagocytosis of </a:t>
            </a:r>
            <a:r>
              <a:rPr lang="en-US" sz="2400" dirty="0" err="1">
                <a:latin typeface="Arial" charset="0"/>
              </a:rPr>
              <a:t>membranolytic</a:t>
            </a:r>
            <a:r>
              <a:rPr lang="en-US" sz="2400" dirty="0">
                <a:latin typeface="Arial" charset="0"/>
              </a:rPr>
              <a:t> substance, e.g. </a:t>
            </a:r>
            <a:r>
              <a:rPr lang="en-US" sz="2400" dirty="0" err="1">
                <a:latin typeface="Arial" charset="0"/>
              </a:rPr>
              <a:t>urate</a:t>
            </a:r>
            <a:r>
              <a:rPr lang="en-US" sz="2400" dirty="0">
                <a:latin typeface="Arial" charset="0"/>
              </a:rPr>
              <a:t>..</a:t>
            </a:r>
          </a:p>
          <a:p>
            <a:pPr marL="411163" lvl="1" indent="0">
              <a:lnSpc>
                <a:spcPct val="80000"/>
              </a:lnSpc>
              <a:buNone/>
              <a:defRPr/>
            </a:pPr>
            <a:r>
              <a:rPr lang="en-US" sz="2400" dirty="0">
                <a:latin typeface="Arial" charset="0"/>
              </a:rPr>
              <a:t>Acid proteases: needs low PH as in </a:t>
            </a:r>
            <a:r>
              <a:rPr lang="en-US" sz="2400" dirty="0" err="1">
                <a:latin typeface="Arial" charset="0"/>
              </a:rPr>
              <a:t>phagolysomes</a:t>
            </a:r>
            <a:r>
              <a:rPr lang="en-US" sz="2400" dirty="0">
                <a:latin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Neutral proteases effects: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latin typeface="Arial" charset="0"/>
              </a:rPr>
              <a:t>Elastases</a:t>
            </a:r>
            <a:r>
              <a:rPr lang="en-US" sz="2400" dirty="0">
                <a:latin typeface="Arial" charset="0"/>
              </a:rPr>
              <a:t>, collagenases, and </a:t>
            </a:r>
            <a:r>
              <a:rPr lang="en-US" sz="2400" dirty="0" err="1">
                <a:latin typeface="Arial" charset="0"/>
              </a:rPr>
              <a:t>cathepsin</a:t>
            </a: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Cleave C3 and C5 producing C3a &amp; C5a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Generate </a:t>
            </a:r>
            <a:r>
              <a:rPr lang="en-US" sz="2400" dirty="0" err="1">
                <a:latin typeface="Arial" charset="0"/>
              </a:rPr>
              <a:t>bradykinin</a:t>
            </a:r>
            <a:r>
              <a:rPr lang="en-US" sz="2400" dirty="0">
                <a:latin typeface="Arial" charset="0"/>
              </a:rPr>
              <a:t> like peptides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Minimizing the damaging effects of proteases is accomplished by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antiproteases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Alpha 2 macroglobulin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charset="0"/>
              </a:rPr>
              <a:t>Alpha 1 antitrypsin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9870B6-E3FD-4615-A3AD-644A5F6BFFF9}" type="slidenum">
              <a:rPr lang="ar-SA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86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018" y="853861"/>
            <a:ext cx="10515600" cy="4159319"/>
          </a:xfrm>
        </p:spPr>
        <p:txBody>
          <a:bodyPr>
            <a:normAutofit lnSpcReduction="10000"/>
          </a:bodyPr>
          <a:lstStyle/>
          <a:p>
            <a:pPr marL="0" indent="0" rtl="0">
              <a:buNone/>
            </a:pPr>
            <a:r>
              <a:rPr lang="en-US" sz="4000" dirty="0"/>
              <a:t>The most telling proof of the </a:t>
            </a:r>
            <a:r>
              <a:rPr lang="en-US" sz="4000" dirty="0">
                <a:solidFill>
                  <a:srgbClr val="FF0000"/>
                </a:solidFill>
              </a:rPr>
              <a:t>importance of leukocyte adhesion molecules</a:t>
            </a:r>
            <a:r>
              <a:rPr lang="en-US" sz="4000" dirty="0"/>
              <a:t> is the existence of genetic deficiencies in these molecules that result in recurrent bacterial infections as a consequence of impaired leukocyte adhesion and defective inflammation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36219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ellular Events"/>
          <p:cNvSpPr txBox="1">
            <a:spLocks noGrp="1"/>
          </p:cNvSpPr>
          <p:nvPr>
            <p:ph type="title" idx="4294967295"/>
          </p:nvPr>
        </p:nvSpPr>
        <p:spPr>
          <a:xfrm>
            <a:off x="0" y="63500"/>
            <a:ext cx="7620000" cy="8048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sz="4800" dirty="0">
                <a:latin typeface="Arial"/>
                <a:ea typeface="Arial"/>
                <a:cs typeface="Arial"/>
                <a:sym typeface="Arial"/>
              </a:rPr>
              <a:t>Cellular Events</a:t>
            </a:r>
          </a:p>
        </p:txBody>
      </p:sp>
      <p:sp>
        <p:nvSpPr>
          <p:cNvPr id="142" name="Margination, rolling and adhesion…"/>
          <p:cNvSpPr txBox="1">
            <a:spLocks noGrp="1"/>
          </p:cNvSpPr>
          <p:nvPr>
            <p:ph type="body" idx="4294967295"/>
          </p:nvPr>
        </p:nvSpPr>
        <p:spPr>
          <a:xfrm>
            <a:off x="539750" y="977900"/>
            <a:ext cx="11652250" cy="5432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rtl="0">
              <a:lnSpc>
                <a:spcPct val="140000"/>
              </a:lnSpc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1.Leukocyte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Adhesion to Endothelium</a:t>
            </a:r>
          </a:p>
          <a:p>
            <a:pPr algn="l" rtl="0">
              <a:lnSpc>
                <a:spcPct val="140000"/>
              </a:lnSpc>
            </a:pP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Stasis,</a:t>
            </a:r>
            <a:r>
              <a:rPr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Margination</a:t>
            </a:r>
            <a:r>
              <a:rPr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rolling </a:t>
            </a:r>
            <a:r>
              <a:rPr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adhesion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of leukocytes to endothelium at the site of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inflammation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ar-JO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lnSpc>
                <a:spcPct val="140000"/>
              </a:lnSpc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2.Leukocyte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Migration through Endothelium</a:t>
            </a:r>
            <a:endParaRPr b="1" u="sng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>
              <a:lnSpc>
                <a:spcPct val="140000"/>
              </a:lnSpc>
            </a:pPr>
            <a:r>
              <a:rPr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Transmigration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of the leukocytes through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endothelial 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cells</a:t>
            </a:r>
            <a:endParaRPr lang="ar-JO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lnSpc>
                <a:spcPct val="140000"/>
              </a:lnSpc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3.Chemotaxis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of Leukocytes</a:t>
            </a:r>
            <a:endParaRPr b="1" u="sng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>
              <a:lnSpc>
                <a:spcPct val="140000"/>
              </a:lnSpc>
            </a:pPr>
            <a:r>
              <a:rPr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Migration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interstitium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toward the site of stimulus</a:t>
            </a: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4.Phagocytosis and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degranulation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 Clearance of the Offending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</a:p>
          <a:p>
            <a:pPr marL="0" indent="0" algn="l" rtl="0">
              <a:buNone/>
            </a:pPr>
            <a:endParaRPr b="1" u="sng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5.L</a:t>
            </a:r>
            <a:r>
              <a:rPr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eukocyte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activation and release of</a:t>
            </a:r>
            <a:r>
              <a:rPr b="1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1292183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4866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Genetic defects in leukocyte function</a:t>
            </a:r>
            <a:endParaRPr lang="ar-JO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22762"/>
              </p:ext>
            </p:extLst>
          </p:nvPr>
        </p:nvGraphicFramePr>
        <p:xfrm>
          <a:off x="947530" y="1162876"/>
          <a:ext cx="10515600" cy="5730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708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Defect</a:t>
                      </a:r>
                      <a:endParaRPr lang="ar-J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Disease</a:t>
                      </a:r>
                      <a:endParaRPr lang="ar-J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CD18 unit of integrin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Leukocyte adhesion deficiency 1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Sialyl-Lewis  X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Leukocyte adhesion deficiency 2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Absent specific granules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Neutrophil-specific granule deficiency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Membrane component of NADPH oxidase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Chronic Granulomatous Disease,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X-linked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Cytoplasmic component of NADPH oxidase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Chronic Granulomatous Disease, autosomal recessive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Absent MPO-H2O2 system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Myeloperoxidase (MPO) deficiency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Organelle trafficking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Chediak-Higashi disease</a:t>
                      </a:r>
                    </a:p>
                    <a:p>
                      <a:pPr algn="l" rtl="0"/>
                      <a:endParaRPr lang="ar-JO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Acquired defects in leukocyte function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B586C-1704-43D7-8FF3-6A7E30FE327A}" type="slidenum">
              <a:rPr lang="ar-SA" smtClean="0"/>
              <a:pPr/>
              <a:t>51</a:t>
            </a:fld>
            <a:endParaRPr lang="en-US" smtClean="0"/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7100" y="2133600"/>
            <a:ext cx="8572500" cy="4191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</a:rPr>
              <a:t>Chemotaxis defects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>
                <a:latin typeface="Arial" charset="0"/>
              </a:rPr>
              <a:t>burns, diabetes, sepsis, etc.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</a:rPr>
              <a:t>Adhesion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>
                <a:latin typeface="Arial" charset="0"/>
              </a:rPr>
              <a:t>hemodialysis, diabetes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</a:rPr>
              <a:t>Phagocytosis and microbiocidal activity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>
                <a:latin typeface="Arial" charset="0"/>
              </a:rPr>
              <a:t>leukemia, sepsis, diabetes, malnutrition, etc</a:t>
            </a:r>
          </a:p>
        </p:txBody>
      </p:sp>
    </p:spTree>
    <p:extLst>
      <p:ext uri="{BB962C8B-B14F-4D97-AF65-F5344CB8AC3E}">
        <p14:creationId xmlns:p14="http://schemas.microsoft.com/office/powerpoint/2010/main" val="2501201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eutrophil Margination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Neutrophil Margination</a:t>
            </a:r>
          </a:p>
        </p:txBody>
      </p:sp>
      <p:pic>
        <p:nvPicPr>
          <p:cNvPr id="148" name="margination" descr="margina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4421" y="1716740"/>
            <a:ext cx="6477000" cy="44037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33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eutrophil Margination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Neutrophil Margination</a:t>
            </a:r>
          </a:p>
        </p:txBody>
      </p:sp>
      <p:pic>
        <p:nvPicPr>
          <p:cNvPr id="157" name="acdis[41]" descr="acdis[41]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8041" y="1387001"/>
            <a:ext cx="6934200" cy="45053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1106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56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Leukocyte Adhesion to Endothelium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9576"/>
            <a:ext cx="9940636" cy="557784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attachment of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leukocytes</a:t>
            </a:r>
            <a:r>
              <a:rPr lang="en-US" dirty="0">
                <a:latin typeface="Arial Rounded MT Bold" panose="020F070403050403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endothelial</a:t>
            </a:r>
            <a:r>
              <a:rPr lang="en-US" dirty="0">
                <a:latin typeface="Arial Rounded MT Bold" panose="020F0704030504030204" pitchFamily="34" charset="0"/>
              </a:rPr>
              <a:t> cells is mediated by complementary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adhesion molecules </a:t>
            </a:r>
            <a:r>
              <a:rPr lang="en-US" dirty="0">
                <a:latin typeface="Arial Rounded MT Bold" panose="020F0704030504030204" pitchFamily="34" charset="0"/>
              </a:rPr>
              <a:t>on the two cell types whose expression is enhanced by </a:t>
            </a:r>
            <a:r>
              <a:rPr lang="en-US" dirty="0" smtClean="0">
                <a:latin typeface="Arial Rounded MT Bold" panose="020F0704030504030204" pitchFamily="34" charset="0"/>
              </a:rPr>
              <a:t>cytokines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Cytokines</a:t>
            </a:r>
            <a:r>
              <a:rPr lang="en-US" dirty="0">
                <a:latin typeface="Arial Rounded MT Bold" panose="020F0704030504030204" pitchFamily="34" charset="0"/>
              </a:rPr>
              <a:t> are secreted by cells in tissues in response to microbes and other injurious </a:t>
            </a:r>
            <a:r>
              <a:rPr lang="en-US" dirty="0" smtClean="0">
                <a:latin typeface="Arial Rounded MT Bold" panose="020F0704030504030204" pitchFamily="34" charset="0"/>
              </a:rPr>
              <a:t>agents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two major families of molecules involved in leukocyte adhesion and migration are the </a:t>
            </a:r>
            <a:r>
              <a:rPr lang="en-US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selectins </a:t>
            </a:r>
            <a:r>
              <a:rPr lang="en-US" dirty="0">
                <a:latin typeface="Arial Rounded MT Bold" panose="020F0704030504030204" pitchFamily="34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integrins</a:t>
            </a:r>
            <a:r>
              <a:rPr lang="en-US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These molecules are expressed on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leukocytes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endothelial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cells, as are their </a:t>
            </a:r>
            <a:r>
              <a:rPr lang="en-US" dirty="0" smtClean="0">
                <a:latin typeface="Arial Rounded MT Bold" panose="020F0704030504030204" pitchFamily="34" charset="0"/>
              </a:rPr>
              <a:t>ligands</a:t>
            </a:r>
          </a:p>
        </p:txBody>
      </p:sp>
    </p:spTree>
    <p:extLst>
      <p:ext uri="{BB962C8B-B14F-4D97-AF65-F5344CB8AC3E}">
        <p14:creationId xmlns:p14="http://schemas.microsoft.com/office/powerpoint/2010/main" val="26677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Leukocyte Adhesion to Endothelium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Selectins</a:t>
            </a:r>
            <a:r>
              <a:rPr lang="en-US" dirty="0">
                <a:latin typeface="Arial Rounded MT Bold" panose="020F0704030504030204" pitchFamily="34" charset="0"/>
              </a:rPr>
              <a:t> mediate 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initial weak interactions </a:t>
            </a:r>
            <a:r>
              <a:rPr lang="en-US" dirty="0">
                <a:latin typeface="Arial Rounded MT Bold" panose="020F0704030504030204" pitchFamily="34" charset="0"/>
              </a:rPr>
              <a:t>between leukocytes and </a:t>
            </a:r>
            <a:r>
              <a:rPr lang="en-US" dirty="0" smtClean="0">
                <a:latin typeface="Arial Rounded MT Bold" panose="020F0704030504030204" pitchFamily="34" charset="0"/>
              </a:rPr>
              <a:t>endothelium</a:t>
            </a:r>
          </a:p>
          <a:p>
            <a:pPr marL="0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Firm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adhesion </a:t>
            </a:r>
            <a:r>
              <a:rPr lang="en-US" dirty="0">
                <a:latin typeface="Arial Rounded MT Bold" panose="020F0704030504030204" pitchFamily="34" charset="0"/>
              </a:rPr>
              <a:t>of leukocytes to endothelium is mediated by a family of leukocyte surface proteins called </a:t>
            </a:r>
            <a:r>
              <a:rPr lang="en-US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integrins</a:t>
            </a:r>
            <a:endParaRPr 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482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1950</Words>
  <Application>Microsoft Office PowerPoint</Application>
  <PresentationFormat>Widescreen</PresentationFormat>
  <Paragraphs>371</Paragraphs>
  <Slides>51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Arial Rounded MT Bold</vt:lpstr>
      <vt:lpstr>Calibri</vt:lpstr>
      <vt:lpstr>Cambria</vt:lpstr>
      <vt:lpstr>Symbol</vt:lpstr>
      <vt:lpstr>Tahoma</vt:lpstr>
      <vt:lpstr>Times New Roman</vt:lpstr>
      <vt:lpstr>Trebuchet MS</vt:lpstr>
      <vt:lpstr>Wingdings 3</vt:lpstr>
      <vt:lpstr>2_Office Theme</vt:lpstr>
      <vt:lpstr>Facet</vt:lpstr>
      <vt:lpstr>INFLAMMATION II </vt:lpstr>
      <vt:lpstr>Leukocyte Recruitment to Sites of Inflammation</vt:lpstr>
      <vt:lpstr>PowerPoint Presentation</vt:lpstr>
      <vt:lpstr>The journey of leukocytes from the vessel lumen to the tissue is a multistep process that is mediated and controlled by adhesion molecules and cytokines.</vt:lpstr>
      <vt:lpstr>Cellular Events</vt:lpstr>
      <vt:lpstr>Neutrophil Margination</vt:lpstr>
      <vt:lpstr>Neutrophil Margination</vt:lpstr>
      <vt:lpstr>Leukocyte Adhesion to Endothelium </vt:lpstr>
      <vt:lpstr>Leukocyte Adhesion to Endothelium </vt:lpstr>
      <vt:lpstr>The Process of Extravasation of Leukocytes</vt:lpstr>
      <vt:lpstr>The Multistep Process of Leukocyte Migration</vt:lpstr>
      <vt:lpstr>Endothelial and Leukocyte Adhesion Molecules</vt:lpstr>
      <vt:lpstr>Selectins</vt:lpstr>
      <vt:lpstr>Integrins</vt:lpstr>
      <vt:lpstr>Adhesion between leukocytes and endothelial cells</vt:lpstr>
      <vt:lpstr>Upregulation of Selectins</vt:lpstr>
      <vt:lpstr>Cytokine Induction of Adhesion Molecules</vt:lpstr>
      <vt:lpstr>Chemotactics Increase Affinity of Integrins to Adhesion Molecules</vt:lpstr>
      <vt:lpstr>Endothelial and Leukocyte Adhesion Molecule Interactions</vt:lpstr>
      <vt:lpstr>General Structure of CAM Families</vt:lpstr>
      <vt:lpstr>The Process of Rolling, Activation and Firm Adhesion of Leukocytes</vt:lpstr>
      <vt:lpstr>Molecules Mediating Endothelial-Neutrophil Interaction</vt:lpstr>
      <vt:lpstr>Firm Adhesion via Integrin ICAM Interactions</vt:lpstr>
      <vt:lpstr>Diapedesis</vt:lpstr>
      <vt:lpstr>Transmigration of Neutrophils</vt:lpstr>
      <vt:lpstr>Chemotaxis</vt:lpstr>
      <vt:lpstr>Chemotaxis</vt:lpstr>
      <vt:lpstr>Effects of Chemotactic Factors on Leukocytes</vt:lpstr>
      <vt:lpstr>Effects of Chemotactic Factors on Endothelial Cells</vt:lpstr>
      <vt:lpstr>Effects of Chemotactic Factors on Leukocytes</vt:lpstr>
      <vt:lpstr>Nature of Cell Infiltrate</vt:lpstr>
      <vt:lpstr>Sequence of Events Following injury</vt:lpstr>
      <vt:lpstr>Phagocytosis and Clearance of the Offending Agent</vt:lpstr>
      <vt:lpstr>Leukocyte Activation</vt:lpstr>
      <vt:lpstr>Phagocytosis</vt:lpstr>
      <vt:lpstr>Phagocytosis</vt:lpstr>
      <vt:lpstr>Phagocytosis</vt:lpstr>
      <vt:lpstr>Phagocytosis</vt:lpstr>
      <vt:lpstr>Phagocytosis</vt:lpstr>
      <vt:lpstr>How Do Leukocytes Kill Infectious Agents? Intracellular Destruction of Microbes and Debris</vt:lpstr>
      <vt:lpstr>How Do Leukocytes Kill Infectious Agents? Intracellular Destruction of Microbes and Debris</vt:lpstr>
      <vt:lpstr>Generation of Oxygen Metabolites</vt:lpstr>
      <vt:lpstr>Oxygen Dependent Bactericidal Mechanisms</vt:lpstr>
      <vt:lpstr>Oxygen Derived Free Radicals</vt:lpstr>
      <vt:lpstr>Nitric Oxide (NO)</vt:lpstr>
      <vt:lpstr>Neutrophilic Extracellular Traps  (NETs) </vt:lpstr>
      <vt:lpstr>Neutrophilic Extracellular Traps  (NETs) </vt:lpstr>
      <vt:lpstr>Lysosomal constituents</vt:lpstr>
      <vt:lpstr>PowerPoint Presentation</vt:lpstr>
      <vt:lpstr>Genetic defects in leukocyte function</vt:lpstr>
      <vt:lpstr>Acquired defects in leukocyte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</dc:title>
  <dc:creator>pc</dc:creator>
  <cp:lastModifiedBy>pc</cp:lastModifiedBy>
  <cp:revision>3</cp:revision>
  <dcterms:modified xsi:type="dcterms:W3CDTF">2022-10-31T03:04:48Z</dcterms:modified>
</cp:coreProperties>
</file>