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25"/>
  </p:notesMasterIdLst>
  <p:sldIdLst>
    <p:sldId id="256" r:id="rId2"/>
    <p:sldId id="257" r:id="rId3"/>
    <p:sldId id="258" r:id="rId4"/>
    <p:sldId id="278" r:id="rId5"/>
    <p:sldId id="259" r:id="rId6"/>
    <p:sldId id="260" r:id="rId7"/>
    <p:sldId id="261" r:id="rId8"/>
    <p:sldId id="281" r:id="rId9"/>
    <p:sldId id="277" r:id="rId10"/>
    <p:sldId id="282" r:id="rId11"/>
    <p:sldId id="283" r:id="rId12"/>
    <p:sldId id="284" r:id="rId13"/>
    <p:sldId id="275" r:id="rId14"/>
    <p:sldId id="276" r:id="rId15"/>
    <p:sldId id="279" r:id="rId16"/>
    <p:sldId id="280" r:id="rId17"/>
    <p:sldId id="268" r:id="rId18"/>
    <p:sldId id="269" r:id="rId19"/>
    <p:sldId id="270" r:id="rId20"/>
    <p:sldId id="271" r:id="rId21"/>
    <p:sldId id="285" r:id="rId22"/>
    <p:sldId id="272" r:id="rId23"/>
    <p:sldId id="273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9F2F41-87D6-4338-8E44-D2479AC1343C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6230AF-4CD1-42FE-8A5D-A22888A81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10/11/2022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10/11/2022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10/11/2022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10/11/2022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10/11/2022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10/11/2022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A29D4-D3D5-4A5A-634F-857B942F29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6352" y="1258956"/>
            <a:ext cx="10753477" cy="3328344"/>
          </a:xfrm>
        </p:spPr>
        <p:txBody>
          <a:bodyPr/>
          <a:lstStyle/>
          <a:p>
            <a:r>
              <a:rPr lang="en-US" sz="4800" dirty="0"/>
              <a:t>Approach TO the patient with DIARRHEA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F61F6F-9692-01C6-7774-0C72A6ABE1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4317" y="4757531"/>
            <a:ext cx="8468138" cy="1842052"/>
          </a:xfrm>
        </p:spPr>
        <p:txBody>
          <a:bodyPr>
            <a:normAutofit/>
          </a:bodyPr>
          <a:lstStyle/>
          <a:p>
            <a:r>
              <a:rPr lang="en-US" dirty="0"/>
              <a:t>PRESENTED BY :</a:t>
            </a:r>
          </a:p>
          <a:p>
            <a:r>
              <a:rPr lang="en-US" dirty="0"/>
              <a:t>Rama Yacoub</a:t>
            </a:r>
          </a:p>
          <a:p>
            <a:r>
              <a:rPr lang="en-US" dirty="0"/>
              <a:t>Aseel </a:t>
            </a:r>
            <a:r>
              <a:rPr lang="en-US" dirty="0" err="1"/>
              <a:t>salman</a:t>
            </a:r>
            <a:r>
              <a:rPr lang="en-US" dirty="0"/>
              <a:t> </a:t>
            </a:r>
          </a:p>
          <a:p>
            <a:r>
              <a:rPr lang="en-US" dirty="0" err="1"/>
              <a:t>Salsabeel</a:t>
            </a:r>
            <a:r>
              <a:rPr lang="en-US" dirty="0"/>
              <a:t> </a:t>
            </a:r>
            <a:r>
              <a:rPr lang="en-US" dirty="0" err="1"/>
              <a:t>taher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7830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1496B-EE27-CCD7-9C37-A5DB3312F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CF087-A01D-80BB-23C6-062FE4246F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00BC64-D84B-33ED-F3D5-D2F0C3B392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426" t="5146" r="8484" b="4215"/>
          <a:stretch/>
        </p:blipFill>
        <p:spPr>
          <a:xfrm>
            <a:off x="501109" y="0"/>
            <a:ext cx="1142866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712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DA2D0-8B49-1D5C-C00F-222ED5371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805E2-5531-E254-B42A-C171FECED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43E04E-EC11-34C1-2C1F-78461CE6B0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8" y="0"/>
            <a:ext cx="121739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215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73CFA-55C9-E687-90B0-547894A5D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A84C6-19E7-2681-937F-E4154468B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2F9169-0BD7-43ED-F559-3BBA0E2E61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8474" y="-79701"/>
            <a:ext cx="12290474" cy="6923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288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C06EAFD-0C69-4B3B-BEA7-E7E11DDF9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4066C89-42FB-4624-9AFE-3A31B3649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44" y="0"/>
            <a:ext cx="4648169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914400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64FE0D7C-9D1E-8A00-853E-CE204A02C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95" y="1226194"/>
            <a:ext cx="3349607" cy="4405612"/>
          </a:xfrm>
        </p:spPr>
        <p:txBody>
          <a:bodyPr>
            <a:normAutofit/>
          </a:bodyPr>
          <a:lstStyle/>
          <a:p>
            <a:r>
              <a:rPr lang="ar" sz="4800" u="sng" dirty="0">
                <a:solidFill>
                  <a:srgbClr val="FFFFFF"/>
                </a:solidFill>
              </a:rPr>
              <a:t>other causes of chronic diarrhea :</a:t>
            </a:r>
            <a:endParaRPr lang="en-US" sz="4800" u="sng" dirty="0">
              <a:solidFill>
                <a:srgbClr val="FFFFFF"/>
              </a:solidFill>
            </a:endParaRPr>
          </a:p>
        </p:txBody>
      </p:sp>
      <p:sp>
        <p:nvSpPr>
          <p:cNvPr id="4" name="Google Shape;62;p14">
            <a:extLst>
              <a:ext uri="{FF2B5EF4-FFF2-40B4-BE49-F238E27FC236}">
                <a16:creationId xmlns:a16="http://schemas.microsoft.com/office/drawing/2014/main" id="{FC636F24-01A9-5EDB-A718-F73CB4AB313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651513" y="0"/>
            <a:ext cx="7537143" cy="6858000"/>
          </a:xfrm>
          <a:prstGeom prst="rect">
            <a:avLst/>
          </a:prstGeom>
        </p:spPr>
        <p:txBody>
          <a:bodyPr spcFirstLastPara="1" lIns="91425" tIns="91425" rIns="91425" bIns="91425" anchor="ctr" anchorCtr="0">
            <a:normAutofit/>
          </a:bodyPr>
          <a:lstStyle/>
          <a:p>
            <a:pPr marL="488157" indent="-342900">
              <a:spcBef>
                <a:spcPts val="0"/>
              </a:spcBef>
              <a:buSzPct val="100000"/>
            </a:pPr>
            <a:r>
              <a:rPr lang="en-US" sz="1900" b="1" dirty="0"/>
              <a:t>alcohol consumption.</a:t>
            </a:r>
          </a:p>
          <a:p>
            <a:pPr marL="145257" indent="0">
              <a:spcBef>
                <a:spcPts val="0"/>
              </a:spcBef>
              <a:buSzPct val="100000"/>
              <a:buNone/>
            </a:pPr>
            <a:r>
              <a:rPr lang="en-US" sz="1900" b="1" dirty="0"/>
              <a:t> </a:t>
            </a:r>
          </a:p>
          <a:p>
            <a:pPr marL="488157" indent="-342900">
              <a:spcBef>
                <a:spcPts val="0"/>
              </a:spcBef>
              <a:buSzPct val="100000"/>
            </a:pPr>
            <a:r>
              <a:rPr lang="en-US" sz="1900" b="1" dirty="0"/>
              <a:t>post cholecystectomy.</a:t>
            </a:r>
          </a:p>
          <a:p>
            <a:pPr marL="488157" indent="-342900">
              <a:spcBef>
                <a:spcPts val="0"/>
              </a:spcBef>
              <a:buSzPct val="100000"/>
            </a:pPr>
            <a:endParaRPr lang="en-US" sz="1900" b="1" dirty="0"/>
          </a:p>
          <a:p>
            <a:pPr marL="488157" indent="-342900">
              <a:spcBef>
                <a:spcPts val="0"/>
              </a:spcBef>
              <a:buSzPct val="100000"/>
            </a:pPr>
            <a:r>
              <a:rPr lang="en-US" sz="1900" b="1" dirty="0"/>
              <a:t>Small intestinal bacterial overgrowth (SIBO) :</a:t>
            </a:r>
          </a:p>
          <a:p>
            <a:pPr marL="457200" lvl="0" indent="-300037" rtl="0">
              <a:spcBef>
                <a:spcPts val="0"/>
              </a:spcBef>
              <a:spcAft>
                <a:spcPts val="0"/>
              </a:spcAft>
              <a:buSzPct val="85714"/>
              <a:buChar char="●"/>
            </a:pPr>
            <a:endParaRPr lang="en-US" sz="1900" b="1" dirty="0"/>
          </a:p>
          <a:p>
            <a:pPr marL="157163" lvl="0" indent="0" rtl="0">
              <a:spcBef>
                <a:spcPts val="0"/>
              </a:spcBef>
              <a:spcAft>
                <a:spcPts val="0"/>
              </a:spcAft>
              <a:buSzPct val="85714"/>
              <a:buNone/>
            </a:pPr>
            <a:r>
              <a:rPr lang="en-US" sz="1900" dirty="0"/>
              <a:t>              Dysmotility : diabetes, </a:t>
            </a:r>
            <a:r>
              <a:rPr lang="en-US" sz="1900"/>
              <a:t>systemic sclerosis. </a:t>
            </a:r>
            <a:endParaRPr lang="en-US" sz="1900" dirty="0"/>
          </a:p>
          <a:p>
            <a:pPr marL="457200" lvl="0" indent="0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900" dirty="0"/>
              <a:t>         Surgery and strictures : complication of diverticulitis or      </a:t>
            </a:r>
            <a:r>
              <a:rPr lang="en-US" sz="1900" dirty="0" err="1"/>
              <a:t>crhons</a:t>
            </a:r>
            <a:r>
              <a:rPr lang="en-US" sz="1900" dirty="0"/>
              <a:t> disease, abdominal surgery (subtotal gastrectomy)</a:t>
            </a:r>
          </a:p>
          <a:p>
            <a:pPr marL="457200" indent="0">
              <a:buNone/>
            </a:pPr>
            <a:r>
              <a:rPr lang="en-US" b="1" u="sng" dirty="0">
                <a:solidFill>
                  <a:srgbClr val="C00000"/>
                </a:solidFill>
              </a:rPr>
              <a:t>         Symptoms :</a:t>
            </a:r>
          </a:p>
          <a:p>
            <a:pPr marL="457200" lvl="0" indent="0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900" dirty="0"/>
              <a:t>                    Diarrhea </a:t>
            </a:r>
          </a:p>
          <a:p>
            <a:pPr marL="457200" lvl="0" indent="0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900" dirty="0"/>
              <a:t>                    Bloating </a:t>
            </a:r>
          </a:p>
          <a:p>
            <a:pPr marL="457200" lvl="0" indent="0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900" dirty="0"/>
              <a:t>                    Nutrients deficiency </a:t>
            </a:r>
          </a:p>
          <a:p>
            <a:pPr marL="457200" lvl="0" indent="0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900" dirty="0"/>
              <a:t>                    unintentional weight loss </a:t>
            </a:r>
          </a:p>
          <a:p>
            <a:pPr marL="457200" lvl="0" indent="0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1900" dirty="0"/>
              <a:t>                    steatorrhea 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A218FBC-B2D6-48CA-9289-C4110162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DED9084-49DA-4911-ACB7-5F9E4DEFA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64422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755D22-C825-6C68-2CA8-41986252F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429000"/>
            <a:ext cx="10058400" cy="160934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600" u="sng" dirty="0"/>
              <a:t>History </a:t>
            </a:r>
          </a:p>
        </p:txBody>
      </p:sp>
    </p:spTree>
    <p:extLst>
      <p:ext uri="{BB962C8B-B14F-4D97-AF65-F5344CB8AC3E}">
        <p14:creationId xmlns:p14="http://schemas.microsoft.com/office/powerpoint/2010/main" val="306351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8;p15">
            <a:extLst>
              <a:ext uri="{FF2B5EF4-FFF2-40B4-BE49-F238E27FC236}">
                <a16:creationId xmlns:a16="http://schemas.microsoft.com/office/drawing/2014/main" id="{886FCE0F-26AE-48FD-4FA1-C7AB4B8AE9C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83874" y="543339"/>
            <a:ext cx="11668369" cy="685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Wingdings" panose="05000000000000000000" pitchFamily="2" charset="2"/>
              <a:buChar char="v"/>
            </a:pPr>
            <a:r>
              <a:rPr lang="ar" sz="2400" b="1" dirty="0">
                <a:solidFill>
                  <a:srgbClr val="A50021"/>
                </a:solidFill>
              </a:rPr>
              <a:t>Chronology of diarrhea</a:t>
            </a:r>
            <a:r>
              <a:rPr lang="en-US" sz="2400" b="1" dirty="0">
                <a:solidFill>
                  <a:srgbClr val="A50021"/>
                </a:solidFill>
              </a:rPr>
              <a:t>:</a:t>
            </a:r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400" dirty="0"/>
              <a:t>                    </a:t>
            </a:r>
            <a:r>
              <a:rPr lang="en-US" sz="2400" u="sng" dirty="0"/>
              <a:t>ask about:</a:t>
            </a:r>
            <a:r>
              <a:rPr lang="en-US" sz="2400" dirty="0"/>
              <a:t> (duration, episodic or continuous, nocturnal episode)</a:t>
            </a:r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400" dirty="0"/>
              <a:t> </a:t>
            </a:r>
          </a:p>
          <a:p>
            <a:pPr marL="457200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v"/>
            </a:pPr>
            <a:r>
              <a:rPr lang="ar" sz="2400" b="1" dirty="0">
                <a:solidFill>
                  <a:srgbClr val="A50021"/>
                </a:solidFill>
              </a:rPr>
              <a:t>Characteristics of stool</a:t>
            </a:r>
            <a:r>
              <a:rPr lang="en-US" sz="2400" b="1" dirty="0">
                <a:solidFill>
                  <a:srgbClr val="A50021"/>
                </a:solidFill>
              </a:rPr>
              <a:t>:</a:t>
            </a:r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400" dirty="0"/>
              <a:t>                    </a:t>
            </a:r>
            <a:r>
              <a:rPr lang="en-US" sz="2400" u="sng" dirty="0"/>
              <a:t>ask about:</a:t>
            </a:r>
            <a:r>
              <a:rPr lang="en-US" sz="2400" dirty="0"/>
              <a:t> (</a:t>
            </a:r>
            <a:r>
              <a:rPr lang="ar" sz="2400" dirty="0"/>
              <a:t>bloody, fatty, watery</a:t>
            </a:r>
            <a:r>
              <a:rPr lang="en-US" sz="2400" dirty="0"/>
              <a:t>)</a:t>
            </a:r>
            <a:r>
              <a:rPr lang="ar" sz="2400" dirty="0"/>
              <a:t> </a:t>
            </a:r>
            <a:endParaRPr lang="en-US" sz="2400" dirty="0"/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 dirty="0"/>
          </a:p>
          <a:p>
            <a:pPr marL="457200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v"/>
            </a:pPr>
            <a:r>
              <a:rPr lang="ar" sz="2400" b="1" dirty="0">
                <a:solidFill>
                  <a:srgbClr val="A50021"/>
                </a:solidFill>
              </a:rPr>
              <a:t>Triggers</a:t>
            </a:r>
            <a:r>
              <a:rPr lang="en-US" sz="2400" b="1" dirty="0">
                <a:solidFill>
                  <a:srgbClr val="A50021"/>
                </a:solidFill>
              </a:rPr>
              <a:t>:</a:t>
            </a:r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400" dirty="0"/>
              <a:t>                    </a:t>
            </a:r>
            <a:r>
              <a:rPr lang="en-US" sz="2400" u="sng" dirty="0"/>
              <a:t>ask about: </a:t>
            </a:r>
            <a:r>
              <a:rPr lang="en-US" sz="2400" dirty="0"/>
              <a:t>(</a:t>
            </a:r>
            <a:r>
              <a:rPr lang="ar" sz="2400" dirty="0"/>
              <a:t>specific food or emotional stimulation</a:t>
            </a:r>
            <a:r>
              <a:rPr lang="en-US" sz="2400" dirty="0"/>
              <a:t>)</a:t>
            </a:r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ar" sz="2400" dirty="0"/>
              <a:t> </a:t>
            </a:r>
            <a:endParaRPr sz="2400" dirty="0"/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SzPts val="1800"/>
              <a:buFont typeface="Wingdings" panose="05000000000000000000" pitchFamily="2" charset="2"/>
              <a:buChar char="v"/>
            </a:pPr>
            <a:r>
              <a:rPr lang="ar" sz="2400" b="1" dirty="0">
                <a:solidFill>
                  <a:srgbClr val="A50021"/>
                </a:solidFill>
              </a:rPr>
              <a:t>Response to fasting</a:t>
            </a:r>
            <a:endParaRPr lang="en-US" sz="2400" b="1" dirty="0">
              <a:solidFill>
                <a:srgbClr val="A50021"/>
              </a:solidFill>
            </a:endParaRPr>
          </a:p>
          <a:p>
            <a:pPr marL="457200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v"/>
            </a:pPr>
            <a:endParaRPr sz="2400" b="1" dirty="0">
              <a:solidFill>
                <a:srgbClr val="A50021"/>
              </a:solidFill>
            </a:endParaRPr>
          </a:p>
          <a:p>
            <a:pPr marL="457200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v"/>
            </a:pPr>
            <a:r>
              <a:rPr lang="ar" sz="2400" b="1" dirty="0">
                <a:solidFill>
                  <a:srgbClr val="A50021"/>
                </a:solidFill>
              </a:rPr>
              <a:t>Presence of associated symptoms </a:t>
            </a:r>
            <a:r>
              <a:rPr lang="en-US" sz="2400" b="1" dirty="0">
                <a:solidFill>
                  <a:srgbClr val="A50021"/>
                </a:solidFill>
              </a:rPr>
              <a:t>:</a:t>
            </a:r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400" dirty="0"/>
              <a:t>                    </a:t>
            </a:r>
            <a:r>
              <a:rPr lang="en-US" sz="2400" u="sng" dirty="0"/>
              <a:t>ask about:</a:t>
            </a:r>
            <a:r>
              <a:rPr lang="en-US" sz="2400" dirty="0"/>
              <a:t>(</a:t>
            </a:r>
            <a:r>
              <a:rPr lang="ar" sz="2400" dirty="0"/>
              <a:t>fever, abdominal pain, fecal incontinence, weight loss</a:t>
            </a:r>
            <a:r>
              <a:rPr lang="en-US" sz="2400" dirty="0"/>
              <a:t>)</a:t>
            </a:r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 dirty="0"/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SzPts val="1800"/>
              <a:buFont typeface="Wingdings" panose="05000000000000000000" pitchFamily="2" charset="2"/>
              <a:buChar char="v"/>
            </a:pPr>
            <a:r>
              <a:rPr lang="ar" sz="2400" b="1" dirty="0">
                <a:solidFill>
                  <a:srgbClr val="A50021"/>
                </a:solidFill>
              </a:rPr>
              <a:t>Medications history </a:t>
            </a:r>
            <a:endParaRPr lang="en-US" sz="2400" b="1" dirty="0">
              <a:solidFill>
                <a:srgbClr val="A5002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 sz="2400" dirty="0"/>
          </a:p>
          <a:p>
            <a:pPr marL="457200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v"/>
            </a:pPr>
            <a:r>
              <a:rPr lang="ar" sz="2400" b="1" dirty="0">
                <a:solidFill>
                  <a:srgbClr val="A50021"/>
                </a:solidFill>
              </a:rPr>
              <a:t>Travel history </a:t>
            </a:r>
            <a:endParaRPr lang="en-US" sz="2400" b="1" dirty="0">
              <a:solidFill>
                <a:srgbClr val="A5002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 sz="2400" dirty="0"/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SzPts val="1800"/>
              <a:buFont typeface="Wingdings" panose="05000000000000000000" pitchFamily="2" charset="2"/>
              <a:buChar char="v"/>
            </a:pPr>
            <a:r>
              <a:rPr lang="ar" sz="2400" b="1" dirty="0">
                <a:solidFill>
                  <a:srgbClr val="A50021"/>
                </a:solidFill>
              </a:rPr>
              <a:t>Environmental exposure</a:t>
            </a:r>
            <a:r>
              <a:rPr lang="en-US" sz="2400" b="1" dirty="0">
                <a:solidFill>
                  <a:srgbClr val="A50021"/>
                </a:solidFill>
              </a:rPr>
              <a:t>:</a:t>
            </a:r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400" dirty="0"/>
              <a:t>                    </a:t>
            </a:r>
            <a:r>
              <a:rPr lang="en-US" sz="2400" u="sng" dirty="0"/>
              <a:t>ask about: </a:t>
            </a:r>
            <a:r>
              <a:rPr lang="en-US" sz="2400" dirty="0"/>
              <a:t>(</a:t>
            </a:r>
            <a:r>
              <a:rPr lang="ar" sz="2400" dirty="0"/>
              <a:t>contaminated food or water</a:t>
            </a:r>
            <a:r>
              <a:rPr lang="en-US" sz="2400" dirty="0"/>
              <a:t>)</a:t>
            </a:r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 dirty="0"/>
          </a:p>
          <a:p>
            <a:pPr marL="457200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v"/>
            </a:pPr>
            <a:r>
              <a:rPr lang="ar" sz="2400" b="1" dirty="0">
                <a:solidFill>
                  <a:srgbClr val="A50021"/>
                </a:solidFill>
              </a:rPr>
              <a:t>Abdominal surgery</a:t>
            </a:r>
            <a:endParaRPr lang="en-US" sz="2400" b="1" dirty="0">
              <a:solidFill>
                <a:srgbClr val="A5002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 sz="2400" dirty="0"/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SzPts val="1800"/>
              <a:buFont typeface="Wingdings" panose="05000000000000000000" pitchFamily="2" charset="2"/>
              <a:buChar char="v"/>
            </a:pPr>
            <a:r>
              <a:rPr lang="ar" sz="2400" b="1" dirty="0">
                <a:solidFill>
                  <a:srgbClr val="A50021"/>
                </a:solidFill>
              </a:rPr>
              <a:t>HIV risk factors </a:t>
            </a:r>
            <a:endParaRPr lang="en-US" sz="2400" b="1" dirty="0">
              <a:solidFill>
                <a:srgbClr val="A5002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 sz="2400" dirty="0"/>
          </a:p>
          <a:p>
            <a:pPr marL="457200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v"/>
            </a:pPr>
            <a:r>
              <a:rPr lang="ar" sz="2400" b="1" dirty="0">
                <a:solidFill>
                  <a:srgbClr val="A50021"/>
                </a:solidFill>
              </a:rPr>
              <a:t>Family history of IBD, IBS</a:t>
            </a:r>
            <a:endParaRPr sz="2400" b="1" dirty="0">
              <a:solidFill>
                <a:srgbClr val="A5002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909793-6A8A-075B-E707-858A72AAD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62290"/>
            <a:ext cx="10058400" cy="1609344"/>
          </a:xfrm>
        </p:spPr>
        <p:txBody>
          <a:bodyPr>
            <a:normAutofit/>
          </a:bodyPr>
          <a:lstStyle/>
          <a:p>
            <a:pPr marL="114300">
              <a:lnSpc>
                <a:spcPct val="7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SzPts val="1800"/>
            </a:pPr>
            <a:r>
              <a:rPr lang="en-US" sz="2800" b="1" dirty="0">
                <a:solidFill>
                  <a:srgbClr val="A50021"/>
                </a:solidFill>
                <a:latin typeface="+mn-lt"/>
                <a:ea typeface="+mn-ea"/>
                <a:cs typeface="+mn-cs"/>
              </a:rPr>
              <a:t>For:</a:t>
            </a:r>
          </a:p>
        </p:txBody>
      </p:sp>
    </p:spTree>
    <p:extLst>
      <p:ext uri="{BB962C8B-B14F-4D97-AF65-F5344CB8AC3E}">
        <p14:creationId xmlns:p14="http://schemas.microsoft.com/office/powerpoint/2010/main" val="42530684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A8AA3A3-729B-103A-A008-441A1ABEF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429000"/>
            <a:ext cx="10058400" cy="160934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600" u="sng" dirty="0"/>
              <a:t>Physical examination</a:t>
            </a:r>
          </a:p>
        </p:txBody>
      </p:sp>
    </p:spTree>
    <p:extLst>
      <p:ext uri="{BB962C8B-B14F-4D97-AF65-F5344CB8AC3E}">
        <p14:creationId xmlns:p14="http://schemas.microsoft.com/office/powerpoint/2010/main" val="2138559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E2D32-7D18-0268-D915-94AAE76D01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328" y="173935"/>
            <a:ext cx="11128248" cy="5589104"/>
          </a:xfrm>
        </p:spPr>
        <p:txBody>
          <a:bodyPr>
            <a:normAutofit/>
          </a:bodyPr>
          <a:lstStyle/>
          <a:p>
            <a:pPr marL="0" indent="0" defTabSz="457200">
              <a:lnSpc>
                <a:spcPct val="70000"/>
              </a:lnSpc>
              <a:spcBef>
                <a:spcPts val="0"/>
              </a:spcBef>
              <a:buSzPts val="1800"/>
              <a:buNone/>
            </a:pPr>
            <a:r>
              <a:rPr lang="en-US" sz="2800" b="1" dirty="0">
                <a:solidFill>
                  <a:srgbClr val="A50021"/>
                </a:solidFill>
              </a:rPr>
              <a:t>1- Vital signs :</a:t>
            </a:r>
          </a:p>
          <a:p>
            <a:pPr marL="0" indent="0">
              <a:buNone/>
            </a:pPr>
            <a:r>
              <a:rPr lang="en-US" dirty="0"/>
              <a:t>                Blood pressure </a:t>
            </a:r>
          </a:p>
          <a:p>
            <a:pPr marL="0" indent="0">
              <a:buNone/>
            </a:pPr>
            <a:r>
              <a:rPr lang="en-US" dirty="0"/>
              <a:t>                Pulse rate</a:t>
            </a:r>
          </a:p>
          <a:p>
            <a:pPr marL="0" indent="0">
              <a:buNone/>
            </a:pPr>
            <a:r>
              <a:rPr lang="en-US" dirty="0"/>
              <a:t>                Temperature </a:t>
            </a:r>
          </a:p>
          <a:p>
            <a:pPr marL="0" indent="0">
              <a:buNone/>
            </a:pPr>
            <a:r>
              <a:rPr lang="en-US" dirty="0"/>
              <a:t>                Respiratory rate</a:t>
            </a:r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8" name="مربع نص 5">
            <a:extLst>
              <a:ext uri="{FF2B5EF4-FFF2-40B4-BE49-F238E27FC236}">
                <a16:creationId xmlns:a16="http://schemas.microsoft.com/office/drawing/2014/main" id="{CB92C305-DFFC-A02E-C9DB-35C82D7F87C3}"/>
              </a:ext>
            </a:extLst>
          </p:cNvPr>
          <p:cNvSpPr txBox="1"/>
          <p:nvPr/>
        </p:nvSpPr>
        <p:spPr>
          <a:xfrm>
            <a:off x="240328" y="2445267"/>
            <a:ext cx="70293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A50021"/>
                </a:solidFill>
              </a:rPr>
              <a:t>2- dehydration</a:t>
            </a:r>
            <a:r>
              <a:rPr lang="en-US" dirty="0"/>
              <a:t>:</a:t>
            </a:r>
          </a:p>
        </p:txBody>
      </p:sp>
      <p:graphicFrame>
        <p:nvGraphicFramePr>
          <p:cNvPr id="9" name="عنصر نائب للمحتوى 3">
            <a:extLst>
              <a:ext uri="{FF2B5EF4-FFF2-40B4-BE49-F238E27FC236}">
                <a16:creationId xmlns:a16="http://schemas.microsoft.com/office/drawing/2014/main" id="{22B73BCD-ECD0-39A1-F509-9F576FC4AB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5873937"/>
              </p:ext>
            </p:extLst>
          </p:nvPr>
        </p:nvGraphicFramePr>
        <p:xfrm>
          <a:off x="1" y="2968487"/>
          <a:ext cx="12192001" cy="38895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47248">
                  <a:extLst>
                    <a:ext uri="{9D8B030D-6E8A-4147-A177-3AD203B41FA5}">
                      <a16:colId xmlns:a16="http://schemas.microsoft.com/office/drawing/2014/main" val="1522923346"/>
                    </a:ext>
                  </a:extLst>
                </a:gridCol>
                <a:gridCol w="3048251">
                  <a:extLst>
                    <a:ext uri="{9D8B030D-6E8A-4147-A177-3AD203B41FA5}">
                      <a16:colId xmlns:a16="http://schemas.microsoft.com/office/drawing/2014/main" val="100125901"/>
                    </a:ext>
                  </a:extLst>
                </a:gridCol>
                <a:gridCol w="3048251">
                  <a:extLst>
                    <a:ext uri="{9D8B030D-6E8A-4147-A177-3AD203B41FA5}">
                      <a16:colId xmlns:a16="http://schemas.microsoft.com/office/drawing/2014/main" val="1720522611"/>
                    </a:ext>
                  </a:extLst>
                </a:gridCol>
                <a:gridCol w="3048251">
                  <a:extLst>
                    <a:ext uri="{9D8B030D-6E8A-4147-A177-3AD203B41FA5}">
                      <a16:colId xmlns:a16="http://schemas.microsoft.com/office/drawing/2014/main" val="3351445168"/>
                    </a:ext>
                  </a:extLst>
                </a:gridCol>
              </a:tblGrid>
              <a:tr h="432168"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effectLst/>
                        </a:rPr>
                        <a:t>Symptom/Signs</a:t>
                      </a:r>
                      <a:endParaRPr lang="en-US" sz="18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effectLst/>
                        </a:rPr>
                        <a:t>Mild (A)</a:t>
                      </a:r>
                      <a:endParaRPr lang="en-US" sz="18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Moderate (B)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Severe (C)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extLst>
                  <a:ext uri="{0D108BD9-81ED-4DB2-BD59-A6C34878D82A}">
                    <a16:rowId xmlns:a16="http://schemas.microsoft.com/office/drawing/2014/main" val="3029639536"/>
                  </a:ext>
                </a:extLst>
              </a:tr>
              <a:tr h="432168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Look: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/>
                      <a:endParaRPr lang="en-US" sz="18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extLst>
                  <a:ext uri="{0D108BD9-81ED-4DB2-BD59-A6C34878D82A}">
                    <a16:rowId xmlns:a16="http://schemas.microsoft.com/office/drawing/2014/main" val="989056408"/>
                  </a:ext>
                </a:extLst>
              </a:tr>
              <a:tr h="432168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General condition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Alert, active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Restless, irritable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Lethargic, unresponsive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extLst>
                  <a:ext uri="{0D108BD9-81ED-4DB2-BD59-A6C34878D82A}">
                    <a16:rowId xmlns:a16="http://schemas.microsoft.com/office/drawing/2014/main" val="3864938294"/>
                  </a:ext>
                </a:extLst>
              </a:tr>
              <a:tr h="432168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Eyes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Normal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Slightly sunken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Very sunken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extLst>
                  <a:ext uri="{0D108BD9-81ED-4DB2-BD59-A6C34878D82A}">
                    <a16:rowId xmlns:a16="http://schemas.microsoft.com/office/drawing/2014/main" val="2002182567"/>
                  </a:ext>
                </a:extLst>
              </a:tr>
              <a:tr h="432168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Tears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Normal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Decreased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Absent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extLst>
                  <a:ext uri="{0D108BD9-81ED-4DB2-BD59-A6C34878D82A}">
                    <a16:rowId xmlns:a16="http://schemas.microsoft.com/office/drawing/2014/main" val="3385646198"/>
                  </a:ext>
                </a:extLst>
              </a:tr>
              <a:tr h="432168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Thrist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effectLst/>
                        </a:rPr>
                        <a:t>Normal or increased thirst </a:t>
                      </a:r>
                      <a:endParaRPr lang="en-US" sz="18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Eagerly drinking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Not able to drink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extLst>
                  <a:ext uri="{0D108BD9-81ED-4DB2-BD59-A6C34878D82A}">
                    <a16:rowId xmlns:a16="http://schemas.microsoft.com/office/drawing/2014/main" val="4183468001"/>
                  </a:ext>
                </a:extLst>
              </a:tr>
              <a:tr h="432168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Feel: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extLst>
                  <a:ext uri="{0D108BD9-81ED-4DB2-BD59-A6C34878D82A}">
                    <a16:rowId xmlns:a16="http://schemas.microsoft.com/office/drawing/2014/main" val="554800257"/>
                  </a:ext>
                </a:extLst>
              </a:tr>
              <a:tr h="432168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Skin pinch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Instant recoil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Recoil in &lt;2 sec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Recoil in &gt;2 sec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extLst>
                  <a:ext uri="{0D108BD9-81ED-4DB2-BD59-A6C34878D82A}">
                    <a16:rowId xmlns:a16="http://schemas.microsoft.com/office/drawing/2014/main" val="2820584643"/>
                  </a:ext>
                </a:extLst>
              </a:tr>
              <a:tr h="432168"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effectLst/>
                        </a:rPr>
                        <a:t>Pulse volume</a:t>
                      </a:r>
                      <a:endParaRPr lang="en-US" sz="18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Normal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</a:rPr>
                        <a:t>Normal or decreased</a:t>
                      </a:r>
                      <a:endParaRPr lang="en-US" sz="180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effectLst/>
                        </a:rPr>
                        <a:t>Weak/impalpable</a:t>
                      </a:r>
                      <a:endParaRPr lang="en-US" sz="18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b"/>
                </a:tc>
                <a:extLst>
                  <a:ext uri="{0D108BD9-81ED-4DB2-BD59-A6C34878D82A}">
                    <a16:rowId xmlns:a16="http://schemas.microsoft.com/office/drawing/2014/main" val="1574365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28682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ربع نص 6">
            <a:extLst>
              <a:ext uri="{FF2B5EF4-FFF2-40B4-BE49-F238E27FC236}">
                <a16:creationId xmlns:a16="http://schemas.microsoft.com/office/drawing/2014/main" id="{0C394AAF-68CA-D51A-A8F2-41427BE7EA1E}"/>
              </a:ext>
            </a:extLst>
          </p:cNvPr>
          <p:cNvSpPr txBox="1"/>
          <p:nvPr/>
        </p:nvSpPr>
        <p:spPr>
          <a:xfrm>
            <a:off x="398415" y="388168"/>
            <a:ext cx="11395170" cy="513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A50021"/>
                </a:solidFill>
              </a:rPr>
              <a:t>3</a:t>
            </a:r>
            <a:r>
              <a:rPr lang="en-US" sz="2000" dirty="0"/>
              <a:t>.</a:t>
            </a:r>
            <a:r>
              <a:rPr lang="en-US" sz="3200" b="1" dirty="0">
                <a:solidFill>
                  <a:srgbClr val="A50021"/>
                </a:solidFill>
              </a:rPr>
              <a:t>Nutitional status </a:t>
            </a:r>
          </a:p>
          <a:p>
            <a:endParaRPr lang="en-US" sz="2000" dirty="0"/>
          </a:p>
          <a:p>
            <a:r>
              <a:rPr lang="en-US" sz="3200" b="1" dirty="0">
                <a:solidFill>
                  <a:srgbClr val="A50021"/>
                </a:solidFill>
              </a:rPr>
              <a:t>4.Abdominal examination:</a:t>
            </a:r>
          </a:p>
          <a:p>
            <a:pPr defTabSz="914400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</a:pPr>
            <a:r>
              <a:rPr lang="en-US" sz="2400" dirty="0"/>
              <a:t> ascites ,organomegaly and </a:t>
            </a:r>
            <a:r>
              <a:rPr lang="en-US" sz="2400" dirty="0" err="1"/>
              <a:t>palpale</a:t>
            </a:r>
            <a:r>
              <a:rPr lang="en-US" sz="2400" dirty="0"/>
              <a:t> masses</a:t>
            </a:r>
          </a:p>
          <a:p>
            <a:endParaRPr lang="en-US" sz="2000" dirty="0"/>
          </a:p>
          <a:p>
            <a:r>
              <a:rPr lang="en-US" sz="3200" b="1" dirty="0">
                <a:solidFill>
                  <a:srgbClr val="A50021"/>
                </a:solidFill>
              </a:rPr>
              <a:t>5.Rectal examination:</a:t>
            </a:r>
          </a:p>
          <a:p>
            <a:r>
              <a:rPr lang="en-US" sz="2400" dirty="0"/>
              <a:t>Perianal </a:t>
            </a:r>
            <a:r>
              <a:rPr lang="en-US" sz="2400" dirty="0" err="1"/>
              <a:t>fistulas,abcess</a:t>
            </a:r>
            <a:r>
              <a:rPr lang="en-US" sz="2400" dirty="0"/>
              <a:t> and anal sphincter tone</a:t>
            </a:r>
          </a:p>
          <a:p>
            <a:endParaRPr lang="en-US" sz="2400" dirty="0"/>
          </a:p>
          <a:p>
            <a:r>
              <a:rPr lang="en-US" sz="2400" dirty="0"/>
              <a:t> </a:t>
            </a:r>
            <a:r>
              <a:rPr lang="en-US" sz="3200" b="1" dirty="0">
                <a:solidFill>
                  <a:srgbClr val="A50021"/>
                </a:solidFill>
              </a:rPr>
              <a:t>6.thyroid examination; </a:t>
            </a:r>
            <a:r>
              <a:rPr lang="en-US" sz="2400" dirty="0"/>
              <a:t>if hyperthyroidism is suggested by history</a:t>
            </a:r>
          </a:p>
          <a:p>
            <a:endParaRPr lang="en-US" sz="2400" dirty="0"/>
          </a:p>
          <a:p>
            <a:r>
              <a:rPr lang="en-US" sz="3200" b="1" dirty="0">
                <a:solidFill>
                  <a:srgbClr val="A50021"/>
                </a:solidFill>
              </a:rPr>
              <a:t>7.test stool for occult blood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315676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53241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2" y="822324"/>
            <a:ext cx="5149596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F176BF2-AFE7-F554-EF10-AED72CAE7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1197" y="733924"/>
            <a:ext cx="5776132" cy="5387738"/>
          </a:xfrm>
        </p:spPr>
        <p:txBody>
          <a:bodyPr anchor="ctr">
            <a:normAutofit/>
          </a:bodyPr>
          <a:lstStyle/>
          <a:p>
            <a:pPr marL="525780" indent="-342900">
              <a:buFont typeface="Wingdings" panose="05000000000000000000" pitchFamily="2" charset="2"/>
              <a:buChar char="q"/>
            </a:pPr>
            <a:r>
              <a:rPr lang="en-US" sz="2400" b="1" dirty="0"/>
              <a:t>Weight loss, muscle wasting: </a:t>
            </a:r>
            <a:r>
              <a:rPr lang="en-US" sz="2400" dirty="0"/>
              <a:t>malabsorption, neoplasm, IBD</a:t>
            </a:r>
          </a:p>
          <a:p>
            <a:pPr marL="525780" indent="-342900">
              <a:buFont typeface="Wingdings" panose="05000000000000000000" pitchFamily="2" charset="2"/>
              <a:buChar char="q"/>
            </a:pPr>
            <a:r>
              <a:rPr lang="en-US" sz="2400" b="1" dirty="0"/>
              <a:t> Abdominal pain</a:t>
            </a:r>
            <a:r>
              <a:rPr lang="en-US" sz="2400" dirty="0"/>
              <a:t>: obstruction, IBD </a:t>
            </a:r>
          </a:p>
          <a:p>
            <a:pPr marL="525780" indent="-342900">
              <a:buFont typeface="Wingdings" panose="05000000000000000000" pitchFamily="2" charset="2"/>
              <a:buChar char="q"/>
            </a:pPr>
            <a:r>
              <a:rPr lang="en-US" sz="2400" b="1" dirty="0"/>
              <a:t>Bloating: </a:t>
            </a:r>
            <a:r>
              <a:rPr lang="en-US" sz="2400" dirty="0"/>
              <a:t>Malabsorption</a:t>
            </a:r>
          </a:p>
          <a:p>
            <a:pPr marL="525780" indent="-342900">
              <a:buFont typeface="Wingdings" panose="05000000000000000000" pitchFamily="2" charset="2"/>
              <a:buChar char="q"/>
            </a:pPr>
            <a:r>
              <a:rPr lang="en-US" sz="2400" b="1" dirty="0"/>
              <a:t>Joint pain: </a:t>
            </a:r>
            <a:r>
              <a:rPr lang="en-US" sz="2400" dirty="0"/>
              <a:t>IBD</a:t>
            </a:r>
          </a:p>
          <a:p>
            <a:pPr marL="525780" indent="-342900">
              <a:buFont typeface="Wingdings" panose="05000000000000000000" pitchFamily="2" charset="2"/>
              <a:buChar char="q"/>
            </a:pPr>
            <a:r>
              <a:rPr lang="en-US" sz="2400" b="1" dirty="0"/>
              <a:t>systemic symptoms</a:t>
            </a:r>
            <a:r>
              <a:rPr lang="en-US" sz="2400" dirty="0"/>
              <a:t>: Hyperthyroidism, DM, adrenal insufficiency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121662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6AF13E-B3C6-8C3C-9F8B-3A33DC4EAAD0}"/>
              </a:ext>
            </a:extLst>
          </p:cNvPr>
          <p:cNvSpPr txBox="1"/>
          <p:nvPr/>
        </p:nvSpPr>
        <p:spPr>
          <a:xfrm>
            <a:off x="1473739" y="1449575"/>
            <a:ext cx="3485321" cy="397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defTabSz="914400">
              <a:lnSpc>
                <a:spcPct val="90000"/>
              </a:lnSpc>
              <a:spcBef>
                <a:spcPct val="0"/>
              </a:spcBef>
              <a:buNone/>
              <a:defRPr sz="4800" u="sng" cap="all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EXAMINATION FOR CHRONIC DIARRHEA</a:t>
            </a:r>
          </a:p>
        </p:txBody>
      </p:sp>
    </p:spTree>
    <p:extLst>
      <p:ext uri="{BB962C8B-B14F-4D97-AF65-F5344CB8AC3E}">
        <p14:creationId xmlns:p14="http://schemas.microsoft.com/office/powerpoint/2010/main" val="2161320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AACCB-C1A5-53BA-E24A-198673A9B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3009" y="-456405"/>
            <a:ext cx="10058400" cy="1609344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+mn-cs"/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D1C36-2BE2-E67B-74DC-179DE5480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42122"/>
            <a:ext cx="12192000" cy="6453809"/>
          </a:xfrm>
        </p:spPr>
        <p:txBody>
          <a:bodyPr>
            <a:noAutofit/>
          </a:bodyPr>
          <a:lstStyle/>
          <a:p>
            <a:r>
              <a:rPr lang="en-US" sz="19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Diarrheal disease is one of </a:t>
            </a:r>
            <a:r>
              <a:rPr lang="en-US" sz="19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the top ten leading causes of death worldwide</a:t>
            </a:r>
            <a:r>
              <a:rPr lang="en-US" sz="19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en-US" sz="19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When can we </a:t>
            </a:r>
            <a:r>
              <a:rPr lang="en-US" sz="19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consider</a:t>
            </a:r>
            <a:r>
              <a:rPr lang="en-US" sz="19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a stool as diarrhea?</a:t>
            </a:r>
          </a:p>
          <a:p>
            <a:r>
              <a:rPr lang="en-US" sz="19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Passage of </a:t>
            </a:r>
            <a:r>
              <a:rPr lang="en-US" sz="19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3 or more</a:t>
            </a:r>
            <a:r>
              <a:rPr lang="en-US" sz="19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9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abnormally </a:t>
            </a:r>
            <a:r>
              <a:rPr lang="en-US" sz="19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liquid or unformed stool</a:t>
            </a:r>
            <a:r>
              <a:rPr lang="en-US" sz="19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9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per day at an increased frequency.</a:t>
            </a:r>
          </a:p>
          <a:p>
            <a:r>
              <a:rPr lang="en-US" sz="19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Increased water content</a:t>
            </a:r>
            <a:r>
              <a:rPr lang="en-US" sz="19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of the </a:t>
            </a:r>
            <a:r>
              <a:rPr lang="en-US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stool:</a:t>
            </a:r>
          </a:p>
          <a:p>
            <a:pPr marL="0" indent="0">
              <a:buNone/>
            </a:pPr>
            <a:r>
              <a:rPr lang="en-US" sz="19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  Impaired </a:t>
            </a:r>
            <a:r>
              <a:rPr lang="en-US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water absorption.</a:t>
            </a:r>
          </a:p>
          <a:p>
            <a:pPr marL="0" indent="0">
              <a:buNone/>
            </a:pPr>
            <a:r>
              <a:rPr lang="en-US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  </a:t>
            </a:r>
            <a:r>
              <a:rPr lang="en-US" sz="19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Active</a:t>
            </a:r>
            <a:r>
              <a:rPr lang="en-US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 water </a:t>
            </a:r>
            <a:r>
              <a:rPr lang="en-US" sz="19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secretion</a:t>
            </a:r>
            <a:r>
              <a:rPr lang="en-US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 by the bowel.</a:t>
            </a:r>
          </a:p>
          <a:p>
            <a:r>
              <a:rPr lang="en-US" sz="19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Having </a:t>
            </a:r>
            <a:r>
              <a:rPr lang="en-US" sz="19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more stool</a:t>
            </a:r>
            <a:r>
              <a:rPr lang="en-US" sz="19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9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than normal for that person.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9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Diarrhea may be further defined as:</a:t>
            </a:r>
            <a:br>
              <a:rPr lang="en-US" sz="1900" dirty="0"/>
            </a:br>
            <a:br>
              <a:rPr lang="en-US" sz="1900" dirty="0"/>
            </a:br>
            <a:r>
              <a:rPr lang="en-US" sz="1900" b="1" dirty="0"/>
              <a:t>                       </a:t>
            </a:r>
            <a:r>
              <a:rPr lang="en-US" sz="1900" b="1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Acute: &lt; 14 days</a:t>
            </a:r>
            <a:br>
              <a:rPr lang="en-US" sz="1900" dirty="0"/>
            </a:br>
            <a:br>
              <a:rPr lang="en-US" sz="1900" dirty="0"/>
            </a:br>
            <a:r>
              <a:rPr lang="en-US" sz="1900" b="1" dirty="0"/>
              <a:t>                     </a:t>
            </a:r>
            <a:r>
              <a:rPr lang="en-US" sz="1900" b="1" u="sng" dirty="0"/>
              <a:t> </a:t>
            </a:r>
            <a:r>
              <a:rPr lang="en-US" sz="1900" b="1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Persistent: 14-30 days</a:t>
            </a:r>
            <a:br>
              <a:rPr lang="en-US" sz="1900" dirty="0"/>
            </a:br>
            <a:br>
              <a:rPr lang="en-US" sz="1900" dirty="0"/>
            </a:br>
            <a:r>
              <a:rPr lang="en-US" sz="1900" b="1" dirty="0"/>
              <a:t>                     </a:t>
            </a:r>
            <a:r>
              <a:rPr lang="en-US" sz="1900" b="1" u="sng" dirty="0"/>
              <a:t> </a:t>
            </a:r>
            <a:r>
              <a:rPr lang="en-US" sz="1900" b="1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Chronic:&gt; 30 days</a:t>
            </a:r>
            <a:r>
              <a:rPr lang="en-US" sz="19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Invasive diarrhea (Dysentery): </a:t>
            </a:r>
            <a:r>
              <a:rPr lang="en-US" sz="1900" dirty="0"/>
              <a:t>Acute diarrhea with visible blood, associated with fever and abdominal pain.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Pseudo-diarrhea</a:t>
            </a:r>
            <a:r>
              <a:rPr lang="en-US" sz="1900" dirty="0"/>
              <a:t>: frequent passage of small volume of stool, is often associated with rectal urgency and accompanies with IBS or proctitis </a:t>
            </a:r>
            <a:br>
              <a:rPr lang="en-US" sz="1900" dirty="0"/>
            </a:br>
            <a:br>
              <a:rPr lang="en-US" sz="1900" dirty="0"/>
            </a:b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15903733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F3D3AB09-1028-D772-4C1A-3C425FC10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7289" y="855271"/>
            <a:ext cx="10471636" cy="1660299"/>
          </a:xfrm>
        </p:spPr>
        <p:txBody>
          <a:bodyPr>
            <a:normAutofit/>
          </a:bodyPr>
          <a:lstStyle/>
          <a:p>
            <a:r>
              <a:rPr lang="en-US" dirty="0"/>
              <a:t>Management of acute diarrhea:</a:t>
            </a:r>
            <a:br>
              <a:rPr lang="en-US" dirty="0"/>
            </a:br>
            <a:endParaRPr lang="en-US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40AE078-6932-F01B-0631-60CCA025F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537" y="2298295"/>
            <a:ext cx="11858925" cy="4667684"/>
          </a:xfrm>
        </p:spPr>
        <p:txBody>
          <a:bodyPr>
            <a:normAutofit fontScale="92500" lnSpcReduction="20000"/>
          </a:bodyPr>
          <a:lstStyle/>
          <a:p>
            <a:pPr marL="0" indent="0" defTabSz="457200">
              <a:lnSpc>
                <a:spcPct val="70000"/>
              </a:lnSpc>
              <a:spcBef>
                <a:spcPts val="0"/>
              </a:spcBef>
              <a:buSzPts val="1800"/>
              <a:buNone/>
            </a:pPr>
            <a:r>
              <a:rPr lang="en-US" sz="3200" b="1" dirty="0">
                <a:solidFill>
                  <a:srgbClr val="A50021"/>
                </a:solidFill>
              </a:rPr>
              <a:t>1.general supportive 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/>
              <a:t>Fluid repletion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/>
              <a:t>Diet </a:t>
            </a:r>
            <a:endParaRPr lang="en-US" sz="1800" dirty="0"/>
          </a:p>
          <a:p>
            <a:pPr marL="0" indent="0">
              <a:buNone/>
            </a:pPr>
            <a:r>
              <a:rPr lang="en-US" sz="3200" b="1" dirty="0">
                <a:solidFill>
                  <a:srgbClr val="A50021"/>
                </a:solidFill>
              </a:rPr>
              <a:t>2.antimotility drug :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400" dirty="0"/>
              <a:t>loperamide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A50021"/>
                </a:solidFill>
              </a:rPr>
              <a:t>3.antibiotic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400" dirty="0"/>
              <a:t>not routinely used in adults with acute diarrhea (risk of C. difficile, eradication of normal flora, bacterial resistance) unless: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Severe disease (&gt;6 motions per day, high fever, hospitalization for volume repletion)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Invasive bacterial infection (bloody diarrhea) Age &gt;70, immunocompromised patients.</a:t>
            </a:r>
          </a:p>
          <a:p>
            <a:endParaRPr lang="en-US" sz="1800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93053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FE6BF-AE24-2C1D-0B9F-35A832645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Table&#10;&#10;Description automatically generated">
            <a:extLst>
              <a:ext uri="{FF2B5EF4-FFF2-40B4-BE49-F238E27FC236}">
                <a16:creationId xmlns:a16="http://schemas.microsoft.com/office/drawing/2014/main" id="{7A284B1A-284F-9D2C-BAFA-7E97F47D6B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3755" t="16117" r="14596" b="3065"/>
          <a:stretch/>
        </p:blipFill>
        <p:spPr>
          <a:xfrm>
            <a:off x="0" y="484632"/>
            <a:ext cx="12191999" cy="6188473"/>
          </a:xfrm>
        </p:spPr>
      </p:pic>
    </p:spTree>
    <p:extLst>
      <p:ext uri="{BB962C8B-B14F-4D97-AF65-F5344CB8AC3E}">
        <p14:creationId xmlns:p14="http://schemas.microsoft.com/office/powerpoint/2010/main" val="5348670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7EF42E12-52B5-32EC-DF05-658AA9CB3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1861" y="464119"/>
            <a:ext cx="10058400" cy="1609344"/>
          </a:xfrm>
        </p:spPr>
        <p:txBody>
          <a:bodyPr>
            <a:normAutofit/>
          </a:bodyPr>
          <a:lstStyle/>
          <a:p>
            <a:r>
              <a:rPr lang="en-US" dirty="0"/>
              <a:t>Management of chronic diarrhea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5A2ABA4-50D8-5E93-6842-684DF6617E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99" y="2809461"/>
            <a:ext cx="12192000" cy="5174568"/>
          </a:xfrm>
        </p:spPr>
        <p:txBody>
          <a:bodyPr>
            <a:normAutofit/>
          </a:bodyPr>
          <a:lstStyle/>
          <a:p>
            <a:pPr marL="0" indent="0" defTabSz="457200">
              <a:lnSpc>
                <a:spcPct val="50000"/>
              </a:lnSpc>
              <a:spcBef>
                <a:spcPts val="0"/>
              </a:spcBef>
              <a:buSzPts val="1800"/>
              <a:buNone/>
            </a:pPr>
            <a:r>
              <a:rPr lang="en-US" sz="3200" b="1" dirty="0">
                <a:solidFill>
                  <a:srgbClr val="A50021"/>
                </a:solidFill>
              </a:rPr>
              <a:t>1.fluid repletion</a:t>
            </a:r>
          </a:p>
          <a:p>
            <a:pPr marL="0" indent="0">
              <a:buNone/>
            </a:pPr>
            <a:r>
              <a:rPr lang="en-US" sz="2800" dirty="0"/>
              <a:t> </a:t>
            </a:r>
          </a:p>
          <a:p>
            <a:pPr marL="0" indent="0" defTabSz="457200">
              <a:lnSpc>
                <a:spcPct val="50000"/>
              </a:lnSpc>
              <a:spcBef>
                <a:spcPts val="0"/>
              </a:spcBef>
              <a:buSzPts val="1800"/>
              <a:buNone/>
            </a:pPr>
            <a:r>
              <a:rPr lang="en-US" sz="3200" b="1" dirty="0">
                <a:solidFill>
                  <a:srgbClr val="A50021"/>
                </a:solidFill>
              </a:rPr>
              <a:t>2.treat the underlying cause</a:t>
            </a:r>
          </a:p>
          <a:p>
            <a:endParaRPr lang="en-US" sz="2800" dirty="0"/>
          </a:p>
          <a:p>
            <a:pPr marL="0" indent="0" defTabSz="457200">
              <a:lnSpc>
                <a:spcPct val="50000"/>
              </a:lnSpc>
              <a:spcBef>
                <a:spcPts val="0"/>
              </a:spcBef>
              <a:buSzPts val="1800"/>
              <a:buNone/>
            </a:pPr>
            <a:r>
              <a:rPr lang="en-US" sz="3200" b="1" dirty="0">
                <a:solidFill>
                  <a:srgbClr val="A50021"/>
                </a:solidFill>
              </a:rPr>
              <a:t>3.empiric therapy is selected in patient :</a:t>
            </a:r>
          </a:p>
          <a:p>
            <a:pPr marL="0" indent="0">
              <a:buNone/>
            </a:pPr>
            <a:r>
              <a:rPr lang="en-US" sz="2400" dirty="0"/>
              <a:t>                              Antibiotic for small intestine bacterial overgrowth</a:t>
            </a:r>
          </a:p>
          <a:p>
            <a:pPr marL="0" indent="0">
              <a:buNone/>
            </a:pPr>
            <a:r>
              <a:rPr lang="en-US" sz="2400" dirty="0"/>
              <a:t>                              Lactose restriction in patient with lactose intolerance </a:t>
            </a:r>
          </a:p>
          <a:p>
            <a:pPr marL="0" indent="0">
              <a:buNone/>
            </a:pPr>
            <a:r>
              <a:rPr lang="en-US" sz="2400" dirty="0"/>
              <a:t>                              Cholestyramine for bile acid diarrhea 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20867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086A26B-0AD0-8730-6CE2-584D52C33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429000"/>
            <a:ext cx="10058400" cy="1609344"/>
          </a:xfrm>
        </p:spPr>
        <p:txBody>
          <a:bodyPr>
            <a:normAutofit/>
          </a:bodyPr>
          <a:lstStyle/>
          <a:p>
            <a:r>
              <a:rPr lang="en-US" sz="6600" dirty="0"/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1036832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453E5-36C2-9FE3-DEB0-74946C4AB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73FCCC3-DEE5-E73B-19EF-759C06CEFA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9060" r="9374"/>
          <a:stretch/>
        </p:blipFill>
        <p:spPr>
          <a:xfrm>
            <a:off x="-11478" y="-45662"/>
            <a:ext cx="12203477" cy="6903662"/>
          </a:xfrm>
        </p:spPr>
      </p:pic>
    </p:spTree>
    <p:extLst>
      <p:ext uri="{BB962C8B-B14F-4D97-AF65-F5344CB8AC3E}">
        <p14:creationId xmlns:p14="http://schemas.microsoft.com/office/powerpoint/2010/main" val="3986908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9F8E4B7-DDFF-628D-7AFC-DE9D20779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429000"/>
            <a:ext cx="10058400" cy="1609344"/>
          </a:xfrm>
        </p:spPr>
        <p:txBody>
          <a:bodyPr>
            <a:normAutofit/>
          </a:bodyPr>
          <a:lstStyle/>
          <a:p>
            <a:r>
              <a:rPr lang="en-US" sz="6600" u="sng" dirty="0"/>
              <a:t>Acute diarrhea</a:t>
            </a:r>
          </a:p>
        </p:txBody>
      </p:sp>
    </p:spTree>
    <p:extLst>
      <p:ext uri="{BB962C8B-B14F-4D97-AF65-F5344CB8AC3E}">
        <p14:creationId xmlns:p14="http://schemas.microsoft.com/office/powerpoint/2010/main" val="4194541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FAFCF-2B7A-37EC-2B7A-A4318DD87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B60DDBEC-3424-F6DC-C59F-01CC028161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9054" r="9232"/>
          <a:stretch/>
        </p:blipFill>
        <p:spPr>
          <a:xfrm>
            <a:off x="-327984" y="0"/>
            <a:ext cx="12605845" cy="7118252"/>
          </a:xfrm>
        </p:spPr>
      </p:pic>
    </p:spTree>
    <p:extLst>
      <p:ext uri="{BB962C8B-B14F-4D97-AF65-F5344CB8AC3E}">
        <p14:creationId xmlns:p14="http://schemas.microsoft.com/office/powerpoint/2010/main" val="1298350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D766C-24BC-0AAC-AA45-A5C84B5FE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82778"/>
            <a:ext cx="10058400" cy="160934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+mn-cs"/>
              </a:rPr>
              <a:t>ACUTE DIARRHEA</a:t>
            </a:r>
            <a:endParaRPr lang="en-US" sz="3600" b="1" dirty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CA29591-716A-6A93-0133-773EE3B15EB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0" y="887896"/>
            <a:ext cx="12192000" cy="64869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Most cases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of acute diarrhea are associated with </a:t>
            </a:r>
            <a:r>
              <a:rPr lang="en-US" altLang="en-US" sz="2400" b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contaminated food and water sources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Most cases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of acute diarrhea are due to 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infection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which is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self-limiting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major causes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of 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infectious diarrhea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are:</a:t>
            </a:r>
          </a:p>
          <a:p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**Viruses: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Unique features usually include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low grade fever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nausea and vomiting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abdominal cramps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and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watery diarrhea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Such as:</a:t>
            </a:r>
            <a:endParaRPr lang="en-US" altLang="en-US" sz="2400" u="sng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</a:rPr>
              <a:t>               1-Norovirus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Most common cause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of diarrheal 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outbreak/epidemic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Elderly, immunocompromised patients, and children are most commonly affected.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</a:t>
            </a:r>
            <a:r>
              <a:rPr lang="en-US" sz="2400" b="1" dirty="0">
                <a:latin typeface="Times New Roman" panose="02020603050405020304" pitchFamily="18" charset="0"/>
              </a:rPr>
              <a:t>2- Rotavirus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: Frequent cause of viral 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gastroenteritis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in infants and young children worldwide, their transmission is fecal-oral, and vaccine is available.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</a:t>
            </a:r>
            <a:r>
              <a:rPr lang="en-US" sz="2400" b="1" dirty="0">
                <a:latin typeface="Times New Roman" panose="02020603050405020304" pitchFamily="18" charset="0"/>
              </a:rPr>
              <a:t>3-Adenovirus: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Primarily affects children &lt; 4 years old, and </a:t>
            </a:r>
            <a:r>
              <a:rPr lang="en-US" sz="24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similar to rotavirus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in transmission and presentation.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107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C07E70-3B8F-628B-3F45-E628698B2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12192000" cy="7461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**Bacteria: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Symptoms include </a:t>
            </a:r>
            <a:r>
              <a:rPr lang="en-US" sz="24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moderate/high fever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US" sz="24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tenesmus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and </a:t>
            </a:r>
            <a:r>
              <a:rPr lang="en-US" sz="24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diarrhea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(watery, bloody, and/or mucoid). Such as:</a:t>
            </a:r>
          </a:p>
          <a:p>
            <a:pPr marL="0" indent="0" algn="l">
              <a:buNone/>
            </a:pP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       1-Campylobacter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jejuni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The 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most common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cause of 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bacterial foodborne                            gastroenteritis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(in unpasteurized milk) </a:t>
            </a:r>
          </a:p>
          <a:p>
            <a:pPr marL="0" indent="0" algn="l">
              <a:buNone/>
            </a:pP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       2-Salmonella enteritidis and nontyphoidal salmonella: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The 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second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-most common cause of bacterial foodborne gastroenteritis. (in eggs, meat, unpasteurized juice and milk)</a:t>
            </a:r>
          </a:p>
          <a:p>
            <a:pPr marL="0" indent="0" algn="l">
              <a:buNone/>
            </a:pPr>
            <a:endParaRPr lang="en-US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      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3- Shigella: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Causes </a:t>
            </a:r>
            <a:r>
              <a:rPr lang="en-US" sz="2400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mucoid-bloody diarrhea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US" sz="24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high fever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and </a:t>
            </a:r>
            <a:r>
              <a:rPr lang="en-US" sz="24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tenesmus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Transmitted fecal-orally in areas with poor sanitation, through unpasteurized milk products, contaminated water, or unwashed raw vegetables.</a:t>
            </a:r>
          </a:p>
          <a:p>
            <a:pPr marL="0" indent="0" algn="l"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4-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Vibrio cholerae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May cause </a:t>
            </a:r>
            <a:r>
              <a:rPr lang="en-US" sz="2400" b="0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</a:rPr>
              <a:t>profuse diarrhea ("rice water stools").</a:t>
            </a:r>
          </a:p>
          <a:p>
            <a:pPr marL="0" indent="0" algn="l">
              <a:buNone/>
            </a:pPr>
            <a:endParaRPr lang="en-US" sz="2400" b="0" i="0" dirty="0">
              <a:solidFill>
                <a:schemeClr val="accent1"/>
              </a:solidFill>
              <a:effectLst/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       5-Diarrheagenic E. coli infection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part of the </a:t>
            </a:r>
            <a:r>
              <a:rPr lang="en-US" sz="24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normal colonic flora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also transmitted by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fecally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contaminated food and water. strains/types of E.coli cause diarrhea: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            *enterotoxigenic E coli (Traveler's diarrhea)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watery diarrhea.</a:t>
            </a:r>
          </a:p>
          <a:p>
            <a:pPr marL="0" indent="0" algn="l"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                                  *enterohaemorrhagic E coli 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bloody diarrhea.</a:t>
            </a:r>
            <a:endParaRPr lang="en-US" sz="2400" b="0" i="0" dirty="0">
              <a:solidFill>
                <a:srgbClr val="FF0000"/>
              </a:solidFill>
              <a:effectLst/>
              <a:latin typeface="Times New Roman" panose="02020603050405020304" pitchFamily="18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0905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E678C-7157-0772-B3BB-FF282C7AC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62608"/>
            <a:ext cx="12192000" cy="68580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2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       </a:t>
            </a:r>
            <a:r>
              <a:rPr lang="en-US" sz="2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6-Yersinia enterocolitica: 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Transmitted primarily via contaminated unpasteurized milk products or </a:t>
            </a:r>
            <a:r>
              <a:rPr lang="en-US" sz="2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undercooked pork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Manifestations include </a:t>
            </a:r>
            <a:r>
              <a:rPr lang="en-US" sz="26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subacute abdominal pain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US" sz="26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fever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US" sz="26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diarrhea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that can be </a:t>
            </a:r>
            <a:r>
              <a:rPr lang="en-US" sz="2600" b="0" i="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bloody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and </a:t>
            </a:r>
            <a:r>
              <a:rPr lang="en-US" sz="26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pseudo appendicitis.</a:t>
            </a:r>
          </a:p>
          <a:p>
            <a:pPr marL="0" indent="0" algn="l">
              <a:buNone/>
            </a:pPr>
            <a:endParaRPr lang="en-US" sz="2600" b="0" i="0" u="sng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en-US" sz="2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       </a:t>
            </a:r>
            <a:r>
              <a:rPr lang="en-US" sz="2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7- Clostridium difficile: 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Can cause </a:t>
            </a:r>
            <a:r>
              <a:rPr lang="en-US" sz="2600" b="0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Antibiotic-associated diarrhea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 marL="0" indent="0" algn="l">
              <a:buNone/>
            </a:pPr>
            <a:r>
              <a:rPr lang="en-US" sz="2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       </a:t>
            </a:r>
            <a:r>
              <a:rPr lang="en-US" sz="2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8-Mycobacterium: 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Atypical bacteria that may cause </a:t>
            </a:r>
            <a:r>
              <a:rPr lang="en-US" sz="2600" b="0" i="0" dirty="0">
                <a:solidFill>
                  <a:srgbClr val="A50021"/>
                </a:solidFill>
                <a:effectLst/>
                <a:latin typeface="Times New Roman" panose="02020603050405020304" pitchFamily="18" charset="0"/>
              </a:rPr>
              <a:t>opportunistic infections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among AIDS patients.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552190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A58259-65C2-809F-AA75-310C460C6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429000"/>
            <a:ext cx="10058400" cy="160934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600" u="sng" dirty="0"/>
              <a:t>Chronic diarrhea</a:t>
            </a:r>
          </a:p>
        </p:txBody>
      </p:sp>
    </p:spTree>
    <p:extLst>
      <p:ext uri="{BB962C8B-B14F-4D97-AF65-F5344CB8AC3E}">
        <p14:creationId xmlns:p14="http://schemas.microsoft.com/office/powerpoint/2010/main" val="25990989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922</TotalTime>
  <Words>1005</Words>
  <Application>Microsoft Office PowerPoint</Application>
  <PresentationFormat>Widescreen</PresentationFormat>
  <Paragraphs>162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Calibri</vt:lpstr>
      <vt:lpstr>Rockwell</vt:lpstr>
      <vt:lpstr>Rockwell Condensed</vt:lpstr>
      <vt:lpstr>Rockwell Extra Bold</vt:lpstr>
      <vt:lpstr>Tahoma</vt:lpstr>
      <vt:lpstr>Times New Roman</vt:lpstr>
      <vt:lpstr>Wingdings</vt:lpstr>
      <vt:lpstr>Wood Type</vt:lpstr>
      <vt:lpstr>Approach TO the patient with DIARRHEA</vt:lpstr>
      <vt:lpstr>INTRODUCTION</vt:lpstr>
      <vt:lpstr>PowerPoint Presentation</vt:lpstr>
      <vt:lpstr>Acute diarrhea</vt:lpstr>
      <vt:lpstr>PowerPoint Presentation</vt:lpstr>
      <vt:lpstr>ACUTE DIARRHEA</vt:lpstr>
      <vt:lpstr>PowerPoint Presentation</vt:lpstr>
      <vt:lpstr>PowerPoint Presentation</vt:lpstr>
      <vt:lpstr>Chronic diarrhea</vt:lpstr>
      <vt:lpstr>PowerPoint Presentation</vt:lpstr>
      <vt:lpstr>PowerPoint Presentation</vt:lpstr>
      <vt:lpstr>PowerPoint Presentation</vt:lpstr>
      <vt:lpstr>other causes of chronic diarrhea :</vt:lpstr>
      <vt:lpstr>History </vt:lpstr>
      <vt:lpstr>For:</vt:lpstr>
      <vt:lpstr>Physical examination</vt:lpstr>
      <vt:lpstr>PowerPoint Presentation</vt:lpstr>
      <vt:lpstr>PowerPoint Presentation</vt:lpstr>
      <vt:lpstr>PowerPoint Presentation</vt:lpstr>
      <vt:lpstr>Management of acute diarrhea: </vt:lpstr>
      <vt:lpstr>PowerPoint Presentation</vt:lpstr>
      <vt:lpstr>Management of chronic diarrhea </vt:lpstr>
      <vt:lpstr>Thank you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APpROACH TO the patient with DIARRHEA</dc:title>
  <dc:creator>Rama Yacob</dc:creator>
  <cp:lastModifiedBy>Rama Yacob</cp:lastModifiedBy>
  <cp:revision>9</cp:revision>
  <dcterms:created xsi:type="dcterms:W3CDTF">2022-10-10T11:07:19Z</dcterms:created>
  <dcterms:modified xsi:type="dcterms:W3CDTF">2022-10-11T20:02:13Z</dcterms:modified>
</cp:coreProperties>
</file>