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78" r:id="rId10"/>
    <p:sldId id="266" r:id="rId11"/>
    <p:sldId id="269" r:id="rId12"/>
    <p:sldId id="270" r:id="rId13"/>
    <p:sldId id="275" r:id="rId14"/>
    <p:sldId id="271" r:id="rId15"/>
    <p:sldId id="277" r:id="rId16"/>
    <p:sldId id="273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7" d="100"/>
          <a:sy n="77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D9802-5185-4D39-927B-C8398C5FE70F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E6532-C3C4-46E7-BE8E-639DFD4CC2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5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07/03/1440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357422" y="1928802"/>
            <a:ext cx="6477000" cy="1828800"/>
          </a:xfrm>
        </p:spPr>
        <p:txBody>
          <a:bodyPr/>
          <a:lstStyle/>
          <a:p>
            <a:r>
              <a:rPr lang="en-GB" dirty="0" smtClean="0"/>
              <a:t>Hypocalcaemia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Done by: Saja Dmour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Supervised by: DR. Ahmad Mdallal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Clinical presentation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Neuromuscular symptoms</a:t>
            </a:r>
            <a:r>
              <a:rPr lang="en-US" baseline="30000" dirty="0" smtClean="0">
                <a:solidFill>
                  <a:srgbClr val="FF0000"/>
                </a:solidFill>
              </a:rPr>
              <a:t>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dirty="0" smtClean="0"/>
              <a:t>Numbness and tingling sensations in the </a:t>
            </a:r>
            <a:r>
              <a:rPr lang="en-US" dirty="0" err="1" smtClean="0"/>
              <a:t>perioral</a:t>
            </a:r>
            <a:r>
              <a:rPr lang="en-US" dirty="0" smtClean="0"/>
              <a:t> area or in the fingers and toes</a:t>
            </a:r>
          </a:p>
          <a:p>
            <a:pPr algn="l"/>
            <a:r>
              <a:rPr lang="en-US" dirty="0" smtClean="0"/>
              <a:t>Muscle cramps, particularly in the back and lower extremities; may progress to </a:t>
            </a:r>
            <a:r>
              <a:rPr lang="en-US" dirty="0" err="1" smtClean="0"/>
              <a:t>carpopedal</a:t>
            </a:r>
            <a:r>
              <a:rPr lang="en-US" dirty="0" smtClean="0"/>
              <a:t> spasm (</a:t>
            </a:r>
            <a:r>
              <a:rPr lang="en-US" dirty="0" err="1" smtClean="0"/>
              <a:t>ie</a:t>
            </a:r>
            <a:r>
              <a:rPr lang="en-US" dirty="0" smtClean="0"/>
              <a:t>, </a:t>
            </a:r>
            <a:r>
              <a:rPr lang="en-US" dirty="0" err="1" smtClean="0"/>
              <a:t>tetany</a:t>
            </a:r>
            <a:r>
              <a:rPr lang="en-US" dirty="0" smtClean="0"/>
              <a:t>)</a:t>
            </a:r>
          </a:p>
          <a:p>
            <a:pPr algn="l"/>
            <a:r>
              <a:rPr lang="en-US" dirty="0" smtClean="0"/>
              <a:t>Wheezing; may develop from </a:t>
            </a:r>
            <a:r>
              <a:rPr lang="en-US" dirty="0" err="1" smtClean="0"/>
              <a:t>bronchospasm</a:t>
            </a:r>
            <a:endParaRPr lang="en-US" dirty="0" smtClean="0"/>
          </a:p>
          <a:p>
            <a:pPr algn="l"/>
            <a:r>
              <a:rPr lang="en-US" dirty="0" err="1" smtClean="0"/>
              <a:t>Dysphagia</a:t>
            </a:r>
            <a:endParaRPr lang="en-US" dirty="0" smtClean="0"/>
          </a:p>
          <a:p>
            <a:pPr algn="l"/>
            <a:r>
              <a:rPr lang="en-US" dirty="0" smtClean="0"/>
              <a:t>Voice changes (due to </a:t>
            </a:r>
            <a:r>
              <a:rPr lang="en-US" dirty="0" err="1" smtClean="0"/>
              <a:t>laryngospasm</a:t>
            </a:r>
            <a:r>
              <a:rPr lang="en-US" dirty="0" smtClean="0"/>
              <a:t>)</a:t>
            </a:r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Neurologic symptoms of </a:t>
            </a:r>
            <a:r>
              <a:rPr lang="en-US" b="1" dirty="0" err="1" smtClean="0">
                <a:solidFill>
                  <a:srgbClr val="FF0000"/>
                </a:solidFill>
              </a:rPr>
              <a:t>hypocalcemia</a:t>
            </a:r>
            <a:r>
              <a:rPr lang="en-US" b="1" dirty="0" smtClean="0">
                <a:solidFill>
                  <a:srgbClr val="FF0000"/>
                </a:solidFill>
              </a:rPr>
              <a:t> include the following</a:t>
            </a:r>
            <a:r>
              <a:rPr lang="en-US" b="1" baseline="30000" dirty="0" smtClean="0">
                <a:solidFill>
                  <a:srgbClr val="FF0000"/>
                </a:solidFill>
              </a:rPr>
              <a:t> 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l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l"/>
            <a:r>
              <a:rPr lang="en-US" dirty="0" smtClean="0"/>
              <a:t>Irritability, impaired intellectual capacity, depression, and personality changes</a:t>
            </a:r>
          </a:p>
          <a:p>
            <a:pPr algn="l"/>
            <a:r>
              <a:rPr lang="en-US" dirty="0" smtClean="0"/>
              <a:t>Fatigue</a:t>
            </a:r>
          </a:p>
          <a:p>
            <a:pPr algn="l"/>
            <a:r>
              <a:rPr lang="en-US" dirty="0" smtClean="0"/>
              <a:t>Seizures (</a:t>
            </a:r>
            <a:r>
              <a:rPr lang="en-US" dirty="0" err="1" smtClean="0"/>
              <a:t>eg</a:t>
            </a:r>
            <a:r>
              <a:rPr lang="en-US" dirty="0" smtClean="0"/>
              <a:t>, grand mal, petit mal, focal)</a:t>
            </a:r>
          </a:p>
          <a:p>
            <a:pPr algn="l"/>
            <a:r>
              <a:rPr lang="en-US" dirty="0" smtClean="0"/>
              <a:t>Other uncontrolled movements</a:t>
            </a:r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Chronic </a:t>
            </a:r>
            <a:r>
              <a:rPr lang="en-US" b="1" dirty="0" err="1" smtClean="0">
                <a:solidFill>
                  <a:srgbClr val="FF0000"/>
                </a:solidFill>
              </a:rPr>
              <a:t>hypocalcemia</a:t>
            </a:r>
            <a:r>
              <a:rPr lang="en-US" b="1" dirty="0" smtClean="0">
                <a:solidFill>
                  <a:srgbClr val="FF0000"/>
                </a:solidFill>
              </a:rPr>
              <a:t> may produce the following dermatologic manifestations:</a:t>
            </a:r>
          </a:p>
          <a:p>
            <a:pPr algn="l"/>
            <a:r>
              <a:rPr lang="en-US" dirty="0" smtClean="0"/>
              <a:t>Coarse hair</a:t>
            </a:r>
          </a:p>
          <a:p>
            <a:pPr algn="l"/>
            <a:r>
              <a:rPr lang="en-US" dirty="0" smtClean="0"/>
              <a:t>Brittle nails</a:t>
            </a:r>
          </a:p>
          <a:p>
            <a:pPr algn="l"/>
            <a:r>
              <a:rPr lang="en-US" dirty="0" smtClean="0"/>
              <a:t>Psoriasis</a:t>
            </a:r>
          </a:p>
          <a:p>
            <a:pPr algn="l"/>
            <a:r>
              <a:rPr lang="en-US" dirty="0" smtClean="0"/>
              <a:t>Dry skin</a:t>
            </a:r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</a:rPr>
              <a:t>Investigations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l" eaLnBrk="1" hangingPunct="1"/>
            <a:r>
              <a:rPr lang="en-GB" dirty="0" smtClean="0"/>
              <a:t>Ca and Pi</a:t>
            </a:r>
          </a:p>
          <a:p>
            <a:pPr algn="l" eaLnBrk="1" hangingPunct="1"/>
            <a:r>
              <a:rPr lang="en-GB" dirty="0" smtClean="0"/>
              <a:t>PTH</a:t>
            </a:r>
          </a:p>
          <a:p>
            <a:pPr algn="l" eaLnBrk="1" hangingPunct="1"/>
            <a:r>
              <a:rPr lang="en-GB" dirty="0" err="1" smtClean="0"/>
              <a:t>Vit</a:t>
            </a:r>
            <a:r>
              <a:rPr lang="en-GB" dirty="0" smtClean="0"/>
              <a:t> D (25 </a:t>
            </a:r>
            <a:r>
              <a:rPr lang="en-GB" dirty="0" err="1" smtClean="0"/>
              <a:t>hydroxy</a:t>
            </a:r>
            <a:r>
              <a:rPr lang="en-GB" dirty="0" smtClean="0"/>
              <a:t> and 1,25 </a:t>
            </a:r>
            <a:r>
              <a:rPr lang="en-GB" dirty="0" err="1" smtClean="0"/>
              <a:t>dihydroxy</a:t>
            </a:r>
            <a:r>
              <a:rPr lang="en-GB" dirty="0" smtClean="0"/>
              <a:t> levels)</a:t>
            </a:r>
          </a:p>
          <a:p>
            <a:pPr algn="l" eaLnBrk="1" hangingPunct="1"/>
            <a:r>
              <a:rPr lang="en-GB" dirty="0" smtClean="0"/>
              <a:t>Mg</a:t>
            </a:r>
          </a:p>
          <a:p>
            <a:pPr algn="l" eaLnBrk="1" hangingPunct="1"/>
            <a:r>
              <a:rPr lang="en-GB" dirty="0" smtClean="0"/>
              <a:t>Urinary Ca/ Cr ratio</a:t>
            </a:r>
          </a:p>
          <a:p>
            <a:pPr algn="l" eaLnBrk="1" hangingPunct="1">
              <a:buFont typeface="Wingdings" pitchFamily="2" charset="2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Tests for latent </a:t>
            </a:r>
            <a:r>
              <a:rPr lang="en-US" dirty="0" err="1" smtClean="0">
                <a:solidFill>
                  <a:srgbClr val="FF0000"/>
                </a:solidFill>
              </a:rPr>
              <a:t>tetany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Chvostek sign - tap the skin over the facial nerve in front of the external auditory meatus, causes an ipsilateral contraction of the facial muscles, but up to 10% of population have a positive test</a:t>
            </a:r>
          </a:p>
          <a:p>
            <a:pPr eaLnBrk="1" hangingPunct="1"/>
            <a:r>
              <a:rPr lang="en-US" smtClean="0"/>
              <a:t>Trousseau sign – inflate BP cuff on arm to 20 mmHg&gt;systolic BP for 3-5 min &amp; watch for carpopedal spasm, insensitive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GB" dirty="0" smtClean="0">
                <a:solidFill>
                  <a:srgbClr val="FF0000"/>
                </a:solidFill>
              </a:rPr>
              <a:t>Approach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GB" sz="2800" dirty="0" smtClean="0">
                <a:solidFill>
                  <a:srgbClr val="FF0000"/>
                </a:solidFill>
              </a:rPr>
              <a:t>Low PTH</a:t>
            </a:r>
          </a:p>
          <a:p>
            <a:pPr lvl="1" algn="l" eaLnBrk="1" hangingPunct="1">
              <a:lnSpc>
                <a:spcPct val="90000"/>
              </a:lnSpc>
            </a:pPr>
            <a:r>
              <a:rPr lang="en-GB" dirty="0" err="1" smtClean="0"/>
              <a:t>Hypoparathyroidism</a:t>
            </a:r>
            <a:r>
              <a:rPr lang="en-GB" dirty="0" smtClean="0"/>
              <a:t> </a:t>
            </a:r>
          </a:p>
          <a:p>
            <a:pPr algn="l" eaLnBrk="1" hangingPunct="1">
              <a:lnSpc>
                <a:spcPct val="90000"/>
              </a:lnSpc>
            </a:pPr>
            <a:r>
              <a:rPr lang="en-GB" sz="2800" dirty="0" smtClean="0">
                <a:solidFill>
                  <a:srgbClr val="FF0000"/>
                </a:solidFill>
              </a:rPr>
              <a:t>Normal/ low normal PTH</a:t>
            </a:r>
          </a:p>
          <a:p>
            <a:pPr lvl="1" algn="l" eaLnBrk="1" hangingPunct="1">
              <a:lnSpc>
                <a:spcPct val="90000"/>
              </a:lnSpc>
            </a:pPr>
            <a:r>
              <a:rPr lang="en-GB" dirty="0" smtClean="0"/>
              <a:t>Mg deficiency</a:t>
            </a:r>
          </a:p>
          <a:p>
            <a:pPr algn="l" eaLnBrk="1" hangingPunct="1">
              <a:lnSpc>
                <a:spcPct val="90000"/>
              </a:lnSpc>
            </a:pPr>
            <a:r>
              <a:rPr lang="en-GB" sz="2800" dirty="0" smtClean="0">
                <a:solidFill>
                  <a:srgbClr val="FF0000"/>
                </a:solidFill>
              </a:rPr>
              <a:t>High PTH</a:t>
            </a:r>
          </a:p>
          <a:p>
            <a:pPr lvl="1" algn="l" eaLnBrk="1" hangingPunct="1">
              <a:lnSpc>
                <a:spcPct val="90000"/>
              </a:lnSpc>
            </a:pPr>
            <a:r>
              <a:rPr lang="en-GB" dirty="0" err="1" smtClean="0"/>
              <a:t>Vit</a:t>
            </a:r>
            <a:r>
              <a:rPr lang="en-GB" dirty="0" smtClean="0"/>
              <a:t> D deficiency</a:t>
            </a:r>
          </a:p>
          <a:p>
            <a:pPr lvl="1" algn="l" eaLnBrk="1" hangingPunct="1">
              <a:lnSpc>
                <a:spcPct val="90000"/>
              </a:lnSpc>
            </a:pPr>
            <a:r>
              <a:rPr lang="en-GB" dirty="0" err="1" smtClean="0"/>
              <a:t>Pseudohypoparathyroidism</a:t>
            </a:r>
            <a:r>
              <a:rPr lang="en-GB" dirty="0" smtClean="0"/>
              <a:t> – types 1,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Treatment</a:t>
            </a:r>
            <a:endParaRPr lang="fa-IR" dirty="0" smtClean="0">
              <a:solidFill>
                <a:srgbClr val="FF0000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Treatment</a:t>
            </a:r>
            <a:r>
              <a:rPr lang="en-US" dirty="0" smtClean="0"/>
              <a:t> of severe </a:t>
            </a:r>
            <a:r>
              <a:rPr lang="en-US" dirty="0" err="1" smtClean="0"/>
              <a:t>tetany</a:t>
            </a:r>
            <a:r>
              <a:rPr lang="en-US" dirty="0" smtClean="0"/>
              <a:t> or seizures resulting from </a:t>
            </a:r>
            <a:r>
              <a:rPr lang="en-US" dirty="0" err="1" smtClean="0"/>
              <a:t>hypocalcemia</a:t>
            </a:r>
            <a:r>
              <a:rPr lang="en-US" dirty="0" smtClean="0"/>
              <a:t> consists of intravenous calcium </a:t>
            </a:r>
            <a:r>
              <a:rPr lang="en-US" dirty="0" err="1" smtClean="0"/>
              <a:t>gluconate</a:t>
            </a:r>
            <a:r>
              <a:rPr lang="en-US" dirty="0" smtClean="0"/>
              <a:t> (1-2 </a:t>
            </a:r>
            <a:r>
              <a:rPr lang="en-US" dirty="0" err="1" smtClean="0"/>
              <a:t>mL</a:t>
            </a:r>
            <a:r>
              <a:rPr lang="en-US" dirty="0" smtClean="0"/>
              <a:t>/kg of a 10% solution) given slowly over 10 minutes, while cardiac status is monitored by electrocardiogram (ECG) for </a:t>
            </a:r>
            <a:r>
              <a:rPr lang="en-US" dirty="0" err="1" smtClean="0"/>
              <a:t>bradycardia</a:t>
            </a:r>
            <a:r>
              <a:rPr lang="en-US" dirty="0" smtClean="0"/>
              <a:t>, which can be fatal. </a:t>
            </a:r>
          </a:p>
          <a:p>
            <a:r>
              <a:rPr lang="en-US" b="1" dirty="0" smtClean="0"/>
              <a:t>Formula</a:t>
            </a:r>
            <a:r>
              <a:rPr lang="en-US" dirty="0" smtClean="0"/>
              <a:t> </a:t>
            </a:r>
            <a:r>
              <a:rPr lang="en-US" b="1" dirty="0" smtClean="0"/>
              <a:t>Used</a:t>
            </a:r>
            <a:r>
              <a:rPr lang="en-US" dirty="0" smtClean="0"/>
              <a:t>:</a:t>
            </a:r>
            <a:r>
              <a:rPr lang="en-US" smtClean="0"/>
              <a:t> </a:t>
            </a:r>
          </a:p>
          <a:p>
            <a:pPr>
              <a:buNone/>
            </a:pPr>
            <a:r>
              <a:rPr lang="en-US" b="1" smtClean="0"/>
              <a:t>Corrected</a:t>
            </a:r>
            <a:r>
              <a:rPr lang="en-US" dirty="0" smtClean="0"/>
              <a:t> Ca = [0.8 x (normal albumin - patient's albumin)] + serum Ca level</a:t>
            </a:r>
          </a:p>
          <a:p>
            <a:endParaRPr lang="en-US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25000"/>
              <a:buNone/>
            </a:pPr>
            <a:r>
              <a:rPr lang="en-GB" sz="2400" dirty="0" smtClean="0">
                <a:cs typeface="Times New Roman" pitchFamily="18" charset="0"/>
              </a:rPr>
              <a:t>Asymptomatic:</a:t>
            </a:r>
          </a:p>
          <a:p>
            <a:pPr marL="1143000"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GB" sz="2400" dirty="0" smtClean="0">
                <a:cs typeface="Times New Roman" pitchFamily="18" charset="0"/>
              </a:rPr>
              <a:t>Oral Calcium Supplements @ 0.2 </a:t>
            </a:r>
            <a:r>
              <a:rPr lang="en-GB" sz="2400" dirty="0" err="1" smtClean="0">
                <a:cs typeface="Times New Roman" pitchFamily="18" charset="0"/>
              </a:rPr>
              <a:t>mmol</a:t>
            </a:r>
            <a:r>
              <a:rPr lang="en-GB" sz="2400" dirty="0" smtClean="0">
                <a:cs typeface="Times New Roman" pitchFamily="18" charset="0"/>
              </a:rPr>
              <a:t>/kg</a:t>
            </a:r>
            <a:r>
              <a:rPr lang="en-GB" sz="2800" dirty="0" smtClean="0">
                <a:cs typeface="Times New Roman" pitchFamily="18" charset="0"/>
              </a:rPr>
              <a:t> </a:t>
            </a:r>
          </a:p>
          <a:p>
            <a:pPr marL="1143000"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GB" sz="2800" dirty="0" smtClean="0">
                <a:cs typeface="Times New Roman" pitchFamily="18" charset="0"/>
              </a:rPr>
              <a:t>   </a:t>
            </a:r>
            <a:r>
              <a:rPr lang="en-GB" sz="2400" dirty="0" smtClean="0">
                <a:cs typeface="Times New Roman" pitchFamily="18" charset="0"/>
              </a:rPr>
              <a:t>(Max 10 </a:t>
            </a:r>
            <a:r>
              <a:rPr lang="en-GB" sz="2400" dirty="0" err="1" smtClean="0">
                <a:cs typeface="Times New Roman" pitchFamily="18" charset="0"/>
              </a:rPr>
              <a:t>mmols</a:t>
            </a:r>
            <a:r>
              <a:rPr lang="en-GB" sz="2400" dirty="0" smtClean="0">
                <a:cs typeface="Times New Roman" pitchFamily="18" charset="0"/>
              </a:rPr>
              <a:t> or 400 mg Ca) 4 x a day</a:t>
            </a:r>
          </a:p>
          <a:p>
            <a:pPr marL="1143000"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GB" sz="2400" dirty="0" smtClean="0">
              <a:cs typeface="Times New Roman" pitchFamily="18" charset="0"/>
            </a:endParaRPr>
          </a:p>
          <a:p>
            <a:pPr marL="1143000" lvl="2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GB" sz="24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2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286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07504" y="1484784"/>
            <a:ext cx="8229600" cy="6072230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Definition</a:t>
            </a:r>
            <a:r>
              <a:rPr lang="en-US" dirty="0" smtClean="0"/>
              <a:t>: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when </a:t>
            </a:r>
            <a:r>
              <a:rPr lang="en-US" dirty="0" smtClean="0"/>
              <a:t>total calcium &lt; 8.5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endParaRPr lang="en-US" dirty="0" smtClean="0"/>
          </a:p>
          <a:p>
            <a:pPr algn="l">
              <a:buNone/>
            </a:pPr>
            <a:r>
              <a:rPr lang="en-US" dirty="0" smtClean="0"/>
              <a:t>if </a:t>
            </a:r>
            <a:r>
              <a:rPr lang="en-US" dirty="0" smtClean="0"/>
              <a:t>serum protein is normal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Albumin</a:t>
            </a:r>
            <a:r>
              <a:rPr lang="en-US" dirty="0" smtClean="0"/>
              <a:t> is the major reservoir of protein-bound calcium. </a:t>
            </a:r>
          </a:p>
          <a:p>
            <a:pPr algn="l">
              <a:buNone/>
            </a:pPr>
            <a:r>
              <a:rPr lang="en-US" dirty="0" smtClean="0"/>
              <a:t>Binding of calcium to albumin is strongly pH-dependent between pH 7 and pH 8; </a:t>
            </a:r>
            <a:r>
              <a:rPr lang="en-US" sz="3100" b="1" dirty="0" smtClean="0">
                <a:solidFill>
                  <a:srgbClr val="FF0000"/>
                </a:solidFill>
              </a:rPr>
              <a:t>an acute increase or decrease in pH of 0.1 pH units will increase or decrease, respectively, protein bound calcium by about 0.12 mg/dl.   </a:t>
            </a:r>
          </a:p>
          <a:p>
            <a:pPr algn="l">
              <a:buNone/>
            </a:pPr>
            <a:r>
              <a:rPr lang="en-US" sz="3100" b="1" dirty="0" smtClean="0">
                <a:solidFill>
                  <a:srgbClr val="FF0000"/>
                </a:solidFill>
              </a:rPr>
              <a:t>                                        </a:t>
            </a:r>
          </a:p>
          <a:p>
            <a:pPr algn="l">
              <a:buNone/>
            </a:pPr>
            <a:r>
              <a:rPr lang="en-US" dirty="0" smtClean="0"/>
              <a:t>                             </a:t>
            </a:r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dirty="0" smtClean="0"/>
              <a:t>Thus, in </a:t>
            </a:r>
            <a:r>
              <a:rPr lang="en-US" dirty="0" err="1" smtClean="0"/>
              <a:t>hypocalcemic</a:t>
            </a:r>
            <a:r>
              <a:rPr lang="en-US" dirty="0" smtClean="0"/>
              <a:t> patients with metabolic acidosis, </a:t>
            </a:r>
            <a:r>
              <a:rPr lang="en-US" b="1" dirty="0" smtClean="0">
                <a:solidFill>
                  <a:srgbClr val="FF0000"/>
                </a:solidFill>
              </a:rPr>
              <a:t>rapid correction of </a:t>
            </a:r>
            <a:r>
              <a:rPr lang="en-US" b="1" dirty="0" err="1" smtClean="0">
                <a:solidFill>
                  <a:srgbClr val="FF0000"/>
                </a:solidFill>
              </a:rPr>
              <a:t>acidemia</a:t>
            </a:r>
            <a:r>
              <a:rPr lang="en-US" dirty="0" smtClean="0"/>
              <a:t> with sodium bicarbonate can precipitate </a:t>
            </a:r>
            <a:r>
              <a:rPr lang="en-US" dirty="0" err="1" smtClean="0"/>
              <a:t>tetany</a:t>
            </a:r>
            <a:r>
              <a:rPr lang="en-US" dirty="0" smtClean="0"/>
              <a:t>, due to increased binding of calcium to albumin and a consequent decrease in the ionized calcium concentration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r>
              <a:rPr lang="en-US" dirty="0" smtClean="0"/>
              <a:t>Hypoproteinemia may lead to a false suggestion of </a:t>
            </a:r>
            <a:r>
              <a:rPr lang="en-US" dirty="0" err="1" smtClean="0"/>
              <a:t>hypocalcemia</a:t>
            </a:r>
            <a:r>
              <a:rPr lang="en-US" dirty="0" smtClean="0"/>
              <a:t> because the serum total calcium level is low even though the ionized Ca</a:t>
            </a:r>
            <a:r>
              <a:rPr lang="en-US" baseline="30000" dirty="0" smtClean="0"/>
              <a:t>2+</a:t>
            </a:r>
            <a:r>
              <a:rPr lang="en-US" dirty="0" smtClean="0"/>
              <a:t> remains normal.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Causes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Hypoalbuminemia</a:t>
            </a:r>
          </a:p>
          <a:p>
            <a:pPr algn="l"/>
            <a:r>
              <a:rPr lang="en-US" dirty="0" smtClean="0"/>
              <a:t>PTH deficiency or resistance</a:t>
            </a:r>
          </a:p>
          <a:p>
            <a:pPr algn="l"/>
            <a:r>
              <a:rPr lang="en-US" dirty="0" err="1" smtClean="0"/>
              <a:t>Hypomagnesemia</a:t>
            </a:r>
            <a:endParaRPr lang="en-US" dirty="0" smtClean="0"/>
          </a:p>
          <a:p>
            <a:pPr algn="l"/>
            <a:r>
              <a:rPr lang="en-US" dirty="0" smtClean="0"/>
              <a:t>Hyperphosphatemia</a:t>
            </a:r>
          </a:p>
          <a:p>
            <a:pPr algn="l"/>
            <a:r>
              <a:rPr lang="en-US" dirty="0" smtClean="0"/>
              <a:t>Medication effects</a:t>
            </a:r>
          </a:p>
          <a:p>
            <a:pPr algn="l"/>
            <a:r>
              <a:rPr lang="en-US" dirty="0" smtClean="0"/>
              <a:t>Surgical effects</a:t>
            </a:r>
          </a:p>
          <a:p>
            <a:pPr algn="l"/>
            <a:r>
              <a:rPr lang="en-US" dirty="0" smtClean="0"/>
              <a:t>Vitamin D deficiency or resistance</a:t>
            </a:r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Hypoalbuminemia</a:t>
            </a:r>
          </a:p>
          <a:p>
            <a:pPr algn="l">
              <a:buNone/>
            </a:pPr>
            <a:r>
              <a:rPr lang="en-US" u="sng" dirty="0" smtClean="0"/>
              <a:t>the most common cause of </a:t>
            </a:r>
            <a:r>
              <a:rPr lang="en-US" u="sng" dirty="0" err="1" smtClean="0"/>
              <a:t>hypocalcemia</a:t>
            </a:r>
            <a:r>
              <a:rPr lang="en-US" dirty="0" smtClean="0"/>
              <a:t>. Causes include cirrhosis, malnutrition, burns, chronic illness, and sepsis.</a:t>
            </a:r>
          </a:p>
          <a:p>
            <a:pPr algn="l">
              <a:buNone/>
            </a:pPr>
            <a:r>
              <a:rPr lang="en-US" dirty="0" smtClean="0"/>
              <a:t> In patients who are critically ill, low calcium levels can be simply due to </a:t>
            </a:r>
            <a:r>
              <a:rPr lang="en-US" dirty="0" err="1" smtClean="0"/>
              <a:t>hypoalbuminemia</a:t>
            </a:r>
            <a:r>
              <a:rPr lang="en-US" dirty="0" smtClean="0"/>
              <a:t>, which has no clinical significance because the active fraction (ionized) is not affected.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785794"/>
            <a:ext cx="8686800" cy="4357718"/>
          </a:xfrm>
        </p:spPr>
        <p:txBody>
          <a:bodyPr>
            <a:normAutofit fontScale="77500" lnSpcReduction="2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Parathyroid hormone–related </a:t>
            </a:r>
            <a:r>
              <a:rPr lang="en-US" u="sng" dirty="0" err="1" smtClean="0">
                <a:solidFill>
                  <a:srgbClr val="FF0000"/>
                </a:solidFill>
              </a:rPr>
              <a:t>hypocalcemia</a:t>
            </a:r>
            <a:r>
              <a:rPr lang="en-US" u="sng" dirty="0" smtClean="0">
                <a:solidFill>
                  <a:srgbClr val="FF0000"/>
                </a:solidFill>
              </a:rPr>
              <a:t> :</a:t>
            </a:r>
          </a:p>
          <a:p>
            <a:pPr algn="l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 smtClean="0"/>
              <a:t>can be hereditary or acquired. </a:t>
            </a:r>
            <a:r>
              <a:rPr lang="en-US" u="sng" dirty="0" smtClean="0"/>
              <a:t>Both share the same symptoms</a:t>
            </a:r>
            <a:r>
              <a:rPr lang="en-US" dirty="0" smtClean="0"/>
              <a:t>, although hereditary hypoparathyroidism tends to </a:t>
            </a:r>
            <a:r>
              <a:rPr lang="en-US" u="sng" dirty="0" smtClean="0"/>
              <a:t>have a gradual onset.</a:t>
            </a:r>
          </a:p>
          <a:p>
            <a:pPr algn="l"/>
            <a:endParaRPr lang="en-US" dirty="0" smtClean="0"/>
          </a:p>
          <a:p>
            <a:pPr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Acquired hypoparathyroidism could be due to:</a:t>
            </a:r>
          </a:p>
          <a:p>
            <a:pPr algn="l"/>
            <a:r>
              <a:rPr lang="en-US" dirty="0" smtClean="0"/>
              <a:t>Neck irradiation/radioiodine therapy</a:t>
            </a:r>
            <a:r>
              <a:rPr lang="en-US" baseline="30000" dirty="0" smtClean="0"/>
              <a:t> </a:t>
            </a:r>
            <a:endParaRPr lang="en-US" dirty="0" smtClean="0"/>
          </a:p>
          <a:p>
            <a:pPr algn="l"/>
            <a:r>
              <a:rPr lang="en-US" dirty="0" smtClean="0"/>
              <a:t>Postparathyroidectomy in dialysis patients</a:t>
            </a:r>
            <a:r>
              <a:rPr lang="en-US" baseline="30000" dirty="0" smtClean="0"/>
              <a:t> </a:t>
            </a:r>
            <a:endParaRPr lang="en-US" dirty="0" smtClean="0"/>
          </a:p>
          <a:p>
            <a:pPr algn="l"/>
            <a:r>
              <a:rPr lang="en-US" dirty="0" smtClean="0"/>
              <a:t>Infiltrative disease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err="1" smtClean="0"/>
              <a:t>hemochromatosis</a:t>
            </a:r>
            <a:r>
              <a:rPr lang="en-US" dirty="0" smtClean="0"/>
              <a:t>, </a:t>
            </a:r>
            <a:r>
              <a:rPr lang="en-US" dirty="0" err="1" smtClean="0"/>
              <a:t>granulomatous</a:t>
            </a:r>
            <a:r>
              <a:rPr lang="en-US" dirty="0" smtClean="0"/>
              <a:t> disease [</a:t>
            </a:r>
            <a:r>
              <a:rPr lang="en-US" dirty="0" err="1" smtClean="0"/>
              <a:t>sarcoidosis</a:t>
            </a:r>
            <a:r>
              <a:rPr lang="en-US" dirty="0" smtClean="0"/>
              <a:t>], </a:t>
            </a:r>
            <a:r>
              <a:rPr lang="en-US" dirty="0" err="1" smtClean="0"/>
              <a:t>thalassemia</a:t>
            </a:r>
            <a:r>
              <a:rPr lang="en-US" dirty="0" smtClean="0"/>
              <a:t>, </a:t>
            </a:r>
            <a:r>
              <a:rPr lang="en-US" dirty="0" err="1" smtClean="0"/>
              <a:t>amyloidosis</a:t>
            </a:r>
            <a:r>
              <a:rPr lang="en-US" dirty="0" smtClean="0"/>
              <a:t>, or metastatic malignant infiltration</a:t>
            </a:r>
          </a:p>
          <a:p>
            <a:pPr algn="l">
              <a:buNone/>
            </a:pPr>
            <a:endParaRPr lang="en-US" dirty="0"/>
          </a:p>
        </p:txBody>
      </p:sp>
      <p:sp>
        <p:nvSpPr>
          <p:cNvPr id="4" name="مربع نص 3"/>
          <p:cNvSpPr txBox="1"/>
          <p:nvPr/>
        </p:nvSpPr>
        <p:spPr>
          <a:xfrm>
            <a:off x="0" y="5226784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500" dirty="0" err="1" smtClean="0">
                <a:solidFill>
                  <a:srgbClr val="FF0000"/>
                </a:solidFill>
              </a:rPr>
              <a:t>Pseudohypoparathyroidism</a:t>
            </a:r>
            <a:r>
              <a:rPr lang="en-US" sz="2500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sz="2500" dirty="0" smtClean="0"/>
              <a:t>is characterized by end-organ resistance to the effects of PTH.</a:t>
            </a:r>
          </a:p>
          <a:p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571456"/>
            <a:ext cx="8229600" cy="6286544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Hypomagnesaemia</a:t>
            </a:r>
          </a:p>
          <a:p>
            <a:pPr algn="l">
              <a:buNone/>
            </a:pPr>
            <a:endParaRPr lang="en-US" u="sng" dirty="0" smtClean="0">
              <a:solidFill>
                <a:srgbClr val="FF0000"/>
              </a:solidFill>
            </a:endParaRPr>
          </a:p>
          <a:p>
            <a:pPr algn="l">
              <a:buNone/>
            </a:pPr>
            <a:r>
              <a:rPr lang="en-US" dirty="0" smtClean="0"/>
              <a:t>The usual cause of </a:t>
            </a:r>
            <a:r>
              <a:rPr lang="en-US" dirty="0" err="1" smtClean="0"/>
              <a:t>hypomagnesemia</a:t>
            </a:r>
            <a:r>
              <a:rPr lang="en-US" dirty="0" smtClean="0"/>
              <a:t> is loss via the kidneys (</a:t>
            </a:r>
            <a:r>
              <a:rPr lang="en-US" dirty="0" err="1" smtClean="0"/>
              <a:t>eg</a:t>
            </a:r>
            <a:r>
              <a:rPr lang="en-US" dirty="0" smtClean="0"/>
              <a:t>, osmotic </a:t>
            </a:r>
            <a:r>
              <a:rPr lang="en-US" dirty="0" err="1" smtClean="0"/>
              <a:t>diuresis</a:t>
            </a:r>
            <a:r>
              <a:rPr lang="en-US" dirty="0" smtClean="0"/>
              <a:t>, drugs) or the gastrointestinal tract (</a:t>
            </a:r>
            <a:r>
              <a:rPr lang="en-US" dirty="0" err="1" smtClean="0"/>
              <a:t>eg</a:t>
            </a:r>
            <a:r>
              <a:rPr lang="en-US" dirty="0" smtClean="0"/>
              <a:t>, chronic diarrhea, severe pancreatitis, bypass or resection of small bowel)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Vitamin D deficiency</a:t>
            </a:r>
          </a:p>
          <a:p>
            <a:pPr algn="l">
              <a:buNone/>
            </a:pPr>
            <a:r>
              <a:rPr lang="en-US" dirty="0" smtClean="0"/>
              <a:t>Vitamin D is a necessary cofactor for the normal response to PTH, and vitamin D deficiency renders PTH ineffective. Poor nutritional intake, chronic renal insufficiency, or reduced exposure to sunlight may cause vitamin D deficiency</a:t>
            </a:r>
          </a:p>
          <a:p>
            <a:pPr algn="l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Hyperphosphatemia</a:t>
            </a:r>
          </a:p>
          <a:p>
            <a:pPr algn="l">
              <a:buNone/>
            </a:pPr>
            <a:r>
              <a:rPr lang="en-US" dirty="0" smtClean="0"/>
              <a:t> may be seen in </a:t>
            </a:r>
            <a:r>
              <a:rPr lang="en-US" u="sng" dirty="0" smtClean="0"/>
              <a:t>critical illness and in patients who have ingested phosphate-containing enemas</a:t>
            </a:r>
          </a:p>
          <a:p>
            <a:pPr algn="l">
              <a:buNone/>
            </a:pPr>
            <a:endParaRPr lang="en-US" dirty="0" smtClean="0"/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Drugs that induce </a:t>
            </a:r>
            <a:r>
              <a:rPr lang="en-US" dirty="0" err="1" smtClean="0">
                <a:solidFill>
                  <a:srgbClr val="FF0000"/>
                </a:solidFill>
              </a:rPr>
              <a:t>hypocalcemia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EDTA</a:t>
            </a:r>
          </a:p>
          <a:p>
            <a:pPr algn="l"/>
            <a:r>
              <a:rPr lang="en-US" dirty="0" err="1" smtClean="0"/>
              <a:t>protamine</a:t>
            </a:r>
            <a:endParaRPr lang="en-US" dirty="0" smtClean="0"/>
          </a:p>
          <a:p>
            <a:pPr algn="l"/>
            <a:r>
              <a:rPr lang="en-US" dirty="0" err="1" smtClean="0"/>
              <a:t>colchicine</a:t>
            </a:r>
            <a:endParaRPr lang="en-US" dirty="0" smtClean="0"/>
          </a:p>
          <a:p>
            <a:pPr algn="l"/>
            <a:r>
              <a:rPr lang="en-US" dirty="0" err="1" smtClean="0"/>
              <a:t>Mithramycin</a:t>
            </a:r>
            <a:endParaRPr lang="en-US" dirty="0" smtClean="0"/>
          </a:p>
          <a:p>
            <a:pPr algn="l"/>
            <a:r>
              <a:rPr lang="en-US" dirty="0" err="1" smtClean="0"/>
              <a:t>cis</a:t>
            </a:r>
            <a:r>
              <a:rPr lang="en-US" dirty="0" smtClean="0"/>
              <a:t>-platinum</a:t>
            </a:r>
          </a:p>
          <a:p>
            <a:pPr algn="l"/>
            <a:r>
              <a:rPr lang="en-US" dirty="0" smtClean="0"/>
              <a:t>Blood </a:t>
            </a:r>
            <a:r>
              <a:rPr lang="en-US" dirty="0" err="1" smtClean="0"/>
              <a:t>trasfusion</a:t>
            </a:r>
            <a:r>
              <a:rPr lang="en-US" dirty="0" smtClean="0"/>
              <a:t> (related to citrate)</a:t>
            </a:r>
          </a:p>
          <a:p>
            <a:pPr algn="l"/>
            <a:r>
              <a:rPr lang="en-US" dirty="0" smtClean="0"/>
              <a:t>Anticonvulsants (Phenobarbital)</a:t>
            </a:r>
          </a:p>
          <a:p>
            <a:pPr algn="l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9317202" cy="449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Onset</a:t>
            </a:r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FF0000"/>
                </a:solidFill>
              </a:rPr>
              <a:t>ACUTE-</a:t>
            </a:r>
          </a:p>
          <a:p>
            <a:r>
              <a:rPr lang="en-US" sz="2800" dirty="0" smtClean="0"/>
              <a:t> Critically ill patients</a:t>
            </a:r>
          </a:p>
          <a:p>
            <a:r>
              <a:rPr lang="en-US" sz="2800" dirty="0" smtClean="0"/>
              <a:t> Medications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CHRONIC-</a:t>
            </a:r>
          </a:p>
          <a:p>
            <a:r>
              <a:rPr lang="en-US" sz="2800" dirty="0" smtClean="0"/>
              <a:t> Chronic renal failure</a:t>
            </a:r>
          </a:p>
          <a:p>
            <a:r>
              <a:rPr lang="en-US" sz="2800" dirty="0" smtClean="0"/>
              <a:t> </a:t>
            </a:r>
            <a:r>
              <a:rPr lang="en-US" sz="2800" dirty="0" err="1" smtClean="0"/>
              <a:t>Hypoparathyroidism</a:t>
            </a:r>
            <a:endParaRPr lang="en-US" sz="2800" dirty="0" smtClean="0"/>
          </a:p>
          <a:p>
            <a:r>
              <a:rPr lang="en-US" sz="2800" dirty="0" smtClean="0"/>
              <a:t> </a:t>
            </a:r>
            <a:r>
              <a:rPr lang="en-US" sz="2800" dirty="0" err="1" smtClean="0"/>
              <a:t>Vit</a:t>
            </a:r>
            <a:r>
              <a:rPr lang="en-US" sz="2800" dirty="0" smtClean="0"/>
              <a:t> D def</a:t>
            </a:r>
          </a:p>
          <a:p>
            <a:r>
              <a:rPr lang="en-US" sz="2800" dirty="0" smtClean="0"/>
              <a:t> </a:t>
            </a:r>
            <a:r>
              <a:rPr lang="en-US" sz="2800" dirty="0" err="1" smtClean="0"/>
              <a:t>Psedohypoparathyroidism</a:t>
            </a:r>
            <a:endParaRPr lang="en-US" sz="2800" dirty="0" smtClean="0"/>
          </a:p>
          <a:p>
            <a:r>
              <a:rPr lang="en-US" sz="2800" dirty="0" smtClean="0"/>
              <a:t> </a:t>
            </a:r>
            <a:r>
              <a:rPr lang="en-US" sz="2800" dirty="0" err="1" smtClean="0"/>
              <a:t>Hypomagnesemia</a:t>
            </a:r>
            <a:endParaRPr lang="en-US" sz="2800" dirty="0" smtClean="0"/>
          </a:p>
        </p:txBody>
      </p:sp>
      <p:sp>
        <p:nvSpPr>
          <p:cNvPr id="4" name="مربع نص 3"/>
          <p:cNvSpPr txBox="1"/>
          <p:nvPr/>
        </p:nvSpPr>
        <p:spPr>
          <a:xfrm>
            <a:off x="5286380" y="2000240"/>
            <a:ext cx="3571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FF0000"/>
                </a:solidFill>
              </a:rPr>
              <a:t>TRANSIENT-</a:t>
            </a:r>
          </a:p>
          <a:p>
            <a:pPr algn="l"/>
            <a:r>
              <a:rPr lang="en-US" sz="2400" dirty="0" smtClean="0"/>
              <a:t> Severe sepsis, burns</a:t>
            </a:r>
          </a:p>
          <a:p>
            <a:pPr algn="l"/>
            <a:r>
              <a:rPr lang="en-US" sz="2400" dirty="0" smtClean="0"/>
              <a:t> Acute renal failure</a:t>
            </a:r>
          </a:p>
          <a:p>
            <a:pPr algn="l"/>
            <a:r>
              <a:rPr lang="en-US" sz="2400" dirty="0" smtClean="0"/>
              <a:t> Transfusions</a:t>
            </a:r>
          </a:p>
          <a:p>
            <a:pPr algn="l"/>
            <a:r>
              <a:rPr lang="en-US" sz="2400" dirty="0" smtClean="0"/>
              <a:t> Acute pancreatitis</a:t>
            </a:r>
          </a:p>
          <a:p>
            <a:pPr algn="l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775</TotalTime>
  <Words>563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ألوان متوسطة</vt:lpstr>
      <vt:lpstr>Hypocalcaemia</vt:lpstr>
      <vt:lpstr>PowerPoint Presentation</vt:lpstr>
      <vt:lpstr>PowerPoint Presentation</vt:lpstr>
      <vt:lpstr>Causes</vt:lpstr>
      <vt:lpstr>PowerPoint Presentation</vt:lpstr>
      <vt:lpstr>PowerPoint Presentation</vt:lpstr>
      <vt:lpstr>PowerPoint Presentation</vt:lpstr>
      <vt:lpstr>Drugs that induce hypocalcemia:</vt:lpstr>
      <vt:lpstr>PowerPoint Presentation</vt:lpstr>
      <vt:lpstr>Clinical presentation</vt:lpstr>
      <vt:lpstr>PowerPoint Presentation</vt:lpstr>
      <vt:lpstr>Investigations</vt:lpstr>
      <vt:lpstr>Tests for latent tetany</vt:lpstr>
      <vt:lpstr>Approach</vt:lpstr>
      <vt:lpstr>Treatment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cp:lastModifiedBy>Amjad</cp:lastModifiedBy>
  <cp:revision>15</cp:revision>
  <dcterms:modified xsi:type="dcterms:W3CDTF">2018-11-15T20:09:30Z</dcterms:modified>
</cp:coreProperties>
</file>