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32" r:id="rId2"/>
    <p:sldId id="333" r:id="rId3"/>
    <p:sldId id="273" r:id="rId4"/>
    <p:sldId id="308" r:id="rId5"/>
    <p:sldId id="322" r:id="rId6"/>
    <p:sldId id="310" r:id="rId7"/>
    <p:sldId id="311" r:id="rId8"/>
    <p:sldId id="323" r:id="rId9"/>
    <p:sldId id="324" r:id="rId10"/>
    <p:sldId id="330" r:id="rId11"/>
    <p:sldId id="325" r:id="rId12"/>
    <p:sldId id="326" r:id="rId13"/>
    <p:sldId id="327" r:id="rId14"/>
    <p:sldId id="331" r:id="rId15"/>
    <p:sldId id="328" r:id="rId16"/>
    <p:sldId id="329"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272" r:id="rId34"/>
    <p:sldId id="270" r:id="rId35"/>
    <p:sldId id="256" r:id="rId36"/>
    <p:sldId id="257" r:id="rId37"/>
    <p:sldId id="258" r:id="rId38"/>
    <p:sldId id="259" r:id="rId39"/>
    <p:sldId id="268" r:id="rId40"/>
    <p:sldId id="269" r:id="rId41"/>
    <p:sldId id="260" r:id="rId42"/>
    <p:sldId id="261" r:id="rId43"/>
    <p:sldId id="262" r:id="rId44"/>
    <p:sldId id="263" r:id="rId45"/>
    <p:sldId id="264" r:id="rId46"/>
    <p:sldId id="265" r:id="rId47"/>
    <p:sldId id="267" r:id="rId48"/>
    <p:sldId id="271" r:id="rId49"/>
    <p:sldId id="266" r:id="rId50"/>
    <p:sldId id="351" r:id="rId51"/>
    <p:sldId id="352" r:id="rId52"/>
    <p:sldId id="353" r:id="rId53"/>
    <p:sldId id="354" r:id="rId54"/>
    <p:sldId id="355" r:id="rId55"/>
    <p:sldId id="356" r:id="rId56"/>
    <p:sldId id="357" r:id="rId57"/>
    <p:sldId id="358" r:id="rId58"/>
    <p:sldId id="359" r:id="rId59"/>
    <p:sldId id="360" r:id="rId60"/>
    <p:sldId id="36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A9DA"/>
    <a:srgbClr val="98259B"/>
    <a:srgbClr val="FF33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54" autoAdjust="0"/>
    <p:restoredTop sz="94660"/>
  </p:normalViewPr>
  <p:slideViewPr>
    <p:cSldViewPr snapToGrid="0">
      <p:cViewPr varScale="1">
        <p:scale>
          <a:sx n="72" d="100"/>
          <a:sy n="72" d="100"/>
        </p:scale>
        <p:origin x="672" y="66"/>
      </p:cViewPr>
      <p:guideLst/>
    </p:cSldViewPr>
  </p:slideViewPr>
  <p:notesTextViewPr>
    <p:cViewPr>
      <p:scale>
        <a:sx n="1" d="1"/>
        <a:sy n="1" d="1"/>
      </p:scale>
      <p:origin x="0" y="0"/>
    </p:cViewPr>
  </p:notesTextViewPr>
  <p:sorterViewPr>
    <p:cViewPr>
      <p:scale>
        <a:sx n="100" d="100"/>
        <a:sy n="100" d="100"/>
      </p:scale>
      <p:origin x="0" y="-69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02717-866F-4F4D-8676-B3AEF3CB493E}"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0331E-DCED-4E73-BE64-E83D96D51F45}" type="slidenum">
              <a:rPr lang="en-US" smtClean="0"/>
              <a:t>‹#›</a:t>
            </a:fld>
            <a:endParaRPr lang="en-US"/>
          </a:p>
        </p:txBody>
      </p:sp>
    </p:spTree>
    <p:extLst>
      <p:ext uri="{BB962C8B-B14F-4D97-AF65-F5344CB8AC3E}">
        <p14:creationId xmlns:p14="http://schemas.microsoft.com/office/powerpoint/2010/main" val="249569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e98aa71f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e98aa71f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5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974d6ea0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e974d6ea0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053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974d6ea0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e974d6ea0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371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99D9-74EA-4474-96BF-A62CBE244F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E0A01A-FF86-42AB-B39A-54C7E08091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FB2410-BC7A-42FA-97A4-CE077026EDF7}"/>
              </a:ext>
            </a:extLst>
          </p:cNvPr>
          <p:cNvSpPr>
            <a:spLocks noGrp="1"/>
          </p:cNvSpPr>
          <p:nvPr>
            <p:ph type="dt" sz="half" idx="10"/>
          </p:nvPr>
        </p:nvSpPr>
        <p:spPr/>
        <p:txBody>
          <a:bodyPr/>
          <a:lstStyle/>
          <a:p>
            <a:fld id="{76500C5E-95CD-4A5E-AB19-D388221B7C79}" type="datetimeFigureOut">
              <a:rPr lang="en-US" smtClean="0"/>
              <a:t>10/25/2024</a:t>
            </a:fld>
            <a:endParaRPr lang="en-US"/>
          </a:p>
        </p:txBody>
      </p:sp>
      <p:sp>
        <p:nvSpPr>
          <p:cNvPr id="5" name="Footer Placeholder 4">
            <a:extLst>
              <a:ext uri="{FF2B5EF4-FFF2-40B4-BE49-F238E27FC236}">
                <a16:creationId xmlns:a16="http://schemas.microsoft.com/office/drawing/2014/main" id="{4859352C-9364-4BD7-8854-DE4A86424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61CD44-C20E-418F-97F6-F025CFB6EB07}"/>
              </a:ext>
            </a:extLst>
          </p:cNvPr>
          <p:cNvSpPr>
            <a:spLocks noGrp="1"/>
          </p:cNvSpPr>
          <p:nvPr>
            <p:ph type="sldNum" sz="quarter" idx="12"/>
          </p:nvPr>
        </p:nvSpPr>
        <p:spPr/>
        <p:txBody>
          <a:bodyPr/>
          <a:lstStyle/>
          <a:p>
            <a:fld id="{F95BA157-5BB9-4E29-8A2F-A4CC4746BD4E}" type="slidenum">
              <a:rPr lang="en-US" smtClean="0"/>
              <a:t>‹#›</a:t>
            </a:fld>
            <a:endParaRPr lang="en-US"/>
          </a:p>
        </p:txBody>
      </p:sp>
    </p:spTree>
    <p:extLst>
      <p:ext uri="{BB962C8B-B14F-4D97-AF65-F5344CB8AC3E}">
        <p14:creationId xmlns:p14="http://schemas.microsoft.com/office/powerpoint/2010/main" val="1131729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2F52-F3FE-4967-9707-C0DA91268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17A4C8-2632-4B52-A5D9-8674EC1425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B2BC7-0CBA-4572-9052-CBCC669E156A}"/>
              </a:ext>
            </a:extLst>
          </p:cNvPr>
          <p:cNvSpPr>
            <a:spLocks noGrp="1"/>
          </p:cNvSpPr>
          <p:nvPr>
            <p:ph type="dt" sz="half" idx="10"/>
          </p:nvPr>
        </p:nvSpPr>
        <p:spPr/>
        <p:txBody>
          <a:bodyPr/>
          <a:lstStyle/>
          <a:p>
            <a:fld id="{76500C5E-95CD-4A5E-AB19-D388221B7C79}" type="datetimeFigureOut">
              <a:rPr lang="en-US" smtClean="0"/>
              <a:t>10/25/2024</a:t>
            </a:fld>
            <a:endParaRPr lang="en-US"/>
          </a:p>
        </p:txBody>
      </p:sp>
      <p:sp>
        <p:nvSpPr>
          <p:cNvPr id="5" name="Footer Placeholder 4">
            <a:extLst>
              <a:ext uri="{FF2B5EF4-FFF2-40B4-BE49-F238E27FC236}">
                <a16:creationId xmlns:a16="http://schemas.microsoft.com/office/drawing/2014/main" id="{0DCF6F33-C470-4E9F-8E97-0A36DE042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3477F-AAEA-49DF-88A7-12139AC4971D}"/>
              </a:ext>
            </a:extLst>
          </p:cNvPr>
          <p:cNvSpPr>
            <a:spLocks noGrp="1"/>
          </p:cNvSpPr>
          <p:nvPr>
            <p:ph type="sldNum" sz="quarter" idx="12"/>
          </p:nvPr>
        </p:nvSpPr>
        <p:spPr/>
        <p:txBody>
          <a:bodyPr/>
          <a:lstStyle/>
          <a:p>
            <a:fld id="{F95BA157-5BB9-4E29-8A2F-A4CC4746BD4E}" type="slidenum">
              <a:rPr lang="en-US" smtClean="0"/>
              <a:t>‹#›</a:t>
            </a:fld>
            <a:endParaRPr lang="en-US"/>
          </a:p>
        </p:txBody>
      </p:sp>
    </p:spTree>
    <p:extLst>
      <p:ext uri="{BB962C8B-B14F-4D97-AF65-F5344CB8AC3E}">
        <p14:creationId xmlns:p14="http://schemas.microsoft.com/office/powerpoint/2010/main" val="181265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A96678-10D1-4235-97FD-9B88CCA177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025EB4-4E9F-4310-9AAE-DD4A6B19DE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7EE45-303B-42F0-81DA-A9D0EBE36DCB}"/>
              </a:ext>
            </a:extLst>
          </p:cNvPr>
          <p:cNvSpPr>
            <a:spLocks noGrp="1"/>
          </p:cNvSpPr>
          <p:nvPr>
            <p:ph type="dt" sz="half" idx="10"/>
          </p:nvPr>
        </p:nvSpPr>
        <p:spPr/>
        <p:txBody>
          <a:bodyPr/>
          <a:lstStyle/>
          <a:p>
            <a:fld id="{76500C5E-95CD-4A5E-AB19-D388221B7C79}" type="datetimeFigureOut">
              <a:rPr lang="en-US" smtClean="0"/>
              <a:t>10/25/2024</a:t>
            </a:fld>
            <a:endParaRPr lang="en-US"/>
          </a:p>
        </p:txBody>
      </p:sp>
      <p:sp>
        <p:nvSpPr>
          <p:cNvPr id="5" name="Footer Placeholder 4">
            <a:extLst>
              <a:ext uri="{FF2B5EF4-FFF2-40B4-BE49-F238E27FC236}">
                <a16:creationId xmlns:a16="http://schemas.microsoft.com/office/drawing/2014/main" id="{5CF4D911-53BE-4C79-BA2E-447A0C5058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44680-AECD-4BC0-9940-3C93A5363120}"/>
              </a:ext>
            </a:extLst>
          </p:cNvPr>
          <p:cNvSpPr>
            <a:spLocks noGrp="1"/>
          </p:cNvSpPr>
          <p:nvPr>
            <p:ph type="sldNum" sz="quarter" idx="12"/>
          </p:nvPr>
        </p:nvSpPr>
        <p:spPr/>
        <p:txBody>
          <a:bodyPr/>
          <a:lstStyle/>
          <a:p>
            <a:fld id="{F95BA157-5BB9-4E29-8A2F-A4CC4746BD4E}" type="slidenum">
              <a:rPr lang="en-US" smtClean="0"/>
              <a:t>‹#›</a:t>
            </a:fld>
            <a:endParaRPr lang="en-US"/>
          </a:p>
        </p:txBody>
      </p:sp>
    </p:spTree>
    <p:extLst>
      <p:ext uri="{BB962C8B-B14F-4D97-AF65-F5344CB8AC3E}">
        <p14:creationId xmlns:p14="http://schemas.microsoft.com/office/powerpoint/2010/main" val="3822870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9"/>
        <p:cNvGrpSpPr/>
        <p:nvPr/>
      </p:nvGrpSpPr>
      <p:grpSpPr>
        <a:xfrm>
          <a:off x="0" y="0"/>
          <a:ext cx="0" cy="0"/>
          <a:chOff x="0" y="0"/>
          <a:chExt cx="0" cy="0"/>
        </a:xfrm>
      </p:grpSpPr>
      <p:pic>
        <p:nvPicPr>
          <p:cNvPr id="40" name="Google Shape;40;p4"/>
          <p:cNvPicPr preferRelativeResize="0"/>
          <p:nvPr/>
        </p:nvPicPr>
        <p:blipFill rotWithShape="1">
          <a:blip r:embed="rId2"/>
          <a:srcRect l="22011" t="29213" r="25853" b="25857"/>
          <a:stretch>
            <a:fillRect/>
          </a:stretch>
        </p:blipFill>
        <p:spPr>
          <a:xfrm>
            <a:off x="11007699" y="73534"/>
            <a:ext cx="1590700" cy="1279601"/>
          </a:xfrm>
          <a:prstGeom prst="rect">
            <a:avLst/>
          </a:prstGeom>
          <a:noFill/>
          <a:ln>
            <a:noFill/>
          </a:ln>
        </p:spPr>
      </p:pic>
      <p:sp>
        <p:nvSpPr>
          <p:cNvPr id="41" name="Google Shape;41;p4"/>
          <p:cNvSpPr txBox="1">
            <a:spLocks noGrp="1"/>
          </p:cNvSpPr>
          <p:nvPr>
            <p:ph type="title"/>
          </p:nvPr>
        </p:nvSpPr>
        <p:spPr>
          <a:xfrm>
            <a:off x="960000" y="713333"/>
            <a:ext cx="10272000" cy="64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 name="Google Shape;42;p4"/>
          <p:cNvSpPr txBox="1">
            <a:spLocks noGrp="1"/>
          </p:cNvSpPr>
          <p:nvPr>
            <p:ph type="body" idx="1"/>
          </p:nvPr>
        </p:nvSpPr>
        <p:spPr>
          <a:xfrm>
            <a:off x="960000" y="1536633"/>
            <a:ext cx="10272000" cy="4608000"/>
          </a:xfrm>
          <a:prstGeom prst="rect">
            <a:avLst/>
          </a:prstGeom>
        </p:spPr>
        <p:txBody>
          <a:bodyPr spcFirstLastPara="1" wrap="square" lIns="91425" tIns="91425" rIns="91425" bIns="91425" anchor="ctr" anchorCtr="0">
            <a:noAutofit/>
          </a:bodyPr>
          <a:lstStyle>
            <a:lvl1pPr marL="609585" lvl="0" indent="-440256" rtl="0">
              <a:spcBef>
                <a:spcPts val="0"/>
              </a:spcBef>
              <a:spcAft>
                <a:spcPts val="0"/>
              </a:spcAft>
              <a:buClr>
                <a:schemeClr val="accent2"/>
              </a:buClr>
              <a:buSzPts val="1600"/>
              <a:buAutoNum type="arabicPeriod"/>
              <a:defRPr sz="1600">
                <a:solidFill>
                  <a:srgbClr val="434343"/>
                </a:solidFill>
              </a:defRPr>
            </a:lvl1pPr>
            <a:lvl2pPr marL="1219170" lvl="1" indent="-423323" rtl="0">
              <a:lnSpc>
                <a:spcPct val="100000"/>
              </a:lnSpc>
              <a:spcBef>
                <a:spcPts val="0"/>
              </a:spcBef>
              <a:spcAft>
                <a:spcPts val="0"/>
              </a:spcAft>
              <a:buClr>
                <a:schemeClr val="dk2"/>
              </a:buClr>
              <a:buSzPts val="1400"/>
              <a:buFont typeface="Raleway"/>
              <a:buAutoNum type="alphaLcPeriod"/>
              <a:defRPr>
                <a:solidFill>
                  <a:srgbClr val="434343"/>
                </a:solidFill>
              </a:defRPr>
            </a:lvl2pPr>
            <a:lvl3pPr marL="1828754" lvl="2" indent="-423323" rtl="0">
              <a:lnSpc>
                <a:spcPct val="100000"/>
              </a:lnSpc>
              <a:spcBef>
                <a:spcPts val="0"/>
              </a:spcBef>
              <a:spcAft>
                <a:spcPts val="0"/>
              </a:spcAft>
              <a:buClr>
                <a:schemeClr val="dk2"/>
              </a:buClr>
              <a:buSzPts val="1400"/>
              <a:buFont typeface="Raleway"/>
              <a:buAutoNum type="romanLcPeriod"/>
              <a:defRPr>
                <a:solidFill>
                  <a:srgbClr val="434343"/>
                </a:solidFill>
              </a:defRPr>
            </a:lvl3pPr>
            <a:lvl4pPr marL="2438339" lvl="3" indent="-423323" rtl="0">
              <a:lnSpc>
                <a:spcPct val="100000"/>
              </a:lnSpc>
              <a:spcBef>
                <a:spcPts val="0"/>
              </a:spcBef>
              <a:spcAft>
                <a:spcPts val="0"/>
              </a:spcAft>
              <a:buClr>
                <a:schemeClr val="dk2"/>
              </a:buClr>
              <a:buSzPts val="1400"/>
              <a:buFont typeface="Raleway"/>
              <a:buAutoNum type="arabicPeriod"/>
              <a:defRPr>
                <a:solidFill>
                  <a:srgbClr val="434343"/>
                </a:solidFill>
              </a:defRPr>
            </a:lvl4pPr>
            <a:lvl5pPr marL="3047924" lvl="4" indent="-423323" rtl="0">
              <a:lnSpc>
                <a:spcPct val="100000"/>
              </a:lnSpc>
              <a:spcBef>
                <a:spcPts val="0"/>
              </a:spcBef>
              <a:spcAft>
                <a:spcPts val="0"/>
              </a:spcAft>
              <a:buClr>
                <a:schemeClr val="dk2"/>
              </a:buClr>
              <a:buSzPts val="1400"/>
              <a:buFont typeface="Raleway"/>
              <a:buAutoNum type="alphaLcPeriod"/>
              <a:defRPr>
                <a:solidFill>
                  <a:srgbClr val="434343"/>
                </a:solidFill>
              </a:defRPr>
            </a:lvl5pPr>
            <a:lvl6pPr marL="3657509" lvl="5" indent="-423323" rtl="0">
              <a:lnSpc>
                <a:spcPct val="100000"/>
              </a:lnSpc>
              <a:spcBef>
                <a:spcPts val="0"/>
              </a:spcBef>
              <a:spcAft>
                <a:spcPts val="0"/>
              </a:spcAft>
              <a:buClr>
                <a:schemeClr val="dk2"/>
              </a:buClr>
              <a:buSzPts val="1400"/>
              <a:buFont typeface="Raleway"/>
              <a:buAutoNum type="romanLcPeriod"/>
              <a:defRPr>
                <a:solidFill>
                  <a:srgbClr val="434343"/>
                </a:solidFill>
              </a:defRPr>
            </a:lvl6pPr>
            <a:lvl7pPr marL="4267093" lvl="6" indent="-423323" rtl="0">
              <a:lnSpc>
                <a:spcPct val="100000"/>
              </a:lnSpc>
              <a:spcBef>
                <a:spcPts val="0"/>
              </a:spcBef>
              <a:spcAft>
                <a:spcPts val="0"/>
              </a:spcAft>
              <a:buClr>
                <a:schemeClr val="dk2"/>
              </a:buClr>
              <a:buSzPts val="1400"/>
              <a:buFont typeface="Raleway"/>
              <a:buAutoNum type="arabicPeriod"/>
              <a:defRPr>
                <a:solidFill>
                  <a:srgbClr val="434343"/>
                </a:solidFill>
              </a:defRPr>
            </a:lvl7pPr>
            <a:lvl8pPr marL="4876678" lvl="7" indent="-423323" rtl="0">
              <a:lnSpc>
                <a:spcPct val="100000"/>
              </a:lnSpc>
              <a:spcBef>
                <a:spcPts val="0"/>
              </a:spcBef>
              <a:spcAft>
                <a:spcPts val="0"/>
              </a:spcAft>
              <a:buClr>
                <a:schemeClr val="dk2"/>
              </a:buClr>
              <a:buSzPts val="1400"/>
              <a:buFont typeface="Raleway"/>
              <a:buAutoNum type="alphaLcPeriod"/>
              <a:defRPr>
                <a:solidFill>
                  <a:srgbClr val="434343"/>
                </a:solidFill>
              </a:defRPr>
            </a:lvl8pPr>
            <a:lvl9pPr marL="5486263" lvl="8" indent="-423323" rtl="0">
              <a:lnSpc>
                <a:spcPct val="100000"/>
              </a:lnSpc>
              <a:spcBef>
                <a:spcPts val="0"/>
              </a:spcBef>
              <a:spcAft>
                <a:spcPts val="0"/>
              </a:spcAft>
              <a:buClr>
                <a:schemeClr val="dk2"/>
              </a:buClr>
              <a:buSzPts val="1400"/>
              <a:buFont typeface="Raleway"/>
              <a:buAutoNum type="romanLcPeriod"/>
              <a:defRPr>
                <a:solidFill>
                  <a:srgbClr val="434343"/>
                </a:solidFill>
              </a:defRPr>
            </a:lvl9pPr>
          </a:lstStyle>
          <a:p>
            <a:endParaRPr/>
          </a:p>
        </p:txBody>
      </p:sp>
      <p:pic>
        <p:nvPicPr>
          <p:cNvPr id="43" name="Google Shape;43;p4"/>
          <p:cNvPicPr preferRelativeResize="0"/>
          <p:nvPr/>
        </p:nvPicPr>
        <p:blipFill rotWithShape="1">
          <a:blip r:embed="rId3"/>
          <a:srcRect l="16017" t="16017" r="17408" b="17408"/>
          <a:stretch>
            <a:fillRect/>
          </a:stretch>
        </p:blipFill>
        <p:spPr>
          <a:xfrm>
            <a:off x="10572628" y="-521508"/>
            <a:ext cx="2156065" cy="2012480"/>
          </a:xfrm>
          <a:prstGeom prst="rect">
            <a:avLst/>
          </a:prstGeom>
          <a:noFill/>
          <a:ln>
            <a:noFill/>
          </a:ln>
        </p:spPr>
      </p:pic>
      <p:pic>
        <p:nvPicPr>
          <p:cNvPr id="44" name="Google Shape;44;p4"/>
          <p:cNvPicPr preferRelativeResize="0"/>
          <p:nvPr/>
        </p:nvPicPr>
        <p:blipFill rotWithShape="1">
          <a:blip r:embed="rId4"/>
          <a:srcRect l="4342" t="4342" r="9144" b="9144"/>
          <a:stretch>
            <a:fillRect/>
          </a:stretch>
        </p:blipFill>
        <p:spPr>
          <a:xfrm rot="1133819">
            <a:off x="-106674" y="-547616"/>
            <a:ext cx="1727067" cy="1612048"/>
          </a:xfrm>
          <a:prstGeom prst="rect">
            <a:avLst/>
          </a:prstGeom>
          <a:noFill/>
          <a:ln>
            <a:noFill/>
          </a:ln>
        </p:spPr>
      </p:pic>
      <p:pic>
        <p:nvPicPr>
          <p:cNvPr id="45" name="Google Shape;45;p4"/>
          <p:cNvPicPr preferRelativeResize="0"/>
          <p:nvPr/>
        </p:nvPicPr>
        <p:blipFill rotWithShape="1">
          <a:blip r:embed="rId5"/>
          <a:srcRect l="18866" r="44415"/>
          <a:stretch>
            <a:fillRect/>
          </a:stretch>
        </p:blipFill>
        <p:spPr>
          <a:xfrm>
            <a:off x="11263567" y="3780101"/>
            <a:ext cx="1378900" cy="3505201"/>
          </a:xfrm>
          <a:prstGeom prst="rect">
            <a:avLst/>
          </a:prstGeom>
          <a:noFill/>
          <a:ln>
            <a:noFill/>
          </a:ln>
        </p:spPr>
      </p:pic>
    </p:spTree>
    <p:extLst>
      <p:ext uri="{BB962C8B-B14F-4D97-AF65-F5344CB8AC3E}">
        <p14:creationId xmlns:p14="http://schemas.microsoft.com/office/powerpoint/2010/main" val="182668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6"/>
        <p:cNvGrpSpPr/>
        <p:nvPr/>
      </p:nvGrpSpPr>
      <p:grpSpPr>
        <a:xfrm>
          <a:off x="0" y="0"/>
          <a:ext cx="0" cy="0"/>
          <a:chOff x="0" y="0"/>
          <a:chExt cx="0" cy="0"/>
        </a:xfrm>
      </p:grpSpPr>
      <p:pic>
        <p:nvPicPr>
          <p:cNvPr id="47" name="Google Shape;47;p5"/>
          <p:cNvPicPr preferRelativeResize="0"/>
          <p:nvPr/>
        </p:nvPicPr>
        <p:blipFill rotWithShape="1">
          <a:blip r:embed="rId2"/>
          <a:srcRect l="17771" t="7312" r="20197" b="5942"/>
          <a:stretch>
            <a:fillRect/>
          </a:stretch>
        </p:blipFill>
        <p:spPr>
          <a:xfrm rot="4124798">
            <a:off x="-937065" y="3717363"/>
            <a:ext cx="3911599" cy="4449632"/>
          </a:xfrm>
          <a:prstGeom prst="rect">
            <a:avLst/>
          </a:prstGeom>
          <a:noFill/>
          <a:ln>
            <a:noFill/>
          </a:ln>
        </p:spPr>
      </p:pic>
      <p:pic>
        <p:nvPicPr>
          <p:cNvPr id="48" name="Google Shape;48;p5"/>
          <p:cNvPicPr preferRelativeResize="0"/>
          <p:nvPr/>
        </p:nvPicPr>
        <p:blipFill rotWithShape="1">
          <a:blip r:embed="rId3"/>
          <a:srcRect l="13959" t="4819" r="3197" b="6268"/>
          <a:stretch>
            <a:fillRect/>
          </a:stretch>
        </p:blipFill>
        <p:spPr>
          <a:xfrm>
            <a:off x="293667" y="6197101"/>
            <a:ext cx="659799" cy="660900"/>
          </a:xfrm>
          <a:prstGeom prst="rect">
            <a:avLst/>
          </a:prstGeom>
          <a:noFill/>
          <a:ln>
            <a:noFill/>
          </a:ln>
        </p:spPr>
      </p:pic>
      <p:pic>
        <p:nvPicPr>
          <p:cNvPr id="49" name="Google Shape;49;p5"/>
          <p:cNvPicPr preferRelativeResize="0"/>
          <p:nvPr/>
        </p:nvPicPr>
        <p:blipFill rotWithShape="1">
          <a:blip r:embed="rId4"/>
          <a:srcRect l="21065" t="3153" r="23382" b="3265"/>
          <a:stretch>
            <a:fillRect/>
          </a:stretch>
        </p:blipFill>
        <p:spPr>
          <a:xfrm rot="6278396">
            <a:off x="10877326" y="-1177865"/>
            <a:ext cx="1762153" cy="2770799"/>
          </a:xfrm>
          <a:prstGeom prst="rect">
            <a:avLst/>
          </a:prstGeom>
          <a:noFill/>
          <a:ln>
            <a:noFill/>
          </a:ln>
        </p:spPr>
      </p:pic>
      <p:pic>
        <p:nvPicPr>
          <p:cNvPr id="50" name="Google Shape;50;p5"/>
          <p:cNvPicPr preferRelativeResize="0"/>
          <p:nvPr/>
        </p:nvPicPr>
        <p:blipFill rotWithShape="1">
          <a:blip r:embed="rId5"/>
          <a:srcRect l="19439" t="19439" r="23671" b="23671"/>
          <a:stretch>
            <a:fillRect/>
          </a:stretch>
        </p:blipFill>
        <p:spPr>
          <a:xfrm>
            <a:off x="9641103" y="-756773"/>
            <a:ext cx="1649733" cy="1541625"/>
          </a:xfrm>
          <a:prstGeom prst="rect">
            <a:avLst/>
          </a:prstGeom>
          <a:noFill/>
          <a:ln>
            <a:noFill/>
          </a:ln>
        </p:spPr>
      </p:pic>
      <p:pic>
        <p:nvPicPr>
          <p:cNvPr id="51" name="Google Shape;51;p5"/>
          <p:cNvPicPr preferRelativeResize="0"/>
          <p:nvPr/>
        </p:nvPicPr>
        <p:blipFill rotWithShape="1">
          <a:blip r:embed="rId6"/>
          <a:srcRect l="16053" t="12074" r="23273" b="27249"/>
          <a:stretch>
            <a:fillRect/>
          </a:stretch>
        </p:blipFill>
        <p:spPr>
          <a:xfrm>
            <a:off x="-1299600" y="-159712"/>
            <a:ext cx="2560200" cy="2389709"/>
          </a:xfrm>
          <a:prstGeom prst="rect">
            <a:avLst/>
          </a:prstGeom>
          <a:noFill/>
          <a:ln>
            <a:noFill/>
          </a:ln>
        </p:spPr>
      </p:pic>
      <p:pic>
        <p:nvPicPr>
          <p:cNvPr id="52" name="Google Shape;52;p5"/>
          <p:cNvPicPr preferRelativeResize="0"/>
          <p:nvPr/>
        </p:nvPicPr>
        <p:blipFill rotWithShape="1">
          <a:blip r:embed="rId7"/>
          <a:srcRect l="20516" t="4802" r="16003" b="6592"/>
          <a:stretch>
            <a:fillRect/>
          </a:stretch>
        </p:blipFill>
        <p:spPr>
          <a:xfrm rot="-2700000">
            <a:off x="11218215" y="5734084"/>
            <a:ext cx="1716119" cy="2238435"/>
          </a:xfrm>
          <a:prstGeom prst="rect">
            <a:avLst/>
          </a:prstGeom>
          <a:noFill/>
          <a:ln>
            <a:noFill/>
          </a:ln>
        </p:spPr>
      </p:pic>
      <p:pic>
        <p:nvPicPr>
          <p:cNvPr id="53" name="Google Shape;53;p5"/>
          <p:cNvPicPr preferRelativeResize="0"/>
          <p:nvPr/>
        </p:nvPicPr>
        <p:blipFill rotWithShape="1">
          <a:blip r:embed="rId8"/>
          <a:srcRect l="25868" t="27101" r="34758" b="14816"/>
          <a:stretch>
            <a:fillRect/>
          </a:stretch>
        </p:blipFill>
        <p:spPr>
          <a:xfrm rot="2225105">
            <a:off x="8598234" y="5036012"/>
            <a:ext cx="2560199" cy="3525041"/>
          </a:xfrm>
          <a:prstGeom prst="rect">
            <a:avLst/>
          </a:prstGeom>
          <a:noFill/>
          <a:ln>
            <a:noFill/>
          </a:ln>
        </p:spPr>
      </p:pic>
      <p:sp>
        <p:nvSpPr>
          <p:cNvPr id="54" name="Google Shape;54;p5"/>
          <p:cNvSpPr txBox="1">
            <a:spLocks noGrp="1"/>
          </p:cNvSpPr>
          <p:nvPr>
            <p:ph type="subTitle" idx="1"/>
          </p:nvPr>
        </p:nvSpPr>
        <p:spPr>
          <a:xfrm>
            <a:off x="1379384" y="3950200"/>
            <a:ext cx="3704000" cy="129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 name="Google Shape;55;p5"/>
          <p:cNvSpPr txBox="1">
            <a:spLocks noGrp="1"/>
          </p:cNvSpPr>
          <p:nvPr>
            <p:ph type="title"/>
          </p:nvPr>
        </p:nvSpPr>
        <p:spPr>
          <a:xfrm>
            <a:off x="960000" y="713333"/>
            <a:ext cx="10272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 name="Google Shape;56;p5"/>
          <p:cNvSpPr txBox="1">
            <a:spLocks noGrp="1"/>
          </p:cNvSpPr>
          <p:nvPr>
            <p:ph type="title" idx="2"/>
          </p:nvPr>
        </p:nvSpPr>
        <p:spPr>
          <a:xfrm>
            <a:off x="1379384" y="3494133"/>
            <a:ext cx="37040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7" name="Google Shape;57;p5"/>
          <p:cNvSpPr txBox="1">
            <a:spLocks noGrp="1"/>
          </p:cNvSpPr>
          <p:nvPr>
            <p:ph type="subTitle" idx="3"/>
          </p:nvPr>
        </p:nvSpPr>
        <p:spPr>
          <a:xfrm>
            <a:off x="7108617" y="3950200"/>
            <a:ext cx="3704000" cy="129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 name="Google Shape;58;p5"/>
          <p:cNvSpPr txBox="1">
            <a:spLocks noGrp="1"/>
          </p:cNvSpPr>
          <p:nvPr>
            <p:ph type="title" idx="4"/>
          </p:nvPr>
        </p:nvSpPr>
        <p:spPr>
          <a:xfrm>
            <a:off x="7108617" y="3494133"/>
            <a:ext cx="37040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39484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6E9CA-D457-465D-9E4E-6A5E0592B0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60DEAC-0320-493D-961C-0BC29CFB71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2416A-54E3-4B3D-9E5D-901AB2F1CB0B}"/>
              </a:ext>
            </a:extLst>
          </p:cNvPr>
          <p:cNvSpPr>
            <a:spLocks noGrp="1"/>
          </p:cNvSpPr>
          <p:nvPr>
            <p:ph type="dt" sz="half" idx="10"/>
          </p:nvPr>
        </p:nvSpPr>
        <p:spPr/>
        <p:txBody>
          <a:bodyPr/>
          <a:lstStyle/>
          <a:p>
            <a:fld id="{76500C5E-95CD-4A5E-AB19-D388221B7C79}" type="datetimeFigureOut">
              <a:rPr lang="en-US" smtClean="0"/>
              <a:t>10/25/2024</a:t>
            </a:fld>
            <a:endParaRPr lang="en-US"/>
          </a:p>
        </p:txBody>
      </p:sp>
      <p:sp>
        <p:nvSpPr>
          <p:cNvPr id="5" name="Footer Placeholder 4">
            <a:extLst>
              <a:ext uri="{FF2B5EF4-FFF2-40B4-BE49-F238E27FC236}">
                <a16:creationId xmlns:a16="http://schemas.microsoft.com/office/drawing/2014/main" id="{849B187D-E54D-4357-A4B9-45ADA85B2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A15FD-F6FB-4D34-963E-46060AF14D81}"/>
              </a:ext>
            </a:extLst>
          </p:cNvPr>
          <p:cNvSpPr>
            <a:spLocks noGrp="1"/>
          </p:cNvSpPr>
          <p:nvPr>
            <p:ph type="sldNum" sz="quarter" idx="12"/>
          </p:nvPr>
        </p:nvSpPr>
        <p:spPr/>
        <p:txBody>
          <a:bodyPr/>
          <a:lstStyle/>
          <a:p>
            <a:fld id="{F95BA157-5BB9-4E29-8A2F-A4CC4746BD4E}" type="slidenum">
              <a:rPr lang="en-US" smtClean="0"/>
              <a:t>‹#›</a:t>
            </a:fld>
            <a:endParaRPr lang="en-US"/>
          </a:p>
        </p:txBody>
      </p:sp>
    </p:spTree>
    <p:extLst>
      <p:ext uri="{BB962C8B-B14F-4D97-AF65-F5344CB8AC3E}">
        <p14:creationId xmlns:p14="http://schemas.microsoft.com/office/powerpoint/2010/main" val="414174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BDB3-B8DE-4758-9F54-19997D71A1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69CA67-1039-474F-8CEA-1F00330A6F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7623FE-DAEE-43AD-A19B-B0F301F94701}"/>
              </a:ext>
            </a:extLst>
          </p:cNvPr>
          <p:cNvSpPr>
            <a:spLocks noGrp="1"/>
          </p:cNvSpPr>
          <p:nvPr>
            <p:ph type="dt" sz="half" idx="10"/>
          </p:nvPr>
        </p:nvSpPr>
        <p:spPr/>
        <p:txBody>
          <a:bodyPr/>
          <a:lstStyle/>
          <a:p>
            <a:fld id="{76500C5E-95CD-4A5E-AB19-D388221B7C79}" type="datetimeFigureOut">
              <a:rPr lang="en-US" smtClean="0"/>
              <a:t>10/25/2024</a:t>
            </a:fld>
            <a:endParaRPr lang="en-US"/>
          </a:p>
        </p:txBody>
      </p:sp>
      <p:sp>
        <p:nvSpPr>
          <p:cNvPr id="5" name="Footer Placeholder 4">
            <a:extLst>
              <a:ext uri="{FF2B5EF4-FFF2-40B4-BE49-F238E27FC236}">
                <a16:creationId xmlns:a16="http://schemas.microsoft.com/office/drawing/2014/main" id="{6C111BA4-02DC-422F-8ACD-573DCBC42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46FDC-E01F-4488-A48F-0A13E8DB6BA9}"/>
              </a:ext>
            </a:extLst>
          </p:cNvPr>
          <p:cNvSpPr>
            <a:spLocks noGrp="1"/>
          </p:cNvSpPr>
          <p:nvPr>
            <p:ph type="sldNum" sz="quarter" idx="12"/>
          </p:nvPr>
        </p:nvSpPr>
        <p:spPr/>
        <p:txBody>
          <a:bodyPr/>
          <a:lstStyle/>
          <a:p>
            <a:fld id="{F95BA157-5BB9-4E29-8A2F-A4CC4746BD4E}" type="slidenum">
              <a:rPr lang="en-US" smtClean="0"/>
              <a:t>‹#›</a:t>
            </a:fld>
            <a:endParaRPr lang="en-US"/>
          </a:p>
        </p:txBody>
      </p:sp>
    </p:spTree>
    <p:extLst>
      <p:ext uri="{BB962C8B-B14F-4D97-AF65-F5344CB8AC3E}">
        <p14:creationId xmlns:p14="http://schemas.microsoft.com/office/powerpoint/2010/main" val="217755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7D91-7687-4D66-A303-BA0B865785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D4762-0E0A-4DC3-83DD-A82ABF3CCB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2229D-400F-492B-A578-B440FB6DD7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14CDD8-3581-4A57-A630-498493494FBF}"/>
              </a:ext>
            </a:extLst>
          </p:cNvPr>
          <p:cNvSpPr>
            <a:spLocks noGrp="1"/>
          </p:cNvSpPr>
          <p:nvPr>
            <p:ph type="dt" sz="half" idx="10"/>
          </p:nvPr>
        </p:nvSpPr>
        <p:spPr/>
        <p:txBody>
          <a:bodyPr/>
          <a:lstStyle/>
          <a:p>
            <a:fld id="{76500C5E-95CD-4A5E-AB19-D388221B7C79}" type="datetimeFigureOut">
              <a:rPr lang="en-US" smtClean="0"/>
              <a:t>10/25/2024</a:t>
            </a:fld>
            <a:endParaRPr lang="en-US"/>
          </a:p>
        </p:txBody>
      </p:sp>
      <p:sp>
        <p:nvSpPr>
          <p:cNvPr id="6" name="Footer Placeholder 5">
            <a:extLst>
              <a:ext uri="{FF2B5EF4-FFF2-40B4-BE49-F238E27FC236}">
                <a16:creationId xmlns:a16="http://schemas.microsoft.com/office/drawing/2014/main" id="{8152587D-F029-494A-B679-542B8E16C9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DCD18D-B1E5-45AE-B167-E5E9609D1962}"/>
              </a:ext>
            </a:extLst>
          </p:cNvPr>
          <p:cNvSpPr>
            <a:spLocks noGrp="1"/>
          </p:cNvSpPr>
          <p:nvPr>
            <p:ph type="sldNum" sz="quarter" idx="12"/>
          </p:nvPr>
        </p:nvSpPr>
        <p:spPr/>
        <p:txBody>
          <a:bodyPr/>
          <a:lstStyle/>
          <a:p>
            <a:fld id="{F95BA157-5BB9-4E29-8A2F-A4CC4746BD4E}" type="slidenum">
              <a:rPr lang="en-US" smtClean="0"/>
              <a:t>‹#›</a:t>
            </a:fld>
            <a:endParaRPr lang="en-US"/>
          </a:p>
        </p:txBody>
      </p:sp>
    </p:spTree>
    <p:extLst>
      <p:ext uri="{BB962C8B-B14F-4D97-AF65-F5344CB8AC3E}">
        <p14:creationId xmlns:p14="http://schemas.microsoft.com/office/powerpoint/2010/main" val="998774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A160-DC4A-4FF5-A4B6-2FE3E3A2B0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2F0862-6431-489D-B199-2A5694200E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7399B6-E27C-4059-A3C4-220AB30DF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5026A0-7F81-439A-A9CB-CF54B06AE0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3D6B5A-9E26-4CCA-9C4F-0585AEA08E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CACDAA-B798-4C3B-8725-793C770257A8}"/>
              </a:ext>
            </a:extLst>
          </p:cNvPr>
          <p:cNvSpPr>
            <a:spLocks noGrp="1"/>
          </p:cNvSpPr>
          <p:nvPr>
            <p:ph type="dt" sz="half" idx="10"/>
          </p:nvPr>
        </p:nvSpPr>
        <p:spPr/>
        <p:txBody>
          <a:bodyPr/>
          <a:lstStyle/>
          <a:p>
            <a:fld id="{76500C5E-95CD-4A5E-AB19-D388221B7C79}" type="datetimeFigureOut">
              <a:rPr lang="en-US" smtClean="0"/>
              <a:t>10/25/2024</a:t>
            </a:fld>
            <a:endParaRPr lang="en-US"/>
          </a:p>
        </p:txBody>
      </p:sp>
      <p:sp>
        <p:nvSpPr>
          <p:cNvPr id="8" name="Footer Placeholder 7">
            <a:extLst>
              <a:ext uri="{FF2B5EF4-FFF2-40B4-BE49-F238E27FC236}">
                <a16:creationId xmlns:a16="http://schemas.microsoft.com/office/drawing/2014/main" id="{07F6B4A7-47DA-4631-9128-32066B41FA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6EC7B9-AD26-49D2-9427-A035EE8A938F}"/>
              </a:ext>
            </a:extLst>
          </p:cNvPr>
          <p:cNvSpPr>
            <a:spLocks noGrp="1"/>
          </p:cNvSpPr>
          <p:nvPr>
            <p:ph type="sldNum" sz="quarter" idx="12"/>
          </p:nvPr>
        </p:nvSpPr>
        <p:spPr/>
        <p:txBody>
          <a:bodyPr/>
          <a:lstStyle/>
          <a:p>
            <a:fld id="{F95BA157-5BB9-4E29-8A2F-A4CC4746BD4E}" type="slidenum">
              <a:rPr lang="en-US" smtClean="0"/>
              <a:t>‹#›</a:t>
            </a:fld>
            <a:endParaRPr lang="en-US"/>
          </a:p>
        </p:txBody>
      </p:sp>
    </p:spTree>
    <p:extLst>
      <p:ext uri="{BB962C8B-B14F-4D97-AF65-F5344CB8AC3E}">
        <p14:creationId xmlns:p14="http://schemas.microsoft.com/office/powerpoint/2010/main" val="210205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6769-93E9-427A-A0C8-0504D0CE63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52E196-127E-443F-9DA3-47F14269B8AA}"/>
              </a:ext>
            </a:extLst>
          </p:cNvPr>
          <p:cNvSpPr>
            <a:spLocks noGrp="1"/>
          </p:cNvSpPr>
          <p:nvPr>
            <p:ph type="dt" sz="half" idx="10"/>
          </p:nvPr>
        </p:nvSpPr>
        <p:spPr/>
        <p:txBody>
          <a:bodyPr/>
          <a:lstStyle/>
          <a:p>
            <a:fld id="{76500C5E-95CD-4A5E-AB19-D388221B7C79}" type="datetimeFigureOut">
              <a:rPr lang="en-US" smtClean="0"/>
              <a:t>10/25/2024</a:t>
            </a:fld>
            <a:endParaRPr lang="en-US"/>
          </a:p>
        </p:txBody>
      </p:sp>
      <p:sp>
        <p:nvSpPr>
          <p:cNvPr id="4" name="Footer Placeholder 3">
            <a:extLst>
              <a:ext uri="{FF2B5EF4-FFF2-40B4-BE49-F238E27FC236}">
                <a16:creationId xmlns:a16="http://schemas.microsoft.com/office/drawing/2014/main" id="{2F78D7EC-18A7-4229-B4FE-3D9E2C16C1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9F2F3-B95A-4CEC-BE54-C4E051734C70}"/>
              </a:ext>
            </a:extLst>
          </p:cNvPr>
          <p:cNvSpPr>
            <a:spLocks noGrp="1"/>
          </p:cNvSpPr>
          <p:nvPr>
            <p:ph type="sldNum" sz="quarter" idx="12"/>
          </p:nvPr>
        </p:nvSpPr>
        <p:spPr/>
        <p:txBody>
          <a:bodyPr/>
          <a:lstStyle/>
          <a:p>
            <a:fld id="{F95BA157-5BB9-4E29-8A2F-A4CC4746BD4E}" type="slidenum">
              <a:rPr lang="en-US" smtClean="0"/>
              <a:t>‹#›</a:t>
            </a:fld>
            <a:endParaRPr lang="en-US"/>
          </a:p>
        </p:txBody>
      </p:sp>
    </p:spTree>
    <p:extLst>
      <p:ext uri="{BB962C8B-B14F-4D97-AF65-F5344CB8AC3E}">
        <p14:creationId xmlns:p14="http://schemas.microsoft.com/office/powerpoint/2010/main" val="4199352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1C6725-16C6-455A-BF52-9741BD45BB91}"/>
              </a:ext>
            </a:extLst>
          </p:cNvPr>
          <p:cNvSpPr>
            <a:spLocks noGrp="1"/>
          </p:cNvSpPr>
          <p:nvPr>
            <p:ph type="dt" sz="half" idx="10"/>
          </p:nvPr>
        </p:nvSpPr>
        <p:spPr/>
        <p:txBody>
          <a:bodyPr/>
          <a:lstStyle/>
          <a:p>
            <a:fld id="{76500C5E-95CD-4A5E-AB19-D388221B7C79}" type="datetimeFigureOut">
              <a:rPr lang="en-US" smtClean="0"/>
              <a:t>10/25/2024</a:t>
            </a:fld>
            <a:endParaRPr lang="en-US"/>
          </a:p>
        </p:txBody>
      </p:sp>
      <p:sp>
        <p:nvSpPr>
          <p:cNvPr id="3" name="Footer Placeholder 2">
            <a:extLst>
              <a:ext uri="{FF2B5EF4-FFF2-40B4-BE49-F238E27FC236}">
                <a16:creationId xmlns:a16="http://schemas.microsoft.com/office/drawing/2014/main" id="{208445BA-393A-4E8E-9CA0-EA9046A2BF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0384DF-45F0-48B6-AD65-A78D2E9A871E}"/>
              </a:ext>
            </a:extLst>
          </p:cNvPr>
          <p:cNvSpPr>
            <a:spLocks noGrp="1"/>
          </p:cNvSpPr>
          <p:nvPr>
            <p:ph type="sldNum" sz="quarter" idx="12"/>
          </p:nvPr>
        </p:nvSpPr>
        <p:spPr/>
        <p:txBody>
          <a:bodyPr/>
          <a:lstStyle/>
          <a:p>
            <a:fld id="{F95BA157-5BB9-4E29-8A2F-A4CC4746BD4E}" type="slidenum">
              <a:rPr lang="en-US" smtClean="0"/>
              <a:t>‹#›</a:t>
            </a:fld>
            <a:endParaRPr lang="en-US"/>
          </a:p>
        </p:txBody>
      </p:sp>
    </p:spTree>
    <p:extLst>
      <p:ext uri="{BB962C8B-B14F-4D97-AF65-F5344CB8AC3E}">
        <p14:creationId xmlns:p14="http://schemas.microsoft.com/office/powerpoint/2010/main" val="2191490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0206B-98B8-4316-A1BC-2A7E24BBC8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F0A25B-0604-41FD-8EA4-EB859E3D7B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ACA15E-9414-4FC6-840C-A23555517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94C1D3-4E4E-4273-9F56-8333B07934E7}"/>
              </a:ext>
            </a:extLst>
          </p:cNvPr>
          <p:cNvSpPr>
            <a:spLocks noGrp="1"/>
          </p:cNvSpPr>
          <p:nvPr>
            <p:ph type="dt" sz="half" idx="10"/>
          </p:nvPr>
        </p:nvSpPr>
        <p:spPr/>
        <p:txBody>
          <a:bodyPr/>
          <a:lstStyle/>
          <a:p>
            <a:fld id="{76500C5E-95CD-4A5E-AB19-D388221B7C79}" type="datetimeFigureOut">
              <a:rPr lang="en-US" smtClean="0"/>
              <a:t>10/25/2024</a:t>
            </a:fld>
            <a:endParaRPr lang="en-US"/>
          </a:p>
        </p:txBody>
      </p:sp>
      <p:sp>
        <p:nvSpPr>
          <p:cNvPr id="6" name="Footer Placeholder 5">
            <a:extLst>
              <a:ext uri="{FF2B5EF4-FFF2-40B4-BE49-F238E27FC236}">
                <a16:creationId xmlns:a16="http://schemas.microsoft.com/office/drawing/2014/main" id="{00B5CE84-45B8-44FA-87AF-B3345225A9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063AB-87D3-4356-BB20-BEDA70953A1A}"/>
              </a:ext>
            </a:extLst>
          </p:cNvPr>
          <p:cNvSpPr>
            <a:spLocks noGrp="1"/>
          </p:cNvSpPr>
          <p:nvPr>
            <p:ph type="sldNum" sz="quarter" idx="12"/>
          </p:nvPr>
        </p:nvSpPr>
        <p:spPr/>
        <p:txBody>
          <a:bodyPr/>
          <a:lstStyle/>
          <a:p>
            <a:fld id="{F95BA157-5BB9-4E29-8A2F-A4CC4746BD4E}" type="slidenum">
              <a:rPr lang="en-US" smtClean="0"/>
              <a:t>‹#›</a:t>
            </a:fld>
            <a:endParaRPr lang="en-US"/>
          </a:p>
        </p:txBody>
      </p:sp>
    </p:spTree>
    <p:extLst>
      <p:ext uri="{BB962C8B-B14F-4D97-AF65-F5344CB8AC3E}">
        <p14:creationId xmlns:p14="http://schemas.microsoft.com/office/powerpoint/2010/main" val="2519132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F536A-3819-4664-B2FB-58BB559BC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D9ECF3-9A5F-422D-AA06-D1C4B989D7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078244-7BA2-493A-9EF0-5E795D101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937229-D672-4D3A-B80B-6CE4B5D19F1A}"/>
              </a:ext>
            </a:extLst>
          </p:cNvPr>
          <p:cNvSpPr>
            <a:spLocks noGrp="1"/>
          </p:cNvSpPr>
          <p:nvPr>
            <p:ph type="dt" sz="half" idx="10"/>
          </p:nvPr>
        </p:nvSpPr>
        <p:spPr/>
        <p:txBody>
          <a:bodyPr/>
          <a:lstStyle/>
          <a:p>
            <a:fld id="{76500C5E-95CD-4A5E-AB19-D388221B7C79}" type="datetimeFigureOut">
              <a:rPr lang="en-US" smtClean="0"/>
              <a:t>10/25/2024</a:t>
            </a:fld>
            <a:endParaRPr lang="en-US"/>
          </a:p>
        </p:txBody>
      </p:sp>
      <p:sp>
        <p:nvSpPr>
          <p:cNvPr id="6" name="Footer Placeholder 5">
            <a:extLst>
              <a:ext uri="{FF2B5EF4-FFF2-40B4-BE49-F238E27FC236}">
                <a16:creationId xmlns:a16="http://schemas.microsoft.com/office/drawing/2014/main" id="{A94F5104-84ED-4997-90AC-056D6D5F2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FAEE7A-DC72-4CBF-A21C-CCE68B208549}"/>
              </a:ext>
            </a:extLst>
          </p:cNvPr>
          <p:cNvSpPr>
            <a:spLocks noGrp="1"/>
          </p:cNvSpPr>
          <p:nvPr>
            <p:ph type="sldNum" sz="quarter" idx="12"/>
          </p:nvPr>
        </p:nvSpPr>
        <p:spPr/>
        <p:txBody>
          <a:bodyPr/>
          <a:lstStyle/>
          <a:p>
            <a:fld id="{F95BA157-5BB9-4E29-8A2F-A4CC4746BD4E}" type="slidenum">
              <a:rPr lang="en-US" smtClean="0"/>
              <a:t>‹#›</a:t>
            </a:fld>
            <a:endParaRPr lang="en-US"/>
          </a:p>
        </p:txBody>
      </p:sp>
    </p:spTree>
    <p:extLst>
      <p:ext uri="{BB962C8B-B14F-4D97-AF65-F5344CB8AC3E}">
        <p14:creationId xmlns:p14="http://schemas.microsoft.com/office/powerpoint/2010/main" val="2477225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FEE709-3F91-4798-A25B-481DAFFC1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BA0BD4-F072-497C-8C9C-D17BA77FC0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23B6E-6E32-4943-A5C9-E47923390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00C5E-95CD-4A5E-AB19-D388221B7C79}" type="datetimeFigureOut">
              <a:rPr lang="en-US" smtClean="0"/>
              <a:t>10/25/2024</a:t>
            </a:fld>
            <a:endParaRPr lang="en-US"/>
          </a:p>
        </p:txBody>
      </p:sp>
      <p:sp>
        <p:nvSpPr>
          <p:cNvPr id="5" name="Footer Placeholder 4">
            <a:extLst>
              <a:ext uri="{FF2B5EF4-FFF2-40B4-BE49-F238E27FC236}">
                <a16:creationId xmlns:a16="http://schemas.microsoft.com/office/drawing/2014/main" id="{BEB1D32C-46E4-4899-8769-3E331806EF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C9F60C-5798-405D-BF66-57B213A49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BA157-5BB9-4E29-8A2F-A4CC4746BD4E}" type="slidenum">
              <a:rPr lang="en-US" smtClean="0"/>
              <a:t>‹#›</a:t>
            </a:fld>
            <a:endParaRPr lang="en-US"/>
          </a:p>
        </p:txBody>
      </p:sp>
    </p:spTree>
    <p:extLst>
      <p:ext uri="{BB962C8B-B14F-4D97-AF65-F5344CB8AC3E}">
        <p14:creationId xmlns:p14="http://schemas.microsoft.com/office/powerpoint/2010/main" val="497422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2"/>
          <p:cNvSpPr txBox="1">
            <a:spLocks noGrp="1"/>
          </p:cNvSpPr>
          <p:nvPr>
            <p:ph type="title"/>
          </p:nvPr>
        </p:nvSpPr>
        <p:spPr>
          <a:xfrm>
            <a:off x="1192277" y="255185"/>
            <a:ext cx="9177020" cy="4561840"/>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scene3d>
              <a:camera prst="orthographicFront"/>
              <a:lightRig rig="threePt" dir="t"/>
            </a:scene3d>
          </a:bodyPr>
          <a:lstStyle/>
          <a:p>
            <a:pPr>
              <a:lnSpc>
                <a:spcPct val="70000"/>
              </a:lnSpc>
            </a:pPr>
            <a:r>
              <a:rPr lang="en-US" sz="9600" dirty="0">
                <a:ln/>
                <a:solidFill>
                  <a:schemeClr val="accent2"/>
                </a:solidFill>
                <a:latin typeface="Colonna MT" panose="04020805060202030203" charset="0"/>
                <a:cs typeface="Colonna MT" panose="04020805060202030203" charset="0"/>
                <a:sym typeface="+mn-ea"/>
              </a:rPr>
              <a:t>Inherited Gynecological Malignancies </a:t>
            </a:r>
            <a:br>
              <a:rPr lang="en-US" sz="9600" dirty="0">
                <a:ln/>
                <a:solidFill>
                  <a:schemeClr val="accent2"/>
                </a:solidFill>
                <a:latin typeface="Colonna MT" panose="04020805060202030203" charset="0"/>
                <a:cs typeface="Colonna MT" panose="04020805060202030203" charset="0"/>
              </a:rPr>
            </a:br>
            <a:endParaRPr lang="en-US" sz="9600" dirty="0">
              <a:ln/>
              <a:solidFill>
                <a:schemeClr val="accent2"/>
              </a:solidFill>
              <a:latin typeface="Colonna MT" panose="04020805060202030203" charset="0"/>
              <a:cs typeface="Colonna MT" panose="04020805060202030203" charset="0"/>
            </a:endParaRPr>
          </a:p>
        </p:txBody>
      </p:sp>
      <p:sp>
        <p:nvSpPr>
          <p:cNvPr id="2" name="Text Box 1"/>
          <p:cNvSpPr txBox="1"/>
          <p:nvPr/>
        </p:nvSpPr>
        <p:spPr>
          <a:xfrm>
            <a:off x="2316651" y="3950281"/>
            <a:ext cx="6928272" cy="2575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buClr>
                <a:srgbClr val="000000"/>
              </a:buClr>
              <a:buFont typeface="Arial" panose="020B0604020202020204"/>
              <a:buNone/>
            </a:pPr>
            <a:r>
              <a:rPr lang="en-US" altLang="en-US" sz="2800" b="1" kern="0" dirty="0">
                <a:solidFill>
                  <a:srgbClr val="AE352C"/>
                </a:solidFill>
                <a:sym typeface="Arial" panose="020B0604020202020204"/>
              </a:rPr>
              <a:t>presented by :</a:t>
            </a:r>
          </a:p>
          <a:p>
            <a:pPr algn="ctr" rtl="0">
              <a:buClr>
                <a:srgbClr val="000000"/>
              </a:buClr>
              <a:buFont typeface="Arial" panose="020B0604020202020204"/>
              <a:buNone/>
            </a:pPr>
            <a:r>
              <a:rPr lang="en-US" altLang="en-US" sz="2800" b="1" kern="0" dirty="0">
                <a:solidFill>
                  <a:srgbClr val="AE352C"/>
                </a:solidFill>
                <a:sym typeface="Arial" panose="020B0604020202020204"/>
              </a:rPr>
              <a:t>Ahmad </a:t>
            </a:r>
            <a:r>
              <a:rPr lang="en-US" altLang="en-US" sz="2800" b="1" kern="0" dirty="0" err="1">
                <a:solidFill>
                  <a:srgbClr val="AE352C"/>
                </a:solidFill>
                <a:sym typeface="Arial" panose="020B0604020202020204"/>
              </a:rPr>
              <a:t>harazneh</a:t>
            </a:r>
            <a:endParaRPr lang="en-US" altLang="en-US" sz="2800" b="1" kern="0" dirty="0">
              <a:solidFill>
                <a:srgbClr val="AE352C"/>
              </a:solidFill>
              <a:sym typeface="Arial" panose="020B0604020202020204"/>
            </a:endParaRPr>
          </a:p>
          <a:p>
            <a:pPr algn="ctr" rtl="0">
              <a:buClr>
                <a:srgbClr val="000000"/>
              </a:buClr>
              <a:buFont typeface="Arial" panose="020B0604020202020204"/>
              <a:buNone/>
            </a:pPr>
            <a:r>
              <a:rPr lang="en-US" altLang="en-US" sz="2800" b="1" kern="0" dirty="0">
                <a:solidFill>
                  <a:srgbClr val="AE352C"/>
                </a:solidFill>
                <a:sym typeface="Arial" panose="020B0604020202020204"/>
              </a:rPr>
              <a:t>Ahmad </a:t>
            </a:r>
            <a:r>
              <a:rPr lang="en-US" altLang="en-US" sz="2800" b="1" kern="0" dirty="0" err="1">
                <a:solidFill>
                  <a:srgbClr val="AE352C"/>
                </a:solidFill>
                <a:sym typeface="Arial" panose="020B0604020202020204"/>
              </a:rPr>
              <a:t>aldahamsha</a:t>
            </a:r>
            <a:endParaRPr lang="en-US" altLang="en-US" sz="2800" b="1" kern="0" dirty="0">
              <a:solidFill>
                <a:srgbClr val="AE352C"/>
              </a:solidFill>
              <a:sym typeface="Arial" panose="020B0604020202020204"/>
            </a:endParaRPr>
          </a:p>
          <a:p>
            <a:pPr algn="ctr" rtl="0">
              <a:buClr>
                <a:srgbClr val="000000"/>
              </a:buClr>
              <a:buFont typeface="Arial" panose="020B0604020202020204"/>
              <a:buNone/>
            </a:pPr>
            <a:r>
              <a:rPr lang="en-US" altLang="en-US" sz="2800" b="1" kern="0" dirty="0">
                <a:solidFill>
                  <a:srgbClr val="AE352C"/>
                </a:solidFill>
                <a:sym typeface="Arial" panose="020B0604020202020204"/>
              </a:rPr>
              <a:t>Sara </a:t>
            </a:r>
            <a:r>
              <a:rPr lang="en-US" altLang="en-US" sz="2800" b="1" kern="0" dirty="0" err="1">
                <a:solidFill>
                  <a:srgbClr val="AE352C"/>
                </a:solidFill>
                <a:sym typeface="Arial" panose="020B0604020202020204"/>
              </a:rPr>
              <a:t>alkhatib</a:t>
            </a:r>
            <a:endParaRPr lang="en-US" altLang="en-US" sz="2800" b="1" kern="0" dirty="0">
              <a:solidFill>
                <a:srgbClr val="AE352C"/>
              </a:solidFill>
              <a:sym typeface="Arial" panose="020B0604020202020204"/>
            </a:endParaRPr>
          </a:p>
          <a:p>
            <a:pPr algn="ctr" rtl="0">
              <a:buClr>
                <a:srgbClr val="000000"/>
              </a:buClr>
              <a:buFont typeface="Arial" panose="020B0604020202020204"/>
              <a:buNone/>
            </a:pPr>
            <a:r>
              <a:rPr lang="en-US" altLang="en-US" sz="2800" b="1" kern="0" dirty="0" err="1">
                <a:solidFill>
                  <a:srgbClr val="AE352C"/>
                </a:solidFill>
                <a:sym typeface="Arial" panose="020B0604020202020204"/>
              </a:rPr>
              <a:t>Ghaith</a:t>
            </a:r>
            <a:r>
              <a:rPr lang="en-US" altLang="en-US" sz="2800" b="1" kern="0" dirty="0">
                <a:solidFill>
                  <a:srgbClr val="AE352C"/>
                </a:solidFill>
                <a:sym typeface="Arial" panose="020B0604020202020204"/>
              </a:rPr>
              <a:t> </a:t>
            </a:r>
            <a:r>
              <a:rPr lang="en-US" altLang="en-US" sz="2800" b="1" kern="0" dirty="0" err="1">
                <a:solidFill>
                  <a:srgbClr val="AE352C"/>
                </a:solidFill>
                <a:sym typeface="Arial" panose="020B0604020202020204"/>
              </a:rPr>
              <a:t>suheimat</a:t>
            </a:r>
            <a:endParaRPr lang="en-US" altLang="en-US" sz="2800" b="1" kern="0" dirty="0">
              <a:solidFill>
                <a:srgbClr val="AE352C"/>
              </a:solidFill>
              <a:sym typeface="Arial" panose="020B0604020202020204"/>
            </a:endParaRPr>
          </a:p>
          <a:p>
            <a:pPr algn="ctr" rtl="0">
              <a:buClr>
                <a:srgbClr val="000000"/>
              </a:buClr>
              <a:buFont typeface="Arial" panose="020B0604020202020204"/>
              <a:buNone/>
            </a:pPr>
            <a:endParaRPr lang="en-US" altLang="en-US" sz="2133" b="1" kern="0" dirty="0">
              <a:solidFill>
                <a:srgbClr val="E08D86"/>
              </a:solidFill>
              <a:sym typeface="Arial" panose="020B0604020202020204"/>
            </a:endParaRPr>
          </a:p>
        </p:txBody>
      </p:sp>
    </p:spTree>
    <p:extLst>
      <p:ext uri="{BB962C8B-B14F-4D97-AF65-F5344CB8AC3E}">
        <p14:creationId xmlns:p14="http://schemas.microsoft.com/office/powerpoint/2010/main" val="2375560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81826" y="-141344"/>
            <a:ext cx="11828348" cy="4608000"/>
          </a:xfrm>
        </p:spPr>
        <p:txBody>
          <a:bodyPr/>
          <a:lstStyle/>
          <a:p>
            <a:r>
              <a:rPr lang="en-US" sz="2400" b="1" dirty="0"/>
              <a:t>Lynch Syndrome (LS):</a:t>
            </a:r>
            <a:endParaRPr lang="en-US" sz="2400" dirty="0"/>
          </a:p>
          <a:p>
            <a:pPr lvl="1"/>
            <a:r>
              <a:rPr lang="en-US" sz="2400" dirty="0"/>
              <a:t>Linked to mutations in </a:t>
            </a:r>
            <a:r>
              <a:rPr lang="en-US" sz="2400" b="1" dirty="0"/>
              <a:t>mismatch repair (MMR) genes</a:t>
            </a:r>
            <a:r>
              <a:rPr lang="en-US" sz="2400" dirty="0"/>
              <a:t>: </a:t>
            </a:r>
            <a:r>
              <a:rPr lang="en-US" sz="2400" b="1" dirty="0"/>
              <a:t>MLH1, MSH2, MSH6, and PMS2</a:t>
            </a:r>
            <a:r>
              <a:rPr lang="en-US" sz="2400" dirty="0"/>
              <a:t>.</a:t>
            </a:r>
          </a:p>
          <a:p>
            <a:pPr lvl="1"/>
            <a:r>
              <a:rPr lang="en-US" sz="2400" dirty="0"/>
              <a:t>Variability in cancer risk depending on the specific gene:</a:t>
            </a:r>
          </a:p>
          <a:p>
            <a:pPr lvl="2"/>
            <a:r>
              <a:rPr lang="en-US" sz="2400" b="1" dirty="0"/>
              <a:t>MLH1 and MSH2</a:t>
            </a:r>
            <a:r>
              <a:rPr lang="en-US" sz="2400" dirty="0"/>
              <a:t>: Strong association with </a:t>
            </a:r>
            <a:r>
              <a:rPr lang="en-US" sz="2400" b="1" dirty="0"/>
              <a:t>early-onset CRC</a:t>
            </a:r>
            <a:r>
              <a:rPr lang="en-US" sz="2400" dirty="0"/>
              <a:t> and </a:t>
            </a:r>
            <a:r>
              <a:rPr lang="en-US" sz="2400" b="1" dirty="0"/>
              <a:t>EC</a:t>
            </a:r>
            <a:r>
              <a:rPr lang="en-US" sz="2400" dirty="0"/>
              <a:t>.</a:t>
            </a:r>
          </a:p>
          <a:p>
            <a:pPr lvl="2"/>
            <a:r>
              <a:rPr lang="en-US" sz="2400" b="1" dirty="0"/>
              <a:t>MSH2</a:t>
            </a:r>
            <a:r>
              <a:rPr lang="en-US" sz="2400" dirty="0"/>
              <a:t>: More </a:t>
            </a:r>
            <a:r>
              <a:rPr lang="en-US" sz="2400" dirty="0" err="1"/>
              <a:t>extracolonic</a:t>
            </a:r>
            <a:r>
              <a:rPr lang="en-US" sz="2400" dirty="0"/>
              <a:t> cancers (e.g., </a:t>
            </a:r>
            <a:r>
              <a:rPr lang="en-US" sz="2400" b="1" dirty="0"/>
              <a:t>stomach, small bowel, genitourinary tumors</a:t>
            </a:r>
            <a:r>
              <a:rPr lang="en-US" sz="2400" dirty="0"/>
              <a:t>, brain cancer, and skin manifestations).</a:t>
            </a:r>
          </a:p>
          <a:p>
            <a:pPr lvl="2"/>
            <a:r>
              <a:rPr lang="en-US" sz="2400" b="1" dirty="0"/>
              <a:t>MSH6</a:t>
            </a:r>
            <a:r>
              <a:rPr lang="en-US" sz="2400" dirty="0"/>
              <a:t>: Higher risk of </a:t>
            </a:r>
            <a:r>
              <a:rPr lang="en-US" sz="2400" b="1" dirty="0"/>
              <a:t>EC</a:t>
            </a:r>
            <a:r>
              <a:rPr lang="en-US" sz="2400" dirty="0"/>
              <a:t> and later onset </a:t>
            </a:r>
            <a:r>
              <a:rPr lang="en-US" sz="2400" b="1" dirty="0"/>
              <a:t>CRC</a:t>
            </a:r>
            <a:r>
              <a:rPr lang="en-US" sz="2400" dirty="0"/>
              <a:t>.</a:t>
            </a:r>
          </a:p>
          <a:p>
            <a:pPr lvl="2"/>
            <a:r>
              <a:rPr lang="en-US" sz="2400" b="1" dirty="0"/>
              <a:t>PMS2</a:t>
            </a:r>
            <a:r>
              <a:rPr lang="en-US" sz="2400" dirty="0"/>
              <a:t>: Potentially lower penetrance and cancer risk compared to other LS genes.</a:t>
            </a:r>
          </a:p>
          <a:p>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5" y="4240696"/>
            <a:ext cx="8666301" cy="2617303"/>
          </a:xfrm>
          <a:prstGeom prst="rect">
            <a:avLst/>
          </a:prstGeom>
        </p:spPr>
      </p:pic>
    </p:spTree>
    <p:extLst>
      <p:ext uri="{BB962C8B-B14F-4D97-AF65-F5344CB8AC3E}">
        <p14:creationId xmlns:p14="http://schemas.microsoft.com/office/powerpoint/2010/main" val="234744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Cancer Risk Statistics:</a:t>
            </a:r>
            <a:br>
              <a:rPr lang="en-US" dirty="0"/>
            </a:br>
            <a:endParaRPr lang="en-US" dirty="0"/>
          </a:p>
        </p:txBody>
      </p:sp>
      <p:sp>
        <p:nvSpPr>
          <p:cNvPr id="3" name="عنصر نائب للنص 2"/>
          <p:cNvSpPr>
            <a:spLocks noGrp="1"/>
          </p:cNvSpPr>
          <p:nvPr>
            <p:ph type="body" idx="1"/>
          </p:nvPr>
        </p:nvSpPr>
        <p:spPr>
          <a:xfrm>
            <a:off x="363885" y="1356933"/>
            <a:ext cx="11464229" cy="4608000"/>
          </a:xfrm>
        </p:spPr>
        <p:txBody>
          <a:bodyPr/>
          <a:lstStyle/>
          <a:p>
            <a:pPr>
              <a:buFont typeface="Arial" panose="020B0604020202020204" pitchFamily="34" charset="0"/>
              <a:buChar char="•"/>
            </a:pPr>
            <a:r>
              <a:rPr lang="en-US" sz="2200" b="1" dirty="0"/>
              <a:t>HBOC Risks</a:t>
            </a:r>
            <a:r>
              <a:rPr lang="en-US" sz="2200" dirty="0"/>
              <a:t>:</a:t>
            </a:r>
          </a:p>
          <a:p>
            <a:r>
              <a:rPr lang="en-US" sz="2200" b="1" dirty="0"/>
              <a:t>BRCA1/2 mutations</a:t>
            </a:r>
            <a:r>
              <a:rPr lang="en-US" sz="2200" dirty="0"/>
              <a:t> occur in approximately </a:t>
            </a:r>
            <a:r>
              <a:rPr lang="en-US" sz="2200" b="1" dirty="0"/>
              <a:t>1 in 500 individuals</a:t>
            </a:r>
            <a:r>
              <a:rPr lang="en-US" sz="2200" dirty="0"/>
              <a:t>.</a:t>
            </a:r>
          </a:p>
          <a:p>
            <a:r>
              <a:rPr lang="en-US" sz="2200" dirty="0"/>
              <a:t>Lifetime risk of </a:t>
            </a:r>
            <a:r>
              <a:rPr lang="en-US" sz="2200" b="1" dirty="0"/>
              <a:t>ovarian cancer (OC)</a:t>
            </a:r>
            <a:r>
              <a:rPr lang="en-US" sz="2200" dirty="0"/>
              <a:t>:</a:t>
            </a:r>
          </a:p>
          <a:p>
            <a:pPr lvl="1"/>
            <a:r>
              <a:rPr lang="en-US" sz="2200" b="1" dirty="0"/>
              <a:t>BRCA1 carriers</a:t>
            </a:r>
            <a:r>
              <a:rPr lang="en-US" sz="2200" dirty="0"/>
              <a:t>: </a:t>
            </a:r>
            <a:r>
              <a:rPr lang="en-US" sz="2200" b="1" dirty="0"/>
              <a:t>44–63%</a:t>
            </a:r>
            <a:r>
              <a:rPr lang="en-US" sz="2200" dirty="0"/>
              <a:t> risk by age 70.</a:t>
            </a:r>
          </a:p>
          <a:p>
            <a:pPr lvl="1"/>
            <a:r>
              <a:rPr lang="en-US" sz="2200" b="1" dirty="0"/>
              <a:t>BRCA2 carriers</a:t>
            </a:r>
            <a:r>
              <a:rPr lang="en-US" sz="2200" dirty="0"/>
              <a:t>: </a:t>
            </a:r>
            <a:r>
              <a:rPr lang="en-US" sz="2200" b="1" dirty="0"/>
              <a:t>27–31%</a:t>
            </a:r>
            <a:r>
              <a:rPr lang="en-US" sz="2200" dirty="0"/>
              <a:t> risk by age 70.</a:t>
            </a:r>
          </a:p>
          <a:p>
            <a:pPr lvl="1"/>
            <a:r>
              <a:rPr lang="en-US" sz="2200" b="1" dirty="0"/>
              <a:t>BRCA1-associated OC</a:t>
            </a:r>
            <a:r>
              <a:rPr lang="en-US" sz="2200" dirty="0"/>
              <a:t> tends to occur </a:t>
            </a:r>
            <a:r>
              <a:rPr lang="en-US" sz="2200" b="1" dirty="0"/>
              <a:t>5–10 years earlier</a:t>
            </a:r>
            <a:r>
              <a:rPr lang="en-US" sz="2200" dirty="0"/>
              <a:t> than sporadic cases, while </a:t>
            </a:r>
            <a:r>
              <a:rPr lang="en-US" sz="2200" b="1" dirty="0"/>
              <a:t>BRCA2-associated OC</a:t>
            </a:r>
            <a:r>
              <a:rPr lang="en-US" sz="2200" dirty="0"/>
              <a:t> occurs around the same age as sporadic OC.</a:t>
            </a:r>
          </a:p>
          <a:p>
            <a:pPr>
              <a:buFont typeface="Arial" panose="020B0604020202020204" pitchFamily="34" charset="0"/>
              <a:buChar char="•"/>
            </a:pPr>
            <a:r>
              <a:rPr lang="en-US" sz="2200" b="1" dirty="0"/>
              <a:t>Lynch Syndrome Risks</a:t>
            </a:r>
            <a:r>
              <a:rPr lang="en-US" sz="2200" dirty="0"/>
              <a:t>:</a:t>
            </a:r>
          </a:p>
          <a:p>
            <a:r>
              <a:rPr lang="en-US" sz="2200" b="1" dirty="0"/>
              <a:t>1 in 300 individuals</a:t>
            </a:r>
            <a:r>
              <a:rPr lang="en-US" sz="2200" dirty="0"/>
              <a:t> have mutations in the </a:t>
            </a:r>
            <a:r>
              <a:rPr lang="en-US" sz="2200" b="1" dirty="0"/>
              <a:t>LS genes</a:t>
            </a:r>
            <a:r>
              <a:rPr lang="en-US" sz="2200" dirty="0"/>
              <a:t>.</a:t>
            </a:r>
          </a:p>
          <a:p>
            <a:r>
              <a:rPr lang="en-US" sz="2200" dirty="0"/>
              <a:t>Lifetime risk of </a:t>
            </a:r>
            <a:r>
              <a:rPr lang="en-US" sz="2200" b="1" dirty="0"/>
              <a:t>ovarian cancer</a:t>
            </a:r>
            <a:r>
              <a:rPr lang="en-US" sz="2200" dirty="0"/>
              <a:t> in women with LS: </a:t>
            </a:r>
            <a:r>
              <a:rPr lang="en-US" sz="2200" b="1" dirty="0"/>
              <a:t>5–15%</a:t>
            </a:r>
            <a:r>
              <a:rPr lang="en-US" sz="2200" dirty="0"/>
              <a:t>, compared to </a:t>
            </a:r>
            <a:r>
              <a:rPr lang="en-US" sz="2200" b="1" dirty="0"/>
              <a:t>1.4%</a:t>
            </a:r>
            <a:r>
              <a:rPr lang="en-US" sz="2200" dirty="0"/>
              <a:t> in the general population.</a:t>
            </a:r>
          </a:p>
          <a:p>
            <a:r>
              <a:rPr lang="en-US" sz="2200" dirty="0"/>
              <a:t>LS increases the risk of </a:t>
            </a:r>
            <a:r>
              <a:rPr lang="en-US" sz="2200" b="1" dirty="0"/>
              <a:t>CRC, EC, OC</a:t>
            </a:r>
            <a:r>
              <a:rPr lang="en-US" sz="2200" dirty="0"/>
              <a:t>, as well as </a:t>
            </a:r>
            <a:r>
              <a:rPr lang="en-US" sz="2200" b="1" dirty="0"/>
              <a:t>stomach cancer</a:t>
            </a:r>
            <a:r>
              <a:rPr lang="en-US" sz="2200" dirty="0"/>
              <a:t>, </a:t>
            </a:r>
            <a:r>
              <a:rPr lang="en-US" sz="2200" b="1" dirty="0"/>
              <a:t>small bowel cancer</a:t>
            </a:r>
            <a:r>
              <a:rPr lang="en-US" sz="2200" dirty="0"/>
              <a:t>, and </a:t>
            </a:r>
            <a:r>
              <a:rPr lang="en-US" sz="2200" b="1" dirty="0"/>
              <a:t>brain cancer</a:t>
            </a:r>
            <a:r>
              <a:rPr lang="en-US" sz="2200" dirty="0"/>
              <a:t> (e.g., </a:t>
            </a:r>
            <a:r>
              <a:rPr lang="en-US" sz="2200" b="1" dirty="0" err="1"/>
              <a:t>Turcot</a:t>
            </a:r>
            <a:r>
              <a:rPr lang="en-US" sz="2200" b="1" dirty="0"/>
              <a:t> syndrome</a:t>
            </a:r>
            <a:r>
              <a:rPr lang="en-US" sz="2200" dirty="0"/>
              <a:t>), along with </a:t>
            </a:r>
            <a:r>
              <a:rPr lang="en-US" sz="2200" b="1" dirty="0"/>
              <a:t>skin manifestations</a:t>
            </a:r>
            <a:r>
              <a:rPr lang="en-US" sz="2200" dirty="0"/>
              <a:t> (</a:t>
            </a:r>
            <a:r>
              <a:rPr lang="en-US" sz="2200" b="1" dirty="0"/>
              <a:t>Muir-Torre syndrome</a:t>
            </a:r>
            <a:r>
              <a:rPr lang="en-US" sz="2200" dirty="0"/>
              <a:t>).</a:t>
            </a:r>
          </a:p>
          <a:p>
            <a:r>
              <a:rPr lang="en-US" sz="2200" b="1" dirty="0"/>
              <a:t>Endometrial cancer (EC)</a:t>
            </a:r>
            <a:r>
              <a:rPr lang="en-US" sz="2200" dirty="0"/>
              <a:t> risk is high and may even exceed CRC risk in some cases of LS.</a:t>
            </a:r>
          </a:p>
          <a:p>
            <a:r>
              <a:rPr lang="en-US" sz="2200" b="1" dirty="0"/>
              <a:t>2–6% of EC</a:t>
            </a:r>
            <a:r>
              <a:rPr lang="en-US" sz="2200" dirty="0"/>
              <a:t> cases can be attributed to LS alone.</a:t>
            </a:r>
          </a:p>
          <a:p>
            <a:endParaRPr lang="en-US" dirty="0"/>
          </a:p>
        </p:txBody>
      </p:sp>
    </p:spTree>
    <p:extLst>
      <p:ext uri="{BB962C8B-B14F-4D97-AF65-F5344CB8AC3E}">
        <p14:creationId xmlns:p14="http://schemas.microsoft.com/office/powerpoint/2010/main" val="427555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Prevalence and Genetic Contribution:</a:t>
            </a:r>
            <a:br>
              <a:rPr lang="en-US" dirty="0"/>
            </a:br>
            <a:endParaRPr lang="en-US" dirty="0"/>
          </a:p>
        </p:txBody>
      </p:sp>
      <p:sp>
        <p:nvSpPr>
          <p:cNvPr id="3" name="عنصر نائب للنص 2"/>
          <p:cNvSpPr>
            <a:spLocks noGrp="1"/>
          </p:cNvSpPr>
          <p:nvPr>
            <p:ph type="body" idx="1"/>
          </p:nvPr>
        </p:nvSpPr>
        <p:spPr>
          <a:xfrm>
            <a:off x="116114" y="2656400"/>
            <a:ext cx="11437257" cy="4608000"/>
          </a:xfrm>
        </p:spPr>
        <p:txBody>
          <a:bodyPr/>
          <a:lstStyle/>
          <a:p>
            <a:r>
              <a:rPr lang="en-US" sz="2400" b="1" dirty="0">
                <a:cs typeface="+mn-cs"/>
              </a:rPr>
              <a:t>Previous estimates suggested that 10–15% of unselected OC cases were due to a genetic predisposition.</a:t>
            </a:r>
            <a:endParaRPr lang="ar-JO" sz="2400" b="1" dirty="0">
              <a:cs typeface="+mn-cs"/>
            </a:endParaRPr>
          </a:p>
          <a:p>
            <a:r>
              <a:rPr lang="en-US" sz="2400" b="1" dirty="0">
                <a:cs typeface="+mn-cs"/>
              </a:rPr>
              <a:t>More recent data indicate that HBOC and LS together may account for at least 20% of OC cases.BRCA1/2 mutations are responsible for the majority of epithelial OC associated with HBOC.</a:t>
            </a:r>
            <a:endParaRPr lang="ar-JO" sz="2400" b="1" dirty="0">
              <a:cs typeface="+mn-cs"/>
            </a:endParaRPr>
          </a:p>
          <a:p>
            <a:r>
              <a:rPr lang="en-US" sz="2400" b="1" dirty="0">
                <a:cs typeface="+mn-cs"/>
              </a:rPr>
              <a:t>An additional 5% of OC cases (totaling 25% of all OC) are due to pathogenic mutations in other genes beyond BRCA1/2 and LS-associated genes.</a:t>
            </a:r>
          </a:p>
          <a:p>
            <a:endParaRPr lang="en-US" sz="2400" b="1" dirty="0">
              <a:cs typeface="+mn-cs"/>
            </a:endParaRPr>
          </a:p>
          <a:p>
            <a:endParaRPr lang="en-US" sz="2400" b="1" dirty="0">
              <a:cs typeface="+mn-cs"/>
            </a:endParaRPr>
          </a:p>
          <a:p>
            <a:pPr marL="169329" indent="0">
              <a:buNone/>
            </a:pPr>
            <a:r>
              <a:rPr lang="en-US" sz="2400" b="1" dirty="0">
                <a:latin typeface="Lucida Console" panose="020B0609040504020204" pitchFamily="49" charset="0"/>
                <a:cs typeface="+mn-cs"/>
              </a:rPr>
              <a:t>Clinical Presentation and Index Cancers:</a:t>
            </a:r>
          </a:p>
          <a:p>
            <a:r>
              <a:rPr lang="en-US" sz="2400" b="1" dirty="0">
                <a:cs typeface="+mn-cs"/>
              </a:rPr>
              <a:t>In Lynch Syndrome:</a:t>
            </a:r>
          </a:p>
          <a:p>
            <a:pPr lvl="1"/>
            <a:r>
              <a:rPr lang="en-US" sz="2400" b="1" dirty="0">
                <a:cs typeface="+mn-cs"/>
              </a:rPr>
              <a:t>More than 50% of affected women may present with gynecologic malignancy (most commonly EC) as their first cancer.</a:t>
            </a:r>
          </a:p>
          <a:p>
            <a:pPr lvl="1"/>
            <a:r>
              <a:rPr lang="en-US" sz="2400" b="1" dirty="0">
                <a:cs typeface="+mn-cs"/>
              </a:rPr>
              <a:t>This makes endometrial cancer a common index cancer in women with LS.</a:t>
            </a:r>
          </a:p>
          <a:p>
            <a:endParaRPr lang="ar-JO" sz="2400" b="1" dirty="0">
              <a:cs typeface="+mn-cs"/>
            </a:endParaRPr>
          </a:p>
          <a:p>
            <a:endParaRPr lang="ar-JO" sz="2400" b="1" dirty="0">
              <a:cs typeface="+mn-cs"/>
            </a:endParaRPr>
          </a:p>
          <a:p>
            <a:endParaRPr lang="ar-JO" dirty="0">
              <a:cs typeface="+mn-cs"/>
            </a:endParaRPr>
          </a:p>
          <a:p>
            <a:endParaRPr lang="ar-JO" dirty="0">
              <a:cs typeface="+mn-cs"/>
            </a:endParaRPr>
          </a:p>
          <a:p>
            <a:endParaRPr lang="ar-JO" dirty="0">
              <a:cs typeface="+mn-cs"/>
            </a:endParaRPr>
          </a:p>
          <a:p>
            <a:endParaRPr lang="ar-JO" dirty="0">
              <a:cs typeface="+mn-cs"/>
            </a:endParaRPr>
          </a:p>
          <a:p>
            <a:endParaRPr lang="ar-JO" dirty="0">
              <a:cs typeface="+mn-cs"/>
            </a:endParaRPr>
          </a:p>
          <a:p>
            <a:endParaRPr lang="ar-JO" dirty="0">
              <a:cs typeface="+mn-cs"/>
            </a:endParaRPr>
          </a:p>
          <a:p>
            <a:endParaRPr lang="ar-JO" dirty="0"/>
          </a:p>
        </p:txBody>
      </p:sp>
    </p:spTree>
    <p:extLst>
      <p:ext uri="{BB962C8B-B14F-4D97-AF65-F5344CB8AC3E}">
        <p14:creationId xmlns:p14="http://schemas.microsoft.com/office/powerpoint/2010/main" val="1710517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96173" y="234792"/>
            <a:ext cx="10272000" cy="643600"/>
          </a:xfrm>
        </p:spPr>
        <p:txBody>
          <a:bodyPr/>
          <a:lstStyle/>
          <a:p>
            <a:r>
              <a:rPr lang="en-US" b="0" dirty="0"/>
              <a:t>Rare syndromes with gynecologic manifestations</a:t>
            </a:r>
            <a:endParaRPr lang="en-US" dirty="0"/>
          </a:p>
        </p:txBody>
      </p:sp>
      <p:sp>
        <p:nvSpPr>
          <p:cNvPr id="3" name="عنصر نائب للنص 2"/>
          <p:cNvSpPr>
            <a:spLocks noGrp="1"/>
          </p:cNvSpPr>
          <p:nvPr>
            <p:ph type="body" idx="1"/>
          </p:nvPr>
        </p:nvSpPr>
        <p:spPr>
          <a:xfrm>
            <a:off x="1" y="1351102"/>
            <a:ext cx="7195930" cy="5506897"/>
          </a:xfrm>
        </p:spPr>
        <p:txBody>
          <a:bodyPr/>
          <a:lstStyle/>
          <a:p>
            <a:pPr marL="169329" indent="0">
              <a:buNone/>
            </a:pPr>
            <a:r>
              <a:rPr lang="en-US" sz="2400" b="1" dirty="0"/>
              <a:t>1</a:t>
            </a:r>
            <a:r>
              <a:rPr lang="en-US" sz="2200" b="1" dirty="0"/>
              <a:t>. </a:t>
            </a:r>
            <a:r>
              <a:rPr lang="en-US" sz="2200" b="1" dirty="0" err="1"/>
              <a:t>Peutz</a:t>
            </a:r>
            <a:r>
              <a:rPr lang="en-US" sz="2200" b="1" dirty="0"/>
              <a:t>–</a:t>
            </a:r>
            <a:r>
              <a:rPr lang="en-US" sz="2200" b="1" dirty="0" err="1"/>
              <a:t>Jeghers</a:t>
            </a:r>
            <a:r>
              <a:rPr lang="en-US" sz="2200" b="1" dirty="0"/>
              <a:t> syndrome (PJS):</a:t>
            </a:r>
          </a:p>
          <a:p>
            <a:pPr marL="169329" indent="0">
              <a:buNone/>
            </a:pPr>
            <a:r>
              <a:rPr lang="en-US" sz="2200" b="1" dirty="0"/>
              <a:t>   Caused by mutations in the STK11 tumor suppressor gene.</a:t>
            </a:r>
          </a:p>
          <a:p>
            <a:pPr marL="169329" indent="0">
              <a:buNone/>
            </a:pPr>
            <a:r>
              <a:rPr lang="en-US" sz="2200" b="1" dirty="0"/>
              <a:t>   - Rare autosomal dominant disease (1:20,000 prevalence).</a:t>
            </a:r>
          </a:p>
          <a:p>
            <a:pPr marL="169329" indent="0">
              <a:buNone/>
            </a:pPr>
            <a:r>
              <a:rPr lang="en-US" sz="2200" b="1" dirty="0"/>
              <a:t>   - Key features: </a:t>
            </a:r>
            <a:r>
              <a:rPr lang="en-US" sz="2200" b="1" dirty="0" err="1"/>
              <a:t>mucocutaneous</a:t>
            </a:r>
            <a:r>
              <a:rPr lang="en-US" sz="2200" b="1" dirty="0"/>
              <a:t> pigmentation, gastrointestinal hamartomas, increased risk of breast, ovarian, and cervical cancers.</a:t>
            </a:r>
          </a:p>
          <a:p>
            <a:pPr marL="169329" indent="0">
              <a:buNone/>
            </a:pPr>
            <a:r>
              <a:rPr lang="en-US" sz="2200" b="1" dirty="0"/>
              <a:t>   - Associated ovarian tumors: benign sex cord tumors with annular tubules (SCTATs), dysgerminomas, granulosa cell tumors, Brenner tumors, and </a:t>
            </a:r>
            <a:r>
              <a:rPr lang="en-US" sz="2200" b="1" dirty="0" err="1"/>
              <a:t>Sertoli</a:t>
            </a:r>
            <a:r>
              <a:rPr lang="en-US" sz="2200" b="1" dirty="0"/>
              <a:t> cell tumors.</a:t>
            </a:r>
          </a:p>
          <a:p>
            <a:pPr marL="169329" indent="0">
              <a:buNone/>
            </a:pPr>
            <a:r>
              <a:rPr lang="en-US" sz="2200" b="1" dirty="0"/>
              <a:t>   - SCTATs in PJS patients are often multifocal, bilateral, and small.</a:t>
            </a:r>
          </a:p>
          <a:p>
            <a:pPr marL="169329" indent="0">
              <a:buNone/>
            </a:pPr>
            <a:r>
              <a:rPr lang="en-US" sz="2200" b="1" dirty="0"/>
              <a:t>   - PJS also associated with minimal deviation adenocarcinoma (MDA) of the cervix, with a 15–30% lifetime risk and earlier onset (mean age 33 vs 55 years in non-PJS patients).</a:t>
            </a:r>
          </a:p>
          <a:p>
            <a:pPr marL="169329" indent="0">
              <a:buNone/>
            </a:pPr>
            <a:endParaRPr lang="en-US" sz="18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931" y="916937"/>
            <a:ext cx="5106113" cy="5706271"/>
          </a:xfrm>
          <a:prstGeom prst="rect">
            <a:avLst/>
          </a:prstGeom>
        </p:spPr>
      </p:pic>
    </p:spTree>
    <p:extLst>
      <p:ext uri="{BB962C8B-B14F-4D97-AF65-F5344CB8AC3E}">
        <p14:creationId xmlns:p14="http://schemas.microsoft.com/office/powerpoint/2010/main" val="422247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597143" y="477653"/>
            <a:ext cx="10272000" cy="4608000"/>
          </a:xfrm>
        </p:spPr>
        <p:txBody>
          <a:bodyPr/>
          <a:lstStyle/>
          <a:p>
            <a:pPr marL="169329" indent="0">
              <a:buNone/>
            </a:pPr>
            <a:r>
              <a:rPr lang="en-US" sz="3200" b="1" dirty="0"/>
              <a:t>2. Cowden syndrome (CS):</a:t>
            </a:r>
          </a:p>
          <a:p>
            <a:pPr marL="169329" indent="0">
              <a:buNone/>
            </a:pPr>
            <a:r>
              <a:rPr lang="en-US" sz="2400" b="1" dirty="0"/>
              <a:t>   - Caused by mutations in the PTEN gene.</a:t>
            </a:r>
          </a:p>
          <a:p>
            <a:pPr marL="169329" indent="0">
              <a:buNone/>
            </a:pPr>
            <a:r>
              <a:rPr lang="en-US" sz="2400" b="1" dirty="0"/>
              <a:t>   - Increases the risk of endometrial cancer (28% lifetime risk), as well as breast and thyroid cancers.</a:t>
            </a:r>
          </a:p>
          <a:p>
            <a:pPr marL="169329" indent="0">
              <a:buNone/>
            </a:pPr>
            <a:r>
              <a:rPr lang="en-US" sz="2400" b="1" dirty="0"/>
              <a:t>   - Patients may also have uterine fibroids and thyroid disorders.</a:t>
            </a:r>
          </a:p>
          <a:p>
            <a:pPr marL="169329" indent="0">
              <a:buNone/>
            </a:pPr>
            <a:r>
              <a:rPr lang="en-US" sz="2400" b="1" dirty="0"/>
              <a:t>.</a:t>
            </a:r>
          </a:p>
          <a:p>
            <a:pPr marL="169329" indent="0">
              <a:buNone/>
            </a:pPr>
            <a:endParaRPr lang="en-US" dirty="0"/>
          </a:p>
          <a:p>
            <a:pPr marL="169329" indent="0">
              <a:buNone/>
            </a:pPr>
            <a:endParaRPr lang="en-US" dirty="0"/>
          </a:p>
          <a:p>
            <a:pPr marL="169329" indent="0">
              <a:buNone/>
            </a:pPr>
            <a:endParaRPr lang="en-US" dirty="0"/>
          </a:p>
          <a:p>
            <a:pPr marL="169329" indent="0">
              <a:buNone/>
            </a:pPr>
            <a:endParaRPr lang="en-US" dirty="0"/>
          </a:p>
          <a:p>
            <a:pPr marL="169329" indent="0">
              <a:buNone/>
            </a:pPr>
            <a:endParaRPr lang="en-US" dirty="0"/>
          </a:p>
          <a:p>
            <a:pPr marL="169329" indent="0">
              <a:buNone/>
            </a:pPr>
            <a:endParaRPr lang="en-US" dirty="0"/>
          </a:p>
          <a:p>
            <a:pPr marL="169329" indent="0">
              <a:buNone/>
            </a:pPr>
            <a:endParaRPr lang="en-US" dirty="0"/>
          </a:p>
          <a:p>
            <a:pPr marL="169329" indent="0">
              <a:buNone/>
            </a:pPr>
            <a:endParaRPr lang="en-US" dirty="0"/>
          </a:p>
          <a:p>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713" y="2764395"/>
            <a:ext cx="5471658" cy="4098462"/>
          </a:xfrm>
          <a:prstGeom prst="rect">
            <a:avLst/>
          </a:prstGeom>
        </p:spPr>
      </p:pic>
    </p:spTree>
    <p:extLst>
      <p:ext uri="{BB962C8B-B14F-4D97-AF65-F5344CB8AC3E}">
        <p14:creationId xmlns:p14="http://schemas.microsoft.com/office/powerpoint/2010/main" val="272255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66400" y="245793"/>
            <a:ext cx="10272000" cy="643600"/>
          </a:xfrm>
        </p:spPr>
        <p:txBody>
          <a:bodyPr/>
          <a:lstStyle/>
          <a:p>
            <a:r>
              <a:rPr lang="en-US" b="0" dirty="0"/>
              <a:t>Rare syndromes with gynecologic manifestations 2</a:t>
            </a:r>
            <a:endParaRPr lang="en-US" dirty="0"/>
          </a:p>
        </p:txBody>
      </p:sp>
      <p:sp>
        <p:nvSpPr>
          <p:cNvPr id="3" name="عنصر نائب للنص 2"/>
          <p:cNvSpPr>
            <a:spLocks noGrp="1"/>
          </p:cNvSpPr>
          <p:nvPr>
            <p:ph type="body" idx="1"/>
          </p:nvPr>
        </p:nvSpPr>
        <p:spPr>
          <a:xfrm>
            <a:off x="960000" y="1479207"/>
            <a:ext cx="10272000" cy="4608000"/>
          </a:xfrm>
        </p:spPr>
        <p:txBody>
          <a:bodyPr/>
          <a:lstStyle/>
          <a:p>
            <a:pPr marL="169329" indent="0">
              <a:buNone/>
            </a:pPr>
            <a:r>
              <a:rPr lang="en-US" sz="3600" b="1" dirty="0"/>
              <a:t>3. </a:t>
            </a:r>
            <a:r>
              <a:rPr lang="en-US" sz="2800" b="1" dirty="0"/>
              <a:t>Hereditary </a:t>
            </a:r>
            <a:r>
              <a:rPr lang="en-US" sz="2800" b="1" dirty="0" err="1"/>
              <a:t>Leiomyomatosis</a:t>
            </a:r>
            <a:r>
              <a:rPr lang="en-US" sz="2800" b="1" dirty="0"/>
              <a:t> and Renal Cell Cancer (HLRCC):</a:t>
            </a:r>
            <a:endParaRPr lang="en-US" sz="3600" b="1" dirty="0"/>
          </a:p>
          <a:p>
            <a:pPr marL="169329" indent="0">
              <a:buNone/>
            </a:pPr>
            <a:r>
              <a:rPr lang="en-US" sz="2800" dirty="0"/>
              <a:t>   - Caused by mutations in the fumarate hydratase (FH) gene.</a:t>
            </a:r>
          </a:p>
          <a:p>
            <a:pPr marL="169329" indent="0">
              <a:buNone/>
            </a:pPr>
            <a:r>
              <a:rPr lang="en-US" sz="2800" dirty="0"/>
              <a:t>   - Increased risk of uterine leiomyomas (fibroids) and </a:t>
            </a:r>
            <a:r>
              <a:rPr lang="en-US" sz="2800" dirty="0" err="1"/>
              <a:t>leiomyosarcoma</a:t>
            </a:r>
            <a:r>
              <a:rPr lang="en-US" sz="2800" dirty="0"/>
              <a:t>.</a:t>
            </a:r>
          </a:p>
          <a:p>
            <a:pPr marL="169329" indent="0">
              <a:buNone/>
            </a:pPr>
            <a:r>
              <a:rPr lang="en-US" sz="2800" dirty="0"/>
              <a:t>   - Associated with type 2 papillary renal cell carcinoma</a:t>
            </a:r>
          </a:p>
          <a:p>
            <a:pPr marL="169329" indent="0">
              <a:buNone/>
            </a:pPr>
            <a:endParaRPr lang="en-US" sz="2800" b="1" dirty="0"/>
          </a:p>
          <a:p>
            <a:pPr marL="169329" indent="0">
              <a:buNone/>
            </a:pPr>
            <a:r>
              <a:rPr lang="en-US" sz="2800" b="1" dirty="0"/>
              <a:t>4. Li–</a:t>
            </a:r>
            <a:r>
              <a:rPr lang="en-US" sz="2800" b="1" dirty="0" err="1"/>
              <a:t>Fraumeni</a:t>
            </a:r>
            <a:r>
              <a:rPr lang="en-US" sz="2800" b="1" dirty="0"/>
              <a:t> syndrome (LFS):</a:t>
            </a:r>
          </a:p>
          <a:p>
            <a:pPr marL="169329" indent="0">
              <a:buNone/>
            </a:pPr>
            <a:r>
              <a:rPr lang="en-US" sz="2000" dirty="0"/>
              <a:t>   - Caused by mutations in the TP53 gene.</a:t>
            </a:r>
          </a:p>
          <a:p>
            <a:pPr marL="169329" indent="0">
              <a:buNone/>
            </a:pPr>
            <a:r>
              <a:rPr lang="en-US" sz="2000" dirty="0"/>
              <a:t>   - High risk of multiple cancers, including ovarian cancer and endometrial cancer, as well as breast cancer and sarcomas.</a:t>
            </a:r>
          </a:p>
          <a:p>
            <a:pPr marL="169329" indent="0">
              <a:buNone/>
            </a:pPr>
            <a:r>
              <a:rPr lang="en-US" sz="2000" dirty="0"/>
              <a:t>   - Earlier onset of ovarian cancer (median age 39.5 years).</a:t>
            </a:r>
          </a:p>
          <a:p>
            <a:pPr marL="169329" indent="0">
              <a:buNone/>
            </a:pPr>
            <a:endParaRPr lang="en-US" sz="2000" dirty="0"/>
          </a:p>
          <a:p>
            <a:pPr marL="169329" indent="0">
              <a:buNone/>
            </a:pPr>
            <a:r>
              <a:rPr lang="en-US" sz="2800" b="1" dirty="0"/>
              <a:t>5. Polymerase Proofreading Associated Polyposis (PPAP):</a:t>
            </a:r>
          </a:p>
          <a:p>
            <a:pPr marL="169329" indent="0">
              <a:buNone/>
            </a:pPr>
            <a:r>
              <a:rPr lang="en-US" sz="2000" dirty="0"/>
              <a:t>   - Caused by mutations in POLE and POLD1 genes.</a:t>
            </a:r>
          </a:p>
          <a:p>
            <a:pPr marL="169329" indent="0">
              <a:buNone/>
            </a:pPr>
            <a:r>
              <a:rPr lang="en-US" sz="2000" dirty="0"/>
              <a:t>   - Associated with an increased risk of endometrial cancer and early-onset colorectal cancer.</a:t>
            </a:r>
          </a:p>
        </p:txBody>
      </p:sp>
    </p:spTree>
    <p:extLst>
      <p:ext uri="{BB962C8B-B14F-4D97-AF65-F5344CB8AC3E}">
        <p14:creationId xmlns:p14="http://schemas.microsoft.com/office/powerpoint/2010/main" val="161405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95429" y="103733"/>
            <a:ext cx="10272000" cy="643600"/>
          </a:xfrm>
        </p:spPr>
        <p:txBody>
          <a:bodyPr/>
          <a:lstStyle/>
          <a:p>
            <a:r>
              <a:rPr lang="en-US" b="0" dirty="0" err="1"/>
              <a:t>Fanconi</a:t>
            </a:r>
            <a:r>
              <a:rPr lang="en-US" b="0" dirty="0"/>
              <a:t> Anemia pathway</a:t>
            </a:r>
            <a:endParaRPr lang="en-US" dirty="0"/>
          </a:p>
        </p:txBody>
      </p:sp>
      <p:sp>
        <p:nvSpPr>
          <p:cNvPr id="3" name="عنصر نائب للنص 2"/>
          <p:cNvSpPr>
            <a:spLocks noGrp="1"/>
          </p:cNvSpPr>
          <p:nvPr>
            <p:ph type="body" idx="1"/>
          </p:nvPr>
        </p:nvSpPr>
        <p:spPr>
          <a:xfrm>
            <a:off x="688014" y="2977333"/>
            <a:ext cx="10272000" cy="4608000"/>
          </a:xfrm>
        </p:spPr>
        <p:txBody>
          <a:bodyPr/>
          <a:lstStyle/>
          <a:p>
            <a:pPr>
              <a:buFont typeface="Arial" panose="020B0604020202020204" pitchFamily="34" charset="0"/>
              <a:buChar char="•"/>
            </a:pPr>
            <a:r>
              <a:rPr lang="en-US" sz="2400" b="1" dirty="0"/>
              <a:t>FA Pathway Function:</a:t>
            </a:r>
            <a:r>
              <a:rPr lang="en-US" sz="2400" dirty="0"/>
              <a:t> It plays a crucial role in repairing double-strand DNA breaks through homologous </a:t>
            </a:r>
            <a:r>
              <a:rPr lang="en-US" sz="2400" dirty="0" err="1"/>
              <a:t>recombination.</a:t>
            </a:r>
            <a:r>
              <a:rPr lang="en-US" sz="2400" b="1" dirty="0" err="1"/>
              <a:t>Connection</a:t>
            </a:r>
            <a:r>
              <a:rPr lang="en-US" sz="2400" b="1" dirty="0"/>
              <a:t> to Cancer:</a:t>
            </a:r>
            <a:r>
              <a:rPr lang="en-US" sz="2400" dirty="0"/>
              <a:t> Mutations in FA pathway genes disrupt DNA repair, increasing the risk of cancers, particularly breast cancer (BC) and ovarian cancer (OC).</a:t>
            </a:r>
          </a:p>
          <a:p>
            <a:endParaRPr lang="en-US" sz="2400" dirty="0"/>
          </a:p>
          <a:p>
            <a:pPr>
              <a:buFont typeface="Arial" panose="020B0604020202020204" pitchFamily="34" charset="0"/>
              <a:buChar char="•"/>
            </a:pPr>
            <a:r>
              <a:rPr lang="en-US" sz="2400" b="1" dirty="0"/>
              <a:t>Genes Associated with Moderate Risk of Breast Cancer (BC)</a:t>
            </a:r>
            <a:r>
              <a:rPr lang="en-US" sz="2400" dirty="0"/>
              <a:t>:</a:t>
            </a:r>
          </a:p>
          <a:p>
            <a:pPr marL="169329" indent="0">
              <a:buNone/>
            </a:pPr>
            <a:r>
              <a:rPr lang="en-US" sz="2400" b="1" dirty="0"/>
              <a:t>CHEK2</a:t>
            </a:r>
            <a:r>
              <a:rPr lang="en-US" sz="2400" dirty="0"/>
              <a:t>, </a:t>
            </a:r>
            <a:r>
              <a:rPr lang="en-US" sz="2400" b="1" dirty="0"/>
              <a:t>BARD1</a:t>
            </a:r>
            <a:r>
              <a:rPr lang="en-US" sz="2400" dirty="0"/>
              <a:t>, </a:t>
            </a:r>
            <a:r>
              <a:rPr lang="en-US" sz="2400" b="1" dirty="0"/>
              <a:t>MRE11A</a:t>
            </a:r>
            <a:r>
              <a:rPr lang="en-US" sz="2400" dirty="0"/>
              <a:t>, </a:t>
            </a:r>
            <a:r>
              <a:rPr lang="en-US" sz="2400" b="1" dirty="0"/>
              <a:t>NBN (NBS1)</a:t>
            </a:r>
            <a:r>
              <a:rPr lang="en-US" sz="2400" dirty="0"/>
              <a:t>, </a:t>
            </a:r>
            <a:r>
              <a:rPr lang="en-US" sz="2400" b="1" dirty="0"/>
              <a:t>RAD50</a:t>
            </a:r>
            <a:r>
              <a:rPr lang="en-US" sz="2400" dirty="0"/>
              <a:t>, </a:t>
            </a:r>
            <a:r>
              <a:rPr lang="en-US" sz="2400" b="1" dirty="0"/>
              <a:t>RAD51C</a:t>
            </a:r>
            <a:r>
              <a:rPr lang="en-US" sz="2400" dirty="0"/>
              <a:t>, </a:t>
            </a:r>
            <a:r>
              <a:rPr lang="en-US" sz="2400" b="1" dirty="0"/>
              <a:t>RAD51D</a:t>
            </a:r>
            <a:r>
              <a:rPr lang="en-US" sz="2400" dirty="0"/>
              <a:t>, </a:t>
            </a:r>
            <a:r>
              <a:rPr lang="en-US" sz="2400" b="1" dirty="0"/>
              <a:t>BRIP1 (FANCJ)</a:t>
            </a:r>
            <a:r>
              <a:rPr lang="en-US" sz="2400" dirty="0"/>
              <a:t>.</a:t>
            </a:r>
          </a:p>
          <a:p>
            <a:pPr>
              <a:buFont typeface="Arial" panose="020B0604020202020204" pitchFamily="34" charset="0"/>
              <a:buChar char="•"/>
            </a:pPr>
            <a:r>
              <a:rPr lang="en-US" sz="2400" b="1" dirty="0"/>
              <a:t>Gene Associated with High Risk of Breast Cancer (BC)</a:t>
            </a:r>
            <a:r>
              <a:rPr lang="en-US" sz="2400" dirty="0"/>
              <a:t>:</a:t>
            </a:r>
          </a:p>
          <a:p>
            <a:pPr marL="169329" indent="0">
              <a:buNone/>
            </a:pPr>
            <a:r>
              <a:rPr lang="en-US" sz="2400" b="1" dirty="0"/>
              <a:t>PALB2 (FANCN)</a:t>
            </a:r>
            <a:r>
              <a:rPr lang="en-US" sz="2400" dirty="0"/>
              <a:t>.</a:t>
            </a:r>
          </a:p>
          <a:p>
            <a:pPr>
              <a:buFont typeface="Arial" panose="020B0604020202020204" pitchFamily="34" charset="0"/>
              <a:buChar char="•"/>
            </a:pPr>
            <a:r>
              <a:rPr lang="en-US" sz="2400" b="1" dirty="0"/>
              <a:t>RAD51C Mutations</a:t>
            </a:r>
            <a:r>
              <a:rPr lang="en-US" sz="2400" dirty="0"/>
              <a:t>:</a:t>
            </a:r>
          </a:p>
          <a:p>
            <a:pPr marL="169329" indent="0">
              <a:buNone/>
            </a:pPr>
            <a:r>
              <a:rPr lang="en-US" sz="2400" dirty="0"/>
              <a:t>Present in 1.3% of families with both BC and OC.</a:t>
            </a:r>
          </a:p>
          <a:p>
            <a:pPr marL="169329" indent="0">
              <a:buNone/>
            </a:pPr>
            <a:r>
              <a:rPr lang="en-US" sz="2400" dirty="0"/>
              <a:t>Lifetime risk of ovarian cancer (OC) is elevated up to 9%.</a:t>
            </a:r>
          </a:p>
          <a:p>
            <a:pPr marL="455079" indent="-285750">
              <a:buFont typeface="Arial" panose="020B0604020202020204" pitchFamily="34" charset="0"/>
              <a:buChar char="•"/>
            </a:pPr>
            <a:r>
              <a:rPr lang="en-US" sz="2400" b="1" dirty="0"/>
              <a:t>RAD51D Mutations</a:t>
            </a:r>
            <a:r>
              <a:rPr lang="en-US" sz="2400" dirty="0"/>
              <a:t>:</a:t>
            </a:r>
          </a:p>
          <a:p>
            <a:pPr marL="169329" indent="0">
              <a:buNone/>
            </a:pPr>
            <a:r>
              <a:rPr lang="en-US" sz="2400" dirty="0"/>
              <a:t>Relative risk of OC estimated at 6.3 (95% confidence interval: 2.9–13.9).</a:t>
            </a:r>
          </a:p>
          <a:p>
            <a:pPr marL="169329" indent="0">
              <a:buNone/>
            </a:pPr>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3080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85CD-2E5D-5085-EADA-DACE7D469164}"/>
              </a:ext>
            </a:extLst>
          </p:cNvPr>
          <p:cNvSpPr>
            <a:spLocks noGrp="1"/>
          </p:cNvSpPr>
          <p:nvPr>
            <p:ph type="ctrTitle"/>
          </p:nvPr>
        </p:nvSpPr>
        <p:spPr/>
        <p:txBody>
          <a:bodyPr>
            <a:normAutofit/>
          </a:bodyPr>
          <a:lstStyle/>
          <a:p>
            <a:r>
              <a:rPr lang="en-US" dirty="0"/>
              <a:t> OVARIAN CANCER</a:t>
            </a:r>
            <a:br>
              <a:rPr lang="en-US" dirty="0"/>
            </a:br>
            <a:r>
              <a:rPr lang="en-US" dirty="0"/>
              <a:t>:</a:t>
            </a:r>
          </a:p>
        </p:txBody>
      </p:sp>
      <p:sp>
        <p:nvSpPr>
          <p:cNvPr id="3" name="Subtitle 2">
            <a:extLst>
              <a:ext uri="{FF2B5EF4-FFF2-40B4-BE49-F238E27FC236}">
                <a16:creationId xmlns:a16="http://schemas.microsoft.com/office/drawing/2014/main" id="{EE9F035E-EBBE-95FF-05C8-2EA7A5908301}"/>
              </a:ext>
            </a:extLst>
          </p:cNvPr>
          <p:cNvSpPr>
            <a:spLocks noGrp="1"/>
          </p:cNvSpPr>
          <p:nvPr>
            <p:ph type="subTitle" idx="1"/>
          </p:nvPr>
        </p:nvSpPr>
        <p:spPr/>
        <p:txBody>
          <a:bodyPr>
            <a:normAutofit fontScale="85000" lnSpcReduction="20000"/>
          </a:bodyPr>
          <a:lstStyle/>
          <a:p>
            <a:r>
              <a:rPr lang="en-US" sz="4400" dirty="0"/>
              <a:t>1</a:t>
            </a:r>
            <a:r>
              <a:rPr lang="en-US" sz="3600" dirty="0"/>
              <a:t>:</a:t>
            </a:r>
            <a:r>
              <a:rPr lang="en-US" sz="2800" dirty="0"/>
              <a:t> </a:t>
            </a:r>
            <a:r>
              <a:rPr lang="en-US" sz="4400" dirty="0"/>
              <a:t>screening</a:t>
            </a:r>
          </a:p>
          <a:p>
            <a:r>
              <a:rPr lang="en-US" sz="4400" dirty="0"/>
              <a:t>2:surgical prophylaxis</a:t>
            </a:r>
          </a:p>
          <a:p>
            <a:r>
              <a:rPr lang="en-US" sz="4700" dirty="0"/>
              <a:t>3:chemoprevention</a:t>
            </a:r>
          </a:p>
          <a:p>
            <a:endParaRPr lang="en-US" sz="4400" dirty="0"/>
          </a:p>
        </p:txBody>
      </p:sp>
    </p:spTree>
    <p:extLst>
      <p:ext uri="{BB962C8B-B14F-4D97-AF65-F5344CB8AC3E}">
        <p14:creationId xmlns:p14="http://schemas.microsoft.com/office/powerpoint/2010/main" val="3917540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3A666-BBD6-6433-2D67-945479CF4681}"/>
              </a:ext>
            </a:extLst>
          </p:cNvPr>
          <p:cNvSpPr>
            <a:spLocks noGrp="1"/>
          </p:cNvSpPr>
          <p:nvPr>
            <p:ph type="title"/>
          </p:nvPr>
        </p:nvSpPr>
        <p:spPr>
          <a:xfrm>
            <a:off x="838200" y="-257907"/>
            <a:ext cx="10515600" cy="1964226"/>
          </a:xfrm>
        </p:spPr>
        <p:txBody>
          <a:bodyPr/>
          <a:lstStyle/>
          <a:p>
            <a:r>
              <a:rPr lang="en-US" dirty="0"/>
              <a:t>INTRODUCTION</a:t>
            </a:r>
          </a:p>
        </p:txBody>
      </p:sp>
      <p:sp>
        <p:nvSpPr>
          <p:cNvPr id="3" name="Content Placeholder 2">
            <a:extLst>
              <a:ext uri="{FF2B5EF4-FFF2-40B4-BE49-F238E27FC236}">
                <a16:creationId xmlns:a16="http://schemas.microsoft.com/office/drawing/2014/main" id="{4D3C00A3-CAF9-68A9-D711-1F3B682D7C43}"/>
              </a:ext>
            </a:extLst>
          </p:cNvPr>
          <p:cNvSpPr>
            <a:spLocks noGrp="1"/>
          </p:cNvSpPr>
          <p:nvPr>
            <p:ph idx="1"/>
          </p:nvPr>
        </p:nvSpPr>
        <p:spPr>
          <a:xfrm>
            <a:off x="767862" y="1253331"/>
            <a:ext cx="10515600" cy="4351338"/>
          </a:xfrm>
        </p:spPr>
        <p:txBody>
          <a:bodyPr/>
          <a:lstStyle/>
          <a:p>
            <a:r>
              <a:rPr lang="en-US" dirty="0"/>
              <a:t>The second most common gynecologic malignancy in developed countries.</a:t>
            </a:r>
          </a:p>
          <a:p>
            <a:r>
              <a:rPr lang="en-US" dirty="0"/>
              <a:t>The most common cause of gynecologic cancer death and the fifth leading cause of cancer death in women</a:t>
            </a:r>
          </a:p>
          <a:p>
            <a:r>
              <a:rPr lang="en-US" dirty="0"/>
              <a:t> The majority of ovarian malignancies (95 %) are derived from epithelial cells; the remainder arise from other ovarian cell types (germ cell tumors, sex cord- stromal tumors).</a:t>
            </a:r>
          </a:p>
          <a:p>
            <a:r>
              <a:rPr lang="en-US" dirty="0"/>
              <a:t>Serous carcinoma, the most common histologic subtype of epithelial ovarian carcinoma (75 percent of epithelial carcinomas).</a:t>
            </a:r>
          </a:p>
        </p:txBody>
      </p:sp>
    </p:spTree>
    <p:extLst>
      <p:ext uri="{BB962C8B-B14F-4D97-AF65-F5344CB8AC3E}">
        <p14:creationId xmlns:p14="http://schemas.microsoft.com/office/powerpoint/2010/main" val="2228223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A844-183E-71DF-FEF7-DFF4DDA03CDF}"/>
              </a:ext>
            </a:extLst>
          </p:cNvPr>
          <p:cNvSpPr>
            <a:spLocks noGrp="1"/>
          </p:cNvSpPr>
          <p:nvPr>
            <p:ph type="title"/>
          </p:nvPr>
        </p:nvSpPr>
        <p:spPr/>
        <p:txBody>
          <a:bodyPr/>
          <a:lstStyle/>
          <a:p>
            <a:r>
              <a:rPr lang="en-US" dirty="0"/>
              <a:t>RISK FACTOR</a:t>
            </a:r>
          </a:p>
        </p:txBody>
      </p:sp>
      <p:sp>
        <p:nvSpPr>
          <p:cNvPr id="3" name="Content Placeholder 2">
            <a:extLst>
              <a:ext uri="{FF2B5EF4-FFF2-40B4-BE49-F238E27FC236}">
                <a16:creationId xmlns:a16="http://schemas.microsoft.com/office/drawing/2014/main" id="{10786068-9B75-8A7E-0527-B6F1170C1297}"/>
              </a:ext>
            </a:extLst>
          </p:cNvPr>
          <p:cNvSpPr>
            <a:spLocks noGrp="1"/>
          </p:cNvSpPr>
          <p:nvPr>
            <p:ph idx="1"/>
          </p:nvPr>
        </p:nvSpPr>
        <p:spPr/>
        <p:txBody>
          <a:bodyPr/>
          <a:lstStyle/>
          <a:p>
            <a:r>
              <a:rPr lang="en-US" dirty="0"/>
              <a:t>1_ Age:</a:t>
            </a:r>
          </a:p>
          <a:p>
            <a:r>
              <a:rPr lang="en-US" dirty="0"/>
              <a:t>The incidence increases with increasing age</a:t>
            </a:r>
          </a:p>
          <a:p>
            <a:r>
              <a:rPr lang="en-US" dirty="0"/>
              <a:t>- The average age at diagnosis of ovarian cancer is 63 years old.</a:t>
            </a:r>
          </a:p>
          <a:p>
            <a:r>
              <a:rPr lang="en-US" dirty="0"/>
              <a:t>The age at diagnosis of ovarian cancer is younger among women with a hereditary ovarian cancer syndrome. The risk of ovarian cancer reaches 2-3% in women with a BRCA1 gene mutation at age 40 and for those with a BRCA2 mutation at age 50.The typical age at diagnosis of ovarian cancer in women with Lynch syndrome (hereditary </a:t>
            </a:r>
            <a:r>
              <a:rPr lang="en-US" dirty="0" err="1"/>
              <a:t>nopolyposis</a:t>
            </a:r>
            <a:r>
              <a:rPr lang="en-US" dirty="0"/>
              <a:t> colon cancer) is 43 to 50 years</a:t>
            </a:r>
          </a:p>
        </p:txBody>
      </p:sp>
    </p:spTree>
    <p:extLst>
      <p:ext uri="{BB962C8B-B14F-4D97-AF65-F5344CB8AC3E}">
        <p14:creationId xmlns:p14="http://schemas.microsoft.com/office/powerpoint/2010/main" val="18074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100" name="Picture 99"/>
          <p:cNvPicPr/>
          <p:nvPr/>
        </p:nvPicPr>
        <p:blipFill>
          <a:blip r:embed="rId3"/>
          <a:stretch>
            <a:fillRect/>
          </a:stretch>
        </p:blipFill>
        <p:spPr>
          <a:xfrm>
            <a:off x="2300393" y="0"/>
            <a:ext cx="7655560" cy="6858000"/>
          </a:xfrm>
          <a:prstGeom prst="rect">
            <a:avLst/>
          </a:prstGeom>
          <a:noFill/>
          <a:ln w="9525">
            <a:noFill/>
          </a:ln>
        </p:spPr>
      </p:pic>
    </p:spTree>
    <p:extLst>
      <p:ext uri="{BB962C8B-B14F-4D97-AF65-F5344CB8AC3E}">
        <p14:creationId xmlns:p14="http://schemas.microsoft.com/office/powerpoint/2010/main" val="4049382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1397-C781-2044-ED88-CDAEAF4C63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09024A-7DC4-9A5C-C125-A118209DCDAA}"/>
              </a:ext>
            </a:extLst>
          </p:cNvPr>
          <p:cNvSpPr>
            <a:spLocks noGrp="1"/>
          </p:cNvSpPr>
          <p:nvPr>
            <p:ph idx="1"/>
          </p:nvPr>
        </p:nvSpPr>
        <p:spPr/>
        <p:txBody>
          <a:bodyPr/>
          <a:lstStyle/>
          <a:p>
            <a:r>
              <a:rPr lang="en-US" dirty="0"/>
              <a:t>2_Reproductive and hormonal factors :</a:t>
            </a:r>
          </a:p>
          <a:p>
            <a:r>
              <a:rPr lang="en-US" dirty="0"/>
              <a:t>1- Early menarche (&lt; 12 years ). (ovaries work foe longer time )</a:t>
            </a:r>
          </a:p>
          <a:p>
            <a:r>
              <a:rPr lang="en-US" dirty="0"/>
              <a:t>2- late menopause (&gt; 52 years ).</a:t>
            </a:r>
          </a:p>
          <a:p>
            <a:r>
              <a:rPr lang="en-US" dirty="0"/>
              <a:t>3- Nulliparity .</a:t>
            </a:r>
          </a:p>
          <a:p>
            <a:r>
              <a:rPr lang="en-US" dirty="0"/>
              <a:t>4- Infertility. </a:t>
            </a:r>
          </a:p>
        </p:txBody>
      </p:sp>
    </p:spTree>
    <p:extLst>
      <p:ext uri="{BB962C8B-B14F-4D97-AF65-F5344CB8AC3E}">
        <p14:creationId xmlns:p14="http://schemas.microsoft.com/office/powerpoint/2010/main" val="130801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A9B57-0E27-EDAC-415B-3882125AB0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553569-1940-B30F-701D-FDF5198BA1B5}"/>
              </a:ext>
            </a:extLst>
          </p:cNvPr>
          <p:cNvSpPr>
            <a:spLocks noGrp="1"/>
          </p:cNvSpPr>
          <p:nvPr>
            <p:ph idx="1"/>
          </p:nvPr>
        </p:nvSpPr>
        <p:spPr/>
        <p:txBody>
          <a:bodyPr/>
          <a:lstStyle/>
          <a:p>
            <a:r>
              <a:rPr lang="en-US" dirty="0"/>
              <a:t>3- Genetic factors:</a:t>
            </a:r>
          </a:p>
          <a:p>
            <a:r>
              <a:rPr lang="en-US" sz="2400" dirty="0"/>
              <a:t>Several ovarian cancer susceptibility genes have been identified, primarily BRCA1and 2 and the mismatch repair genes (associated with Lynch syndrome);other </a:t>
            </a:r>
            <a:r>
              <a:rPr lang="en-US" sz="2400" dirty="0" err="1"/>
              <a:t>genesinclude</a:t>
            </a:r>
            <a:r>
              <a:rPr lang="en-US" sz="2400" dirty="0"/>
              <a:t> RAD51C, RAD51D, and BRIP1</a:t>
            </a:r>
          </a:p>
          <a:p>
            <a:r>
              <a:rPr lang="en-US" sz="2400" dirty="0"/>
              <a:t>The estimated lifetime risk of ovarian cancer is 35-46 % for BRCA1 mutation carriers and 13-23 %for BRCA2 mutation carriers</a:t>
            </a:r>
          </a:p>
          <a:p>
            <a:r>
              <a:rPr lang="en-US" sz="2400" dirty="0"/>
              <a:t>the lifetime risk of ovarian cancer in women with Lynch syndrome is 3-14 % compared with 1.5 %in the general population</a:t>
            </a:r>
          </a:p>
          <a:p>
            <a:r>
              <a:rPr lang="en-US" sz="3200" dirty="0"/>
              <a:t>4_Family history of ovarian cancer</a:t>
            </a:r>
          </a:p>
          <a:p>
            <a:r>
              <a:rPr lang="en-US" sz="3200" dirty="0"/>
              <a:t>5_Environmental Factors</a:t>
            </a:r>
          </a:p>
        </p:txBody>
      </p:sp>
    </p:spTree>
    <p:extLst>
      <p:ext uri="{BB962C8B-B14F-4D97-AF65-F5344CB8AC3E}">
        <p14:creationId xmlns:p14="http://schemas.microsoft.com/office/powerpoint/2010/main" val="3761087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0564-3B59-B04C-F630-6EE0562574B5}"/>
              </a:ext>
            </a:extLst>
          </p:cNvPr>
          <p:cNvSpPr>
            <a:spLocks noGrp="1"/>
          </p:cNvSpPr>
          <p:nvPr>
            <p:ph type="title"/>
          </p:nvPr>
        </p:nvSpPr>
        <p:spPr>
          <a:xfrm>
            <a:off x="838200" y="75956"/>
            <a:ext cx="10515600" cy="1325563"/>
          </a:xfrm>
        </p:spPr>
        <p:txBody>
          <a:bodyPr/>
          <a:lstStyle/>
          <a:p>
            <a:r>
              <a:rPr lang="en-US" dirty="0"/>
              <a:t>OVARIAN CA SCREEING</a:t>
            </a:r>
          </a:p>
        </p:txBody>
      </p:sp>
      <p:sp>
        <p:nvSpPr>
          <p:cNvPr id="3" name="Content Placeholder 2">
            <a:extLst>
              <a:ext uri="{FF2B5EF4-FFF2-40B4-BE49-F238E27FC236}">
                <a16:creationId xmlns:a16="http://schemas.microsoft.com/office/drawing/2014/main" id="{A415CC11-0D99-9E18-E292-DBDFBC89EC0D}"/>
              </a:ext>
            </a:extLst>
          </p:cNvPr>
          <p:cNvSpPr>
            <a:spLocks noGrp="1"/>
          </p:cNvSpPr>
          <p:nvPr>
            <p:ph idx="1"/>
          </p:nvPr>
        </p:nvSpPr>
        <p:spPr>
          <a:xfrm>
            <a:off x="650631" y="1516185"/>
            <a:ext cx="10515600" cy="4903055"/>
          </a:xfrm>
        </p:spPr>
        <p:txBody>
          <a:bodyPr>
            <a:normAutofit/>
          </a:bodyPr>
          <a:lstStyle/>
          <a:p>
            <a:r>
              <a:rPr lang="en-US" sz="2400" dirty="0"/>
              <a:t>OC is one part of a spectrum of pelvic high grade serous cancers which also include fallopian tube and primary peritoneal cancer.</a:t>
            </a:r>
          </a:p>
          <a:p>
            <a:r>
              <a:rPr lang="en-US" sz="2400" dirty="0"/>
              <a:t>There is no proven effective screening for OC, which is often discovered at an advanced stage (57% Stage 4) when the survival rate is poor (75% at one year, 44% at 5 years</a:t>
            </a:r>
          </a:p>
          <a:p>
            <a:r>
              <a:rPr lang="en-US" sz="2400" dirty="0"/>
              <a:t>Many studies have investigated methods, including trans-vaginal ultrasound and/or serum CA125 testing, to screen high risk women , but these studies have failed to identify OC at lower stages or show an improvement in overall survival</a:t>
            </a:r>
          </a:p>
          <a:p>
            <a:r>
              <a:rPr lang="en-US" sz="2400" dirty="0"/>
              <a:t>In fact, harm was demonstrated in the form of increased surgical complication rates in women undergoing surgery after a false positive screening test</a:t>
            </a:r>
          </a:p>
        </p:txBody>
      </p:sp>
    </p:spTree>
    <p:extLst>
      <p:ext uri="{BB962C8B-B14F-4D97-AF65-F5344CB8AC3E}">
        <p14:creationId xmlns:p14="http://schemas.microsoft.com/office/powerpoint/2010/main" val="362133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D52E7-87D9-77EC-7757-82E0B4AB99AE}"/>
              </a:ext>
            </a:extLst>
          </p:cNvPr>
          <p:cNvSpPr>
            <a:spLocks noGrp="1"/>
          </p:cNvSpPr>
          <p:nvPr>
            <p:ph type="title"/>
          </p:nvPr>
        </p:nvSpPr>
        <p:spPr/>
        <p:txBody>
          <a:bodyPr/>
          <a:lstStyle/>
          <a:p>
            <a:r>
              <a:rPr lang="en-US" dirty="0"/>
              <a:t>Limitations And Challenges Of Screening:</a:t>
            </a:r>
          </a:p>
        </p:txBody>
      </p:sp>
      <p:sp>
        <p:nvSpPr>
          <p:cNvPr id="3" name="Content Placeholder 2">
            <a:extLst>
              <a:ext uri="{FF2B5EF4-FFF2-40B4-BE49-F238E27FC236}">
                <a16:creationId xmlns:a16="http://schemas.microsoft.com/office/drawing/2014/main" id="{4B044036-E1A8-DB91-B4E9-17B4AC19B9A6}"/>
              </a:ext>
            </a:extLst>
          </p:cNvPr>
          <p:cNvSpPr>
            <a:spLocks noGrp="1"/>
          </p:cNvSpPr>
          <p:nvPr>
            <p:ph idx="1"/>
          </p:nvPr>
        </p:nvSpPr>
        <p:spPr>
          <a:xfrm>
            <a:off x="689708" y="1364517"/>
            <a:ext cx="10515600" cy="4351338"/>
          </a:xfrm>
        </p:spPr>
        <p:txBody>
          <a:bodyPr/>
          <a:lstStyle/>
          <a:p>
            <a:r>
              <a:rPr lang="en-US" dirty="0"/>
              <a:t>Potential </a:t>
            </a:r>
            <a:r>
              <a:rPr lang="en-US" dirty="0" err="1"/>
              <a:t>benefits:</a:t>
            </a:r>
            <a:r>
              <a:rPr lang="en-US" sz="2400" dirty="0" err="1"/>
              <a:t>To</a:t>
            </a:r>
            <a:r>
              <a:rPr lang="en-US" sz="2400" dirty="0"/>
              <a:t> reduce ovarian cancer mortality_: a screening program would need to detect ovarian cancer at an early stage, because with current treatment methods, ovarian cancer mortality is closely related to stage at diagnosis, The poor overall survival rate is in large part because 75 percent of patients have spread of cancer beyond the ovary at the time of clinical detection.</a:t>
            </a:r>
          </a:p>
          <a:p>
            <a:r>
              <a:rPr lang="en-US" dirty="0"/>
              <a:t>Potential </a:t>
            </a:r>
            <a:r>
              <a:rPr lang="en-US" dirty="0" err="1"/>
              <a:t>harms</a:t>
            </a:r>
            <a:r>
              <a:rPr lang="en-US" sz="2400" dirty="0" err="1"/>
              <a:t>:The</a:t>
            </a:r>
            <a:r>
              <a:rPr lang="en-US" sz="2400" dirty="0"/>
              <a:t> potential harms associated with screening for ovarian cancer include risks of false-positive results, psychological stress, and surgical risks.</a:t>
            </a:r>
          </a:p>
          <a:p>
            <a:endParaRPr lang="en-US" dirty="0"/>
          </a:p>
        </p:txBody>
      </p:sp>
    </p:spTree>
    <p:extLst>
      <p:ext uri="{BB962C8B-B14F-4D97-AF65-F5344CB8AC3E}">
        <p14:creationId xmlns:p14="http://schemas.microsoft.com/office/powerpoint/2010/main" val="2298036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710C-DCB4-BC66-02BD-AE3D7EE00B35}"/>
              </a:ext>
            </a:extLst>
          </p:cNvPr>
          <p:cNvSpPr>
            <a:spLocks noGrp="1"/>
          </p:cNvSpPr>
          <p:nvPr>
            <p:ph type="title"/>
          </p:nvPr>
        </p:nvSpPr>
        <p:spPr/>
        <p:txBody>
          <a:bodyPr/>
          <a:lstStyle/>
          <a:p>
            <a:r>
              <a:rPr lang="en-US" dirty="0"/>
              <a:t>Cancer antigen 125 (CA 125)</a:t>
            </a:r>
          </a:p>
        </p:txBody>
      </p:sp>
      <p:sp>
        <p:nvSpPr>
          <p:cNvPr id="3" name="Content Placeholder 2">
            <a:extLst>
              <a:ext uri="{FF2B5EF4-FFF2-40B4-BE49-F238E27FC236}">
                <a16:creationId xmlns:a16="http://schemas.microsoft.com/office/drawing/2014/main" id="{485940C6-2067-EED0-8991-EC8268A69E43}"/>
              </a:ext>
            </a:extLst>
          </p:cNvPr>
          <p:cNvSpPr>
            <a:spLocks noGrp="1"/>
          </p:cNvSpPr>
          <p:nvPr>
            <p:ph idx="1"/>
          </p:nvPr>
        </p:nvSpPr>
        <p:spPr>
          <a:xfrm>
            <a:off x="838200" y="1484923"/>
            <a:ext cx="10515600" cy="4692040"/>
          </a:xfrm>
        </p:spPr>
        <p:txBody>
          <a:bodyPr>
            <a:normAutofit/>
          </a:bodyPr>
          <a:lstStyle/>
          <a:p>
            <a:r>
              <a:rPr lang="en-US" sz="2400" dirty="0"/>
              <a:t>The CA 125 antigen is a large transmembrane glycoprotein derived from </a:t>
            </a:r>
            <a:r>
              <a:rPr lang="en-US" sz="2400" dirty="0" err="1"/>
              <a:t>bothcoelomic</a:t>
            </a:r>
            <a:r>
              <a:rPr lang="en-US" sz="2400" dirty="0"/>
              <a:t> (pericardium, pleura, peritoneum) and </a:t>
            </a:r>
            <a:r>
              <a:rPr lang="en-US" sz="2400" dirty="0" err="1"/>
              <a:t>müllerian</a:t>
            </a:r>
            <a:r>
              <a:rPr lang="en-US" sz="2400" dirty="0"/>
              <a:t> (fallopian </a:t>
            </a:r>
            <a:r>
              <a:rPr lang="en-US" sz="2400" dirty="0" err="1"/>
              <a:t>tubal,endometrial</a:t>
            </a:r>
            <a:r>
              <a:rPr lang="en-US" sz="2400" dirty="0"/>
              <a:t>, endocervical)</a:t>
            </a:r>
          </a:p>
          <a:p>
            <a:r>
              <a:rPr lang="en-US" sz="2400" dirty="0"/>
              <a:t>Normal value : CA 125: ≤35 U/Ml.</a:t>
            </a:r>
          </a:p>
          <a:p>
            <a:r>
              <a:rPr lang="en-US" sz="2400" dirty="0"/>
              <a:t>CA 125 testing alone has a low sensitivity, particularly for early stage ovarian </a:t>
            </a:r>
            <a:r>
              <a:rPr lang="en-US" sz="2400" dirty="0" err="1"/>
              <a:t>cancer.only</a:t>
            </a:r>
            <a:r>
              <a:rPr lang="en-US" sz="2400" dirty="0"/>
              <a:t> raised in 50% of early stage disease.</a:t>
            </a:r>
          </a:p>
          <a:p>
            <a:r>
              <a:rPr lang="en-US" sz="2400" dirty="0"/>
              <a:t>Specificity is limited because a variety of benign and malignant gynecologic and non-gynecologic conditions elevate CA 125, leading to false-positive results.</a:t>
            </a:r>
          </a:p>
        </p:txBody>
      </p:sp>
    </p:spTree>
    <p:extLst>
      <p:ext uri="{BB962C8B-B14F-4D97-AF65-F5344CB8AC3E}">
        <p14:creationId xmlns:p14="http://schemas.microsoft.com/office/powerpoint/2010/main" val="2595756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87CCA-397E-E511-B623-0B691E775527}"/>
              </a:ext>
            </a:extLst>
          </p:cNvPr>
          <p:cNvSpPr>
            <a:spLocks noGrp="1"/>
          </p:cNvSpPr>
          <p:nvPr>
            <p:ph type="title"/>
          </p:nvPr>
        </p:nvSpPr>
        <p:spPr/>
        <p:txBody>
          <a:bodyPr/>
          <a:lstStyle/>
          <a:p>
            <a:r>
              <a:rPr lang="en-US" dirty="0"/>
              <a:t>Transvaginal ultrasound (TVUS)</a:t>
            </a:r>
          </a:p>
        </p:txBody>
      </p:sp>
      <p:sp>
        <p:nvSpPr>
          <p:cNvPr id="3" name="Content Placeholder 2">
            <a:extLst>
              <a:ext uri="{FF2B5EF4-FFF2-40B4-BE49-F238E27FC236}">
                <a16:creationId xmlns:a16="http://schemas.microsoft.com/office/drawing/2014/main" id="{71AB600D-49D5-BB72-12E1-BC6A9ABF326C}"/>
              </a:ext>
            </a:extLst>
          </p:cNvPr>
          <p:cNvSpPr>
            <a:spLocks noGrp="1"/>
          </p:cNvSpPr>
          <p:nvPr>
            <p:ph idx="1"/>
          </p:nvPr>
        </p:nvSpPr>
        <p:spPr>
          <a:xfrm>
            <a:off x="767862" y="1497378"/>
            <a:ext cx="10515600" cy="4351338"/>
          </a:xfrm>
        </p:spPr>
        <p:txBody>
          <a:bodyPr>
            <a:normAutofit/>
          </a:bodyPr>
          <a:lstStyle/>
          <a:p>
            <a:r>
              <a:rPr lang="en-US" dirty="0"/>
              <a:t>In the aggregate, studies do not suggest that screening with TVUS reduces ovarian cancer mortality </a:t>
            </a:r>
          </a:p>
          <a:p>
            <a:r>
              <a:rPr lang="en-US" dirty="0"/>
              <a:t>The sensitivity of TVUS is in part observer-dependent</a:t>
            </a:r>
          </a:p>
          <a:p>
            <a:r>
              <a:rPr lang="en-US" dirty="0"/>
              <a:t>In women at high risk of ovarian cancer, ultrasonography for screening has performed poorly in detecting early-stage epithelial ovarian cancer</a:t>
            </a:r>
          </a:p>
          <a:p>
            <a:r>
              <a:rPr lang="en-US" dirty="0"/>
              <a:t>No screening strategy (cancer antigen [CA] 125, transvaginal ultrasound [TVUS], or multimodal testing) has been shown to reduce mortality And all screening strategies are associated with a high rate of false-positive tests and a risk of harms from invasive testing</a:t>
            </a:r>
          </a:p>
        </p:txBody>
      </p:sp>
    </p:spTree>
    <p:extLst>
      <p:ext uri="{BB962C8B-B14F-4D97-AF65-F5344CB8AC3E}">
        <p14:creationId xmlns:p14="http://schemas.microsoft.com/office/powerpoint/2010/main" val="1353421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50CE-DD82-9750-E674-F2F8DF47372F}"/>
              </a:ext>
            </a:extLst>
          </p:cNvPr>
          <p:cNvSpPr>
            <a:spLocks noGrp="1"/>
          </p:cNvSpPr>
          <p:nvPr>
            <p:ph type="title"/>
          </p:nvPr>
        </p:nvSpPr>
        <p:spPr/>
        <p:txBody>
          <a:bodyPr/>
          <a:lstStyle/>
          <a:p>
            <a:r>
              <a:rPr lang="en-US" dirty="0"/>
              <a:t>Surgical Prophylaxis</a:t>
            </a:r>
          </a:p>
        </p:txBody>
      </p:sp>
      <p:sp>
        <p:nvSpPr>
          <p:cNvPr id="3" name="Content Placeholder 2">
            <a:extLst>
              <a:ext uri="{FF2B5EF4-FFF2-40B4-BE49-F238E27FC236}">
                <a16:creationId xmlns:a16="http://schemas.microsoft.com/office/drawing/2014/main" id="{7F50E766-0055-13DC-CE90-1B13A54697A7}"/>
              </a:ext>
            </a:extLst>
          </p:cNvPr>
          <p:cNvSpPr>
            <a:spLocks noGrp="1"/>
          </p:cNvSpPr>
          <p:nvPr>
            <p:ph idx="1"/>
          </p:nvPr>
        </p:nvSpPr>
        <p:spPr/>
        <p:txBody>
          <a:bodyPr>
            <a:normAutofit/>
          </a:bodyPr>
          <a:lstStyle/>
          <a:p>
            <a:r>
              <a:rPr lang="en-US" sz="2400" dirty="0"/>
              <a:t>One of the clear benefits of knowing a patient's mutation status is the option to use risk-reducing surgical prevention in the form of prophylaxis</a:t>
            </a:r>
          </a:p>
          <a:p>
            <a:r>
              <a:rPr lang="en-US" sz="2400" dirty="0"/>
              <a:t>Expert guidelines including the National Comprehensive Cancer Network (NCCN) support the option for prophylactic surgery, including risk reducing </a:t>
            </a:r>
            <a:r>
              <a:rPr lang="en-US" sz="2400" dirty="0" err="1"/>
              <a:t>salpingo</a:t>
            </a:r>
            <a:r>
              <a:rPr lang="en-US" sz="2400" dirty="0"/>
              <a:t>–oophorectomy (RRSO) and/or total abdominal hysterectomy (TAH), after childbearing in BRCA1/2 and LS mutation carriers</a:t>
            </a:r>
          </a:p>
          <a:p>
            <a:r>
              <a:rPr lang="en-US" sz="2400" dirty="0"/>
              <a:t>For women with BRCA1/2 mutations, RRSO is recommended between ages 35–40 when childbearing is complete.</a:t>
            </a:r>
          </a:p>
          <a:p>
            <a:r>
              <a:rPr lang="en-US" sz="2400" dirty="0"/>
              <a:t>the recommended age is due to early age of onset of OC in BRCA1/2 carriers; without intervention,3% of women with BRCA1 mutations are diagnosed with OC by age 40 and 21% by age 50</a:t>
            </a:r>
          </a:p>
        </p:txBody>
      </p:sp>
    </p:spTree>
    <p:extLst>
      <p:ext uri="{BB962C8B-B14F-4D97-AF65-F5344CB8AC3E}">
        <p14:creationId xmlns:p14="http://schemas.microsoft.com/office/powerpoint/2010/main" val="2996017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9B106-C5C1-E7DD-C5FD-282158E2C263}"/>
              </a:ext>
            </a:extLst>
          </p:cNvPr>
          <p:cNvSpPr>
            <a:spLocks noGrp="1"/>
          </p:cNvSpPr>
          <p:nvPr>
            <p:ph type="title"/>
          </p:nvPr>
        </p:nvSpPr>
        <p:spPr>
          <a:xfrm>
            <a:off x="828430" y="-626696"/>
            <a:ext cx="10447215" cy="23592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065905B-C695-C0D5-08AD-29F1FBB21235}"/>
              </a:ext>
            </a:extLst>
          </p:cNvPr>
          <p:cNvSpPr>
            <a:spLocks noGrp="1"/>
          </p:cNvSpPr>
          <p:nvPr>
            <p:ph idx="1"/>
          </p:nvPr>
        </p:nvSpPr>
        <p:spPr>
          <a:xfrm>
            <a:off x="544749" y="846306"/>
            <a:ext cx="10660558" cy="4980562"/>
          </a:xfrm>
        </p:spPr>
        <p:txBody>
          <a:bodyPr>
            <a:normAutofit/>
          </a:bodyPr>
          <a:lstStyle/>
          <a:p>
            <a:r>
              <a:rPr lang="en-US" sz="2000" dirty="0"/>
              <a:t>RRSO reduces the risk of OC by ~75–96%; however BRCA1/2 mutation carriers still carry a persistent risk (3–4%) of primary peritoneal cancer after RRSO</a:t>
            </a:r>
          </a:p>
          <a:p>
            <a:r>
              <a:rPr lang="en-US" sz="2000" dirty="0"/>
              <a:t>Approximately 2–17% of women having RRSO for prophylaxis may have an occult cancer at the time of surgery</a:t>
            </a:r>
          </a:p>
          <a:p>
            <a:r>
              <a:rPr lang="en-US" sz="2000" dirty="0"/>
              <a:t>Serous tubal in situ carcinoma (</a:t>
            </a:r>
            <a:r>
              <a:rPr lang="en-US" sz="2000" dirty="0" err="1"/>
              <a:t>sTIC</a:t>
            </a:r>
            <a:r>
              <a:rPr lang="en-US" sz="2000" dirty="0"/>
              <a:t>), a precancerous tubal lesion, has also been identified in this population and is frequently located in fimbriated end of the fallopian tube adjacent to the ovary</a:t>
            </a:r>
          </a:p>
          <a:p>
            <a:r>
              <a:rPr lang="en-US" sz="2000" dirty="0"/>
              <a:t>The existence of tubal precancerous lesions has further led to the theory of the fallopian tube as the origin for pelvic serous cancers, which may impact preventive options for BRCA1/2 carriers</a:t>
            </a:r>
          </a:p>
          <a:p>
            <a:r>
              <a:rPr lang="en-US" sz="2000" dirty="0"/>
              <a:t>If ongoing studies can demonstrate that prophylactic </a:t>
            </a:r>
            <a:r>
              <a:rPr lang="en-US" sz="2000" dirty="0" err="1"/>
              <a:t>salpingo</a:t>
            </a:r>
            <a:r>
              <a:rPr lang="en-US" sz="2000" dirty="0"/>
              <a:t>– oophorectomy with delayed bilateral oophorectomy (PSDO) is as effective as RRSO prior to age 40, this option would permit high risk women to avoid surgical menopause and its negative impact on quality of </a:t>
            </a:r>
            <a:r>
              <a:rPr lang="en-US" sz="2000" dirty="0" err="1"/>
              <a:t>life.However</a:t>
            </a:r>
            <a:r>
              <a:rPr lang="en-US" sz="2000" dirty="0"/>
              <a:t>, this option would notably offer no benefit for reduction of BC or OC risk</a:t>
            </a:r>
          </a:p>
          <a:p>
            <a:r>
              <a:rPr lang="en-US" sz="2000" dirty="0"/>
              <a:t>prophylactic salpingectomy alone is discouraged by NCCN guidelines</a:t>
            </a:r>
          </a:p>
        </p:txBody>
      </p:sp>
    </p:spTree>
    <p:extLst>
      <p:ext uri="{BB962C8B-B14F-4D97-AF65-F5344CB8AC3E}">
        <p14:creationId xmlns:p14="http://schemas.microsoft.com/office/powerpoint/2010/main" val="255777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5E5B-D9E5-45CB-73F2-6ED054D40750}"/>
              </a:ext>
            </a:extLst>
          </p:cNvPr>
          <p:cNvSpPr>
            <a:spLocks noGrp="1"/>
          </p:cNvSpPr>
          <p:nvPr>
            <p:ph type="title"/>
          </p:nvPr>
        </p:nvSpPr>
        <p:spPr/>
        <p:txBody>
          <a:bodyPr/>
          <a:lstStyle/>
          <a:p>
            <a:r>
              <a:rPr lang="en-US" dirty="0"/>
              <a:t>Chemoprevention</a:t>
            </a:r>
          </a:p>
        </p:txBody>
      </p:sp>
      <p:sp>
        <p:nvSpPr>
          <p:cNvPr id="3" name="Content Placeholder 2">
            <a:extLst>
              <a:ext uri="{FF2B5EF4-FFF2-40B4-BE49-F238E27FC236}">
                <a16:creationId xmlns:a16="http://schemas.microsoft.com/office/drawing/2014/main" id="{1162AD67-CAC4-4E55-A097-7D987E9C9941}"/>
              </a:ext>
            </a:extLst>
          </p:cNvPr>
          <p:cNvSpPr>
            <a:spLocks noGrp="1"/>
          </p:cNvSpPr>
          <p:nvPr>
            <p:ph idx="1"/>
          </p:nvPr>
        </p:nvSpPr>
        <p:spPr/>
        <p:txBody>
          <a:bodyPr>
            <a:normAutofit/>
          </a:bodyPr>
          <a:lstStyle/>
          <a:p>
            <a:r>
              <a:rPr lang="en-US" sz="2400" dirty="0"/>
              <a:t>Oral contraceptive pills (OCPs) have been shown to decrease the risk of OC</a:t>
            </a:r>
          </a:p>
          <a:p>
            <a:r>
              <a:rPr lang="en-US" sz="2400" dirty="0"/>
              <a:t>OCPs have a duration dependent benefit ,, 50% reduction in OC with long-term use of OCP (i.e. the longer the use, the greater duration of risk reduction)</a:t>
            </a:r>
          </a:p>
          <a:p>
            <a:r>
              <a:rPr lang="en-US" sz="2400" dirty="0"/>
              <a:t>Among the potential limitations of OCPs for OC prevention is a concern for increased BC risk, although studies to date have shown somewhat conflicting results</a:t>
            </a:r>
          </a:p>
          <a:p>
            <a:r>
              <a:rPr lang="en-US" sz="2400" dirty="0"/>
              <a:t>several retrospective analyses have associated an increased risk of BC with ever using OCPs and longer duration of use</a:t>
            </a:r>
          </a:p>
        </p:txBody>
      </p:sp>
    </p:spTree>
    <p:extLst>
      <p:ext uri="{BB962C8B-B14F-4D97-AF65-F5344CB8AC3E}">
        <p14:creationId xmlns:p14="http://schemas.microsoft.com/office/powerpoint/2010/main" val="2512476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61459-6814-8889-8CE1-CA4432BF5A3B}"/>
              </a:ext>
            </a:extLst>
          </p:cNvPr>
          <p:cNvSpPr>
            <a:spLocks noGrp="1"/>
          </p:cNvSpPr>
          <p:nvPr>
            <p:ph type="title"/>
          </p:nvPr>
        </p:nvSpPr>
        <p:spPr/>
        <p:txBody>
          <a:bodyPr/>
          <a:lstStyle/>
          <a:p>
            <a:r>
              <a:rPr lang="en-US" dirty="0"/>
              <a:t>Endometrial Cancer:</a:t>
            </a:r>
            <a:br>
              <a:rPr lang="en-US" dirty="0"/>
            </a:br>
            <a:endParaRPr lang="en-US" dirty="0"/>
          </a:p>
        </p:txBody>
      </p:sp>
      <p:sp>
        <p:nvSpPr>
          <p:cNvPr id="3" name="Content Placeholder 2">
            <a:extLst>
              <a:ext uri="{FF2B5EF4-FFF2-40B4-BE49-F238E27FC236}">
                <a16:creationId xmlns:a16="http://schemas.microsoft.com/office/drawing/2014/main" id="{ED7D1E65-8322-C3FC-F9FD-778397D737AD}"/>
              </a:ext>
            </a:extLst>
          </p:cNvPr>
          <p:cNvSpPr>
            <a:spLocks noGrp="1"/>
          </p:cNvSpPr>
          <p:nvPr>
            <p:ph idx="1"/>
          </p:nvPr>
        </p:nvSpPr>
        <p:spPr/>
        <p:txBody>
          <a:bodyPr/>
          <a:lstStyle/>
          <a:p>
            <a:r>
              <a:rPr lang="en-US" sz="2800" dirty="0"/>
              <a:t>1:screening</a:t>
            </a:r>
          </a:p>
          <a:p>
            <a:r>
              <a:rPr lang="en-US" sz="2800" dirty="0"/>
              <a:t>2:surgical prophylaxis</a:t>
            </a:r>
          </a:p>
          <a:p>
            <a:r>
              <a:rPr lang="en-US" sz="3200" dirty="0"/>
              <a:t>3:chemoprevention</a:t>
            </a:r>
          </a:p>
          <a:p>
            <a:endParaRPr lang="en-US" dirty="0"/>
          </a:p>
        </p:txBody>
      </p:sp>
    </p:spTree>
    <p:extLst>
      <p:ext uri="{BB962C8B-B14F-4D97-AF65-F5344CB8AC3E}">
        <p14:creationId xmlns:p14="http://schemas.microsoft.com/office/powerpoint/2010/main" val="131413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960000" y="713333"/>
            <a:ext cx="10272000" cy="643600"/>
          </a:xfrm>
          <a:prstGeom prst="rect">
            <a:avLst/>
          </a:prstGeom>
        </p:spPr>
        <p:txBody>
          <a:bodyPr spcFirstLastPara="1" wrap="square" lIns="121900" tIns="121900" rIns="121900" bIns="121900" anchor="ctr" anchorCtr="0">
            <a:noAutofit/>
          </a:bodyPr>
          <a:lstStyle/>
          <a:p>
            <a:r>
              <a:rPr lang="en-US" altLang="en-GB"/>
              <a:t>MUTATIONS:</a:t>
            </a:r>
          </a:p>
        </p:txBody>
      </p:sp>
      <p:sp>
        <p:nvSpPr>
          <p:cNvPr id="2" name="Text Box 1"/>
          <p:cNvSpPr txBox="1"/>
          <p:nvPr/>
        </p:nvSpPr>
        <p:spPr>
          <a:xfrm>
            <a:off x="157204" y="1236248"/>
            <a:ext cx="6137579" cy="5114285"/>
          </a:xfrm>
          <a:prstGeom prst="rect">
            <a:avLst/>
          </a:prstGeom>
          <a:noFill/>
        </p:spPr>
        <p:txBody>
          <a:bodyPr wrap="square" rtlCol="0">
            <a:spAutoFit/>
          </a:bodyPr>
          <a:lstStyle/>
          <a:p>
            <a:pPr marL="380990" indent="-380990" algn="l" rtl="0">
              <a:lnSpc>
                <a:spcPct val="120000"/>
              </a:lnSpc>
              <a:buClr>
                <a:srgbClr val="000000"/>
              </a:buClr>
              <a:buFont typeface="Wingdings" panose="05000000000000000000" charset="0"/>
              <a:buChar char="§"/>
            </a:pPr>
            <a:r>
              <a:rPr lang="en-US" sz="2133" b="1" kern="0" dirty="0">
                <a:solidFill>
                  <a:srgbClr val="000000"/>
                </a:solidFill>
                <a:latin typeface="Comic Sans MS" panose="030F0702030302020204" charset="0"/>
                <a:cs typeface="Comic Sans MS" panose="030F0702030302020204" charset="0"/>
                <a:sym typeface="Arial" panose="020B0604020202020204"/>
              </a:rPr>
              <a:t>Are sudden and abrupt changes in genetic materials of an organism.</a:t>
            </a:r>
          </a:p>
          <a:p>
            <a:pPr marL="380990" indent="-380990" algn="l" rtl="0">
              <a:buClr>
                <a:srgbClr val="000000"/>
              </a:buClr>
              <a:buFont typeface="Wingdings" panose="05000000000000000000" charset="0"/>
              <a:buChar char="§"/>
            </a:pPr>
            <a:endParaRPr lang="en-US" sz="2133" b="1" kern="0" dirty="0">
              <a:solidFill>
                <a:srgbClr val="000000"/>
              </a:solidFill>
              <a:latin typeface="Comic Sans MS" panose="030F0702030302020204" charset="0"/>
              <a:cs typeface="Comic Sans MS" panose="030F0702030302020204" charset="0"/>
              <a:sym typeface="Arial" panose="020B0604020202020204"/>
            </a:endParaRPr>
          </a:p>
          <a:p>
            <a:pPr marL="380990" indent="-380990" algn="l" rtl="0">
              <a:lnSpc>
                <a:spcPct val="120000"/>
              </a:lnSpc>
              <a:buClr>
                <a:srgbClr val="000000"/>
              </a:buClr>
              <a:buFont typeface="Wingdings" panose="05000000000000000000" charset="0"/>
              <a:buChar char="§"/>
            </a:pPr>
            <a:r>
              <a:rPr lang="en-US" sz="2133" b="1" kern="0" dirty="0">
                <a:solidFill>
                  <a:srgbClr val="000000"/>
                </a:solidFill>
                <a:latin typeface="Comic Sans MS" panose="030F0702030302020204" charset="0"/>
                <a:cs typeface="Comic Sans MS" panose="030F0702030302020204" charset="0"/>
                <a:sym typeface="Arial" panose="020B0604020202020204"/>
              </a:rPr>
              <a:t>Two types of mutations:</a:t>
            </a:r>
          </a:p>
          <a:p>
            <a:pPr algn="ctr" rtl="0">
              <a:lnSpc>
                <a:spcPct val="190000"/>
              </a:lnSpc>
              <a:buClr>
                <a:srgbClr val="000000"/>
              </a:buClr>
              <a:buFont typeface="Arial" panose="020B0604020202020204"/>
              <a:buNone/>
            </a:pPr>
            <a:r>
              <a:rPr lang="en-US" sz="2133" b="1" kern="0" dirty="0">
                <a:solidFill>
                  <a:srgbClr val="000000"/>
                </a:solidFill>
                <a:latin typeface="Comic Sans MS" panose="030F0702030302020204" charset="0"/>
                <a:cs typeface="Comic Sans MS" panose="030F0702030302020204" charset="0"/>
                <a:sym typeface="+mn-ea"/>
              </a:rPr>
              <a:t>1)Genetic mutations :</a:t>
            </a:r>
            <a:r>
              <a:rPr lang="en-US" sz="2133" kern="0" dirty="0">
                <a:solidFill>
                  <a:srgbClr val="000000"/>
                </a:solidFill>
                <a:latin typeface="Comic Sans MS" panose="030F0702030302020204" charset="0"/>
                <a:cs typeface="Comic Sans MS" panose="030F0702030302020204" charset="0"/>
                <a:sym typeface="+mn-ea"/>
              </a:rPr>
              <a:t>alteration in the sequence of </a:t>
            </a:r>
            <a:r>
              <a:rPr lang="en-US" sz="2133" kern="0" dirty="0" err="1">
                <a:solidFill>
                  <a:srgbClr val="000000"/>
                </a:solidFill>
                <a:latin typeface="Comic Sans MS" panose="030F0702030302020204" charset="0"/>
                <a:cs typeface="Comic Sans MS" panose="030F0702030302020204" charset="0"/>
                <a:sym typeface="+mn-ea"/>
              </a:rPr>
              <a:t>neuclotides</a:t>
            </a:r>
            <a:r>
              <a:rPr lang="en-US" sz="2133" kern="0" dirty="0">
                <a:solidFill>
                  <a:srgbClr val="000000"/>
                </a:solidFill>
                <a:latin typeface="Comic Sans MS" panose="030F0702030302020204" charset="0"/>
                <a:cs typeface="Comic Sans MS" panose="030F0702030302020204" charset="0"/>
                <a:sym typeface="+mn-ea"/>
              </a:rPr>
              <a:t> in DNA which results in change in a gene coded a protein.</a:t>
            </a:r>
            <a:endParaRPr lang="en-US" sz="2133" kern="0" dirty="0">
              <a:solidFill>
                <a:srgbClr val="000000"/>
              </a:solidFill>
              <a:latin typeface="Comic Sans MS" panose="030F0702030302020204" charset="0"/>
              <a:cs typeface="Comic Sans MS" panose="030F0702030302020204" charset="0"/>
              <a:sym typeface="Arial" panose="020B0604020202020204"/>
            </a:endParaRPr>
          </a:p>
          <a:p>
            <a:pPr algn="ctr" rtl="0">
              <a:buClr>
                <a:srgbClr val="000000"/>
              </a:buClr>
              <a:buFont typeface="Arial" panose="020B0604020202020204"/>
              <a:buNone/>
            </a:pPr>
            <a:r>
              <a:rPr lang="en-US" sz="2133" kern="0" dirty="0">
                <a:solidFill>
                  <a:srgbClr val="000000"/>
                </a:solidFill>
                <a:latin typeface="Comic Sans MS" panose="030F0702030302020204" charset="0"/>
                <a:cs typeface="Comic Sans MS" panose="030F0702030302020204" charset="0"/>
                <a:sym typeface="+mn-ea"/>
              </a:rPr>
              <a:t>           </a:t>
            </a:r>
            <a:endParaRPr lang="en-US" sz="2133" kern="0" dirty="0">
              <a:solidFill>
                <a:srgbClr val="000000"/>
              </a:solidFill>
              <a:latin typeface="Comic Sans MS" panose="030F0702030302020204" charset="0"/>
              <a:cs typeface="Comic Sans MS" panose="030F0702030302020204" charset="0"/>
              <a:sym typeface="Arial" panose="020B0604020202020204"/>
            </a:endParaRPr>
          </a:p>
          <a:p>
            <a:pPr algn="ctr" rtl="0">
              <a:buClr>
                <a:srgbClr val="000000"/>
              </a:buClr>
              <a:buFont typeface="Arial" panose="020B0604020202020204"/>
              <a:buNone/>
            </a:pPr>
            <a:r>
              <a:rPr lang="en-US" sz="2133" kern="0" dirty="0">
                <a:solidFill>
                  <a:srgbClr val="000000"/>
                </a:solidFill>
                <a:latin typeface="Comic Sans MS" panose="030F0702030302020204" charset="0"/>
                <a:cs typeface="Comic Sans MS" panose="030F0702030302020204" charset="0"/>
                <a:sym typeface="+mn-ea"/>
              </a:rPr>
              <a:t>     </a:t>
            </a:r>
            <a:r>
              <a:rPr lang="en-US" sz="2133" b="1" kern="0" dirty="0">
                <a:solidFill>
                  <a:srgbClr val="000000"/>
                </a:solidFill>
                <a:latin typeface="Comic Sans MS" panose="030F0702030302020204" charset="0"/>
                <a:cs typeface="Comic Sans MS" panose="030F0702030302020204" charset="0"/>
                <a:sym typeface="+mn-ea"/>
              </a:rPr>
              <a:t>2) Chromosomal mutations : </a:t>
            </a:r>
            <a:r>
              <a:rPr lang="en-US" sz="2133" kern="0" dirty="0">
                <a:solidFill>
                  <a:srgbClr val="000000"/>
                </a:solidFill>
                <a:latin typeface="Comic Sans MS" panose="030F0702030302020204" charset="0"/>
                <a:cs typeface="Comic Sans MS" panose="030F0702030302020204" charset="0"/>
                <a:sym typeface="+mn-ea"/>
              </a:rPr>
              <a:t>disruption in chromosomal structure or number called:(aneuploidy) </a:t>
            </a:r>
            <a:endParaRPr lang="en-US" sz="2133" kern="0" dirty="0">
              <a:solidFill>
                <a:srgbClr val="000000"/>
              </a:solidFill>
              <a:latin typeface="Comic Sans MS" panose="030F0702030302020204" charset="0"/>
              <a:cs typeface="Comic Sans MS" panose="030F0702030302020204" charset="0"/>
              <a:sym typeface="Arial" panose="020B0604020202020204"/>
            </a:endParaRPr>
          </a:p>
          <a:p>
            <a:pPr marL="457189" indent="-457189" algn="l" rtl="0">
              <a:buClr>
                <a:srgbClr val="000000"/>
              </a:buClr>
              <a:buFont typeface="+mj-lt"/>
              <a:buAutoNum type="arabicPeriod"/>
            </a:pPr>
            <a:endParaRPr lang="en-US" sz="2133" b="1" kern="0" dirty="0">
              <a:solidFill>
                <a:srgbClr val="000000"/>
              </a:solidFill>
              <a:latin typeface="Comic Sans MS" panose="030F0702030302020204" charset="0"/>
              <a:cs typeface="Comic Sans MS" panose="030F0702030302020204" charset="0"/>
              <a:sym typeface="Arial" panose="020B0604020202020204"/>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9821" y="887713"/>
            <a:ext cx="5258354" cy="5274548"/>
          </a:xfrm>
          <a:prstGeom prst="rect">
            <a:avLst/>
          </a:prstGeom>
        </p:spPr>
      </p:pic>
    </p:spTree>
    <p:extLst>
      <p:ext uri="{BB962C8B-B14F-4D97-AF65-F5344CB8AC3E}">
        <p14:creationId xmlns:p14="http://schemas.microsoft.com/office/powerpoint/2010/main" val="1862367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204F-5176-4930-9EF1-D7D302B4694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49FD64E-5EF3-CFD1-E4DF-0A2E630F847C}"/>
              </a:ext>
            </a:extLst>
          </p:cNvPr>
          <p:cNvSpPr>
            <a:spLocks noGrp="1"/>
          </p:cNvSpPr>
          <p:nvPr>
            <p:ph idx="1"/>
          </p:nvPr>
        </p:nvSpPr>
        <p:spPr/>
        <p:txBody>
          <a:bodyPr/>
          <a:lstStyle/>
          <a:p>
            <a:r>
              <a:rPr lang="en-US" dirty="0"/>
              <a:t>Endometrial carcinoma is the fifth leading cancer in the women worldwide.</a:t>
            </a:r>
          </a:p>
          <a:p>
            <a:r>
              <a:rPr lang="en-US" dirty="0"/>
              <a:t>In developed countries it’s the most common </a:t>
            </a:r>
            <a:r>
              <a:rPr lang="en-US" dirty="0" err="1"/>
              <a:t>gynaecological</a:t>
            </a:r>
            <a:r>
              <a:rPr lang="en-US" dirty="0"/>
              <a:t> cancer but in developing countries it’s surpassed by cervical cancer.</a:t>
            </a:r>
          </a:p>
          <a:p>
            <a:r>
              <a:rPr lang="en-US" dirty="0"/>
              <a:t>Mean age of presentation is 56 years</a:t>
            </a:r>
          </a:p>
        </p:txBody>
      </p:sp>
    </p:spTree>
    <p:extLst>
      <p:ext uri="{BB962C8B-B14F-4D97-AF65-F5344CB8AC3E}">
        <p14:creationId xmlns:p14="http://schemas.microsoft.com/office/powerpoint/2010/main" val="3251216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DA4B-5EC1-1D82-3AF5-3964F707D742}"/>
              </a:ext>
            </a:extLst>
          </p:cNvPr>
          <p:cNvSpPr>
            <a:spLocks noGrp="1"/>
          </p:cNvSpPr>
          <p:nvPr>
            <p:ph type="title"/>
          </p:nvPr>
        </p:nvSpPr>
        <p:spPr>
          <a:xfrm>
            <a:off x="838200" y="365125"/>
            <a:ext cx="10515600" cy="752475"/>
          </a:xfrm>
        </p:spPr>
        <p:txBody>
          <a:bodyPr/>
          <a:lstStyle/>
          <a:p>
            <a:r>
              <a:rPr lang="en-US" dirty="0"/>
              <a:t>Risk Factors</a:t>
            </a:r>
          </a:p>
        </p:txBody>
      </p:sp>
      <p:sp>
        <p:nvSpPr>
          <p:cNvPr id="3" name="Content Placeholder 2">
            <a:extLst>
              <a:ext uri="{FF2B5EF4-FFF2-40B4-BE49-F238E27FC236}">
                <a16:creationId xmlns:a16="http://schemas.microsoft.com/office/drawing/2014/main" id="{2299D2E1-35F8-5030-0118-CBDD04393737}"/>
              </a:ext>
            </a:extLst>
          </p:cNvPr>
          <p:cNvSpPr>
            <a:spLocks noGrp="1"/>
          </p:cNvSpPr>
          <p:nvPr>
            <p:ph idx="1"/>
          </p:nvPr>
        </p:nvSpPr>
        <p:spPr>
          <a:xfrm>
            <a:off x="838200" y="1117600"/>
            <a:ext cx="10515600" cy="5059363"/>
          </a:xfrm>
        </p:spPr>
        <p:txBody>
          <a:bodyPr/>
          <a:lstStyle/>
          <a:p>
            <a:r>
              <a:rPr lang="en-US" dirty="0"/>
              <a:t>Obesity</a:t>
            </a:r>
          </a:p>
          <a:p>
            <a:r>
              <a:rPr lang="en-US" dirty="0"/>
              <a:t>Late menopause</a:t>
            </a:r>
          </a:p>
          <a:p>
            <a:r>
              <a:rPr lang="en-US" dirty="0"/>
              <a:t>Diabetes mellitus</a:t>
            </a:r>
          </a:p>
          <a:p>
            <a:r>
              <a:rPr lang="en-US" dirty="0"/>
              <a:t>Another cancer; ovary, endometrium, colon</a:t>
            </a:r>
          </a:p>
          <a:p>
            <a:r>
              <a:rPr lang="en-US" dirty="0"/>
              <a:t>Unopposed estrogen</a:t>
            </a:r>
          </a:p>
          <a:p>
            <a:r>
              <a:rPr lang="en-US" dirty="0"/>
              <a:t>Tamoxifen prolonged use</a:t>
            </a:r>
          </a:p>
        </p:txBody>
      </p:sp>
    </p:spTree>
    <p:extLst>
      <p:ext uri="{BB962C8B-B14F-4D97-AF65-F5344CB8AC3E}">
        <p14:creationId xmlns:p14="http://schemas.microsoft.com/office/powerpoint/2010/main" val="4282003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2B597-EB19-FEE2-AE78-D36A174FE46B}"/>
              </a:ext>
            </a:extLst>
          </p:cNvPr>
          <p:cNvSpPr>
            <a:spLocks noGrp="1"/>
          </p:cNvSpPr>
          <p:nvPr>
            <p:ph type="title"/>
          </p:nvPr>
        </p:nvSpPr>
        <p:spPr/>
        <p:txBody>
          <a:bodyPr/>
          <a:lstStyle/>
          <a:p>
            <a:r>
              <a:rPr lang="en-US" dirty="0"/>
              <a:t>Screening</a:t>
            </a:r>
          </a:p>
        </p:txBody>
      </p:sp>
      <p:sp>
        <p:nvSpPr>
          <p:cNvPr id="3" name="Content Placeholder 2">
            <a:extLst>
              <a:ext uri="{FF2B5EF4-FFF2-40B4-BE49-F238E27FC236}">
                <a16:creationId xmlns:a16="http://schemas.microsoft.com/office/drawing/2014/main" id="{B200CE57-DDC1-EEEC-1844-E9622C5C9FDF}"/>
              </a:ext>
            </a:extLst>
          </p:cNvPr>
          <p:cNvSpPr>
            <a:spLocks noGrp="1"/>
          </p:cNvSpPr>
          <p:nvPr>
            <p:ph idx="1"/>
          </p:nvPr>
        </p:nvSpPr>
        <p:spPr/>
        <p:txBody>
          <a:bodyPr>
            <a:normAutofit/>
          </a:bodyPr>
          <a:lstStyle/>
          <a:p>
            <a:r>
              <a:rPr lang="en-US" sz="2400" dirty="0"/>
              <a:t>Women with hereditary risk for EC have the option of surveillance with trans-vaginal ultrasound and endometrial biopsy, though these options, per NCCN guidelines, are not supported by data</a:t>
            </a:r>
          </a:p>
          <a:p>
            <a:r>
              <a:rPr lang="en-US" sz="2400" dirty="0"/>
              <a:t>screening can be considered if a patient has not completed childbearing, or is not ready or able to have prophylactic surgery</a:t>
            </a:r>
          </a:p>
          <a:p>
            <a:r>
              <a:rPr lang="en-US" sz="2400" dirty="0"/>
              <a:t>Irregular or postmenopausal bleeding is an early, identifiable symptom for EC</a:t>
            </a:r>
          </a:p>
          <a:p>
            <a:r>
              <a:rPr lang="en-US" sz="2400" dirty="0"/>
              <a:t>Women at risk for EC should be counseled to report any abnormal uterine bleeding</a:t>
            </a:r>
          </a:p>
        </p:txBody>
      </p:sp>
    </p:spTree>
    <p:extLst>
      <p:ext uri="{BB962C8B-B14F-4D97-AF65-F5344CB8AC3E}">
        <p14:creationId xmlns:p14="http://schemas.microsoft.com/office/powerpoint/2010/main" val="2050426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5D26-99F2-304B-35F4-D3BEF3526FEC}"/>
              </a:ext>
            </a:extLst>
          </p:cNvPr>
          <p:cNvSpPr>
            <a:spLocks noGrp="1"/>
          </p:cNvSpPr>
          <p:nvPr>
            <p:ph type="title"/>
          </p:nvPr>
        </p:nvSpPr>
        <p:spPr/>
        <p:txBody>
          <a:bodyPr/>
          <a:lstStyle/>
          <a:p>
            <a:r>
              <a:rPr lang="en-US" dirty="0"/>
              <a:t>Surgical </a:t>
            </a:r>
            <a:r>
              <a:rPr lang="en-US" dirty="0" err="1"/>
              <a:t>Prophlaxis</a:t>
            </a:r>
            <a:r>
              <a:rPr lang="en-US" dirty="0"/>
              <a:t>:</a:t>
            </a:r>
          </a:p>
        </p:txBody>
      </p:sp>
      <p:sp>
        <p:nvSpPr>
          <p:cNvPr id="3" name="Content Placeholder 2">
            <a:extLst>
              <a:ext uri="{FF2B5EF4-FFF2-40B4-BE49-F238E27FC236}">
                <a16:creationId xmlns:a16="http://schemas.microsoft.com/office/drawing/2014/main" id="{5A4BDACC-4803-3AE9-45B7-E8B908CFA09E}"/>
              </a:ext>
            </a:extLst>
          </p:cNvPr>
          <p:cNvSpPr>
            <a:spLocks noGrp="1"/>
          </p:cNvSpPr>
          <p:nvPr>
            <p:ph idx="1"/>
          </p:nvPr>
        </p:nvSpPr>
        <p:spPr>
          <a:xfrm>
            <a:off x="838200" y="1430215"/>
            <a:ext cx="10515600" cy="4746748"/>
          </a:xfrm>
        </p:spPr>
        <p:txBody>
          <a:bodyPr>
            <a:normAutofit/>
          </a:bodyPr>
          <a:lstStyle/>
          <a:p>
            <a:r>
              <a:rPr lang="en-US" sz="2400" dirty="0"/>
              <a:t>Prophylactic hysterectomy and RRSO is 100% protective against EC and OC in patients with LS and should be considered by women who have completed childbearing</a:t>
            </a:r>
          </a:p>
          <a:p>
            <a:r>
              <a:rPr lang="en-US" sz="4000" dirty="0"/>
              <a:t>Chemoprevention:</a:t>
            </a:r>
          </a:p>
          <a:p>
            <a:r>
              <a:rPr lang="en-US" sz="2400" dirty="0"/>
              <a:t>A recent </a:t>
            </a:r>
            <a:r>
              <a:rPr lang="en-US" sz="2400" dirty="0" err="1"/>
              <a:t>metaanalysis</a:t>
            </a:r>
            <a:r>
              <a:rPr lang="en-US" sz="2400" dirty="0"/>
              <a:t> of 36 studies including 27,000 women with EC demonstrated that OCPs have a long-term benefit for reducing risk for EC in average risk women. For every 5 years of OCP use, EC risk is reduced by 24%, and 10–15 years of use decreases risk by ~50%</a:t>
            </a:r>
          </a:p>
        </p:txBody>
      </p:sp>
    </p:spTree>
    <p:extLst>
      <p:ext uri="{BB962C8B-B14F-4D97-AF65-F5344CB8AC3E}">
        <p14:creationId xmlns:p14="http://schemas.microsoft.com/office/powerpoint/2010/main" val="807246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74B1-35DE-4D79-9D5B-EB5EACBC005F}"/>
              </a:ext>
            </a:extLst>
          </p:cNvPr>
          <p:cNvSpPr>
            <a:spLocks noGrp="1"/>
          </p:cNvSpPr>
          <p:nvPr>
            <p:ph type="ctrTitle"/>
          </p:nvPr>
        </p:nvSpPr>
        <p:spPr/>
        <p:txBody>
          <a:bodyPr/>
          <a:lstStyle/>
          <a:p>
            <a:r>
              <a:rPr lang="en-US" dirty="0">
                <a:solidFill>
                  <a:srgbClr val="98259B"/>
                </a:solidFill>
              </a:rPr>
              <a:t>Reproductive and sexual health considerations</a:t>
            </a:r>
          </a:p>
        </p:txBody>
      </p:sp>
      <p:sp>
        <p:nvSpPr>
          <p:cNvPr id="3" name="Subtitle 2">
            <a:extLst>
              <a:ext uri="{FF2B5EF4-FFF2-40B4-BE49-F238E27FC236}">
                <a16:creationId xmlns:a16="http://schemas.microsoft.com/office/drawing/2014/main" id="{8440B276-9A82-4EF9-BEC9-D774E14D6457}"/>
              </a:ext>
            </a:extLst>
          </p:cNvPr>
          <p:cNvSpPr>
            <a:spLocks noGrp="1"/>
          </p:cNvSpPr>
          <p:nvPr>
            <p:ph type="subTitle" idx="1"/>
          </p:nvPr>
        </p:nvSpPr>
        <p:spPr/>
        <p:txBody>
          <a:bodyPr/>
          <a:lstStyle/>
          <a:p>
            <a:r>
              <a:rPr lang="en-US" dirty="0"/>
              <a:t> </a:t>
            </a:r>
          </a:p>
          <a:p>
            <a:endParaRPr lang="en-US" dirty="0"/>
          </a:p>
          <a:p>
            <a:r>
              <a:rPr lang="en-US" sz="4400" b="1" dirty="0">
                <a:solidFill>
                  <a:srgbClr val="98259B"/>
                </a:solidFill>
                <a:latin typeface="Cambria Math" panose="02040503050406030204" pitchFamily="18" charset="0"/>
                <a:ea typeface="Cambria Math" panose="02040503050406030204" pitchFamily="18" charset="0"/>
              </a:rPr>
              <a:t>Sara </a:t>
            </a:r>
            <a:r>
              <a:rPr lang="en-US" sz="4400" b="1" dirty="0" err="1">
                <a:solidFill>
                  <a:srgbClr val="98259B"/>
                </a:solidFill>
                <a:latin typeface="Cambria Math" panose="02040503050406030204" pitchFamily="18" charset="0"/>
                <a:ea typeface="Cambria Math" panose="02040503050406030204" pitchFamily="18" charset="0"/>
              </a:rPr>
              <a:t>Alkhatib</a:t>
            </a:r>
            <a:endParaRPr lang="en-US" sz="4400" b="1" dirty="0">
              <a:solidFill>
                <a:srgbClr val="98259B"/>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240074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1BC0F8-7315-4D9B-9A5A-9E94553B2960}"/>
              </a:ext>
            </a:extLst>
          </p:cNvPr>
          <p:cNvSpPr/>
          <p:nvPr/>
        </p:nvSpPr>
        <p:spPr>
          <a:xfrm>
            <a:off x="887895" y="952935"/>
            <a:ext cx="9210261" cy="2616101"/>
          </a:xfrm>
          <a:prstGeom prst="rect">
            <a:avLst/>
          </a:prstGeom>
        </p:spPr>
        <p:txBody>
          <a:bodyPr wrap="square">
            <a:spAutoFit/>
          </a:bodyPr>
          <a:lstStyle/>
          <a:p>
            <a:r>
              <a:rPr lang="en-US" sz="3200" b="1" i="1" u="sng" dirty="0">
                <a:solidFill>
                  <a:srgbClr val="98259B"/>
                </a:solidFill>
                <a:effectLst/>
                <a:latin typeface="Roboto"/>
              </a:rPr>
              <a:t>Outline</a:t>
            </a:r>
            <a:r>
              <a:rPr lang="en-US" sz="3200" b="1" i="1" u="sng" dirty="0">
                <a:solidFill>
                  <a:srgbClr val="98259B"/>
                </a:solidFill>
                <a:latin typeface="Roboto"/>
              </a:rPr>
              <a:t>s:</a:t>
            </a:r>
            <a:r>
              <a:rPr lang="en-US" sz="3200" b="1" i="1" u="sng" dirty="0">
                <a:solidFill>
                  <a:srgbClr val="98259B"/>
                </a:solidFill>
                <a:effectLst/>
                <a:latin typeface="Roboto"/>
              </a:rPr>
              <a:t> </a:t>
            </a:r>
          </a:p>
          <a:p>
            <a:endParaRPr lang="ar-EG" sz="3200" b="1" i="1" u="sng" dirty="0">
              <a:solidFill>
                <a:srgbClr val="C00000"/>
              </a:solidFill>
              <a:effectLst/>
              <a:latin typeface="Roboto"/>
            </a:endParaRPr>
          </a:p>
          <a:p>
            <a:pPr marL="342900" indent="-342900">
              <a:buAutoNum type="arabicPeriod"/>
            </a:pPr>
            <a:r>
              <a:rPr lang="en-US" sz="2000" b="1" i="0" dirty="0">
                <a:solidFill>
                  <a:srgbClr val="000000"/>
                </a:solidFill>
                <a:effectLst/>
                <a:latin typeface="Roboto"/>
              </a:rPr>
              <a:t>Fertility Considerations </a:t>
            </a:r>
          </a:p>
          <a:p>
            <a:endParaRPr lang="ar-EG" sz="2000" b="1" i="0" dirty="0">
              <a:solidFill>
                <a:srgbClr val="000000"/>
              </a:solidFill>
              <a:effectLst/>
              <a:latin typeface="Roboto"/>
            </a:endParaRPr>
          </a:p>
          <a:p>
            <a:r>
              <a:rPr lang="ar-EG" sz="2000" b="1" i="0" dirty="0">
                <a:solidFill>
                  <a:srgbClr val="000000"/>
                </a:solidFill>
                <a:effectLst/>
                <a:latin typeface="Roboto"/>
              </a:rPr>
              <a:t> </a:t>
            </a:r>
            <a:r>
              <a:rPr lang="en-US" sz="2000" b="1" i="0" dirty="0">
                <a:solidFill>
                  <a:srgbClr val="000000"/>
                </a:solidFill>
                <a:effectLst/>
                <a:latin typeface="Roboto"/>
              </a:rPr>
              <a:t>2. Pre-implantation Genetic Diagnosis (PGD)</a:t>
            </a:r>
          </a:p>
          <a:p>
            <a:endParaRPr lang="ar-EG" sz="2000" b="1" i="0" dirty="0">
              <a:solidFill>
                <a:srgbClr val="000000"/>
              </a:solidFill>
              <a:effectLst/>
              <a:latin typeface="Roboto"/>
            </a:endParaRPr>
          </a:p>
          <a:p>
            <a:r>
              <a:rPr lang="en-US" sz="2000" b="1" i="0" dirty="0">
                <a:solidFill>
                  <a:srgbClr val="000000"/>
                </a:solidFill>
                <a:effectLst/>
                <a:latin typeface="Roboto"/>
              </a:rPr>
              <a:t> 3. Menopause, Sexual Considerations, and Quality of  Life After RRSO</a:t>
            </a:r>
            <a:endParaRPr lang="en-US" sz="2000" b="1" dirty="0"/>
          </a:p>
        </p:txBody>
      </p:sp>
    </p:spTree>
    <p:extLst>
      <p:ext uri="{BB962C8B-B14F-4D97-AF65-F5344CB8AC3E}">
        <p14:creationId xmlns:p14="http://schemas.microsoft.com/office/powerpoint/2010/main" val="3600352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6980F-F4DC-4602-BB7B-CC31E62C4275}"/>
              </a:ext>
            </a:extLst>
          </p:cNvPr>
          <p:cNvSpPr>
            <a:spLocks noGrp="1"/>
          </p:cNvSpPr>
          <p:nvPr>
            <p:ph idx="1"/>
          </p:nvPr>
        </p:nvSpPr>
        <p:spPr>
          <a:xfrm>
            <a:off x="228600" y="632929"/>
            <a:ext cx="10515600" cy="4351338"/>
          </a:xfrm>
        </p:spPr>
        <p:txBody>
          <a:bodyPr/>
          <a:lstStyle/>
          <a:p>
            <a:pPr marL="0" indent="0">
              <a:buNone/>
            </a:pPr>
            <a:r>
              <a:rPr lang="en-US" sz="3600" b="1" i="1" u="sng" dirty="0">
                <a:solidFill>
                  <a:srgbClr val="98259B"/>
                </a:solidFill>
              </a:rPr>
              <a:t>1. Fertility Considerations:</a:t>
            </a:r>
          </a:p>
          <a:p>
            <a:r>
              <a:rPr lang="en-US" dirty="0"/>
              <a:t> </a:t>
            </a:r>
            <a:r>
              <a:rPr lang="en-US" sz="3600" dirty="0"/>
              <a:t>Women considering prophylactic surgeries have important issues to consider regarding timing of pregnancy, increased cancer risks with advancing age, and fertility issues. The wider availability of reproductive technologies, such as pre-implantation genetic diagnosis (PGD), may add further complexity to reproductive decisions.</a:t>
            </a:r>
            <a:endParaRPr lang="en-US" dirty="0"/>
          </a:p>
        </p:txBody>
      </p:sp>
    </p:spTree>
    <p:extLst>
      <p:ext uri="{BB962C8B-B14F-4D97-AF65-F5344CB8AC3E}">
        <p14:creationId xmlns:p14="http://schemas.microsoft.com/office/powerpoint/2010/main" val="746007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029892-FFED-4EB1-83EE-E7C059547185}"/>
              </a:ext>
            </a:extLst>
          </p:cNvPr>
          <p:cNvSpPr>
            <a:spLocks noGrp="1"/>
          </p:cNvSpPr>
          <p:nvPr>
            <p:ph idx="1"/>
          </p:nvPr>
        </p:nvSpPr>
        <p:spPr>
          <a:xfrm>
            <a:off x="308113" y="818460"/>
            <a:ext cx="10439400" cy="4351338"/>
          </a:xfrm>
        </p:spPr>
        <p:txBody>
          <a:bodyPr>
            <a:normAutofit fontScale="92500"/>
          </a:bodyPr>
          <a:lstStyle/>
          <a:p>
            <a:r>
              <a:rPr lang="en-US" sz="4000" b="1" dirty="0">
                <a:solidFill>
                  <a:srgbClr val="009900"/>
                </a:solidFill>
              </a:rPr>
              <a:t>Impact of BRCA1/2 Mutations on Fertility:</a:t>
            </a:r>
          </a:p>
          <a:p>
            <a:r>
              <a:rPr lang="en-US" dirty="0"/>
              <a:t> </a:t>
            </a:r>
            <a:r>
              <a:rPr lang="en-US" sz="3600" dirty="0"/>
              <a:t>Some evidence suggests that fertility may be compromised in BRCA1/2 mutation carriers through a negative effect on ovarian reserve caused by early accelerated oocyte apoptosis and depletion , leading to premature menopause. Population studies have found an earlier age of menopause in BRCA1/2 carriers compared to the general population, though not all studies have identified an impact on fertility or parity.</a:t>
            </a:r>
            <a:endParaRPr lang="en-US" dirty="0"/>
          </a:p>
        </p:txBody>
      </p:sp>
    </p:spTree>
    <p:extLst>
      <p:ext uri="{BB962C8B-B14F-4D97-AF65-F5344CB8AC3E}">
        <p14:creationId xmlns:p14="http://schemas.microsoft.com/office/powerpoint/2010/main" val="3858259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26785E-65F9-46A0-97EC-092194DA4234}"/>
              </a:ext>
            </a:extLst>
          </p:cNvPr>
          <p:cNvSpPr>
            <a:spLocks noGrp="1"/>
          </p:cNvSpPr>
          <p:nvPr>
            <p:ph idx="1"/>
          </p:nvPr>
        </p:nvSpPr>
        <p:spPr>
          <a:xfrm>
            <a:off x="639417" y="844964"/>
            <a:ext cx="11022495" cy="5741366"/>
          </a:xfrm>
        </p:spPr>
        <p:txBody>
          <a:bodyPr>
            <a:normAutofit fontScale="92500"/>
          </a:bodyPr>
          <a:lstStyle/>
          <a:p>
            <a:r>
              <a:rPr lang="en-US" sz="4000" b="1" dirty="0">
                <a:solidFill>
                  <a:srgbClr val="009900"/>
                </a:solidFill>
              </a:rPr>
              <a:t>Childbearing Decisions:</a:t>
            </a:r>
          </a:p>
          <a:p>
            <a:r>
              <a:rPr lang="en-US" sz="4800" b="1" dirty="0">
                <a:solidFill>
                  <a:srgbClr val="009900"/>
                </a:solidFill>
              </a:rPr>
              <a:t> </a:t>
            </a:r>
            <a:r>
              <a:rPr lang="en-US" sz="3500" dirty="0"/>
              <a:t>These studies are important to share with women with BRCA1/2 mutations, as this information may impact childbearing decisions. Fertility Preservation Options: Fertility preservation is an option for women at risk for GYN cancers considering definitive surgery and may necessitate reproductive endocrinology and infertility (REI) referral. For mutation carriers considering RRSO, embryo or oocyte cryopreservation is an option to preserve fertility prior to RRSO. A clear association of fertility drugs to OC has to date not been definitively established. Women considering prophylactic hysterectomy can also consider 3rd party reproduction (surrogate).</a:t>
            </a:r>
          </a:p>
        </p:txBody>
      </p:sp>
    </p:spTree>
    <p:extLst>
      <p:ext uri="{BB962C8B-B14F-4D97-AF65-F5344CB8AC3E}">
        <p14:creationId xmlns:p14="http://schemas.microsoft.com/office/powerpoint/2010/main" val="3611742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D781-B692-4C8B-9E6E-D649F59C7D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057866-9DCA-4E42-AD82-2A1A2F643CB1}"/>
              </a:ext>
            </a:extLst>
          </p:cNvPr>
          <p:cNvSpPr>
            <a:spLocks noGrp="1"/>
          </p:cNvSpPr>
          <p:nvPr>
            <p:ph idx="1"/>
          </p:nvPr>
        </p:nvSpPr>
        <p:spPr/>
        <p:txBody>
          <a:bodyPr/>
          <a:lstStyle/>
          <a:p>
            <a:endParaRPr lang="en-US"/>
          </a:p>
        </p:txBody>
      </p:sp>
      <p:pic>
        <p:nvPicPr>
          <p:cNvPr id="1026" name="Picture 2" descr="Preimplantation Genetic Diagnosis (PGD) – ISTANBUL IVF CENTER | Infertility  and Ivf Expert Prof. Dr. Murat Arslan">
            <a:extLst>
              <a:ext uri="{FF2B5EF4-FFF2-40B4-BE49-F238E27FC236}">
                <a16:creationId xmlns:a16="http://schemas.microsoft.com/office/drawing/2014/main" id="{9EB5C25E-BEEB-4FEA-BDFE-D70CDDA78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
            <a:ext cx="12191999" cy="685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847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2943" y="234361"/>
            <a:ext cx="10272000" cy="643600"/>
          </a:xfrm>
        </p:spPr>
        <p:txBody>
          <a:bodyPr/>
          <a:lstStyle/>
          <a:p>
            <a:r>
              <a:rPr lang="en-US" dirty="0"/>
              <a:t>Introduction</a:t>
            </a:r>
          </a:p>
        </p:txBody>
      </p:sp>
      <p:sp>
        <p:nvSpPr>
          <p:cNvPr id="3" name="عنصر نائب للنص 2"/>
          <p:cNvSpPr>
            <a:spLocks noGrp="1"/>
          </p:cNvSpPr>
          <p:nvPr>
            <p:ph type="body" idx="1"/>
          </p:nvPr>
        </p:nvSpPr>
        <p:spPr>
          <a:xfrm>
            <a:off x="335172" y="1638864"/>
            <a:ext cx="11521655" cy="4608000"/>
          </a:xfrm>
        </p:spPr>
        <p:txBody>
          <a:bodyPr/>
          <a:lstStyle/>
          <a:p>
            <a:pPr marL="455079" indent="-285750">
              <a:buFont typeface="Arial" panose="020B0604020202020204" pitchFamily="34" charset="0"/>
              <a:buChar char="•"/>
            </a:pPr>
            <a:r>
              <a:rPr lang="en-US" sz="2800" b="1" dirty="0"/>
              <a:t>Background and Importance of Genetic Testing in Women’s Cancer:</a:t>
            </a:r>
          </a:p>
          <a:p>
            <a:pPr marL="169329" indent="0">
              <a:buNone/>
            </a:pPr>
            <a:r>
              <a:rPr lang="en-US" sz="2000" b="1" dirty="0"/>
              <a:t>- Over 20 years since the discovery of BRCA1 and BRCA2 genes.</a:t>
            </a:r>
          </a:p>
          <a:p>
            <a:pPr marL="169329" indent="0">
              <a:buNone/>
            </a:pPr>
            <a:r>
              <a:rPr lang="en-US" sz="2000" b="1" dirty="0"/>
              <a:t>- Revolutionized germ-line genetic analysis and genetic risk assessment.</a:t>
            </a:r>
          </a:p>
          <a:p>
            <a:pPr marL="169329" indent="0">
              <a:buNone/>
            </a:pPr>
            <a:r>
              <a:rPr lang="en-US" sz="2000" b="1" dirty="0"/>
              <a:t>- Routine care now includes assessing breast cancer (BC) and ovarian cancer (OC) risk.</a:t>
            </a:r>
          </a:p>
          <a:p>
            <a:pPr marL="169329" indent="0">
              <a:buNone/>
            </a:pPr>
            <a:r>
              <a:rPr lang="en-US" sz="2000" b="1" dirty="0"/>
              <a:t>  </a:t>
            </a:r>
          </a:p>
          <a:p>
            <a:pPr marL="512229" indent="-342900">
              <a:buFont typeface="Arial" panose="020B0604020202020204" pitchFamily="34" charset="0"/>
              <a:buChar char="•"/>
            </a:pPr>
            <a:r>
              <a:rPr lang="en-US" sz="2800" b="1" dirty="0"/>
              <a:t>Expansion of Genetic Testing:</a:t>
            </a:r>
          </a:p>
          <a:p>
            <a:pPr marL="169329" indent="0">
              <a:buNone/>
            </a:pPr>
            <a:r>
              <a:rPr lang="en-US" sz="2000" b="1" dirty="0"/>
              <a:t>- Initially limited to high-risk patients, now more accessible to specialists and primary care physicians (OB/GYN, oncologists).</a:t>
            </a:r>
          </a:p>
          <a:p>
            <a:pPr marL="455079" indent="-285750">
              <a:buFontTx/>
              <a:buChar char="-"/>
            </a:pPr>
            <a:r>
              <a:rPr lang="en-US" sz="2000" b="1" dirty="0"/>
              <a:t>Recommendations guided by NCCN, USPSTF, and other organizations.</a:t>
            </a:r>
            <a:endParaRPr lang="ar-JO" sz="2000" b="1" dirty="0"/>
          </a:p>
          <a:p>
            <a:pPr marL="455079" indent="-285750">
              <a:buFontTx/>
              <a:buChar char="-"/>
            </a:pPr>
            <a:endParaRPr lang="ar-JO" sz="2000" b="1" dirty="0"/>
          </a:p>
          <a:p>
            <a:pPr marL="455079" indent="-285750">
              <a:buFontTx/>
              <a:buChar char="-"/>
            </a:pPr>
            <a:endParaRPr lang="ar-JO" sz="2000" b="1" dirty="0"/>
          </a:p>
          <a:p>
            <a:pPr marL="455079" indent="-285750">
              <a:buFont typeface="Arial" panose="020B0604020202020204" pitchFamily="34" charset="0"/>
              <a:buChar char="•"/>
            </a:pPr>
            <a:r>
              <a:rPr lang="en-US" sz="2800" b="1" dirty="0"/>
              <a:t>Key Genetic Discoveries and Risks:</a:t>
            </a:r>
          </a:p>
          <a:p>
            <a:pPr marL="455079" indent="-285750">
              <a:buFontTx/>
              <a:buChar char="-"/>
            </a:pPr>
            <a:r>
              <a:rPr lang="en-US" sz="2000" b="1" dirty="0"/>
              <a:t>- Research has clarified cancer risks from BRCA1/2 mutations and mismatch repair (MMR) genes linked to Lynch syndrome (LS) (MLH1, MSH2, MSH6, PMS2).</a:t>
            </a:r>
          </a:p>
          <a:p>
            <a:pPr marL="455079" indent="-285750">
              <a:buFontTx/>
              <a:buChar char="-"/>
            </a:pPr>
            <a:r>
              <a:rPr lang="en-US" sz="2000" b="1" dirty="0"/>
              <a:t>- Genetic advancements led to evidence-based practices in cancer prevention (surgery, screening, chemoprevention).</a:t>
            </a:r>
          </a:p>
          <a:p>
            <a:pPr marL="455079" indent="-285750">
              <a:buFontTx/>
              <a:buChar char="-"/>
            </a:pPr>
            <a:r>
              <a:rPr lang="en-US" sz="2000" b="1" dirty="0"/>
              <a:t>- Understanding of how cancer risk perceptions influence health behaviors, communication, and family dynamics.</a:t>
            </a:r>
          </a:p>
          <a:p>
            <a:pPr marL="455079" indent="-285750">
              <a:buFontTx/>
              <a:buChar char="-"/>
            </a:pPr>
            <a:endParaRPr lang="en-US" dirty="0"/>
          </a:p>
        </p:txBody>
      </p:sp>
    </p:spTree>
    <p:extLst>
      <p:ext uri="{BB962C8B-B14F-4D97-AF65-F5344CB8AC3E}">
        <p14:creationId xmlns:p14="http://schemas.microsoft.com/office/powerpoint/2010/main" val="2756930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60EC-3D7E-4C5B-A1DD-683C1B2C1E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A389E1-3C82-4765-BAD5-F049B1505C15}"/>
              </a:ext>
            </a:extLst>
          </p:cNvPr>
          <p:cNvSpPr>
            <a:spLocks noGrp="1"/>
          </p:cNvSpPr>
          <p:nvPr>
            <p:ph idx="1"/>
          </p:nvPr>
        </p:nvSpPr>
        <p:spPr/>
        <p:txBody>
          <a:bodyPr/>
          <a:lstStyle/>
          <a:p>
            <a:endParaRPr lang="en-US"/>
          </a:p>
        </p:txBody>
      </p:sp>
      <p:pic>
        <p:nvPicPr>
          <p:cNvPr id="2050" name="Picture 2" descr="PGD Services at MedFemme | South Delhi">
            <a:extLst>
              <a:ext uri="{FF2B5EF4-FFF2-40B4-BE49-F238E27FC236}">
                <a16:creationId xmlns:a16="http://schemas.microsoft.com/office/drawing/2014/main" id="{EA49A5A0-7ABD-48D1-B6D1-5ADD782A4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91974"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000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5E2D2C-5F57-4C9A-A1C5-A3EFF8D3A61A}"/>
              </a:ext>
            </a:extLst>
          </p:cNvPr>
          <p:cNvSpPr>
            <a:spLocks noGrp="1"/>
          </p:cNvSpPr>
          <p:nvPr>
            <p:ph idx="1"/>
          </p:nvPr>
        </p:nvSpPr>
        <p:spPr>
          <a:xfrm>
            <a:off x="112643" y="738946"/>
            <a:ext cx="11966713" cy="5065505"/>
          </a:xfrm>
        </p:spPr>
        <p:txBody>
          <a:bodyPr>
            <a:normAutofit/>
          </a:bodyPr>
          <a:lstStyle/>
          <a:p>
            <a:pPr marL="0" indent="0">
              <a:buNone/>
            </a:pPr>
            <a:r>
              <a:rPr lang="en-US" sz="4000" b="1" i="1" u="sng" dirty="0">
                <a:solidFill>
                  <a:srgbClr val="98259B"/>
                </a:solidFill>
              </a:rPr>
              <a:t>2. Pre-implantation Genetic Diagnosis (PGD) Purpose: </a:t>
            </a:r>
          </a:p>
          <a:p>
            <a:r>
              <a:rPr lang="en-US" sz="3200" dirty="0"/>
              <a:t>Another reason for mutation carriers to consider REI referral is for the purpose of PGD. REI specialists are able to test an embryo for the known genetic mutation and select an unaffected embryo.</a:t>
            </a:r>
          </a:p>
          <a:p>
            <a:endParaRPr lang="en-US" dirty="0"/>
          </a:p>
          <a:p>
            <a:r>
              <a:rPr lang="en-US" sz="3600" b="1" dirty="0">
                <a:solidFill>
                  <a:srgbClr val="009900"/>
                </a:solidFill>
              </a:rPr>
              <a:t> Considerations:</a:t>
            </a:r>
          </a:p>
          <a:p>
            <a:r>
              <a:rPr lang="en-US" dirty="0"/>
              <a:t> </a:t>
            </a:r>
            <a:r>
              <a:rPr lang="en-US" sz="3200" dirty="0"/>
              <a:t>However, some healthcare providers and patients may not consider PGD due to personal or religious belief</a:t>
            </a:r>
            <a:endParaRPr lang="en-US" dirty="0"/>
          </a:p>
        </p:txBody>
      </p:sp>
    </p:spTree>
    <p:extLst>
      <p:ext uri="{BB962C8B-B14F-4D97-AF65-F5344CB8AC3E}">
        <p14:creationId xmlns:p14="http://schemas.microsoft.com/office/powerpoint/2010/main" val="148803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2EF705-F017-4D94-89BE-B5025601F50B}"/>
              </a:ext>
            </a:extLst>
          </p:cNvPr>
          <p:cNvSpPr>
            <a:spLocks noGrp="1"/>
          </p:cNvSpPr>
          <p:nvPr>
            <p:ph idx="1"/>
          </p:nvPr>
        </p:nvSpPr>
        <p:spPr>
          <a:xfrm>
            <a:off x="546653" y="725694"/>
            <a:ext cx="10515600" cy="4351338"/>
          </a:xfrm>
        </p:spPr>
        <p:txBody>
          <a:bodyPr>
            <a:normAutofit fontScale="92500" lnSpcReduction="10000"/>
          </a:bodyPr>
          <a:lstStyle/>
          <a:p>
            <a:r>
              <a:rPr lang="en-US" sz="4400" b="1" dirty="0">
                <a:solidFill>
                  <a:srgbClr val="009900"/>
                </a:solidFill>
              </a:rPr>
              <a:t>Patient Attitudes: </a:t>
            </a:r>
          </a:p>
          <a:p>
            <a:r>
              <a:rPr lang="en-US" sz="3600" dirty="0"/>
              <a:t>Patient attitudes regarding PGD have been studied by a national advocacy group for BRCA1/2 carriers (FORCE). While an overall low level of awareness (20–32%) of the option for PGD was noted among conference participants, approximately one-third thought PGD was an acceptable option to reduce risks of a child inheriting a known mutation. Positive attitudes toward PGD were associated with greater awareness of PGD, desire for more children, and previous pre-natal genetic testing .</a:t>
            </a:r>
          </a:p>
        </p:txBody>
      </p:sp>
    </p:spTree>
    <p:extLst>
      <p:ext uri="{BB962C8B-B14F-4D97-AF65-F5344CB8AC3E}">
        <p14:creationId xmlns:p14="http://schemas.microsoft.com/office/powerpoint/2010/main" val="899918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247B18-53B6-41A6-A89C-56043F1A40E1}"/>
              </a:ext>
            </a:extLst>
          </p:cNvPr>
          <p:cNvSpPr>
            <a:spLocks noGrp="1"/>
          </p:cNvSpPr>
          <p:nvPr>
            <p:ph idx="1"/>
          </p:nvPr>
        </p:nvSpPr>
        <p:spPr>
          <a:xfrm>
            <a:off x="278296" y="437322"/>
            <a:ext cx="11353800" cy="4586702"/>
          </a:xfrm>
        </p:spPr>
        <p:txBody>
          <a:bodyPr/>
          <a:lstStyle/>
          <a:p>
            <a:pPr marL="0" indent="0">
              <a:buNone/>
            </a:pPr>
            <a:br>
              <a:rPr lang="en-US" dirty="0"/>
            </a:br>
            <a:r>
              <a:rPr lang="en-US" sz="3600" b="1" i="1" u="sng" dirty="0">
                <a:solidFill>
                  <a:srgbClr val="98259B"/>
                </a:solidFill>
              </a:rPr>
              <a:t>3. Menopause, Sexual Considerations, and Quality of Life After RRSO Prevalence of RRSO:</a:t>
            </a:r>
            <a:r>
              <a:rPr lang="en-US" dirty="0">
                <a:solidFill>
                  <a:srgbClr val="98259B"/>
                </a:solidFill>
              </a:rPr>
              <a:t> </a:t>
            </a:r>
          </a:p>
          <a:p>
            <a:pPr marL="0" indent="0">
              <a:buNone/>
            </a:pPr>
            <a:endParaRPr lang="en-US" dirty="0"/>
          </a:p>
          <a:p>
            <a:pPr marL="0" indent="0">
              <a:buNone/>
            </a:pPr>
            <a:r>
              <a:rPr lang="en-US" sz="3200" dirty="0"/>
              <a:t>Approximately 60–70% of women with a BRCA1/2 mutation elect to have RRSO between the ages of 35–70 . Those with OC in their family are more likely to opt for RRSO.</a:t>
            </a:r>
          </a:p>
        </p:txBody>
      </p:sp>
    </p:spTree>
    <p:extLst>
      <p:ext uri="{BB962C8B-B14F-4D97-AF65-F5344CB8AC3E}">
        <p14:creationId xmlns:p14="http://schemas.microsoft.com/office/powerpoint/2010/main" val="3533240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AFCBE6-BE9B-4E36-A490-62D1AC2A2FE6}"/>
              </a:ext>
            </a:extLst>
          </p:cNvPr>
          <p:cNvSpPr>
            <a:spLocks noGrp="1"/>
          </p:cNvSpPr>
          <p:nvPr>
            <p:ph idx="1"/>
          </p:nvPr>
        </p:nvSpPr>
        <p:spPr>
          <a:xfrm>
            <a:off x="0" y="659433"/>
            <a:ext cx="12192000" cy="4351338"/>
          </a:xfrm>
        </p:spPr>
        <p:txBody>
          <a:bodyPr>
            <a:normAutofit/>
          </a:bodyPr>
          <a:lstStyle/>
          <a:p>
            <a:r>
              <a:rPr lang="en-US" sz="4000" b="1" dirty="0">
                <a:solidFill>
                  <a:srgbClr val="009900"/>
                </a:solidFill>
              </a:rPr>
              <a:t>Short- and Long-term Effects of Surgical Menopause: </a:t>
            </a:r>
          </a:p>
          <a:p>
            <a:r>
              <a:rPr lang="en-US" sz="3200" dirty="0"/>
              <a:t>Once a mutation carrier decides to move forward with oophorectomy, she faces myriad short- and long-term effects of surgical menopause. These include hot flashes and mood changes in the short-term and long-term effects of vaginal dryness and sexual dysfunction, in addition to increased risk of bone loss and cardiac disease. The major side effects of surgical menopause following </a:t>
            </a:r>
            <a:r>
              <a:rPr lang="en-US" sz="3200" dirty="0" err="1"/>
              <a:t>salpingo</a:t>
            </a:r>
            <a:r>
              <a:rPr lang="en-US" sz="3200" dirty="0"/>
              <a:t>–oophorectomy are summarized in Table 3. </a:t>
            </a:r>
            <a:br>
              <a:rPr lang="en-US" sz="3200" dirty="0"/>
            </a:br>
            <a:endParaRPr lang="en-US" sz="3200" dirty="0"/>
          </a:p>
        </p:txBody>
      </p:sp>
    </p:spTree>
    <p:extLst>
      <p:ext uri="{BB962C8B-B14F-4D97-AF65-F5344CB8AC3E}">
        <p14:creationId xmlns:p14="http://schemas.microsoft.com/office/powerpoint/2010/main" val="2523053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4B56D-09B2-4074-9B10-E4205019CB6D}"/>
              </a:ext>
            </a:extLst>
          </p:cNvPr>
          <p:cNvSpPr>
            <a:spLocks noGrp="1"/>
          </p:cNvSpPr>
          <p:nvPr>
            <p:ph idx="1"/>
          </p:nvPr>
        </p:nvSpPr>
        <p:spPr>
          <a:xfrm>
            <a:off x="525117" y="672685"/>
            <a:ext cx="11141765" cy="5032375"/>
          </a:xfrm>
        </p:spPr>
        <p:txBody>
          <a:bodyPr>
            <a:normAutofit lnSpcReduction="10000"/>
          </a:bodyPr>
          <a:lstStyle/>
          <a:p>
            <a:pPr fontAlgn="ctr"/>
            <a:r>
              <a:rPr lang="en-US" sz="3600" b="1" dirty="0">
                <a:solidFill>
                  <a:srgbClr val="009900"/>
                </a:solidFill>
              </a:rPr>
              <a:t>Quality of Life (QOL) After RRSO:</a:t>
            </a:r>
          </a:p>
          <a:p>
            <a:pPr fontAlgn="ctr"/>
            <a:r>
              <a:rPr lang="en-US" dirty="0"/>
              <a:t> </a:t>
            </a:r>
            <a:r>
              <a:rPr lang="en-US" sz="3200" dirty="0"/>
              <a:t>QOL after RRSO has been extensively studied. Common themes include fewer cancer-related worries in RRSO patients but also more menopausal symptoms and sexual dysfunction. Prospective studies have shown that RRSO (vs. screening) may decrease sexual frequency up to one year after surgery  and lead to sexual dysfunction for up to 5 years.</a:t>
            </a:r>
          </a:p>
          <a:p>
            <a:r>
              <a:rPr lang="en-US" sz="3200" dirty="0"/>
              <a:t>Finch et al. found that BRCA1/2 mutation carriers who elected for RRSO but took hormone replacement therapy post-operatively had less hot flashes and vaginal dryness, but still experienced decreased sexual satisfaction .</a:t>
            </a:r>
          </a:p>
          <a:p>
            <a:endParaRPr lang="en-US" dirty="0"/>
          </a:p>
        </p:txBody>
      </p:sp>
    </p:spTree>
    <p:extLst>
      <p:ext uri="{BB962C8B-B14F-4D97-AF65-F5344CB8AC3E}">
        <p14:creationId xmlns:p14="http://schemas.microsoft.com/office/powerpoint/2010/main" val="998197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6257E1-BC52-47D7-ADAD-FA763E3C6F3F}"/>
              </a:ext>
            </a:extLst>
          </p:cNvPr>
          <p:cNvSpPr>
            <a:spLocks noGrp="1"/>
          </p:cNvSpPr>
          <p:nvPr>
            <p:ph idx="1"/>
          </p:nvPr>
        </p:nvSpPr>
        <p:spPr>
          <a:xfrm>
            <a:off x="414131" y="871469"/>
            <a:ext cx="10515600" cy="4351338"/>
          </a:xfrm>
        </p:spPr>
        <p:txBody>
          <a:bodyPr/>
          <a:lstStyle/>
          <a:p>
            <a:r>
              <a:rPr lang="en-US" sz="3200" b="1" dirty="0">
                <a:solidFill>
                  <a:srgbClr val="009900"/>
                </a:solidFill>
              </a:rPr>
              <a:t>patient Information Needs</a:t>
            </a:r>
            <a:r>
              <a:rPr lang="en-US" sz="3200" dirty="0"/>
              <a:t>:</a:t>
            </a:r>
          </a:p>
          <a:p>
            <a:r>
              <a:rPr lang="en-US" sz="3200" dirty="0"/>
              <a:t> Patients have reported the need for more information regarding the impact of surgery on their sexual health and the availability of sex therapy </a:t>
            </a:r>
            <a:r>
              <a:rPr lang="en-US" dirty="0"/>
              <a:t>. </a:t>
            </a:r>
            <a:br>
              <a:rPr lang="en-US" dirty="0"/>
            </a:br>
            <a:endParaRPr lang="en-US" dirty="0"/>
          </a:p>
        </p:txBody>
      </p:sp>
    </p:spTree>
    <p:extLst>
      <p:ext uri="{BB962C8B-B14F-4D97-AF65-F5344CB8AC3E}">
        <p14:creationId xmlns:p14="http://schemas.microsoft.com/office/powerpoint/2010/main" val="1343080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EFF3-68B0-46CE-AC0B-26E83E9849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2E8389-AEF6-4325-85A8-422B2D4154E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AC2E1D1-9520-4662-9BD3-E55284669814}"/>
              </a:ext>
            </a:extLst>
          </p:cNvPr>
          <p:cNvPicPr>
            <a:picLocks noChangeAspect="1"/>
          </p:cNvPicPr>
          <p:nvPr/>
        </p:nvPicPr>
        <p:blipFill>
          <a:blip r:embed="rId2"/>
          <a:stretch>
            <a:fillRect/>
          </a:stretch>
        </p:blipFill>
        <p:spPr>
          <a:xfrm>
            <a:off x="0" y="0"/>
            <a:ext cx="12192000" cy="6745357"/>
          </a:xfrm>
          <a:prstGeom prst="rect">
            <a:avLst/>
          </a:prstGeom>
        </p:spPr>
      </p:pic>
    </p:spTree>
    <p:extLst>
      <p:ext uri="{BB962C8B-B14F-4D97-AF65-F5344CB8AC3E}">
        <p14:creationId xmlns:p14="http://schemas.microsoft.com/office/powerpoint/2010/main" val="618249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63B8-E97C-4DF7-8822-F871F17B86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B3B794-4031-4A2A-A6DD-DF2400C59A9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4D60C71-A68B-49DE-B0CD-933D4E1AD735}"/>
              </a:ext>
            </a:extLst>
          </p:cNvPr>
          <p:cNvPicPr>
            <a:picLocks noChangeAspect="1"/>
          </p:cNvPicPr>
          <p:nvPr/>
        </p:nvPicPr>
        <p:blipFill>
          <a:blip r:embed="rId2"/>
          <a:stretch>
            <a:fillRect/>
          </a:stretch>
        </p:blipFill>
        <p:spPr>
          <a:xfrm>
            <a:off x="1" y="92765"/>
            <a:ext cx="12192000" cy="6665844"/>
          </a:xfrm>
          <a:prstGeom prst="rect">
            <a:avLst/>
          </a:prstGeom>
        </p:spPr>
      </p:pic>
    </p:spTree>
    <p:extLst>
      <p:ext uri="{BB962C8B-B14F-4D97-AF65-F5344CB8AC3E}">
        <p14:creationId xmlns:p14="http://schemas.microsoft.com/office/powerpoint/2010/main" val="526907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4A25E-63AF-4FA2-942B-3973BB7D6BC4}"/>
              </a:ext>
            </a:extLst>
          </p:cNvPr>
          <p:cNvSpPr>
            <a:spLocks noGrp="1"/>
          </p:cNvSpPr>
          <p:nvPr>
            <p:ph idx="1"/>
          </p:nvPr>
        </p:nvSpPr>
        <p:spPr/>
        <p:txBody>
          <a:bodyPr>
            <a:normAutofit/>
          </a:bodyPr>
          <a:lstStyle/>
          <a:p>
            <a:r>
              <a:rPr lang="en-US" sz="3200" u="sng" dirty="0">
                <a:solidFill>
                  <a:srgbClr val="98259B"/>
                </a:solidFill>
              </a:rPr>
              <a:t>Summary :</a:t>
            </a:r>
          </a:p>
          <a:p>
            <a:r>
              <a:rPr lang="en-US" sz="3200" u="sng" dirty="0">
                <a:solidFill>
                  <a:srgbClr val="98259B"/>
                </a:solidFill>
              </a:rPr>
              <a:t>Women with BRCA1/2 mutations face complex considerations in reproductive and sexual health. Fertility decisions may be impacted by ovarian reserve and early menopause. PGD offers options for reducing genetic risks, though awareness and acceptance vary. RRSO affects quality of life, especially regarding menopausal symptoms and sexual health. </a:t>
            </a:r>
            <a:br>
              <a:rPr lang="en-US" sz="3200" u="sng" dirty="0">
                <a:solidFill>
                  <a:srgbClr val="98259B"/>
                </a:solidFill>
              </a:rPr>
            </a:br>
            <a:endParaRPr lang="en-US" sz="3200" u="sng" dirty="0">
              <a:solidFill>
                <a:srgbClr val="98259B"/>
              </a:solidFill>
            </a:endParaRPr>
          </a:p>
        </p:txBody>
      </p:sp>
    </p:spTree>
    <p:extLst>
      <p:ext uri="{BB962C8B-B14F-4D97-AF65-F5344CB8AC3E}">
        <p14:creationId xmlns:p14="http://schemas.microsoft.com/office/powerpoint/2010/main" val="275649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4457" y="391567"/>
            <a:ext cx="10272000" cy="643600"/>
          </a:xfrm>
        </p:spPr>
        <p:txBody>
          <a:bodyPr/>
          <a:lstStyle/>
          <a:p>
            <a:r>
              <a:rPr lang="en-US" dirty="0"/>
              <a:t>Introduction</a:t>
            </a:r>
          </a:p>
        </p:txBody>
      </p:sp>
      <p:sp>
        <p:nvSpPr>
          <p:cNvPr id="3" name="عنصر نائب للنص 2"/>
          <p:cNvSpPr>
            <a:spLocks noGrp="1"/>
          </p:cNvSpPr>
          <p:nvPr>
            <p:ph type="body" idx="1"/>
          </p:nvPr>
        </p:nvSpPr>
        <p:spPr>
          <a:xfrm>
            <a:off x="959999" y="1536633"/>
            <a:ext cx="10883657" cy="4608000"/>
          </a:xfrm>
        </p:spPr>
        <p:txBody>
          <a:bodyPr/>
          <a:lstStyle/>
          <a:p>
            <a:r>
              <a:rPr lang="en-US" sz="2800" b="1" dirty="0"/>
              <a:t>Genetic testing for hereditary cancer risk makes feasible cancer prevention through intensive screening, surgical prophylaxis, and chemoprevention.</a:t>
            </a:r>
          </a:p>
          <a:p>
            <a:endParaRPr lang="ar-JO" sz="2800" b="1" dirty="0"/>
          </a:p>
          <a:p>
            <a:r>
              <a:rPr lang="en-US" sz="2800" b="1" dirty="0"/>
              <a:t>Identifying causative genetic mutations allows women to get an estimate of their lifetime risks for OC and EC in an effort to support informed decisions </a:t>
            </a:r>
            <a:r>
              <a:rPr lang="en-US" sz="2800" b="1" dirty="0" err="1"/>
              <a:t>aboutmanaging</a:t>
            </a:r>
            <a:r>
              <a:rPr lang="en-US" sz="2800" b="1" dirty="0"/>
              <a:t> cancer risks and subsequent lifestyle decisions such as childbearing. </a:t>
            </a:r>
          </a:p>
          <a:p>
            <a:endParaRPr lang="ar-JO" sz="2800" b="1" dirty="0"/>
          </a:p>
          <a:p>
            <a:r>
              <a:rPr lang="en-US" sz="2800" b="1" dirty="0"/>
              <a:t>Another advantage of risk assessment</a:t>
            </a:r>
            <a:r>
              <a:rPr lang="ar-JO" sz="2800" b="1" dirty="0"/>
              <a:t> </a:t>
            </a:r>
            <a:r>
              <a:rPr lang="en-US" sz="2800" b="1" dirty="0"/>
              <a:t>is the decrease in the anxiety for those women in a family with a known genetic predisposition to a gynecologic cancer but who are, upon testing, found to be “true negative” or non-carriers of a familial gene.</a:t>
            </a:r>
          </a:p>
        </p:txBody>
      </p:sp>
    </p:spTree>
    <p:extLst>
      <p:ext uri="{BB962C8B-B14F-4D97-AF65-F5344CB8AC3E}">
        <p14:creationId xmlns:p14="http://schemas.microsoft.com/office/powerpoint/2010/main" val="354462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2332" y="2047152"/>
            <a:ext cx="7927041" cy="2061636"/>
          </a:xfrm>
          <a:prstGeom prst="rect">
            <a:avLst/>
          </a:prstGeom>
        </p:spPr>
        <p:txBody>
          <a:bodyPr vert="horz" wrap="square" lIns="0" tIns="13254" rIns="0" bIns="0" rtlCol="0" anchor="ctr">
            <a:spAutoFit/>
          </a:bodyPr>
          <a:lstStyle/>
          <a:p>
            <a:pPr marL="11527" marR="4611">
              <a:lnSpc>
                <a:spcPct val="112999"/>
              </a:lnSpc>
              <a:spcBef>
                <a:spcPts val="103"/>
              </a:spcBef>
            </a:pPr>
            <a:r>
              <a:rPr sz="4000" b="1" dirty="0"/>
              <a:t>5.</a:t>
            </a:r>
            <a:r>
              <a:rPr sz="4000" b="1" spc="-218" dirty="0"/>
              <a:t> </a:t>
            </a:r>
            <a:r>
              <a:rPr sz="4000" b="1" dirty="0"/>
              <a:t>Evolution</a:t>
            </a:r>
            <a:r>
              <a:rPr sz="4000" b="1" spc="-18" dirty="0"/>
              <a:t> </a:t>
            </a:r>
            <a:r>
              <a:rPr sz="4000" b="1" dirty="0"/>
              <a:t>of</a:t>
            </a:r>
            <a:r>
              <a:rPr sz="4000" b="1" spc="-18" dirty="0"/>
              <a:t> </a:t>
            </a:r>
            <a:r>
              <a:rPr sz="4000" b="1" dirty="0"/>
              <a:t>cancer</a:t>
            </a:r>
            <a:r>
              <a:rPr sz="4000" b="1" spc="-18" dirty="0"/>
              <a:t> </a:t>
            </a:r>
            <a:r>
              <a:rPr sz="4000" b="1" dirty="0"/>
              <a:t>risk</a:t>
            </a:r>
            <a:r>
              <a:rPr sz="4000" b="1" spc="-14" dirty="0"/>
              <a:t> </a:t>
            </a:r>
            <a:r>
              <a:rPr sz="4000" b="1" spc="-9" dirty="0"/>
              <a:t>assessment: </a:t>
            </a:r>
            <a:r>
              <a:rPr sz="4000" b="1" dirty="0"/>
              <a:t>universal</a:t>
            </a:r>
            <a:r>
              <a:rPr sz="4000" b="1" spc="-32" dirty="0"/>
              <a:t> </a:t>
            </a:r>
            <a:r>
              <a:rPr sz="4000" b="1" dirty="0"/>
              <a:t>Lynch</a:t>
            </a:r>
            <a:r>
              <a:rPr sz="4000" b="1" spc="-32" dirty="0"/>
              <a:t> </a:t>
            </a:r>
            <a:r>
              <a:rPr sz="4000" b="1" dirty="0"/>
              <a:t>syndrome</a:t>
            </a:r>
            <a:r>
              <a:rPr sz="4000" b="1" spc="-32" dirty="0"/>
              <a:t> </a:t>
            </a:r>
            <a:r>
              <a:rPr sz="4000" b="1" dirty="0"/>
              <a:t>screening</a:t>
            </a:r>
            <a:r>
              <a:rPr sz="4000" b="1" spc="-27" dirty="0"/>
              <a:t> </a:t>
            </a:r>
            <a:r>
              <a:rPr sz="4000" b="1" spc="-23" dirty="0"/>
              <a:t>and </a:t>
            </a:r>
            <a:r>
              <a:rPr sz="4000" b="1" spc="-9" dirty="0"/>
              <a:t>multi-</a:t>
            </a:r>
            <a:r>
              <a:rPr sz="4000" b="1" dirty="0"/>
              <a:t>gene</a:t>
            </a:r>
            <a:r>
              <a:rPr sz="4000" b="1" spc="-5" dirty="0"/>
              <a:t> </a:t>
            </a:r>
            <a:r>
              <a:rPr sz="4000" b="1" dirty="0"/>
              <a:t>panel </a:t>
            </a:r>
            <a:r>
              <a:rPr sz="4000" b="1" spc="-9" dirty="0"/>
              <a:t>testing</a:t>
            </a:r>
            <a:endParaRPr sz="40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2822" y="187925"/>
            <a:ext cx="6323768" cy="1202440"/>
          </a:xfrm>
          <a:prstGeom prst="rect">
            <a:avLst/>
          </a:prstGeom>
        </p:spPr>
        <p:txBody>
          <a:bodyPr vert="horz" wrap="square" lIns="0" tIns="68004" rIns="0" bIns="0" rtlCol="0" anchor="ctr">
            <a:spAutoFit/>
          </a:bodyPr>
          <a:lstStyle/>
          <a:p>
            <a:pPr marL="11527">
              <a:lnSpc>
                <a:spcPct val="100000"/>
              </a:lnSpc>
              <a:spcBef>
                <a:spcPts val="535"/>
              </a:spcBef>
            </a:pPr>
            <a:r>
              <a:rPr sz="3540" dirty="0"/>
              <a:t>Family</a:t>
            </a:r>
            <a:r>
              <a:rPr sz="3540" spc="5" dirty="0"/>
              <a:t> </a:t>
            </a:r>
            <a:r>
              <a:rPr sz="3540" dirty="0"/>
              <a:t>history</a:t>
            </a:r>
            <a:r>
              <a:rPr sz="3540" spc="5" dirty="0"/>
              <a:t> </a:t>
            </a:r>
            <a:r>
              <a:rPr sz="3540" dirty="0"/>
              <a:t>and</a:t>
            </a:r>
            <a:r>
              <a:rPr sz="3540" spc="5" dirty="0"/>
              <a:t> </a:t>
            </a:r>
            <a:r>
              <a:rPr sz="3540" dirty="0"/>
              <a:t>predictors</a:t>
            </a:r>
            <a:r>
              <a:rPr sz="3540" spc="5" dirty="0"/>
              <a:t> </a:t>
            </a:r>
            <a:r>
              <a:rPr sz="3540" spc="-32" dirty="0"/>
              <a:t>of</a:t>
            </a:r>
            <a:endParaRPr sz="3540" dirty="0"/>
          </a:p>
          <a:p>
            <a:pPr marL="11527">
              <a:lnSpc>
                <a:spcPct val="100000"/>
              </a:lnSpc>
              <a:spcBef>
                <a:spcPts val="436"/>
              </a:spcBef>
            </a:pPr>
            <a:r>
              <a:rPr sz="3494" dirty="0"/>
              <a:t>genetic</a:t>
            </a:r>
            <a:r>
              <a:rPr sz="3494" spc="-18" dirty="0"/>
              <a:t> </a:t>
            </a:r>
            <a:r>
              <a:rPr sz="3494" dirty="0"/>
              <a:t>risk</a:t>
            </a:r>
            <a:r>
              <a:rPr sz="3494" spc="-14" dirty="0"/>
              <a:t> </a:t>
            </a:r>
            <a:r>
              <a:rPr sz="3494" dirty="0"/>
              <a:t>of</a:t>
            </a:r>
            <a:r>
              <a:rPr sz="3494" spc="-14" dirty="0"/>
              <a:t> </a:t>
            </a:r>
            <a:r>
              <a:rPr sz="3494" spc="-9" dirty="0"/>
              <a:t>cancer</a:t>
            </a:r>
            <a:endParaRPr sz="3494" dirty="0"/>
          </a:p>
        </p:txBody>
      </p:sp>
      <p:sp>
        <p:nvSpPr>
          <p:cNvPr id="3" name="object 3"/>
          <p:cNvSpPr txBox="1"/>
          <p:nvPr/>
        </p:nvSpPr>
        <p:spPr>
          <a:xfrm>
            <a:off x="2606143" y="1789033"/>
            <a:ext cx="8073998" cy="4279822"/>
          </a:xfrm>
          <a:prstGeom prst="rect">
            <a:avLst/>
          </a:prstGeom>
        </p:spPr>
        <p:txBody>
          <a:bodyPr vert="horz" wrap="square" lIns="0" tIns="53019" rIns="0" bIns="0" rtlCol="0">
            <a:spAutoFit/>
          </a:bodyPr>
          <a:lstStyle/>
          <a:p>
            <a:pPr marL="351559" marR="62243" indent="-282976">
              <a:lnSpc>
                <a:spcPct val="89800"/>
              </a:lnSpc>
              <a:spcBef>
                <a:spcPts val="417"/>
              </a:spcBef>
              <a:tabLst>
                <a:tab pos="3124263" algn="l"/>
              </a:tabLst>
            </a:pPr>
            <a:r>
              <a:rPr lang="en-US" sz="2400" b="1" spc="-9" dirty="0">
                <a:latin typeface="Arial MT"/>
                <a:cs typeface="Arial MT"/>
              </a:rPr>
              <a:t>- </a:t>
            </a:r>
            <a:r>
              <a:rPr sz="2451" dirty="0">
                <a:latin typeface="Arial MT"/>
                <a:cs typeface="Arial MT"/>
              </a:rPr>
              <a:t>The</a:t>
            </a:r>
            <a:r>
              <a:rPr sz="2451" spc="-41" dirty="0">
                <a:latin typeface="Arial MT"/>
                <a:cs typeface="Arial MT"/>
              </a:rPr>
              <a:t> </a:t>
            </a:r>
            <a:r>
              <a:rPr sz="2451" dirty="0">
                <a:latin typeface="Arial MT"/>
                <a:cs typeface="Arial MT"/>
              </a:rPr>
              <a:t>cornerstone</a:t>
            </a:r>
            <a:r>
              <a:rPr sz="2451" spc="-27" dirty="0">
                <a:latin typeface="Arial MT"/>
                <a:cs typeface="Arial MT"/>
              </a:rPr>
              <a:t> </a:t>
            </a:r>
            <a:r>
              <a:rPr sz="2451" dirty="0">
                <a:latin typeface="Arial MT"/>
                <a:cs typeface="Arial MT"/>
              </a:rPr>
              <a:t>of</a:t>
            </a:r>
            <a:r>
              <a:rPr sz="2451" spc="-23" dirty="0">
                <a:latin typeface="Arial MT"/>
                <a:cs typeface="Arial MT"/>
              </a:rPr>
              <a:t> </a:t>
            </a:r>
            <a:r>
              <a:rPr sz="2451" dirty="0">
                <a:latin typeface="Arial MT"/>
                <a:cs typeface="Arial MT"/>
              </a:rPr>
              <a:t>cancer</a:t>
            </a:r>
            <a:r>
              <a:rPr sz="2451" spc="-23" dirty="0">
                <a:latin typeface="Arial MT"/>
                <a:cs typeface="Arial MT"/>
              </a:rPr>
              <a:t> </a:t>
            </a:r>
            <a:r>
              <a:rPr sz="2451" dirty="0">
                <a:latin typeface="Arial MT"/>
                <a:cs typeface="Arial MT"/>
              </a:rPr>
              <a:t>risk</a:t>
            </a:r>
            <a:r>
              <a:rPr sz="2451" spc="-27" dirty="0">
                <a:latin typeface="Arial MT"/>
                <a:cs typeface="Arial MT"/>
              </a:rPr>
              <a:t> </a:t>
            </a:r>
            <a:r>
              <a:rPr sz="2451" dirty="0">
                <a:latin typeface="Arial MT"/>
                <a:cs typeface="Arial MT"/>
              </a:rPr>
              <a:t>assessment</a:t>
            </a:r>
            <a:r>
              <a:rPr sz="2451" spc="-23" dirty="0">
                <a:latin typeface="Arial MT"/>
                <a:cs typeface="Arial MT"/>
              </a:rPr>
              <a:t> </a:t>
            </a:r>
            <a:r>
              <a:rPr sz="2451" spc="-9" dirty="0">
                <a:latin typeface="Arial MT"/>
                <a:cs typeface="Arial MT"/>
              </a:rPr>
              <a:t>remains</a:t>
            </a:r>
            <a:r>
              <a:rPr sz="2451" spc="613" dirty="0">
                <a:latin typeface="Arial MT"/>
                <a:cs typeface="Arial MT"/>
              </a:rPr>
              <a:t> </a:t>
            </a:r>
            <a:r>
              <a:rPr sz="2451" dirty="0">
                <a:latin typeface="Arial MT"/>
                <a:cs typeface="Arial MT"/>
              </a:rPr>
              <a:t>the</a:t>
            </a:r>
            <a:r>
              <a:rPr sz="2451" spc="36" dirty="0">
                <a:latin typeface="Arial MT"/>
                <a:cs typeface="Arial MT"/>
              </a:rPr>
              <a:t> </a:t>
            </a:r>
            <a:r>
              <a:rPr sz="2451" dirty="0">
                <a:latin typeface="Arial MT"/>
                <a:cs typeface="Arial MT"/>
              </a:rPr>
              <a:t>review</a:t>
            </a:r>
            <a:r>
              <a:rPr sz="2451" spc="41" dirty="0">
                <a:latin typeface="Arial MT"/>
                <a:cs typeface="Arial MT"/>
              </a:rPr>
              <a:t> </a:t>
            </a:r>
            <a:r>
              <a:rPr sz="2451" dirty="0">
                <a:latin typeface="Arial MT"/>
                <a:cs typeface="Arial MT"/>
              </a:rPr>
              <a:t>of</a:t>
            </a:r>
            <a:r>
              <a:rPr sz="2451" spc="36" dirty="0">
                <a:latin typeface="Arial MT"/>
                <a:cs typeface="Arial MT"/>
              </a:rPr>
              <a:t> </a:t>
            </a:r>
            <a:r>
              <a:rPr sz="2451" dirty="0">
                <a:latin typeface="Arial MT"/>
                <a:cs typeface="Arial MT"/>
              </a:rPr>
              <a:t>family</a:t>
            </a:r>
            <a:r>
              <a:rPr sz="2451" spc="41" dirty="0">
                <a:latin typeface="Arial MT"/>
                <a:cs typeface="Arial MT"/>
              </a:rPr>
              <a:t> </a:t>
            </a:r>
            <a:r>
              <a:rPr sz="2451" dirty="0">
                <a:latin typeface="Arial MT"/>
                <a:cs typeface="Arial MT"/>
              </a:rPr>
              <a:t>history,</a:t>
            </a:r>
            <a:r>
              <a:rPr sz="2451" spc="-109" dirty="0">
                <a:latin typeface="Arial MT"/>
                <a:cs typeface="Arial MT"/>
              </a:rPr>
              <a:t> </a:t>
            </a:r>
            <a:r>
              <a:rPr sz="2451" dirty="0">
                <a:latin typeface="Arial MT"/>
                <a:cs typeface="Arial MT"/>
              </a:rPr>
              <a:t>the</a:t>
            </a:r>
            <a:r>
              <a:rPr sz="2451" spc="41" dirty="0">
                <a:latin typeface="Arial MT"/>
                <a:cs typeface="Arial MT"/>
              </a:rPr>
              <a:t> </a:t>
            </a:r>
            <a:r>
              <a:rPr sz="2451" dirty="0">
                <a:latin typeface="Arial MT"/>
                <a:cs typeface="Arial MT"/>
              </a:rPr>
              <a:t>appreciation</a:t>
            </a:r>
            <a:r>
              <a:rPr sz="2451" spc="36" dirty="0">
                <a:latin typeface="Arial MT"/>
                <a:cs typeface="Arial MT"/>
              </a:rPr>
              <a:t> </a:t>
            </a:r>
            <a:r>
              <a:rPr sz="2451" dirty="0">
                <a:latin typeface="Arial MT"/>
                <a:cs typeface="Arial MT"/>
              </a:rPr>
              <a:t>of</a:t>
            </a:r>
            <a:r>
              <a:rPr sz="2451" spc="41" dirty="0">
                <a:latin typeface="Arial MT"/>
                <a:cs typeface="Arial MT"/>
              </a:rPr>
              <a:t> </a:t>
            </a:r>
            <a:r>
              <a:rPr sz="2451" spc="-9" dirty="0">
                <a:latin typeface="Arial MT"/>
                <a:cs typeface="Arial MT"/>
              </a:rPr>
              <a:t>physical </a:t>
            </a:r>
            <a:r>
              <a:rPr sz="2405" dirty="0">
                <a:latin typeface="Arial MT"/>
                <a:cs typeface="Arial MT"/>
              </a:rPr>
              <a:t>findings</a:t>
            </a:r>
            <a:r>
              <a:rPr sz="2405" spc="-23" dirty="0">
                <a:latin typeface="Arial MT"/>
                <a:cs typeface="Arial MT"/>
              </a:rPr>
              <a:t> </a:t>
            </a:r>
            <a:r>
              <a:rPr sz="2405" dirty="0">
                <a:latin typeface="Arial MT"/>
                <a:cs typeface="Arial MT"/>
              </a:rPr>
              <a:t>related</a:t>
            </a:r>
            <a:r>
              <a:rPr sz="2405" spc="-18" dirty="0">
                <a:latin typeface="Arial MT"/>
                <a:cs typeface="Arial MT"/>
              </a:rPr>
              <a:t> </a:t>
            </a:r>
            <a:r>
              <a:rPr sz="2405" dirty="0">
                <a:latin typeface="Arial MT"/>
                <a:cs typeface="Arial MT"/>
              </a:rPr>
              <a:t>to</a:t>
            </a:r>
            <a:r>
              <a:rPr sz="2405" spc="-18" dirty="0">
                <a:latin typeface="Arial MT"/>
                <a:cs typeface="Arial MT"/>
              </a:rPr>
              <a:t> </a:t>
            </a:r>
            <a:r>
              <a:rPr sz="2405" dirty="0">
                <a:latin typeface="Arial MT"/>
                <a:cs typeface="Arial MT"/>
              </a:rPr>
              <a:t>genetic</a:t>
            </a:r>
            <a:r>
              <a:rPr sz="2405" spc="-18" dirty="0">
                <a:latin typeface="Arial MT"/>
                <a:cs typeface="Arial MT"/>
              </a:rPr>
              <a:t> </a:t>
            </a:r>
            <a:r>
              <a:rPr sz="2405" dirty="0">
                <a:latin typeface="Arial MT"/>
                <a:cs typeface="Arial MT"/>
              </a:rPr>
              <a:t>syndromes</a:t>
            </a:r>
            <a:r>
              <a:rPr sz="2405" spc="-18" dirty="0">
                <a:latin typeface="Arial MT"/>
                <a:cs typeface="Arial MT"/>
              </a:rPr>
              <a:t> </a:t>
            </a:r>
            <a:r>
              <a:rPr sz="2405" dirty="0">
                <a:latin typeface="Arial MT"/>
                <a:cs typeface="Arial MT"/>
              </a:rPr>
              <a:t>(e.g.</a:t>
            </a:r>
            <a:r>
              <a:rPr sz="2405" spc="-150" dirty="0">
                <a:latin typeface="Arial MT"/>
                <a:cs typeface="Arial MT"/>
              </a:rPr>
              <a:t> </a:t>
            </a:r>
            <a:r>
              <a:rPr sz="2405" spc="-9" dirty="0">
                <a:latin typeface="Arial MT"/>
                <a:cs typeface="Arial MT"/>
              </a:rPr>
              <a:t>café-au-</a:t>
            </a:r>
            <a:r>
              <a:rPr sz="2405" spc="-18" dirty="0">
                <a:latin typeface="Arial MT"/>
                <a:cs typeface="Arial MT"/>
              </a:rPr>
              <a:t>lait </a:t>
            </a:r>
            <a:r>
              <a:rPr sz="2451" dirty="0">
                <a:latin typeface="Arial MT"/>
                <a:cs typeface="Arial MT"/>
              </a:rPr>
              <a:t>spots),</a:t>
            </a:r>
            <a:r>
              <a:rPr sz="2451" spc="-100" dirty="0">
                <a:latin typeface="Arial MT"/>
                <a:cs typeface="Arial MT"/>
              </a:rPr>
              <a:t> </a:t>
            </a:r>
            <a:r>
              <a:rPr sz="2451" dirty="0">
                <a:latin typeface="Arial MT"/>
                <a:cs typeface="Arial MT"/>
              </a:rPr>
              <a:t>and</a:t>
            </a:r>
            <a:r>
              <a:rPr sz="2451" spc="45" dirty="0">
                <a:latin typeface="Arial MT"/>
                <a:cs typeface="Arial MT"/>
              </a:rPr>
              <a:t> </a:t>
            </a:r>
            <a:r>
              <a:rPr sz="2451" dirty="0">
                <a:latin typeface="Arial MT"/>
                <a:cs typeface="Arial MT"/>
              </a:rPr>
              <a:t>the</a:t>
            </a:r>
            <a:r>
              <a:rPr sz="2451" spc="50" dirty="0">
                <a:latin typeface="Arial MT"/>
                <a:cs typeface="Arial MT"/>
              </a:rPr>
              <a:t> </a:t>
            </a:r>
            <a:r>
              <a:rPr sz="2451" dirty="0">
                <a:latin typeface="Arial MT"/>
                <a:cs typeface="Arial MT"/>
              </a:rPr>
              <a:t>construction</a:t>
            </a:r>
            <a:r>
              <a:rPr sz="2451" spc="45" dirty="0">
                <a:latin typeface="Arial MT"/>
                <a:cs typeface="Arial MT"/>
              </a:rPr>
              <a:t> </a:t>
            </a:r>
            <a:r>
              <a:rPr sz="2451" dirty="0">
                <a:latin typeface="Arial MT"/>
                <a:cs typeface="Arial MT"/>
              </a:rPr>
              <a:t>of</a:t>
            </a:r>
            <a:r>
              <a:rPr sz="2451" spc="50" dirty="0">
                <a:latin typeface="Arial MT"/>
                <a:cs typeface="Arial MT"/>
              </a:rPr>
              <a:t> </a:t>
            </a:r>
            <a:r>
              <a:rPr sz="2451" dirty="0">
                <a:latin typeface="Arial MT"/>
                <a:cs typeface="Arial MT"/>
              </a:rPr>
              <a:t>a</a:t>
            </a:r>
            <a:r>
              <a:rPr sz="2451" spc="45" dirty="0">
                <a:latin typeface="Arial MT"/>
                <a:cs typeface="Arial MT"/>
              </a:rPr>
              <a:t> </a:t>
            </a:r>
            <a:r>
              <a:rPr sz="2451" dirty="0">
                <a:latin typeface="Arial MT"/>
                <a:cs typeface="Arial MT"/>
              </a:rPr>
              <a:t>detailed</a:t>
            </a:r>
            <a:r>
              <a:rPr sz="2451" spc="45" dirty="0">
                <a:latin typeface="Arial MT"/>
                <a:cs typeface="Arial MT"/>
              </a:rPr>
              <a:t> </a:t>
            </a:r>
            <a:r>
              <a:rPr sz="2451" dirty="0">
                <a:latin typeface="Arial MT"/>
                <a:cs typeface="Arial MT"/>
              </a:rPr>
              <a:t>pedigree</a:t>
            </a:r>
            <a:r>
              <a:rPr sz="2451" spc="50" dirty="0">
                <a:latin typeface="Arial MT"/>
                <a:cs typeface="Arial MT"/>
              </a:rPr>
              <a:t> </a:t>
            </a:r>
            <a:r>
              <a:rPr sz="2451" spc="-18" dirty="0">
                <a:latin typeface="Arial MT"/>
                <a:cs typeface="Arial MT"/>
              </a:rPr>
              <a:t>that </a:t>
            </a:r>
            <a:r>
              <a:rPr sz="2314" dirty="0">
                <a:latin typeface="Arial MT"/>
                <a:cs typeface="Arial MT"/>
              </a:rPr>
              <a:t>includes</a:t>
            </a:r>
            <a:r>
              <a:rPr sz="2314" spc="-14" dirty="0">
                <a:latin typeface="Arial MT"/>
                <a:cs typeface="Arial MT"/>
              </a:rPr>
              <a:t> </a:t>
            </a:r>
            <a:r>
              <a:rPr sz="2314" dirty="0">
                <a:latin typeface="Arial MT"/>
                <a:cs typeface="Arial MT"/>
              </a:rPr>
              <a:t>ages</a:t>
            </a:r>
            <a:r>
              <a:rPr sz="2314" spc="-9" dirty="0">
                <a:latin typeface="Arial MT"/>
                <a:cs typeface="Arial MT"/>
              </a:rPr>
              <a:t> </a:t>
            </a:r>
            <a:r>
              <a:rPr sz="2314" dirty="0">
                <a:latin typeface="Arial MT"/>
                <a:cs typeface="Arial MT"/>
              </a:rPr>
              <a:t>of</a:t>
            </a:r>
            <a:r>
              <a:rPr sz="2314" spc="-9" dirty="0">
                <a:latin typeface="Arial MT"/>
                <a:cs typeface="Arial MT"/>
              </a:rPr>
              <a:t> </a:t>
            </a:r>
            <a:r>
              <a:rPr sz="2314" dirty="0">
                <a:latin typeface="Arial MT"/>
                <a:cs typeface="Arial MT"/>
              </a:rPr>
              <a:t>cancer</a:t>
            </a:r>
            <a:r>
              <a:rPr sz="2314" spc="-9" dirty="0">
                <a:latin typeface="Arial MT"/>
                <a:cs typeface="Arial MT"/>
              </a:rPr>
              <a:t> diagnosis,</a:t>
            </a:r>
            <a:r>
              <a:rPr sz="2314" spc="-141" dirty="0">
                <a:latin typeface="Arial MT"/>
                <a:cs typeface="Arial MT"/>
              </a:rPr>
              <a:t> </a:t>
            </a:r>
            <a:r>
              <a:rPr sz="2314" dirty="0">
                <a:latin typeface="Arial MT"/>
                <a:cs typeface="Arial MT"/>
              </a:rPr>
              <a:t>ages</a:t>
            </a:r>
            <a:r>
              <a:rPr sz="2314" spc="-9" dirty="0">
                <a:latin typeface="Arial MT"/>
                <a:cs typeface="Arial MT"/>
              </a:rPr>
              <a:t> </a:t>
            </a:r>
            <a:r>
              <a:rPr sz="2314" dirty="0">
                <a:latin typeface="Arial MT"/>
                <a:cs typeface="Arial MT"/>
              </a:rPr>
              <a:t>and</a:t>
            </a:r>
            <a:r>
              <a:rPr sz="2314" spc="-9" dirty="0">
                <a:latin typeface="Arial MT"/>
                <a:cs typeface="Arial MT"/>
              </a:rPr>
              <a:t> </a:t>
            </a:r>
            <a:r>
              <a:rPr sz="2314" dirty="0">
                <a:latin typeface="Arial MT"/>
                <a:cs typeface="Arial MT"/>
              </a:rPr>
              <a:t>causes</a:t>
            </a:r>
            <a:r>
              <a:rPr sz="2314" spc="-5" dirty="0">
                <a:latin typeface="Arial MT"/>
                <a:cs typeface="Arial MT"/>
              </a:rPr>
              <a:t> </a:t>
            </a:r>
            <a:r>
              <a:rPr sz="2314" spc="-653" dirty="0">
                <a:latin typeface="Arial MT"/>
                <a:cs typeface="Arial MT"/>
              </a:rPr>
              <a:t>o</a:t>
            </a:r>
            <a:r>
              <a:rPr sz="2110" baseline="-30465" dirty="0">
                <a:latin typeface="Arial MT"/>
                <a:cs typeface="Arial MT"/>
              </a:rPr>
              <a:t>.</a:t>
            </a:r>
            <a:r>
              <a:rPr sz="2110" spc="-197" baseline="-30465" dirty="0">
                <a:latin typeface="Arial MT"/>
                <a:cs typeface="Arial MT"/>
              </a:rPr>
              <a:t> </a:t>
            </a:r>
            <a:r>
              <a:rPr sz="2314" spc="-45" dirty="0">
                <a:latin typeface="Arial MT"/>
                <a:cs typeface="Arial MT"/>
              </a:rPr>
              <a:t>f </a:t>
            </a:r>
            <a:r>
              <a:rPr sz="2451" dirty="0">
                <a:latin typeface="Arial MT"/>
                <a:cs typeface="Arial MT"/>
              </a:rPr>
              <a:t>death,</a:t>
            </a:r>
            <a:r>
              <a:rPr sz="2451" spc="-91" dirty="0">
                <a:latin typeface="Arial MT"/>
                <a:cs typeface="Arial MT"/>
              </a:rPr>
              <a:t> </a:t>
            </a:r>
            <a:r>
              <a:rPr sz="2451" spc="-23" dirty="0">
                <a:latin typeface="Arial MT"/>
                <a:cs typeface="Arial MT"/>
              </a:rPr>
              <a:t>and</a:t>
            </a:r>
            <a:r>
              <a:rPr sz="2451" dirty="0">
                <a:latin typeface="Arial MT"/>
                <a:cs typeface="Arial MT"/>
              </a:rPr>
              <a:t>	documentation</a:t>
            </a:r>
            <a:r>
              <a:rPr sz="2451" spc="59" dirty="0">
                <a:latin typeface="Arial MT"/>
                <a:cs typeface="Arial MT"/>
              </a:rPr>
              <a:t> </a:t>
            </a:r>
            <a:r>
              <a:rPr sz="2451" dirty="0">
                <a:latin typeface="Arial MT"/>
                <a:cs typeface="Arial MT"/>
              </a:rPr>
              <a:t>of</a:t>
            </a:r>
            <a:r>
              <a:rPr sz="2451" spc="64" dirty="0">
                <a:latin typeface="Arial MT"/>
                <a:cs typeface="Arial MT"/>
              </a:rPr>
              <a:t> </a:t>
            </a:r>
            <a:r>
              <a:rPr sz="2451" dirty="0">
                <a:latin typeface="Arial MT"/>
                <a:cs typeface="Arial MT"/>
              </a:rPr>
              <a:t>complex</a:t>
            </a:r>
            <a:r>
              <a:rPr sz="2451" spc="64" dirty="0">
                <a:latin typeface="Arial MT"/>
                <a:cs typeface="Arial MT"/>
              </a:rPr>
              <a:t> </a:t>
            </a:r>
            <a:r>
              <a:rPr sz="2451" spc="-9" dirty="0">
                <a:latin typeface="Arial MT"/>
                <a:cs typeface="Arial MT"/>
              </a:rPr>
              <a:t>familial </a:t>
            </a:r>
            <a:r>
              <a:rPr sz="2405" dirty="0">
                <a:latin typeface="Arial MT"/>
                <a:cs typeface="Arial MT"/>
              </a:rPr>
              <a:t>relationships</a:t>
            </a:r>
            <a:r>
              <a:rPr sz="2405" spc="-50" dirty="0">
                <a:latin typeface="Arial MT"/>
                <a:cs typeface="Arial MT"/>
              </a:rPr>
              <a:t> </a:t>
            </a:r>
            <a:r>
              <a:rPr sz="2405" dirty="0">
                <a:latin typeface="Arial MT"/>
                <a:cs typeface="Arial MT"/>
              </a:rPr>
              <a:t>(e.g.</a:t>
            </a:r>
            <a:r>
              <a:rPr sz="2405" spc="-163" dirty="0">
                <a:latin typeface="Arial MT"/>
                <a:cs typeface="Arial MT"/>
              </a:rPr>
              <a:t> </a:t>
            </a:r>
            <a:r>
              <a:rPr sz="2405" spc="-9" dirty="0">
                <a:latin typeface="Arial MT"/>
                <a:cs typeface="Arial MT"/>
              </a:rPr>
              <a:t>consanguinity).</a:t>
            </a:r>
            <a:endParaRPr sz="2405" dirty="0">
              <a:latin typeface="Arial MT"/>
              <a:cs typeface="Arial MT"/>
            </a:endParaRPr>
          </a:p>
          <a:p>
            <a:pPr>
              <a:spcBef>
                <a:spcPts val="776"/>
              </a:spcBef>
            </a:pPr>
            <a:endParaRPr sz="2451" dirty="0">
              <a:latin typeface="Arial MT"/>
              <a:cs typeface="Arial MT"/>
            </a:endParaRPr>
          </a:p>
          <a:p>
            <a:pPr marL="351559" marR="380951" indent="-282976">
              <a:lnSpc>
                <a:spcPct val="88200"/>
              </a:lnSpc>
              <a:tabLst>
                <a:tab pos="1519772" algn="l"/>
              </a:tabLst>
            </a:pPr>
            <a:r>
              <a:rPr lang="en-US" sz="2400" b="1" spc="-9" dirty="0">
                <a:latin typeface="Arial MT"/>
                <a:cs typeface="Arial MT"/>
              </a:rPr>
              <a:t>-</a:t>
            </a:r>
            <a:r>
              <a:rPr sz="2496" dirty="0">
                <a:latin typeface="Arial MT"/>
                <a:cs typeface="Arial MT"/>
              </a:rPr>
              <a:t>.</a:t>
            </a:r>
            <a:r>
              <a:rPr sz="2496" spc="-103" dirty="0">
                <a:latin typeface="Arial MT"/>
                <a:cs typeface="Arial MT"/>
              </a:rPr>
              <a:t> </a:t>
            </a:r>
            <a:r>
              <a:rPr sz="2496" dirty="0">
                <a:latin typeface="Arial MT"/>
                <a:cs typeface="Arial MT"/>
              </a:rPr>
              <a:t>muliple</a:t>
            </a:r>
            <a:r>
              <a:rPr sz="2496" spc="41" dirty="0">
                <a:latin typeface="Arial MT"/>
                <a:cs typeface="Arial MT"/>
              </a:rPr>
              <a:t> </a:t>
            </a:r>
            <a:r>
              <a:rPr sz="2496" dirty="0">
                <a:latin typeface="Arial MT"/>
                <a:cs typeface="Arial MT"/>
              </a:rPr>
              <a:t>factors</a:t>
            </a:r>
            <a:r>
              <a:rPr sz="2496" spc="41" dirty="0">
                <a:latin typeface="Arial MT"/>
                <a:cs typeface="Arial MT"/>
              </a:rPr>
              <a:t> </a:t>
            </a:r>
            <a:r>
              <a:rPr sz="2496" dirty="0">
                <a:latin typeface="Arial MT"/>
                <a:cs typeface="Arial MT"/>
              </a:rPr>
              <a:t>are</a:t>
            </a:r>
            <a:r>
              <a:rPr sz="2496" spc="41" dirty="0">
                <a:latin typeface="Arial MT"/>
                <a:cs typeface="Arial MT"/>
              </a:rPr>
              <a:t> </a:t>
            </a:r>
            <a:r>
              <a:rPr sz="2496" dirty="0">
                <a:latin typeface="Arial MT"/>
                <a:cs typeface="Arial MT"/>
              </a:rPr>
              <a:t>known</a:t>
            </a:r>
            <a:r>
              <a:rPr sz="2496" spc="36" dirty="0">
                <a:latin typeface="Arial MT"/>
                <a:cs typeface="Arial MT"/>
              </a:rPr>
              <a:t> </a:t>
            </a:r>
            <a:r>
              <a:rPr sz="2496" dirty="0">
                <a:latin typeface="Arial MT"/>
                <a:cs typeface="Arial MT"/>
              </a:rPr>
              <a:t>to</a:t>
            </a:r>
            <a:r>
              <a:rPr sz="2496" spc="41" dirty="0">
                <a:latin typeface="Arial MT"/>
                <a:cs typeface="Arial MT"/>
              </a:rPr>
              <a:t> </a:t>
            </a:r>
            <a:r>
              <a:rPr sz="2496" dirty="0">
                <a:latin typeface="Arial MT"/>
                <a:cs typeface="Arial MT"/>
              </a:rPr>
              <a:t>predict</a:t>
            </a:r>
            <a:r>
              <a:rPr sz="2496" spc="36" dirty="0">
                <a:latin typeface="Arial MT"/>
                <a:cs typeface="Arial MT"/>
              </a:rPr>
              <a:t> </a:t>
            </a:r>
            <a:r>
              <a:rPr sz="2496" dirty="0">
                <a:latin typeface="Arial MT"/>
                <a:cs typeface="Arial MT"/>
              </a:rPr>
              <a:t>genetic</a:t>
            </a:r>
            <a:r>
              <a:rPr sz="2496" spc="41" dirty="0">
                <a:latin typeface="Arial MT"/>
                <a:cs typeface="Arial MT"/>
              </a:rPr>
              <a:t> </a:t>
            </a:r>
            <a:r>
              <a:rPr sz="2496" dirty="0">
                <a:latin typeface="Arial MT"/>
                <a:cs typeface="Arial MT"/>
              </a:rPr>
              <a:t>risk</a:t>
            </a:r>
            <a:r>
              <a:rPr sz="2496" spc="41" dirty="0">
                <a:latin typeface="Arial MT"/>
                <a:cs typeface="Arial MT"/>
              </a:rPr>
              <a:t> </a:t>
            </a:r>
            <a:r>
              <a:rPr sz="2496" spc="-23" dirty="0">
                <a:latin typeface="Arial MT"/>
                <a:cs typeface="Arial MT"/>
              </a:rPr>
              <a:t>of </a:t>
            </a:r>
            <a:r>
              <a:rPr sz="2405" spc="-9" dirty="0">
                <a:latin typeface="Arial MT"/>
                <a:cs typeface="Arial MT"/>
              </a:rPr>
              <a:t>cancer,</a:t>
            </a:r>
            <a:r>
              <a:rPr sz="2405" dirty="0">
                <a:latin typeface="Arial MT"/>
                <a:cs typeface="Arial MT"/>
              </a:rPr>
              <a:t>	an</a:t>
            </a:r>
            <a:r>
              <a:rPr sz="2405" spc="32" dirty="0">
                <a:latin typeface="Arial MT"/>
                <a:cs typeface="Arial MT"/>
              </a:rPr>
              <a:t> </a:t>
            </a:r>
            <a:r>
              <a:rPr sz="2405" dirty="0">
                <a:latin typeface="Arial MT"/>
                <a:cs typeface="Arial MT"/>
              </a:rPr>
              <a:t>abbreviated</a:t>
            </a:r>
            <a:r>
              <a:rPr sz="2405" spc="45" dirty="0">
                <a:latin typeface="Arial MT"/>
                <a:cs typeface="Arial MT"/>
              </a:rPr>
              <a:t> </a:t>
            </a:r>
            <a:r>
              <a:rPr sz="2405" dirty="0">
                <a:latin typeface="Arial MT"/>
                <a:cs typeface="Arial MT"/>
              </a:rPr>
              <a:t>list</a:t>
            </a:r>
            <a:r>
              <a:rPr sz="2405" spc="41" dirty="0">
                <a:latin typeface="Arial MT"/>
                <a:cs typeface="Arial MT"/>
              </a:rPr>
              <a:t> </a:t>
            </a:r>
            <a:r>
              <a:rPr sz="2405" dirty="0">
                <a:latin typeface="Arial MT"/>
                <a:cs typeface="Arial MT"/>
              </a:rPr>
              <a:t>of</a:t>
            </a:r>
            <a:r>
              <a:rPr sz="2405" spc="41" dirty="0">
                <a:latin typeface="Arial MT"/>
                <a:cs typeface="Arial MT"/>
              </a:rPr>
              <a:t> </a:t>
            </a:r>
            <a:r>
              <a:rPr sz="2405" dirty="0">
                <a:latin typeface="Arial MT"/>
                <a:cs typeface="Arial MT"/>
              </a:rPr>
              <a:t>high-risk</a:t>
            </a:r>
            <a:r>
              <a:rPr sz="2405" spc="45" dirty="0">
                <a:latin typeface="Arial MT"/>
                <a:cs typeface="Arial MT"/>
              </a:rPr>
              <a:t> </a:t>
            </a:r>
            <a:r>
              <a:rPr sz="2405" spc="-9" dirty="0">
                <a:latin typeface="Arial MT"/>
                <a:cs typeface="Arial MT"/>
              </a:rPr>
              <a:t>characteristics </a:t>
            </a:r>
            <a:r>
              <a:rPr sz="2451" dirty="0">
                <a:latin typeface="Arial MT"/>
                <a:cs typeface="Arial MT"/>
              </a:rPr>
              <a:t>that</a:t>
            </a:r>
            <a:r>
              <a:rPr sz="2451" spc="36" dirty="0">
                <a:latin typeface="Arial MT"/>
                <a:cs typeface="Arial MT"/>
              </a:rPr>
              <a:t> </a:t>
            </a:r>
            <a:r>
              <a:rPr sz="2451" dirty="0">
                <a:latin typeface="Arial MT"/>
                <a:cs typeface="Arial MT"/>
              </a:rPr>
              <a:t>may</a:t>
            </a:r>
            <a:r>
              <a:rPr sz="2451" spc="36" dirty="0">
                <a:latin typeface="Arial MT"/>
                <a:cs typeface="Arial MT"/>
              </a:rPr>
              <a:t> </a:t>
            </a:r>
            <a:r>
              <a:rPr sz="2451" dirty="0">
                <a:latin typeface="Arial MT"/>
                <a:cs typeface="Arial MT"/>
              </a:rPr>
              <a:t>be</a:t>
            </a:r>
            <a:r>
              <a:rPr sz="2451" spc="36" dirty="0">
                <a:latin typeface="Arial MT"/>
                <a:cs typeface="Arial MT"/>
              </a:rPr>
              <a:t> </a:t>
            </a:r>
            <a:r>
              <a:rPr sz="2451" dirty="0">
                <a:latin typeface="Arial MT"/>
                <a:cs typeface="Arial MT"/>
              </a:rPr>
              <a:t>useful</a:t>
            </a:r>
            <a:r>
              <a:rPr sz="2451" spc="36" dirty="0">
                <a:latin typeface="Arial MT"/>
                <a:cs typeface="Arial MT"/>
              </a:rPr>
              <a:t> </a:t>
            </a:r>
            <a:r>
              <a:rPr sz="2451" dirty="0">
                <a:latin typeface="Arial MT"/>
                <a:cs typeface="Arial MT"/>
              </a:rPr>
              <a:t>in</a:t>
            </a:r>
            <a:r>
              <a:rPr sz="2451" spc="41" dirty="0">
                <a:latin typeface="Arial MT"/>
                <a:cs typeface="Arial MT"/>
              </a:rPr>
              <a:t> </a:t>
            </a:r>
            <a:r>
              <a:rPr sz="2451" dirty="0">
                <a:latin typeface="Arial MT"/>
                <a:cs typeface="Arial MT"/>
              </a:rPr>
              <a:t>the</a:t>
            </a:r>
            <a:r>
              <a:rPr sz="2451" spc="36" dirty="0">
                <a:latin typeface="Arial MT"/>
                <a:cs typeface="Arial MT"/>
              </a:rPr>
              <a:t> </a:t>
            </a:r>
            <a:r>
              <a:rPr sz="2451" dirty="0">
                <a:latin typeface="Arial MT"/>
                <a:cs typeface="Arial MT"/>
              </a:rPr>
              <a:t>routine</a:t>
            </a:r>
            <a:r>
              <a:rPr sz="2451" spc="36" dirty="0">
                <a:latin typeface="Arial MT"/>
                <a:cs typeface="Arial MT"/>
              </a:rPr>
              <a:t> </a:t>
            </a:r>
            <a:r>
              <a:rPr sz="2451" dirty="0">
                <a:latin typeface="Arial MT"/>
                <a:cs typeface="Arial MT"/>
              </a:rPr>
              <a:t>care</a:t>
            </a:r>
            <a:r>
              <a:rPr sz="2451" spc="36" dirty="0">
                <a:latin typeface="Arial MT"/>
                <a:cs typeface="Arial MT"/>
              </a:rPr>
              <a:t> </a:t>
            </a:r>
            <a:r>
              <a:rPr sz="2451" dirty="0">
                <a:latin typeface="Arial MT"/>
                <a:cs typeface="Arial MT"/>
              </a:rPr>
              <a:t>of</a:t>
            </a:r>
            <a:r>
              <a:rPr sz="2451" spc="36" dirty="0">
                <a:latin typeface="Arial MT"/>
                <a:cs typeface="Arial MT"/>
              </a:rPr>
              <a:t> </a:t>
            </a:r>
            <a:r>
              <a:rPr sz="2451" dirty="0">
                <a:latin typeface="Arial MT"/>
                <a:cs typeface="Arial MT"/>
              </a:rPr>
              <a:t>women</a:t>
            </a:r>
            <a:r>
              <a:rPr sz="2451" spc="41" dirty="0">
                <a:latin typeface="Arial MT"/>
                <a:cs typeface="Arial MT"/>
              </a:rPr>
              <a:t> </a:t>
            </a:r>
            <a:r>
              <a:rPr sz="2451" spc="-23" dirty="0">
                <a:latin typeface="Arial MT"/>
                <a:cs typeface="Arial MT"/>
              </a:rPr>
              <a:t>are </a:t>
            </a:r>
            <a:r>
              <a:rPr sz="2496" dirty="0">
                <a:latin typeface="Arial MT"/>
                <a:cs typeface="Arial MT"/>
              </a:rPr>
              <a:t>provided</a:t>
            </a:r>
            <a:r>
              <a:rPr sz="2496" spc="-32" dirty="0">
                <a:latin typeface="Arial MT"/>
                <a:cs typeface="Arial MT"/>
              </a:rPr>
              <a:t> </a:t>
            </a:r>
            <a:r>
              <a:rPr sz="2496" dirty="0">
                <a:latin typeface="Arial MT"/>
                <a:cs typeface="Arial MT"/>
              </a:rPr>
              <a:t>in</a:t>
            </a:r>
            <a:r>
              <a:rPr sz="2496" spc="-18" dirty="0">
                <a:latin typeface="Arial MT"/>
                <a:cs typeface="Arial MT"/>
              </a:rPr>
              <a:t> </a:t>
            </a:r>
            <a:r>
              <a:rPr sz="2496" dirty="0">
                <a:latin typeface="Arial MT"/>
                <a:cs typeface="Arial MT"/>
              </a:rPr>
              <a:t>the</a:t>
            </a:r>
            <a:r>
              <a:rPr sz="2496" spc="-18" dirty="0">
                <a:latin typeface="Arial MT"/>
                <a:cs typeface="Arial MT"/>
              </a:rPr>
              <a:t> </a:t>
            </a:r>
            <a:r>
              <a:rPr sz="2496" dirty="0">
                <a:latin typeface="Arial MT"/>
                <a:cs typeface="Arial MT"/>
              </a:rPr>
              <a:t>next</a:t>
            </a:r>
            <a:r>
              <a:rPr sz="2496" spc="-18" dirty="0">
                <a:latin typeface="Arial MT"/>
                <a:cs typeface="Arial MT"/>
              </a:rPr>
              <a:t> </a:t>
            </a:r>
            <a:r>
              <a:rPr sz="2496" spc="-9" dirty="0">
                <a:latin typeface="Arial MT"/>
                <a:cs typeface="Arial MT"/>
              </a:rPr>
              <a:t>slides</a:t>
            </a:r>
            <a:endParaRPr sz="2496" dirty="0">
              <a:latin typeface="Arial MT"/>
              <a:cs typeface="Arial M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2753" y="282727"/>
            <a:ext cx="7163440" cy="1758094"/>
          </a:xfrm>
          <a:prstGeom prst="rect">
            <a:avLst/>
          </a:prstGeom>
        </p:spPr>
        <p:txBody>
          <a:bodyPr vert="horz" wrap="square" lIns="0" tIns="5763" rIns="0" bIns="0" rtlCol="0" anchor="ctr">
            <a:spAutoFit/>
          </a:bodyPr>
          <a:lstStyle/>
          <a:p>
            <a:pPr marL="11527" marR="4611">
              <a:lnSpc>
                <a:spcPct val="112599"/>
              </a:lnSpc>
              <a:spcBef>
                <a:spcPts val="45"/>
              </a:spcBef>
            </a:pPr>
            <a:r>
              <a:rPr sz="2587" dirty="0"/>
              <a:t>personal</a:t>
            </a:r>
            <a:r>
              <a:rPr sz="2587" spc="-36" dirty="0"/>
              <a:t> </a:t>
            </a:r>
            <a:r>
              <a:rPr sz="2587" dirty="0"/>
              <a:t>and</a:t>
            </a:r>
            <a:r>
              <a:rPr sz="2587" spc="-23" dirty="0"/>
              <a:t> </a:t>
            </a:r>
            <a:r>
              <a:rPr sz="2587" dirty="0"/>
              <a:t>family</a:t>
            </a:r>
            <a:r>
              <a:rPr sz="2587" spc="-27" dirty="0"/>
              <a:t> </a:t>
            </a:r>
            <a:r>
              <a:rPr sz="2587" dirty="0"/>
              <a:t>history</a:t>
            </a:r>
            <a:r>
              <a:rPr sz="2587" spc="-23" dirty="0"/>
              <a:t> </a:t>
            </a:r>
            <a:r>
              <a:rPr sz="2587" dirty="0"/>
              <a:t>and</a:t>
            </a:r>
            <a:r>
              <a:rPr sz="2587" spc="-23" dirty="0"/>
              <a:t> </a:t>
            </a:r>
            <a:r>
              <a:rPr sz="2587" spc="-9" dirty="0"/>
              <a:t>clinical </a:t>
            </a:r>
            <a:r>
              <a:rPr sz="2587" dirty="0"/>
              <a:t>characteristics</a:t>
            </a:r>
            <a:r>
              <a:rPr sz="2587" spc="-45" dirty="0"/>
              <a:t> </a:t>
            </a:r>
            <a:r>
              <a:rPr sz="2587" dirty="0"/>
              <a:t>associated</a:t>
            </a:r>
            <a:r>
              <a:rPr sz="2587" spc="-36" dirty="0"/>
              <a:t> </a:t>
            </a:r>
            <a:r>
              <a:rPr sz="2587" dirty="0"/>
              <a:t>with</a:t>
            </a:r>
            <a:r>
              <a:rPr sz="2587" spc="-36" dirty="0"/>
              <a:t> </a:t>
            </a:r>
            <a:r>
              <a:rPr sz="2587" dirty="0"/>
              <a:t>an</a:t>
            </a:r>
            <a:r>
              <a:rPr sz="2587" spc="-36" dirty="0"/>
              <a:t> </a:t>
            </a:r>
            <a:r>
              <a:rPr sz="2587" dirty="0"/>
              <a:t>increased</a:t>
            </a:r>
            <a:r>
              <a:rPr sz="2587" spc="-36" dirty="0"/>
              <a:t> </a:t>
            </a:r>
            <a:r>
              <a:rPr sz="2587" spc="-18" dirty="0"/>
              <a:t>risk </a:t>
            </a:r>
            <a:r>
              <a:rPr sz="2587" dirty="0"/>
              <a:t>of</a:t>
            </a:r>
            <a:r>
              <a:rPr sz="2587" spc="-9" dirty="0"/>
              <a:t> </a:t>
            </a:r>
            <a:r>
              <a:rPr sz="2587" dirty="0"/>
              <a:t>cancer</a:t>
            </a:r>
            <a:r>
              <a:rPr sz="2587" spc="-5" dirty="0"/>
              <a:t> </a:t>
            </a:r>
            <a:r>
              <a:rPr sz="2587" spc="-9" dirty="0"/>
              <a:t>syndromes,</a:t>
            </a:r>
            <a:r>
              <a:rPr sz="2587" spc="-150" dirty="0"/>
              <a:t> </a:t>
            </a:r>
            <a:r>
              <a:rPr sz="2587" dirty="0"/>
              <a:t>particularly</a:t>
            </a:r>
            <a:r>
              <a:rPr sz="2587" spc="-5" dirty="0"/>
              <a:t> </a:t>
            </a:r>
            <a:r>
              <a:rPr sz="2587" dirty="0"/>
              <a:t>those</a:t>
            </a:r>
            <a:r>
              <a:rPr sz="2587" spc="-5" dirty="0"/>
              <a:t> </a:t>
            </a:r>
            <a:r>
              <a:rPr sz="2587" spc="-9" dirty="0"/>
              <a:t>including </a:t>
            </a:r>
            <a:r>
              <a:rPr sz="2451" dirty="0"/>
              <a:t>a</a:t>
            </a:r>
            <a:r>
              <a:rPr sz="2451" spc="50" dirty="0"/>
              <a:t> </a:t>
            </a:r>
            <a:r>
              <a:rPr sz="2451" dirty="0"/>
              <a:t>gynecologic</a:t>
            </a:r>
            <a:r>
              <a:rPr sz="2451" spc="54" dirty="0"/>
              <a:t> </a:t>
            </a:r>
            <a:r>
              <a:rPr sz="2451" spc="-9" dirty="0"/>
              <a:t>malignacy.</a:t>
            </a:r>
            <a:endParaRPr sz="2451"/>
          </a:p>
        </p:txBody>
      </p:sp>
      <p:sp>
        <p:nvSpPr>
          <p:cNvPr id="3" name="object 3"/>
          <p:cNvSpPr txBox="1"/>
          <p:nvPr/>
        </p:nvSpPr>
        <p:spPr>
          <a:xfrm>
            <a:off x="2940801" y="2030228"/>
            <a:ext cx="7181882" cy="4717443"/>
          </a:xfrm>
          <a:prstGeom prst="rect">
            <a:avLst/>
          </a:prstGeom>
        </p:spPr>
        <p:txBody>
          <a:bodyPr vert="horz" wrap="square" lIns="0" tIns="14984" rIns="0" bIns="0" rtlCol="0">
            <a:spAutoFit/>
          </a:bodyPr>
          <a:lstStyle/>
          <a:p>
            <a:pPr marL="68583">
              <a:lnSpc>
                <a:spcPts val="1820"/>
              </a:lnSpc>
              <a:spcBef>
                <a:spcPts val="118"/>
              </a:spcBef>
            </a:pPr>
            <a:r>
              <a:rPr sz="1588" dirty="0">
                <a:latin typeface="Arial MT"/>
                <a:cs typeface="Arial MT"/>
              </a:rPr>
              <a:t>1-</a:t>
            </a:r>
            <a:r>
              <a:rPr sz="1588" spc="27" dirty="0">
                <a:latin typeface="Arial MT"/>
                <a:cs typeface="Arial MT"/>
              </a:rPr>
              <a:t> </a:t>
            </a:r>
            <a:r>
              <a:rPr sz="1588" dirty="0">
                <a:latin typeface="Arial MT"/>
                <a:cs typeface="Arial MT"/>
              </a:rPr>
              <a:t>Historical</a:t>
            </a:r>
            <a:r>
              <a:rPr sz="1588" spc="27" dirty="0">
                <a:latin typeface="Arial MT"/>
                <a:cs typeface="Arial MT"/>
              </a:rPr>
              <a:t> </a:t>
            </a:r>
            <a:r>
              <a:rPr sz="1588" dirty="0">
                <a:latin typeface="Arial MT"/>
                <a:cs typeface="Arial MT"/>
              </a:rPr>
              <a:t>Characteristics:These</a:t>
            </a:r>
            <a:r>
              <a:rPr sz="1588" spc="27" dirty="0">
                <a:latin typeface="Arial MT"/>
                <a:cs typeface="Arial MT"/>
              </a:rPr>
              <a:t> </a:t>
            </a:r>
            <a:r>
              <a:rPr sz="1588" dirty="0">
                <a:latin typeface="Arial MT"/>
                <a:cs typeface="Arial MT"/>
              </a:rPr>
              <a:t>are</a:t>
            </a:r>
            <a:r>
              <a:rPr sz="1588" spc="27" dirty="0">
                <a:latin typeface="Arial MT"/>
                <a:cs typeface="Arial MT"/>
              </a:rPr>
              <a:t> </a:t>
            </a:r>
            <a:r>
              <a:rPr sz="1588" dirty="0">
                <a:latin typeface="Arial MT"/>
                <a:cs typeface="Arial MT"/>
              </a:rPr>
              <a:t>personal</a:t>
            </a:r>
            <a:r>
              <a:rPr sz="1588" spc="27" dirty="0">
                <a:latin typeface="Arial MT"/>
                <a:cs typeface="Arial MT"/>
              </a:rPr>
              <a:t> </a:t>
            </a:r>
            <a:r>
              <a:rPr sz="1588" dirty="0">
                <a:latin typeface="Arial MT"/>
                <a:cs typeface="Arial MT"/>
              </a:rPr>
              <a:t>or</a:t>
            </a:r>
            <a:r>
              <a:rPr sz="1588" spc="27" dirty="0">
                <a:latin typeface="Arial MT"/>
                <a:cs typeface="Arial MT"/>
              </a:rPr>
              <a:t> </a:t>
            </a:r>
            <a:r>
              <a:rPr sz="1588" dirty="0">
                <a:latin typeface="Arial MT"/>
                <a:cs typeface="Arial MT"/>
              </a:rPr>
              <a:t>family</a:t>
            </a:r>
            <a:r>
              <a:rPr sz="1588" spc="27" dirty="0">
                <a:latin typeface="Arial MT"/>
                <a:cs typeface="Arial MT"/>
              </a:rPr>
              <a:t> </a:t>
            </a:r>
            <a:r>
              <a:rPr sz="1588" dirty="0">
                <a:latin typeface="Arial MT"/>
                <a:cs typeface="Arial MT"/>
              </a:rPr>
              <a:t>history</a:t>
            </a:r>
            <a:r>
              <a:rPr sz="1588" spc="27" dirty="0">
                <a:latin typeface="Arial MT"/>
                <a:cs typeface="Arial MT"/>
              </a:rPr>
              <a:t> </a:t>
            </a:r>
            <a:r>
              <a:rPr sz="1588" dirty="0">
                <a:latin typeface="Arial MT"/>
                <a:cs typeface="Arial MT"/>
              </a:rPr>
              <a:t>details</a:t>
            </a:r>
            <a:r>
              <a:rPr sz="1588" spc="27" dirty="0">
                <a:latin typeface="Arial MT"/>
                <a:cs typeface="Arial MT"/>
              </a:rPr>
              <a:t> </a:t>
            </a:r>
            <a:r>
              <a:rPr sz="1588" spc="-18" dirty="0">
                <a:latin typeface="Arial MT"/>
                <a:cs typeface="Arial MT"/>
              </a:rPr>
              <a:t>that</a:t>
            </a:r>
            <a:endParaRPr sz="1588">
              <a:latin typeface="Arial MT"/>
              <a:cs typeface="Arial MT"/>
            </a:endParaRPr>
          </a:p>
          <a:p>
            <a:pPr marL="11527">
              <a:lnSpc>
                <a:spcPts val="1765"/>
              </a:lnSpc>
            </a:pPr>
            <a:r>
              <a:rPr sz="1543" dirty="0">
                <a:latin typeface="Arial MT"/>
                <a:cs typeface="Arial MT"/>
              </a:rPr>
              <a:t>may</a:t>
            </a:r>
            <a:r>
              <a:rPr sz="1543" spc="23" dirty="0">
                <a:latin typeface="Arial MT"/>
                <a:cs typeface="Arial MT"/>
              </a:rPr>
              <a:t> </a:t>
            </a:r>
            <a:r>
              <a:rPr sz="1543" dirty="0">
                <a:latin typeface="Arial MT"/>
                <a:cs typeface="Arial MT"/>
              </a:rPr>
              <a:t>indicate</a:t>
            </a:r>
            <a:r>
              <a:rPr sz="1543" spc="23" dirty="0">
                <a:latin typeface="Arial MT"/>
                <a:cs typeface="Arial MT"/>
              </a:rPr>
              <a:t> </a:t>
            </a:r>
            <a:r>
              <a:rPr sz="1543" dirty="0">
                <a:latin typeface="Arial MT"/>
                <a:cs typeface="Arial MT"/>
              </a:rPr>
              <a:t>a</a:t>
            </a:r>
            <a:r>
              <a:rPr sz="1543" spc="23" dirty="0">
                <a:latin typeface="Arial MT"/>
                <a:cs typeface="Arial MT"/>
              </a:rPr>
              <a:t> </a:t>
            </a:r>
            <a:r>
              <a:rPr sz="1543" dirty="0">
                <a:latin typeface="Arial MT"/>
                <a:cs typeface="Arial MT"/>
              </a:rPr>
              <a:t>higher</a:t>
            </a:r>
            <a:r>
              <a:rPr sz="1543" spc="23" dirty="0">
                <a:latin typeface="Arial MT"/>
                <a:cs typeface="Arial MT"/>
              </a:rPr>
              <a:t> </a:t>
            </a:r>
            <a:r>
              <a:rPr sz="1543" dirty="0">
                <a:latin typeface="Arial MT"/>
                <a:cs typeface="Arial MT"/>
              </a:rPr>
              <a:t>cancer</a:t>
            </a:r>
            <a:r>
              <a:rPr sz="1543" spc="23" dirty="0">
                <a:latin typeface="Arial MT"/>
                <a:cs typeface="Arial MT"/>
              </a:rPr>
              <a:t> </a:t>
            </a:r>
            <a:r>
              <a:rPr sz="1543" spc="-9" dirty="0">
                <a:latin typeface="Arial MT"/>
                <a:cs typeface="Arial MT"/>
              </a:rPr>
              <a:t>risk:</a:t>
            </a:r>
            <a:endParaRPr sz="1543">
              <a:latin typeface="Arial MT"/>
              <a:cs typeface="Arial MT"/>
            </a:endParaRPr>
          </a:p>
          <a:p>
            <a:pPr>
              <a:spcBef>
                <a:spcPts val="617"/>
              </a:spcBef>
            </a:pPr>
            <a:endParaRPr sz="1543">
              <a:latin typeface="Arial MT"/>
              <a:cs typeface="Arial MT"/>
            </a:endParaRPr>
          </a:p>
          <a:p>
            <a:pPr marL="11527">
              <a:lnSpc>
                <a:spcPts val="4243"/>
              </a:lnSpc>
            </a:pPr>
            <a:r>
              <a:rPr sz="3767" spc="-32" dirty="0">
                <a:latin typeface="Arial MT"/>
                <a:cs typeface="Arial MT"/>
              </a:rPr>
              <a:t>.</a:t>
            </a:r>
            <a:r>
              <a:rPr sz="1543" spc="-32" dirty="0">
                <a:latin typeface="Arial MT"/>
                <a:cs typeface="Arial MT"/>
              </a:rPr>
              <a:t>Early-</a:t>
            </a:r>
            <a:r>
              <a:rPr sz="1543" dirty="0">
                <a:latin typeface="Arial MT"/>
                <a:cs typeface="Arial MT"/>
              </a:rPr>
              <a:t>age</a:t>
            </a:r>
            <a:r>
              <a:rPr sz="1543" spc="73" dirty="0">
                <a:latin typeface="Arial MT"/>
                <a:cs typeface="Arial MT"/>
              </a:rPr>
              <a:t> </a:t>
            </a:r>
            <a:r>
              <a:rPr sz="1543" dirty="0">
                <a:latin typeface="Arial MT"/>
                <a:cs typeface="Arial MT"/>
              </a:rPr>
              <a:t>cancer</a:t>
            </a:r>
            <a:r>
              <a:rPr sz="1543" spc="77" dirty="0">
                <a:latin typeface="Arial MT"/>
                <a:cs typeface="Arial MT"/>
              </a:rPr>
              <a:t> </a:t>
            </a:r>
            <a:r>
              <a:rPr sz="1543" dirty="0">
                <a:latin typeface="Arial MT"/>
                <a:cs typeface="Arial MT"/>
              </a:rPr>
              <a:t>onset:</a:t>
            </a:r>
            <a:r>
              <a:rPr sz="1543" spc="-32" dirty="0">
                <a:latin typeface="Arial MT"/>
                <a:cs typeface="Arial MT"/>
              </a:rPr>
              <a:t> </a:t>
            </a:r>
            <a:r>
              <a:rPr sz="1543" dirty="0">
                <a:latin typeface="Arial MT"/>
                <a:cs typeface="Arial MT"/>
              </a:rPr>
              <a:t>Example—Breast</a:t>
            </a:r>
            <a:r>
              <a:rPr sz="1543" spc="73" dirty="0">
                <a:latin typeface="Arial MT"/>
                <a:cs typeface="Arial MT"/>
              </a:rPr>
              <a:t> </a:t>
            </a:r>
            <a:r>
              <a:rPr sz="1543" dirty="0">
                <a:latin typeface="Arial MT"/>
                <a:cs typeface="Arial MT"/>
              </a:rPr>
              <a:t>cancer</a:t>
            </a:r>
            <a:r>
              <a:rPr sz="1543" spc="77" dirty="0">
                <a:latin typeface="Arial MT"/>
                <a:cs typeface="Arial MT"/>
              </a:rPr>
              <a:t> </a:t>
            </a:r>
            <a:r>
              <a:rPr sz="1543" dirty="0">
                <a:latin typeface="Arial MT"/>
                <a:cs typeface="Arial MT"/>
              </a:rPr>
              <a:t>diagnosis</a:t>
            </a:r>
            <a:r>
              <a:rPr sz="1543" spc="77" dirty="0">
                <a:latin typeface="Arial MT"/>
                <a:cs typeface="Arial MT"/>
              </a:rPr>
              <a:t> </a:t>
            </a:r>
            <a:r>
              <a:rPr sz="1543" dirty="0">
                <a:latin typeface="Arial MT"/>
                <a:cs typeface="Arial MT"/>
              </a:rPr>
              <a:t>before</a:t>
            </a:r>
            <a:r>
              <a:rPr sz="1543" spc="77" dirty="0">
                <a:latin typeface="Arial MT"/>
                <a:cs typeface="Arial MT"/>
              </a:rPr>
              <a:t> </a:t>
            </a:r>
            <a:r>
              <a:rPr sz="1543" dirty="0">
                <a:latin typeface="Arial MT"/>
                <a:cs typeface="Arial MT"/>
              </a:rPr>
              <a:t>40</a:t>
            </a:r>
            <a:r>
              <a:rPr sz="1543" spc="73" dirty="0">
                <a:latin typeface="Arial MT"/>
                <a:cs typeface="Arial MT"/>
              </a:rPr>
              <a:t> </a:t>
            </a:r>
            <a:r>
              <a:rPr sz="1543" dirty="0">
                <a:latin typeface="Arial MT"/>
                <a:cs typeface="Arial MT"/>
              </a:rPr>
              <a:t>or</a:t>
            </a:r>
            <a:r>
              <a:rPr sz="1543" spc="77" dirty="0">
                <a:latin typeface="Arial MT"/>
                <a:cs typeface="Arial MT"/>
              </a:rPr>
              <a:t> </a:t>
            </a:r>
            <a:r>
              <a:rPr sz="1543" spc="-9" dirty="0">
                <a:latin typeface="Arial MT"/>
                <a:cs typeface="Arial MT"/>
              </a:rPr>
              <a:t>other</a:t>
            </a:r>
            <a:endParaRPr sz="1543">
              <a:latin typeface="Arial MT"/>
              <a:cs typeface="Arial MT"/>
            </a:endParaRPr>
          </a:p>
          <a:p>
            <a:pPr marL="11527">
              <a:lnSpc>
                <a:spcPts val="1575"/>
              </a:lnSpc>
            </a:pPr>
            <a:r>
              <a:rPr sz="1543" dirty="0">
                <a:latin typeface="Arial MT"/>
                <a:cs typeface="Arial MT"/>
              </a:rPr>
              <a:t>cancers</a:t>
            </a:r>
            <a:r>
              <a:rPr sz="1543" spc="27" dirty="0">
                <a:latin typeface="Arial MT"/>
                <a:cs typeface="Arial MT"/>
              </a:rPr>
              <a:t> </a:t>
            </a:r>
            <a:r>
              <a:rPr sz="1543" dirty="0">
                <a:latin typeface="Arial MT"/>
                <a:cs typeface="Arial MT"/>
              </a:rPr>
              <a:t>before</a:t>
            </a:r>
            <a:r>
              <a:rPr sz="1543" spc="27" dirty="0">
                <a:latin typeface="Arial MT"/>
                <a:cs typeface="Arial MT"/>
              </a:rPr>
              <a:t> </a:t>
            </a:r>
            <a:r>
              <a:rPr sz="1543" spc="-23" dirty="0">
                <a:latin typeface="Arial MT"/>
                <a:cs typeface="Arial MT"/>
              </a:rPr>
              <a:t>50.</a:t>
            </a:r>
            <a:endParaRPr sz="1543">
              <a:latin typeface="Arial MT"/>
              <a:cs typeface="Arial MT"/>
            </a:endParaRPr>
          </a:p>
          <a:p>
            <a:pPr marL="11527">
              <a:lnSpc>
                <a:spcPts val="4220"/>
              </a:lnSpc>
              <a:spcBef>
                <a:spcPts val="109"/>
              </a:spcBef>
            </a:pPr>
            <a:r>
              <a:rPr sz="3767" spc="-18" dirty="0">
                <a:latin typeface="Arial MT"/>
                <a:cs typeface="Arial MT"/>
              </a:rPr>
              <a:t>.</a:t>
            </a:r>
            <a:r>
              <a:rPr sz="1543" spc="-18" dirty="0">
                <a:latin typeface="Arial MT"/>
                <a:cs typeface="Arial MT"/>
              </a:rPr>
              <a:t>Multiple</a:t>
            </a:r>
            <a:r>
              <a:rPr sz="1543" spc="9" dirty="0">
                <a:latin typeface="Arial MT"/>
                <a:cs typeface="Arial MT"/>
              </a:rPr>
              <a:t> </a:t>
            </a:r>
            <a:r>
              <a:rPr sz="1543" dirty="0">
                <a:latin typeface="Arial MT"/>
                <a:cs typeface="Arial MT"/>
              </a:rPr>
              <a:t>cancer</a:t>
            </a:r>
            <a:r>
              <a:rPr sz="1543" spc="14" dirty="0">
                <a:latin typeface="Arial MT"/>
                <a:cs typeface="Arial MT"/>
              </a:rPr>
              <a:t> </a:t>
            </a:r>
            <a:r>
              <a:rPr sz="1543" spc="-9" dirty="0">
                <a:latin typeface="Arial MT"/>
                <a:cs typeface="Arial MT"/>
              </a:rPr>
              <a:t>diagnoses:</a:t>
            </a:r>
            <a:r>
              <a:rPr sz="1543" spc="-82" dirty="0">
                <a:latin typeface="Arial MT"/>
                <a:cs typeface="Arial MT"/>
              </a:rPr>
              <a:t> </a:t>
            </a:r>
            <a:r>
              <a:rPr sz="1543" dirty="0">
                <a:latin typeface="Arial MT"/>
                <a:cs typeface="Arial MT"/>
              </a:rPr>
              <a:t>Diagnosis</a:t>
            </a:r>
            <a:r>
              <a:rPr sz="1543" spc="14" dirty="0">
                <a:latin typeface="Arial MT"/>
                <a:cs typeface="Arial MT"/>
              </a:rPr>
              <a:t> </a:t>
            </a:r>
            <a:r>
              <a:rPr sz="1543" dirty="0">
                <a:latin typeface="Arial MT"/>
                <a:cs typeface="Arial MT"/>
              </a:rPr>
              <a:t>of</a:t>
            </a:r>
            <a:r>
              <a:rPr sz="1543" spc="9" dirty="0">
                <a:latin typeface="Arial MT"/>
                <a:cs typeface="Arial MT"/>
              </a:rPr>
              <a:t> </a:t>
            </a:r>
            <a:r>
              <a:rPr sz="1543" dirty="0">
                <a:latin typeface="Arial MT"/>
                <a:cs typeface="Arial MT"/>
              </a:rPr>
              <a:t>more</a:t>
            </a:r>
            <a:r>
              <a:rPr sz="1543" spc="14" dirty="0">
                <a:latin typeface="Arial MT"/>
                <a:cs typeface="Arial MT"/>
              </a:rPr>
              <a:t> </a:t>
            </a:r>
            <a:r>
              <a:rPr sz="1543" dirty="0">
                <a:latin typeface="Arial MT"/>
                <a:cs typeface="Arial MT"/>
              </a:rPr>
              <a:t>than</a:t>
            </a:r>
            <a:r>
              <a:rPr sz="1543" spc="14" dirty="0">
                <a:latin typeface="Arial MT"/>
                <a:cs typeface="Arial MT"/>
              </a:rPr>
              <a:t> </a:t>
            </a:r>
            <a:r>
              <a:rPr sz="1543" dirty="0">
                <a:latin typeface="Arial MT"/>
                <a:cs typeface="Arial MT"/>
              </a:rPr>
              <a:t>one</a:t>
            </a:r>
            <a:r>
              <a:rPr sz="1543" spc="9" dirty="0">
                <a:latin typeface="Arial MT"/>
                <a:cs typeface="Arial MT"/>
              </a:rPr>
              <a:t> </a:t>
            </a:r>
            <a:r>
              <a:rPr sz="1543" dirty="0">
                <a:latin typeface="Arial MT"/>
                <a:cs typeface="Arial MT"/>
              </a:rPr>
              <a:t>type</a:t>
            </a:r>
            <a:r>
              <a:rPr sz="1543" spc="14" dirty="0">
                <a:latin typeface="Arial MT"/>
                <a:cs typeface="Arial MT"/>
              </a:rPr>
              <a:t> </a:t>
            </a:r>
            <a:r>
              <a:rPr sz="1543" dirty="0">
                <a:latin typeface="Arial MT"/>
                <a:cs typeface="Arial MT"/>
              </a:rPr>
              <a:t>of</a:t>
            </a:r>
            <a:r>
              <a:rPr sz="1543" spc="14" dirty="0">
                <a:latin typeface="Arial MT"/>
                <a:cs typeface="Arial MT"/>
              </a:rPr>
              <a:t> </a:t>
            </a:r>
            <a:r>
              <a:rPr sz="1543" dirty="0">
                <a:latin typeface="Arial MT"/>
                <a:cs typeface="Arial MT"/>
              </a:rPr>
              <a:t>cancer,</a:t>
            </a:r>
            <a:r>
              <a:rPr sz="1543" spc="-82" dirty="0">
                <a:latin typeface="Arial MT"/>
                <a:cs typeface="Arial MT"/>
              </a:rPr>
              <a:t> </a:t>
            </a:r>
            <a:r>
              <a:rPr sz="1543" dirty="0">
                <a:latin typeface="Arial MT"/>
                <a:cs typeface="Arial MT"/>
              </a:rPr>
              <a:t>such</a:t>
            </a:r>
            <a:r>
              <a:rPr sz="1543" spc="14" dirty="0">
                <a:latin typeface="Arial MT"/>
                <a:cs typeface="Arial MT"/>
              </a:rPr>
              <a:t> </a:t>
            </a:r>
            <a:r>
              <a:rPr sz="1543" spc="-23" dirty="0">
                <a:latin typeface="Arial MT"/>
                <a:cs typeface="Arial MT"/>
              </a:rPr>
              <a:t>as</a:t>
            </a:r>
            <a:endParaRPr sz="1543">
              <a:latin typeface="Arial MT"/>
              <a:cs typeface="Arial MT"/>
            </a:endParaRPr>
          </a:p>
          <a:p>
            <a:pPr marL="11527">
              <a:lnSpc>
                <a:spcPts val="1606"/>
              </a:lnSpc>
            </a:pPr>
            <a:r>
              <a:rPr sz="1588" dirty="0">
                <a:latin typeface="Arial MT"/>
                <a:cs typeface="Arial MT"/>
              </a:rPr>
              <a:t>colon</a:t>
            </a:r>
            <a:r>
              <a:rPr sz="1588" spc="-27" dirty="0">
                <a:latin typeface="Arial MT"/>
                <a:cs typeface="Arial MT"/>
              </a:rPr>
              <a:t> </a:t>
            </a:r>
            <a:r>
              <a:rPr sz="1588" dirty="0">
                <a:latin typeface="Arial MT"/>
                <a:cs typeface="Arial MT"/>
              </a:rPr>
              <a:t>and</a:t>
            </a:r>
            <a:r>
              <a:rPr sz="1588" spc="-23" dirty="0">
                <a:latin typeface="Arial MT"/>
                <a:cs typeface="Arial MT"/>
              </a:rPr>
              <a:t> </a:t>
            </a:r>
            <a:r>
              <a:rPr sz="1588" dirty="0">
                <a:latin typeface="Arial MT"/>
                <a:cs typeface="Arial MT"/>
              </a:rPr>
              <a:t>endometrial</a:t>
            </a:r>
            <a:r>
              <a:rPr sz="1588" spc="-23" dirty="0">
                <a:latin typeface="Arial MT"/>
                <a:cs typeface="Arial MT"/>
              </a:rPr>
              <a:t> </a:t>
            </a:r>
            <a:r>
              <a:rPr sz="1588" spc="-9" dirty="0">
                <a:latin typeface="Arial MT"/>
                <a:cs typeface="Arial MT"/>
              </a:rPr>
              <a:t>cancer.</a:t>
            </a:r>
            <a:endParaRPr sz="1588">
              <a:latin typeface="Arial MT"/>
              <a:cs typeface="Arial MT"/>
            </a:endParaRPr>
          </a:p>
          <a:p>
            <a:pPr>
              <a:spcBef>
                <a:spcPts val="879"/>
              </a:spcBef>
            </a:pPr>
            <a:endParaRPr sz="1588">
              <a:latin typeface="Arial MT"/>
              <a:cs typeface="Arial MT"/>
            </a:endParaRPr>
          </a:p>
          <a:p>
            <a:pPr marL="11527">
              <a:lnSpc>
                <a:spcPts val="1747"/>
              </a:lnSpc>
            </a:pPr>
            <a:r>
              <a:rPr sz="1543" dirty="0">
                <a:latin typeface="Arial MT"/>
                <a:cs typeface="Arial MT"/>
              </a:rPr>
              <a:t>•Recurrent</a:t>
            </a:r>
            <a:r>
              <a:rPr sz="1543" spc="-45" dirty="0">
                <a:latin typeface="Arial MT"/>
                <a:cs typeface="Arial MT"/>
              </a:rPr>
              <a:t> </a:t>
            </a:r>
            <a:r>
              <a:rPr sz="1543" dirty="0">
                <a:latin typeface="Arial MT"/>
                <a:cs typeface="Arial MT"/>
              </a:rPr>
              <a:t>cancer</a:t>
            </a:r>
            <a:r>
              <a:rPr sz="1543" spc="-23" dirty="0">
                <a:latin typeface="Arial MT"/>
                <a:cs typeface="Arial MT"/>
              </a:rPr>
              <a:t> </a:t>
            </a:r>
            <a:r>
              <a:rPr sz="1543" spc="-9" dirty="0">
                <a:latin typeface="Arial MT"/>
                <a:cs typeface="Arial MT"/>
              </a:rPr>
              <a:t>diagnoses:</a:t>
            </a:r>
            <a:r>
              <a:rPr sz="1543" spc="-95" dirty="0">
                <a:latin typeface="Arial MT"/>
                <a:cs typeface="Arial MT"/>
              </a:rPr>
              <a:t> </a:t>
            </a:r>
            <a:r>
              <a:rPr sz="1543" dirty="0">
                <a:latin typeface="Arial MT"/>
                <a:cs typeface="Arial MT"/>
              </a:rPr>
              <a:t>Same</a:t>
            </a:r>
            <a:r>
              <a:rPr sz="1543" spc="-23" dirty="0">
                <a:latin typeface="Arial MT"/>
                <a:cs typeface="Arial MT"/>
              </a:rPr>
              <a:t> </a:t>
            </a:r>
            <a:r>
              <a:rPr sz="1543" dirty="0">
                <a:latin typeface="Arial MT"/>
                <a:cs typeface="Arial MT"/>
              </a:rPr>
              <a:t>cancer</a:t>
            </a:r>
            <a:r>
              <a:rPr sz="1543" spc="-18" dirty="0">
                <a:latin typeface="Arial MT"/>
                <a:cs typeface="Arial MT"/>
              </a:rPr>
              <a:t> </a:t>
            </a:r>
            <a:r>
              <a:rPr sz="1543" dirty="0">
                <a:latin typeface="Arial MT"/>
                <a:cs typeface="Arial MT"/>
              </a:rPr>
              <a:t>diagnosed</a:t>
            </a:r>
            <a:r>
              <a:rPr sz="1543" spc="-23" dirty="0">
                <a:latin typeface="Arial MT"/>
                <a:cs typeface="Arial MT"/>
              </a:rPr>
              <a:t> </a:t>
            </a:r>
            <a:r>
              <a:rPr sz="1543" dirty="0">
                <a:latin typeface="Arial MT"/>
                <a:cs typeface="Arial MT"/>
              </a:rPr>
              <a:t>more</a:t>
            </a:r>
            <a:r>
              <a:rPr sz="1543" spc="-18" dirty="0">
                <a:latin typeface="Arial MT"/>
                <a:cs typeface="Arial MT"/>
              </a:rPr>
              <a:t> </a:t>
            </a:r>
            <a:r>
              <a:rPr sz="1543" dirty="0">
                <a:latin typeface="Arial MT"/>
                <a:cs typeface="Arial MT"/>
              </a:rPr>
              <a:t>than</a:t>
            </a:r>
            <a:r>
              <a:rPr sz="1543" spc="-23" dirty="0">
                <a:latin typeface="Arial MT"/>
                <a:cs typeface="Arial MT"/>
              </a:rPr>
              <a:t> </a:t>
            </a:r>
            <a:r>
              <a:rPr sz="1543" spc="-18" dirty="0">
                <a:latin typeface="Arial MT"/>
                <a:cs typeface="Arial MT"/>
              </a:rPr>
              <a:t>once,</a:t>
            </a:r>
            <a:r>
              <a:rPr sz="1543" spc="-91" dirty="0">
                <a:latin typeface="Arial MT"/>
                <a:cs typeface="Arial MT"/>
              </a:rPr>
              <a:t> </a:t>
            </a:r>
            <a:r>
              <a:rPr sz="1543" dirty="0">
                <a:latin typeface="Arial MT"/>
                <a:cs typeface="Arial MT"/>
              </a:rPr>
              <a:t>such</a:t>
            </a:r>
            <a:r>
              <a:rPr sz="1543" spc="-18" dirty="0">
                <a:latin typeface="Arial MT"/>
                <a:cs typeface="Arial MT"/>
              </a:rPr>
              <a:t> </a:t>
            </a:r>
            <a:r>
              <a:rPr sz="1543" spc="-23" dirty="0">
                <a:latin typeface="Arial MT"/>
                <a:cs typeface="Arial MT"/>
              </a:rPr>
              <a:t>as</a:t>
            </a:r>
            <a:endParaRPr sz="1543">
              <a:latin typeface="Arial MT"/>
              <a:cs typeface="Arial MT"/>
            </a:endParaRPr>
          </a:p>
          <a:p>
            <a:pPr marL="11527">
              <a:lnSpc>
                <a:spcPts val="1802"/>
              </a:lnSpc>
            </a:pPr>
            <a:r>
              <a:rPr sz="1588" dirty="0">
                <a:latin typeface="Arial MT"/>
                <a:cs typeface="Arial MT"/>
              </a:rPr>
              <a:t>right</a:t>
            </a:r>
            <a:r>
              <a:rPr sz="1588" spc="-50" dirty="0">
                <a:latin typeface="Arial MT"/>
                <a:cs typeface="Arial MT"/>
              </a:rPr>
              <a:t> </a:t>
            </a:r>
            <a:r>
              <a:rPr sz="1588" dirty="0">
                <a:latin typeface="Arial MT"/>
                <a:cs typeface="Arial MT"/>
              </a:rPr>
              <a:t>breast</a:t>
            </a:r>
            <a:r>
              <a:rPr sz="1588" spc="-50" dirty="0">
                <a:latin typeface="Arial MT"/>
                <a:cs typeface="Arial MT"/>
              </a:rPr>
              <a:t> </a:t>
            </a:r>
            <a:r>
              <a:rPr sz="1588" dirty="0">
                <a:latin typeface="Arial MT"/>
                <a:cs typeface="Arial MT"/>
              </a:rPr>
              <a:t>cancer</a:t>
            </a:r>
            <a:r>
              <a:rPr sz="1588" spc="-50" dirty="0">
                <a:latin typeface="Arial MT"/>
                <a:cs typeface="Arial MT"/>
              </a:rPr>
              <a:t> </a:t>
            </a:r>
            <a:r>
              <a:rPr sz="1588" dirty="0">
                <a:latin typeface="Arial MT"/>
                <a:cs typeface="Arial MT"/>
              </a:rPr>
              <a:t>at</a:t>
            </a:r>
            <a:r>
              <a:rPr sz="1588" spc="-50" dirty="0">
                <a:latin typeface="Arial MT"/>
                <a:cs typeface="Arial MT"/>
              </a:rPr>
              <a:t> </a:t>
            </a:r>
            <a:r>
              <a:rPr sz="1588" dirty="0">
                <a:latin typeface="Arial MT"/>
                <a:cs typeface="Arial MT"/>
              </a:rPr>
              <a:t>45</a:t>
            </a:r>
            <a:r>
              <a:rPr sz="1588" spc="-50" dirty="0">
                <a:latin typeface="Arial MT"/>
                <a:cs typeface="Arial MT"/>
              </a:rPr>
              <a:t> </a:t>
            </a:r>
            <a:r>
              <a:rPr sz="1588" dirty="0">
                <a:latin typeface="Arial MT"/>
                <a:cs typeface="Arial MT"/>
              </a:rPr>
              <a:t>and</a:t>
            </a:r>
            <a:r>
              <a:rPr sz="1588" spc="-50" dirty="0">
                <a:latin typeface="Arial MT"/>
                <a:cs typeface="Arial MT"/>
              </a:rPr>
              <a:t> </a:t>
            </a:r>
            <a:r>
              <a:rPr sz="1588" dirty="0">
                <a:latin typeface="Arial MT"/>
                <a:cs typeface="Arial MT"/>
              </a:rPr>
              <a:t>left</a:t>
            </a:r>
            <a:r>
              <a:rPr sz="1588" spc="-50" dirty="0">
                <a:latin typeface="Arial MT"/>
                <a:cs typeface="Arial MT"/>
              </a:rPr>
              <a:t> </a:t>
            </a:r>
            <a:r>
              <a:rPr sz="1588" dirty="0">
                <a:latin typeface="Arial MT"/>
                <a:cs typeface="Arial MT"/>
              </a:rPr>
              <a:t>breast</a:t>
            </a:r>
            <a:r>
              <a:rPr sz="1588" spc="-50" dirty="0">
                <a:latin typeface="Arial MT"/>
                <a:cs typeface="Arial MT"/>
              </a:rPr>
              <a:t> </a:t>
            </a:r>
            <a:r>
              <a:rPr sz="1588" dirty="0">
                <a:latin typeface="Arial MT"/>
                <a:cs typeface="Arial MT"/>
              </a:rPr>
              <a:t>cancer</a:t>
            </a:r>
            <a:r>
              <a:rPr sz="1588" spc="-50" dirty="0">
                <a:latin typeface="Arial MT"/>
                <a:cs typeface="Arial MT"/>
              </a:rPr>
              <a:t> </a:t>
            </a:r>
            <a:r>
              <a:rPr sz="1588" dirty="0">
                <a:latin typeface="Arial MT"/>
                <a:cs typeface="Arial MT"/>
              </a:rPr>
              <a:t>at</a:t>
            </a:r>
            <a:r>
              <a:rPr sz="1588" spc="-50" dirty="0">
                <a:latin typeface="Arial MT"/>
                <a:cs typeface="Arial MT"/>
              </a:rPr>
              <a:t> </a:t>
            </a:r>
            <a:r>
              <a:rPr sz="1588" spc="-23" dirty="0">
                <a:latin typeface="Arial MT"/>
                <a:cs typeface="Arial MT"/>
              </a:rPr>
              <a:t>55.</a:t>
            </a:r>
            <a:endParaRPr sz="1588">
              <a:latin typeface="Arial MT"/>
              <a:cs typeface="Arial MT"/>
            </a:endParaRPr>
          </a:p>
          <a:p>
            <a:pPr>
              <a:spcBef>
                <a:spcPts val="834"/>
              </a:spcBef>
            </a:pPr>
            <a:endParaRPr sz="1588">
              <a:latin typeface="Arial MT"/>
              <a:cs typeface="Arial MT"/>
            </a:endParaRPr>
          </a:p>
          <a:p>
            <a:pPr marL="11527">
              <a:lnSpc>
                <a:spcPts val="1797"/>
              </a:lnSpc>
            </a:pPr>
            <a:r>
              <a:rPr sz="1588" dirty="0">
                <a:latin typeface="Arial MT"/>
                <a:cs typeface="Arial MT"/>
              </a:rPr>
              <a:t>•Bilateral</a:t>
            </a:r>
            <a:r>
              <a:rPr sz="1588" spc="-27" dirty="0">
                <a:latin typeface="Arial MT"/>
                <a:cs typeface="Arial MT"/>
              </a:rPr>
              <a:t> </a:t>
            </a:r>
            <a:r>
              <a:rPr sz="1588" spc="-9" dirty="0">
                <a:latin typeface="Arial MT"/>
                <a:cs typeface="Arial MT"/>
              </a:rPr>
              <a:t>cancer:</a:t>
            </a:r>
            <a:r>
              <a:rPr sz="1588" spc="-103" dirty="0">
                <a:latin typeface="Arial MT"/>
                <a:cs typeface="Arial MT"/>
              </a:rPr>
              <a:t> </a:t>
            </a:r>
            <a:r>
              <a:rPr sz="1588" dirty="0">
                <a:latin typeface="Arial MT"/>
                <a:cs typeface="Arial MT"/>
              </a:rPr>
              <a:t>Cancer</a:t>
            </a:r>
            <a:r>
              <a:rPr sz="1588" spc="-14" dirty="0">
                <a:latin typeface="Arial MT"/>
                <a:cs typeface="Arial MT"/>
              </a:rPr>
              <a:t> </a:t>
            </a:r>
            <a:r>
              <a:rPr sz="1588" dirty="0">
                <a:latin typeface="Arial MT"/>
                <a:cs typeface="Arial MT"/>
              </a:rPr>
              <a:t>present</a:t>
            </a:r>
            <a:r>
              <a:rPr sz="1588" spc="-14" dirty="0">
                <a:latin typeface="Arial MT"/>
                <a:cs typeface="Arial MT"/>
              </a:rPr>
              <a:t> </a:t>
            </a:r>
            <a:r>
              <a:rPr sz="1588" dirty="0">
                <a:latin typeface="Arial MT"/>
                <a:cs typeface="Arial MT"/>
              </a:rPr>
              <a:t>in</a:t>
            </a:r>
            <a:r>
              <a:rPr sz="1588" spc="-18" dirty="0">
                <a:latin typeface="Arial MT"/>
                <a:cs typeface="Arial MT"/>
              </a:rPr>
              <a:t> </a:t>
            </a:r>
            <a:r>
              <a:rPr sz="1588" dirty="0">
                <a:latin typeface="Arial MT"/>
                <a:cs typeface="Arial MT"/>
              </a:rPr>
              <a:t>both</a:t>
            </a:r>
            <a:r>
              <a:rPr sz="1588" spc="-14" dirty="0">
                <a:latin typeface="Arial MT"/>
                <a:cs typeface="Arial MT"/>
              </a:rPr>
              <a:t> </a:t>
            </a:r>
            <a:r>
              <a:rPr sz="1588" dirty="0">
                <a:latin typeface="Arial MT"/>
                <a:cs typeface="Arial MT"/>
              </a:rPr>
              <a:t>breasts</a:t>
            </a:r>
            <a:r>
              <a:rPr sz="1588" spc="-18" dirty="0">
                <a:latin typeface="Arial MT"/>
                <a:cs typeface="Arial MT"/>
              </a:rPr>
              <a:t> </a:t>
            </a:r>
            <a:r>
              <a:rPr sz="1588" dirty="0">
                <a:latin typeface="Arial MT"/>
                <a:cs typeface="Arial MT"/>
              </a:rPr>
              <a:t>or</a:t>
            </a:r>
            <a:r>
              <a:rPr sz="1588" spc="-14" dirty="0">
                <a:latin typeface="Arial MT"/>
                <a:cs typeface="Arial MT"/>
              </a:rPr>
              <a:t> </a:t>
            </a:r>
            <a:r>
              <a:rPr sz="1588" dirty="0">
                <a:latin typeface="Arial MT"/>
                <a:cs typeface="Arial MT"/>
              </a:rPr>
              <a:t>other</a:t>
            </a:r>
            <a:r>
              <a:rPr sz="1588" spc="-18" dirty="0">
                <a:latin typeface="Arial MT"/>
                <a:cs typeface="Arial MT"/>
              </a:rPr>
              <a:t> </a:t>
            </a:r>
            <a:r>
              <a:rPr sz="1588" dirty="0">
                <a:latin typeface="Arial MT"/>
                <a:cs typeface="Arial MT"/>
              </a:rPr>
              <a:t>paired</a:t>
            </a:r>
            <a:r>
              <a:rPr sz="1588" spc="-14" dirty="0">
                <a:latin typeface="Arial MT"/>
                <a:cs typeface="Arial MT"/>
              </a:rPr>
              <a:t> </a:t>
            </a:r>
            <a:r>
              <a:rPr sz="1588" dirty="0">
                <a:latin typeface="Arial MT"/>
                <a:cs typeface="Arial MT"/>
              </a:rPr>
              <a:t>organs</a:t>
            </a:r>
            <a:r>
              <a:rPr sz="1588" spc="-14" dirty="0">
                <a:latin typeface="Arial MT"/>
                <a:cs typeface="Arial MT"/>
              </a:rPr>
              <a:t> </a:t>
            </a:r>
            <a:r>
              <a:rPr sz="1588" spc="-9" dirty="0">
                <a:latin typeface="Arial MT"/>
                <a:cs typeface="Arial MT"/>
              </a:rPr>
              <a:t>(e.g.,</a:t>
            </a:r>
            <a:endParaRPr sz="1588">
              <a:latin typeface="Arial MT"/>
              <a:cs typeface="Arial MT"/>
            </a:endParaRPr>
          </a:p>
          <a:p>
            <a:pPr marL="11527">
              <a:lnSpc>
                <a:spcPts val="1797"/>
              </a:lnSpc>
            </a:pPr>
            <a:r>
              <a:rPr sz="1588" dirty="0">
                <a:latin typeface="Arial MT"/>
                <a:cs typeface="Arial MT"/>
              </a:rPr>
              <a:t>associated</a:t>
            </a:r>
            <a:r>
              <a:rPr sz="1588" spc="32" dirty="0">
                <a:latin typeface="Arial MT"/>
                <a:cs typeface="Arial MT"/>
              </a:rPr>
              <a:t> </a:t>
            </a:r>
            <a:r>
              <a:rPr sz="1588" dirty="0">
                <a:latin typeface="Arial MT"/>
                <a:cs typeface="Arial MT"/>
              </a:rPr>
              <a:t>with</a:t>
            </a:r>
            <a:r>
              <a:rPr sz="1588" spc="32" dirty="0">
                <a:latin typeface="Arial MT"/>
                <a:cs typeface="Arial MT"/>
              </a:rPr>
              <a:t> </a:t>
            </a:r>
            <a:r>
              <a:rPr sz="1588" dirty="0">
                <a:latin typeface="Arial MT"/>
                <a:cs typeface="Arial MT"/>
              </a:rPr>
              <a:t>Cowden</a:t>
            </a:r>
            <a:r>
              <a:rPr sz="1588" spc="32" dirty="0">
                <a:latin typeface="Arial MT"/>
                <a:cs typeface="Arial MT"/>
              </a:rPr>
              <a:t> </a:t>
            </a:r>
            <a:r>
              <a:rPr sz="1588" spc="-9" dirty="0">
                <a:latin typeface="Arial MT"/>
                <a:cs typeface="Arial MT"/>
              </a:rPr>
              <a:t>syndrome).</a:t>
            </a:r>
            <a:endParaRPr sz="1588">
              <a:latin typeface="Arial MT"/>
              <a:cs typeface="Arial MT"/>
            </a:endParaRPr>
          </a:p>
          <a:p>
            <a:pPr>
              <a:spcBef>
                <a:spcPts val="879"/>
              </a:spcBef>
            </a:pPr>
            <a:endParaRPr sz="1588">
              <a:latin typeface="Arial MT"/>
              <a:cs typeface="Arial MT"/>
            </a:endParaRPr>
          </a:p>
          <a:p>
            <a:pPr marL="11527">
              <a:lnSpc>
                <a:spcPts val="1747"/>
              </a:lnSpc>
            </a:pPr>
            <a:r>
              <a:rPr sz="1543" dirty="0">
                <a:latin typeface="Arial MT"/>
                <a:cs typeface="Arial MT"/>
              </a:rPr>
              <a:t>•Rare</a:t>
            </a:r>
            <a:r>
              <a:rPr sz="1543" spc="-14" dirty="0">
                <a:latin typeface="Arial MT"/>
                <a:cs typeface="Arial MT"/>
              </a:rPr>
              <a:t> </a:t>
            </a:r>
            <a:r>
              <a:rPr sz="1543" spc="-9" dirty="0">
                <a:latin typeface="Arial MT"/>
                <a:cs typeface="Arial MT"/>
              </a:rPr>
              <a:t>cancers:</a:t>
            </a:r>
            <a:r>
              <a:rPr sz="1543" spc="-95" dirty="0">
                <a:latin typeface="Arial MT"/>
                <a:cs typeface="Arial MT"/>
              </a:rPr>
              <a:t> </a:t>
            </a:r>
            <a:r>
              <a:rPr sz="1543" dirty="0">
                <a:latin typeface="Arial MT"/>
                <a:cs typeface="Arial MT"/>
              </a:rPr>
              <a:t>Small bowel</a:t>
            </a:r>
            <a:r>
              <a:rPr sz="1543" spc="-5" dirty="0">
                <a:latin typeface="Arial MT"/>
                <a:cs typeface="Arial MT"/>
              </a:rPr>
              <a:t> </a:t>
            </a:r>
            <a:r>
              <a:rPr sz="1543" spc="-9" dirty="0">
                <a:latin typeface="Arial MT"/>
                <a:cs typeface="Arial MT"/>
              </a:rPr>
              <a:t>cancer,</a:t>
            </a:r>
            <a:r>
              <a:rPr sz="1543" spc="-91" dirty="0">
                <a:latin typeface="Arial MT"/>
                <a:cs typeface="Arial MT"/>
              </a:rPr>
              <a:t> </a:t>
            </a:r>
            <a:r>
              <a:rPr sz="1543" dirty="0">
                <a:latin typeface="Arial MT"/>
                <a:cs typeface="Arial MT"/>
              </a:rPr>
              <a:t>bile</a:t>
            </a:r>
            <a:r>
              <a:rPr sz="1543" spc="-5" dirty="0">
                <a:latin typeface="Arial MT"/>
                <a:cs typeface="Arial MT"/>
              </a:rPr>
              <a:t> </a:t>
            </a:r>
            <a:r>
              <a:rPr sz="1543" dirty="0">
                <a:latin typeface="Arial MT"/>
                <a:cs typeface="Arial MT"/>
              </a:rPr>
              <a:t>duct </a:t>
            </a:r>
            <a:r>
              <a:rPr sz="1543" spc="-9" dirty="0">
                <a:latin typeface="Arial MT"/>
                <a:cs typeface="Arial MT"/>
              </a:rPr>
              <a:t>cancer,</a:t>
            </a:r>
            <a:r>
              <a:rPr sz="1543" spc="-95" dirty="0">
                <a:latin typeface="Arial MT"/>
                <a:cs typeface="Arial MT"/>
              </a:rPr>
              <a:t> </a:t>
            </a:r>
            <a:r>
              <a:rPr sz="1543" dirty="0">
                <a:latin typeface="Arial MT"/>
                <a:cs typeface="Arial MT"/>
              </a:rPr>
              <a:t>or cancers</a:t>
            </a:r>
            <a:r>
              <a:rPr sz="1543" spc="-5" dirty="0">
                <a:latin typeface="Arial MT"/>
                <a:cs typeface="Arial MT"/>
              </a:rPr>
              <a:t> </a:t>
            </a:r>
            <a:r>
              <a:rPr sz="1543" dirty="0">
                <a:latin typeface="Arial MT"/>
                <a:cs typeface="Arial MT"/>
              </a:rPr>
              <a:t>of the</a:t>
            </a:r>
            <a:r>
              <a:rPr sz="1543" spc="-5" dirty="0">
                <a:latin typeface="Arial MT"/>
                <a:cs typeface="Arial MT"/>
              </a:rPr>
              <a:t> </a:t>
            </a:r>
            <a:r>
              <a:rPr sz="1543" dirty="0">
                <a:latin typeface="Arial MT"/>
                <a:cs typeface="Arial MT"/>
              </a:rPr>
              <a:t>renal </a:t>
            </a:r>
            <a:r>
              <a:rPr sz="1543" spc="-9" dirty="0">
                <a:latin typeface="Arial MT"/>
                <a:cs typeface="Arial MT"/>
              </a:rPr>
              <a:t>pelvis</a:t>
            </a:r>
            <a:endParaRPr sz="1543">
              <a:latin typeface="Arial MT"/>
              <a:cs typeface="Arial MT"/>
            </a:endParaRPr>
          </a:p>
          <a:p>
            <a:pPr marL="11527">
              <a:lnSpc>
                <a:spcPts val="1802"/>
              </a:lnSpc>
            </a:pPr>
            <a:r>
              <a:rPr sz="1588" dirty="0">
                <a:latin typeface="Arial MT"/>
                <a:cs typeface="Arial MT"/>
              </a:rPr>
              <a:t>(often</a:t>
            </a:r>
            <a:r>
              <a:rPr sz="1588" spc="-27" dirty="0">
                <a:latin typeface="Arial MT"/>
                <a:cs typeface="Arial MT"/>
              </a:rPr>
              <a:t> </a:t>
            </a:r>
            <a:r>
              <a:rPr sz="1588" dirty="0">
                <a:latin typeface="Arial MT"/>
                <a:cs typeface="Arial MT"/>
              </a:rPr>
              <a:t>associated</a:t>
            </a:r>
            <a:r>
              <a:rPr sz="1588" spc="-23" dirty="0">
                <a:latin typeface="Arial MT"/>
                <a:cs typeface="Arial MT"/>
              </a:rPr>
              <a:t> </a:t>
            </a:r>
            <a:r>
              <a:rPr sz="1588" dirty="0">
                <a:latin typeface="Arial MT"/>
                <a:cs typeface="Arial MT"/>
              </a:rPr>
              <a:t>with</a:t>
            </a:r>
            <a:r>
              <a:rPr sz="1588" spc="-23" dirty="0">
                <a:latin typeface="Arial MT"/>
                <a:cs typeface="Arial MT"/>
              </a:rPr>
              <a:t> </a:t>
            </a:r>
            <a:r>
              <a:rPr sz="1588" dirty="0">
                <a:latin typeface="Arial MT"/>
                <a:cs typeface="Arial MT"/>
              </a:rPr>
              <a:t>Lynch</a:t>
            </a:r>
            <a:r>
              <a:rPr sz="1588" spc="-23" dirty="0">
                <a:latin typeface="Arial MT"/>
                <a:cs typeface="Arial MT"/>
              </a:rPr>
              <a:t> </a:t>
            </a:r>
            <a:r>
              <a:rPr sz="1588" spc="-9" dirty="0">
                <a:latin typeface="Arial MT"/>
                <a:cs typeface="Arial MT"/>
              </a:rPr>
              <a:t>syndrome).</a:t>
            </a:r>
            <a:endParaRPr sz="1588">
              <a:latin typeface="Arial MT"/>
              <a:cs typeface="Arial M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2403" y="163449"/>
            <a:ext cx="9543570" cy="1538883"/>
          </a:xfrm>
          <a:prstGeom prst="rect">
            <a:avLst/>
          </a:prstGeom>
        </p:spPr>
        <p:txBody>
          <a:bodyPr vert="horz" wrap="square" lIns="0" tIns="0" rIns="0" bIns="0" rtlCol="0" anchor="ctr">
            <a:spAutoFit/>
          </a:bodyPr>
          <a:lstStyle/>
          <a:p>
            <a:pPr marL="11527">
              <a:lnSpc>
                <a:spcPts val="4030"/>
              </a:lnSpc>
            </a:pPr>
            <a:r>
              <a:rPr sz="3857" spc="-113" dirty="0"/>
              <a:t>2</a:t>
            </a:r>
            <a:r>
              <a:rPr sz="2541" spc="-113" dirty="0"/>
              <a:t>.</a:t>
            </a:r>
            <a:r>
              <a:rPr sz="2541" spc="-86" dirty="0"/>
              <a:t> </a:t>
            </a:r>
            <a:r>
              <a:rPr sz="2541" dirty="0"/>
              <a:t>Tumor</a:t>
            </a:r>
            <a:r>
              <a:rPr sz="2541" spc="73" dirty="0"/>
              <a:t> </a:t>
            </a:r>
            <a:r>
              <a:rPr sz="2541" dirty="0"/>
              <a:t>Histologic</a:t>
            </a:r>
            <a:r>
              <a:rPr sz="2541" spc="73" dirty="0"/>
              <a:t> </a:t>
            </a:r>
            <a:r>
              <a:rPr sz="2541" dirty="0"/>
              <a:t>Characteristics:</a:t>
            </a:r>
            <a:r>
              <a:rPr sz="2541" spc="-82" dirty="0"/>
              <a:t> </a:t>
            </a:r>
            <a:r>
              <a:rPr sz="2541" spc="-9" dirty="0"/>
              <a:t>Certain</a:t>
            </a:r>
            <a:endParaRPr sz="2541"/>
          </a:p>
          <a:p>
            <a:pPr marL="11527">
              <a:lnSpc>
                <a:spcPts val="2995"/>
              </a:lnSpc>
              <a:spcBef>
                <a:spcPts val="359"/>
              </a:spcBef>
            </a:pPr>
            <a:r>
              <a:rPr sz="2496" dirty="0"/>
              <a:t>pathologies</a:t>
            </a:r>
            <a:r>
              <a:rPr sz="2496" spc="54" dirty="0"/>
              <a:t> </a:t>
            </a:r>
            <a:r>
              <a:rPr sz="2496" dirty="0"/>
              <a:t>of</a:t>
            </a:r>
            <a:r>
              <a:rPr sz="2496" spc="50" dirty="0"/>
              <a:t> </a:t>
            </a:r>
            <a:r>
              <a:rPr sz="2496" dirty="0"/>
              <a:t>tumors</a:t>
            </a:r>
            <a:r>
              <a:rPr sz="2496" spc="54" dirty="0"/>
              <a:t> </a:t>
            </a:r>
            <a:r>
              <a:rPr sz="2496" dirty="0"/>
              <a:t>are</a:t>
            </a:r>
            <a:r>
              <a:rPr sz="2496" spc="50" dirty="0"/>
              <a:t> </a:t>
            </a:r>
            <a:r>
              <a:rPr sz="2496" dirty="0"/>
              <a:t>associated</a:t>
            </a:r>
            <a:r>
              <a:rPr sz="2496" spc="54" dirty="0"/>
              <a:t> </a:t>
            </a:r>
            <a:r>
              <a:rPr sz="2496" dirty="0"/>
              <a:t>with</a:t>
            </a:r>
            <a:r>
              <a:rPr sz="2496" spc="50" dirty="0"/>
              <a:t> </a:t>
            </a:r>
            <a:r>
              <a:rPr sz="2496" spc="-9" dirty="0"/>
              <a:t>specific</a:t>
            </a:r>
            <a:endParaRPr sz="2496"/>
          </a:p>
          <a:p>
            <a:pPr marL="11527">
              <a:lnSpc>
                <a:spcPts val="4629"/>
              </a:lnSpc>
            </a:pPr>
            <a:r>
              <a:rPr sz="2541" dirty="0"/>
              <a:t>genetic</a:t>
            </a:r>
            <a:r>
              <a:rPr sz="2541" spc="-113" dirty="0"/>
              <a:t> </a:t>
            </a:r>
            <a:r>
              <a:rPr sz="2541" dirty="0"/>
              <a:t>mutations</a:t>
            </a:r>
            <a:r>
              <a:rPr sz="2541" spc="-82" dirty="0"/>
              <a:t> </a:t>
            </a:r>
            <a:r>
              <a:rPr sz="2541" dirty="0"/>
              <a:t>or</a:t>
            </a:r>
            <a:r>
              <a:rPr sz="2541" spc="-82" dirty="0"/>
              <a:t> </a:t>
            </a:r>
            <a:r>
              <a:rPr sz="2541" dirty="0"/>
              <a:t>cancer</a:t>
            </a:r>
            <a:r>
              <a:rPr sz="2541" spc="-82" dirty="0"/>
              <a:t> </a:t>
            </a:r>
            <a:r>
              <a:rPr sz="2541" spc="-23" dirty="0"/>
              <a:t>syndromes</a:t>
            </a:r>
            <a:r>
              <a:rPr sz="2541" spc="-439" dirty="0"/>
              <a:t> </a:t>
            </a:r>
            <a:r>
              <a:rPr sz="3857" spc="-45" dirty="0"/>
              <a:t>:</a:t>
            </a:r>
            <a:endParaRPr sz="3857"/>
          </a:p>
        </p:txBody>
      </p:sp>
      <p:sp>
        <p:nvSpPr>
          <p:cNvPr id="3" name="object 3"/>
          <p:cNvSpPr txBox="1"/>
          <p:nvPr/>
        </p:nvSpPr>
        <p:spPr>
          <a:xfrm>
            <a:off x="2951261" y="1697575"/>
            <a:ext cx="7142117" cy="4400322"/>
          </a:xfrm>
          <a:prstGeom prst="rect">
            <a:avLst/>
          </a:prstGeom>
        </p:spPr>
        <p:txBody>
          <a:bodyPr vert="horz" wrap="square" lIns="0" tIns="32273" rIns="0" bIns="0" rtlCol="0">
            <a:spAutoFit/>
          </a:bodyPr>
          <a:lstStyle/>
          <a:p>
            <a:pPr marL="11527">
              <a:spcBef>
                <a:spcPts val="254"/>
              </a:spcBef>
            </a:pPr>
            <a:r>
              <a:rPr lang="en-US" sz="2400" b="1" spc="-9" dirty="0">
                <a:latin typeface="Arial MT"/>
                <a:cs typeface="Arial MT"/>
              </a:rPr>
              <a:t>- </a:t>
            </a:r>
            <a:r>
              <a:rPr sz="2133" dirty="0">
                <a:latin typeface="Arial MT"/>
                <a:cs typeface="Arial MT"/>
              </a:rPr>
              <a:t>Breast</a:t>
            </a:r>
            <a:r>
              <a:rPr sz="2133" spc="-73" dirty="0">
                <a:latin typeface="Arial MT"/>
                <a:cs typeface="Arial MT"/>
              </a:rPr>
              <a:t> </a:t>
            </a:r>
            <a:r>
              <a:rPr sz="2133" spc="-9" dirty="0">
                <a:latin typeface="Arial MT"/>
                <a:cs typeface="Arial MT"/>
              </a:rPr>
              <a:t>cancer:</a:t>
            </a:r>
            <a:r>
              <a:rPr sz="2133" spc="-136" dirty="0">
                <a:latin typeface="Arial MT"/>
                <a:cs typeface="Arial MT"/>
              </a:rPr>
              <a:t> </a:t>
            </a:r>
            <a:r>
              <a:rPr sz="2133" spc="-18" dirty="0">
                <a:latin typeface="Arial MT"/>
                <a:cs typeface="Arial MT"/>
              </a:rPr>
              <a:t>Triple-</a:t>
            </a:r>
            <a:r>
              <a:rPr sz="2133" dirty="0">
                <a:latin typeface="Arial MT"/>
                <a:cs typeface="Arial MT"/>
              </a:rPr>
              <a:t>negative</a:t>
            </a:r>
            <a:r>
              <a:rPr sz="2133" spc="-32" dirty="0">
                <a:latin typeface="Arial MT"/>
                <a:cs typeface="Arial MT"/>
              </a:rPr>
              <a:t> </a:t>
            </a:r>
            <a:r>
              <a:rPr sz="2133" dirty="0">
                <a:latin typeface="Arial MT"/>
                <a:cs typeface="Arial MT"/>
              </a:rPr>
              <a:t>breast</a:t>
            </a:r>
            <a:r>
              <a:rPr sz="2133" spc="-32" dirty="0">
                <a:latin typeface="Arial MT"/>
                <a:cs typeface="Arial MT"/>
              </a:rPr>
              <a:t> </a:t>
            </a:r>
            <a:r>
              <a:rPr sz="2133" spc="-9" dirty="0">
                <a:latin typeface="Arial MT"/>
                <a:cs typeface="Arial MT"/>
              </a:rPr>
              <a:t>cancer,</a:t>
            </a:r>
            <a:r>
              <a:rPr sz="2133" spc="-136" dirty="0">
                <a:latin typeface="Arial MT"/>
                <a:cs typeface="Arial MT"/>
              </a:rPr>
              <a:t> </a:t>
            </a:r>
            <a:r>
              <a:rPr sz="2133" dirty="0">
                <a:latin typeface="Arial MT"/>
                <a:cs typeface="Arial MT"/>
              </a:rPr>
              <a:t>often</a:t>
            </a:r>
            <a:r>
              <a:rPr sz="2133" spc="-32" dirty="0">
                <a:latin typeface="Arial MT"/>
                <a:cs typeface="Arial MT"/>
              </a:rPr>
              <a:t> </a:t>
            </a:r>
            <a:r>
              <a:rPr sz="2133" spc="-9" dirty="0">
                <a:latin typeface="Arial MT"/>
                <a:cs typeface="Arial MT"/>
              </a:rPr>
              <a:t>linked</a:t>
            </a:r>
            <a:endParaRPr sz="2133" dirty="0">
              <a:latin typeface="Arial MT"/>
              <a:cs typeface="Arial MT"/>
            </a:endParaRPr>
          </a:p>
          <a:p>
            <a:pPr marL="293926">
              <a:spcBef>
                <a:spcPts val="172"/>
              </a:spcBef>
            </a:pPr>
            <a:r>
              <a:rPr sz="2224" dirty="0">
                <a:latin typeface="Arial MT"/>
                <a:cs typeface="Arial MT"/>
              </a:rPr>
              <a:t>to</a:t>
            </a:r>
            <a:r>
              <a:rPr sz="2224" spc="-14" dirty="0">
                <a:latin typeface="Arial MT"/>
                <a:cs typeface="Arial MT"/>
              </a:rPr>
              <a:t> </a:t>
            </a:r>
            <a:r>
              <a:rPr sz="2224" dirty="0">
                <a:latin typeface="Arial MT"/>
                <a:cs typeface="Arial MT"/>
              </a:rPr>
              <a:t>BRCA1</a:t>
            </a:r>
            <a:r>
              <a:rPr sz="2224" spc="-9" dirty="0">
                <a:latin typeface="Arial MT"/>
                <a:cs typeface="Arial MT"/>
              </a:rPr>
              <a:t> mutations.</a:t>
            </a:r>
            <a:endParaRPr sz="2224" dirty="0">
              <a:latin typeface="Arial MT"/>
              <a:cs typeface="Arial MT"/>
            </a:endParaRPr>
          </a:p>
          <a:p>
            <a:pPr marL="293926" marR="499098" indent="-282976">
              <a:lnSpc>
                <a:spcPct val="105400"/>
              </a:lnSpc>
              <a:spcBef>
                <a:spcPts val="467"/>
              </a:spcBef>
              <a:tabLst>
                <a:tab pos="5405938" algn="l"/>
              </a:tabLst>
            </a:pPr>
            <a:r>
              <a:rPr lang="en-US" sz="2400" b="1" spc="-9" dirty="0">
                <a:latin typeface="Arial MT"/>
                <a:cs typeface="Arial MT"/>
              </a:rPr>
              <a:t>-</a:t>
            </a:r>
            <a:r>
              <a:rPr sz="2405" spc="-9" dirty="0">
                <a:solidFill>
                  <a:srgbClr val="3891A7"/>
                </a:solidFill>
                <a:latin typeface="Lucida Sans Unicode"/>
                <a:cs typeface="Lucida Sans Unicode"/>
              </a:rPr>
              <a:t> </a:t>
            </a:r>
            <a:r>
              <a:rPr sz="2178" dirty="0">
                <a:latin typeface="Arial MT"/>
                <a:cs typeface="Arial MT"/>
              </a:rPr>
              <a:t>Ovarian</a:t>
            </a:r>
            <a:r>
              <a:rPr sz="2178" spc="45" dirty="0">
                <a:latin typeface="Arial MT"/>
                <a:cs typeface="Arial MT"/>
              </a:rPr>
              <a:t> </a:t>
            </a:r>
            <a:r>
              <a:rPr sz="2178" dirty="0">
                <a:latin typeface="Arial MT"/>
                <a:cs typeface="Arial MT"/>
              </a:rPr>
              <a:t>cancer:</a:t>
            </a:r>
            <a:r>
              <a:rPr sz="2178" spc="-82" dirty="0">
                <a:latin typeface="Arial MT"/>
                <a:cs typeface="Arial MT"/>
              </a:rPr>
              <a:t> </a:t>
            </a:r>
            <a:r>
              <a:rPr sz="2178" dirty="0">
                <a:latin typeface="Arial MT"/>
                <a:cs typeface="Arial MT"/>
              </a:rPr>
              <a:t>More</a:t>
            </a:r>
            <a:r>
              <a:rPr sz="2178" spc="45" dirty="0">
                <a:latin typeface="Arial MT"/>
                <a:cs typeface="Arial MT"/>
              </a:rPr>
              <a:t> </a:t>
            </a:r>
            <a:r>
              <a:rPr sz="2178" dirty="0">
                <a:latin typeface="Arial MT"/>
                <a:cs typeface="Arial MT"/>
              </a:rPr>
              <a:t>commonly</a:t>
            </a:r>
            <a:r>
              <a:rPr sz="2178" spc="45" dirty="0">
                <a:latin typeface="Arial MT"/>
                <a:cs typeface="Arial MT"/>
              </a:rPr>
              <a:t> </a:t>
            </a:r>
            <a:r>
              <a:rPr sz="2178" dirty="0">
                <a:latin typeface="Arial MT"/>
                <a:cs typeface="Arial MT"/>
              </a:rPr>
              <a:t>serous</a:t>
            </a:r>
            <a:r>
              <a:rPr sz="2178" spc="45" dirty="0">
                <a:latin typeface="Arial MT"/>
                <a:cs typeface="Arial MT"/>
              </a:rPr>
              <a:t> </a:t>
            </a:r>
            <a:r>
              <a:rPr sz="2178" spc="-23" dirty="0">
                <a:latin typeface="Arial MT"/>
                <a:cs typeface="Arial MT"/>
              </a:rPr>
              <a:t>or </a:t>
            </a:r>
            <a:r>
              <a:rPr sz="2133" dirty="0">
                <a:latin typeface="Arial MT"/>
                <a:cs typeface="Arial MT"/>
              </a:rPr>
              <a:t>endometrioid</a:t>
            </a:r>
            <a:r>
              <a:rPr sz="2133" spc="41" dirty="0">
                <a:latin typeface="Arial MT"/>
                <a:cs typeface="Arial MT"/>
              </a:rPr>
              <a:t> </a:t>
            </a:r>
            <a:r>
              <a:rPr sz="2133" dirty="0">
                <a:latin typeface="Arial MT"/>
                <a:cs typeface="Arial MT"/>
              </a:rPr>
              <a:t>cell</a:t>
            </a:r>
            <a:r>
              <a:rPr sz="2133" spc="41" dirty="0">
                <a:latin typeface="Arial MT"/>
                <a:cs typeface="Arial MT"/>
              </a:rPr>
              <a:t> </a:t>
            </a:r>
            <a:r>
              <a:rPr sz="2133" dirty="0">
                <a:latin typeface="Arial MT"/>
                <a:cs typeface="Arial MT"/>
              </a:rPr>
              <a:t>types,</a:t>
            </a:r>
            <a:r>
              <a:rPr sz="2133" spc="-91" dirty="0">
                <a:latin typeface="Arial MT"/>
                <a:cs typeface="Arial MT"/>
              </a:rPr>
              <a:t> </a:t>
            </a:r>
            <a:r>
              <a:rPr sz="2133" dirty="0">
                <a:latin typeface="Arial MT"/>
                <a:cs typeface="Arial MT"/>
              </a:rPr>
              <a:t>usually</a:t>
            </a:r>
            <a:r>
              <a:rPr sz="2133" spc="45" dirty="0">
                <a:latin typeface="Arial MT"/>
                <a:cs typeface="Arial MT"/>
              </a:rPr>
              <a:t> </a:t>
            </a:r>
            <a:r>
              <a:rPr sz="2133" dirty="0">
                <a:latin typeface="Arial MT"/>
                <a:cs typeface="Arial MT"/>
              </a:rPr>
              <a:t>of</a:t>
            </a:r>
            <a:r>
              <a:rPr sz="2133" spc="36" dirty="0">
                <a:latin typeface="Arial MT"/>
                <a:cs typeface="Arial MT"/>
              </a:rPr>
              <a:t> </a:t>
            </a:r>
            <a:r>
              <a:rPr sz="2133" dirty="0">
                <a:latin typeface="Arial MT"/>
                <a:cs typeface="Arial MT"/>
              </a:rPr>
              <a:t>high</a:t>
            </a:r>
            <a:r>
              <a:rPr sz="2133" spc="41" dirty="0">
                <a:latin typeface="Arial MT"/>
                <a:cs typeface="Arial MT"/>
              </a:rPr>
              <a:t> </a:t>
            </a:r>
            <a:r>
              <a:rPr sz="2133" dirty="0">
                <a:latin typeface="Arial MT"/>
                <a:cs typeface="Arial MT"/>
              </a:rPr>
              <a:t>grade,</a:t>
            </a:r>
            <a:r>
              <a:rPr sz="2133" spc="-86" dirty="0">
                <a:latin typeface="Arial MT"/>
                <a:cs typeface="Arial MT"/>
              </a:rPr>
              <a:t> </a:t>
            </a:r>
            <a:r>
              <a:rPr sz="2133" dirty="0">
                <a:latin typeface="Arial MT"/>
                <a:cs typeface="Arial MT"/>
              </a:rPr>
              <a:t>with</a:t>
            </a:r>
            <a:r>
              <a:rPr sz="2133" spc="41" dirty="0">
                <a:latin typeface="Arial MT"/>
                <a:cs typeface="Arial MT"/>
              </a:rPr>
              <a:t> </a:t>
            </a:r>
            <a:r>
              <a:rPr sz="2133" spc="-45" dirty="0">
                <a:latin typeface="Arial MT"/>
                <a:cs typeface="Arial MT"/>
              </a:rPr>
              <a:t>a </a:t>
            </a:r>
            <a:r>
              <a:rPr sz="2178" dirty="0">
                <a:latin typeface="Arial MT"/>
                <a:cs typeface="Arial MT"/>
              </a:rPr>
              <a:t>strong</a:t>
            </a:r>
            <a:r>
              <a:rPr sz="2178" spc="-27" dirty="0">
                <a:latin typeface="Arial MT"/>
                <a:cs typeface="Arial MT"/>
              </a:rPr>
              <a:t> </a:t>
            </a:r>
            <a:r>
              <a:rPr sz="2178" dirty="0">
                <a:latin typeface="Arial MT"/>
                <a:cs typeface="Arial MT"/>
              </a:rPr>
              <a:t>association</a:t>
            </a:r>
            <a:r>
              <a:rPr sz="2178" spc="-23" dirty="0">
                <a:latin typeface="Arial MT"/>
                <a:cs typeface="Arial MT"/>
              </a:rPr>
              <a:t> </a:t>
            </a:r>
            <a:r>
              <a:rPr sz="2178" dirty="0">
                <a:latin typeface="Arial MT"/>
                <a:cs typeface="Arial MT"/>
              </a:rPr>
              <a:t>with</a:t>
            </a:r>
            <a:r>
              <a:rPr sz="2178" spc="-23" dirty="0">
                <a:latin typeface="Arial MT"/>
                <a:cs typeface="Arial MT"/>
              </a:rPr>
              <a:t> </a:t>
            </a:r>
            <a:r>
              <a:rPr sz="2178" dirty="0">
                <a:latin typeface="Arial MT"/>
                <a:cs typeface="Arial MT"/>
              </a:rPr>
              <a:t>TP53</a:t>
            </a:r>
            <a:r>
              <a:rPr sz="2178" spc="-23" dirty="0">
                <a:latin typeface="Arial MT"/>
                <a:cs typeface="Arial MT"/>
              </a:rPr>
              <a:t> </a:t>
            </a:r>
            <a:r>
              <a:rPr sz="2178" spc="-9" dirty="0">
                <a:latin typeface="Arial MT"/>
                <a:cs typeface="Arial MT"/>
              </a:rPr>
              <a:t>mutations.</a:t>
            </a:r>
            <a:r>
              <a:rPr sz="2178" dirty="0">
                <a:latin typeface="Arial MT"/>
                <a:cs typeface="Arial MT"/>
              </a:rPr>
              <a:t>	</a:t>
            </a:r>
            <a:r>
              <a:rPr sz="2405" spc="-45" dirty="0">
                <a:latin typeface="Arial MT"/>
                <a:cs typeface="Arial MT"/>
              </a:rPr>
              <a:t>\</a:t>
            </a:r>
            <a:endParaRPr sz="2405" dirty="0">
              <a:latin typeface="Arial MT"/>
              <a:cs typeface="Arial MT"/>
            </a:endParaRPr>
          </a:p>
          <a:p>
            <a:pPr marL="11527">
              <a:spcBef>
                <a:spcPts val="585"/>
              </a:spcBef>
            </a:pPr>
            <a:r>
              <a:rPr lang="en-US" sz="2400" b="1" spc="-9" dirty="0">
                <a:latin typeface="Arial MT"/>
                <a:cs typeface="Arial MT"/>
              </a:rPr>
              <a:t>- </a:t>
            </a:r>
            <a:r>
              <a:rPr sz="2133" dirty="0">
                <a:latin typeface="Arial MT"/>
                <a:cs typeface="Arial MT"/>
              </a:rPr>
              <a:t>BRCA1/2</a:t>
            </a:r>
            <a:r>
              <a:rPr sz="2133" spc="-41" dirty="0">
                <a:latin typeface="Arial MT"/>
                <a:cs typeface="Arial MT"/>
              </a:rPr>
              <a:t> </a:t>
            </a:r>
            <a:r>
              <a:rPr sz="2133" dirty="0">
                <a:latin typeface="Arial MT"/>
                <a:cs typeface="Arial MT"/>
              </a:rPr>
              <a:t>associated</a:t>
            </a:r>
            <a:r>
              <a:rPr sz="2133" spc="-14" dirty="0">
                <a:latin typeface="Arial MT"/>
                <a:cs typeface="Arial MT"/>
              </a:rPr>
              <a:t> </a:t>
            </a:r>
            <a:r>
              <a:rPr sz="2133" spc="-9" dirty="0">
                <a:latin typeface="Arial MT"/>
                <a:cs typeface="Arial MT"/>
              </a:rPr>
              <a:t>cancers:</a:t>
            </a:r>
            <a:r>
              <a:rPr sz="2133" spc="-136" dirty="0">
                <a:latin typeface="Arial MT"/>
                <a:cs typeface="Arial MT"/>
              </a:rPr>
              <a:t> </a:t>
            </a:r>
            <a:r>
              <a:rPr sz="2133" dirty="0">
                <a:latin typeface="Arial MT"/>
                <a:cs typeface="Arial MT"/>
              </a:rPr>
              <a:t>Increased</a:t>
            </a:r>
            <a:r>
              <a:rPr sz="2133" spc="-18" dirty="0">
                <a:latin typeface="Arial MT"/>
                <a:cs typeface="Arial MT"/>
              </a:rPr>
              <a:t> </a:t>
            </a:r>
            <a:r>
              <a:rPr sz="2133" dirty="0">
                <a:latin typeface="Arial MT"/>
                <a:cs typeface="Arial MT"/>
              </a:rPr>
              <a:t>likelihood</a:t>
            </a:r>
            <a:r>
              <a:rPr sz="2133" spc="-18" dirty="0">
                <a:latin typeface="Arial MT"/>
                <a:cs typeface="Arial MT"/>
              </a:rPr>
              <a:t> </a:t>
            </a:r>
            <a:r>
              <a:rPr sz="2133" spc="-23" dirty="0">
                <a:latin typeface="Arial MT"/>
                <a:cs typeface="Arial MT"/>
              </a:rPr>
              <a:t>of</a:t>
            </a:r>
            <a:endParaRPr sz="2133" dirty="0">
              <a:latin typeface="Arial MT"/>
              <a:cs typeface="Arial MT"/>
            </a:endParaRPr>
          </a:p>
          <a:p>
            <a:pPr marL="293926">
              <a:spcBef>
                <a:spcPts val="172"/>
              </a:spcBef>
            </a:pPr>
            <a:r>
              <a:rPr sz="2224" dirty="0">
                <a:latin typeface="Arial MT"/>
                <a:cs typeface="Arial MT"/>
              </a:rPr>
              <a:t>endometrioid</a:t>
            </a:r>
            <a:r>
              <a:rPr sz="2224" spc="-23" dirty="0">
                <a:latin typeface="Arial MT"/>
                <a:cs typeface="Arial MT"/>
              </a:rPr>
              <a:t> </a:t>
            </a:r>
            <a:r>
              <a:rPr sz="2224" dirty="0">
                <a:latin typeface="Arial MT"/>
                <a:cs typeface="Arial MT"/>
              </a:rPr>
              <a:t>or</a:t>
            </a:r>
            <a:r>
              <a:rPr sz="2224" spc="-23" dirty="0">
                <a:latin typeface="Arial MT"/>
                <a:cs typeface="Arial MT"/>
              </a:rPr>
              <a:t> </a:t>
            </a:r>
            <a:r>
              <a:rPr sz="2224" dirty="0">
                <a:latin typeface="Arial MT"/>
                <a:cs typeface="Arial MT"/>
              </a:rPr>
              <a:t>clear</a:t>
            </a:r>
            <a:r>
              <a:rPr sz="2224" spc="-23" dirty="0">
                <a:latin typeface="Arial MT"/>
                <a:cs typeface="Arial MT"/>
              </a:rPr>
              <a:t> </a:t>
            </a:r>
            <a:r>
              <a:rPr sz="2224" dirty="0">
                <a:latin typeface="Arial MT"/>
                <a:cs typeface="Arial MT"/>
              </a:rPr>
              <a:t>cell</a:t>
            </a:r>
            <a:r>
              <a:rPr sz="2224" spc="-18" dirty="0">
                <a:latin typeface="Arial MT"/>
                <a:cs typeface="Arial MT"/>
              </a:rPr>
              <a:t> </a:t>
            </a:r>
            <a:r>
              <a:rPr sz="2224" spc="-9" dirty="0">
                <a:latin typeface="Arial MT"/>
                <a:cs typeface="Arial MT"/>
              </a:rPr>
              <a:t>histology.</a:t>
            </a:r>
            <a:endParaRPr sz="2224" dirty="0">
              <a:latin typeface="Arial MT"/>
              <a:cs typeface="Arial MT"/>
            </a:endParaRPr>
          </a:p>
          <a:p>
            <a:pPr marL="11527">
              <a:spcBef>
                <a:spcPts val="626"/>
              </a:spcBef>
            </a:pPr>
            <a:r>
              <a:rPr lang="en-US" sz="2400" b="1" spc="-9" dirty="0">
                <a:latin typeface="Arial MT"/>
                <a:cs typeface="Arial MT"/>
              </a:rPr>
              <a:t>- </a:t>
            </a:r>
            <a:r>
              <a:rPr sz="2133" dirty="0">
                <a:latin typeface="Arial MT"/>
                <a:cs typeface="Arial MT"/>
              </a:rPr>
              <a:t>Lynch</a:t>
            </a:r>
            <a:r>
              <a:rPr sz="2133" spc="5" dirty="0">
                <a:latin typeface="Arial MT"/>
                <a:cs typeface="Arial MT"/>
              </a:rPr>
              <a:t> </a:t>
            </a:r>
            <a:r>
              <a:rPr sz="2133" spc="-9" dirty="0">
                <a:latin typeface="Arial MT"/>
                <a:cs typeface="Arial MT"/>
              </a:rPr>
              <a:t>syndrome-</a:t>
            </a:r>
            <a:r>
              <a:rPr sz="2133" dirty="0">
                <a:latin typeface="Arial MT"/>
                <a:cs typeface="Arial MT"/>
              </a:rPr>
              <a:t>associated</a:t>
            </a:r>
            <a:r>
              <a:rPr sz="2133" spc="-5" dirty="0">
                <a:latin typeface="Arial MT"/>
                <a:cs typeface="Arial MT"/>
              </a:rPr>
              <a:t> </a:t>
            </a:r>
            <a:r>
              <a:rPr sz="2133" spc="-9" dirty="0">
                <a:latin typeface="Arial MT"/>
                <a:cs typeface="Arial MT"/>
              </a:rPr>
              <a:t>cancers:</a:t>
            </a:r>
            <a:r>
              <a:rPr sz="2133" spc="-118" dirty="0">
                <a:latin typeface="Arial MT"/>
                <a:cs typeface="Arial MT"/>
              </a:rPr>
              <a:t> </a:t>
            </a:r>
            <a:r>
              <a:rPr sz="2133" dirty="0">
                <a:latin typeface="Arial MT"/>
                <a:cs typeface="Arial MT"/>
              </a:rPr>
              <a:t>Often</a:t>
            </a:r>
            <a:r>
              <a:rPr sz="2133" spc="5" dirty="0">
                <a:latin typeface="Arial MT"/>
                <a:cs typeface="Arial MT"/>
              </a:rPr>
              <a:t> </a:t>
            </a:r>
            <a:r>
              <a:rPr sz="2133" spc="-9" dirty="0">
                <a:latin typeface="Arial MT"/>
                <a:cs typeface="Arial MT"/>
              </a:rPr>
              <a:t>include</a:t>
            </a:r>
            <a:endParaRPr sz="2133" dirty="0">
              <a:latin typeface="Arial MT"/>
              <a:cs typeface="Arial MT"/>
            </a:endParaRPr>
          </a:p>
          <a:p>
            <a:pPr marR="541746" algn="ctr">
              <a:spcBef>
                <a:spcPts val="168"/>
              </a:spcBef>
            </a:pPr>
            <a:r>
              <a:rPr sz="2224" spc="-9" dirty="0">
                <a:latin typeface="Arial MT"/>
                <a:cs typeface="Arial MT"/>
              </a:rPr>
              <a:t>endometrial</a:t>
            </a:r>
            <a:r>
              <a:rPr sz="2224" spc="-73" dirty="0">
                <a:latin typeface="Arial MT"/>
                <a:cs typeface="Arial MT"/>
              </a:rPr>
              <a:t> </a:t>
            </a:r>
            <a:r>
              <a:rPr sz="2224" dirty="0">
                <a:latin typeface="Arial MT"/>
                <a:cs typeface="Arial MT"/>
              </a:rPr>
              <a:t>cancer</a:t>
            </a:r>
            <a:r>
              <a:rPr sz="2224" spc="-73" dirty="0">
                <a:latin typeface="Arial MT"/>
                <a:cs typeface="Arial MT"/>
              </a:rPr>
              <a:t> </a:t>
            </a:r>
            <a:r>
              <a:rPr sz="2224" dirty="0">
                <a:latin typeface="Arial MT"/>
                <a:cs typeface="Arial MT"/>
              </a:rPr>
              <a:t>with</a:t>
            </a:r>
            <a:r>
              <a:rPr sz="2224" spc="-68" dirty="0">
                <a:latin typeface="Arial MT"/>
                <a:cs typeface="Arial MT"/>
              </a:rPr>
              <a:t> </a:t>
            </a:r>
            <a:r>
              <a:rPr sz="2224" spc="-9" dirty="0">
                <a:latin typeface="Arial MT"/>
                <a:cs typeface="Arial MT"/>
              </a:rPr>
              <a:t>microsatellite</a:t>
            </a:r>
            <a:r>
              <a:rPr sz="2224" spc="-73" dirty="0">
                <a:latin typeface="Arial MT"/>
                <a:cs typeface="Arial MT"/>
              </a:rPr>
              <a:t> </a:t>
            </a:r>
            <a:r>
              <a:rPr sz="2224" spc="-9" dirty="0">
                <a:latin typeface="Arial MT"/>
                <a:cs typeface="Arial MT"/>
              </a:rPr>
              <a:t>instability.</a:t>
            </a:r>
            <a:endParaRPr sz="2224" dirty="0">
              <a:latin typeface="Arial MT"/>
              <a:cs typeface="Arial MT"/>
            </a:endParaRPr>
          </a:p>
          <a:p>
            <a:pPr marR="485266" algn="ctr">
              <a:spcBef>
                <a:spcPts val="626"/>
              </a:spcBef>
            </a:pPr>
            <a:r>
              <a:rPr lang="en-US" sz="2400" b="1" spc="-9" dirty="0">
                <a:latin typeface="Arial MT"/>
                <a:cs typeface="Arial MT"/>
              </a:rPr>
              <a:t>-</a:t>
            </a:r>
            <a:r>
              <a:rPr sz="2405" spc="-9" dirty="0">
                <a:solidFill>
                  <a:srgbClr val="3891A7"/>
                </a:solidFill>
                <a:latin typeface="Lucida Sans Unicode"/>
                <a:cs typeface="Lucida Sans Unicode"/>
              </a:rPr>
              <a:t> </a:t>
            </a:r>
            <a:r>
              <a:rPr sz="2178" dirty="0">
                <a:latin typeface="Arial MT"/>
                <a:cs typeface="Arial MT"/>
              </a:rPr>
              <a:t>Endometrial</a:t>
            </a:r>
            <a:r>
              <a:rPr sz="2178" spc="50" dirty="0">
                <a:latin typeface="Arial MT"/>
                <a:cs typeface="Arial MT"/>
              </a:rPr>
              <a:t> </a:t>
            </a:r>
            <a:r>
              <a:rPr sz="2178" dirty="0">
                <a:latin typeface="Arial MT"/>
                <a:cs typeface="Arial MT"/>
              </a:rPr>
              <a:t>cancer:</a:t>
            </a:r>
            <a:r>
              <a:rPr sz="2178" spc="-82" dirty="0">
                <a:latin typeface="Arial MT"/>
                <a:cs typeface="Arial MT"/>
              </a:rPr>
              <a:t> </a:t>
            </a:r>
            <a:r>
              <a:rPr sz="2178" dirty="0">
                <a:latin typeface="Arial MT"/>
                <a:cs typeface="Arial MT"/>
              </a:rPr>
              <a:t>Lower</a:t>
            </a:r>
            <a:r>
              <a:rPr sz="2178" spc="50" dirty="0">
                <a:latin typeface="Arial MT"/>
                <a:cs typeface="Arial MT"/>
              </a:rPr>
              <a:t> </a:t>
            </a:r>
            <a:r>
              <a:rPr sz="2178" dirty="0">
                <a:latin typeface="Arial MT"/>
                <a:cs typeface="Arial MT"/>
              </a:rPr>
              <a:t>uterine</a:t>
            </a:r>
            <a:r>
              <a:rPr sz="2178" spc="45" dirty="0">
                <a:latin typeface="Arial MT"/>
                <a:cs typeface="Arial MT"/>
              </a:rPr>
              <a:t> </a:t>
            </a:r>
            <a:r>
              <a:rPr sz="2178" dirty="0">
                <a:latin typeface="Arial MT"/>
                <a:cs typeface="Arial MT"/>
              </a:rPr>
              <a:t>segment</a:t>
            </a:r>
            <a:r>
              <a:rPr sz="2178" spc="50" dirty="0">
                <a:latin typeface="Arial MT"/>
                <a:cs typeface="Arial MT"/>
              </a:rPr>
              <a:t> </a:t>
            </a:r>
            <a:r>
              <a:rPr sz="2178" spc="-9" dirty="0">
                <a:latin typeface="Arial MT"/>
                <a:cs typeface="Arial MT"/>
              </a:rPr>
              <a:t>tumors</a:t>
            </a:r>
            <a:endParaRPr sz="2178" dirty="0">
              <a:latin typeface="Arial MT"/>
              <a:cs typeface="Arial MT"/>
            </a:endParaRPr>
          </a:p>
          <a:p>
            <a:pPr marL="293926">
              <a:spcBef>
                <a:spcPts val="259"/>
              </a:spcBef>
            </a:pPr>
            <a:r>
              <a:rPr sz="2133" dirty="0">
                <a:latin typeface="Arial MT"/>
                <a:cs typeface="Arial MT"/>
              </a:rPr>
              <a:t>approximately</a:t>
            </a:r>
            <a:r>
              <a:rPr sz="2133" spc="41" dirty="0">
                <a:latin typeface="Arial MT"/>
                <a:cs typeface="Arial MT"/>
              </a:rPr>
              <a:t> </a:t>
            </a:r>
            <a:r>
              <a:rPr sz="2133" dirty="0">
                <a:latin typeface="Arial MT"/>
                <a:cs typeface="Arial MT"/>
              </a:rPr>
              <a:t>30%</a:t>
            </a:r>
            <a:r>
              <a:rPr sz="2133" spc="41" dirty="0">
                <a:latin typeface="Arial MT"/>
                <a:cs typeface="Arial MT"/>
              </a:rPr>
              <a:t> </a:t>
            </a:r>
            <a:r>
              <a:rPr sz="2133" dirty="0">
                <a:latin typeface="Arial MT"/>
                <a:cs typeface="Arial MT"/>
              </a:rPr>
              <a:t>are</a:t>
            </a:r>
            <a:r>
              <a:rPr sz="2133" spc="41" dirty="0">
                <a:latin typeface="Arial MT"/>
                <a:cs typeface="Arial MT"/>
              </a:rPr>
              <a:t> </a:t>
            </a:r>
            <a:r>
              <a:rPr sz="2133" dirty="0">
                <a:latin typeface="Arial MT"/>
                <a:cs typeface="Arial MT"/>
              </a:rPr>
              <a:t>linked</a:t>
            </a:r>
            <a:r>
              <a:rPr sz="2133" spc="41" dirty="0">
                <a:latin typeface="Arial MT"/>
                <a:cs typeface="Arial MT"/>
              </a:rPr>
              <a:t> </a:t>
            </a:r>
            <a:r>
              <a:rPr sz="2133" dirty="0">
                <a:latin typeface="Arial MT"/>
                <a:cs typeface="Arial MT"/>
              </a:rPr>
              <a:t>to</a:t>
            </a:r>
            <a:r>
              <a:rPr sz="2133" spc="41" dirty="0">
                <a:latin typeface="Arial MT"/>
                <a:cs typeface="Arial MT"/>
              </a:rPr>
              <a:t> </a:t>
            </a:r>
            <a:r>
              <a:rPr sz="2133" dirty="0">
                <a:latin typeface="Arial MT"/>
                <a:cs typeface="Arial MT"/>
              </a:rPr>
              <a:t>Lynch</a:t>
            </a:r>
            <a:r>
              <a:rPr sz="2133" spc="41" dirty="0">
                <a:latin typeface="Arial MT"/>
                <a:cs typeface="Arial MT"/>
              </a:rPr>
              <a:t> </a:t>
            </a:r>
            <a:r>
              <a:rPr sz="2133" spc="-9" dirty="0">
                <a:latin typeface="Arial MT"/>
                <a:cs typeface="Arial MT"/>
              </a:rPr>
              <a:t>syndrome.</a:t>
            </a:r>
            <a:endParaRPr sz="2133" dirty="0">
              <a:latin typeface="Arial MT"/>
              <a:cs typeface="Arial M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3313" y="401681"/>
            <a:ext cx="7197442" cy="555239"/>
          </a:xfrm>
          <a:prstGeom prst="rect">
            <a:avLst/>
          </a:prstGeom>
        </p:spPr>
        <p:txBody>
          <a:bodyPr vert="horz" wrap="square" lIns="0" tIns="10373" rIns="0" bIns="0" rtlCol="0" anchor="ctr">
            <a:spAutoFit/>
          </a:bodyPr>
          <a:lstStyle/>
          <a:p>
            <a:pPr marL="11527">
              <a:lnSpc>
                <a:spcPct val="100000"/>
              </a:lnSpc>
              <a:spcBef>
                <a:spcPts val="82"/>
              </a:spcBef>
            </a:pPr>
            <a:r>
              <a:rPr sz="3540" dirty="0"/>
              <a:t>3.</a:t>
            </a:r>
            <a:r>
              <a:rPr sz="3540" spc="-250" dirty="0"/>
              <a:t> </a:t>
            </a:r>
            <a:r>
              <a:rPr sz="3540" spc="-32" dirty="0"/>
              <a:t>Non-</a:t>
            </a:r>
            <a:r>
              <a:rPr sz="3540" dirty="0"/>
              <a:t>cancer</a:t>
            </a:r>
            <a:r>
              <a:rPr sz="3540" spc="-145" dirty="0"/>
              <a:t> </a:t>
            </a:r>
            <a:r>
              <a:rPr sz="3540" spc="-9" dirty="0"/>
              <a:t>History/Exam</a:t>
            </a:r>
            <a:r>
              <a:rPr sz="3540" spc="-109" dirty="0"/>
              <a:t> </a:t>
            </a:r>
            <a:r>
              <a:rPr sz="3540" spc="-9" dirty="0"/>
              <a:t>Finding</a:t>
            </a:r>
            <a:endParaRPr sz="3540"/>
          </a:p>
        </p:txBody>
      </p:sp>
      <p:sp>
        <p:nvSpPr>
          <p:cNvPr id="3" name="object 3"/>
          <p:cNvSpPr txBox="1"/>
          <p:nvPr/>
        </p:nvSpPr>
        <p:spPr>
          <a:xfrm>
            <a:off x="3127177" y="1400910"/>
            <a:ext cx="6847049" cy="4241737"/>
          </a:xfrm>
          <a:prstGeom prst="rect">
            <a:avLst/>
          </a:prstGeom>
        </p:spPr>
        <p:txBody>
          <a:bodyPr vert="horz" wrap="square" lIns="0" tIns="14984" rIns="0" bIns="0" rtlCol="0">
            <a:spAutoFit/>
          </a:bodyPr>
          <a:lstStyle/>
          <a:p>
            <a:pPr marL="293926" marR="136589" indent="-282976">
              <a:lnSpc>
                <a:spcPct val="112000"/>
              </a:lnSpc>
              <a:spcBef>
                <a:spcPts val="118"/>
              </a:spcBef>
            </a:pPr>
            <a:r>
              <a:rPr lang="en-US" sz="3200" b="1" spc="-9" dirty="0">
                <a:latin typeface="Arial MT"/>
                <a:cs typeface="Arial MT"/>
              </a:rPr>
              <a:t>- </a:t>
            </a:r>
            <a:r>
              <a:rPr sz="2904" spc="-9" dirty="0">
                <a:latin typeface="Arial MT"/>
                <a:cs typeface="Arial MT"/>
              </a:rPr>
              <a:t>Certain</a:t>
            </a:r>
            <a:r>
              <a:rPr sz="2904" dirty="0">
                <a:latin typeface="Arial MT"/>
                <a:cs typeface="Arial MT"/>
              </a:rPr>
              <a:t> skin</a:t>
            </a:r>
            <a:r>
              <a:rPr sz="2904" spc="5" dirty="0">
                <a:latin typeface="Arial MT"/>
                <a:cs typeface="Arial MT"/>
              </a:rPr>
              <a:t> </a:t>
            </a:r>
            <a:r>
              <a:rPr sz="2904" dirty="0">
                <a:latin typeface="Arial MT"/>
                <a:cs typeface="Arial MT"/>
              </a:rPr>
              <a:t>findings</a:t>
            </a:r>
            <a:r>
              <a:rPr sz="2904" spc="5" dirty="0">
                <a:latin typeface="Arial MT"/>
                <a:cs typeface="Arial MT"/>
              </a:rPr>
              <a:t> </a:t>
            </a:r>
            <a:r>
              <a:rPr sz="2904" dirty="0">
                <a:latin typeface="Arial MT"/>
                <a:cs typeface="Arial MT"/>
              </a:rPr>
              <a:t>or</a:t>
            </a:r>
            <a:r>
              <a:rPr sz="2904" spc="5" dirty="0">
                <a:latin typeface="Arial MT"/>
                <a:cs typeface="Arial MT"/>
              </a:rPr>
              <a:t> </a:t>
            </a:r>
            <a:r>
              <a:rPr sz="2904" dirty="0">
                <a:latin typeface="Arial MT"/>
                <a:cs typeface="Arial MT"/>
              </a:rPr>
              <a:t>benign</a:t>
            </a:r>
            <a:r>
              <a:rPr sz="2904" spc="5" dirty="0">
                <a:latin typeface="Arial MT"/>
                <a:cs typeface="Arial MT"/>
              </a:rPr>
              <a:t> </a:t>
            </a:r>
            <a:r>
              <a:rPr sz="2904" spc="-9" dirty="0">
                <a:latin typeface="Arial MT"/>
                <a:cs typeface="Arial MT"/>
              </a:rPr>
              <a:t>growths </a:t>
            </a:r>
            <a:r>
              <a:rPr sz="2768" dirty="0">
                <a:latin typeface="Arial MT"/>
                <a:cs typeface="Arial MT"/>
              </a:rPr>
              <a:t>may</a:t>
            </a:r>
            <a:r>
              <a:rPr sz="2768" spc="-23" dirty="0">
                <a:latin typeface="Arial MT"/>
                <a:cs typeface="Arial MT"/>
              </a:rPr>
              <a:t> </a:t>
            </a:r>
            <a:r>
              <a:rPr sz="2768" dirty="0">
                <a:latin typeface="Arial MT"/>
                <a:cs typeface="Arial MT"/>
              </a:rPr>
              <a:t>suggest</a:t>
            </a:r>
            <a:r>
              <a:rPr sz="2768" spc="-18" dirty="0">
                <a:latin typeface="Arial MT"/>
                <a:cs typeface="Arial MT"/>
              </a:rPr>
              <a:t> </a:t>
            </a:r>
            <a:r>
              <a:rPr sz="2768" dirty="0">
                <a:latin typeface="Arial MT"/>
                <a:cs typeface="Arial MT"/>
              </a:rPr>
              <a:t>an</a:t>
            </a:r>
            <a:r>
              <a:rPr sz="2768" spc="-23" dirty="0">
                <a:latin typeface="Arial MT"/>
                <a:cs typeface="Arial MT"/>
              </a:rPr>
              <a:t> </a:t>
            </a:r>
            <a:r>
              <a:rPr sz="2768" dirty="0">
                <a:latin typeface="Arial MT"/>
                <a:cs typeface="Arial MT"/>
              </a:rPr>
              <a:t>underlying</a:t>
            </a:r>
            <a:r>
              <a:rPr sz="2768" spc="-18" dirty="0">
                <a:latin typeface="Arial MT"/>
                <a:cs typeface="Arial MT"/>
              </a:rPr>
              <a:t> </a:t>
            </a:r>
            <a:r>
              <a:rPr sz="2768" spc="-9" dirty="0">
                <a:latin typeface="Arial MT"/>
                <a:cs typeface="Arial MT"/>
              </a:rPr>
              <a:t>cancer </a:t>
            </a:r>
            <a:r>
              <a:rPr sz="2859" spc="-9" dirty="0">
                <a:latin typeface="Arial MT"/>
                <a:cs typeface="Arial MT"/>
              </a:rPr>
              <a:t>syndrome:</a:t>
            </a:r>
            <a:endParaRPr sz="2859" dirty="0">
              <a:latin typeface="Arial MT"/>
              <a:cs typeface="Arial MT"/>
            </a:endParaRPr>
          </a:p>
          <a:p>
            <a:pPr>
              <a:spcBef>
                <a:spcPts val="1774"/>
              </a:spcBef>
            </a:pPr>
            <a:endParaRPr sz="2904" dirty="0">
              <a:latin typeface="Arial MT"/>
              <a:cs typeface="Arial MT"/>
            </a:endParaRPr>
          </a:p>
          <a:p>
            <a:pPr algn="ctr">
              <a:spcBef>
                <a:spcPts val="5"/>
              </a:spcBef>
            </a:pPr>
            <a:r>
              <a:rPr lang="en-US" sz="3200" b="1" spc="-9" dirty="0">
                <a:latin typeface="Arial MT"/>
                <a:cs typeface="Arial MT"/>
              </a:rPr>
              <a:t>- </a:t>
            </a:r>
            <a:r>
              <a:rPr sz="2814" spc="-41" dirty="0" err="1">
                <a:latin typeface="Arial MT"/>
                <a:cs typeface="Arial MT"/>
              </a:rPr>
              <a:t>Sebeceous</a:t>
            </a:r>
            <a:r>
              <a:rPr sz="2814" spc="-77" dirty="0">
                <a:latin typeface="Arial MT"/>
                <a:cs typeface="Arial MT"/>
              </a:rPr>
              <a:t> </a:t>
            </a:r>
            <a:r>
              <a:rPr sz="2814" dirty="0">
                <a:latin typeface="Arial MT"/>
                <a:cs typeface="Arial MT"/>
              </a:rPr>
              <a:t>skin</a:t>
            </a:r>
            <a:r>
              <a:rPr sz="2814" spc="-50" dirty="0">
                <a:latin typeface="Arial MT"/>
                <a:cs typeface="Arial MT"/>
              </a:rPr>
              <a:t> </a:t>
            </a:r>
            <a:r>
              <a:rPr sz="2814" spc="-23" dirty="0">
                <a:latin typeface="Arial MT"/>
                <a:cs typeface="Arial MT"/>
              </a:rPr>
              <a:t>cancers:</a:t>
            </a:r>
            <a:r>
              <a:rPr sz="2814" spc="-172" dirty="0">
                <a:latin typeface="Arial MT"/>
                <a:cs typeface="Arial MT"/>
              </a:rPr>
              <a:t> </a:t>
            </a:r>
            <a:r>
              <a:rPr sz="2814" dirty="0">
                <a:latin typeface="Arial MT"/>
                <a:cs typeface="Arial MT"/>
              </a:rPr>
              <a:t>Linked</a:t>
            </a:r>
            <a:r>
              <a:rPr sz="2814" spc="-50" dirty="0">
                <a:latin typeface="Arial MT"/>
                <a:cs typeface="Arial MT"/>
              </a:rPr>
              <a:t> </a:t>
            </a:r>
            <a:r>
              <a:rPr sz="2814" dirty="0">
                <a:latin typeface="Arial MT"/>
                <a:cs typeface="Arial MT"/>
              </a:rPr>
              <a:t>to</a:t>
            </a:r>
            <a:r>
              <a:rPr sz="2814" spc="-45" dirty="0">
                <a:latin typeface="Arial MT"/>
                <a:cs typeface="Arial MT"/>
              </a:rPr>
              <a:t> </a:t>
            </a:r>
            <a:r>
              <a:rPr sz="2814" spc="-9" dirty="0">
                <a:latin typeface="Arial MT"/>
                <a:cs typeface="Arial MT"/>
              </a:rPr>
              <a:t>Lynch</a:t>
            </a:r>
            <a:endParaRPr sz="2814" dirty="0">
              <a:latin typeface="Arial MT"/>
              <a:cs typeface="Arial MT"/>
            </a:endParaRPr>
          </a:p>
          <a:p>
            <a:pPr marR="719255" algn="ctr">
              <a:spcBef>
                <a:spcPts val="290"/>
              </a:spcBef>
            </a:pPr>
            <a:r>
              <a:rPr sz="2904" dirty="0">
                <a:latin typeface="Arial MT"/>
                <a:cs typeface="Arial MT"/>
              </a:rPr>
              <a:t>syndrome</a:t>
            </a:r>
            <a:r>
              <a:rPr sz="2904" spc="77" dirty="0">
                <a:latin typeface="Arial MT"/>
                <a:cs typeface="Arial MT"/>
              </a:rPr>
              <a:t> </a:t>
            </a:r>
            <a:r>
              <a:rPr sz="2904" dirty="0">
                <a:latin typeface="Arial MT"/>
                <a:cs typeface="Arial MT"/>
              </a:rPr>
              <a:t>and</a:t>
            </a:r>
            <a:r>
              <a:rPr sz="2904" spc="82" dirty="0">
                <a:latin typeface="Arial MT"/>
                <a:cs typeface="Arial MT"/>
              </a:rPr>
              <a:t> </a:t>
            </a:r>
            <a:r>
              <a:rPr sz="2904" dirty="0">
                <a:latin typeface="Arial MT"/>
                <a:cs typeface="Arial MT"/>
              </a:rPr>
              <a:t>Muir-Torre</a:t>
            </a:r>
            <a:r>
              <a:rPr sz="2904" spc="82" dirty="0">
                <a:latin typeface="Arial MT"/>
                <a:cs typeface="Arial MT"/>
              </a:rPr>
              <a:t> </a:t>
            </a:r>
            <a:r>
              <a:rPr sz="2904" spc="-9" dirty="0">
                <a:latin typeface="Arial MT"/>
                <a:cs typeface="Arial MT"/>
              </a:rPr>
              <a:t>variant.</a:t>
            </a:r>
            <a:endParaRPr sz="2904" dirty="0">
              <a:latin typeface="Arial MT"/>
              <a:cs typeface="Arial MT"/>
            </a:endParaRPr>
          </a:p>
          <a:p>
            <a:pPr marR="790143" algn="ctr">
              <a:spcBef>
                <a:spcPts val="676"/>
              </a:spcBef>
            </a:pPr>
            <a:r>
              <a:rPr lang="en-US" sz="3200" b="1" spc="-9" dirty="0">
                <a:latin typeface="Arial MT"/>
                <a:cs typeface="Arial MT"/>
              </a:rPr>
              <a:t>- </a:t>
            </a:r>
            <a:r>
              <a:rPr sz="2859" spc="-18" dirty="0">
                <a:latin typeface="Arial MT"/>
                <a:cs typeface="Arial MT"/>
              </a:rPr>
              <a:t>Trichilemmomas</a:t>
            </a:r>
            <a:r>
              <a:rPr sz="2859" spc="-68" dirty="0">
                <a:latin typeface="Arial MT"/>
                <a:cs typeface="Arial MT"/>
              </a:rPr>
              <a:t> </a:t>
            </a:r>
            <a:r>
              <a:rPr sz="2859" dirty="0">
                <a:latin typeface="Arial MT"/>
                <a:cs typeface="Arial MT"/>
              </a:rPr>
              <a:t>and</a:t>
            </a:r>
            <a:r>
              <a:rPr sz="2859" spc="-64" dirty="0">
                <a:latin typeface="Arial MT"/>
                <a:cs typeface="Arial MT"/>
              </a:rPr>
              <a:t> </a:t>
            </a:r>
            <a:r>
              <a:rPr sz="2859" spc="-9" dirty="0">
                <a:latin typeface="Arial MT"/>
                <a:cs typeface="Arial MT"/>
              </a:rPr>
              <a:t>papillomatous</a:t>
            </a:r>
            <a:endParaRPr sz="2859" dirty="0">
              <a:latin typeface="Arial MT"/>
              <a:cs typeface="Arial MT"/>
            </a:endParaRPr>
          </a:p>
          <a:p>
            <a:pPr marL="293926">
              <a:spcBef>
                <a:spcPts val="340"/>
              </a:spcBef>
            </a:pPr>
            <a:r>
              <a:rPr sz="2859" dirty="0">
                <a:latin typeface="Arial MT"/>
                <a:cs typeface="Arial MT"/>
              </a:rPr>
              <a:t>papules:</a:t>
            </a:r>
            <a:r>
              <a:rPr sz="2859" spc="-185" dirty="0">
                <a:latin typeface="Arial MT"/>
                <a:cs typeface="Arial MT"/>
              </a:rPr>
              <a:t> </a:t>
            </a:r>
            <a:r>
              <a:rPr sz="2859" dirty="0">
                <a:latin typeface="Arial MT"/>
                <a:cs typeface="Arial MT"/>
              </a:rPr>
              <a:t>Features</a:t>
            </a:r>
            <a:r>
              <a:rPr sz="2859" spc="-27" dirty="0">
                <a:latin typeface="Arial MT"/>
                <a:cs typeface="Arial MT"/>
              </a:rPr>
              <a:t> </a:t>
            </a:r>
            <a:r>
              <a:rPr sz="2859" dirty="0">
                <a:latin typeface="Arial MT"/>
                <a:cs typeface="Arial MT"/>
              </a:rPr>
              <a:t>of</a:t>
            </a:r>
            <a:r>
              <a:rPr sz="2859" spc="-27" dirty="0">
                <a:latin typeface="Arial MT"/>
                <a:cs typeface="Arial MT"/>
              </a:rPr>
              <a:t> </a:t>
            </a:r>
            <a:r>
              <a:rPr sz="2859" dirty="0">
                <a:latin typeface="Arial MT"/>
                <a:cs typeface="Arial MT"/>
              </a:rPr>
              <a:t>Cowden</a:t>
            </a:r>
            <a:r>
              <a:rPr sz="2859" spc="-27" dirty="0">
                <a:latin typeface="Arial MT"/>
                <a:cs typeface="Arial MT"/>
              </a:rPr>
              <a:t> </a:t>
            </a:r>
            <a:r>
              <a:rPr sz="2859" spc="-9" dirty="0">
                <a:latin typeface="Arial MT"/>
                <a:cs typeface="Arial MT"/>
              </a:rPr>
              <a:t>syndrome.</a:t>
            </a:r>
            <a:endParaRPr sz="2859" dirty="0">
              <a:latin typeface="Arial MT"/>
              <a:cs typeface="Arial M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330" y="1510163"/>
            <a:ext cx="9334635" cy="1596578"/>
          </a:xfrm>
          <a:prstGeom prst="rect">
            <a:avLst/>
          </a:prstGeom>
        </p:spPr>
        <p:txBody>
          <a:bodyPr vert="horz" wrap="square" lIns="0" tIns="89903" rIns="0" bIns="0" rtlCol="0" anchor="ctr">
            <a:spAutoFit/>
          </a:bodyPr>
          <a:lstStyle/>
          <a:p>
            <a:pPr marL="11527">
              <a:lnSpc>
                <a:spcPct val="100000"/>
              </a:lnSpc>
              <a:spcBef>
                <a:spcPts val="708"/>
              </a:spcBef>
            </a:pPr>
            <a:r>
              <a:rPr sz="2904" b="1" spc="-118" dirty="0">
                <a:solidFill>
                  <a:srgbClr val="000000"/>
                </a:solidFill>
              </a:rPr>
              <a:t>4.</a:t>
            </a:r>
            <a:r>
              <a:rPr sz="2904" b="1" spc="-163" dirty="0">
                <a:solidFill>
                  <a:srgbClr val="000000"/>
                </a:solidFill>
              </a:rPr>
              <a:t> </a:t>
            </a:r>
            <a:r>
              <a:rPr sz="2904" b="1" dirty="0">
                <a:solidFill>
                  <a:srgbClr val="000000"/>
                </a:solidFill>
              </a:rPr>
              <a:t>Other</a:t>
            </a:r>
            <a:r>
              <a:rPr sz="2904" b="1" spc="-9" dirty="0">
                <a:solidFill>
                  <a:srgbClr val="000000"/>
                </a:solidFill>
              </a:rPr>
              <a:t> Features:</a:t>
            </a:r>
            <a:endParaRPr sz="2904" b="1" dirty="0">
              <a:latin typeface="Lucida Sans Unicode"/>
              <a:cs typeface="Lucida Sans Unicode"/>
            </a:endParaRPr>
          </a:p>
          <a:p>
            <a:pPr marL="293926" marR="4611" indent="-282976">
              <a:lnSpc>
                <a:spcPct val="107900"/>
              </a:lnSpc>
              <a:spcBef>
                <a:spcPts val="318"/>
              </a:spcBef>
            </a:pPr>
            <a:r>
              <a:rPr lang="en-US" sz="3200" b="1" spc="-9" dirty="0">
                <a:latin typeface="Arial MT"/>
                <a:cs typeface="Arial MT"/>
              </a:rPr>
              <a:t>- </a:t>
            </a:r>
            <a:r>
              <a:rPr sz="2950" b="1" spc="-27" dirty="0">
                <a:solidFill>
                  <a:srgbClr val="000000"/>
                </a:solidFill>
              </a:rPr>
              <a:t>Fibroid</a:t>
            </a:r>
            <a:r>
              <a:rPr sz="2950" b="1" spc="-50" dirty="0">
                <a:solidFill>
                  <a:srgbClr val="000000"/>
                </a:solidFill>
              </a:rPr>
              <a:t> </a:t>
            </a:r>
            <a:r>
              <a:rPr sz="2950" b="1" dirty="0">
                <a:solidFill>
                  <a:srgbClr val="000000"/>
                </a:solidFill>
              </a:rPr>
              <a:t>uterus:</a:t>
            </a:r>
            <a:r>
              <a:rPr sz="2950" b="1" spc="-200" dirty="0">
                <a:solidFill>
                  <a:srgbClr val="000000"/>
                </a:solidFill>
              </a:rPr>
              <a:t> </a:t>
            </a:r>
            <a:r>
              <a:rPr sz="2950" b="1" dirty="0">
                <a:solidFill>
                  <a:srgbClr val="000000"/>
                </a:solidFill>
              </a:rPr>
              <a:t>A</a:t>
            </a:r>
            <a:r>
              <a:rPr sz="2950" b="1" spc="-50" dirty="0">
                <a:solidFill>
                  <a:srgbClr val="000000"/>
                </a:solidFill>
              </a:rPr>
              <a:t> </a:t>
            </a:r>
            <a:r>
              <a:rPr sz="2950" b="1" dirty="0">
                <a:solidFill>
                  <a:srgbClr val="000000"/>
                </a:solidFill>
              </a:rPr>
              <a:t>potential</a:t>
            </a:r>
            <a:r>
              <a:rPr sz="2950" b="1" spc="-45" dirty="0">
                <a:solidFill>
                  <a:srgbClr val="000000"/>
                </a:solidFill>
              </a:rPr>
              <a:t> </a:t>
            </a:r>
            <a:r>
              <a:rPr sz="2950" b="1" dirty="0">
                <a:solidFill>
                  <a:srgbClr val="000000"/>
                </a:solidFill>
              </a:rPr>
              <a:t>feature</a:t>
            </a:r>
            <a:r>
              <a:rPr sz="2950" b="1" spc="-50" dirty="0">
                <a:solidFill>
                  <a:srgbClr val="000000"/>
                </a:solidFill>
              </a:rPr>
              <a:t> </a:t>
            </a:r>
            <a:r>
              <a:rPr sz="2950" b="1" spc="-23" dirty="0">
                <a:solidFill>
                  <a:srgbClr val="000000"/>
                </a:solidFill>
              </a:rPr>
              <a:t>of </a:t>
            </a:r>
            <a:r>
              <a:rPr sz="2995" b="1" dirty="0">
                <a:solidFill>
                  <a:srgbClr val="000000"/>
                </a:solidFill>
              </a:rPr>
              <a:t>Cowden</a:t>
            </a:r>
            <a:r>
              <a:rPr sz="2995" b="1" spc="36" dirty="0">
                <a:solidFill>
                  <a:srgbClr val="000000"/>
                </a:solidFill>
              </a:rPr>
              <a:t> </a:t>
            </a:r>
            <a:r>
              <a:rPr sz="2995" b="1" dirty="0">
                <a:solidFill>
                  <a:srgbClr val="000000"/>
                </a:solidFill>
              </a:rPr>
              <a:t>syndrome</a:t>
            </a:r>
            <a:r>
              <a:rPr sz="2995" b="1" spc="36" dirty="0">
                <a:solidFill>
                  <a:srgbClr val="000000"/>
                </a:solidFill>
              </a:rPr>
              <a:t> </a:t>
            </a:r>
            <a:r>
              <a:rPr sz="2995" b="1" dirty="0">
                <a:solidFill>
                  <a:srgbClr val="000000"/>
                </a:solidFill>
              </a:rPr>
              <a:t>or</a:t>
            </a:r>
            <a:r>
              <a:rPr sz="2995" b="1" spc="36" dirty="0">
                <a:solidFill>
                  <a:srgbClr val="000000"/>
                </a:solidFill>
              </a:rPr>
              <a:t> </a:t>
            </a:r>
            <a:r>
              <a:rPr sz="2995" b="1" spc="-9" dirty="0">
                <a:solidFill>
                  <a:srgbClr val="000000"/>
                </a:solidFill>
              </a:rPr>
              <a:t>Hereditary </a:t>
            </a:r>
            <a:r>
              <a:rPr sz="2859" b="1" dirty="0">
                <a:solidFill>
                  <a:srgbClr val="000000"/>
                </a:solidFill>
              </a:rPr>
              <a:t>Leiomyomatosis</a:t>
            </a:r>
            <a:r>
              <a:rPr sz="2859" b="1" spc="-32" dirty="0">
                <a:solidFill>
                  <a:srgbClr val="000000"/>
                </a:solidFill>
              </a:rPr>
              <a:t> </a:t>
            </a:r>
            <a:r>
              <a:rPr sz="2859" b="1" dirty="0">
                <a:solidFill>
                  <a:srgbClr val="000000"/>
                </a:solidFill>
              </a:rPr>
              <a:t>and</a:t>
            </a:r>
            <a:r>
              <a:rPr sz="2859" b="1" spc="-27" dirty="0">
                <a:solidFill>
                  <a:srgbClr val="000000"/>
                </a:solidFill>
              </a:rPr>
              <a:t> </a:t>
            </a:r>
            <a:r>
              <a:rPr sz="2859" b="1" dirty="0">
                <a:solidFill>
                  <a:srgbClr val="000000"/>
                </a:solidFill>
              </a:rPr>
              <a:t>Renal</a:t>
            </a:r>
            <a:r>
              <a:rPr sz="2859" b="1" spc="-32" dirty="0">
                <a:solidFill>
                  <a:srgbClr val="000000"/>
                </a:solidFill>
              </a:rPr>
              <a:t> </a:t>
            </a:r>
            <a:r>
              <a:rPr sz="2859" b="1" dirty="0">
                <a:solidFill>
                  <a:srgbClr val="000000"/>
                </a:solidFill>
              </a:rPr>
              <a:t>Cell</a:t>
            </a:r>
            <a:r>
              <a:rPr sz="2859" b="1" spc="-27" dirty="0">
                <a:solidFill>
                  <a:srgbClr val="000000"/>
                </a:solidFill>
              </a:rPr>
              <a:t> </a:t>
            </a:r>
            <a:r>
              <a:rPr sz="2859" b="1" spc="-9" dirty="0">
                <a:solidFill>
                  <a:srgbClr val="000000"/>
                </a:solidFill>
              </a:rPr>
              <a:t>Cancer </a:t>
            </a:r>
            <a:r>
              <a:rPr sz="2995" b="1" spc="-9" dirty="0">
                <a:solidFill>
                  <a:srgbClr val="000000"/>
                </a:solidFill>
              </a:rPr>
              <a:t>(HLRCC).</a:t>
            </a:r>
            <a:endParaRPr sz="2995" b="1" dirty="0">
              <a:latin typeface="Lucida Sans Unicode"/>
              <a:cs typeface="Lucida Sans Unicode"/>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2403" y="253847"/>
            <a:ext cx="9543570" cy="1358086"/>
          </a:xfrm>
          <a:prstGeom prst="rect">
            <a:avLst/>
          </a:prstGeom>
        </p:spPr>
        <p:txBody>
          <a:bodyPr vert="horz" wrap="square" lIns="0" tIns="86445" rIns="0" bIns="0" rtlCol="0" anchor="ctr">
            <a:spAutoFit/>
          </a:bodyPr>
          <a:lstStyle/>
          <a:p>
            <a:pPr marL="11527">
              <a:lnSpc>
                <a:spcPct val="100000"/>
              </a:lnSpc>
              <a:spcBef>
                <a:spcPts val="681"/>
              </a:spcBef>
            </a:pPr>
            <a:r>
              <a:rPr dirty="0"/>
              <a:t>Universal</a:t>
            </a:r>
            <a:r>
              <a:rPr spc="-27" dirty="0"/>
              <a:t> </a:t>
            </a:r>
            <a:r>
              <a:rPr dirty="0"/>
              <a:t>Lynch</a:t>
            </a:r>
            <a:r>
              <a:rPr spc="-27" dirty="0"/>
              <a:t> </a:t>
            </a:r>
            <a:r>
              <a:rPr spc="-9" dirty="0"/>
              <a:t>syndrome</a:t>
            </a:r>
          </a:p>
          <a:p>
            <a:pPr marL="11527">
              <a:lnSpc>
                <a:spcPct val="100000"/>
              </a:lnSpc>
              <a:spcBef>
                <a:spcPts val="590"/>
              </a:spcBef>
            </a:pPr>
            <a:r>
              <a:rPr sz="3358" spc="-9" dirty="0"/>
              <a:t>screening</a:t>
            </a:r>
            <a:endParaRPr sz="3358"/>
          </a:p>
        </p:txBody>
      </p:sp>
      <p:sp>
        <p:nvSpPr>
          <p:cNvPr id="3" name="object 3"/>
          <p:cNvSpPr txBox="1"/>
          <p:nvPr/>
        </p:nvSpPr>
        <p:spPr>
          <a:xfrm>
            <a:off x="2879626" y="2008691"/>
            <a:ext cx="7181305" cy="4155436"/>
          </a:xfrm>
          <a:prstGeom prst="rect">
            <a:avLst/>
          </a:prstGeom>
        </p:spPr>
        <p:txBody>
          <a:bodyPr vert="horz" wrap="square" lIns="0" tIns="76648" rIns="0" bIns="0" rtlCol="0">
            <a:spAutoFit/>
          </a:bodyPr>
          <a:lstStyle/>
          <a:p>
            <a:pPr marL="293926" marR="4611" indent="-282976">
              <a:lnSpc>
                <a:spcPts val="2151"/>
              </a:lnSpc>
              <a:spcBef>
                <a:spcPts val="604"/>
              </a:spcBef>
              <a:tabLst>
                <a:tab pos="2174478" algn="l"/>
                <a:tab pos="4739705" algn="l"/>
                <a:tab pos="6287717" algn="l"/>
              </a:tabLst>
            </a:pPr>
            <a:r>
              <a:rPr lang="en-US" sz="2400" b="1" spc="-9" dirty="0">
                <a:latin typeface="Arial MT"/>
                <a:cs typeface="Arial MT"/>
              </a:rPr>
              <a:t>-</a:t>
            </a:r>
            <a:r>
              <a:rPr sz="2224" spc="103" dirty="0">
                <a:solidFill>
                  <a:srgbClr val="3891A7"/>
                </a:solidFill>
                <a:latin typeface="Lucida Sans Unicode"/>
                <a:cs typeface="Lucida Sans Unicode"/>
              </a:rPr>
              <a:t> </a:t>
            </a:r>
            <a:r>
              <a:rPr sz="2042" dirty="0">
                <a:latin typeface="Arial MT"/>
                <a:cs typeface="Arial MT"/>
              </a:rPr>
              <a:t>in</a:t>
            </a:r>
            <a:r>
              <a:rPr sz="2042" spc="-41" dirty="0">
                <a:latin typeface="Arial MT"/>
                <a:cs typeface="Arial MT"/>
              </a:rPr>
              <a:t> </a:t>
            </a:r>
            <a:r>
              <a:rPr sz="2042" dirty="0">
                <a:latin typeface="Arial MT"/>
                <a:cs typeface="Arial MT"/>
              </a:rPr>
              <a:t>2008,</a:t>
            </a:r>
            <a:r>
              <a:rPr sz="2042" spc="-123" dirty="0">
                <a:latin typeface="Arial MT"/>
                <a:cs typeface="Arial MT"/>
              </a:rPr>
              <a:t> </a:t>
            </a:r>
            <a:r>
              <a:rPr sz="2042" dirty="0">
                <a:latin typeface="Arial MT"/>
                <a:cs typeface="Arial MT"/>
              </a:rPr>
              <a:t>investigators</a:t>
            </a:r>
            <a:r>
              <a:rPr sz="2042" spc="-18" dirty="0">
                <a:latin typeface="Arial MT"/>
                <a:cs typeface="Arial MT"/>
              </a:rPr>
              <a:t> </a:t>
            </a:r>
            <a:r>
              <a:rPr sz="2042" dirty="0">
                <a:latin typeface="Arial MT"/>
                <a:cs typeface="Arial MT"/>
              </a:rPr>
              <a:t>from</a:t>
            </a:r>
            <a:r>
              <a:rPr sz="2042" spc="-18" dirty="0">
                <a:latin typeface="Arial MT"/>
                <a:cs typeface="Arial MT"/>
              </a:rPr>
              <a:t> </a:t>
            </a:r>
            <a:r>
              <a:rPr sz="2042" dirty="0">
                <a:latin typeface="Arial MT"/>
                <a:cs typeface="Arial MT"/>
              </a:rPr>
              <a:t>Ohio</a:t>
            </a:r>
            <a:r>
              <a:rPr sz="2042" spc="-14" dirty="0">
                <a:latin typeface="Arial MT"/>
                <a:cs typeface="Arial MT"/>
              </a:rPr>
              <a:t> </a:t>
            </a:r>
            <a:r>
              <a:rPr sz="2042" dirty="0">
                <a:latin typeface="Arial MT"/>
                <a:cs typeface="Arial MT"/>
              </a:rPr>
              <a:t>State</a:t>
            </a:r>
            <a:r>
              <a:rPr sz="2042" spc="-18" dirty="0">
                <a:latin typeface="Arial MT"/>
                <a:cs typeface="Arial MT"/>
              </a:rPr>
              <a:t> </a:t>
            </a:r>
            <a:r>
              <a:rPr sz="2042" spc="-9" dirty="0">
                <a:latin typeface="Arial MT"/>
                <a:cs typeface="Arial MT"/>
              </a:rPr>
              <a:t>University</a:t>
            </a:r>
            <a:r>
              <a:rPr sz="2042" spc="508" dirty="0">
                <a:latin typeface="Arial MT"/>
                <a:cs typeface="Arial MT"/>
              </a:rPr>
              <a:t> </a:t>
            </a:r>
            <a:r>
              <a:rPr sz="2042" spc="-9" dirty="0">
                <a:latin typeface="Arial MT"/>
                <a:cs typeface="Arial MT"/>
              </a:rPr>
              <a:t>established</a:t>
            </a:r>
            <a:r>
              <a:rPr sz="2042" spc="-54" dirty="0">
                <a:latin typeface="Arial MT"/>
                <a:cs typeface="Arial MT"/>
              </a:rPr>
              <a:t> </a:t>
            </a:r>
            <a:r>
              <a:rPr sz="2042" spc="-23" dirty="0">
                <a:latin typeface="Arial MT"/>
                <a:cs typeface="Arial MT"/>
              </a:rPr>
              <a:t>t</a:t>
            </a:r>
            <a:r>
              <a:rPr lang="en-US" sz="2042" spc="-23" dirty="0">
                <a:latin typeface="Arial MT"/>
                <a:cs typeface="Arial MT"/>
              </a:rPr>
              <a:t>he </a:t>
            </a:r>
            <a:r>
              <a:rPr sz="2042" dirty="0">
                <a:latin typeface="Arial MT"/>
                <a:cs typeface="Arial MT"/>
              </a:rPr>
              <a:t>feasibility</a:t>
            </a:r>
            <a:r>
              <a:rPr sz="2042" spc="-100" dirty="0">
                <a:latin typeface="Arial MT"/>
                <a:cs typeface="Arial MT"/>
              </a:rPr>
              <a:t> </a:t>
            </a:r>
            <a:r>
              <a:rPr sz="2042" dirty="0">
                <a:latin typeface="Arial MT"/>
                <a:cs typeface="Arial MT"/>
              </a:rPr>
              <a:t>of</a:t>
            </a:r>
            <a:r>
              <a:rPr sz="2042" spc="-91" dirty="0">
                <a:latin typeface="Arial MT"/>
                <a:cs typeface="Arial MT"/>
              </a:rPr>
              <a:t> </a:t>
            </a:r>
            <a:r>
              <a:rPr sz="2042" dirty="0">
                <a:latin typeface="Arial MT"/>
                <a:cs typeface="Arial MT"/>
              </a:rPr>
              <a:t>screening</a:t>
            </a:r>
            <a:r>
              <a:rPr sz="2042" spc="-91" dirty="0">
                <a:latin typeface="Arial MT"/>
                <a:cs typeface="Arial MT"/>
              </a:rPr>
              <a:t> </a:t>
            </a:r>
            <a:r>
              <a:rPr sz="2042" dirty="0">
                <a:latin typeface="Arial MT"/>
                <a:cs typeface="Arial MT"/>
              </a:rPr>
              <a:t>incident</a:t>
            </a:r>
            <a:r>
              <a:rPr sz="2042" spc="-91" dirty="0">
                <a:latin typeface="Arial MT"/>
                <a:cs typeface="Arial MT"/>
              </a:rPr>
              <a:t> </a:t>
            </a:r>
            <a:r>
              <a:rPr sz="2042" dirty="0">
                <a:latin typeface="Arial MT"/>
                <a:cs typeface="Arial MT"/>
              </a:rPr>
              <a:t>CRC</a:t>
            </a:r>
            <a:r>
              <a:rPr sz="2042" spc="-91" dirty="0">
                <a:latin typeface="Arial MT"/>
                <a:cs typeface="Arial MT"/>
              </a:rPr>
              <a:t> </a:t>
            </a:r>
            <a:r>
              <a:rPr sz="2042" spc="-9" dirty="0">
                <a:latin typeface="Arial MT"/>
                <a:cs typeface="Arial MT"/>
              </a:rPr>
              <a:t>tumors </a:t>
            </a:r>
            <a:r>
              <a:rPr sz="1997" dirty="0">
                <a:latin typeface="Arial MT"/>
                <a:cs typeface="Arial MT"/>
              </a:rPr>
              <a:t>for</a:t>
            </a:r>
            <a:r>
              <a:rPr sz="1997" spc="-9" dirty="0">
                <a:latin typeface="Arial MT"/>
                <a:cs typeface="Arial MT"/>
              </a:rPr>
              <a:t> </a:t>
            </a:r>
            <a:r>
              <a:rPr sz="1997" dirty="0">
                <a:latin typeface="Arial MT"/>
                <a:cs typeface="Arial MT"/>
              </a:rPr>
              <a:t>LS</a:t>
            </a:r>
            <a:r>
              <a:rPr sz="1997" spc="-5" dirty="0">
                <a:latin typeface="Arial MT"/>
                <a:cs typeface="Arial MT"/>
              </a:rPr>
              <a:t> </a:t>
            </a:r>
            <a:r>
              <a:rPr sz="1997" dirty="0">
                <a:latin typeface="Arial MT"/>
                <a:cs typeface="Arial MT"/>
              </a:rPr>
              <a:t>using</a:t>
            </a:r>
            <a:r>
              <a:rPr sz="1997" spc="-5" dirty="0">
                <a:latin typeface="Arial MT"/>
                <a:cs typeface="Arial MT"/>
              </a:rPr>
              <a:t> </a:t>
            </a:r>
            <a:r>
              <a:rPr sz="1997" dirty="0">
                <a:latin typeface="Arial MT"/>
                <a:cs typeface="Arial MT"/>
              </a:rPr>
              <a:t>immunohisto</a:t>
            </a:r>
            <a:r>
              <a:rPr sz="1997" spc="-5" dirty="0">
                <a:latin typeface="Arial MT"/>
                <a:cs typeface="Arial MT"/>
              </a:rPr>
              <a:t> </a:t>
            </a:r>
            <a:r>
              <a:rPr sz="1997" dirty="0">
                <a:latin typeface="Arial MT"/>
                <a:cs typeface="Arial MT"/>
              </a:rPr>
              <a:t>chemical</a:t>
            </a:r>
            <a:r>
              <a:rPr sz="1997" spc="-5" dirty="0">
                <a:latin typeface="Arial MT"/>
                <a:cs typeface="Arial MT"/>
              </a:rPr>
              <a:t> </a:t>
            </a:r>
            <a:r>
              <a:rPr sz="1997" dirty="0">
                <a:latin typeface="Arial MT"/>
                <a:cs typeface="Arial MT"/>
              </a:rPr>
              <a:t>(IHC)</a:t>
            </a:r>
            <a:r>
              <a:rPr sz="1997" spc="-5" dirty="0">
                <a:latin typeface="Arial MT"/>
                <a:cs typeface="Arial MT"/>
              </a:rPr>
              <a:t> </a:t>
            </a:r>
            <a:r>
              <a:rPr sz="1997" dirty="0">
                <a:latin typeface="Arial MT"/>
                <a:cs typeface="Arial MT"/>
              </a:rPr>
              <a:t>staining</a:t>
            </a:r>
            <a:r>
              <a:rPr sz="1997" spc="-5" dirty="0">
                <a:latin typeface="Arial MT"/>
                <a:cs typeface="Arial MT"/>
              </a:rPr>
              <a:t> </a:t>
            </a:r>
            <a:r>
              <a:rPr sz="1997" spc="-23" dirty="0">
                <a:latin typeface="Arial MT"/>
                <a:cs typeface="Arial MT"/>
              </a:rPr>
              <a:t>and </a:t>
            </a:r>
            <a:r>
              <a:rPr sz="1997" dirty="0">
                <a:latin typeface="Arial MT"/>
                <a:cs typeface="Arial MT"/>
              </a:rPr>
              <a:t>microsatellite</a:t>
            </a:r>
            <a:r>
              <a:rPr sz="1997" spc="73" dirty="0">
                <a:latin typeface="Arial MT"/>
                <a:cs typeface="Arial MT"/>
              </a:rPr>
              <a:t> </a:t>
            </a:r>
            <a:r>
              <a:rPr sz="1997" dirty="0">
                <a:latin typeface="Arial MT"/>
                <a:cs typeface="Arial MT"/>
              </a:rPr>
              <a:t>instability</a:t>
            </a:r>
            <a:r>
              <a:rPr sz="1997" spc="77" dirty="0">
                <a:latin typeface="Arial MT"/>
                <a:cs typeface="Arial MT"/>
              </a:rPr>
              <a:t> </a:t>
            </a:r>
            <a:r>
              <a:rPr sz="1997" dirty="0">
                <a:latin typeface="Arial MT"/>
                <a:cs typeface="Arial MT"/>
              </a:rPr>
              <a:t>(MSI)</a:t>
            </a:r>
            <a:r>
              <a:rPr sz="1997" spc="77" dirty="0">
                <a:latin typeface="Arial MT"/>
                <a:cs typeface="Arial MT"/>
              </a:rPr>
              <a:t> </a:t>
            </a:r>
            <a:r>
              <a:rPr sz="1997" spc="-9" dirty="0" err="1">
                <a:latin typeface="Arial MT"/>
                <a:cs typeface="Arial MT"/>
              </a:rPr>
              <a:t>testing.</a:t>
            </a:r>
            <a:r>
              <a:rPr sz="1997" dirty="0" err="1">
                <a:latin typeface="Arial MT"/>
                <a:cs typeface="Arial MT"/>
              </a:rPr>
              <a:t>They</a:t>
            </a:r>
            <a:r>
              <a:rPr sz="1997" spc="41" dirty="0">
                <a:latin typeface="Arial MT"/>
                <a:cs typeface="Arial MT"/>
              </a:rPr>
              <a:t> </a:t>
            </a:r>
            <a:r>
              <a:rPr sz="1997" dirty="0">
                <a:latin typeface="Arial MT"/>
                <a:cs typeface="Arial MT"/>
              </a:rPr>
              <a:t>found</a:t>
            </a:r>
            <a:r>
              <a:rPr sz="1997" spc="45" dirty="0">
                <a:latin typeface="Arial MT"/>
                <a:cs typeface="Arial MT"/>
              </a:rPr>
              <a:t> </a:t>
            </a:r>
            <a:r>
              <a:rPr sz="1997" dirty="0">
                <a:latin typeface="Arial MT"/>
                <a:cs typeface="Arial MT"/>
              </a:rPr>
              <a:t>~3%</a:t>
            </a:r>
            <a:r>
              <a:rPr sz="1997" spc="45" dirty="0">
                <a:latin typeface="Arial MT"/>
                <a:cs typeface="Arial MT"/>
              </a:rPr>
              <a:t> </a:t>
            </a:r>
            <a:r>
              <a:rPr sz="1997" spc="-23" dirty="0">
                <a:latin typeface="Arial MT"/>
                <a:cs typeface="Arial MT"/>
              </a:rPr>
              <a:t>of </a:t>
            </a:r>
            <a:r>
              <a:rPr sz="1997" dirty="0">
                <a:latin typeface="Arial MT"/>
                <a:cs typeface="Arial MT"/>
              </a:rPr>
              <a:t>CRC</a:t>
            </a:r>
            <a:r>
              <a:rPr sz="1997" spc="27" dirty="0">
                <a:latin typeface="Arial MT"/>
                <a:cs typeface="Arial MT"/>
              </a:rPr>
              <a:t> </a:t>
            </a:r>
            <a:r>
              <a:rPr sz="1997" dirty="0">
                <a:latin typeface="Arial MT"/>
                <a:cs typeface="Arial MT"/>
              </a:rPr>
              <a:t>were</a:t>
            </a:r>
            <a:r>
              <a:rPr sz="1997" spc="32" dirty="0">
                <a:latin typeface="Arial MT"/>
                <a:cs typeface="Arial MT"/>
              </a:rPr>
              <a:t> </a:t>
            </a:r>
            <a:r>
              <a:rPr sz="1997" dirty="0">
                <a:latin typeface="Arial MT"/>
                <a:cs typeface="Arial MT"/>
              </a:rPr>
              <a:t>associated</a:t>
            </a:r>
            <a:r>
              <a:rPr sz="1997" spc="32" dirty="0">
                <a:latin typeface="Arial MT"/>
                <a:cs typeface="Arial MT"/>
              </a:rPr>
              <a:t> </a:t>
            </a:r>
            <a:r>
              <a:rPr sz="1997" dirty="0">
                <a:latin typeface="Arial MT"/>
                <a:cs typeface="Arial MT"/>
              </a:rPr>
              <a:t>with</a:t>
            </a:r>
            <a:r>
              <a:rPr sz="1997" spc="32" dirty="0">
                <a:latin typeface="Arial MT"/>
                <a:cs typeface="Arial MT"/>
              </a:rPr>
              <a:t> </a:t>
            </a:r>
            <a:r>
              <a:rPr sz="1997" dirty="0">
                <a:latin typeface="Arial MT"/>
                <a:cs typeface="Arial MT"/>
              </a:rPr>
              <a:t>a</a:t>
            </a:r>
            <a:r>
              <a:rPr sz="1997" spc="32" dirty="0">
                <a:latin typeface="Arial MT"/>
                <a:cs typeface="Arial MT"/>
              </a:rPr>
              <a:t> </a:t>
            </a:r>
            <a:r>
              <a:rPr sz="1997" spc="-9" dirty="0">
                <a:latin typeface="Arial MT"/>
                <a:cs typeface="Arial MT"/>
              </a:rPr>
              <a:t>germ-</a:t>
            </a:r>
            <a:r>
              <a:rPr sz="1997" dirty="0">
                <a:latin typeface="Arial MT"/>
                <a:cs typeface="Arial MT"/>
              </a:rPr>
              <a:t>line</a:t>
            </a:r>
            <a:r>
              <a:rPr sz="1997" spc="27" dirty="0">
                <a:latin typeface="Arial MT"/>
                <a:cs typeface="Arial MT"/>
              </a:rPr>
              <a:t> </a:t>
            </a:r>
            <a:r>
              <a:rPr sz="1997" dirty="0">
                <a:latin typeface="Arial MT"/>
                <a:cs typeface="Arial MT"/>
              </a:rPr>
              <a:t>LS</a:t>
            </a:r>
            <a:r>
              <a:rPr sz="1997" spc="32" dirty="0">
                <a:latin typeface="Arial MT"/>
                <a:cs typeface="Arial MT"/>
              </a:rPr>
              <a:t> </a:t>
            </a:r>
            <a:r>
              <a:rPr sz="1997" spc="-9" dirty="0" err="1">
                <a:latin typeface="Arial MT"/>
                <a:cs typeface="Arial MT"/>
              </a:rPr>
              <a:t>mutation,</a:t>
            </a:r>
            <a:r>
              <a:rPr sz="1997" spc="-23" dirty="0" err="1">
                <a:latin typeface="Arial MT"/>
                <a:cs typeface="Arial MT"/>
              </a:rPr>
              <a:t>and</a:t>
            </a:r>
            <a:r>
              <a:rPr sz="1997" spc="-23" dirty="0">
                <a:latin typeface="Arial MT"/>
                <a:cs typeface="Arial MT"/>
              </a:rPr>
              <a:t> </a:t>
            </a:r>
            <a:r>
              <a:rPr sz="2042" spc="-9" dirty="0">
                <a:latin typeface="Arial MT"/>
                <a:cs typeface="Arial MT"/>
              </a:rPr>
              <a:t>demonstrated</a:t>
            </a:r>
            <a:r>
              <a:rPr sz="2042" spc="-73" dirty="0">
                <a:latin typeface="Arial MT"/>
                <a:cs typeface="Arial MT"/>
              </a:rPr>
              <a:t> </a:t>
            </a:r>
            <a:r>
              <a:rPr sz="2042" dirty="0">
                <a:latin typeface="Arial MT"/>
                <a:cs typeface="Arial MT"/>
              </a:rPr>
              <a:t>the</a:t>
            </a:r>
            <a:r>
              <a:rPr sz="2042" spc="-68" dirty="0">
                <a:latin typeface="Arial MT"/>
                <a:cs typeface="Arial MT"/>
              </a:rPr>
              <a:t> </a:t>
            </a:r>
            <a:r>
              <a:rPr sz="2042" dirty="0">
                <a:latin typeface="Arial MT"/>
                <a:cs typeface="Arial MT"/>
              </a:rPr>
              <a:t>low</a:t>
            </a:r>
            <a:r>
              <a:rPr sz="2042" spc="-59" dirty="0">
                <a:latin typeface="Arial MT"/>
                <a:cs typeface="Arial MT"/>
              </a:rPr>
              <a:t> </a:t>
            </a:r>
            <a:r>
              <a:rPr sz="2042" dirty="0">
                <a:latin typeface="Arial MT"/>
                <a:cs typeface="Arial MT"/>
              </a:rPr>
              <a:t>sensitivity</a:t>
            </a:r>
            <a:r>
              <a:rPr sz="2042" spc="-64" dirty="0">
                <a:latin typeface="Arial MT"/>
                <a:cs typeface="Arial MT"/>
              </a:rPr>
              <a:t> </a:t>
            </a:r>
            <a:r>
              <a:rPr sz="2042" dirty="0">
                <a:latin typeface="Arial MT"/>
                <a:cs typeface="Arial MT"/>
              </a:rPr>
              <a:t>of</a:t>
            </a:r>
            <a:r>
              <a:rPr sz="2042" spc="-59" dirty="0">
                <a:latin typeface="Arial MT"/>
                <a:cs typeface="Arial MT"/>
              </a:rPr>
              <a:t> </a:t>
            </a:r>
            <a:r>
              <a:rPr sz="2042" dirty="0">
                <a:latin typeface="Arial MT"/>
                <a:cs typeface="Arial MT"/>
              </a:rPr>
              <a:t>the</a:t>
            </a:r>
            <a:r>
              <a:rPr sz="2042" spc="-68" dirty="0">
                <a:latin typeface="Arial MT"/>
                <a:cs typeface="Arial MT"/>
              </a:rPr>
              <a:t> </a:t>
            </a:r>
            <a:r>
              <a:rPr sz="2042" dirty="0">
                <a:latin typeface="Arial MT"/>
                <a:cs typeface="Arial MT"/>
              </a:rPr>
              <a:t>Revised</a:t>
            </a:r>
            <a:r>
              <a:rPr sz="2042" spc="-68" dirty="0">
                <a:latin typeface="Arial MT"/>
                <a:cs typeface="Arial MT"/>
              </a:rPr>
              <a:t> </a:t>
            </a:r>
            <a:r>
              <a:rPr sz="2042" spc="-9" dirty="0">
                <a:latin typeface="Arial MT"/>
                <a:cs typeface="Arial MT"/>
              </a:rPr>
              <a:t>Bethesda </a:t>
            </a:r>
            <a:r>
              <a:rPr sz="2042" dirty="0">
                <a:latin typeface="Arial MT"/>
                <a:cs typeface="Arial MT"/>
              </a:rPr>
              <a:t>Guide</a:t>
            </a:r>
            <a:r>
              <a:rPr sz="2042" spc="-32" dirty="0">
                <a:latin typeface="Arial MT"/>
                <a:cs typeface="Arial MT"/>
              </a:rPr>
              <a:t> </a:t>
            </a:r>
            <a:r>
              <a:rPr sz="2042" dirty="0">
                <a:latin typeface="Arial MT"/>
                <a:cs typeface="Arial MT"/>
              </a:rPr>
              <a:t>lines</a:t>
            </a:r>
            <a:r>
              <a:rPr sz="2042" spc="-23" dirty="0">
                <a:latin typeface="Arial MT"/>
                <a:cs typeface="Arial MT"/>
              </a:rPr>
              <a:t> </a:t>
            </a:r>
            <a:r>
              <a:rPr sz="2042" dirty="0">
                <a:latin typeface="Arial MT"/>
                <a:cs typeface="Arial MT"/>
              </a:rPr>
              <a:t>(RBG)</a:t>
            </a:r>
            <a:r>
              <a:rPr sz="2042" spc="-23" dirty="0">
                <a:latin typeface="Arial MT"/>
                <a:cs typeface="Arial MT"/>
              </a:rPr>
              <a:t> </a:t>
            </a:r>
            <a:r>
              <a:rPr sz="2042" dirty="0">
                <a:latin typeface="Arial MT"/>
                <a:cs typeface="Arial MT"/>
              </a:rPr>
              <a:t>for</a:t>
            </a:r>
            <a:r>
              <a:rPr sz="2042" spc="-23" dirty="0">
                <a:latin typeface="Arial MT"/>
                <a:cs typeface="Arial MT"/>
              </a:rPr>
              <a:t> </a:t>
            </a:r>
            <a:r>
              <a:rPr sz="2042" dirty="0">
                <a:latin typeface="Arial MT"/>
                <a:cs typeface="Arial MT"/>
              </a:rPr>
              <a:t>detecting</a:t>
            </a:r>
            <a:r>
              <a:rPr sz="2042" spc="-23" dirty="0">
                <a:latin typeface="Arial MT"/>
                <a:cs typeface="Arial MT"/>
              </a:rPr>
              <a:t> </a:t>
            </a:r>
            <a:r>
              <a:rPr sz="2042" spc="-9" dirty="0">
                <a:latin typeface="Arial MT"/>
                <a:cs typeface="Arial MT"/>
              </a:rPr>
              <a:t>germ-</a:t>
            </a:r>
            <a:r>
              <a:rPr sz="2042" dirty="0">
                <a:latin typeface="Arial MT"/>
                <a:cs typeface="Arial MT"/>
              </a:rPr>
              <a:t>line</a:t>
            </a:r>
            <a:r>
              <a:rPr sz="2042" spc="-23" dirty="0">
                <a:latin typeface="Arial MT"/>
                <a:cs typeface="Arial MT"/>
              </a:rPr>
              <a:t> </a:t>
            </a:r>
            <a:r>
              <a:rPr sz="2042" dirty="0">
                <a:latin typeface="Arial MT"/>
                <a:cs typeface="Arial MT"/>
              </a:rPr>
              <a:t>mutations</a:t>
            </a:r>
            <a:r>
              <a:rPr sz="2042" spc="-23" dirty="0">
                <a:latin typeface="Arial MT"/>
                <a:cs typeface="Arial MT"/>
              </a:rPr>
              <a:t> </a:t>
            </a:r>
            <a:r>
              <a:rPr sz="2042" spc="-18" dirty="0">
                <a:latin typeface="Arial MT"/>
                <a:cs typeface="Arial MT"/>
              </a:rPr>
              <a:t>(RBG </a:t>
            </a:r>
            <a:r>
              <a:rPr sz="1997" dirty="0">
                <a:latin typeface="Arial MT"/>
                <a:cs typeface="Arial MT"/>
              </a:rPr>
              <a:t>missed</a:t>
            </a:r>
            <a:r>
              <a:rPr sz="1997" spc="-27" dirty="0">
                <a:latin typeface="Arial MT"/>
                <a:cs typeface="Arial MT"/>
              </a:rPr>
              <a:t> </a:t>
            </a:r>
            <a:r>
              <a:rPr sz="1997" dirty="0">
                <a:latin typeface="Arial MT"/>
                <a:cs typeface="Arial MT"/>
              </a:rPr>
              <a:t>25%</a:t>
            </a:r>
            <a:r>
              <a:rPr sz="1997" spc="-23" dirty="0">
                <a:latin typeface="Arial MT"/>
                <a:cs typeface="Arial MT"/>
              </a:rPr>
              <a:t> </a:t>
            </a:r>
            <a:r>
              <a:rPr sz="1997" dirty="0">
                <a:latin typeface="Arial MT"/>
                <a:cs typeface="Arial MT"/>
              </a:rPr>
              <a:t>of</a:t>
            </a:r>
            <a:r>
              <a:rPr sz="1997" spc="-23" dirty="0">
                <a:latin typeface="Arial MT"/>
                <a:cs typeface="Arial MT"/>
              </a:rPr>
              <a:t> </a:t>
            </a:r>
            <a:r>
              <a:rPr sz="1997" spc="-9" dirty="0">
                <a:latin typeface="Arial MT"/>
                <a:cs typeface="Arial MT"/>
              </a:rPr>
              <a:t>mutations).</a:t>
            </a:r>
            <a:endParaRPr sz="1997" dirty="0">
              <a:latin typeface="Arial MT"/>
              <a:cs typeface="Arial MT"/>
            </a:endParaRPr>
          </a:p>
          <a:p>
            <a:pPr marL="11527">
              <a:lnSpc>
                <a:spcPts val="2546"/>
              </a:lnSpc>
              <a:spcBef>
                <a:spcPts val="82"/>
              </a:spcBef>
            </a:pPr>
            <a:r>
              <a:rPr lang="en-US" sz="2400" b="1" spc="-9" dirty="0">
                <a:latin typeface="Arial MT"/>
                <a:cs typeface="Arial MT"/>
              </a:rPr>
              <a:t>-</a:t>
            </a:r>
            <a:r>
              <a:rPr sz="2224" spc="109" dirty="0">
                <a:solidFill>
                  <a:srgbClr val="3891A7"/>
                </a:solidFill>
                <a:latin typeface="Lucida Sans Unicode"/>
                <a:cs typeface="Lucida Sans Unicode"/>
              </a:rPr>
              <a:t> </a:t>
            </a:r>
            <a:r>
              <a:rPr sz="1997" dirty="0">
                <a:latin typeface="Arial MT"/>
                <a:cs typeface="Arial MT"/>
              </a:rPr>
              <a:t>A</a:t>
            </a:r>
            <a:r>
              <a:rPr sz="1997" spc="5" dirty="0">
                <a:latin typeface="Arial MT"/>
                <a:cs typeface="Arial MT"/>
              </a:rPr>
              <a:t> </a:t>
            </a:r>
            <a:r>
              <a:rPr sz="1997" dirty="0">
                <a:latin typeface="Arial MT"/>
                <a:cs typeface="Arial MT"/>
              </a:rPr>
              <a:t>companion</a:t>
            </a:r>
            <a:r>
              <a:rPr sz="1997" spc="5" dirty="0">
                <a:latin typeface="Arial MT"/>
                <a:cs typeface="Arial MT"/>
              </a:rPr>
              <a:t> </a:t>
            </a:r>
            <a:r>
              <a:rPr sz="1997" dirty="0">
                <a:latin typeface="Arial MT"/>
                <a:cs typeface="Arial MT"/>
              </a:rPr>
              <a:t>analysis</a:t>
            </a:r>
            <a:r>
              <a:rPr sz="1997" spc="5" dirty="0">
                <a:latin typeface="Arial MT"/>
                <a:cs typeface="Arial MT"/>
              </a:rPr>
              <a:t> </a:t>
            </a:r>
            <a:r>
              <a:rPr sz="1997" dirty="0">
                <a:latin typeface="Arial MT"/>
                <a:cs typeface="Arial MT"/>
              </a:rPr>
              <a:t>showed </a:t>
            </a:r>
            <a:r>
              <a:rPr sz="1997" spc="-9" dirty="0">
                <a:latin typeface="Arial MT"/>
                <a:cs typeface="Arial MT"/>
              </a:rPr>
              <a:t>cost-</a:t>
            </a:r>
            <a:r>
              <a:rPr sz="1997" dirty="0">
                <a:latin typeface="Arial MT"/>
                <a:cs typeface="Arial MT"/>
              </a:rPr>
              <a:t>effectiveness</a:t>
            </a:r>
            <a:r>
              <a:rPr sz="1997" spc="5" dirty="0">
                <a:latin typeface="Arial MT"/>
                <a:cs typeface="Arial MT"/>
              </a:rPr>
              <a:t> </a:t>
            </a:r>
            <a:r>
              <a:rPr sz="1997" dirty="0">
                <a:latin typeface="Arial MT"/>
                <a:cs typeface="Arial MT"/>
              </a:rPr>
              <a:t>of</a:t>
            </a:r>
            <a:r>
              <a:rPr sz="1997" spc="5" dirty="0">
                <a:latin typeface="Arial MT"/>
                <a:cs typeface="Arial MT"/>
              </a:rPr>
              <a:t> </a:t>
            </a:r>
            <a:r>
              <a:rPr sz="1997" spc="-9" dirty="0">
                <a:latin typeface="Arial MT"/>
                <a:cs typeface="Arial MT"/>
              </a:rPr>
              <a:t>their</a:t>
            </a:r>
            <a:endParaRPr sz="1997" dirty="0">
              <a:latin typeface="Arial MT"/>
              <a:cs typeface="Arial MT"/>
            </a:endParaRPr>
          </a:p>
          <a:p>
            <a:pPr marL="293926">
              <a:lnSpc>
                <a:spcPts val="2219"/>
              </a:lnSpc>
            </a:pPr>
            <a:r>
              <a:rPr sz="1951" dirty="0">
                <a:latin typeface="Arial MT"/>
                <a:cs typeface="Arial MT"/>
              </a:rPr>
              <a:t>screening</a:t>
            </a:r>
            <a:r>
              <a:rPr sz="1951" spc="-9" dirty="0">
                <a:latin typeface="Arial MT"/>
                <a:cs typeface="Arial MT"/>
              </a:rPr>
              <a:t> approach.</a:t>
            </a:r>
            <a:endParaRPr sz="1951" dirty="0">
              <a:latin typeface="Arial MT"/>
              <a:cs typeface="Arial MT"/>
            </a:endParaRPr>
          </a:p>
          <a:p>
            <a:pPr marL="293926" marR="378069" indent="-282976">
              <a:lnSpc>
                <a:spcPts val="2151"/>
              </a:lnSpc>
              <a:spcBef>
                <a:spcPts val="635"/>
              </a:spcBef>
              <a:tabLst>
                <a:tab pos="363662" algn="l"/>
              </a:tabLst>
            </a:pPr>
            <a:r>
              <a:rPr lang="en-US" sz="2400" b="1" spc="-9" dirty="0">
                <a:latin typeface="Arial MT"/>
                <a:cs typeface="Arial MT"/>
              </a:rPr>
              <a:t>- </a:t>
            </a:r>
            <a:r>
              <a:rPr sz="2224" dirty="0">
                <a:solidFill>
                  <a:srgbClr val="3891A7"/>
                </a:solidFill>
                <a:latin typeface="Lucida Sans Unicode"/>
                <a:cs typeface="Lucida Sans Unicode"/>
              </a:rPr>
              <a:t>	</a:t>
            </a:r>
            <a:r>
              <a:rPr sz="1951" dirty="0">
                <a:latin typeface="Arial MT"/>
                <a:cs typeface="Arial MT"/>
              </a:rPr>
              <a:t>Since</a:t>
            </a:r>
            <a:r>
              <a:rPr sz="1951" spc="32" dirty="0">
                <a:latin typeface="Arial MT"/>
                <a:cs typeface="Arial MT"/>
              </a:rPr>
              <a:t> </a:t>
            </a:r>
            <a:r>
              <a:rPr sz="1951" dirty="0">
                <a:latin typeface="Arial MT"/>
                <a:cs typeface="Arial MT"/>
              </a:rPr>
              <a:t>then,</a:t>
            </a:r>
            <a:r>
              <a:rPr sz="1951" spc="-77" dirty="0">
                <a:latin typeface="Arial MT"/>
                <a:cs typeface="Arial MT"/>
              </a:rPr>
              <a:t> </a:t>
            </a:r>
            <a:r>
              <a:rPr sz="1951" dirty="0">
                <a:latin typeface="Arial MT"/>
                <a:cs typeface="Arial MT"/>
              </a:rPr>
              <a:t>universal</a:t>
            </a:r>
            <a:r>
              <a:rPr sz="1951" spc="45" dirty="0">
                <a:latin typeface="Arial MT"/>
                <a:cs typeface="Arial MT"/>
              </a:rPr>
              <a:t> </a:t>
            </a:r>
            <a:r>
              <a:rPr sz="1951" dirty="0">
                <a:latin typeface="Arial MT"/>
                <a:cs typeface="Arial MT"/>
              </a:rPr>
              <a:t>LS</a:t>
            </a:r>
            <a:r>
              <a:rPr sz="1951" spc="41" dirty="0">
                <a:latin typeface="Arial MT"/>
                <a:cs typeface="Arial MT"/>
              </a:rPr>
              <a:t> </a:t>
            </a:r>
            <a:r>
              <a:rPr sz="1951" dirty="0">
                <a:latin typeface="Arial MT"/>
                <a:cs typeface="Arial MT"/>
              </a:rPr>
              <a:t>screening</a:t>
            </a:r>
            <a:r>
              <a:rPr sz="1951" spc="41" dirty="0">
                <a:latin typeface="Arial MT"/>
                <a:cs typeface="Arial MT"/>
              </a:rPr>
              <a:t> </a:t>
            </a:r>
            <a:r>
              <a:rPr sz="1951" dirty="0">
                <a:latin typeface="Arial MT"/>
                <a:cs typeface="Arial MT"/>
              </a:rPr>
              <a:t>employing</a:t>
            </a:r>
            <a:r>
              <a:rPr sz="1951" spc="41" dirty="0">
                <a:latin typeface="Arial MT"/>
                <a:cs typeface="Arial MT"/>
              </a:rPr>
              <a:t> </a:t>
            </a:r>
            <a:r>
              <a:rPr sz="1951" dirty="0">
                <a:latin typeface="Arial MT"/>
                <a:cs typeface="Arial MT"/>
              </a:rPr>
              <a:t>IHC,</a:t>
            </a:r>
            <a:r>
              <a:rPr sz="1951" spc="-77" dirty="0">
                <a:latin typeface="Arial MT"/>
                <a:cs typeface="Arial MT"/>
              </a:rPr>
              <a:t> </a:t>
            </a:r>
            <a:r>
              <a:rPr sz="1951" dirty="0">
                <a:latin typeface="Arial MT"/>
                <a:cs typeface="Arial MT"/>
              </a:rPr>
              <a:t>MSI</a:t>
            </a:r>
            <a:r>
              <a:rPr sz="1951" spc="45" dirty="0">
                <a:latin typeface="Arial MT"/>
                <a:cs typeface="Arial MT"/>
              </a:rPr>
              <a:t> </a:t>
            </a:r>
            <a:r>
              <a:rPr sz="1951" spc="-23" dirty="0">
                <a:latin typeface="Arial MT"/>
                <a:cs typeface="Arial MT"/>
              </a:rPr>
              <a:t>or </a:t>
            </a:r>
            <a:r>
              <a:rPr sz="2042" dirty="0">
                <a:latin typeface="Arial MT"/>
                <a:cs typeface="Arial MT"/>
              </a:rPr>
              <a:t>both</a:t>
            </a:r>
            <a:r>
              <a:rPr sz="2042" spc="32" dirty="0">
                <a:latin typeface="Arial MT"/>
                <a:cs typeface="Arial MT"/>
              </a:rPr>
              <a:t> </a:t>
            </a:r>
            <a:r>
              <a:rPr sz="2042" dirty="0">
                <a:latin typeface="Arial MT"/>
                <a:cs typeface="Arial MT"/>
              </a:rPr>
              <a:t>tests</a:t>
            </a:r>
            <a:r>
              <a:rPr sz="2042" spc="32" dirty="0">
                <a:latin typeface="Arial MT"/>
                <a:cs typeface="Arial MT"/>
              </a:rPr>
              <a:t> </a:t>
            </a:r>
            <a:r>
              <a:rPr sz="2042" dirty="0">
                <a:latin typeface="Arial MT"/>
                <a:cs typeface="Arial MT"/>
              </a:rPr>
              <a:t>has</a:t>
            </a:r>
            <a:r>
              <a:rPr sz="2042" spc="27" dirty="0">
                <a:latin typeface="Arial MT"/>
                <a:cs typeface="Arial MT"/>
              </a:rPr>
              <a:t> </a:t>
            </a:r>
            <a:r>
              <a:rPr sz="2042" dirty="0">
                <a:latin typeface="Arial MT"/>
                <a:cs typeface="Arial MT"/>
              </a:rPr>
              <a:t>been</a:t>
            </a:r>
            <a:r>
              <a:rPr sz="2042" spc="32" dirty="0">
                <a:latin typeface="Arial MT"/>
                <a:cs typeface="Arial MT"/>
              </a:rPr>
              <a:t> </a:t>
            </a:r>
            <a:r>
              <a:rPr sz="2042" dirty="0">
                <a:latin typeface="Arial MT"/>
                <a:cs typeface="Arial MT"/>
              </a:rPr>
              <a:t>adopted</a:t>
            </a:r>
            <a:r>
              <a:rPr sz="2042" spc="32" dirty="0">
                <a:latin typeface="Arial MT"/>
                <a:cs typeface="Arial MT"/>
              </a:rPr>
              <a:t> </a:t>
            </a:r>
            <a:r>
              <a:rPr sz="2042" dirty="0">
                <a:latin typeface="Arial MT"/>
                <a:cs typeface="Arial MT"/>
              </a:rPr>
              <a:t>at</a:t>
            </a:r>
            <a:r>
              <a:rPr sz="2042" spc="32" dirty="0">
                <a:latin typeface="Arial MT"/>
                <a:cs typeface="Arial MT"/>
              </a:rPr>
              <a:t> </a:t>
            </a:r>
            <a:r>
              <a:rPr sz="2042" dirty="0">
                <a:latin typeface="Arial MT"/>
                <a:cs typeface="Arial MT"/>
              </a:rPr>
              <a:t>the</a:t>
            </a:r>
            <a:r>
              <a:rPr sz="2042" spc="32" dirty="0">
                <a:latin typeface="Arial MT"/>
                <a:cs typeface="Arial MT"/>
              </a:rPr>
              <a:t> </a:t>
            </a:r>
            <a:r>
              <a:rPr sz="2042" dirty="0">
                <a:latin typeface="Arial MT"/>
                <a:cs typeface="Arial MT"/>
              </a:rPr>
              <a:t>majority</a:t>
            </a:r>
            <a:r>
              <a:rPr sz="2042" spc="27" dirty="0">
                <a:latin typeface="Arial MT"/>
                <a:cs typeface="Arial MT"/>
              </a:rPr>
              <a:t> </a:t>
            </a:r>
            <a:r>
              <a:rPr sz="2042" dirty="0">
                <a:latin typeface="Arial MT"/>
                <a:cs typeface="Arial MT"/>
              </a:rPr>
              <a:t>of</a:t>
            </a:r>
            <a:r>
              <a:rPr sz="2042" spc="32" dirty="0">
                <a:latin typeface="Arial MT"/>
                <a:cs typeface="Arial MT"/>
              </a:rPr>
              <a:t> </a:t>
            </a:r>
            <a:r>
              <a:rPr sz="2042" spc="-18" dirty="0">
                <a:latin typeface="Arial MT"/>
                <a:cs typeface="Arial MT"/>
              </a:rPr>
              <a:t>NCI- </a:t>
            </a:r>
            <a:r>
              <a:rPr sz="1997" dirty="0">
                <a:latin typeface="Arial MT"/>
                <a:cs typeface="Arial MT"/>
              </a:rPr>
              <a:t>designated</a:t>
            </a:r>
            <a:r>
              <a:rPr sz="1997" spc="-82" dirty="0">
                <a:latin typeface="Arial MT"/>
                <a:cs typeface="Arial MT"/>
              </a:rPr>
              <a:t> </a:t>
            </a:r>
            <a:r>
              <a:rPr sz="1997" dirty="0">
                <a:latin typeface="Arial MT"/>
                <a:cs typeface="Arial MT"/>
              </a:rPr>
              <a:t>cancer</a:t>
            </a:r>
            <a:r>
              <a:rPr sz="1997" spc="-82" dirty="0">
                <a:latin typeface="Arial MT"/>
                <a:cs typeface="Arial MT"/>
              </a:rPr>
              <a:t> </a:t>
            </a:r>
            <a:r>
              <a:rPr sz="1997" dirty="0">
                <a:latin typeface="Arial MT"/>
                <a:cs typeface="Arial MT"/>
              </a:rPr>
              <a:t>centers</a:t>
            </a:r>
            <a:r>
              <a:rPr sz="1997" spc="-77" dirty="0">
                <a:latin typeface="Arial MT"/>
                <a:cs typeface="Arial MT"/>
              </a:rPr>
              <a:t> </a:t>
            </a:r>
            <a:r>
              <a:rPr sz="1997" dirty="0">
                <a:latin typeface="Arial MT"/>
                <a:cs typeface="Arial MT"/>
              </a:rPr>
              <a:t>nationwide</a:t>
            </a:r>
            <a:r>
              <a:rPr sz="1997" spc="-82" dirty="0">
                <a:latin typeface="Arial MT"/>
                <a:cs typeface="Arial MT"/>
              </a:rPr>
              <a:t> </a:t>
            </a:r>
            <a:r>
              <a:rPr sz="1997" dirty="0">
                <a:latin typeface="Arial MT"/>
                <a:cs typeface="Arial MT"/>
              </a:rPr>
              <a:t>as</a:t>
            </a:r>
            <a:r>
              <a:rPr sz="1997" spc="-82" dirty="0">
                <a:latin typeface="Arial MT"/>
                <a:cs typeface="Arial MT"/>
              </a:rPr>
              <a:t> </a:t>
            </a:r>
            <a:r>
              <a:rPr sz="1997" dirty="0">
                <a:latin typeface="Arial MT"/>
                <a:cs typeface="Arial MT"/>
              </a:rPr>
              <a:t>well</a:t>
            </a:r>
            <a:r>
              <a:rPr sz="1997" spc="-77" dirty="0">
                <a:latin typeface="Arial MT"/>
                <a:cs typeface="Arial MT"/>
              </a:rPr>
              <a:t> </a:t>
            </a:r>
            <a:r>
              <a:rPr sz="1997" dirty="0">
                <a:latin typeface="Arial MT"/>
                <a:cs typeface="Arial MT"/>
              </a:rPr>
              <a:t>as</a:t>
            </a:r>
            <a:r>
              <a:rPr sz="1997" spc="-82" dirty="0">
                <a:latin typeface="Arial MT"/>
                <a:cs typeface="Arial MT"/>
              </a:rPr>
              <a:t> </a:t>
            </a:r>
            <a:r>
              <a:rPr sz="1997" spc="-18" dirty="0">
                <a:latin typeface="Arial MT"/>
                <a:cs typeface="Arial MT"/>
              </a:rPr>
              <a:t>many </a:t>
            </a:r>
            <a:r>
              <a:rPr sz="2042" dirty="0">
                <a:latin typeface="Arial MT"/>
                <a:cs typeface="Arial MT"/>
              </a:rPr>
              <a:t>community</a:t>
            </a:r>
            <a:r>
              <a:rPr sz="2042" spc="-103" dirty="0">
                <a:latin typeface="Arial MT"/>
                <a:cs typeface="Arial MT"/>
              </a:rPr>
              <a:t> </a:t>
            </a:r>
            <a:r>
              <a:rPr sz="2042" spc="-9" dirty="0">
                <a:latin typeface="Arial MT"/>
                <a:cs typeface="Arial MT"/>
              </a:rPr>
              <a:t>hospitals.</a:t>
            </a:r>
            <a:endParaRPr sz="2042" dirty="0">
              <a:latin typeface="Arial MT"/>
              <a:cs typeface="Arial M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27177" y="1504626"/>
            <a:ext cx="7000347" cy="4002223"/>
          </a:xfrm>
          <a:prstGeom prst="rect">
            <a:avLst/>
          </a:prstGeom>
        </p:spPr>
        <p:txBody>
          <a:bodyPr vert="horz" wrap="square" lIns="0" tIns="12102" rIns="0" bIns="0" rtlCol="0">
            <a:spAutoFit/>
          </a:bodyPr>
          <a:lstStyle/>
          <a:p>
            <a:pPr marL="11527">
              <a:lnSpc>
                <a:spcPts val="2882"/>
              </a:lnSpc>
              <a:spcBef>
                <a:spcPts val="95"/>
              </a:spcBef>
            </a:pPr>
            <a:r>
              <a:rPr sz="2541" dirty="0">
                <a:latin typeface="Arial MT"/>
                <a:cs typeface="Arial MT"/>
              </a:rPr>
              <a:t>.Universal</a:t>
            </a:r>
            <a:r>
              <a:rPr sz="2541" spc="-32" dirty="0">
                <a:latin typeface="Arial MT"/>
                <a:cs typeface="Arial MT"/>
              </a:rPr>
              <a:t> </a:t>
            </a:r>
            <a:r>
              <a:rPr sz="2541" dirty="0">
                <a:latin typeface="Arial MT"/>
                <a:cs typeface="Arial MT"/>
              </a:rPr>
              <a:t>Lynch</a:t>
            </a:r>
            <a:r>
              <a:rPr sz="2541" spc="-27" dirty="0">
                <a:latin typeface="Arial MT"/>
                <a:cs typeface="Arial MT"/>
              </a:rPr>
              <a:t> </a:t>
            </a:r>
            <a:r>
              <a:rPr sz="2541" dirty="0">
                <a:latin typeface="Arial MT"/>
                <a:cs typeface="Arial MT"/>
              </a:rPr>
              <a:t>Syndrome</a:t>
            </a:r>
            <a:r>
              <a:rPr sz="2541" spc="-27" dirty="0">
                <a:latin typeface="Arial MT"/>
                <a:cs typeface="Arial MT"/>
              </a:rPr>
              <a:t> </a:t>
            </a:r>
            <a:r>
              <a:rPr sz="2541" dirty="0">
                <a:latin typeface="Arial MT"/>
                <a:cs typeface="Arial MT"/>
              </a:rPr>
              <a:t>(LS)</a:t>
            </a:r>
            <a:r>
              <a:rPr sz="2541" spc="-27" dirty="0">
                <a:latin typeface="Arial MT"/>
                <a:cs typeface="Arial MT"/>
              </a:rPr>
              <a:t> </a:t>
            </a:r>
            <a:r>
              <a:rPr sz="2541" dirty="0">
                <a:latin typeface="Arial MT"/>
                <a:cs typeface="Arial MT"/>
              </a:rPr>
              <a:t>Screening</a:t>
            </a:r>
            <a:r>
              <a:rPr sz="2541" spc="-27" dirty="0">
                <a:latin typeface="Arial MT"/>
                <a:cs typeface="Arial MT"/>
              </a:rPr>
              <a:t> </a:t>
            </a:r>
            <a:r>
              <a:rPr sz="2541" spc="-23" dirty="0">
                <a:latin typeface="Arial MT"/>
                <a:cs typeface="Arial MT"/>
              </a:rPr>
              <a:t>for</a:t>
            </a:r>
            <a:endParaRPr sz="2541" dirty="0">
              <a:latin typeface="Arial MT"/>
              <a:cs typeface="Arial MT"/>
            </a:endParaRPr>
          </a:p>
          <a:p>
            <a:pPr marL="11527">
              <a:lnSpc>
                <a:spcPts val="2936"/>
              </a:lnSpc>
            </a:pPr>
            <a:r>
              <a:rPr sz="2587" dirty="0">
                <a:latin typeface="Arial MT"/>
                <a:cs typeface="Arial MT"/>
              </a:rPr>
              <a:t>Endometrial</a:t>
            </a:r>
            <a:r>
              <a:rPr sz="2587" spc="73" dirty="0">
                <a:latin typeface="Arial MT"/>
                <a:cs typeface="Arial MT"/>
              </a:rPr>
              <a:t> </a:t>
            </a:r>
            <a:r>
              <a:rPr sz="2587" dirty="0">
                <a:latin typeface="Arial MT"/>
                <a:cs typeface="Arial MT"/>
              </a:rPr>
              <a:t>Cancer</a:t>
            </a:r>
            <a:r>
              <a:rPr sz="2587" spc="82" dirty="0">
                <a:latin typeface="Arial MT"/>
                <a:cs typeface="Arial MT"/>
              </a:rPr>
              <a:t> </a:t>
            </a:r>
            <a:r>
              <a:rPr sz="2587" spc="-9" dirty="0">
                <a:latin typeface="Arial MT"/>
                <a:cs typeface="Arial MT"/>
              </a:rPr>
              <a:t>(EC):</a:t>
            </a:r>
            <a:endParaRPr sz="2587" dirty="0">
              <a:latin typeface="Arial MT"/>
              <a:cs typeface="Arial MT"/>
            </a:endParaRPr>
          </a:p>
          <a:p>
            <a:pPr>
              <a:spcBef>
                <a:spcPts val="1021"/>
              </a:spcBef>
            </a:pPr>
            <a:endParaRPr sz="2587" dirty="0">
              <a:latin typeface="Arial MT"/>
              <a:cs typeface="Arial MT"/>
            </a:endParaRPr>
          </a:p>
          <a:p>
            <a:pPr marL="293926" marR="538865" indent="-282976">
              <a:lnSpc>
                <a:spcPts val="2759"/>
              </a:lnSpc>
            </a:pPr>
            <a:r>
              <a:rPr lang="en-US" sz="2800" b="1" spc="-9" dirty="0">
                <a:latin typeface="Arial MT"/>
                <a:cs typeface="Arial MT"/>
              </a:rPr>
              <a:t>- </a:t>
            </a:r>
            <a:r>
              <a:rPr sz="2587" dirty="0">
                <a:latin typeface="Arial MT"/>
                <a:cs typeface="Arial MT"/>
              </a:rPr>
              <a:t>Many centers</a:t>
            </a:r>
            <a:r>
              <a:rPr sz="2587" spc="5" dirty="0">
                <a:latin typeface="Arial MT"/>
                <a:cs typeface="Arial MT"/>
              </a:rPr>
              <a:t> </a:t>
            </a:r>
            <a:r>
              <a:rPr sz="2587" dirty="0">
                <a:latin typeface="Arial MT"/>
                <a:cs typeface="Arial MT"/>
              </a:rPr>
              <a:t>now screen all</a:t>
            </a:r>
            <a:r>
              <a:rPr sz="2587" spc="5" dirty="0">
                <a:latin typeface="Arial MT"/>
                <a:cs typeface="Arial MT"/>
              </a:rPr>
              <a:t> </a:t>
            </a:r>
            <a:r>
              <a:rPr sz="2587" spc="-9" dirty="0">
                <a:latin typeface="Arial MT"/>
                <a:cs typeface="Arial MT"/>
              </a:rPr>
              <a:t>incident </a:t>
            </a:r>
            <a:r>
              <a:rPr sz="2587" dirty="0">
                <a:latin typeface="Arial MT"/>
                <a:cs typeface="Arial MT"/>
              </a:rPr>
              <a:t>endometrial</a:t>
            </a:r>
            <a:r>
              <a:rPr sz="2587" spc="-36" dirty="0">
                <a:latin typeface="Arial MT"/>
                <a:cs typeface="Arial MT"/>
              </a:rPr>
              <a:t> </a:t>
            </a:r>
            <a:r>
              <a:rPr sz="2587" dirty="0">
                <a:latin typeface="Arial MT"/>
                <a:cs typeface="Arial MT"/>
              </a:rPr>
              <a:t>cancers</a:t>
            </a:r>
            <a:r>
              <a:rPr sz="2587" spc="-32" dirty="0">
                <a:latin typeface="Arial MT"/>
                <a:cs typeface="Arial MT"/>
              </a:rPr>
              <a:t> </a:t>
            </a:r>
            <a:r>
              <a:rPr sz="2587" dirty="0">
                <a:latin typeface="Arial MT"/>
                <a:cs typeface="Arial MT"/>
              </a:rPr>
              <a:t>(prevalence</a:t>
            </a:r>
            <a:r>
              <a:rPr sz="2587" spc="-32" dirty="0">
                <a:latin typeface="Arial MT"/>
                <a:cs typeface="Arial MT"/>
              </a:rPr>
              <a:t> </a:t>
            </a:r>
            <a:r>
              <a:rPr sz="2587" dirty="0">
                <a:latin typeface="Arial MT"/>
                <a:cs typeface="Arial MT"/>
              </a:rPr>
              <a:t>~2%)</a:t>
            </a:r>
            <a:r>
              <a:rPr sz="2587" spc="-32" dirty="0">
                <a:latin typeface="Arial MT"/>
                <a:cs typeface="Arial MT"/>
              </a:rPr>
              <a:t> </a:t>
            </a:r>
            <a:r>
              <a:rPr sz="2587" spc="-23" dirty="0">
                <a:latin typeface="Arial MT"/>
                <a:cs typeface="Arial MT"/>
              </a:rPr>
              <a:t>for </a:t>
            </a:r>
            <a:r>
              <a:rPr sz="2496" dirty="0">
                <a:latin typeface="Arial MT"/>
                <a:cs typeface="Arial MT"/>
              </a:rPr>
              <a:t>Lynch</a:t>
            </a:r>
            <a:r>
              <a:rPr sz="2496" spc="54" dirty="0">
                <a:latin typeface="Arial MT"/>
                <a:cs typeface="Arial MT"/>
              </a:rPr>
              <a:t> </a:t>
            </a:r>
            <a:r>
              <a:rPr sz="2496" dirty="0">
                <a:latin typeface="Arial MT"/>
                <a:cs typeface="Arial MT"/>
              </a:rPr>
              <a:t>Syndrome</a:t>
            </a:r>
            <a:r>
              <a:rPr sz="2496" spc="68" dirty="0">
                <a:latin typeface="Arial MT"/>
                <a:cs typeface="Arial MT"/>
              </a:rPr>
              <a:t> </a:t>
            </a:r>
            <a:r>
              <a:rPr sz="2496" spc="-9" dirty="0">
                <a:latin typeface="Arial MT"/>
                <a:cs typeface="Arial MT"/>
              </a:rPr>
              <a:t>(LS).</a:t>
            </a:r>
            <a:endParaRPr sz="2496" dirty="0">
              <a:latin typeface="Arial MT"/>
              <a:cs typeface="Arial MT"/>
            </a:endParaRPr>
          </a:p>
          <a:p>
            <a:pPr marL="11527">
              <a:lnSpc>
                <a:spcPts val="3158"/>
              </a:lnSpc>
            </a:pPr>
            <a:r>
              <a:rPr lang="en-US" sz="3200" b="1" spc="-9" dirty="0">
                <a:latin typeface="Arial MT"/>
                <a:cs typeface="Arial MT"/>
              </a:rPr>
              <a:t>-</a:t>
            </a:r>
            <a:r>
              <a:rPr sz="2859" spc="-504" dirty="0">
                <a:solidFill>
                  <a:srgbClr val="3891A7"/>
                </a:solidFill>
                <a:latin typeface="Lucida Sans Unicode"/>
                <a:cs typeface="Lucida Sans Unicode"/>
              </a:rPr>
              <a:t> </a:t>
            </a:r>
            <a:r>
              <a:rPr sz="2632" dirty="0">
                <a:latin typeface="Arial MT"/>
                <a:cs typeface="Arial MT"/>
              </a:rPr>
              <a:t>2014</a:t>
            </a:r>
            <a:r>
              <a:rPr sz="2632" spc="-36" dirty="0">
                <a:latin typeface="Arial MT"/>
                <a:cs typeface="Arial MT"/>
              </a:rPr>
              <a:t> </a:t>
            </a:r>
            <a:r>
              <a:rPr sz="2632" dirty="0">
                <a:latin typeface="Arial MT"/>
                <a:cs typeface="Arial MT"/>
              </a:rPr>
              <a:t>Society</a:t>
            </a:r>
            <a:r>
              <a:rPr sz="2632" spc="-23" dirty="0">
                <a:latin typeface="Arial MT"/>
                <a:cs typeface="Arial MT"/>
              </a:rPr>
              <a:t> </a:t>
            </a:r>
            <a:r>
              <a:rPr sz="2632" dirty="0">
                <a:latin typeface="Arial MT"/>
                <a:cs typeface="Arial MT"/>
              </a:rPr>
              <a:t>of</a:t>
            </a:r>
            <a:r>
              <a:rPr sz="2632" spc="-23" dirty="0">
                <a:latin typeface="Arial MT"/>
                <a:cs typeface="Arial MT"/>
              </a:rPr>
              <a:t> </a:t>
            </a:r>
            <a:r>
              <a:rPr sz="2632" dirty="0">
                <a:latin typeface="Arial MT"/>
                <a:cs typeface="Arial MT"/>
              </a:rPr>
              <a:t>Gynecologic</a:t>
            </a:r>
            <a:r>
              <a:rPr sz="2632" spc="-27" dirty="0">
                <a:latin typeface="Arial MT"/>
                <a:cs typeface="Arial MT"/>
              </a:rPr>
              <a:t> </a:t>
            </a:r>
            <a:r>
              <a:rPr sz="2632" spc="-9" dirty="0">
                <a:latin typeface="Arial MT"/>
                <a:cs typeface="Arial MT"/>
              </a:rPr>
              <a:t>Oncology</a:t>
            </a:r>
            <a:endParaRPr sz="2632" dirty="0">
              <a:latin typeface="Arial MT"/>
              <a:cs typeface="Arial MT"/>
            </a:endParaRPr>
          </a:p>
          <a:p>
            <a:pPr marL="293926">
              <a:lnSpc>
                <a:spcPts val="2936"/>
              </a:lnSpc>
            </a:pPr>
            <a:r>
              <a:rPr sz="2632" dirty="0">
                <a:latin typeface="Arial MT"/>
                <a:cs typeface="Arial MT"/>
              </a:rPr>
              <a:t>recommends</a:t>
            </a:r>
            <a:r>
              <a:rPr sz="2632" spc="-32" dirty="0">
                <a:latin typeface="Arial MT"/>
                <a:cs typeface="Arial MT"/>
              </a:rPr>
              <a:t> </a:t>
            </a:r>
            <a:r>
              <a:rPr sz="2632" dirty="0">
                <a:latin typeface="Arial MT"/>
                <a:cs typeface="Arial MT"/>
              </a:rPr>
              <a:t>that</a:t>
            </a:r>
            <a:r>
              <a:rPr sz="2632" spc="-27" dirty="0">
                <a:latin typeface="Arial MT"/>
                <a:cs typeface="Arial MT"/>
              </a:rPr>
              <a:t> </a:t>
            </a:r>
            <a:r>
              <a:rPr sz="2632" dirty="0">
                <a:latin typeface="Arial MT"/>
                <a:cs typeface="Arial MT"/>
              </a:rPr>
              <a:t>all</a:t>
            </a:r>
            <a:r>
              <a:rPr sz="2632" spc="-27" dirty="0">
                <a:latin typeface="Arial MT"/>
                <a:cs typeface="Arial MT"/>
              </a:rPr>
              <a:t> </a:t>
            </a:r>
            <a:r>
              <a:rPr sz="2632" dirty="0">
                <a:latin typeface="Arial MT"/>
                <a:cs typeface="Arial MT"/>
              </a:rPr>
              <a:t>women</a:t>
            </a:r>
            <a:r>
              <a:rPr sz="2632" spc="-27" dirty="0">
                <a:latin typeface="Arial MT"/>
                <a:cs typeface="Arial MT"/>
              </a:rPr>
              <a:t> </a:t>
            </a:r>
            <a:r>
              <a:rPr sz="2632" dirty="0">
                <a:latin typeface="Arial MT"/>
                <a:cs typeface="Arial MT"/>
              </a:rPr>
              <a:t>with</a:t>
            </a:r>
            <a:r>
              <a:rPr sz="2632" spc="-27" dirty="0">
                <a:latin typeface="Arial MT"/>
                <a:cs typeface="Arial MT"/>
              </a:rPr>
              <a:t> </a:t>
            </a:r>
            <a:r>
              <a:rPr sz="2632" dirty="0">
                <a:latin typeface="Arial MT"/>
                <a:cs typeface="Arial MT"/>
              </a:rPr>
              <a:t>EC</a:t>
            </a:r>
            <a:r>
              <a:rPr sz="2632" spc="-27" dirty="0">
                <a:latin typeface="Arial MT"/>
                <a:cs typeface="Arial MT"/>
              </a:rPr>
              <a:t> </a:t>
            </a:r>
            <a:r>
              <a:rPr sz="2632" spc="-9" dirty="0">
                <a:latin typeface="Arial MT"/>
                <a:cs typeface="Arial MT"/>
              </a:rPr>
              <a:t>receive:</a:t>
            </a:r>
            <a:endParaRPr sz="2632" dirty="0">
              <a:latin typeface="Arial MT"/>
              <a:cs typeface="Arial MT"/>
            </a:endParaRPr>
          </a:p>
          <a:p>
            <a:pPr marL="11527">
              <a:spcBef>
                <a:spcPts val="245"/>
              </a:spcBef>
            </a:pPr>
            <a:r>
              <a:rPr sz="2587" dirty="0">
                <a:latin typeface="Arial MT"/>
                <a:cs typeface="Arial MT"/>
              </a:rPr>
              <a:t>-Personal/family</a:t>
            </a:r>
            <a:r>
              <a:rPr sz="2587" spc="77" dirty="0">
                <a:latin typeface="Arial MT"/>
                <a:cs typeface="Arial MT"/>
              </a:rPr>
              <a:t> </a:t>
            </a:r>
            <a:r>
              <a:rPr sz="2587" dirty="0">
                <a:latin typeface="Arial MT"/>
                <a:cs typeface="Arial MT"/>
              </a:rPr>
              <a:t>history</a:t>
            </a:r>
            <a:r>
              <a:rPr sz="2587" spc="91" dirty="0">
                <a:latin typeface="Arial MT"/>
                <a:cs typeface="Arial MT"/>
              </a:rPr>
              <a:t> </a:t>
            </a:r>
            <a:r>
              <a:rPr sz="2587" spc="-9" dirty="0">
                <a:latin typeface="Arial MT"/>
                <a:cs typeface="Arial MT"/>
              </a:rPr>
              <a:t>review.</a:t>
            </a:r>
            <a:endParaRPr sz="2587" dirty="0">
              <a:latin typeface="Arial MT"/>
              <a:cs typeface="Arial MT"/>
            </a:endParaRPr>
          </a:p>
          <a:p>
            <a:pPr marL="11527">
              <a:spcBef>
                <a:spcPts val="259"/>
              </a:spcBef>
            </a:pPr>
            <a:r>
              <a:rPr sz="2587" spc="-18" dirty="0">
                <a:latin typeface="Arial MT"/>
                <a:cs typeface="Arial MT"/>
              </a:rPr>
              <a:t>-</a:t>
            </a:r>
            <a:r>
              <a:rPr sz="2587" dirty="0">
                <a:latin typeface="Arial MT"/>
                <a:cs typeface="Arial MT"/>
              </a:rPr>
              <a:t>Molecular</a:t>
            </a:r>
            <a:r>
              <a:rPr sz="2587" spc="-77" dirty="0">
                <a:latin typeface="Arial MT"/>
                <a:cs typeface="Arial MT"/>
              </a:rPr>
              <a:t> </a:t>
            </a:r>
            <a:r>
              <a:rPr sz="2587" dirty="0">
                <a:latin typeface="Arial MT"/>
                <a:cs typeface="Arial MT"/>
              </a:rPr>
              <a:t>screening</a:t>
            </a:r>
            <a:r>
              <a:rPr sz="2587" spc="-68" dirty="0">
                <a:latin typeface="Arial MT"/>
                <a:cs typeface="Arial MT"/>
              </a:rPr>
              <a:t> </a:t>
            </a:r>
            <a:r>
              <a:rPr sz="2587" dirty="0">
                <a:latin typeface="Arial MT"/>
                <a:cs typeface="Arial MT"/>
              </a:rPr>
              <a:t>for</a:t>
            </a:r>
            <a:r>
              <a:rPr sz="2587" spc="-68" dirty="0">
                <a:latin typeface="Arial MT"/>
                <a:cs typeface="Arial MT"/>
              </a:rPr>
              <a:t> </a:t>
            </a:r>
            <a:r>
              <a:rPr sz="2587" spc="-23" dirty="0">
                <a:latin typeface="Arial MT"/>
                <a:cs typeface="Arial MT"/>
              </a:rPr>
              <a:t>LS.</a:t>
            </a:r>
            <a:endParaRPr sz="2587" dirty="0">
              <a:latin typeface="Arial MT"/>
              <a:cs typeface="Arial M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27178" y="178654"/>
            <a:ext cx="7118201" cy="403807"/>
          </a:xfrm>
          <a:prstGeom prst="rect">
            <a:avLst/>
          </a:prstGeom>
        </p:spPr>
        <p:txBody>
          <a:bodyPr vert="horz" wrap="square" lIns="0" tIns="12679" rIns="0" bIns="0" rtlCol="0">
            <a:spAutoFit/>
          </a:bodyPr>
          <a:lstStyle/>
          <a:p>
            <a:pPr marL="11527">
              <a:spcBef>
                <a:spcPts val="100"/>
              </a:spcBef>
            </a:pPr>
            <a:r>
              <a:rPr sz="1044" dirty="0">
                <a:latin typeface="Arial MT"/>
                <a:cs typeface="Arial MT"/>
              </a:rPr>
              <a:t>.</a:t>
            </a:r>
            <a:r>
              <a:rPr sz="2541" b="1" dirty="0">
                <a:latin typeface="Arial MT"/>
                <a:cs typeface="Arial MT"/>
              </a:rPr>
              <a:t>Advantages</a:t>
            </a:r>
            <a:r>
              <a:rPr sz="2541" b="1" spc="-27" dirty="0">
                <a:latin typeface="Arial MT"/>
                <a:cs typeface="Arial MT"/>
              </a:rPr>
              <a:t> </a:t>
            </a:r>
            <a:r>
              <a:rPr sz="2541" b="1" dirty="0">
                <a:latin typeface="Arial MT"/>
                <a:cs typeface="Arial MT"/>
              </a:rPr>
              <a:t>of</a:t>
            </a:r>
            <a:r>
              <a:rPr sz="2541" b="1" spc="-27" dirty="0">
                <a:latin typeface="Arial MT"/>
                <a:cs typeface="Arial MT"/>
              </a:rPr>
              <a:t> </a:t>
            </a:r>
            <a:r>
              <a:rPr sz="2541" b="1" dirty="0">
                <a:latin typeface="Arial MT"/>
                <a:cs typeface="Arial MT"/>
              </a:rPr>
              <a:t>IHC</a:t>
            </a:r>
            <a:r>
              <a:rPr sz="2541" b="1" spc="-27" dirty="0">
                <a:latin typeface="Arial MT"/>
                <a:cs typeface="Arial MT"/>
              </a:rPr>
              <a:t> </a:t>
            </a:r>
            <a:r>
              <a:rPr sz="2541" b="1" dirty="0">
                <a:latin typeface="Arial MT"/>
                <a:cs typeface="Arial MT"/>
              </a:rPr>
              <a:t>and</a:t>
            </a:r>
            <a:r>
              <a:rPr sz="2541" b="1" spc="-23" dirty="0">
                <a:latin typeface="Arial MT"/>
                <a:cs typeface="Arial MT"/>
              </a:rPr>
              <a:t> </a:t>
            </a:r>
            <a:r>
              <a:rPr sz="2541" b="1" dirty="0">
                <a:latin typeface="Arial MT"/>
                <a:cs typeface="Arial MT"/>
              </a:rPr>
              <a:t>MSI</a:t>
            </a:r>
            <a:r>
              <a:rPr sz="2541" b="1" spc="-27" dirty="0">
                <a:latin typeface="Arial MT"/>
                <a:cs typeface="Arial MT"/>
              </a:rPr>
              <a:t> </a:t>
            </a:r>
            <a:r>
              <a:rPr sz="2541" b="1" spc="-9" dirty="0">
                <a:latin typeface="Arial MT"/>
                <a:cs typeface="Arial MT"/>
              </a:rPr>
              <a:t>Testing</a:t>
            </a:r>
            <a:endParaRPr sz="1815" b="1" dirty="0">
              <a:latin typeface="Arial MT"/>
              <a:cs typeface="Arial MT"/>
            </a:endParaRPr>
          </a:p>
        </p:txBody>
      </p:sp>
      <p:sp>
        <p:nvSpPr>
          <p:cNvPr id="3" name="object 3"/>
          <p:cNvSpPr txBox="1">
            <a:spLocks noGrp="1"/>
          </p:cNvSpPr>
          <p:nvPr>
            <p:ph type="title"/>
          </p:nvPr>
        </p:nvSpPr>
        <p:spPr>
          <a:xfrm>
            <a:off x="2299420" y="1151077"/>
            <a:ext cx="6979888" cy="406716"/>
          </a:xfrm>
          <a:prstGeom prst="rect">
            <a:avLst/>
          </a:prstGeom>
        </p:spPr>
        <p:txBody>
          <a:bodyPr vert="horz" wrap="square" lIns="0" tIns="15560" rIns="0" bIns="0" rtlCol="0" anchor="ctr">
            <a:spAutoFit/>
          </a:bodyPr>
          <a:lstStyle/>
          <a:p>
            <a:pPr marL="11527">
              <a:lnSpc>
                <a:spcPct val="100000"/>
              </a:lnSpc>
              <a:spcBef>
                <a:spcPts val="123"/>
              </a:spcBef>
            </a:pPr>
            <a:r>
              <a:rPr lang="en-US" sz="2541" b="1" spc="-9" dirty="0">
                <a:latin typeface="Arial MT"/>
                <a:cs typeface="Arial MT"/>
              </a:rPr>
              <a:t>-</a:t>
            </a:r>
            <a:r>
              <a:rPr sz="2541" b="1" spc="231" dirty="0">
                <a:solidFill>
                  <a:srgbClr val="3891A7"/>
                </a:solidFill>
                <a:latin typeface="Lucida Sans Unicode"/>
                <a:cs typeface="Lucida Sans Unicode"/>
              </a:rPr>
              <a:t> </a:t>
            </a:r>
            <a:r>
              <a:rPr sz="2541" b="1" dirty="0">
                <a:solidFill>
                  <a:srgbClr val="000000"/>
                </a:solidFill>
              </a:rPr>
              <a:t>Both</a:t>
            </a:r>
            <a:r>
              <a:rPr sz="2541" b="1" spc="-23" dirty="0">
                <a:solidFill>
                  <a:srgbClr val="000000"/>
                </a:solidFill>
              </a:rPr>
              <a:t> </a:t>
            </a:r>
            <a:r>
              <a:rPr sz="2541" b="1" dirty="0">
                <a:solidFill>
                  <a:srgbClr val="000000"/>
                </a:solidFill>
              </a:rPr>
              <a:t>IHC</a:t>
            </a:r>
            <a:r>
              <a:rPr sz="2541" b="1" spc="-18" dirty="0">
                <a:solidFill>
                  <a:srgbClr val="000000"/>
                </a:solidFill>
              </a:rPr>
              <a:t> </a:t>
            </a:r>
            <a:r>
              <a:rPr sz="2541" b="1" dirty="0">
                <a:solidFill>
                  <a:srgbClr val="000000"/>
                </a:solidFill>
              </a:rPr>
              <a:t>and</a:t>
            </a:r>
            <a:r>
              <a:rPr sz="2541" b="1" spc="-18" dirty="0">
                <a:solidFill>
                  <a:srgbClr val="000000"/>
                </a:solidFill>
              </a:rPr>
              <a:t> </a:t>
            </a:r>
            <a:r>
              <a:rPr sz="2541" b="1" dirty="0">
                <a:solidFill>
                  <a:srgbClr val="000000"/>
                </a:solidFill>
              </a:rPr>
              <a:t>MSI</a:t>
            </a:r>
            <a:r>
              <a:rPr sz="2541" b="1" spc="-18" dirty="0">
                <a:solidFill>
                  <a:srgbClr val="000000"/>
                </a:solidFill>
              </a:rPr>
              <a:t> </a:t>
            </a:r>
            <a:r>
              <a:rPr sz="2541" b="1" dirty="0">
                <a:solidFill>
                  <a:srgbClr val="000000"/>
                </a:solidFill>
              </a:rPr>
              <a:t>are</a:t>
            </a:r>
            <a:r>
              <a:rPr sz="2541" b="1" spc="-18" dirty="0">
                <a:solidFill>
                  <a:srgbClr val="000000"/>
                </a:solidFill>
              </a:rPr>
              <a:t> </a:t>
            </a:r>
            <a:r>
              <a:rPr sz="2541" b="1" dirty="0">
                <a:solidFill>
                  <a:srgbClr val="000000"/>
                </a:solidFill>
              </a:rPr>
              <a:t>accepted</a:t>
            </a:r>
            <a:r>
              <a:rPr sz="2541" b="1" spc="-18" dirty="0">
                <a:solidFill>
                  <a:srgbClr val="000000"/>
                </a:solidFill>
              </a:rPr>
              <a:t> </a:t>
            </a:r>
            <a:r>
              <a:rPr sz="2541" b="1" dirty="0">
                <a:solidFill>
                  <a:srgbClr val="000000"/>
                </a:solidFill>
              </a:rPr>
              <a:t>screening</a:t>
            </a:r>
            <a:r>
              <a:rPr sz="2541" b="1" spc="-14" dirty="0">
                <a:solidFill>
                  <a:srgbClr val="000000"/>
                </a:solidFill>
              </a:rPr>
              <a:t> </a:t>
            </a:r>
            <a:r>
              <a:rPr sz="2541" b="1" spc="-9" dirty="0">
                <a:solidFill>
                  <a:srgbClr val="000000"/>
                </a:solidFill>
              </a:rPr>
              <a:t>methods:</a:t>
            </a:r>
            <a:endParaRPr sz="2541" b="1" dirty="0">
              <a:latin typeface="Lucida Sans Unicode"/>
              <a:cs typeface="Lucida Sans Unicode"/>
            </a:endParaRPr>
          </a:p>
        </p:txBody>
      </p:sp>
      <p:sp>
        <p:nvSpPr>
          <p:cNvPr id="4" name="object 4"/>
          <p:cNvSpPr txBox="1"/>
          <p:nvPr/>
        </p:nvSpPr>
        <p:spPr>
          <a:xfrm>
            <a:off x="2499872" y="1806356"/>
            <a:ext cx="8091288" cy="4734440"/>
          </a:xfrm>
          <a:prstGeom prst="rect">
            <a:avLst/>
          </a:prstGeom>
        </p:spPr>
        <p:txBody>
          <a:bodyPr vert="horz" wrap="square" lIns="0" tIns="53596" rIns="0" bIns="0" rtlCol="0">
            <a:spAutoFit/>
          </a:bodyPr>
          <a:lstStyle/>
          <a:p>
            <a:pPr marL="11527">
              <a:spcBef>
                <a:spcPts val="422"/>
              </a:spcBef>
            </a:pPr>
            <a:r>
              <a:rPr sz="1906" dirty="0">
                <a:latin typeface="Arial MT"/>
                <a:cs typeface="Arial MT"/>
              </a:rPr>
              <a:t>•</a:t>
            </a:r>
            <a:r>
              <a:rPr sz="2178" b="1" dirty="0">
                <a:latin typeface="Arial MT"/>
                <a:cs typeface="Arial MT"/>
              </a:rPr>
              <a:t>IHC</a:t>
            </a:r>
            <a:r>
              <a:rPr sz="2178" b="1" spc="5" dirty="0">
                <a:latin typeface="Arial MT"/>
                <a:cs typeface="Arial MT"/>
              </a:rPr>
              <a:t> </a:t>
            </a:r>
            <a:r>
              <a:rPr sz="2178" b="1" dirty="0">
                <a:latin typeface="Arial MT"/>
                <a:cs typeface="Arial MT"/>
              </a:rPr>
              <a:t>is</a:t>
            </a:r>
            <a:r>
              <a:rPr sz="2178" b="1" spc="9" dirty="0">
                <a:latin typeface="Arial MT"/>
                <a:cs typeface="Arial MT"/>
              </a:rPr>
              <a:t> </a:t>
            </a:r>
            <a:r>
              <a:rPr sz="2178" b="1" dirty="0">
                <a:latin typeface="Arial MT"/>
                <a:cs typeface="Arial MT"/>
              </a:rPr>
              <a:t>more</a:t>
            </a:r>
            <a:r>
              <a:rPr sz="2178" b="1" spc="9" dirty="0">
                <a:latin typeface="Arial MT"/>
                <a:cs typeface="Arial MT"/>
              </a:rPr>
              <a:t> </a:t>
            </a:r>
            <a:r>
              <a:rPr sz="2178" b="1" dirty="0">
                <a:latin typeface="Arial MT"/>
                <a:cs typeface="Arial MT"/>
              </a:rPr>
              <a:t>accessible</a:t>
            </a:r>
            <a:r>
              <a:rPr sz="2178" b="1" spc="5" dirty="0">
                <a:latin typeface="Arial MT"/>
                <a:cs typeface="Arial MT"/>
              </a:rPr>
              <a:t> </a:t>
            </a:r>
            <a:r>
              <a:rPr sz="2178" b="1" dirty="0">
                <a:latin typeface="Arial MT"/>
                <a:cs typeface="Arial MT"/>
              </a:rPr>
              <a:t>for</a:t>
            </a:r>
            <a:r>
              <a:rPr sz="2178" b="1" spc="9" dirty="0">
                <a:latin typeface="Arial MT"/>
                <a:cs typeface="Arial MT"/>
              </a:rPr>
              <a:t> </a:t>
            </a:r>
            <a:r>
              <a:rPr sz="2178" b="1" dirty="0">
                <a:latin typeface="Arial MT"/>
                <a:cs typeface="Arial MT"/>
              </a:rPr>
              <a:t>labs</a:t>
            </a:r>
            <a:r>
              <a:rPr sz="2178" b="1" spc="9" dirty="0">
                <a:latin typeface="Arial MT"/>
                <a:cs typeface="Arial MT"/>
              </a:rPr>
              <a:t> </a:t>
            </a:r>
            <a:r>
              <a:rPr sz="2178" b="1" dirty="0">
                <a:latin typeface="Arial MT"/>
                <a:cs typeface="Arial MT"/>
              </a:rPr>
              <a:t>without</a:t>
            </a:r>
            <a:r>
              <a:rPr sz="2178" b="1" spc="5" dirty="0">
                <a:latin typeface="Arial MT"/>
                <a:cs typeface="Arial MT"/>
              </a:rPr>
              <a:t> </a:t>
            </a:r>
            <a:r>
              <a:rPr sz="2178" b="1" dirty="0">
                <a:latin typeface="Arial MT"/>
                <a:cs typeface="Arial MT"/>
              </a:rPr>
              <a:t>molecular</a:t>
            </a:r>
            <a:r>
              <a:rPr sz="2178" b="1" spc="9" dirty="0">
                <a:latin typeface="Arial MT"/>
                <a:cs typeface="Arial MT"/>
              </a:rPr>
              <a:t> </a:t>
            </a:r>
            <a:r>
              <a:rPr sz="2178" b="1" spc="-9" dirty="0">
                <a:latin typeface="Arial MT"/>
                <a:cs typeface="Arial MT"/>
              </a:rPr>
              <a:t>expertise.</a:t>
            </a:r>
            <a:endParaRPr sz="2178" b="1" dirty="0">
              <a:latin typeface="Arial MT"/>
              <a:cs typeface="Arial MT"/>
            </a:endParaRPr>
          </a:p>
          <a:p>
            <a:pPr marL="11527">
              <a:spcBef>
                <a:spcPts val="349"/>
              </a:spcBef>
            </a:pPr>
            <a:r>
              <a:rPr sz="2178" b="1" dirty="0">
                <a:latin typeface="Arial MT"/>
                <a:cs typeface="Arial MT"/>
              </a:rPr>
              <a:t>•IHC</a:t>
            </a:r>
            <a:r>
              <a:rPr sz="2178" b="1" spc="23" dirty="0">
                <a:latin typeface="Arial MT"/>
                <a:cs typeface="Arial MT"/>
              </a:rPr>
              <a:t> </a:t>
            </a:r>
            <a:r>
              <a:rPr sz="2178" b="1" dirty="0">
                <a:latin typeface="Arial MT"/>
                <a:cs typeface="Arial MT"/>
              </a:rPr>
              <a:t>helps</a:t>
            </a:r>
            <a:r>
              <a:rPr sz="2178" b="1" spc="32" dirty="0">
                <a:latin typeface="Arial MT"/>
                <a:cs typeface="Arial MT"/>
              </a:rPr>
              <a:t> </a:t>
            </a:r>
            <a:r>
              <a:rPr sz="2178" b="1" dirty="0">
                <a:latin typeface="Arial MT"/>
                <a:cs typeface="Arial MT"/>
              </a:rPr>
              <a:t>determine</a:t>
            </a:r>
            <a:r>
              <a:rPr sz="2178" b="1" spc="32" dirty="0">
                <a:latin typeface="Arial MT"/>
                <a:cs typeface="Arial MT"/>
              </a:rPr>
              <a:t> </a:t>
            </a:r>
            <a:r>
              <a:rPr sz="2178" b="1" dirty="0">
                <a:latin typeface="Arial MT"/>
                <a:cs typeface="Arial MT"/>
              </a:rPr>
              <a:t>which</a:t>
            </a:r>
            <a:r>
              <a:rPr sz="2178" b="1" spc="32" dirty="0">
                <a:latin typeface="Arial MT"/>
                <a:cs typeface="Arial MT"/>
              </a:rPr>
              <a:t> </a:t>
            </a:r>
            <a:r>
              <a:rPr sz="2178" b="1" dirty="0">
                <a:latin typeface="Arial MT"/>
                <a:cs typeface="Arial MT"/>
              </a:rPr>
              <a:t>proteins</a:t>
            </a:r>
            <a:r>
              <a:rPr sz="2178" b="1" spc="32" dirty="0">
                <a:latin typeface="Arial MT"/>
                <a:cs typeface="Arial MT"/>
              </a:rPr>
              <a:t> </a:t>
            </a:r>
            <a:r>
              <a:rPr sz="2178" b="1" dirty="0">
                <a:latin typeface="Arial MT"/>
                <a:cs typeface="Arial MT"/>
              </a:rPr>
              <a:t>or</a:t>
            </a:r>
            <a:r>
              <a:rPr sz="2178" b="1" spc="32" dirty="0">
                <a:latin typeface="Arial MT"/>
                <a:cs typeface="Arial MT"/>
              </a:rPr>
              <a:t> </a:t>
            </a:r>
            <a:r>
              <a:rPr sz="2178" b="1" dirty="0">
                <a:latin typeface="Arial MT"/>
                <a:cs typeface="Arial MT"/>
              </a:rPr>
              <a:t>genes</a:t>
            </a:r>
            <a:r>
              <a:rPr sz="2178" b="1" spc="32" dirty="0">
                <a:latin typeface="Arial MT"/>
                <a:cs typeface="Arial MT"/>
              </a:rPr>
              <a:t> </a:t>
            </a:r>
            <a:r>
              <a:rPr sz="2178" b="1" dirty="0">
                <a:latin typeface="Arial MT"/>
                <a:cs typeface="Arial MT"/>
              </a:rPr>
              <a:t>may</a:t>
            </a:r>
            <a:r>
              <a:rPr sz="2178" b="1" spc="36" dirty="0">
                <a:latin typeface="Arial MT"/>
                <a:cs typeface="Arial MT"/>
              </a:rPr>
              <a:t> </a:t>
            </a:r>
            <a:r>
              <a:rPr sz="2178" b="1" dirty="0">
                <a:latin typeface="Arial MT"/>
                <a:cs typeface="Arial MT"/>
              </a:rPr>
              <a:t>be</a:t>
            </a:r>
            <a:r>
              <a:rPr sz="2178" b="1" spc="32" dirty="0">
                <a:latin typeface="Arial MT"/>
                <a:cs typeface="Arial MT"/>
              </a:rPr>
              <a:t> </a:t>
            </a:r>
            <a:r>
              <a:rPr sz="2178" b="1" spc="-9" dirty="0">
                <a:latin typeface="Arial MT"/>
                <a:cs typeface="Arial MT"/>
              </a:rPr>
              <a:t>affected.</a:t>
            </a:r>
            <a:endParaRPr sz="2178" b="1" dirty="0">
              <a:latin typeface="Arial MT"/>
              <a:cs typeface="Arial MT"/>
            </a:endParaRPr>
          </a:p>
          <a:p>
            <a:pPr>
              <a:spcBef>
                <a:spcPts val="626"/>
              </a:spcBef>
            </a:pPr>
            <a:endParaRPr sz="2178" b="1" dirty="0">
              <a:latin typeface="Arial MT"/>
              <a:cs typeface="Arial MT"/>
            </a:endParaRPr>
          </a:p>
          <a:p>
            <a:pPr marL="11527">
              <a:spcBef>
                <a:spcPts val="5"/>
              </a:spcBef>
              <a:tabLst>
                <a:tab pos="361933" algn="l"/>
              </a:tabLst>
            </a:pPr>
            <a:r>
              <a:rPr lang="en-US" sz="2400" b="1" spc="-9" dirty="0">
                <a:latin typeface="Arial MT"/>
                <a:cs typeface="Arial MT"/>
              </a:rPr>
              <a:t>- </a:t>
            </a:r>
            <a:r>
              <a:rPr sz="2178" b="1" dirty="0">
                <a:latin typeface="Arial MT"/>
                <a:cs typeface="Arial MT"/>
              </a:rPr>
              <a:t>Reflex</a:t>
            </a:r>
            <a:r>
              <a:rPr sz="2178" b="1" spc="27" dirty="0">
                <a:latin typeface="Arial MT"/>
                <a:cs typeface="Arial MT"/>
              </a:rPr>
              <a:t> </a:t>
            </a:r>
            <a:r>
              <a:rPr sz="2178" b="1" dirty="0">
                <a:latin typeface="Arial MT"/>
                <a:cs typeface="Arial MT"/>
              </a:rPr>
              <a:t>Screening</a:t>
            </a:r>
            <a:r>
              <a:rPr sz="2178" b="1" spc="32" dirty="0">
                <a:latin typeface="Arial MT"/>
                <a:cs typeface="Arial MT"/>
              </a:rPr>
              <a:t> </a:t>
            </a:r>
            <a:r>
              <a:rPr sz="2178" b="1" dirty="0">
                <a:latin typeface="Arial MT"/>
                <a:cs typeface="Arial MT"/>
              </a:rPr>
              <a:t>Protocol</a:t>
            </a:r>
            <a:r>
              <a:rPr sz="2178" b="1" spc="32" dirty="0">
                <a:latin typeface="Arial MT"/>
                <a:cs typeface="Arial MT"/>
              </a:rPr>
              <a:t> </a:t>
            </a:r>
            <a:r>
              <a:rPr sz="2178" b="1" dirty="0">
                <a:latin typeface="Arial MT"/>
                <a:cs typeface="Arial MT"/>
              </a:rPr>
              <a:t>at</a:t>
            </a:r>
            <a:r>
              <a:rPr sz="2178" b="1" spc="27" dirty="0">
                <a:latin typeface="Arial MT"/>
                <a:cs typeface="Arial MT"/>
              </a:rPr>
              <a:t> </a:t>
            </a:r>
            <a:r>
              <a:rPr sz="2178" b="1" dirty="0">
                <a:latin typeface="Arial MT"/>
                <a:cs typeface="Arial MT"/>
              </a:rPr>
              <a:t>Our</a:t>
            </a:r>
            <a:r>
              <a:rPr sz="2178" b="1" spc="32" dirty="0">
                <a:latin typeface="Arial MT"/>
                <a:cs typeface="Arial MT"/>
              </a:rPr>
              <a:t> </a:t>
            </a:r>
            <a:r>
              <a:rPr sz="2178" b="1" spc="-9" dirty="0">
                <a:latin typeface="Arial MT"/>
                <a:cs typeface="Arial MT"/>
              </a:rPr>
              <a:t>Center:</a:t>
            </a:r>
            <a:endParaRPr sz="2178" b="1" dirty="0">
              <a:latin typeface="Arial MT"/>
              <a:cs typeface="Arial MT"/>
            </a:endParaRPr>
          </a:p>
          <a:p>
            <a:pPr>
              <a:spcBef>
                <a:spcPts val="535"/>
              </a:spcBef>
            </a:pPr>
            <a:endParaRPr sz="2178" b="1" dirty="0">
              <a:latin typeface="Arial MT"/>
              <a:cs typeface="Arial MT"/>
            </a:endParaRPr>
          </a:p>
          <a:p>
            <a:pPr marL="11527">
              <a:lnSpc>
                <a:spcPts val="2333"/>
              </a:lnSpc>
            </a:pPr>
            <a:r>
              <a:rPr lang="en-US" sz="2400" b="1" spc="-9" dirty="0">
                <a:latin typeface="Arial MT"/>
                <a:cs typeface="Arial MT"/>
              </a:rPr>
              <a:t>-</a:t>
            </a:r>
            <a:r>
              <a:rPr sz="2178" b="1" spc="222" dirty="0">
                <a:solidFill>
                  <a:srgbClr val="3891A7"/>
                </a:solidFill>
                <a:latin typeface="Lucida Sans Unicode"/>
                <a:cs typeface="Lucida Sans Unicode"/>
              </a:rPr>
              <a:t> </a:t>
            </a:r>
            <a:r>
              <a:rPr sz="2178" b="1" dirty="0">
                <a:latin typeface="Arial MT"/>
                <a:cs typeface="Arial MT"/>
              </a:rPr>
              <a:t>Universal</a:t>
            </a:r>
            <a:r>
              <a:rPr sz="2178" b="1" spc="-32" dirty="0">
                <a:latin typeface="Arial MT"/>
                <a:cs typeface="Arial MT"/>
              </a:rPr>
              <a:t> </a:t>
            </a:r>
            <a:r>
              <a:rPr sz="2178" b="1" dirty="0">
                <a:latin typeface="Arial MT"/>
                <a:cs typeface="Arial MT"/>
              </a:rPr>
              <a:t>screening</a:t>
            </a:r>
            <a:r>
              <a:rPr sz="2178" b="1" spc="-32" dirty="0">
                <a:latin typeface="Arial MT"/>
                <a:cs typeface="Arial MT"/>
              </a:rPr>
              <a:t> </a:t>
            </a:r>
            <a:r>
              <a:rPr sz="2178" b="1" dirty="0">
                <a:latin typeface="Arial MT"/>
                <a:cs typeface="Arial MT"/>
              </a:rPr>
              <a:t>starts</a:t>
            </a:r>
            <a:r>
              <a:rPr sz="2178" b="1" spc="-27" dirty="0">
                <a:latin typeface="Arial MT"/>
                <a:cs typeface="Arial MT"/>
              </a:rPr>
              <a:t> </a:t>
            </a:r>
            <a:r>
              <a:rPr sz="2178" b="1" dirty="0">
                <a:latin typeface="Arial MT"/>
                <a:cs typeface="Arial MT"/>
              </a:rPr>
              <a:t>with</a:t>
            </a:r>
            <a:r>
              <a:rPr sz="2178" b="1" spc="-32" dirty="0">
                <a:latin typeface="Arial MT"/>
                <a:cs typeface="Arial MT"/>
              </a:rPr>
              <a:t> </a:t>
            </a:r>
            <a:r>
              <a:rPr sz="2178" b="1" dirty="0">
                <a:latin typeface="Arial MT"/>
                <a:cs typeface="Arial MT"/>
              </a:rPr>
              <a:t>reflex</a:t>
            </a:r>
            <a:r>
              <a:rPr sz="2178" b="1" spc="-27" dirty="0">
                <a:latin typeface="Arial MT"/>
                <a:cs typeface="Arial MT"/>
              </a:rPr>
              <a:t> </a:t>
            </a:r>
            <a:r>
              <a:rPr sz="2178" b="1" dirty="0">
                <a:latin typeface="Arial MT"/>
                <a:cs typeface="Arial MT"/>
              </a:rPr>
              <a:t>IHC</a:t>
            </a:r>
            <a:r>
              <a:rPr sz="2178" b="1" spc="-32" dirty="0">
                <a:latin typeface="Arial MT"/>
                <a:cs typeface="Arial MT"/>
              </a:rPr>
              <a:t> </a:t>
            </a:r>
            <a:r>
              <a:rPr sz="2178" b="1" dirty="0">
                <a:latin typeface="Arial MT"/>
                <a:cs typeface="Arial MT"/>
              </a:rPr>
              <a:t>of</a:t>
            </a:r>
            <a:r>
              <a:rPr sz="2178" b="1" spc="-27" dirty="0">
                <a:latin typeface="Arial MT"/>
                <a:cs typeface="Arial MT"/>
              </a:rPr>
              <a:t> </a:t>
            </a:r>
            <a:r>
              <a:rPr sz="2178" b="1" dirty="0">
                <a:latin typeface="Arial MT"/>
                <a:cs typeface="Arial MT"/>
              </a:rPr>
              <a:t>all</a:t>
            </a:r>
            <a:r>
              <a:rPr sz="2178" b="1" spc="-27" dirty="0">
                <a:latin typeface="Arial MT"/>
                <a:cs typeface="Arial MT"/>
              </a:rPr>
              <a:t> </a:t>
            </a:r>
            <a:r>
              <a:rPr sz="2178" b="1" dirty="0">
                <a:latin typeface="Arial MT"/>
                <a:cs typeface="Arial MT"/>
              </a:rPr>
              <a:t>EC</a:t>
            </a:r>
            <a:r>
              <a:rPr sz="2178" b="1" spc="-32" dirty="0">
                <a:latin typeface="Arial MT"/>
                <a:cs typeface="Arial MT"/>
              </a:rPr>
              <a:t> </a:t>
            </a:r>
            <a:r>
              <a:rPr sz="2178" b="1" dirty="0">
                <a:latin typeface="Arial MT"/>
                <a:cs typeface="Arial MT"/>
              </a:rPr>
              <a:t>and</a:t>
            </a:r>
            <a:r>
              <a:rPr sz="2178" b="1" spc="-27" dirty="0">
                <a:latin typeface="Arial MT"/>
                <a:cs typeface="Arial MT"/>
              </a:rPr>
              <a:t> </a:t>
            </a:r>
            <a:r>
              <a:rPr sz="2178" b="1" spc="-23" dirty="0">
                <a:latin typeface="Arial MT"/>
                <a:cs typeface="Arial MT"/>
              </a:rPr>
              <a:t>CRC</a:t>
            </a:r>
            <a:endParaRPr sz="2178" b="1" dirty="0">
              <a:latin typeface="Arial MT"/>
              <a:cs typeface="Arial MT"/>
            </a:endParaRPr>
          </a:p>
          <a:p>
            <a:pPr marL="293926">
              <a:lnSpc>
                <a:spcPts val="2060"/>
              </a:lnSpc>
            </a:pPr>
            <a:r>
              <a:rPr sz="2178" b="1" dirty="0">
                <a:latin typeface="Arial MT"/>
                <a:cs typeface="Arial MT"/>
              </a:rPr>
              <a:t>cases</a:t>
            </a:r>
            <a:r>
              <a:rPr sz="2178" b="1" spc="-45" dirty="0">
                <a:latin typeface="Arial MT"/>
                <a:cs typeface="Arial MT"/>
              </a:rPr>
              <a:t> </a:t>
            </a:r>
            <a:r>
              <a:rPr sz="2178" b="1" dirty="0">
                <a:latin typeface="Arial MT"/>
                <a:cs typeface="Arial MT"/>
              </a:rPr>
              <a:t>(no</a:t>
            </a:r>
            <a:r>
              <a:rPr sz="2178" b="1" spc="-41" dirty="0">
                <a:latin typeface="Arial MT"/>
                <a:cs typeface="Arial MT"/>
              </a:rPr>
              <a:t> </a:t>
            </a:r>
            <a:r>
              <a:rPr sz="2178" b="1" dirty="0">
                <a:latin typeface="Arial MT"/>
                <a:cs typeface="Arial MT"/>
              </a:rPr>
              <a:t>age</a:t>
            </a:r>
            <a:r>
              <a:rPr sz="2178" b="1" spc="-45" dirty="0">
                <a:latin typeface="Arial MT"/>
                <a:cs typeface="Arial MT"/>
              </a:rPr>
              <a:t> </a:t>
            </a:r>
            <a:r>
              <a:rPr sz="2178" b="1" spc="-9" dirty="0">
                <a:latin typeface="Arial MT"/>
                <a:cs typeface="Arial MT"/>
              </a:rPr>
              <a:t>limits).</a:t>
            </a:r>
            <a:endParaRPr sz="2178" b="1" dirty="0">
              <a:latin typeface="Arial MT"/>
              <a:cs typeface="Arial MT"/>
            </a:endParaRPr>
          </a:p>
          <a:p>
            <a:pPr marL="11527">
              <a:lnSpc>
                <a:spcPts val="2310"/>
              </a:lnSpc>
              <a:spcBef>
                <a:spcPts val="185"/>
              </a:spcBef>
            </a:pPr>
            <a:r>
              <a:rPr lang="en-US" sz="2400" b="1" spc="-9" dirty="0">
                <a:latin typeface="Arial MT"/>
                <a:cs typeface="Arial MT"/>
              </a:rPr>
              <a:t>- </a:t>
            </a:r>
            <a:r>
              <a:rPr sz="2178" b="1" dirty="0">
                <a:latin typeface="Arial MT"/>
                <a:cs typeface="Arial MT"/>
              </a:rPr>
              <a:t>Reflex</a:t>
            </a:r>
            <a:r>
              <a:rPr sz="2178" b="1" spc="-18" dirty="0">
                <a:latin typeface="Arial MT"/>
                <a:cs typeface="Arial MT"/>
              </a:rPr>
              <a:t> </a:t>
            </a:r>
            <a:r>
              <a:rPr sz="2178" b="1" dirty="0">
                <a:latin typeface="Arial MT"/>
                <a:cs typeface="Arial MT"/>
              </a:rPr>
              <a:t>MSI</a:t>
            </a:r>
            <a:r>
              <a:rPr sz="2178" b="1" spc="-18" dirty="0">
                <a:latin typeface="Arial MT"/>
                <a:cs typeface="Arial MT"/>
              </a:rPr>
              <a:t> </a:t>
            </a:r>
            <a:r>
              <a:rPr sz="2178" b="1" dirty="0">
                <a:latin typeface="Arial MT"/>
                <a:cs typeface="Arial MT"/>
              </a:rPr>
              <a:t>testing</a:t>
            </a:r>
            <a:r>
              <a:rPr sz="2178" b="1" spc="-14" dirty="0">
                <a:latin typeface="Arial MT"/>
                <a:cs typeface="Arial MT"/>
              </a:rPr>
              <a:t> </a:t>
            </a:r>
            <a:r>
              <a:rPr sz="2178" b="1" dirty="0">
                <a:latin typeface="Arial MT"/>
                <a:cs typeface="Arial MT"/>
              </a:rPr>
              <a:t>for</a:t>
            </a:r>
            <a:r>
              <a:rPr sz="2178" b="1" spc="-18" dirty="0">
                <a:latin typeface="Arial MT"/>
                <a:cs typeface="Arial MT"/>
              </a:rPr>
              <a:t> </a:t>
            </a:r>
            <a:r>
              <a:rPr sz="2178" b="1" dirty="0">
                <a:latin typeface="Arial MT"/>
                <a:cs typeface="Arial MT"/>
              </a:rPr>
              <a:t>equivocal</a:t>
            </a:r>
            <a:r>
              <a:rPr sz="2178" b="1" spc="-14" dirty="0">
                <a:latin typeface="Arial MT"/>
                <a:cs typeface="Arial MT"/>
              </a:rPr>
              <a:t> </a:t>
            </a:r>
            <a:r>
              <a:rPr sz="2178" b="1" dirty="0">
                <a:latin typeface="Arial MT"/>
                <a:cs typeface="Arial MT"/>
              </a:rPr>
              <a:t>IHC</a:t>
            </a:r>
            <a:r>
              <a:rPr sz="2178" b="1" spc="-18" dirty="0">
                <a:latin typeface="Arial MT"/>
                <a:cs typeface="Arial MT"/>
              </a:rPr>
              <a:t> </a:t>
            </a:r>
            <a:r>
              <a:rPr sz="2178" b="1" dirty="0">
                <a:latin typeface="Arial MT"/>
                <a:cs typeface="Arial MT"/>
              </a:rPr>
              <a:t>results</a:t>
            </a:r>
            <a:r>
              <a:rPr sz="2178" b="1" spc="-14" dirty="0">
                <a:latin typeface="Arial MT"/>
                <a:cs typeface="Arial MT"/>
              </a:rPr>
              <a:t> </a:t>
            </a:r>
            <a:r>
              <a:rPr sz="2178" b="1" spc="-9" dirty="0">
                <a:latin typeface="Arial MT"/>
                <a:cs typeface="Arial MT"/>
              </a:rPr>
              <a:t>(e.g.,</a:t>
            </a:r>
            <a:r>
              <a:rPr sz="2178" b="1" spc="-118" dirty="0">
                <a:latin typeface="Arial MT"/>
                <a:cs typeface="Arial MT"/>
              </a:rPr>
              <a:t> </a:t>
            </a:r>
            <a:r>
              <a:rPr sz="2178" b="1" spc="-9" dirty="0">
                <a:latin typeface="Arial MT"/>
                <a:cs typeface="Arial MT"/>
              </a:rPr>
              <a:t>unclear</a:t>
            </a:r>
            <a:endParaRPr sz="2178" b="1" dirty="0">
              <a:latin typeface="Arial MT"/>
              <a:cs typeface="Arial MT"/>
            </a:endParaRPr>
          </a:p>
          <a:p>
            <a:pPr marL="293926">
              <a:lnSpc>
                <a:spcPts val="2092"/>
              </a:lnSpc>
            </a:pPr>
            <a:r>
              <a:rPr sz="2178" b="1" spc="-9" dirty="0">
                <a:latin typeface="Arial MT"/>
                <a:cs typeface="Arial MT"/>
              </a:rPr>
              <a:t>expression).</a:t>
            </a:r>
            <a:endParaRPr sz="2178" b="1" dirty="0">
              <a:latin typeface="Arial MT"/>
              <a:cs typeface="Arial MT"/>
            </a:endParaRPr>
          </a:p>
          <a:p>
            <a:pPr marL="11527">
              <a:lnSpc>
                <a:spcPts val="2333"/>
              </a:lnSpc>
              <a:spcBef>
                <a:spcPts val="177"/>
              </a:spcBef>
            </a:pPr>
            <a:r>
              <a:rPr lang="en-US" sz="2400" b="1" spc="-9" dirty="0">
                <a:latin typeface="Arial MT"/>
                <a:cs typeface="Arial MT"/>
              </a:rPr>
              <a:t>-</a:t>
            </a:r>
            <a:r>
              <a:rPr sz="2178" b="1" spc="304" dirty="0">
                <a:solidFill>
                  <a:srgbClr val="3891A7"/>
                </a:solidFill>
                <a:latin typeface="Lucida Sans Unicode"/>
                <a:cs typeface="Lucida Sans Unicode"/>
              </a:rPr>
              <a:t> </a:t>
            </a:r>
            <a:r>
              <a:rPr sz="2178" b="1" dirty="0">
                <a:latin typeface="Arial MT"/>
                <a:cs typeface="Arial MT"/>
              </a:rPr>
              <a:t>MLH1</a:t>
            </a:r>
            <a:r>
              <a:rPr sz="2178" b="1" spc="18" dirty="0">
                <a:latin typeface="Arial MT"/>
                <a:cs typeface="Arial MT"/>
              </a:rPr>
              <a:t> </a:t>
            </a:r>
            <a:r>
              <a:rPr sz="2178" b="1" dirty="0">
                <a:latin typeface="Arial MT"/>
                <a:cs typeface="Arial MT"/>
              </a:rPr>
              <a:t>methylation</a:t>
            </a:r>
            <a:r>
              <a:rPr sz="2178" b="1" spc="27" dirty="0">
                <a:latin typeface="Arial MT"/>
                <a:cs typeface="Arial MT"/>
              </a:rPr>
              <a:t> </a:t>
            </a:r>
            <a:r>
              <a:rPr sz="2178" b="1" dirty="0">
                <a:latin typeface="Arial MT"/>
                <a:cs typeface="Arial MT"/>
              </a:rPr>
              <a:t>testing</a:t>
            </a:r>
            <a:r>
              <a:rPr sz="2178" b="1" spc="23" dirty="0">
                <a:latin typeface="Arial MT"/>
                <a:cs typeface="Arial MT"/>
              </a:rPr>
              <a:t> </a:t>
            </a:r>
            <a:r>
              <a:rPr sz="2178" b="1" dirty="0">
                <a:latin typeface="Arial MT"/>
                <a:cs typeface="Arial MT"/>
              </a:rPr>
              <a:t>is</a:t>
            </a:r>
            <a:r>
              <a:rPr sz="2178" b="1" spc="23" dirty="0">
                <a:latin typeface="Arial MT"/>
                <a:cs typeface="Arial MT"/>
              </a:rPr>
              <a:t> </a:t>
            </a:r>
            <a:r>
              <a:rPr sz="2178" b="1" dirty="0">
                <a:latin typeface="Arial MT"/>
                <a:cs typeface="Arial MT"/>
              </a:rPr>
              <a:t>sent</a:t>
            </a:r>
            <a:r>
              <a:rPr sz="2178" b="1" spc="23" dirty="0">
                <a:latin typeface="Arial MT"/>
                <a:cs typeface="Arial MT"/>
              </a:rPr>
              <a:t> </a:t>
            </a:r>
            <a:r>
              <a:rPr sz="2178" b="1" dirty="0">
                <a:latin typeface="Arial MT"/>
                <a:cs typeface="Arial MT"/>
              </a:rPr>
              <a:t>out</a:t>
            </a:r>
            <a:r>
              <a:rPr sz="2178" b="1" spc="23" dirty="0">
                <a:latin typeface="Arial MT"/>
                <a:cs typeface="Arial MT"/>
              </a:rPr>
              <a:t> </a:t>
            </a:r>
            <a:r>
              <a:rPr sz="2178" b="1" dirty="0">
                <a:latin typeface="Arial MT"/>
                <a:cs typeface="Arial MT"/>
              </a:rPr>
              <a:t>only</a:t>
            </a:r>
            <a:r>
              <a:rPr sz="2178" b="1" spc="23" dirty="0">
                <a:latin typeface="Arial MT"/>
                <a:cs typeface="Arial MT"/>
              </a:rPr>
              <a:t> </a:t>
            </a:r>
            <a:r>
              <a:rPr sz="2178" b="1" dirty="0">
                <a:latin typeface="Arial MT"/>
                <a:cs typeface="Arial MT"/>
              </a:rPr>
              <a:t>when</a:t>
            </a:r>
            <a:r>
              <a:rPr sz="2178" b="1" spc="23" dirty="0">
                <a:latin typeface="Arial MT"/>
                <a:cs typeface="Arial MT"/>
              </a:rPr>
              <a:t> </a:t>
            </a:r>
            <a:r>
              <a:rPr sz="2178" b="1" dirty="0">
                <a:latin typeface="Arial MT"/>
                <a:cs typeface="Arial MT"/>
              </a:rPr>
              <a:t>required</a:t>
            </a:r>
            <a:r>
              <a:rPr sz="2178" b="1" spc="27" dirty="0">
                <a:latin typeface="Arial MT"/>
                <a:cs typeface="Arial MT"/>
              </a:rPr>
              <a:t> </a:t>
            </a:r>
            <a:r>
              <a:rPr sz="2178" b="1" dirty="0">
                <a:latin typeface="Arial MT"/>
                <a:cs typeface="Arial MT"/>
              </a:rPr>
              <a:t>by</a:t>
            </a:r>
            <a:r>
              <a:rPr sz="2178" b="1" spc="23" dirty="0">
                <a:latin typeface="Arial MT"/>
                <a:cs typeface="Arial MT"/>
              </a:rPr>
              <a:t> </a:t>
            </a:r>
            <a:r>
              <a:rPr sz="2178" b="1" spc="-23" dirty="0">
                <a:latin typeface="Arial MT"/>
                <a:cs typeface="Arial MT"/>
              </a:rPr>
              <a:t>the</a:t>
            </a:r>
            <a:endParaRPr sz="2178" b="1" dirty="0">
              <a:latin typeface="Arial MT"/>
              <a:cs typeface="Arial MT"/>
            </a:endParaRPr>
          </a:p>
          <a:p>
            <a:pPr marL="293926">
              <a:lnSpc>
                <a:spcPts val="2060"/>
              </a:lnSpc>
            </a:pPr>
            <a:r>
              <a:rPr sz="2178" b="1" dirty="0">
                <a:latin typeface="Arial MT"/>
                <a:cs typeface="Arial MT"/>
              </a:rPr>
              <a:t>genetics</a:t>
            </a:r>
            <a:r>
              <a:rPr sz="2178" b="1" spc="32" dirty="0">
                <a:latin typeface="Arial MT"/>
                <a:cs typeface="Arial MT"/>
              </a:rPr>
              <a:t> </a:t>
            </a:r>
            <a:r>
              <a:rPr sz="2178" b="1" spc="-9" dirty="0">
                <a:latin typeface="Arial MT"/>
                <a:cs typeface="Arial MT"/>
              </a:rPr>
              <a:t>team.</a:t>
            </a:r>
            <a:endParaRPr sz="2178" b="1" dirty="0">
              <a:latin typeface="Arial MT"/>
              <a:cs typeface="Arial MT"/>
            </a:endParaRPr>
          </a:p>
          <a:p>
            <a:pPr marL="11527">
              <a:spcBef>
                <a:spcPts val="185"/>
              </a:spcBef>
            </a:pPr>
            <a:r>
              <a:rPr lang="en-US" sz="2400" b="1" spc="-9" dirty="0">
                <a:latin typeface="Arial MT"/>
                <a:cs typeface="Arial MT"/>
              </a:rPr>
              <a:t>-</a:t>
            </a:r>
            <a:r>
              <a:rPr sz="2178" b="1" spc="327" dirty="0">
                <a:solidFill>
                  <a:srgbClr val="3891A7"/>
                </a:solidFill>
                <a:latin typeface="Lucida Sans Unicode"/>
                <a:cs typeface="Lucida Sans Unicode"/>
              </a:rPr>
              <a:t> </a:t>
            </a:r>
            <a:r>
              <a:rPr sz="2178" b="1" dirty="0">
                <a:latin typeface="Arial MT"/>
                <a:cs typeface="Arial MT"/>
              </a:rPr>
              <a:t>Protocol</a:t>
            </a:r>
            <a:r>
              <a:rPr sz="2178" b="1" spc="36" dirty="0">
                <a:latin typeface="Arial MT"/>
                <a:cs typeface="Arial MT"/>
              </a:rPr>
              <a:t> </a:t>
            </a:r>
            <a:r>
              <a:rPr sz="2178" b="1" dirty="0">
                <a:latin typeface="Arial MT"/>
                <a:cs typeface="Arial MT"/>
              </a:rPr>
              <a:t>has</a:t>
            </a:r>
            <a:r>
              <a:rPr sz="2178" b="1" spc="41" dirty="0">
                <a:latin typeface="Arial MT"/>
                <a:cs typeface="Arial MT"/>
              </a:rPr>
              <a:t> </a:t>
            </a:r>
            <a:r>
              <a:rPr sz="2178" b="1" dirty="0">
                <a:latin typeface="Arial MT"/>
                <a:cs typeface="Arial MT"/>
              </a:rPr>
              <a:t>been</a:t>
            </a:r>
            <a:r>
              <a:rPr sz="2178" b="1" spc="41" dirty="0">
                <a:latin typeface="Arial MT"/>
                <a:cs typeface="Arial MT"/>
              </a:rPr>
              <a:t> </a:t>
            </a:r>
            <a:r>
              <a:rPr sz="2178" b="1" dirty="0">
                <a:latin typeface="Arial MT"/>
                <a:cs typeface="Arial MT"/>
              </a:rPr>
              <a:t>in</a:t>
            </a:r>
            <a:r>
              <a:rPr sz="2178" b="1" spc="41" dirty="0">
                <a:latin typeface="Arial MT"/>
                <a:cs typeface="Arial MT"/>
              </a:rPr>
              <a:t> </a:t>
            </a:r>
            <a:r>
              <a:rPr sz="2178" b="1" dirty="0">
                <a:latin typeface="Arial MT"/>
                <a:cs typeface="Arial MT"/>
              </a:rPr>
              <a:t>place</a:t>
            </a:r>
            <a:r>
              <a:rPr sz="2178" b="1" spc="41" dirty="0">
                <a:latin typeface="Arial MT"/>
                <a:cs typeface="Arial MT"/>
              </a:rPr>
              <a:t> </a:t>
            </a:r>
            <a:r>
              <a:rPr sz="2178" b="1" dirty="0">
                <a:latin typeface="Arial MT"/>
                <a:cs typeface="Arial MT"/>
              </a:rPr>
              <a:t>since</a:t>
            </a:r>
            <a:r>
              <a:rPr sz="2178" b="1" spc="41" dirty="0">
                <a:latin typeface="Arial MT"/>
                <a:cs typeface="Arial MT"/>
              </a:rPr>
              <a:t> </a:t>
            </a:r>
            <a:r>
              <a:rPr sz="2178" b="1" spc="-9" dirty="0">
                <a:latin typeface="Arial MT"/>
                <a:cs typeface="Arial MT"/>
              </a:rPr>
              <a:t>2011.</a:t>
            </a:r>
            <a:endParaRPr sz="2178" b="1" dirty="0">
              <a:latin typeface="Arial MT"/>
              <a:cs typeface="Arial M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8054" y="983251"/>
            <a:ext cx="7069503" cy="737799"/>
          </a:xfrm>
          <a:prstGeom prst="rect">
            <a:avLst/>
          </a:prstGeom>
        </p:spPr>
        <p:txBody>
          <a:bodyPr vert="horz" wrap="square" lIns="0" tIns="11526" rIns="0" bIns="0" rtlCol="0" anchor="ctr">
            <a:spAutoFit/>
          </a:bodyPr>
          <a:lstStyle/>
          <a:p>
            <a:pPr marL="11527">
              <a:lnSpc>
                <a:spcPct val="100000"/>
              </a:lnSpc>
              <a:spcBef>
                <a:spcPts val="91"/>
              </a:spcBef>
              <a:tabLst>
                <a:tab pos="293926" algn="l"/>
              </a:tabLst>
            </a:pPr>
            <a:r>
              <a:rPr lang="en-US" sz="2400" b="1" spc="-9" dirty="0">
                <a:latin typeface="Arial MT"/>
                <a:cs typeface="Arial MT"/>
              </a:rPr>
              <a:t>- </a:t>
            </a:r>
            <a:r>
              <a:rPr sz="2178" b="1" dirty="0">
                <a:solidFill>
                  <a:srgbClr val="000000"/>
                </a:solidFill>
              </a:rPr>
              <a:t>Benefits</a:t>
            </a:r>
            <a:r>
              <a:rPr sz="2178" b="1" spc="-91" dirty="0">
                <a:solidFill>
                  <a:srgbClr val="000000"/>
                </a:solidFill>
              </a:rPr>
              <a:t> </a:t>
            </a:r>
            <a:r>
              <a:rPr sz="2178" b="1" dirty="0">
                <a:solidFill>
                  <a:srgbClr val="000000"/>
                </a:solidFill>
              </a:rPr>
              <a:t>of</a:t>
            </a:r>
            <a:r>
              <a:rPr sz="2178" b="1" spc="-86" dirty="0">
                <a:solidFill>
                  <a:srgbClr val="000000"/>
                </a:solidFill>
              </a:rPr>
              <a:t> </a:t>
            </a:r>
            <a:r>
              <a:rPr sz="2178" b="1" dirty="0">
                <a:solidFill>
                  <a:srgbClr val="000000"/>
                </a:solidFill>
              </a:rPr>
              <a:t>Universal</a:t>
            </a:r>
            <a:r>
              <a:rPr sz="2178" b="1" spc="-86" dirty="0">
                <a:solidFill>
                  <a:srgbClr val="000000"/>
                </a:solidFill>
              </a:rPr>
              <a:t> </a:t>
            </a:r>
            <a:r>
              <a:rPr sz="2178" b="1" dirty="0">
                <a:solidFill>
                  <a:srgbClr val="000000"/>
                </a:solidFill>
              </a:rPr>
              <a:t>Lynch</a:t>
            </a:r>
            <a:r>
              <a:rPr sz="2178" b="1" spc="-86" dirty="0">
                <a:solidFill>
                  <a:srgbClr val="000000"/>
                </a:solidFill>
              </a:rPr>
              <a:t> </a:t>
            </a:r>
            <a:r>
              <a:rPr sz="2178" b="1" dirty="0">
                <a:solidFill>
                  <a:srgbClr val="000000"/>
                </a:solidFill>
              </a:rPr>
              <a:t>Syndrome</a:t>
            </a:r>
            <a:r>
              <a:rPr sz="2178" b="1" spc="-86" dirty="0">
                <a:solidFill>
                  <a:srgbClr val="000000"/>
                </a:solidFill>
              </a:rPr>
              <a:t> </a:t>
            </a:r>
            <a:r>
              <a:rPr sz="2178" b="1" dirty="0">
                <a:solidFill>
                  <a:srgbClr val="000000"/>
                </a:solidFill>
              </a:rPr>
              <a:t>(LS)</a:t>
            </a:r>
            <a:r>
              <a:rPr sz="2178" b="1" spc="-86" dirty="0">
                <a:solidFill>
                  <a:srgbClr val="000000"/>
                </a:solidFill>
              </a:rPr>
              <a:t> </a:t>
            </a:r>
            <a:r>
              <a:rPr sz="2178" b="1" dirty="0">
                <a:solidFill>
                  <a:srgbClr val="000000"/>
                </a:solidFill>
              </a:rPr>
              <a:t>Screening</a:t>
            </a:r>
            <a:r>
              <a:rPr sz="2178" b="1" spc="-86" dirty="0">
                <a:solidFill>
                  <a:srgbClr val="000000"/>
                </a:solidFill>
              </a:rPr>
              <a:t> </a:t>
            </a:r>
            <a:r>
              <a:rPr sz="2178" b="1" dirty="0">
                <a:solidFill>
                  <a:srgbClr val="000000"/>
                </a:solidFill>
              </a:rPr>
              <a:t>ensures</a:t>
            </a:r>
            <a:r>
              <a:rPr sz="2178" b="1" spc="-86" dirty="0">
                <a:solidFill>
                  <a:srgbClr val="000000"/>
                </a:solidFill>
              </a:rPr>
              <a:t> </a:t>
            </a:r>
            <a:r>
              <a:rPr sz="2178" b="1" spc="-9" dirty="0">
                <a:solidFill>
                  <a:srgbClr val="000000"/>
                </a:solidFill>
              </a:rPr>
              <a:t>high-</a:t>
            </a:r>
            <a:endParaRPr sz="1770" b="1" dirty="0">
              <a:latin typeface="Lucida Sans Unicode"/>
              <a:cs typeface="Lucida Sans Unicode"/>
            </a:endParaRPr>
          </a:p>
        </p:txBody>
      </p:sp>
      <p:sp>
        <p:nvSpPr>
          <p:cNvPr id="3" name="object 3"/>
          <p:cNvSpPr txBox="1"/>
          <p:nvPr/>
        </p:nvSpPr>
        <p:spPr>
          <a:xfrm>
            <a:off x="3127178" y="1725163"/>
            <a:ext cx="6970379" cy="4147484"/>
          </a:xfrm>
          <a:prstGeom prst="rect">
            <a:avLst/>
          </a:prstGeom>
        </p:spPr>
        <p:txBody>
          <a:bodyPr vert="horz" wrap="square" lIns="0" tIns="84140" rIns="0" bIns="0" rtlCol="0">
            <a:spAutoFit/>
          </a:bodyPr>
          <a:lstStyle/>
          <a:p>
            <a:pPr marL="293926">
              <a:spcBef>
                <a:spcPts val="663"/>
              </a:spcBef>
            </a:pPr>
            <a:r>
              <a:rPr sz="2541" b="1" dirty="0">
                <a:latin typeface="Arial MT"/>
                <a:cs typeface="Arial MT"/>
              </a:rPr>
              <a:t>risk</a:t>
            </a:r>
            <a:r>
              <a:rPr sz="2541" b="1" spc="-45" dirty="0">
                <a:latin typeface="Arial MT"/>
                <a:cs typeface="Arial MT"/>
              </a:rPr>
              <a:t> </a:t>
            </a:r>
            <a:r>
              <a:rPr sz="2541" b="1" dirty="0">
                <a:latin typeface="Arial MT"/>
                <a:cs typeface="Arial MT"/>
              </a:rPr>
              <a:t>patients</a:t>
            </a:r>
            <a:r>
              <a:rPr sz="2541" b="1" spc="-41" dirty="0">
                <a:latin typeface="Arial MT"/>
                <a:cs typeface="Arial MT"/>
              </a:rPr>
              <a:t> </a:t>
            </a:r>
            <a:r>
              <a:rPr sz="2541" b="1" dirty="0">
                <a:latin typeface="Arial MT"/>
                <a:cs typeface="Arial MT"/>
              </a:rPr>
              <a:t>are</a:t>
            </a:r>
            <a:r>
              <a:rPr sz="2541" b="1" spc="-41" dirty="0">
                <a:latin typeface="Arial MT"/>
                <a:cs typeface="Arial MT"/>
              </a:rPr>
              <a:t> </a:t>
            </a:r>
            <a:r>
              <a:rPr sz="2541" b="1" spc="-9" dirty="0">
                <a:latin typeface="Arial MT"/>
                <a:cs typeface="Arial MT"/>
              </a:rPr>
              <a:t>accurately</a:t>
            </a:r>
            <a:r>
              <a:rPr sz="2541" b="1" spc="-41" dirty="0">
                <a:latin typeface="Arial MT"/>
                <a:cs typeface="Arial MT"/>
              </a:rPr>
              <a:t> </a:t>
            </a:r>
            <a:r>
              <a:rPr sz="2541" b="1" dirty="0">
                <a:latin typeface="Arial MT"/>
                <a:cs typeface="Arial MT"/>
              </a:rPr>
              <a:t>referred</a:t>
            </a:r>
            <a:r>
              <a:rPr sz="2541" b="1" spc="-45" dirty="0">
                <a:latin typeface="Arial MT"/>
                <a:cs typeface="Arial MT"/>
              </a:rPr>
              <a:t> </a:t>
            </a:r>
            <a:r>
              <a:rPr sz="2541" b="1" dirty="0">
                <a:latin typeface="Arial MT"/>
                <a:cs typeface="Arial MT"/>
              </a:rPr>
              <a:t>for</a:t>
            </a:r>
            <a:r>
              <a:rPr sz="2541" b="1" spc="-41" dirty="0">
                <a:latin typeface="Arial MT"/>
                <a:cs typeface="Arial MT"/>
              </a:rPr>
              <a:t> </a:t>
            </a:r>
            <a:r>
              <a:rPr sz="2541" b="1" dirty="0">
                <a:latin typeface="Arial MT"/>
                <a:cs typeface="Arial MT"/>
              </a:rPr>
              <a:t>risk</a:t>
            </a:r>
            <a:r>
              <a:rPr sz="2541" b="1" spc="-41" dirty="0">
                <a:latin typeface="Arial MT"/>
                <a:cs typeface="Arial MT"/>
              </a:rPr>
              <a:t> </a:t>
            </a:r>
            <a:r>
              <a:rPr sz="2541" b="1" spc="-9" dirty="0">
                <a:latin typeface="Arial MT"/>
                <a:cs typeface="Arial MT"/>
              </a:rPr>
              <a:t>assessment.</a:t>
            </a:r>
            <a:endParaRPr sz="2541" b="1" dirty="0">
              <a:latin typeface="Arial MT"/>
              <a:cs typeface="Arial MT"/>
            </a:endParaRPr>
          </a:p>
          <a:p>
            <a:pPr marL="293926" marR="294503" indent="-282976">
              <a:lnSpc>
                <a:spcPct val="109500"/>
              </a:lnSpc>
              <a:spcBef>
                <a:spcPts val="408"/>
              </a:spcBef>
              <a:tabLst>
                <a:tab pos="293926" algn="l"/>
              </a:tabLst>
            </a:pPr>
            <a:r>
              <a:rPr sz="2541" b="1" dirty="0">
                <a:solidFill>
                  <a:srgbClr val="3891A7"/>
                </a:solidFill>
                <a:latin typeface="Lucida Sans Unicode"/>
                <a:cs typeface="Lucida Sans Unicode"/>
              </a:rPr>
              <a:t>	</a:t>
            </a:r>
            <a:r>
              <a:rPr lang="en-US" sz="2400" b="1" spc="-9" dirty="0">
                <a:latin typeface="Arial MT"/>
                <a:cs typeface="Arial MT"/>
              </a:rPr>
              <a:t> - </a:t>
            </a:r>
            <a:r>
              <a:rPr sz="2178" b="1" spc="-9" dirty="0">
                <a:latin typeface="Arial MT"/>
                <a:cs typeface="Arial MT"/>
              </a:rPr>
              <a:t>Nonetheless,</a:t>
            </a:r>
            <a:r>
              <a:rPr sz="2178" b="1" spc="-113" dirty="0">
                <a:latin typeface="Arial MT"/>
                <a:cs typeface="Arial MT"/>
              </a:rPr>
              <a:t> </a:t>
            </a:r>
            <a:r>
              <a:rPr sz="2178" b="1" dirty="0">
                <a:latin typeface="Arial MT"/>
                <a:cs typeface="Arial MT"/>
              </a:rPr>
              <a:t>weaknesses</a:t>
            </a:r>
            <a:r>
              <a:rPr sz="2178" b="1" spc="-9" dirty="0">
                <a:latin typeface="Arial MT"/>
                <a:cs typeface="Arial MT"/>
              </a:rPr>
              <a:t> </a:t>
            </a:r>
            <a:r>
              <a:rPr sz="2178" b="1" dirty="0">
                <a:latin typeface="Arial MT"/>
                <a:cs typeface="Arial MT"/>
              </a:rPr>
              <a:t>with</a:t>
            </a:r>
            <a:r>
              <a:rPr sz="2178" b="1" spc="-14" dirty="0">
                <a:latin typeface="Arial MT"/>
                <a:cs typeface="Arial MT"/>
              </a:rPr>
              <a:t> </a:t>
            </a:r>
            <a:r>
              <a:rPr sz="2178" b="1" dirty="0">
                <a:latin typeface="Arial MT"/>
                <a:cs typeface="Arial MT"/>
              </a:rPr>
              <a:t>the</a:t>
            </a:r>
            <a:r>
              <a:rPr sz="2178" b="1" spc="-14" dirty="0">
                <a:latin typeface="Arial MT"/>
                <a:cs typeface="Arial MT"/>
              </a:rPr>
              <a:t> </a:t>
            </a:r>
            <a:r>
              <a:rPr sz="2178" b="1" dirty="0">
                <a:latin typeface="Arial MT"/>
                <a:cs typeface="Arial MT"/>
              </a:rPr>
              <a:t>univeral</a:t>
            </a:r>
            <a:r>
              <a:rPr sz="2178" b="1" spc="-14" dirty="0">
                <a:latin typeface="Arial MT"/>
                <a:cs typeface="Arial MT"/>
              </a:rPr>
              <a:t> </a:t>
            </a:r>
            <a:r>
              <a:rPr sz="2178" b="1" dirty="0">
                <a:latin typeface="Arial MT"/>
                <a:cs typeface="Arial MT"/>
              </a:rPr>
              <a:t>screening</a:t>
            </a:r>
            <a:r>
              <a:rPr sz="2178" b="1" spc="-9" dirty="0">
                <a:latin typeface="Arial MT"/>
                <a:cs typeface="Arial MT"/>
              </a:rPr>
              <a:t> approach include:</a:t>
            </a:r>
            <a:endParaRPr sz="2178" b="1" dirty="0">
              <a:latin typeface="Arial MT"/>
              <a:cs typeface="Arial MT"/>
            </a:endParaRPr>
          </a:p>
          <a:p>
            <a:pPr marL="11527">
              <a:spcBef>
                <a:spcPts val="917"/>
              </a:spcBef>
            </a:pPr>
            <a:r>
              <a:rPr sz="2178" b="1" dirty="0">
                <a:latin typeface="Arial MT"/>
                <a:cs typeface="Arial MT"/>
              </a:rPr>
              <a:t>-High</a:t>
            </a:r>
            <a:r>
              <a:rPr sz="2178" b="1" spc="32" dirty="0">
                <a:latin typeface="Arial MT"/>
                <a:cs typeface="Arial MT"/>
              </a:rPr>
              <a:t> </a:t>
            </a:r>
            <a:r>
              <a:rPr sz="2178" b="1" dirty="0">
                <a:latin typeface="Arial MT"/>
                <a:cs typeface="Arial MT"/>
              </a:rPr>
              <a:t>False</a:t>
            </a:r>
            <a:r>
              <a:rPr sz="2178" b="1" spc="36" dirty="0">
                <a:latin typeface="Arial MT"/>
                <a:cs typeface="Arial MT"/>
              </a:rPr>
              <a:t> </a:t>
            </a:r>
            <a:r>
              <a:rPr sz="2178" b="1" dirty="0">
                <a:latin typeface="Arial MT"/>
                <a:cs typeface="Arial MT"/>
              </a:rPr>
              <a:t>Positive</a:t>
            </a:r>
            <a:r>
              <a:rPr sz="2178" b="1" spc="32" dirty="0">
                <a:latin typeface="Arial MT"/>
                <a:cs typeface="Arial MT"/>
              </a:rPr>
              <a:t> </a:t>
            </a:r>
            <a:r>
              <a:rPr sz="2178" b="1" dirty="0">
                <a:latin typeface="Arial MT"/>
                <a:cs typeface="Arial MT"/>
              </a:rPr>
              <a:t>Rate:</a:t>
            </a:r>
            <a:r>
              <a:rPr sz="2178" b="1" spc="-73" dirty="0">
                <a:latin typeface="Arial MT"/>
                <a:cs typeface="Arial MT"/>
              </a:rPr>
              <a:t> </a:t>
            </a:r>
            <a:r>
              <a:rPr sz="2178" b="1" dirty="0">
                <a:latin typeface="Arial MT"/>
                <a:cs typeface="Arial MT"/>
              </a:rPr>
              <a:t>Requires</a:t>
            </a:r>
            <a:r>
              <a:rPr sz="2178" b="1" spc="36" dirty="0">
                <a:latin typeface="Arial MT"/>
                <a:cs typeface="Arial MT"/>
              </a:rPr>
              <a:t> </a:t>
            </a:r>
            <a:r>
              <a:rPr sz="2178" b="1" dirty="0">
                <a:latin typeface="Arial MT"/>
                <a:cs typeface="Arial MT"/>
              </a:rPr>
              <a:t>careful</a:t>
            </a:r>
            <a:r>
              <a:rPr sz="2178" b="1" spc="32" dirty="0">
                <a:latin typeface="Arial MT"/>
                <a:cs typeface="Arial MT"/>
              </a:rPr>
              <a:t> </a:t>
            </a:r>
            <a:r>
              <a:rPr sz="2178" b="1" dirty="0">
                <a:latin typeface="Arial MT"/>
                <a:cs typeface="Arial MT"/>
              </a:rPr>
              <a:t>management</a:t>
            </a:r>
            <a:r>
              <a:rPr sz="2178" b="1" spc="36" dirty="0">
                <a:latin typeface="Arial MT"/>
                <a:cs typeface="Arial MT"/>
              </a:rPr>
              <a:t> </a:t>
            </a:r>
            <a:r>
              <a:rPr sz="2178" b="1" dirty="0">
                <a:latin typeface="Arial MT"/>
                <a:cs typeface="Arial MT"/>
              </a:rPr>
              <a:t>of</a:t>
            </a:r>
            <a:r>
              <a:rPr sz="2178" b="1" spc="36" dirty="0">
                <a:latin typeface="Arial MT"/>
                <a:cs typeface="Arial MT"/>
              </a:rPr>
              <a:t> </a:t>
            </a:r>
            <a:r>
              <a:rPr sz="2178" b="1" spc="-9" dirty="0">
                <a:latin typeface="Arial MT"/>
                <a:cs typeface="Arial MT"/>
              </a:rPr>
              <a:t>screening</a:t>
            </a:r>
            <a:endParaRPr sz="2178" b="1" dirty="0">
              <a:latin typeface="Arial MT"/>
              <a:cs typeface="Arial MT"/>
            </a:endParaRPr>
          </a:p>
          <a:p>
            <a:pPr marL="11527">
              <a:spcBef>
                <a:spcPts val="371"/>
              </a:spcBef>
            </a:pPr>
            <a:r>
              <a:rPr sz="2178" b="1" spc="-9" dirty="0">
                <a:latin typeface="Arial MT"/>
                <a:cs typeface="Arial MT"/>
              </a:rPr>
              <a:t>accuracy.</a:t>
            </a:r>
            <a:endParaRPr sz="2178" b="1" dirty="0">
              <a:latin typeface="Arial MT"/>
              <a:cs typeface="Arial MT"/>
            </a:endParaRPr>
          </a:p>
          <a:p>
            <a:pPr marL="11527">
              <a:spcBef>
                <a:spcPts val="844"/>
              </a:spcBef>
            </a:pPr>
            <a:r>
              <a:rPr sz="2541" b="1" spc="-9" dirty="0">
                <a:latin typeface="Arial MT"/>
                <a:cs typeface="Arial MT"/>
              </a:rPr>
              <a:t>-</a:t>
            </a:r>
            <a:r>
              <a:rPr sz="2541" b="1" dirty="0">
                <a:latin typeface="Arial MT"/>
                <a:cs typeface="Arial MT"/>
              </a:rPr>
              <a:t>Challenges</a:t>
            </a:r>
            <a:r>
              <a:rPr sz="2541" b="1" spc="-23" dirty="0">
                <a:latin typeface="Arial MT"/>
                <a:cs typeface="Arial MT"/>
              </a:rPr>
              <a:t> </a:t>
            </a:r>
            <a:r>
              <a:rPr sz="2541" b="1" dirty="0">
                <a:latin typeface="Arial MT"/>
                <a:cs typeface="Arial MT"/>
              </a:rPr>
              <a:t>in</a:t>
            </a:r>
            <a:r>
              <a:rPr sz="2541" b="1" spc="-18" dirty="0">
                <a:latin typeface="Arial MT"/>
                <a:cs typeface="Arial MT"/>
              </a:rPr>
              <a:t> </a:t>
            </a:r>
            <a:r>
              <a:rPr sz="2541" b="1" spc="-9" dirty="0">
                <a:latin typeface="Arial MT"/>
                <a:cs typeface="Arial MT"/>
              </a:rPr>
              <a:t>Follow-</a:t>
            </a:r>
            <a:r>
              <a:rPr sz="2541" b="1" dirty="0">
                <a:latin typeface="Arial MT"/>
                <a:cs typeface="Arial MT"/>
              </a:rPr>
              <a:t>Up:</a:t>
            </a:r>
            <a:r>
              <a:rPr sz="2541" b="1" spc="-113" dirty="0">
                <a:latin typeface="Arial MT"/>
                <a:cs typeface="Arial MT"/>
              </a:rPr>
              <a:t> </a:t>
            </a:r>
            <a:r>
              <a:rPr sz="2541" b="1" dirty="0">
                <a:latin typeface="Arial MT"/>
                <a:cs typeface="Arial MT"/>
              </a:rPr>
              <a:t>Patient</a:t>
            </a:r>
            <a:r>
              <a:rPr sz="2541" b="1" spc="-18" dirty="0">
                <a:latin typeface="Arial MT"/>
                <a:cs typeface="Arial MT"/>
              </a:rPr>
              <a:t> </a:t>
            </a:r>
            <a:r>
              <a:rPr sz="2541" b="1" spc="-9" dirty="0">
                <a:latin typeface="Arial MT"/>
                <a:cs typeface="Arial MT"/>
              </a:rPr>
              <a:t>follow-</a:t>
            </a:r>
            <a:r>
              <a:rPr sz="2541" b="1" dirty="0">
                <a:latin typeface="Arial MT"/>
                <a:cs typeface="Arial MT"/>
              </a:rPr>
              <a:t>up</a:t>
            </a:r>
            <a:r>
              <a:rPr sz="2541" b="1" spc="-18" dirty="0">
                <a:latin typeface="Arial MT"/>
                <a:cs typeface="Arial MT"/>
              </a:rPr>
              <a:t> </a:t>
            </a:r>
            <a:r>
              <a:rPr sz="2541" b="1" dirty="0">
                <a:latin typeface="Arial MT"/>
                <a:cs typeface="Arial MT"/>
              </a:rPr>
              <a:t>after</a:t>
            </a:r>
            <a:r>
              <a:rPr sz="2541" b="1" spc="-18" dirty="0">
                <a:latin typeface="Arial MT"/>
                <a:cs typeface="Arial MT"/>
              </a:rPr>
              <a:t> </a:t>
            </a:r>
            <a:r>
              <a:rPr sz="2541" b="1" dirty="0">
                <a:latin typeface="Arial MT"/>
                <a:cs typeface="Arial MT"/>
              </a:rPr>
              <a:t>positive</a:t>
            </a:r>
            <a:r>
              <a:rPr sz="2541" b="1" spc="-23" dirty="0">
                <a:latin typeface="Arial MT"/>
                <a:cs typeface="Arial MT"/>
              </a:rPr>
              <a:t> </a:t>
            </a:r>
            <a:r>
              <a:rPr sz="2541" b="1" dirty="0">
                <a:latin typeface="Arial MT"/>
                <a:cs typeface="Arial MT"/>
              </a:rPr>
              <a:t>results</a:t>
            </a:r>
            <a:r>
              <a:rPr sz="2541" b="1" spc="-18" dirty="0">
                <a:latin typeface="Arial MT"/>
                <a:cs typeface="Arial MT"/>
              </a:rPr>
              <a:t> </a:t>
            </a:r>
            <a:r>
              <a:rPr sz="2541" b="1" spc="-23" dirty="0">
                <a:latin typeface="Arial MT"/>
                <a:cs typeface="Arial MT"/>
              </a:rPr>
              <a:t>can</a:t>
            </a:r>
            <a:endParaRPr sz="2541" b="1" dirty="0">
              <a:latin typeface="Arial MT"/>
              <a:cs typeface="Arial MT"/>
            </a:endParaRPr>
          </a:p>
          <a:p>
            <a:pPr marL="11527">
              <a:spcBef>
                <a:spcPts val="263"/>
              </a:spcBef>
            </a:pPr>
            <a:r>
              <a:rPr sz="2178" b="1" dirty="0">
                <a:latin typeface="Arial MT"/>
                <a:cs typeface="Arial MT"/>
              </a:rPr>
              <a:t>be</a:t>
            </a:r>
            <a:r>
              <a:rPr sz="2178" b="1" spc="18" dirty="0">
                <a:latin typeface="Arial MT"/>
                <a:cs typeface="Arial MT"/>
              </a:rPr>
              <a:t> </a:t>
            </a:r>
            <a:r>
              <a:rPr sz="2178" b="1" dirty="0">
                <a:latin typeface="Arial MT"/>
                <a:cs typeface="Arial MT"/>
              </a:rPr>
              <a:t>difficult</a:t>
            </a:r>
            <a:r>
              <a:rPr sz="2178" b="1" spc="18" dirty="0">
                <a:latin typeface="Arial MT"/>
                <a:cs typeface="Arial MT"/>
              </a:rPr>
              <a:t> </a:t>
            </a:r>
            <a:r>
              <a:rPr sz="2178" b="1" dirty="0">
                <a:latin typeface="Arial MT"/>
                <a:cs typeface="Arial MT"/>
              </a:rPr>
              <a:t>to</a:t>
            </a:r>
            <a:r>
              <a:rPr sz="2178" b="1" spc="18" dirty="0">
                <a:latin typeface="Arial MT"/>
                <a:cs typeface="Arial MT"/>
              </a:rPr>
              <a:t> </a:t>
            </a:r>
            <a:r>
              <a:rPr sz="2178" b="1" spc="-9" dirty="0">
                <a:latin typeface="Arial MT"/>
                <a:cs typeface="Arial MT"/>
              </a:rPr>
              <a:t>manage.</a:t>
            </a:r>
            <a:endParaRPr sz="2178" b="1" dirty="0">
              <a:latin typeface="Arial MT"/>
              <a:cs typeface="Arial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86330" y="461542"/>
            <a:ext cx="10272000" cy="643600"/>
          </a:xfrm>
        </p:spPr>
        <p:txBody>
          <a:bodyPr/>
          <a:lstStyle/>
          <a:p>
            <a:r>
              <a:rPr lang="en-US" dirty="0"/>
              <a:t>Gynecologic Cancers, Associated Genes, and Prevention</a:t>
            </a:r>
          </a:p>
        </p:txBody>
      </p:sp>
      <p:sp>
        <p:nvSpPr>
          <p:cNvPr id="3" name="عنصر نائب للنص 2"/>
          <p:cNvSpPr>
            <a:spLocks noGrp="1"/>
          </p:cNvSpPr>
          <p:nvPr>
            <p:ph type="body" idx="1"/>
          </p:nvPr>
        </p:nvSpPr>
        <p:spPr/>
        <p:txBody>
          <a:bodyPr/>
          <a:lstStyle/>
          <a:p>
            <a:endParaRPr lang="en-US"/>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48229"/>
            <a:ext cx="12061205" cy="3297267"/>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17" y="4545496"/>
            <a:ext cx="12145921" cy="1752442"/>
          </a:xfrm>
          <a:prstGeom prst="rect">
            <a:avLst/>
          </a:prstGeom>
        </p:spPr>
      </p:pic>
    </p:spTree>
    <p:extLst>
      <p:ext uri="{BB962C8B-B14F-4D97-AF65-F5344CB8AC3E}">
        <p14:creationId xmlns:p14="http://schemas.microsoft.com/office/powerpoint/2010/main" val="5593616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2365" y="161727"/>
            <a:ext cx="11158331" cy="644798"/>
          </a:xfrm>
          <a:prstGeom prst="rect">
            <a:avLst/>
          </a:prstGeom>
        </p:spPr>
        <p:txBody>
          <a:bodyPr vert="horz" wrap="square" lIns="0" tIns="92208" rIns="0" bIns="0" rtlCol="0" anchor="ctr">
            <a:spAutoFit/>
          </a:bodyPr>
          <a:lstStyle/>
          <a:p>
            <a:pPr marL="11527" algn="ctr">
              <a:lnSpc>
                <a:spcPct val="100000"/>
              </a:lnSpc>
              <a:spcBef>
                <a:spcPts val="726"/>
              </a:spcBef>
            </a:pPr>
            <a:r>
              <a:rPr sz="3585" spc="-145" dirty="0"/>
              <a:t> </a:t>
            </a:r>
            <a:r>
              <a:rPr sz="3177" spc="-32" dirty="0"/>
              <a:t>NGS-</a:t>
            </a:r>
            <a:r>
              <a:rPr sz="3177" dirty="0"/>
              <a:t>Based</a:t>
            </a:r>
            <a:r>
              <a:rPr sz="3177" spc="-68" dirty="0"/>
              <a:t> </a:t>
            </a:r>
            <a:r>
              <a:rPr sz="3177" dirty="0"/>
              <a:t>Panel</a:t>
            </a:r>
            <a:r>
              <a:rPr sz="3177" spc="-68" dirty="0"/>
              <a:t> </a:t>
            </a:r>
            <a:r>
              <a:rPr sz="3177" dirty="0"/>
              <a:t>Testing</a:t>
            </a:r>
            <a:r>
              <a:rPr sz="3177" spc="-68" dirty="0"/>
              <a:t> </a:t>
            </a:r>
            <a:r>
              <a:rPr sz="3177" dirty="0"/>
              <a:t>for</a:t>
            </a:r>
            <a:r>
              <a:rPr sz="3177" spc="-68" dirty="0"/>
              <a:t> </a:t>
            </a:r>
            <a:r>
              <a:rPr sz="3177" spc="-9" dirty="0"/>
              <a:t>Cancer</a:t>
            </a:r>
            <a:r>
              <a:rPr lang="en-US" sz="3177" dirty="0"/>
              <a:t> </a:t>
            </a:r>
            <a:r>
              <a:rPr sz="3086" spc="-18" dirty="0"/>
              <a:t>Risk</a:t>
            </a:r>
            <a:endParaRPr sz="3086" dirty="0"/>
          </a:p>
        </p:txBody>
      </p:sp>
      <p:sp>
        <p:nvSpPr>
          <p:cNvPr id="3" name="object 3"/>
          <p:cNvSpPr txBox="1">
            <a:spLocks noGrp="1"/>
          </p:cNvSpPr>
          <p:nvPr>
            <p:ph type="body" idx="1"/>
          </p:nvPr>
        </p:nvSpPr>
        <p:spPr>
          <a:xfrm>
            <a:off x="1563757" y="957512"/>
            <a:ext cx="9634330" cy="3985310"/>
          </a:xfrm>
          <a:prstGeom prst="rect">
            <a:avLst/>
          </a:prstGeom>
        </p:spPr>
        <p:txBody>
          <a:bodyPr vert="horz" wrap="square" lIns="0" tIns="13831" rIns="0" bIns="0" rtlCol="0">
            <a:spAutoFit/>
          </a:bodyPr>
          <a:lstStyle/>
          <a:p>
            <a:pPr marL="11527">
              <a:lnSpc>
                <a:spcPct val="100000"/>
              </a:lnSpc>
              <a:spcBef>
                <a:spcPts val="109"/>
              </a:spcBef>
            </a:pPr>
            <a:r>
              <a:rPr sz="1800" spc="-172" dirty="0">
                <a:solidFill>
                  <a:srgbClr val="964305"/>
                </a:solidFill>
                <a:latin typeface="Lucida Sans Unicode"/>
                <a:cs typeface="Lucida Sans Unicode"/>
              </a:rPr>
              <a:t> </a:t>
            </a:r>
            <a:r>
              <a:rPr sz="1800" b="1" dirty="0"/>
              <a:t>Overview</a:t>
            </a:r>
            <a:r>
              <a:rPr sz="1800" b="1" spc="-23" dirty="0"/>
              <a:t> </a:t>
            </a:r>
            <a:r>
              <a:rPr sz="1800" b="1" dirty="0"/>
              <a:t>of</a:t>
            </a:r>
            <a:r>
              <a:rPr sz="1800" b="1" spc="-9" dirty="0"/>
              <a:t> </a:t>
            </a:r>
            <a:r>
              <a:rPr sz="1800" b="1" dirty="0"/>
              <a:t>NGS</a:t>
            </a:r>
            <a:r>
              <a:rPr sz="1800" b="1" spc="-9" dirty="0"/>
              <a:t> Testing:</a:t>
            </a:r>
            <a:endParaRPr sz="2000" b="1" dirty="0">
              <a:latin typeface="Lucida Sans Unicode"/>
              <a:cs typeface="Lucida Sans Unicode"/>
            </a:endParaRPr>
          </a:p>
          <a:p>
            <a:pPr>
              <a:lnSpc>
                <a:spcPct val="100000"/>
              </a:lnSpc>
              <a:spcBef>
                <a:spcPts val="281"/>
              </a:spcBef>
            </a:pPr>
            <a:endParaRPr sz="2400" b="1" dirty="0">
              <a:latin typeface="Lucida Sans Unicode"/>
              <a:cs typeface="Lucida Sans Unicode"/>
            </a:endParaRPr>
          </a:p>
          <a:p>
            <a:pPr marL="11527">
              <a:lnSpc>
                <a:spcPts val="1915"/>
              </a:lnSpc>
            </a:pPr>
            <a:r>
              <a:rPr sz="2000" b="1" dirty="0"/>
              <a:t>Replaced</a:t>
            </a:r>
            <a:r>
              <a:rPr sz="2000" b="1" spc="64" dirty="0"/>
              <a:t> </a:t>
            </a:r>
            <a:r>
              <a:rPr sz="2000" b="1" dirty="0"/>
              <a:t>traditional</a:t>
            </a:r>
            <a:r>
              <a:rPr sz="2000" b="1" spc="64" dirty="0"/>
              <a:t> </a:t>
            </a:r>
            <a:r>
              <a:rPr sz="2000" b="1" dirty="0"/>
              <a:t>single-gene</a:t>
            </a:r>
            <a:r>
              <a:rPr sz="2000" b="1" spc="64" dirty="0"/>
              <a:t> </a:t>
            </a:r>
            <a:r>
              <a:rPr sz="2000" b="1" dirty="0"/>
              <a:t>tests</a:t>
            </a:r>
            <a:r>
              <a:rPr sz="2000" b="1" spc="64" dirty="0"/>
              <a:t> </a:t>
            </a:r>
            <a:r>
              <a:rPr sz="2000" b="1" dirty="0"/>
              <a:t>(e.g.,</a:t>
            </a:r>
            <a:r>
              <a:rPr sz="2000" b="1" spc="-36" dirty="0"/>
              <a:t> </a:t>
            </a:r>
            <a:r>
              <a:rPr sz="2000" b="1" dirty="0"/>
              <a:t>APC</a:t>
            </a:r>
            <a:r>
              <a:rPr sz="2000" b="1" spc="64" dirty="0"/>
              <a:t> </a:t>
            </a:r>
            <a:r>
              <a:rPr sz="2000" b="1" dirty="0"/>
              <a:t>or</a:t>
            </a:r>
            <a:r>
              <a:rPr sz="2000" b="1" spc="64" dirty="0"/>
              <a:t> </a:t>
            </a:r>
            <a:r>
              <a:rPr sz="2000" b="1" spc="-9" dirty="0"/>
              <a:t>BRCA1/2)</a:t>
            </a:r>
            <a:endParaRPr sz="2000" b="1" dirty="0">
              <a:latin typeface="Lucida Sans Unicode"/>
              <a:cs typeface="Lucida Sans Unicode"/>
            </a:endParaRPr>
          </a:p>
          <a:p>
            <a:pPr marL="193646">
              <a:lnSpc>
                <a:spcPts val="1697"/>
              </a:lnSpc>
            </a:pPr>
            <a:r>
              <a:rPr sz="2000" b="1" dirty="0"/>
              <a:t>with</a:t>
            </a:r>
            <a:r>
              <a:rPr sz="2000" b="1" spc="54" dirty="0"/>
              <a:t> </a:t>
            </a:r>
            <a:r>
              <a:rPr sz="2000" b="1" dirty="0"/>
              <a:t>testing</a:t>
            </a:r>
            <a:r>
              <a:rPr sz="2000" b="1" spc="54" dirty="0"/>
              <a:t> </a:t>
            </a:r>
            <a:r>
              <a:rPr sz="2000" b="1" dirty="0"/>
              <a:t>of</a:t>
            </a:r>
            <a:r>
              <a:rPr sz="2000" b="1" spc="54" dirty="0"/>
              <a:t> </a:t>
            </a:r>
            <a:r>
              <a:rPr sz="2000" b="1" dirty="0"/>
              <a:t>multiple</a:t>
            </a:r>
            <a:r>
              <a:rPr sz="2000" b="1" spc="54" dirty="0"/>
              <a:t> </a:t>
            </a:r>
            <a:r>
              <a:rPr sz="2000" b="1" dirty="0"/>
              <a:t>genes</a:t>
            </a:r>
            <a:r>
              <a:rPr sz="2000" b="1" spc="54" dirty="0"/>
              <a:t> </a:t>
            </a:r>
            <a:r>
              <a:rPr sz="2000" b="1" spc="-9" dirty="0"/>
              <a:t>simultaneously.</a:t>
            </a:r>
            <a:endParaRPr sz="2000" b="1" dirty="0"/>
          </a:p>
          <a:p>
            <a:pPr marL="11527">
              <a:lnSpc>
                <a:spcPts val="1915"/>
              </a:lnSpc>
              <a:spcBef>
                <a:spcPts val="59"/>
              </a:spcBef>
            </a:pPr>
            <a:r>
              <a:rPr sz="2000" b="1" dirty="0"/>
              <a:t>Allows</a:t>
            </a:r>
            <a:r>
              <a:rPr sz="2000" b="1" spc="-86" dirty="0"/>
              <a:t> </a:t>
            </a:r>
            <a:r>
              <a:rPr sz="2000" b="1" dirty="0"/>
              <a:t>for</a:t>
            </a:r>
            <a:r>
              <a:rPr sz="2000" b="1" spc="-50" dirty="0"/>
              <a:t> </a:t>
            </a:r>
            <a:r>
              <a:rPr sz="2000" b="1" spc="-9" dirty="0"/>
              <a:t>examination</a:t>
            </a:r>
            <a:r>
              <a:rPr sz="2000" b="1" spc="-45" dirty="0"/>
              <a:t> </a:t>
            </a:r>
            <a:r>
              <a:rPr sz="2000" b="1" dirty="0"/>
              <a:t>of</a:t>
            </a:r>
            <a:r>
              <a:rPr sz="2000" b="1" spc="-50" dirty="0"/>
              <a:t> </a:t>
            </a:r>
            <a:r>
              <a:rPr sz="2000" b="1" dirty="0"/>
              <a:t>both</a:t>
            </a:r>
            <a:r>
              <a:rPr sz="2000" b="1" spc="-45" dirty="0"/>
              <a:t> </a:t>
            </a:r>
            <a:r>
              <a:rPr sz="2000" b="1" dirty="0"/>
              <a:t>common</a:t>
            </a:r>
            <a:r>
              <a:rPr sz="2000" b="1" spc="-50" dirty="0"/>
              <a:t> </a:t>
            </a:r>
            <a:r>
              <a:rPr sz="2000" b="1" dirty="0"/>
              <a:t>and</a:t>
            </a:r>
            <a:r>
              <a:rPr sz="2000" b="1" spc="-45" dirty="0"/>
              <a:t> </a:t>
            </a:r>
            <a:r>
              <a:rPr sz="2000" b="1" dirty="0"/>
              <a:t>rare</a:t>
            </a:r>
            <a:r>
              <a:rPr sz="2000" b="1" spc="-50" dirty="0"/>
              <a:t> </a:t>
            </a:r>
            <a:r>
              <a:rPr sz="2000" b="1" dirty="0"/>
              <a:t>cancer</a:t>
            </a:r>
            <a:r>
              <a:rPr sz="2000" b="1" spc="-45" dirty="0"/>
              <a:t> </a:t>
            </a:r>
            <a:r>
              <a:rPr sz="2000" b="1" spc="-18" dirty="0"/>
              <a:t>risk</a:t>
            </a:r>
            <a:endParaRPr sz="2000" b="1" dirty="0">
              <a:latin typeface="Lucida Sans Unicode"/>
              <a:cs typeface="Lucida Sans Unicode"/>
            </a:endParaRPr>
          </a:p>
          <a:p>
            <a:pPr marL="193646">
              <a:lnSpc>
                <a:spcPts val="1697"/>
              </a:lnSpc>
            </a:pPr>
            <a:r>
              <a:rPr sz="2000" b="1" dirty="0"/>
              <a:t>genes</a:t>
            </a:r>
            <a:r>
              <a:rPr sz="2000" b="1" spc="50" dirty="0"/>
              <a:t> </a:t>
            </a:r>
            <a:r>
              <a:rPr sz="2000" b="1" dirty="0"/>
              <a:t>at</a:t>
            </a:r>
            <a:r>
              <a:rPr sz="2000" b="1" spc="54" dirty="0"/>
              <a:t> </a:t>
            </a:r>
            <a:r>
              <a:rPr sz="2000" b="1" dirty="0"/>
              <a:t>once,</a:t>
            </a:r>
            <a:r>
              <a:rPr sz="2000" b="1" spc="-45" dirty="0"/>
              <a:t> </a:t>
            </a:r>
            <a:r>
              <a:rPr sz="2000" b="1" dirty="0"/>
              <a:t>reducing</a:t>
            </a:r>
            <a:r>
              <a:rPr sz="2000" b="1" spc="54" dirty="0"/>
              <a:t> </a:t>
            </a:r>
            <a:r>
              <a:rPr sz="2000" b="1" dirty="0"/>
              <a:t>the</a:t>
            </a:r>
            <a:r>
              <a:rPr sz="2000" b="1" spc="50" dirty="0"/>
              <a:t> </a:t>
            </a:r>
            <a:r>
              <a:rPr sz="2000" b="1" dirty="0"/>
              <a:t>need</a:t>
            </a:r>
            <a:r>
              <a:rPr sz="2000" b="1" spc="54" dirty="0"/>
              <a:t> </a:t>
            </a:r>
            <a:r>
              <a:rPr sz="2000" b="1" dirty="0"/>
              <a:t>for</a:t>
            </a:r>
            <a:r>
              <a:rPr sz="2000" b="1" spc="50" dirty="0"/>
              <a:t> </a:t>
            </a:r>
            <a:r>
              <a:rPr sz="2000" b="1" dirty="0"/>
              <a:t>multiple</a:t>
            </a:r>
            <a:r>
              <a:rPr sz="2000" b="1" spc="54" dirty="0"/>
              <a:t> </a:t>
            </a:r>
            <a:r>
              <a:rPr sz="2000" b="1" dirty="0"/>
              <a:t>counseling</a:t>
            </a:r>
            <a:r>
              <a:rPr sz="2000" b="1" spc="54" dirty="0"/>
              <a:t> </a:t>
            </a:r>
            <a:r>
              <a:rPr sz="2000" b="1" spc="-9" dirty="0"/>
              <a:t>visits.</a:t>
            </a:r>
            <a:endParaRPr sz="2000" b="1" dirty="0"/>
          </a:p>
          <a:p>
            <a:pPr>
              <a:lnSpc>
                <a:spcPct val="100000"/>
              </a:lnSpc>
              <a:spcBef>
                <a:spcPts val="371"/>
              </a:spcBef>
            </a:pPr>
            <a:endParaRPr sz="2000" b="1" dirty="0"/>
          </a:p>
          <a:p>
            <a:pPr marL="11527">
              <a:lnSpc>
                <a:spcPct val="100000"/>
              </a:lnSpc>
            </a:pPr>
            <a:r>
              <a:rPr sz="2000" b="1" spc="-9" dirty="0"/>
              <a:t>Advantages:</a:t>
            </a:r>
            <a:endParaRPr sz="2000" b="1" dirty="0">
              <a:latin typeface="Lucida Sans Unicode"/>
              <a:cs typeface="Lucida Sans Unicode"/>
            </a:endParaRPr>
          </a:p>
          <a:p>
            <a:pPr>
              <a:lnSpc>
                <a:spcPct val="100000"/>
              </a:lnSpc>
              <a:spcBef>
                <a:spcPts val="762"/>
              </a:spcBef>
            </a:pPr>
            <a:endParaRPr sz="2000" b="1" dirty="0"/>
          </a:p>
          <a:p>
            <a:pPr marL="11527" marR="4611">
              <a:lnSpc>
                <a:spcPts val="1634"/>
              </a:lnSpc>
            </a:pPr>
            <a:r>
              <a:rPr sz="2000" b="1" spc="-9" dirty="0"/>
              <a:t>-</a:t>
            </a:r>
            <a:r>
              <a:rPr sz="2000" b="1" dirty="0"/>
              <a:t>Comprehensive</a:t>
            </a:r>
            <a:r>
              <a:rPr sz="2000" b="1" spc="-14" dirty="0"/>
              <a:t> </a:t>
            </a:r>
            <a:r>
              <a:rPr sz="2000" b="1" spc="-9" dirty="0"/>
              <a:t>Testing:</a:t>
            </a:r>
            <a:r>
              <a:rPr sz="2000" b="1" spc="-91" dirty="0"/>
              <a:t> </a:t>
            </a:r>
            <a:r>
              <a:rPr sz="2000" b="1" dirty="0"/>
              <a:t>Multiple</a:t>
            </a:r>
            <a:r>
              <a:rPr sz="2000" b="1" spc="-14" dirty="0"/>
              <a:t> </a:t>
            </a:r>
            <a:r>
              <a:rPr sz="2000" b="1" dirty="0"/>
              <a:t>genes</a:t>
            </a:r>
            <a:r>
              <a:rPr sz="2000" b="1" spc="-9" dirty="0"/>
              <a:t> </a:t>
            </a:r>
            <a:r>
              <a:rPr sz="2000" b="1" dirty="0"/>
              <a:t>tested</a:t>
            </a:r>
            <a:r>
              <a:rPr sz="2000" b="1" spc="-14" dirty="0"/>
              <a:t> </a:t>
            </a:r>
            <a:r>
              <a:rPr sz="2000" b="1" dirty="0"/>
              <a:t>in</a:t>
            </a:r>
            <a:r>
              <a:rPr sz="2000" b="1" spc="-9" dirty="0"/>
              <a:t> </a:t>
            </a:r>
            <a:r>
              <a:rPr sz="2000" b="1" dirty="0"/>
              <a:t>one</a:t>
            </a:r>
            <a:r>
              <a:rPr sz="2000" b="1" spc="-14" dirty="0"/>
              <a:t> </a:t>
            </a:r>
            <a:r>
              <a:rPr sz="2000" b="1" spc="-9" dirty="0"/>
              <a:t>panel,</a:t>
            </a:r>
            <a:r>
              <a:rPr sz="2000" b="1" spc="-91" dirty="0"/>
              <a:t> </a:t>
            </a:r>
            <a:r>
              <a:rPr sz="2000" b="1" spc="-9" dirty="0"/>
              <a:t>saving </a:t>
            </a:r>
            <a:r>
              <a:rPr sz="2000" b="1" dirty="0"/>
              <a:t>time</a:t>
            </a:r>
            <a:r>
              <a:rPr sz="2000" b="1" spc="-50" dirty="0"/>
              <a:t> </a:t>
            </a:r>
            <a:r>
              <a:rPr sz="2000" b="1" dirty="0"/>
              <a:t>and</a:t>
            </a:r>
            <a:r>
              <a:rPr sz="2000" b="1" spc="-45" dirty="0"/>
              <a:t> </a:t>
            </a:r>
            <a:r>
              <a:rPr sz="2000" b="1" dirty="0"/>
              <a:t>reducing</a:t>
            </a:r>
            <a:r>
              <a:rPr sz="2000" b="1" spc="-45" dirty="0"/>
              <a:t> </a:t>
            </a:r>
            <a:r>
              <a:rPr sz="2000" b="1" dirty="0"/>
              <a:t>the</a:t>
            </a:r>
            <a:r>
              <a:rPr sz="2000" b="1" spc="-45" dirty="0"/>
              <a:t> </a:t>
            </a:r>
            <a:r>
              <a:rPr sz="2000" b="1" dirty="0"/>
              <a:t>need</a:t>
            </a:r>
            <a:r>
              <a:rPr sz="2000" b="1" spc="-45" dirty="0"/>
              <a:t> </a:t>
            </a:r>
            <a:r>
              <a:rPr sz="2000" b="1" dirty="0"/>
              <a:t>for</a:t>
            </a:r>
            <a:r>
              <a:rPr sz="2000" b="1" spc="-45" dirty="0"/>
              <a:t> </a:t>
            </a:r>
            <a:r>
              <a:rPr sz="2000" b="1" dirty="0"/>
              <a:t>repeat</a:t>
            </a:r>
            <a:r>
              <a:rPr sz="2000" b="1" spc="-45" dirty="0"/>
              <a:t> </a:t>
            </a:r>
            <a:r>
              <a:rPr sz="2000" b="1" dirty="0"/>
              <a:t>visits.</a:t>
            </a:r>
            <a:r>
              <a:rPr sz="2000" b="1" spc="263" dirty="0"/>
              <a:t> </a:t>
            </a:r>
            <a:r>
              <a:rPr sz="2000" b="1" dirty="0"/>
              <a:t>Example:</a:t>
            </a:r>
            <a:r>
              <a:rPr sz="2000" b="1" spc="268" dirty="0"/>
              <a:t> </a:t>
            </a:r>
            <a:r>
              <a:rPr sz="2000" b="1" dirty="0"/>
              <a:t>A</a:t>
            </a:r>
            <a:r>
              <a:rPr sz="2000" b="1" spc="-50" dirty="0"/>
              <a:t> </a:t>
            </a:r>
            <a:r>
              <a:rPr sz="2000" b="1" spc="-9" dirty="0"/>
              <a:t>patient </a:t>
            </a:r>
            <a:r>
              <a:rPr sz="2000" b="1" dirty="0"/>
              <a:t>with</a:t>
            </a:r>
            <a:r>
              <a:rPr sz="2000" b="1" spc="-73" dirty="0"/>
              <a:t> </a:t>
            </a:r>
            <a:r>
              <a:rPr sz="2000" b="1" dirty="0"/>
              <a:t>ovarian</a:t>
            </a:r>
            <a:r>
              <a:rPr sz="2000" b="1" spc="-41" dirty="0"/>
              <a:t> </a:t>
            </a:r>
            <a:r>
              <a:rPr sz="2000" b="1" dirty="0"/>
              <a:t>cancer</a:t>
            </a:r>
            <a:r>
              <a:rPr sz="2000" b="1" spc="-41" dirty="0"/>
              <a:t> </a:t>
            </a:r>
            <a:r>
              <a:rPr sz="2000" b="1" dirty="0"/>
              <a:t>can</a:t>
            </a:r>
            <a:r>
              <a:rPr sz="2000" b="1" spc="-41" dirty="0"/>
              <a:t> </a:t>
            </a:r>
            <a:r>
              <a:rPr sz="2000" b="1" dirty="0"/>
              <a:t>now</a:t>
            </a:r>
            <a:r>
              <a:rPr sz="2000" b="1" spc="-36" dirty="0"/>
              <a:t> </a:t>
            </a:r>
            <a:r>
              <a:rPr sz="2000" b="1" dirty="0"/>
              <a:t>be</a:t>
            </a:r>
            <a:r>
              <a:rPr sz="2000" b="1" spc="-41" dirty="0"/>
              <a:t> </a:t>
            </a:r>
            <a:r>
              <a:rPr sz="2000" b="1" dirty="0"/>
              <a:t>tested</a:t>
            </a:r>
            <a:r>
              <a:rPr sz="2000" b="1" spc="-41" dirty="0"/>
              <a:t> </a:t>
            </a:r>
            <a:r>
              <a:rPr sz="2000" b="1" dirty="0"/>
              <a:t>for</a:t>
            </a:r>
            <a:r>
              <a:rPr sz="2000" b="1" spc="-41" dirty="0"/>
              <a:t> </a:t>
            </a:r>
            <a:r>
              <a:rPr sz="2000" b="1" spc="-18" dirty="0"/>
              <a:t>BRCA1/2,</a:t>
            </a:r>
            <a:r>
              <a:rPr sz="2000" b="1" spc="-91" dirty="0"/>
              <a:t> </a:t>
            </a:r>
            <a:r>
              <a:rPr sz="2000" b="1" dirty="0"/>
              <a:t>MMR</a:t>
            </a:r>
            <a:r>
              <a:rPr sz="2000" b="1" spc="-41" dirty="0"/>
              <a:t> </a:t>
            </a:r>
            <a:r>
              <a:rPr sz="2000" b="1" spc="-9" dirty="0"/>
              <a:t>genes, </a:t>
            </a:r>
            <a:r>
              <a:rPr sz="2000" b="1" dirty="0"/>
              <a:t>and</a:t>
            </a:r>
            <a:r>
              <a:rPr sz="2000" b="1" spc="32" dirty="0"/>
              <a:t> </a:t>
            </a:r>
            <a:r>
              <a:rPr sz="2000" b="1" dirty="0"/>
              <a:t>rare</a:t>
            </a:r>
            <a:r>
              <a:rPr sz="2000" b="1" spc="32" dirty="0"/>
              <a:t> </a:t>
            </a:r>
            <a:r>
              <a:rPr sz="2000" b="1" dirty="0"/>
              <a:t>OC</a:t>
            </a:r>
            <a:r>
              <a:rPr sz="2000" b="1" spc="36" dirty="0"/>
              <a:t> </a:t>
            </a:r>
            <a:r>
              <a:rPr sz="2000" b="1" dirty="0"/>
              <a:t>genes</a:t>
            </a:r>
            <a:r>
              <a:rPr sz="2000" b="1" spc="32" dirty="0"/>
              <a:t> </a:t>
            </a:r>
            <a:r>
              <a:rPr sz="2000" b="1" dirty="0"/>
              <a:t>(e.g.,</a:t>
            </a:r>
            <a:r>
              <a:rPr sz="2000" b="1" spc="-59" dirty="0"/>
              <a:t> </a:t>
            </a:r>
            <a:r>
              <a:rPr sz="2000" b="1" dirty="0"/>
              <a:t>TP53)</a:t>
            </a:r>
            <a:r>
              <a:rPr sz="2000" b="1" spc="36" dirty="0"/>
              <a:t> </a:t>
            </a:r>
            <a:r>
              <a:rPr sz="2000" b="1" dirty="0"/>
              <a:t>in</a:t>
            </a:r>
            <a:r>
              <a:rPr sz="2000" b="1" spc="32" dirty="0"/>
              <a:t> </a:t>
            </a:r>
            <a:r>
              <a:rPr sz="2000" b="1" dirty="0"/>
              <a:t>one</a:t>
            </a:r>
            <a:r>
              <a:rPr sz="2000" b="1" spc="36" dirty="0"/>
              <a:t> </a:t>
            </a:r>
            <a:r>
              <a:rPr sz="2000" b="1" spc="-9" dirty="0"/>
              <a:t>test.</a:t>
            </a:r>
            <a:endParaRPr sz="2000" b="1" dirty="0"/>
          </a:p>
        </p:txBody>
      </p:sp>
      <p:sp>
        <p:nvSpPr>
          <p:cNvPr id="4" name="object 4"/>
          <p:cNvSpPr txBox="1"/>
          <p:nvPr/>
        </p:nvSpPr>
        <p:spPr>
          <a:xfrm>
            <a:off x="3402352" y="5458479"/>
            <a:ext cx="3106693" cy="349122"/>
          </a:xfrm>
          <a:prstGeom prst="rect">
            <a:avLst/>
          </a:prstGeom>
        </p:spPr>
        <p:txBody>
          <a:bodyPr vert="horz" wrap="square" lIns="0" tIns="13831" rIns="0" bIns="0" rtlCol="0">
            <a:spAutoFit/>
          </a:bodyPr>
          <a:lstStyle/>
          <a:p>
            <a:pPr marL="11527">
              <a:spcBef>
                <a:spcPts val="109"/>
              </a:spcBef>
            </a:pPr>
            <a:r>
              <a:rPr sz="2178" b="1" spc="-172" dirty="0">
                <a:solidFill>
                  <a:srgbClr val="964305"/>
                </a:solidFill>
                <a:latin typeface="Lucida Sans Unicode"/>
                <a:cs typeface="Lucida Sans Unicode"/>
              </a:rPr>
              <a:t> </a:t>
            </a:r>
            <a:r>
              <a:rPr sz="1815" b="1" spc="-9" dirty="0">
                <a:latin typeface="Arial MT"/>
                <a:cs typeface="Arial MT"/>
              </a:rPr>
              <a:t>Limitations</a:t>
            </a:r>
            <a:r>
              <a:rPr sz="1543" spc="-9" dirty="0">
                <a:latin typeface="Arial MT"/>
                <a:cs typeface="Arial MT"/>
              </a:rPr>
              <a:t>:</a:t>
            </a:r>
            <a:endParaRPr sz="1543" dirty="0">
              <a:latin typeface="Arial MT"/>
              <a:cs typeface="Arial MT"/>
            </a:endParaRPr>
          </a:p>
        </p:txBody>
      </p:sp>
      <p:sp>
        <p:nvSpPr>
          <p:cNvPr id="5" name="object 5"/>
          <p:cNvSpPr txBox="1"/>
          <p:nvPr/>
        </p:nvSpPr>
        <p:spPr>
          <a:xfrm>
            <a:off x="2770458" y="5837051"/>
            <a:ext cx="4007031" cy="527421"/>
          </a:xfrm>
          <a:prstGeom prst="rect">
            <a:avLst/>
          </a:prstGeom>
        </p:spPr>
        <p:txBody>
          <a:bodyPr vert="horz" wrap="square" lIns="0" tIns="11526" rIns="0" bIns="0" rtlCol="0">
            <a:spAutoFit/>
          </a:bodyPr>
          <a:lstStyle/>
          <a:p>
            <a:pPr marL="11527">
              <a:spcBef>
                <a:spcPts val="91"/>
              </a:spcBef>
            </a:pPr>
            <a:r>
              <a:rPr sz="1543" spc="-9" dirty="0">
                <a:latin typeface="Arial MT"/>
                <a:cs typeface="Arial MT"/>
              </a:rPr>
              <a:t>-</a:t>
            </a:r>
            <a:r>
              <a:rPr sz="1634" b="1" spc="-9" dirty="0">
                <a:latin typeface="Arial MT"/>
                <a:cs typeface="Arial MT"/>
              </a:rPr>
              <a:t>Indeterminate</a:t>
            </a:r>
            <a:r>
              <a:rPr sz="1634" b="1" spc="-32" dirty="0">
                <a:latin typeface="Arial MT"/>
                <a:cs typeface="Arial MT"/>
              </a:rPr>
              <a:t> </a:t>
            </a:r>
            <a:r>
              <a:rPr sz="1634" b="1" dirty="0">
                <a:latin typeface="Arial MT"/>
                <a:cs typeface="Arial MT"/>
              </a:rPr>
              <a:t>Results:</a:t>
            </a:r>
            <a:endParaRPr lang="en-US" sz="1634" b="1" dirty="0">
              <a:latin typeface="Arial MT"/>
              <a:cs typeface="Arial MT"/>
            </a:endParaRPr>
          </a:p>
          <a:p>
            <a:pPr marL="11527">
              <a:spcBef>
                <a:spcPts val="91"/>
              </a:spcBef>
            </a:pPr>
            <a:r>
              <a:rPr sz="1634" b="1" spc="300" dirty="0">
                <a:latin typeface="Arial MT"/>
                <a:cs typeface="Arial MT"/>
              </a:rPr>
              <a:t> </a:t>
            </a:r>
            <a:r>
              <a:rPr sz="1634" b="1" dirty="0">
                <a:latin typeface="Arial MT"/>
                <a:cs typeface="Arial MT"/>
              </a:rPr>
              <a:t>May</a:t>
            </a:r>
            <a:r>
              <a:rPr sz="1634" b="1" spc="-32" dirty="0">
                <a:latin typeface="Arial MT"/>
                <a:cs typeface="Arial MT"/>
              </a:rPr>
              <a:t> </a:t>
            </a:r>
            <a:r>
              <a:rPr sz="1634" b="1" dirty="0">
                <a:latin typeface="Arial MT"/>
                <a:cs typeface="Arial MT"/>
              </a:rPr>
              <a:t>yield</a:t>
            </a:r>
            <a:r>
              <a:rPr sz="1634" b="1" spc="-27" dirty="0">
                <a:latin typeface="Arial MT"/>
                <a:cs typeface="Arial MT"/>
              </a:rPr>
              <a:t> </a:t>
            </a:r>
            <a:r>
              <a:rPr sz="1634" b="1" dirty="0">
                <a:latin typeface="Arial MT"/>
                <a:cs typeface="Arial MT"/>
              </a:rPr>
              <a:t>results</a:t>
            </a:r>
            <a:r>
              <a:rPr sz="1634" b="1" spc="-32" dirty="0">
                <a:latin typeface="Arial MT"/>
                <a:cs typeface="Arial MT"/>
              </a:rPr>
              <a:t> </a:t>
            </a:r>
            <a:r>
              <a:rPr sz="1634" b="1" spc="-18" dirty="0">
                <a:latin typeface="Arial MT"/>
                <a:cs typeface="Arial MT"/>
              </a:rPr>
              <a:t>with</a:t>
            </a:r>
            <a:endParaRPr sz="1543" b="1" dirty="0">
              <a:latin typeface="Arial MT"/>
              <a:cs typeface="Arial MT"/>
            </a:endParaRPr>
          </a:p>
        </p:txBody>
      </p:sp>
      <p:sp>
        <p:nvSpPr>
          <p:cNvPr id="6" name="object 6"/>
          <p:cNvSpPr txBox="1"/>
          <p:nvPr/>
        </p:nvSpPr>
        <p:spPr>
          <a:xfrm>
            <a:off x="2569029" y="6121671"/>
            <a:ext cx="9474413" cy="462807"/>
          </a:xfrm>
          <a:prstGeom prst="rect">
            <a:avLst/>
          </a:prstGeom>
        </p:spPr>
        <p:txBody>
          <a:bodyPr vert="horz" wrap="square" lIns="0" tIns="13831" rIns="0" bIns="0" rtlCol="0">
            <a:spAutoFit/>
          </a:bodyPr>
          <a:lstStyle/>
          <a:p>
            <a:pPr marL="11527">
              <a:lnSpc>
                <a:spcPts val="1692"/>
              </a:lnSpc>
              <a:spcBef>
                <a:spcPts val="109"/>
              </a:spcBef>
            </a:pPr>
            <a:r>
              <a:rPr lang="en-US" sz="1634" b="1" dirty="0">
                <a:latin typeface="Arial MT"/>
                <a:cs typeface="Arial MT"/>
              </a:rPr>
              <a:t>                                            </a:t>
            </a:r>
            <a:r>
              <a:rPr sz="1634" b="1" dirty="0">
                <a:latin typeface="Arial MT"/>
                <a:cs typeface="Arial MT"/>
              </a:rPr>
              <a:t>unclear</a:t>
            </a:r>
            <a:r>
              <a:rPr sz="1634" b="1" spc="27" dirty="0">
                <a:latin typeface="Arial MT"/>
                <a:cs typeface="Arial MT"/>
              </a:rPr>
              <a:t> </a:t>
            </a:r>
            <a:r>
              <a:rPr sz="1634" b="1" dirty="0">
                <a:latin typeface="Arial MT"/>
                <a:cs typeface="Arial MT"/>
              </a:rPr>
              <a:t>clinical</a:t>
            </a:r>
            <a:r>
              <a:rPr sz="1634" b="1" spc="41" dirty="0">
                <a:latin typeface="Arial MT"/>
                <a:cs typeface="Arial MT"/>
              </a:rPr>
              <a:t> </a:t>
            </a:r>
            <a:r>
              <a:rPr sz="1634" b="1" dirty="0">
                <a:latin typeface="Arial MT"/>
                <a:cs typeface="Arial MT"/>
              </a:rPr>
              <a:t>significance,</a:t>
            </a:r>
            <a:r>
              <a:rPr sz="1634" b="1" spc="-54" dirty="0">
                <a:latin typeface="Arial MT"/>
                <a:cs typeface="Arial MT"/>
              </a:rPr>
              <a:t> </a:t>
            </a:r>
            <a:r>
              <a:rPr sz="1634" b="1" dirty="0">
                <a:latin typeface="Arial MT"/>
                <a:cs typeface="Arial MT"/>
              </a:rPr>
              <a:t>frustrating</a:t>
            </a:r>
            <a:r>
              <a:rPr sz="1634" b="1" spc="41" dirty="0">
                <a:latin typeface="Arial MT"/>
                <a:cs typeface="Arial MT"/>
              </a:rPr>
              <a:t> </a:t>
            </a:r>
            <a:r>
              <a:rPr sz="1634" b="1" dirty="0">
                <a:latin typeface="Arial MT"/>
                <a:cs typeface="Arial MT"/>
              </a:rPr>
              <a:t>patients</a:t>
            </a:r>
            <a:endParaRPr lang="en-US" sz="1634" b="1" dirty="0">
              <a:latin typeface="Arial MT"/>
              <a:cs typeface="Arial MT"/>
            </a:endParaRPr>
          </a:p>
          <a:p>
            <a:pPr marL="11527">
              <a:lnSpc>
                <a:spcPts val="1692"/>
              </a:lnSpc>
              <a:spcBef>
                <a:spcPts val="109"/>
              </a:spcBef>
            </a:pPr>
            <a:r>
              <a:rPr sz="1634" b="1" spc="36" dirty="0">
                <a:latin typeface="Arial MT"/>
                <a:cs typeface="Arial MT"/>
              </a:rPr>
              <a:t> </a:t>
            </a:r>
            <a:r>
              <a:rPr sz="1634" b="1" dirty="0">
                <a:latin typeface="Arial MT"/>
                <a:cs typeface="Arial MT"/>
              </a:rPr>
              <a:t>and</a:t>
            </a:r>
            <a:r>
              <a:rPr sz="1634" b="1" spc="41" dirty="0">
                <a:latin typeface="Arial MT"/>
                <a:cs typeface="Arial MT"/>
              </a:rPr>
              <a:t> </a:t>
            </a:r>
            <a:r>
              <a:rPr sz="1634" b="1" dirty="0">
                <a:latin typeface="Arial MT"/>
                <a:cs typeface="Arial MT"/>
              </a:rPr>
              <a:t>providers</a:t>
            </a:r>
            <a:r>
              <a:rPr sz="1634" b="1" spc="41" dirty="0">
                <a:latin typeface="Arial MT"/>
                <a:cs typeface="Arial MT"/>
              </a:rPr>
              <a:t> </a:t>
            </a:r>
            <a:r>
              <a:rPr sz="1634" b="1" spc="-23" dirty="0">
                <a:latin typeface="Arial MT"/>
                <a:cs typeface="Arial MT"/>
              </a:rPr>
              <a:t>as</a:t>
            </a:r>
            <a:r>
              <a:rPr lang="en-US" sz="1634" b="1" spc="-23" dirty="0">
                <a:latin typeface="Arial MT"/>
                <a:cs typeface="Arial MT"/>
              </a:rPr>
              <a:t> r</a:t>
            </a:r>
            <a:r>
              <a:rPr sz="1634" b="1" dirty="0">
                <a:latin typeface="Arial MT"/>
                <a:cs typeface="Arial MT"/>
              </a:rPr>
              <a:t>isks</a:t>
            </a:r>
            <a:r>
              <a:rPr sz="1634" b="1" spc="-59" dirty="0">
                <a:latin typeface="Arial MT"/>
                <a:cs typeface="Arial MT"/>
              </a:rPr>
              <a:t> </a:t>
            </a:r>
            <a:r>
              <a:rPr sz="1634" b="1" dirty="0">
                <a:latin typeface="Arial MT"/>
                <a:cs typeface="Arial MT"/>
              </a:rPr>
              <a:t>remain</a:t>
            </a:r>
            <a:r>
              <a:rPr sz="1634" b="1" spc="-54" dirty="0">
                <a:latin typeface="Arial MT"/>
                <a:cs typeface="Arial MT"/>
              </a:rPr>
              <a:t> </a:t>
            </a:r>
            <a:r>
              <a:rPr sz="1634" b="1" spc="-9" dirty="0">
                <a:latin typeface="Arial MT"/>
                <a:cs typeface="Arial MT"/>
              </a:rPr>
              <a:t>unquantified.</a:t>
            </a:r>
            <a:endParaRPr sz="1634" b="1" dirty="0">
              <a:latin typeface="Arial MT"/>
              <a:cs typeface="Arial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60000" y="527802"/>
            <a:ext cx="10272000" cy="643600"/>
          </a:xfrm>
        </p:spPr>
        <p:txBody>
          <a:bodyPr/>
          <a:lstStyle/>
          <a:p>
            <a:r>
              <a:rPr lang="en-US" dirty="0"/>
              <a:t>Gynecologic Cancers, Associated Genes, and Prevention 2</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81" y="1349403"/>
            <a:ext cx="10564758" cy="581106"/>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29" y="1930509"/>
            <a:ext cx="10583810" cy="3934374"/>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729" y="4750302"/>
            <a:ext cx="10583810" cy="1114581"/>
          </a:xfrm>
          <a:prstGeom prst="rect">
            <a:avLst/>
          </a:prstGeom>
        </p:spPr>
      </p:pic>
    </p:spTree>
    <p:extLst>
      <p:ext uri="{BB962C8B-B14F-4D97-AF65-F5344CB8AC3E}">
        <p14:creationId xmlns:p14="http://schemas.microsoft.com/office/powerpoint/2010/main" val="387162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0" dirty="0"/>
              <a:t>Common cancer syndromes with gynecologic cancer risks: Hereditary</a:t>
            </a:r>
            <a:r>
              <a:rPr lang="ar-JO" b="0" dirty="0"/>
              <a:t> </a:t>
            </a:r>
            <a:r>
              <a:rPr lang="en-US" b="0" dirty="0"/>
              <a:t>Breast–Ovarian Cancer (HBOC) and Lynch syndrome (LS)</a:t>
            </a:r>
            <a:endParaRPr lang="en-US" dirty="0"/>
          </a:p>
        </p:txBody>
      </p:sp>
      <p:sp>
        <p:nvSpPr>
          <p:cNvPr id="3" name="عنصر نائب للنص 2"/>
          <p:cNvSpPr>
            <a:spLocks noGrp="1"/>
          </p:cNvSpPr>
          <p:nvPr>
            <p:ph type="body" idx="1"/>
          </p:nvPr>
        </p:nvSpPr>
        <p:spPr>
          <a:xfrm>
            <a:off x="771314" y="2799376"/>
            <a:ext cx="10272000" cy="4608000"/>
          </a:xfrm>
        </p:spPr>
        <p:txBody>
          <a:bodyPr/>
          <a:lstStyle/>
          <a:p>
            <a:pPr marL="169329" indent="0">
              <a:buNone/>
            </a:pPr>
            <a:r>
              <a:rPr lang="en-US" sz="2800" b="1" dirty="0"/>
              <a:t>Overview of Cancer Syndromes:</a:t>
            </a:r>
          </a:p>
          <a:p>
            <a:pPr marL="455079" indent="-285750">
              <a:buFont typeface="Arial" panose="020B0604020202020204" pitchFamily="34" charset="0"/>
              <a:buChar char="•"/>
            </a:pPr>
            <a:r>
              <a:rPr lang="en-US" sz="2800" b="1" dirty="0"/>
              <a:t>Hereditary Breast-Ovarian Cancer (HBOC) and Lynch Syndrome (LS):</a:t>
            </a:r>
            <a:endParaRPr lang="en-US" sz="2800" dirty="0"/>
          </a:p>
          <a:p>
            <a:pPr marL="795847" lvl="1" indent="0">
              <a:buNone/>
            </a:pPr>
            <a:r>
              <a:rPr lang="en-US" sz="2800" dirty="0"/>
              <a:t>Autosomal-dominant inherited conditions.</a:t>
            </a:r>
          </a:p>
          <a:p>
            <a:pPr marL="795847" lvl="1" indent="0">
              <a:buNone/>
            </a:pPr>
            <a:r>
              <a:rPr lang="en-US" sz="2800" dirty="0"/>
              <a:t>HBOC: Predisposes to </a:t>
            </a:r>
            <a:r>
              <a:rPr lang="en-US" sz="2800" b="1" dirty="0"/>
              <a:t>breast cancer (BC)</a:t>
            </a:r>
            <a:r>
              <a:rPr lang="en-US" sz="2800" dirty="0"/>
              <a:t> and </a:t>
            </a:r>
            <a:r>
              <a:rPr lang="en-US" sz="2800" b="1" dirty="0"/>
              <a:t>ovarian cancer (OC)</a:t>
            </a:r>
            <a:r>
              <a:rPr lang="en-US" sz="2800" dirty="0"/>
              <a:t>.</a:t>
            </a:r>
          </a:p>
          <a:p>
            <a:pPr marL="795847" lvl="1" indent="0">
              <a:buNone/>
            </a:pPr>
            <a:r>
              <a:rPr lang="en-US" sz="2800" dirty="0"/>
              <a:t>LS (also known as Hereditary Non-Polyposis Colorectal Cancer, HNPCC): Predisposes to </a:t>
            </a:r>
            <a:r>
              <a:rPr lang="en-US" sz="2800" b="1" dirty="0"/>
              <a:t>colorectal cancer (CRC)</a:t>
            </a:r>
            <a:r>
              <a:rPr lang="en-US" sz="2800" dirty="0"/>
              <a:t>, </a:t>
            </a:r>
            <a:r>
              <a:rPr lang="en-US" sz="2800" b="1" dirty="0"/>
              <a:t>endometrial cancer (EC)</a:t>
            </a:r>
            <a:r>
              <a:rPr lang="en-US" sz="2800" dirty="0"/>
              <a:t>, and OC, as well as other cancers.</a:t>
            </a:r>
          </a:p>
          <a:p>
            <a:pPr marL="169329" indent="0">
              <a:buNone/>
            </a:pPr>
            <a:endParaRPr lang="ar-JO" sz="2800" dirty="0"/>
          </a:p>
          <a:p>
            <a:pPr marL="169329" indent="0">
              <a:buNone/>
            </a:pPr>
            <a:endParaRPr lang="ar-JO" sz="2800" dirty="0"/>
          </a:p>
          <a:p>
            <a:pPr marL="169329" indent="0">
              <a:buNone/>
            </a:pPr>
            <a:endParaRPr lang="ar-JO" sz="2800" dirty="0"/>
          </a:p>
          <a:p>
            <a:pPr marL="169329" indent="0">
              <a:buNone/>
            </a:pPr>
            <a:endParaRPr lang="ar-JO" dirty="0"/>
          </a:p>
          <a:p>
            <a:pPr marL="169329" indent="0">
              <a:buNone/>
            </a:pPr>
            <a:endParaRPr lang="en-US" dirty="0"/>
          </a:p>
        </p:txBody>
      </p:sp>
    </p:spTree>
    <p:extLst>
      <p:ext uri="{BB962C8B-B14F-4D97-AF65-F5344CB8AC3E}">
        <p14:creationId xmlns:p14="http://schemas.microsoft.com/office/powerpoint/2010/main" val="403608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960000" y="-362857"/>
            <a:ext cx="10272000" cy="4608000"/>
          </a:xfrm>
        </p:spPr>
        <p:txBody>
          <a:bodyPr/>
          <a:lstStyle/>
          <a:p>
            <a:pPr marL="169329" indent="0">
              <a:buNone/>
            </a:pPr>
            <a:r>
              <a:rPr lang="en-US" sz="2400" b="1" dirty="0"/>
              <a:t>Genetic Mutations:</a:t>
            </a:r>
          </a:p>
          <a:p>
            <a:r>
              <a:rPr lang="en-US" sz="2800" b="1" dirty="0"/>
              <a:t>HBOC</a:t>
            </a:r>
            <a:r>
              <a:rPr lang="en-US" sz="2800" dirty="0"/>
              <a:t>:</a:t>
            </a:r>
          </a:p>
          <a:p>
            <a:pPr lvl="1"/>
            <a:r>
              <a:rPr lang="en-US" sz="2800" b="1" dirty="0"/>
              <a:t>BRCA1</a:t>
            </a:r>
            <a:r>
              <a:rPr lang="en-US" sz="2800" dirty="0"/>
              <a:t> and </a:t>
            </a:r>
            <a:r>
              <a:rPr lang="en-US" sz="2800" b="1" dirty="0"/>
              <a:t>BRCA2</a:t>
            </a:r>
            <a:r>
              <a:rPr lang="en-US" sz="2800" dirty="0"/>
              <a:t> gene mutations are key drivers.</a:t>
            </a:r>
          </a:p>
          <a:p>
            <a:pPr lvl="1"/>
            <a:r>
              <a:rPr lang="en-US" sz="2800" dirty="0"/>
              <a:t>BRCA1 is associated with a higher risk of </a:t>
            </a:r>
            <a:r>
              <a:rPr lang="en-US" sz="2800" b="1" dirty="0"/>
              <a:t>early-onset BC</a:t>
            </a:r>
            <a:r>
              <a:rPr lang="en-US" sz="2800" dirty="0"/>
              <a:t>, particularly </a:t>
            </a:r>
            <a:r>
              <a:rPr lang="en-US" sz="2800" b="1" dirty="0"/>
              <a:t>triple-negative breast cancer (TNBC)</a:t>
            </a:r>
            <a:r>
              <a:rPr lang="en-US" sz="2800" dirty="0"/>
              <a:t>.</a:t>
            </a:r>
          </a:p>
          <a:p>
            <a:pPr lvl="1"/>
            <a:r>
              <a:rPr lang="en-US" sz="2800" dirty="0"/>
              <a:t>Both BRCA1 and BRCA2 mutations increase the risk of </a:t>
            </a:r>
            <a:r>
              <a:rPr lang="en-US" sz="2800" b="1" dirty="0"/>
              <a:t>second breast cancer</a:t>
            </a:r>
            <a:r>
              <a:rPr lang="en-US" sz="2800" dirty="0"/>
              <a:t>, </a:t>
            </a:r>
            <a:r>
              <a:rPr lang="en-US" sz="2800" b="1" dirty="0"/>
              <a:t>male breast cancer (especially BRCA2)</a:t>
            </a:r>
            <a:r>
              <a:rPr lang="en-US" sz="2800" dirty="0"/>
              <a:t>, </a:t>
            </a:r>
            <a:r>
              <a:rPr lang="en-US" sz="2800" b="1" dirty="0"/>
              <a:t>pancreatic cancer</a:t>
            </a:r>
            <a:r>
              <a:rPr lang="en-US" sz="2800" dirty="0"/>
              <a:t>, </a:t>
            </a:r>
            <a:r>
              <a:rPr lang="en-US" sz="2800" b="1" dirty="0"/>
              <a:t>prostate cancer</a:t>
            </a:r>
            <a:r>
              <a:rPr lang="en-US" sz="2800" dirty="0"/>
              <a:t>, and </a:t>
            </a:r>
            <a:r>
              <a:rPr lang="en-US" sz="2800" b="1" dirty="0"/>
              <a:t>melanoma</a:t>
            </a:r>
            <a:r>
              <a:rPr lang="en-US" sz="2800" dirty="0"/>
              <a:t>.</a:t>
            </a:r>
          </a:p>
          <a:p>
            <a:endParaRPr lang="en-US"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886" y="3468328"/>
            <a:ext cx="9552204" cy="3389671"/>
          </a:xfrm>
          <a:prstGeom prst="rect">
            <a:avLst/>
          </a:prstGeom>
        </p:spPr>
      </p:pic>
    </p:spTree>
    <p:extLst>
      <p:ext uri="{BB962C8B-B14F-4D97-AF65-F5344CB8AC3E}">
        <p14:creationId xmlns:p14="http://schemas.microsoft.com/office/powerpoint/2010/main" val="2560513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4999</TotalTime>
  <Words>4237</Words>
  <Application>Microsoft Office PowerPoint</Application>
  <PresentationFormat>Widescreen</PresentationFormat>
  <Paragraphs>356</Paragraphs>
  <Slides>60</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60</vt:i4>
      </vt:variant>
    </vt:vector>
  </HeadingPairs>
  <TitlesOfParts>
    <vt:vector size="73" baseType="lpstr">
      <vt:lpstr>Arial</vt:lpstr>
      <vt:lpstr>Arial MT</vt:lpstr>
      <vt:lpstr>Calibri</vt:lpstr>
      <vt:lpstr>Calibri Light</vt:lpstr>
      <vt:lpstr>Cambria Math</vt:lpstr>
      <vt:lpstr>Colonna MT</vt:lpstr>
      <vt:lpstr>Comic Sans MS</vt:lpstr>
      <vt:lpstr>Lucida Console</vt:lpstr>
      <vt:lpstr>Lucida Sans Unicode</vt:lpstr>
      <vt:lpstr>Raleway</vt:lpstr>
      <vt:lpstr>Roboto</vt:lpstr>
      <vt:lpstr>Wingdings</vt:lpstr>
      <vt:lpstr>Office Theme</vt:lpstr>
      <vt:lpstr>Inherited Gynecological Malignancies  </vt:lpstr>
      <vt:lpstr>PowerPoint Presentation</vt:lpstr>
      <vt:lpstr>MUTATIONS:</vt:lpstr>
      <vt:lpstr>Introduction</vt:lpstr>
      <vt:lpstr>Introduction</vt:lpstr>
      <vt:lpstr>Gynecologic Cancers, Associated Genes, and Prevention</vt:lpstr>
      <vt:lpstr>Gynecologic Cancers, Associated Genes, and Prevention 2</vt:lpstr>
      <vt:lpstr>Common cancer syndromes with gynecologic cancer risks: Hereditary Breast–Ovarian Cancer (HBOC) and Lynch syndrome (LS)</vt:lpstr>
      <vt:lpstr>PowerPoint Presentation</vt:lpstr>
      <vt:lpstr>PowerPoint Presentation</vt:lpstr>
      <vt:lpstr>Cancer Risk Statistics: </vt:lpstr>
      <vt:lpstr>Prevalence and Genetic Contribution: </vt:lpstr>
      <vt:lpstr>Rare syndromes with gynecologic manifestations</vt:lpstr>
      <vt:lpstr>PowerPoint Presentation</vt:lpstr>
      <vt:lpstr>Rare syndromes with gynecologic manifestations 2</vt:lpstr>
      <vt:lpstr>Fanconi Anemia pathway</vt:lpstr>
      <vt:lpstr> OVARIAN CANCER :</vt:lpstr>
      <vt:lpstr>INTRODUCTION</vt:lpstr>
      <vt:lpstr>RISK FACTOR</vt:lpstr>
      <vt:lpstr>PowerPoint Presentation</vt:lpstr>
      <vt:lpstr>PowerPoint Presentation</vt:lpstr>
      <vt:lpstr>OVARIAN CA SCREEING</vt:lpstr>
      <vt:lpstr>Limitations And Challenges Of Screening:</vt:lpstr>
      <vt:lpstr>Cancer antigen 125 (CA 125)</vt:lpstr>
      <vt:lpstr>Transvaginal ultrasound (TVUS)</vt:lpstr>
      <vt:lpstr>Surgical Prophylaxis</vt:lpstr>
      <vt:lpstr>PowerPoint Presentation</vt:lpstr>
      <vt:lpstr>Chemoprevention</vt:lpstr>
      <vt:lpstr>Endometrial Cancer: </vt:lpstr>
      <vt:lpstr>Introduction</vt:lpstr>
      <vt:lpstr>Risk Factors</vt:lpstr>
      <vt:lpstr>Screening</vt:lpstr>
      <vt:lpstr>Surgical Prophlaxis:</vt:lpstr>
      <vt:lpstr>Reproductive and sexual health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Evolution of cancer risk assessment: universal Lynch syndrome screening and multi-gene panel testing</vt:lpstr>
      <vt:lpstr>Family history and predictors of genetic risk of cancer</vt:lpstr>
      <vt:lpstr>personal and family history and clinical characteristics associated with an increased risk of cancer syndromes, particularly those including a gynecologic malignacy.</vt:lpstr>
      <vt:lpstr>2. Tumor Histologic Characteristics: Certain pathologies of tumors are associated with specific genetic mutations or cancer syndromes :</vt:lpstr>
      <vt:lpstr>3. Non-cancer History/Exam Finding</vt:lpstr>
      <vt:lpstr>4. Other Features: - Fibroid uterus: A potential feature of Cowden syndrome or Hereditary Leiomyomatosis and Renal Cell Cancer (HLRCC).</vt:lpstr>
      <vt:lpstr>Universal Lynch syndrome screening</vt:lpstr>
      <vt:lpstr>PowerPoint Presentation</vt:lpstr>
      <vt:lpstr>- Both IHC and MSI are accepted screening methods:</vt:lpstr>
      <vt:lpstr>- Benefits of Universal Lynch Syndrome (LS) Screening ensures high-</vt:lpstr>
      <vt:lpstr> NGS-Based Panel Testing for Cancer Risk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11</cp:revision>
  <dcterms:created xsi:type="dcterms:W3CDTF">2024-10-25T08:39:08Z</dcterms:created>
  <dcterms:modified xsi:type="dcterms:W3CDTF">2024-10-28T19:58:12Z</dcterms:modified>
</cp:coreProperties>
</file>