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4"/>
  </p:notesMasterIdLst>
  <p:sldIdLst>
    <p:sldId id="304" r:id="rId2"/>
    <p:sldId id="358" r:id="rId3"/>
    <p:sldId id="362" r:id="rId4"/>
    <p:sldId id="366" r:id="rId5"/>
    <p:sldId id="328" r:id="rId6"/>
    <p:sldId id="323" r:id="rId7"/>
    <p:sldId id="334" r:id="rId8"/>
    <p:sldId id="329" r:id="rId9"/>
    <p:sldId id="368" r:id="rId10"/>
    <p:sldId id="310" r:id="rId11"/>
    <p:sldId id="370" r:id="rId12"/>
    <p:sldId id="371" r:id="rId13"/>
    <p:sldId id="311" r:id="rId14"/>
    <p:sldId id="372" r:id="rId15"/>
    <p:sldId id="364" r:id="rId16"/>
    <p:sldId id="335" r:id="rId17"/>
    <p:sldId id="373" r:id="rId18"/>
    <p:sldId id="291" r:id="rId19"/>
    <p:sldId id="315" r:id="rId20"/>
    <p:sldId id="367" r:id="rId21"/>
    <p:sldId id="294" r:id="rId22"/>
    <p:sldId id="374" r:id="rId23"/>
    <p:sldId id="318" r:id="rId24"/>
    <p:sldId id="297" r:id="rId25"/>
    <p:sldId id="298" r:id="rId26"/>
    <p:sldId id="299" r:id="rId27"/>
    <p:sldId id="325" r:id="rId28"/>
    <p:sldId id="365" r:id="rId29"/>
    <p:sldId id="326" r:id="rId30"/>
    <p:sldId id="332" r:id="rId31"/>
    <p:sldId id="361" r:id="rId32"/>
    <p:sldId id="37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CC"/>
    <a:srgbClr val="FF99FF"/>
    <a:srgbClr val="FF00FF"/>
    <a:srgbClr val="FFFF66"/>
    <a:srgbClr val="003300"/>
    <a:srgbClr val="FDFEE6"/>
    <a:srgbClr val="ADA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361" autoAdjust="0"/>
  </p:normalViewPr>
  <p:slideViewPr>
    <p:cSldViewPr>
      <p:cViewPr varScale="1">
        <p:scale>
          <a:sx n="81" d="100"/>
          <a:sy n="81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D93B9B8-FA47-4362-A71A-A42AB79841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8706E86-8835-4019-BB01-DB721BD202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0808AFF-2406-4A0B-BBCD-D156CE6A35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904075DE-28A2-449C-A8A3-43E1CD86E5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2B8944F9-8629-40A1-B457-01F2904697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8FF4B38A-0530-4A11-A02A-7FE7A6A91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248EFE-C88E-48D6-924C-42BBE3B63BD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432DC-B46C-4EFB-A8A8-11A9E2ED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BE100-A037-4DE6-88C0-CF9E2350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1379F-C1C4-4511-8B5F-6D2769E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A9AC-2C9F-4073-BA2D-F8CB7050E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38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098F6-5FA3-49DA-9DBA-0876FC9E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392C3-140A-4ED8-A9CC-44569996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9A6E6-1119-4E2E-8EF3-B005592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235D-9797-40C0-9277-09C8A19C9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2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2E9E1-83C0-495C-923D-8A4F1AA9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6AB96-C91F-40EC-B237-4493258B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7AD58-E202-4DAF-A87E-86528319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36CB-1A41-4841-B41F-D7E4FFF34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14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4127A-23F4-43D7-84E3-B65D3EA6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AE4FD-94B4-4413-95FB-DEF454B4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DC76E-43B1-4D88-A6FC-9281E84B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B480-2EC3-435B-A9A0-6172DC5E0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28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4F8BA-685B-4AEA-A324-0353BDF1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18FE2-F9A8-485C-8784-FC2E99C7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5C4A7-607D-4E01-883D-E5869DCD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A092-7E21-4D79-A6B1-9874B4C52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27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698D05-37A4-46D1-ADF6-CF108D92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ECA226-78AD-4681-80E9-A663B8D8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B718FA-3D9A-4DE9-9739-5016E98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08E9-18D9-4DCD-8FA5-A339E7246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8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F77764-FCC8-4DA8-943B-F93C6893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8C820C-4FBD-41DB-AECB-68E04D3E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548E4B-E049-4E3E-8787-B4E4ABE8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5DD1-A1BF-4288-9EFB-4460C8A83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8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0F83E4-89DB-4555-8A5C-D570E968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7C056F-BEC8-4132-B305-3F23D10A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BEA894-BD25-4BE4-8726-9F6B8355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A554-D271-4376-9833-DCE5BB1A0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61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BA3054-DC47-4B31-9D25-F4F88C39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9D0C32-133C-4D8F-8046-DB992E24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0DBA69-05C1-473F-8AB4-55609A1C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41B91-B290-441C-A15B-2F00591CF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55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8BA1DD-6552-4149-A926-656ADDB9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CEEBA6-DAAB-4540-A350-FB412F4F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8F23A3-76AA-4A1C-B1FF-FC1E553F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BE631-AF0F-4AFE-B447-5C5287C68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23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9EDECD-44F8-4043-A0E9-FD5C29F3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8FD722-6D12-4311-A9F5-668BE5DC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35B1DF-4CD8-4E53-9FCC-28779E94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56B7-7A5D-4AC0-9DB4-516FA8EFF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35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87EC0A-44E7-4539-85D0-C5799D5E2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B780D4C-5B9B-4A9E-86AA-4204E0F8F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0277E-7BBE-4987-B27C-D6689593C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2B396-97FE-438F-BCE8-1D5576E4A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47916-6C2E-4473-A517-B9FF25207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9499D7-5333-402E-88A8-18D6742E3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1FBCFD36-0581-4D63-9851-41BFE88F88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981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rgbClr val="FDFEE6"/>
                </a:solidFill>
              </a:rPr>
            </a:br>
            <a:br>
              <a:rPr lang="en-US" dirty="0">
                <a:solidFill>
                  <a:srgbClr val="FDFEE6"/>
                </a:solidFill>
              </a:rPr>
            </a:br>
            <a:br>
              <a:rPr lang="en-US" dirty="0">
                <a:solidFill>
                  <a:srgbClr val="FDFEE6"/>
                </a:solidFill>
              </a:rPr>
            </a:br>
            <a:br>
              <a:rPr lang="en-US" dirty="0">
                <a:solidFill>
                  <a:srgbClr val="FDFEE6"/>
                </a:solidFill>
              </a:rPr>
            </a:br>
            <a:endParaRPr lang="en-US" sz="3600" dirty="0">
              <a:solidFill>
                <a:srgbClr val="FDFEE6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1D4EA2C-63C7-41F8-B5B8-B8010B802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36750"/>
            <a:ext cx="74676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Andalus" panose="02020603050405020304" pitchFamily="18" charset="-78"/>
                <a:cs typeface="Andalus" panose="02020603050405020304" pitchFamily="18" charset="-78"/>
              </a:rPr>
              <a:t>INFLAMMATION LECTURE 3</a:t>
            </a:r>
          </a:p>
          <a:p>
            <a:pPr algn="ctr" eaLnBrk="1" hangingPunct="1"/>
            <a:r>
              <a:rPr lang="en-US" altLang="en-US" sz="4000" b="1">
                <a:latin typeface="Andalus" panose="02020603050405020304" pitchFamily="18" charset="-78"/>
                <a:cs typeface="Andalus" panose="02020603050405020304" pitchFamily="18" charset="-78"/>
              </a:rPr>
              <a:t>CHEMICAL MEDIATORS AND REGULATORS OF IFLAMMATION</a:t>
            </a:r>
          </a:p>
          <a:p>
            <a:pPr algn="ctr" eaLnBrk="1" hangingPunct="1"/>
            <a:endParaRPr lang="en-US" altLang="en-US" sz="4000" b="1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1" hangingPunct="1"/>
            <a:r>
              <a:rPr lang="en-US" altLang="en-US" sz="2800" b="1">
                <a:latin typeface="Andalus" panose="02020603050405020304" pitchFamily="18" charset="-78"/>
                <a:cs typeface="Andalus" panose="02020603050405020304" pitchFamily="18" charset="-78"/>
              </a:rPr>
              <a:t>Dr.Bushra Al-Tarawneh</a:t>
            </a:r>
            <a:endParaRPr lang="ar-JO" altLang="en-US" sz="280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129BE3B-5DF1-4DBA-A1A6-FDFF1C877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pPr algn="ctr" eaLnBrk="1" hangingPunct="1"/>
            <a:r>
              <a:rPr lang="en-US" altLang="en-US" sz="4400" b="1">
                <a:solidFill>
                  <a:srgbClr val="C00000"/>
                </a:solidFill>
              </a:rPr>
              <a:t>Vasoactive Amines: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03E1527-3618-4F3F-B5D7-92B329EA16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1219200"/>
            <a:ext cx="8610600" cy="48768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/>
              <a:t>1- Histamine 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It causes arteriolar dilation and rapidly increases vascular permeability by inducing venular endothelial contraction and formation of </a:t>
            </a:r>
            <a:r>
              <a:rPr lang="en-US" sz="2800" dirty="0" err="1"/>
              <a:t>interendothelial</a:t>
            </a:r>
            <a:r>
              <a:rPr lang="en-US" sz="2800" dirty="0"/>
              <a:t> gaps.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8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Soon after its release, histamine is inactivated by </a:t>
            </a:r>
            <a:r>
              <a:rPr lang="en-US" sz="2800" b="1" dirty="0"/>
              <a:t>histaminase</a:t>
            </a:r>
            <a:r>
              <a:rPr lang="en-US" sz="2800" dirty="0"/>
              <a:t>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Histamine</a:t>
            </a:r>
            <a:r>
              <a:rPr lang="en-US" sz="2800" i="1" dirty="0"/>
              <a:t> </a:t>
            </a:r>
            <a:r>
              <a:rPr lang="en-US" sz="2800" dirty="0"/>
              <a:t>is produced by many cell types, particularly mast cells adjacent to vessels, as well as circulating basophils and platelets.</a:t>
            </a:r>
            <a:endParaRPr lang="en-US" sz="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0C7D1D1-6E37-417E-B6BE-D4747E839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pPr algn="ctr" eaLnBrk="1" hangingPunct="1"/>
            <a:r>
              <a:rPr lang="en-US" altLang="en-US" sz="4400" b="1">
                <a:solidFill>
                  <a:srgbClr val="C00000"/>
                </a:solidFill>
              </a:rPr>
              <a:t>Vasoactive Amines: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081D25E8-2523-43AA-A15D-1AB8FCE049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1219200"/>
            <a:ext cx="8610600" cy="51816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/>
              <a:t>1- Histamine 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Preformed histamine is released from mast cell granules in response to a variety of stimuli: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/>
              <a:t> (1) Physical injury such as trauma or heat.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/>
              <a:t> (2) Immune reactions involving binding of </a:t>
            </a:r>
            <a:r>
              <a:rPr lang="en-US" sz="2800" dirty="0" err="1"/>
              <a:t>IgE</a:t>
            </a:r>
            <a:r>
              <a:rPr lang="en-US" sz="2800" dirty="0"/>
              <a:t> antibodies to Fc receptors on mast cells.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/>
              <a:t>(3) C3a and C5a fragments of complement, the so-called anaphylatoxins.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/>
              <a:t>(4) Leukocyte-derived histamine-releasing proteins.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/>
              <a:t> (5) Neuropeptides (e.g., substance P).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/>
              <a:t>(6)</a:t>
            </a:r>
            <a:r>
              <a:rPr lang="fr-FR" sz="2800" dirty="0"/>
              <a:t>Certain cytokines (e.g., IL-1, IL-8).</a:t>
            </a:r>
            <a:r>
              <a:rPr lang="en-US" sz="2800" dirty="0"/>
              <a:t> </a:t>
            </a:r>
            <a:endParaRPr lang="en-US" sz="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C708DA5-FBA0-45FC-B327-CFE238C01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pPr algn="ctr" eaLnBrk="1" hangingPunct="1"/>
            <a:r>
              <a:rPr lang="en-US" altLang="en-US" sz="4400" b="1">
                <a:solidFill>
                  <a:srgbClr val="C00000"/>
                </a:solidFill>
              </a:rPr>
              <a:t>Vasoactive Amines: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42E4DAA-D4BA-4C9A-B9AD-21648693BD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1219200"/>
            <a:ext cx="8610600" cy="5181600"/>
          </a:xfrm>
        </p:spPr>
        <p:txBody>
          <a:bodyPr rtlCol="0">
            <a:normAutofit/>
          </a:bodyPr>
          <a:lstStyle/>
          <a:p>
            <a:pPr eaLnBrk="1" hangingPunct="1">
              <a:spcAft>
                <a:spcPts val="60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3600" b="1" dirty="0">
                <a:cs typeface="Arial" panose="020B0604020202020204" pitchFamily="34" charset="0"/>
              </a:rPr>
              <a:t>2-Serotonin (5-hydroxytryptamine):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It is a preformed vasoactive mediator found within platelet granules that is released during platelet aggregation.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It induces vasoconstriction during clotting.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It is produced mainly in some neurons and enterochromaffin cells, and is a neurotransmitter and regulates intestinal motility.</a:t>
            </a:r>
          </a:p>
          <a:p>
            <a:pPr marL="365760" indent="-256032" eaLnBrk="1" fontAlgn="auto" hangingPunct="1">
              <a:spcAft>
                <a:spcPts val="600"/>
              </a:spcAft>
              <a:buFont typeface="Wingdings 3"/>
              <a:buChar char=""/>
              <a:defRPr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5812587-F8DE-4C3D-8CEB-CA2BE22E2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2700" y="19050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en-US" sz="4800" b="1">
                <a:solidFill>
                  <a:srgbClr val="C00000"/>
                </a:solidFill>
              </a:rPr>
              <a:t>Arachidonic Acid Metabolites: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B70929A-4792-4AF3-8269-65E1148118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4953000"/>
          </a:xfrm>
        </p:spPr>
        <p:txBody>
          <a:bodyPr/>
          <a:lstStyle/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Products derived from the metabolism of AA affect a variety of biologic processes, including inflammation and hemostasis. </a:t>
            </a:r>
          </a:p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AA metabolites, also called e</a:t>
            </a:r>
            <a:r>
              <a:rPr lang="en-US" altLang="en-US" sz="3200" i="1">
                <a:cs typeface="Arial" panose="020B0604020202020204" pitchFamily="34" charset="0"/>
              </a:rPr>
              <a:t>icosanoids </a:t>
            </a:r>
            <a:r>
              <a:rPr lang="en-US" altLang="en-US" sz="3200">
                <a:cs typeface="Arial" panose="020B0604020202020204" pitchFamily="34" charset="0"/>
              </a:rPr>
              <a:t>(because they are derived from 20-carbon fatty acids—Greek </a:t>
            </a:r>
            <a:r>
              <a:rPr lang="en-US" altLang="en-US" sz="3200" i="1">
                <a:cs typeface="Arial" panose="020B0604020202020204" pitchFamily="34" charset="0"/>
              </a:rPr>
              <a:t>eicosa</a:t>
            </a:r>
            <a:r>
              <a:rPr lang="en-US" altLang="en-US" sz="3200">
                <a:cs typeface="Arial" panose="020B0604020202020204" pitchFamily="34" charset="0"/>
              </a:rPr>
              <a:t>,“twenty”), can mediate virtually every step of inflammation.</a:t>
            </a:r>
          </a:p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Leukocytes, mast cells, endothelial cells, and platelets are the major sources of AA.</a:t>
            </a:r>
            <a:endParaRPr lang="en-US" altLang="en-US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3AC9D7D-53EE-4012-A830-2A279012BC37}"/>
              </a:ext>
            </a:extLst>
          </p:cNvPr>
          <p:cNvGraphicFramePr>
            <a:graphicFrameLocks noGrp="1"/>
          </p:cNvGraphicFramePr>
          <p:nvPr/>
        </p:nvGraphicFramePr>
        <p:xfrm>
          <a:off x="-12700" y="1028700"/>
          <a:ext cx="9144000" cy="5829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7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Eicosanoid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314">
                <a:tc>
                  <a:txBody>
                    <a:bodyPr/>
                    <a:lstStyle/>
                    <a:p>
                      <a:r>
                        <a:rPr lang="en-US" sz="2800" dirty="0"/>
                        <a:t>Prostaglandins PGI2 (prostacyclin), PGE1, PGE2, PGD2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Vasodilation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r>
                        <a:rPr lang="en-US" sz="2800" dirty="0"/>
                        <a:t>Thromboxane A2, leukotrienes C4, D4, E4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Vasoconstriction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r>
                        <a:rPr lang="en-US" sz="2800" dirty="0"/>
                        <a:t>Leukotrienes C4, D4, 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Increased vascular permeability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r>
                        <a:rPr lang="en-US" sz="2800" dirty="0"/>
                        <a:t>Leukotriene 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Chemotaxis, leukocyte adhesion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r>
                        <a:rPr lang="en-US" sz="2800" dirty="0"/>
                        <a:t>Prostaglandins PGC4, PGD4, PGE4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Smooth muscle contraction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09" name="Rectangle 2">
            <a:extLst>
              <a:ext uri="{FF2B5EF4-FFF2-40B4-BE49-F238E27FC236}">
                <a16:creationId xmlns:a16="http://schemas.microsoft.com/office/drawing/2014/main" id="{B22CCDCA-42D8-404D-BEDF-C27CE0DC9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905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  <a:latin typeface="Calibri Light" panose="020F0302020204030204" pitchFamily="34" charset="0"/>
              </a:rPr>
              <a:t>Arachidonic Acid Metabolites: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56965058-9096-48B0-ACF6-8F401ECE1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0"/>
            <a:ext cx="781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1F04267-7520-4294-8909-E623F2F65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1219200"/>
            <a:ext cx="85201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It is generated from the membrane phospholipids of neutrophils, monocytes, basophils, endothelial cells, and platelets (and other cells) by the action of phospholipase A2.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 PAF acts directly on target cells through the effects of a specific G protein–coupled receptor.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9C25D4E-C179-45A4-90A7-FBA79FFB9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905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  <a:latin typeface="Calibri Light" panose="020F0302020204030204" pitchFamily="34" charset="0"/>
              </a:rPr>
              <a:t>Platelet-Activating Factor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>
            <a:extLst>
              <a:ext uri="{FF2B5EF4-FFF2-40B4-BE49-F238E27FC236}">
                <a16:creationId xmlns:a16="http://schemas.microsoft.com/office/drawing/2014/main" id="{600DEA0B-69CA-4F60-A5AD-45510634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228725"/>
            <a:ext cx="82169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u="sng" dirty="0">
                <a:latin typeface="Arial" pitchFamily="34" charset="0"/>
              </a:rPr>
              <a:t>Functions: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</a:rPr>
              <a:t> 1- Stimulation of platelets.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</a:rPr>
              <a:t> 2-Bronchoconstriction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</a:rPr>
              <a:t> 3-Vasodilatation.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</a:rPr>
              <a:t> 4- Increased vascular permeability.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</a:rPr>
              <a:t>  (100 - 1,000 times more potent than histamine)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u="sng" dirty="0">
              <a:latin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latin typeface="Arial" pitchFamily="34" charset="0"/>
              </a:rPr>
              <a:t>Induce most of the reactions of inflammation</a:t>
            </a:r>
            <a:r>
              <a:rPr lang="en-US" sz="2800" dirty="0">
                <a:latin typeface="Arial" pitchFamily="34" charset="0"/>
              </a:rPr>
              <a:t>: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</a:rPr>
              <a:t>Enhanced leukocyte adhesion, chemotaxis, degranulation, intracellular killing, and stimulates synthesis of other mediators like AA metabolites.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1B8F315-DD87-4BCB-9B41-61C383D65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905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  <a:latin typeface="Calibri Light" panose="020F0302020204030204" pitchFamily="34" charset="0"/>
              </a:rPr>
              <a:t>Platelet-Activating Factor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ED8D01B8-BB9C-406C-9363-0B9C4901CE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3363" y="1249363"/>
            <a:ext cx="8672512" cy="54864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 Polypeptide products of many cell types.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u="sng" dirty="0"/>
              <a:t>Major  types of cytokines</a:t>
            </a:r>
            <a:r>
              <a:rPr lang="en-US" sz="2800" dirty="0"/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/>
              <a:t> Interleukin    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/>
              <a:t>Tumor Necrosis Factor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/>
              <a:t>Chemokines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/>
              <a:t>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/>
              <a:t>Interleukins (IL)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/>
              <a:t>A group of </a:t>
            </a:r>
            <a:r>
              <a:rPr lang="en-US" sz="2400" i="1" dirty="0" err="1"/>
              <a:t>cytokins</a:t>
            </a:r>
            <a:r>
              <a:rPr lang="en-US" sz="2400" i="1" dirty="0"/>
              <a:t> that are capable of mediating </a:t>
            </a:r>
            <a:r>
              <a:rPr lang="en-US" sz="2400" i="1" u="sng" dirty="0"/>
              <a:t>communications </a:t>
            </a:r>
            <a:r>
              <a:rPr lang="en-US" sz="2400" i="1" dirty="0"/>
              <a:t>between </a:t>
            </a:r>
            <a:r>
              <a:rPr lang="en-US" sz="2400" i="1" dirty="0" err="1"/>
              <a:t>leukocyts</a:t>
            </a:r>
            <a:r>
              <a:rPr lang="en-US" sz="2400" i="1" dirty="0"/>
              <a:t>. They are named by numbering (IL-1, IL-2…….)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600" dirty="0"/>
          </a:p>
        </p:txBody>
      </p:sp>
      <p:sp>
        <p:nvSpPr>
          <p:cNvPr id="20483" name="Rectangle 13">
            <a:extLst>
              <a:ext uri="{FF2B5EF4-FFF2-40B4-BE49-F238E27FC236}">
                <a16:creationId xmlns:a16="http://schemas.microsoft.com/office/drawing/2014/main" id="{43944C6A-ED64-4E2A-B899-9342D69F7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ar-JO" altLang="en-US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48167" name="Group 39">
            <a:extLst>
              <a:ext uri="{FF2B5EF4-FFF2-40B4-BE49-F238E27FC236}">
                <a16:creationId xmlns:a16="http://schemas.microsoft.com/office/drawing/2014/main" id="{EE56E249-6CD8-4DD5-8F1C-B4D2E81F37A5}"/>
              </a:ext>
            </a:extLst>
          </p:cNvPr>
          <p:cNvGraphicFramePr>
            <a:graphicFrameLocks noGrp="1"/>
          </p:cNvGraphicFramePr>
          <p:nvPr/>
        </p:nvGraphicFramePr>
        <p:xfrm>
          <a:off x="-101600" y="3810000"/>
          <a:ext cx="207963" cy="365125"/>
        </p:xfrm>
        <a:graphic>
          <a:graphicData uri="http://schemas.openxmlformats.org/drawingml/2006/table">
            <a:tbl>
              <a:tblPr rtl="1"/>
              <a:tblGrid>
                <a:gridCol w="20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282" marR="91282" marT="45434" marB="4543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86" name="Rectangle 23">
            <a:extLst>
              <a:ext uri="{FF2B5EF4-FFF2-40B4-BE49-F238E27FC236}">
                <a16:creationId xmlns:a16="http://schemas.microsoft.com/office/drawing/2014/main" id="{DABCA2F1-ED28-4993-8993-1CDEA229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ar-JO" altLang="en-US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  <p:sp>
        <p:nvSpPr>
          <p:cNvPr id="20487" name="Rectangle 2">
            <a:extLst>
              <a:ext uri="{FF2B5EF4-FFF2-40B4-BE49-F238E27FC236}">
                <a16:creationId xmlns:a16="http://schemas.microsoft.com/office/drawing/2014/main" id="{600D91F2-F7B0-42EC-8F2A-D085A2C5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905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  <a:latin typeface="Calibri Light" panose="020F0302020204030204" pitchFamily="34" charset="0"/>
              </a:rPr>
              <a:t>Cytokines: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45D0261F-43B0-42E6-8E40-7D05FF49D0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2100" y="1066800"/>
            <a:ext cx="8534400" cy="5410200"/>
          </a:xfrm>
        </p:spPr>
        <p:txBody>
          <a:bodyPr/>
          <a:lstStyle/>
          <a:p>
            <a:pPr marL="109728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/>
              <a:t>Tumor Necrosis Factor and Interleukin-1</a:t>
            </a:r>
            <a:endParaRPr lang="en-US" altLang="en-US" sz="2800" b="1" dirty="0"/>
          </a:p>
          <a:p>
            <a:pPr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Produced by: Activated macrophages, Mast cells and Endothelial cells.</a:t>
            </a:r>
          </a:p>
          <a:p>
            <a:pPr eaLnBrk="1" hangingPunct="1"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Functions: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Endothelial activation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stimulating the expression of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adhesion molecules on endothelial cells → increased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leukocyte binding and recruitment.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Enhance the production of additional cytokines.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TNF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 aggregation and activation of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neutrophils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IL-1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activates tissue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fibroblasts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→ increase  proliferation &amp; production of ECM. 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951AF7B-6C24-4A55-A4DA-179554B5D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905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  <a:latin typeface="Calibri Light" panose="020F0302020204030204" pitchFamily="34" charset="0"/>
              </a:rPr>
              <a:t>Cytokines: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FF06F-4F93-4F78-B8C0-7E666A3F1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205"/>
            <a:ext cx="9144000" cy="43704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4ADDC2AF-373E-4007-ABBB-209D6423B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413"/>
            <a:ext cx="91440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38271EF7-6EF5-45BC-8FD8-7706C5417F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28700"/>
            <a:ext cx="8229600" cy="5638800"/>
          </a:xfrm>
        </p:spPr>
        <p:txBody>
          <a:bodyPr/>
          <a:lstStyle/>
          <a:p>
            <a:pPr marL="107950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2800" b="1" dirty="0"/>
              <a:t>Chemokines</a:t>
            </a:r>
          </a:p>
          <a:p>
            <a:pPr marL="450850" indent="-342900" eaLnBrk="1" hangingPunct="1">
              <a:lnSpc>
                <a:spcPct val="80000"/>
              </a:lnSpc>
              <a:defRPr/>
            </a:pPr>
            <a:r>
              <a:rPr lang="en-US" altLang="en-US" sz="2400" u="sng" dirty="0">
                <a:cs typeface="Arial" panose="020B0604020202020204" pitchFamily="34" charset="0"/>
              </a:rPr>
              <a:t>Chemo-attractants</a:t>
            </a:r>
            <a:r>
              <a:rPr lang="en-US" altLang="en-US" sz="2400" dirty="0">
                <a:cs typeface="Arial" panose="020B0604020202020204" pitchFamily="34" charset="0"/>
              </a:rPr>
              <a:t> for different types of leukocytes. </a:t>
            </a:r>
          </a:p>
          <a:p>
            <a:pPr marL="107950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endParaRPr lang="en-US" altLang="en-US" sz="2400" u="sng" dirty="0">
              <a:cs typeface="Arial" panose="020B0604020202020204" pitchFamily="34" charset="0"/>
            </a:endParaRPr>
          </a:p>
          <a:p>
            <a:pPr marL="450850" indent="-342900" eaLnBrk="1" hangingPunct="1">
              <a:lnSpc>
                <a:spcPct val="80000"/>
              </a:lnSpc>
              <a:defRPr/>
            </a:pPr>
            <a:r>
              <a:rPr lang="en-US" altLang="en-US" sz="2400" b="1" dirty="0">
                <a:cs typeface="Arial" panose="020B0604020202020204" pitchFamily="34" charset="0"/>
              </a:rPr>
              <a:t>Functions:</a:t>
            </a:r>
          </a:p>
          <a:p>
            <a:pPr marL="10795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Leukocyte attraction and activation by increasing its affinity of adhesion to endothelial cells.</a:t>
            </a:r>
          </a:p>
          <a:p>
            <a:pPr marL="107950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450850" indent="-342900" eaLnBrk="1" hangingPunct="1">
              <a:lnSpc>
                <a:spcPct val="80000"/>
              </a:lnSpc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Different combinations of chemokines  are secreted for recruitment of  specific leukocyte to sites of inflammation</a:t>
            </a:r>
          </a:p>
          <a:p>
            <a:pPr marL="107950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  </a:t>
            </a:r>
          </a:p>
          <a:p>
            <a:pPr marL="107950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Neutrophils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400" dirty="0">
                <a:cs typeface="Arial" panose="020B0604020202020204" pitchFamily="34" charset="0"/>
              </a:rPr>
              <a:t> Acute inflammation</a:t>
            </a:r>
          </a:p>
          <a:p>
            <a:pPr marL="107950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Eosinophils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400" dirty="0">
                <a:cs typeface="Arial" panose="020B0604020202020204" pitchFamily="34" charset="0"/>
              </a:rPr>
              <a:t> Parasitic infection, Allergic reaction. </a:t>
            </a:r>
          </a:p>
          <a:p>
            <a:pPr marL="107950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Lymphocytes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400" dirty="0">
                <a:cs typeface="Arial" panose="020B0604020202020204" pitchFamily="34" charset="0"/>
              </a:rPr>
              <a:t> Chronic inflammation. 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1524EE1-7CCE-4342-928D-CC8C75FF5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905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  <a:latin typeface="Calibri Light" panose="020F0302020204030204" pitchFamily="34" charset="0"/>
              </a:rPr>
              <a:t>Cytokines: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7F4A7EFC-98EC-46DA-A2C4-83313ABD6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01600"/>
            <a:ext cx="7886700" cy="1158875"/>
          </a:xfrm>
        </p:spPr>
        <p:txBody>
          <a:bodyPr/>
          <a:lstStyle/>
          <a:p>
            <a:pPr algn="ctr"/>
            <a:r>
              <a:rPr lang="en-US" altLang="en-US" sz="4800" b="1">
                <a:solidFill>
                  <a:srgbClr val="C00000"/>
                </a:solidFill>
              </a:rPr>
              <a:t>Reactive Oxygen Species</a:t>
            </a:r>
            <a:endParaRPr lang="en-US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042A7BCA-7DA8-495F-BAB5-E9F2D6246A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>
                <a:cs typeface="Arial" panose="020B0604020202020204" pitchFamily="34" charset="0"/>
              </a:rPr>
              <a:t>Oxygen-derived free radicals synthesized within lysosomes and released from </a:t>
            </a:r>
            <a:r>
              <a:rPr lang="en-US" altLang="en-US" sz="2800" u="sng">
                <a:cs typeface="Arial" panose="020B0604020202020204" pitchFamily="34" charset="0"/>
              </a:rPr>
              <a:t>neutrophils</a:t>
            </a:r>
            <a:r>
              <a:rPr lang="en-US" altLang="en-US" sz="2800">
                <a:cs typeface="Arial" panose="020B0604020202020204" pitchFamily="34" charset="0"/>
              </a:rPr>
              <a:t> and </a:t>
            </a:r>
            <a:r>
              <a:rPr lang="en-US" altLang="en-US" sz="2800" u="sng">
                <a:cs typeface="Arial" panose="020B0604020202020204" pitchFamily="34" charset="0"/>
              </a:rPr>
              <a:t>activated macrophages.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u="sng">
                <a:cs typeface="Arial" panose="020B0604020202020204" pitchFamily="34" charset="0"/>
              </a:rPr>
              <a:t>Functions: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cs typeface="Arial" panose="020B0604020202020204" pitchFamily="34" charset="0"/>
              </a:rPr>
              <a:t>   Destruction of phagocytosed microbes and necrotic cells.   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C91F488-832A-4689-A665-6F05682C3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>
                <a:solidFill>
                  <a:srgbClr val="C00000"/>
                </a:solidFill>
              </a:rPr>
              <a:t>Nitric Oxide (NO):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4093DE4-FF13-4F4C-A41C-077A670FFD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250" y="1371600"/>
            <a:ext cx="8953500" cy="5334000"/>
          </a:xfrm>
        </p:spPr>
        <p:txBody>
          <a:bodyPr/>
          <a:lstStyle/>
          <a:p>
            <a:pPr marL="109538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is a short-lived, soluble, free-radical gas produced by endothelial cells and macrophages.</a:t>
            </a:r>
          </a:p>
          <a:p>
            <a:pPr marL="109538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538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Functions: </a:t>
            </a:r>
          </a:p>
          <a:p>
            <a:pPr marL="566738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Used by Macrophages as a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cytotoxic metabolite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killing  microbes and tumor cells.</a:t>
            </a:r>
          </a:p>
          <a:p>
            <a:pPr marL="566738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endothelial cells it cause relaxation of vascular smooth muscle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(vasodilation)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increase blood flow.</a:t>
            </a:r>
          </a:p>
          <a:p>
            <a:pPr marL="566738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suppresses acute inflammation by:</a:t>
            </a:r>
          </a:p>
          <a:p>
            <a:pPr marL="109538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A. Antagonism of all stages of platelet activation factors.</a:t>
            </a:r>
          </a:p>
          <a:p>
            <a:pPr marL="109538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(adhesion, aggregation, and degranulation).</a:t>
            </a:r>
          </a:p>
          <a:p>
            <a:pPr marL="109538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B. Reduction of leukocyte recruitment at inflammation sites.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191CD1A-651A-4764-80BD-1B6013A91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altLang="en-US" sz="4800" b="1">
                <a:solidFill>
                  <a:srgbClr val="C00000"/>
                </a:solidFill>
              </a:rPr>
              <a:t>Lysosomal Enzymes of Leukocytes: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18136E2-27D3-44BC-859B-C4D766D514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1181100"/>
            <a:ext cx="8458200" cy="4991100"/>
          </a:xfrm>
        </p:spPr>
        <p:txBody>
          <a:bodyPr rtlCol="0"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Released from the </a:t>
            </a:r>
            <a:r>
              <a:rPr lang="en-US" sz="2800" dirty="0" err="1"/>
              <a:t>lysosomal</a:t>
            </a:r>
            <a:r>
              <a:rPr lang="en-US" sz="2800" dirty="0"/>
              <a:t> granules of neutrophils and monocytes.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dirty="0"/>
              <a:t>Types: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u="sng" dirty="0"/>
              <a:t>Acid proteases</a:t>
            </a:r>
            <a:r>
              <a:rPr lang="en-US" sz="2800" dirty="0"/>
              <a:t> 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/>
              <a:t>Active only within </a:t>
            </a:r>
            <a:r>
              <a:rPr lang="en-US" sz="2800" dirty="0" err="1"/>
              <a:t>phagolysosomes</a:t>
            </a:r>
            <a:r>
              <a:rPr lang="en-US" sz="2800" dirty="0"/>
              <a:t>.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700" dirty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u="sng" dirty="0"/>
              <a:t>Neutral proteases</a:t>
            </a:r>
            <a:r>
              <a:rPr lang="en-US" sz="2800" dirty="0"/>
              <a:t>: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/>
              <a:t>Active in the extracellular matrix causing their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/>
              <a:t>destruction.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600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ED86B95-DFF9-4907-8316-B902D5DD9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0" y="228600"/>
            <a:ext cx="7810500" cy="762000"/>
          </a:xfrm>
        </p:spPr>
        <p:txBody>
          <a:bodyPr/>
          <a:lstStyle/>
          <a:p>
            <a:pPr algn="ctr" eaLnBrk="1" hangingPunct="1"/>
            <a:r>
              <a:rPr lang="en-US" altLang="en-US" sz="4800" b="1">
                <a:solidFill>
                  <a:srgbClr val="C00000"/>
                </a:solidFill>
              </a:rPr>
              <a:t>Neuropeptides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7B82B81-6368-4166-AF53-6D68655746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6750" y="1219200"/>
            <a:ext cx="78105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>
                <a:cs typeface="Arial" panose="020B0604020202020204" pitchFamily="34" charset="0"/>
              </a:rPr>
              <a:t>Small proteins secreted by </a:t>
            </a:r>
            <a:r>
              <a:rPr lang="en-US" altLang="en-US" sz="3200" u="sng">
                <a:cs typeface="Arial" panose="020B0604020202020204" pitchFamily="34" charset="0"/>
              </a:rPr>
              <a:t>nerve fibers.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>
                <a:cs typeface="Arial" panose="020B0604020202020204" pitchFamily="34" charset="0"/>
              </a:rPr>
              <a:t>Prominent  in lung and gastrointestinal tract.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>
                <a:cs typeface="Arial" panose="020B0604020202020204" pitchFamily="34" charset="0"/>
              </a:rPr>
              <a:t>Ex.: </a:t>
            </a:r>
            <a:r>
              <a:rPr lang="en-US" altLang="en-US" sz="3200" u="sng">
                <a:cs typeface="Arial" panose="020B0604020202020204" pitchFamily="34" charset="0"/>
              </a:rPr>
              <a:t>Substance P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u="sng">
                <a:cs typeface="Arial" panose="020B0604020202020204" pitchFamily="34" charset="0"/>
              </a:rPr>
              <a:t> </a:t>
            </a:r>
            <a:endParaRPr lang="en-US" altLang="en-US" sz="320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u="sng">
                <a:cs typeface="Arial" panose="020B0604020202020204" pitchFamily="34" charset="0"/>
              </a:rPr>
              <a:t>Functions:</a:t>
            </a:r>
          </a:p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Transmit pain signals. </a:t>
            </a:r>
          </a:p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Regulate vessel tone. </a:t>
            </a:r>
          </a:p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Modulate vascular permeability.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8EAFEBF-9BF7-4D52-9E6B-0CEF07F31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66700"/>
            <a:ext cx="8686800" cy="1143000"/>
          </a:xfrm>
        </p:spPr>
        <p:txBody>
          <a:bodyPr/>
          <a:lstStyle/>
          <a:p>
            <a:pPr algn="ctr"/>
            <a:r>
              <a:rPr lang="en-US" altLang="en-US" sz="4400" b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Plasma Protein-Derived Mediators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094796B-D557-4EEF-8D67-6CA35973A3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4495800"/>
          </a:xfrm>
        </p:spPr>
        <p:txBody>
          <a:bodyPr rtlCol="0"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Circulating proteins (in the blood) involved in several aspects of the inflammatory reaction and composed of three interrelated systems:-</a:t>
            </a:r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/>
              <a:t>1. Complement.</a:t>
            </a:r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/>
              <a:t>2. Coagulation systems.</a:t>
            </a:r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/>
              <a:t>3. </a:t>
            </a:r>
            <a:r>
              <a:rPr lang="en-US" sz="2800" dirty="0" err="1"/>
              <a:t>kinin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>
            <a:extLst>
              <a:ext uri="{FF2B5EF4-FFF2-40B4-BE49-F238E27FC236}">
                <a16:creationId xmlns:a16="http://schemas.microsoft.com/office/drawing/2014/main" id="{DD375F98-21C6-4E19-9C7A-256BFBBAAF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2625"/>
          </a:xfrm>
        </p:spPr>
        <p:txBody>
          <a:bodyPr rtlCol="0">
            <a:normAutofit fontScale="92500"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Complement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10AED313-7210-41B3-AD4F-87E257B01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38" y="1825625"/>
            <a:ext cx="2805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Inactive enzymes</a:t>
            </a:r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8DD091A6-605D-4C12-B1FA-14DA2B37A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925638"/>
            <a:ext cx="32464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Enzyme precursors.</a:t>
            </a:r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E10E525D-7618-4965-84E6-D58BCA2A5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76600"/>
            <a:ext cx="2236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</a:p>
        </p:txBody>
      </p:sp>
      <p:sp>
        <p:nvSpPr>
          <p:cNvPr id="29702" name="Rectangle 7">
            <a:extLst>
              <a:ext uri="{FF2B5EF4-FFF2-40B4-BE49-F238E27FC236}">
                <a16:creationId xmlns:a16="http://schemas.microsoft.com/office/drawing/2014/main" id="{34DC029B-AFF1-49D9-A410-25A9C6962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4419600"/>
            <a:ext cx="2416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Vascular </a:t>
            </a:r>
          </a:p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permeability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Rectangle 8">
            <a:extLst>
              <a:ext uri="{FF2B5EF4-FFF2-40B4-BE49-F238E27FC236}">
                <a16:creationId xmlns:a16="http://schemas.microsoft.com/office/drawing/2014/main" id="{4649B528-BD8C-4F5A-8EC2-82712BBB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72000"/>
            <a:ext cx="2247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Leukocyte </a:t>
            </a:r>
          </a:p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chemotaxis.</a:t>
            </a:r>
          </a:p>
        </p:txBody>
      </p:sp>
      <p:sp>
        <p:nvSpPr>
          <p:cNvPr id="29704" name="Rectangle 9">
            <a:extLst>
              <a:ext uri="{FF2B5EF4-FFF2-40B4-BE49-F238E27FC236}">
                <a16:creationId xmlns:a16="http://schemas.microsoft.com/office/drawing/2014/main" id="{E27A3941-8D2D-4E9A-B86A-637D632B6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572000"/>
            <a:ext cx="3490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Opsonization</a:t>
            </a:r>
          </a:p>
        </p:txBody>
      </p:sp>
      <p:sp>
        <p:nvSpPr>
          <p:cNvPr id="29705" name="Line 11">
            <a:extLst>
              <a:ext uri="{FF2B5EF4-FFF2-40B4-BE49-F238E27FC236}">
                <a16:creationId xmlns:a16="http://schemas.microsoft.com/office/drawing/2014/main" id="{BBBE3B51-D0B9-4A7B-B978-B0182CBD76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684213"/>
            <a:ext cx="685800" cy="11414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2">
            <a:extLst>
              <a:ext uri="{FF2B5EF4-FFF2-40B4-BE49-F238E27FC236}">
                <a16:creationId xmlns:a16="http://schemas.microsoft.com/office/drawing/2014/main" id="{F40EF1EC-B9F5-42E7-8D7B-28246838E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682625"/>
            <a:ext cx="533400" cy="1146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4">
            <a:extLst>
              <a:ext uri="{FF2B5EF4-FFF2-40B4-BE49-F238E27FC236}">
                <a16:creationId xmlns:a16="http://schemas.microsoft.com/office/drawing/2014/main" id="{054ECD3E-7D22-4297-ADA6-3AF69931DC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3886200"/>
            <a:ext cx="1219200" cy="6207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5">
            <a:extLst>
              <a:ext uri="{FF2B5EF4-FFF2-40B4-BE49-F238E27FC236}">
                <a16:creationId xmlns:a16="http://schemas.microsoft.com/office/drawing/2014/main" id="{2F4C51BA-9A1A-47DC-B6C8-1DAE16153F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9624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6">
            <a:extLst>
              <a:ext uri="{FF2B5EF4-FFF2-40B4-BE49-F238E27FC236}">
                <a16:creationId xmlns:a16="http://schemas.microsoft.com/office/drawing/2014/main" id="{56DA9CD6-8CCA-4A2E-AB42-ADCFB4552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886200"/>
            <a:ext cx="8382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AutoShape 17">
            <a:extLst>
              <a:ext uri="{FF2B5EF4-FFF2-40B4-BE49-F238E27FC236}">
                <a16:creationId xmlns:a16="http://schemas.microsoft.com/office/drawing/2014/main" id="{5122DC8D-525E-4338-83C3-AB76E7281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49500"/>
            <a:ext cx="4876800" cy="927100"/>
          </a:xfrm>
          <a:prstGeom prst="downArrowCallout">
            <a:avLst>
              <a:gd name="adj1" fmla="val 24256"/>
              <a:gd name="adj2" fmla="val 63951"/>
              <a:gd name="adj3" fmla="val 16667"/>
              <a:gd name="adj4" fmla="val 3394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ar-JO" altLang="en-US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  <p:sp>
        <p:nvSpPr>
          <p:cNvPr id="29711" name="Rectangle 18">
            <a:extLst>
              <a:ext uri="{FF2B5EF4-FFF2-40B4-BE49-F238E27FC236}">
                <a16:creationId xmlns:a16="http://schemas.microsoft.com/office/drawing/2014/main" id="{D73EEE99-D4DB-4F1C-B79F-FF1082D6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7150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Protein coated microbes to help phagocytosis and destruction. </a:t>
            </a:r>
          </a:p>
        </p:txBody>
      </p:sp>
      <p:sp>
        <p:nvSpPr>
          <p:cNvPr id="29712" name="Line 19">
            <a:extLst>
              <a:ext uri="{FF2B5EF4-FFF2-40B4-BE49-F238E27FC236}">
                <a16:creationId xmlns:a16="http://schemas.microsoft.com/office/drawing/2014/main" id="{FBDDDCA6-E892-4312-9659-02E0B9137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1054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CDD4BCD0-15BA-4952-8CE4-CA1CAC5F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738"/>
            <a:ext cx="9144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30523B8-0BEB-4699-80EB-9AB6A6F80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sz="4800" b="1">
                <a:solidFill>
                  <a:srgbClr val="C00000"/>
                </a:solidFill>
              </a:rPr>
              <a:t>Coagulation factors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B4C213A6-E6CC-4CA8-8100-CB5D9977D3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192213"/>
            <a:ext cx="7924800" cy="5513387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Factor XII (Hageman factor) Synthesized in the liver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Released into the circulation (Inactive) 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Contact activated platelet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Activated factor XII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Induce clotting &amp; generate group of circulating mediators of inflammation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7EA64B3-A7CA-4CA4-A702-41D113FD0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70962F1-BBB1-4FCB-A710-CFCEAAC34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altLang="en-US" sz="5400" b="1">
                <a:solidFill>
                  <a:srgbClr val="C00000"/>
                </a:solidFill>
              </a:rPr>
              <a:t>Kinin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6CE4FAC-BADC-448C-A9CD-64B0995272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257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u="sng">
                <a:cs typeface="Arial" panose="020B0604020202020204" pitchFamily="34" charset="0"/>
              </a:rPr>
              <a:t>Kinin system activation: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>
                <a:cs typeface="Arial" panose="020B0604020202020204" pitchFamily="34" charset="0"/>
              </a:rPr>
              <a:t>1- Bradykinin: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>
                <a:cs typeface="Arial" panose="020B0604020202020204" pitchFamily="34" charset="0"/>
              </a:rPr>
              <a:t>Increase vascular permeability.      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>
                <a:cs typeface="Arial" panose="020B0604020202020204" pitchFamily="34" charset="0"/>
              </a:rPr>
              <a:t>Vasodilatation 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>
                <a:cs typeface="Arial" panose="020B0604020202020204" pitchFamily="34" charset="0"/>
              </a:rPr>
              <a:t>Smooth muscle contraction         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800">
                <a:cs typeface="Arial" panose="020B0604020202020204" pitchFamily="34" charset="0"/>
              </a:rPr>
              <a:t>Pain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>
                <a:cs typeface="Arial" panose="020B0604020202020204" pitchFamily="34" charset="0"/>
              </a:rPr>
              <a:t>2- Kallikrein</a:t>
            </a:r>
            <a:r>
              <a:rPr lang="en-US" altLang="en-US" sz="3600"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>
                <a:cs typeface="Arial" panose="020B0604020202020204" pitchFamily="34" charset="0"/>
              </a:rPr>
              <a:t>Chemotactic activity.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>
                <a:cs typeface="Arial" panose="020B0604020202020204" pitchFamily="34" charset="0"/>
              </a:rPr>
              <a:t>Potent activator of Hageman factor so represent a link between kinin and clotting systems</a:t>
            </a:r>
            <a:r>
              <a:rPr lang="en-US" altLang="en-US" sz="3600">
                <a:cs typeface="Arial" panose="020B0604020202020204" pitchFamily="34" charset="0"/>
              </a:rPr>
              <a:t>. </a:t>
            </a:r>
            <a:endParaRPr lang="en-US" altLang="en-US" sz="28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BAA7D58-DB33-4BA7-99C4-6FD30C035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85813"/>
          </a:xfrm>
        </p:spPr>
        <p:txBody>
          <a:bodyPr/>
          <a:lstStyle/>
          <a:p>
            <a:pPr algn="ctr" eaLnBrk="1" hangingPunct="1"/>
            <a:r>
              <a:rPr lang="en-US" altLang="en-US" sz="4200" b="1">
                <a:solidFill>
                  <a:srgbClr val="FF0000"/>
                </a:solidFill>
              </a:rPr>
              <a:t>Systemic Manifestations of Inflammation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8EEB6475-1713-47BA-A325-EDA8DFD3B5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1143000"/>
            <a:ext cx="7848600" cy="60721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>
                <a:latin typeface="+mj-lt"/>
              </a:rPr>
              <a:t>1- Acute phase </a:t>
            </a:r>
            <a:r>
              <a:rPr lang="en-US" sz="3200" i="1" dirty="0"/>
              <a:t>reaction, </a:t>
            </a:r>
            <a:r>
              <a:rPr lang="en-US" sz="3200" dirty="0"/>
              <a:t>or the systemic inflammatory response syndrome (SIRS):</a:t>
            </a:r>
            <a:endParaRPr lang="en-US" sz="3200" dirty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>
                <a:latin typeface="+mj-lt"/>
              </a:rPr>
              <a:t>Changes in the concentration of plasma proteins (</a:t>
            </a:r>
            <a:r>
              <a:rPr lang="en-US" sz="3200" dirty="0"/>
              <a:t>C-reactive protein (CRP), fibrinogen, and serum amyloid A (SAA)</a:t>
            </a:r>
            <a:r>
              <a:rPr lang="en-US" sz="3200" b="1" dirty="0">
                <a:latin typeface="+mj-lt"/>
              </a:rPr>
              <a:t>.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>
                <a:latin typeface="+mj-lt"/>
              </a:rPr>
              <a:t>Increased ESR, fever, lethargy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and Metabolic wasting (cachexia).</a:t>
            </a:r>
          </a:p>
          <a:p>
            <a:pPr marL="109728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/>
              <a:t>The cytokines TNF, IL-1, and IL-6 are the most important mediators of the acute-phase reaction.</a:t>
            </a:r>
            <a:endParaRPr lang="en-US" sz="3200" b="1" dirty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	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61C0F39-87A2-4DA0-A6EE-62DE1C0C0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85813"/>
          </a:xfrm>
        </p:spPr>
        <p:txBody>
          <a:bodyPr/>
          <a:lstStyle/>
          <a:p>
            <a:pPr algn="ctr" eaLnBrk="1" hangingPunct="1"/>
            <a:r>
              <a:rPr lang="en-US" altLang="en-US" sz="4200" b="1">
                <a:solidFill>
                  <a:srgbClr val="FF0000"/>
                </a:solidFill>
              </a:rPr>
              <a:t>Systemic Manifestations of Inflammation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FBBE2026-A20E-491A-80A8-8DD5D3E7F2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1143000"/>
            <a:ext cx="7848600" cy="6072188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/>
              <a:t>2- Alterations in white blood cell count: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/>
              <a:t>        Leukocytosis =  Increase leukocyte number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/>
              <a:t>      Leukopenia   =  Decrease leukocyte number      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/>
              <a:t>	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/>
              <a:t>3- Lymphadenitis : Painful  palpable nodes</a:t>
            </a:r>
            <a:r>
              <a:rPr lang="en-US" sz="3200" b="1" dirty="0"/>
              <a:t>.</a:t>
            </a:r>
            <a:r>
              <a:rPr lang="en-US" sz="3200" dirty="0"/>
              <a:t>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200" b="1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200" dirty="0"/>
              <a:t>4-</a:t>
            </a:r>
            <a:r>
              <a:rPr lang="en-US" sz="3200" b="1" dirty="0"/>
              <a:t> Sepsis and septic shock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/>
              <a:t>Toxins in the blood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3200" dirty="0">
                <a:solidFill>
                  <a:srgbClr val="FFFF66"/>
                </a:solidFill>
              </a:rPr>
              <a:t> </a:t>
            </a:r>
            <a:r>
              <a:rPr lang="en-US" sz="3200" dirty="0"/>
              <a:t>Histamine in circulation AND others (TNF,IL12, IL1)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/>
              <a:t>Septic shock.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	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E167FB4-90B6-49EE-9847-961394F5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191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7987445-2BD0-4A88-BCE1-606C99615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sz="4400" b="1"/>
              <a:t>Types of chemical mediator:</a:t>
            </a:r>
          </a:p>
        </p:txBody>
      </p:sp>
      <p:sp>
        <p:nvSpPr>
          <p:cNvPr id="175108" name="Rectangle 4">
            <a:extLst>
              <a:ext uri="{FF2B5EF4-FFF2-40B4-BE49-F238E27FC236}">
                <a16:creationId xmlns:a16="http://schemas.microsoft.com/office/drawing/2014/main" id="{DFB3FDF6-EF41-495A-BD03-FF20398946F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524000"/>
            <a:ext cx="4267200" cy="5029200"/>
          </a:xfrm>
        </p:spPr>
        <p:txBody>
          <a:bodyPr rtlCol="0">
            <a:normAutofit fontScale="92500"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/>
              <a:t>1- Cell Derived   Mediators</a:t>
            </a:r>
            <a:endParaRPr lang="en-US" dirty="0"/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700" dirty="0"/>
              <a:t>↓</a:t>
            </a:r>
            <a:endParaRPr lang="en-US" dirty="0"/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/>
              <a:t>Produced locally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/>
              <a:t> by cell at the site of inflammation. </a:t>
            </a:r>
            <a:r>
              <a:rPr lang="en-US" b="1" dirty="0"/>
              <a:t>	</a:t>
            </a:r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D2F23DF9-E916-4217-BD46-F08E574FA76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495800" y="1524000"/>
            <a:ext cx="4648200" cy="5276850"/>
          </a:xfrm>
        </p:spPr>
        <p:txBody>
          <a:bodyPr rtlCol="0">
            <a:normAutofit fontScale="92500"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/>
              <a:t>2- Plasma Protein-Derived Mediators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700" dirty="0">
                <a:solidFill>
                  <a:prstClr val="black"/>
                </a:solidFill>
              </a:rPr>
              <a:t>↓</a:t>
            </a:r>
            <a:endParaRPr lang="en-US" dirty="0"/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dirty="0"/>
              <a:t>Produced by the liver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300" dirty="0">
                <a:solidFill>
                  <a:prstClr val="black"/>
                </a:solidFill>
              </a:rPr>
              <a:t>↓</a:t>
            </a:r>
            <a:endParaRPr lang="en-US" sz="3200" dirty="0"/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dirty="0"/>
              <a:t>Circulate in the plasma as inactive  precursors.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300" dirty="0">
                <a:solidFill>
                  <a:prstClr val="black"/>
                </a:solidFill>
              </a:rPr>
              <a:t>↓</a:t>
            </a:r>
            <a:endParaRPr lang="en-US" sz="3200" dirty="0"/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dirty="0"/>
              <a:t>Activated at the site of inflammation.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>
            <a:extLst>
              <a:ext uri="{FF2B5EF4-FFF2-40B4-BE49-F238E27FC236}">
                <a16:creationId xmlns:a16="http://schemas.microsoft.com/office/drawing/2014/main" id="{486D4C1F-C9D6-49EA-91E9-268A87202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304800"/>
            <a:ext cx="8058150" cy="1692275"/>
          </a:xfrm>
        </p:spPr>
        <p:txBody>
          <a:bodyPr/>
          <a:lstStyle/>
          <a:p>
            <a:pPr algn="ctr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Chemical materials produced due to  inflammation are responsible for:</a:t>
            </a:r>
            <a:endParaRPr lang="en-US" altLang="en-US" sz="4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08ADCDA-1839-456E-A8A8-70DA5AF21D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2520950"/>
            <a:ext cx="7886700" cy="2308225"/>
          </a:xfr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0"/>
              </a:spcBef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Vascular &amp; cellular events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accompanying morphologic alterations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733FDE7-5DE4-43BC-A198-EBFEA8037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913" y="152400"/>
            <a:ext cx="8534400" cy="990600"/>
          </a:xfrm>
        </p:spPr>
        <p:txBody>
          <a:bodyPr/>
          <a:lstStyle/>
          <a:p>
            <a:pPr algn="ctr" eaLnBrk="1" hangingPunct="1"/>
            <a:r>
              <a:rPr lang="en-US" altLang="en-US" sz="3600" b="1">
                <a:solidFill>
                  <a:srgbClr val="C00000"/>
                </a:solidFill>
              </a:rPr>
              <a:t>Mode of action of inflammatory mediators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A0FC0AD7-E450-487E-8065-4D8D75F29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724400"/>
          </a:xfrm>
        </p:spPr>
        <p:txBody>
          <a:bodyPr rtlCol="0"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/>
              <a:t>1-</a:t>
            </a:r>
            <a:r>
              <a:rPr lang="en-US" sz="2800" b="1" dirty="0"/>
              <a:t>  </a:t>
            </a:r>
            <a:r>
              <a:rPr lang="en-US" sz="2800" dirty="0"/>
              <a:t>Most mediators act by </a:t>
            </a:r>
            <a:r>
              <a:rPr lang="en-US" sz="2800" u="sng" dirty="0"/>
              <a:t>binding to specific receptors</a:t>
            </a:r>
            <a:r>
              <a:rPr lang="en-US" sz="2800" dirty="0"/>
              <a:t> on different target cells. However, Other mediators (e.g., lysosomal proteases, ROS) have direct enzymatic and/or toxic activities that do not require binding to specific receptors.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2- Stimulate  target cells to release secondary effecter molecules.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3- The actions of most mediators are tightly regulated and short-lived.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4- Different  mediators have </a:t>
            </a:r>
            <a:r>
              <a:rPr lang="en-US" sz="2800" u="sng" dirty="0"/>
              <a:t>similar actions </a:t>
            </a:r>
            <a:r>
              <a:rPr lang="en-US" sz="2800" dirty="0"/>
              <a:t>► amplify the response (Potentiation). Or have </a:t>
            </a:r>
            <a:r>
              <a:rPr lang="en-US" sz="2800" u="sng" dirty="0"/>
              <a:t>opposing effects </a:t>
            </a:r>
            <a:r>
              <a:rPr lang="en-US" sz="2800" dirty="0"/>
              <a:t>► Control the response.  (Inhibition)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5786FC2E-5097-4299-815E-C6AFFC8B1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66700"/>
            <a:ext cx="8534400" cy="1371600"/>
          </a:xfrm>
        </p:spPr>
        <p:txBody>
          <a:bodyPr/>
          <a:lstStyle/>
          <a:p>
            <a:pPr algn="ctr" eaLnBrk="1" hangingPunct="1"/>
            <a:r>
              <a:rPr lang="en-US" altLang="en-US" sz="4000" b="1"/>
              <a:t>Cell-Derived Mediators are produced by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3A0A6891-D4AB-4EF6-B9C3-8094E15CCD8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71500" y="1655763"/>
            <a:ext cx="8001000" cy="3773487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>
                <a:cs typeface="Arial" panose="020B0604020202020204" pitchFamily="34" charset="0"/>
              </a:rPr>
              <a:t>1. Cells at the site of inflammation:</a:t>
            </a:r>
          </a:p>
          <a:p>
            <a:pPr lvl="1" eaLnBrk="1" hangingPunct="1"/>
            <a:r>
              <a:rPr lang="en-US" altLang="en-US" sz="2800">
                <a:cs typeface="Arial" panose="020B0604020202020204" pitchFamily="34" charset="0"/>
              </a:rPr>
              <a:t>Tissue macrophages</a:t>
            </a:r>
          </a:p>
          <a:p>
            <a:pPr lvl="1" eaLnBrk="1" hangingPunct="1"/>
            <a:r>
              <a:rPr lang="en-US" altLang="en-US" sz="2800">
                <a:cs typeface="Arial" panose="020B0604020202020204" pitchFamily="34" charset="0"/>
              </a:rPr>
              <a:t>Mast cells</a:t>
            </a:r>
          </a:p>
          <a:p>
            <a:pPr lvl="1" eaLnBrk="1" hangingPunct="1"/>
            <a:r>
              <a:rPr lang="en-US" altLang="en-US" sz="2800">
                <a:cs typeface="Arial" panose="020B0604020202020204" pitchFamily="34" charset="0"/>
              </a:rPr>
              <a:t>Endothelial cells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>
                <a:cs typeface="Arial" panose="020B0604020202020204" pitchFamily="34" charset="0"/>
              </a:rPr>
              <a:t>2. Recruited Leukocytes  from  blood to the site of  inflammation.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A6D729F-83F3-48B1-A8AD-4B2A016EE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b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Types of Cell-Derived Mediators</a:t>
            </a:r>
            <a:endParaRPr lang="en-US" altLang="en-US" sz="4000" b="1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AF8DF5D-8EC7-4ADF-8031-08E1C9F781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Vasoactive Amines (Histamine, Seratonine)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Arachidonic Acid Metabolites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Platelet-Activating Factor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Cytokines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5. Reactive Oxygen Species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6. Nitric Oxide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7. Lysosomal Enzymes of Leukocytes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8. Neuropeptides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4749</TotalTime>
  <Words>1273</Words>
  <Application>Microsoft Office PowerPoint</Application>
  <PresentationFormat>On-screen Show (4:3)</PresentationFormat>
  <Paragraphs>217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Andalus</vt:lpstr>
      <vt:lpstr>Arial</vt:lpstr>
      <vt:lpstr>Calibri</vt:lpstr>
      <vt:lpstr>Calibri Light</vt:lpstr>
      <vt:lpstr>Tahoma</vt:lpstr>
      <vt:lpstr>Times New Roman</vt:lpstr>
      <vt:lpstr>Wingdings</vt:lpstr>
      <vt:lpstr>Wingdings 3</vt:lpstr>
      <vt:lpstr>Office Theme</vt:lpstr>
      <vt:lpstr>    </vt:lpstr>
      <vt:lpstr>PowerPoint Presentation</vt:lpstr>
      <vt:lpstr>PowerPoint Presentation</vt:lpstr>
      <vt:lpstr>PowerPoint Presentation</vt:lpstr>
      <vt:lpstr>Types of chemical mediator:</vt:lpstr>
      <vt:lpstr>Chemical materials produced due to  inflammation are responsible for:</vt:lpstr>
      <vt:lpstr>Mode of action of inflammatory mediators</vt:lpstr>
      <vt:lpstr>Cell-Derived Mediators are produced by</vt:lpstr>
      <vt:lpstr>Types of Cell-Derived Mediators</vt:lpstr>
      <vt:lpstr>Vasoactive Amines:</vt:lpstr>
      <vt:lpstr>Vasoactive Amines:</vt:lpstr>
      <vt:lpstr>Vasoactive Amines:</vt:lpstr>
      <vt:lpstr>Arachidonic Acid Metabolites: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Reactive Oxygen Species</vt:lpstr>
      <vt:lpstr>Nitric Oxide (NO):</vt:lpstr>
      <vt:lpstr>Lysosomal Enzymes of Leukocytes:</vt:lpstr>
      <vt:lpstr>Neuropeptides</vt:lpstr>
      <vt:lpstr>Plasma Protein-Derived Mediators </vt:lpstr>
      <vt:lpstr>PowerPoint Presentation</vt:lpstr>
      <vt:lpstr>PowerPoint Presentation</vt:lpstr>
      <vt:lpstr>Coagulation factors</vt:lpstr>
      <vt:lpstr>Kinin</vt:lpstr>
      <vt:lpstr>Systemic Manifestations of Inflammation</vt:lpstr>
      <vt:lpstr>Systemic Manifestations of Inflammation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mahmoud barakat</cp:lastModifiedBy>
  <cp:revision>590</cp:revision>
  <cp:lastPrinted>1601-01-01T00:00:00Z</cp:lastPrinted>
  <dcterms:created xsi:type="dcterms:W3CDTF">1601-01-01T00:00:00Z</dcterms:created>
  <dcterms:modified xsi:type="dcterms:W3CDTF">2019-10-18T18:54:21Z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