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3" r:id="rId5"/>
    <p:sldId id="290" r:id="rId6"/>
    <p:sldId id="260" r:id="rId7"/>
    <p:sldId id="281" r:id="rId8"/>
    <p:sldId id="284" r:id="rId9"/>
    <p:sldId id="28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5" r:id="rId25"/>
    <p:sldId id="276" r:id="rId26"/>
    <p:sldId id="286" r:id="rId27"/>
    <p:sldId id="287" r:id="rId28"/>
    <p:sldId id="288" r:id="rId29"/>
    <p:sldId id="289" r:id="rId30"/>
    <p:sldId id="277" r:id="rId31"/>
    <p:sldId id="278" r:id="rId32"/>
    <p:sldId id="279" r:id="rId33"/>
    <p:sldId id="2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10/12/2025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10/12/2025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10/12/2025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10/12/2025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10/12/2025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95B7-722C-C916-53F7-75FC6FC8E3E3}"/>
              </a:ext>
            </a:extLst>
          </p:cNvPr>
          <p:cNvSpPr>
            <a:spLocks noGrp="1"/>
          </p:cNvSpPr>
          <p:nvPr>
            <p:ph type="ctrTitle"/>
          </p:nvPr>
        </p:nvSpPr>
        <p:spPr/>
        <p:txBody>
          <a:bodyPr/>
          <a:lstStyle/>
          <a:p>
            <a:r>
              <a:rPr lang="en-GB" dirty="0"/>
              <a:t>Anti depressants </a:t>
            </a:r>
            <a:endParaRPr lang="en-US" dirty="0"/>
          </a:p>
        </p:txBody>
      </p:sp>
      <p:sp>
        <p:nvSpPr>
          <p:cNvPr id="3" name="Subtitle 2">
            <a:extLst>
              <a:ext uri="{FF2B5EF4-FFF2-40B4-BE49-F238E27FC236}">
                <a16:creationId xmlns:a16="http://schemas.microsoft.com/office/drawing/2014/main" id="{199CAF6A-561C-5DEA-7209-FEAEAFE0DED3}"/>
              </a:ext>
            </a:extLst>
          </p:cNvPr>
          <p:cNvSpPr>
            <a:spLocks noGrp="1"/>
          </p:cNvSpPr>
          <p:nvPr>
            <p:ph type="subTitle" idx="1"/>
          </p:nvPr>
        </p:nvSpPr>
        <p:spPr/>
        <p:txBody>
          <a:bodyPr/>
          <a:lstStyle/>
          <a:p>
            <a:r>
              <a:rPr lang="en-GB" dirty="0"/>
              <a:t>Done by : </a:t>
            </a:r>
            <a:r>
              <a:rPr lang="en-GB" dirty="0" err="1"/>
              <a:t>Hussam</a:t>
            </a:r>
            <a:r>
              <a:rPr lang="en-GB" dirty="0"/>
              <a:t> Maher </a:t>
            </a:r>
          </a:p>
          <a:p>
            <a:r>
              <a:rPr lang="en-GB" dirty="0" err="1"/>
              <a:t>Muna</a:t>
            </a:r>
            <a:r>
              <a:rPr lang="en-GB" dirty="0"/>
              <a:t> </a:t>
            </a:r>
            <a:r>
              <a:rPr lang="en-GB" dirty="0" err="1"/>
              <a:t>esam</a:t>
            </a:r>
            <a:endParaRPr lang="en-US" dirty="0"/>
          </a:p>
        </p:txBody>
      </p:sp>
    </p:spTree>
    <p:extLst>
      <p:ext uri="{BB962C8B-B14F-4D97-AF65-F5344CB8AC3E}">
        <p14:creationId xmlns:p14="http://schemas.microsoft.com/office/powerpoint/2010/main" val="4311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A557-302D-57FE-85C8-488C47101859}"/>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45A4A10F-7CB4-CFD7-F5D5-C7D0C28F9E6A}"/>
              </a:ext>
            </a:extLst>
          </p:cNvPr>
          <p:cNvSpPr>
            <a:spLocks noGrp="1"/>
          </p:cNvSpPr>
          <p:nvPr>
            <p:ph idx="1"/>
          </p:nvPr>
        </p:nvSpPr>
        <p:spPr>
          <a:xfrm>
            <a:off x="705394" y="1449976"/>
            <a:ext cx="11486606" cy="5408023"/>
          </a:xfrm>
        </p:spPr>
        <p:txBody>
          <a:bodyPr>
            <a:normAutofit/>
          </a:bodyPr>
          <a:lstStyle/>
          <a:p>
            <a:r>
              <a:rPr lang="en-US" sz="2800" b="1" dirty="0"/>
              <a:t>Non-specific side effects that often subside with use</a:t>
            </a:r>
            <a:endParaRPr lang="en-GB" sz="2800" b="1" dirty="0"/>
          </a:p>
          <a:p>
            <a:pPr marL="514350" indent="-514350">
              <a:buFont typeface="+mj-lt"/>
              <a:buAutoNum type="arabicPeriod"/>
            </a:pPr>
            <a:r>
              <a:rPr lang="en-GB" b="1" dirty="0"/>
              <a:t>Headache</a:t>
            </a:r>
          </a:p>
          <a:p>
            <a:pPr marL="514350" indent="-514350">
              <a:buFont typeface="+mj-lt"/>
              <a:buAutoNum type="arabicPeriod"/>
            </a:pPr>
            <a:r>
              <a:rPr lang="en-US" b="1" dirty="0"/>
              <a:t>Insomnia</a:t>
            </a:r>
            <a:endParaRPr lang="en-GB" b="1" dirty="0"/>
          </a:p>
          <a:p>
            <a:pPr marL="514350" indent="-514350">
              <a:buFont typeface="+mj-lt"/>
              <a:buAutoNum type="arabicPeriod"/>
            </a:pPr>
            <a:r>
              <a:rPr lang="en-US" b="1" dirty="0" err="1"/>
              <a:t>Gl</a:t>
            </a:r>
            <a:r>
              <a:rPr lang="en-US" b="1" dirty="0"/>
              <a:t> upset (nausea, diarrhea) </a:t>
            </a:r>
            <a:endParaRPr lang="en-GB" b="1" dirty="0"/>
          </a:p>
          <a:p>
            <a:pPr marL="514350" indent="-514350">
              <a:buFont typeface="+mj-lt"/>
              <a:buAutoNum type="arabicPeriod"/>
            </a:pPr>
            <a:r>
              <a:rPr lang="en-US" b="1" dirty="0"/>
              <a:t>Drowsiness</a:t>
            </a:r>
            <a:endParaRPr lang="en-GB" b="1" dirty="0"/>
          </a:p>
          <a:p>
            <a:r>
              <a:rPr lang="en-US" sz="2800" b="1" dirty="0"/>
              <a:t>Rare, dangerous effects</a:t>
            </a:r>
            <a:endParaRPr lang="en-GB" sz="2800" b="1" dirty="0"/>
          </a:p>
          <a:p>
            <a:pPr marL="514350" indent="-514350">
              <a:buFont typeface="+mj-lt"/>
              <a:buAutoNum type="arabicPeriod"/>
            </a:pPr>
            <a:r>
              <a:rPr lang="en-US" sz="2800" dirty="0"/>
              <a:t>SIADH and hyponatremia</a:t>
            </a:r>
            <a:endParaRPr lang="en-GB" sz="2800" dirty="0"/>
          </a:p>
          <a:p>
            <a:pPr marL="514350" indent="-514350">
              <a:buFont typeface="+mj-lt"/>
              <a:buAutoNum type="arabicPeriod"/>
            </a:pPr>
            <a:r>
              <a:rPr lang="en-US" sz="2800" dirty="0"/>
              <a:t>Serotonin syndrome </a:t>
            </a:r>
            <a:endParaRPr lang="en-GB" sz="2800" dirty="0"/>
          </a:p>
          <a:p>
            <a:pPr marL="514350" indent="-514350">
              <a:buFont typeface="+mj-lt"/>
              <a:buAutoNum type="arabicPeriod"/>
            </a:pPr>
            <a:r>
              <a:rPr lang="en-US" sz="2800" dirty="0"/>
              <a:t>Sexual dysfunction</a:t>
            </a:r>
          </a:p>
        </p:txBody>
      </p:sp>
    </p:spTree>
    <p:extLst>
      <p:ext uri="{BB962C8B-B14F-4D97-AF65-F5344CB8AC3E}">
        <p14:creationId xmlns:p14="http://schemas.microsoft.com/office/powerpoint/2010/main" val="38685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B20C-7392-51AC-10E0-76E31CC95EF6}"/>
              </a:ext>
            </a:extLst>
          </p:cNvPr>
          <p:cNvSpPr>
            <a:spLocks noGrp="1"/>
          </p:cNvSpPr>
          <p:nvPr>
            <p:ph type="title"/>
          </p:nvPr>
        </p:nvSpPr>
        <p:spPr/>
        <p:txBody>
          <a:bodyPr/>
          <a:lstStyle/>
          <a:p>
            <a:r>
              <a:rPr lang="en-US" dirty="0"/>
              <a:t>DISCONTINUATION SYNDROME</a:t>
            </a:r>
          </a:p>
        </p:txBody>
      </p:sp>
      <p:sp>
        <p:nvSpPr>
          <p:cNvPr id="3" name="Content Placeholder 2">
            <a:extLst>
              <a:ext uri="{FF2B5EF4-FFF2-40B4-BE49-F238E27FC236}">
                <a16:creationId xmlns:a16="http://schemas.microsoft.com/office/drawing/2014/main" id="{45A3A6CA-6FF4-B5B3-8D70-68550AB66065}"/>
              </a:ext>
            </a:extLst>
          </p:cNvPr>
          <p:cNvSpPr>
            <a:spLocks noGrp="1"/>
          </p:cNvSpPr>
          <p:nvPr>
            <p:ph idx="1"/>
          </p:nvPr>
        </p:nvSpPr>
        <p:spPr>
          <a:xfrm>
            <a:off x="892276" y="2171700"/>
            <a:ext cx="11017045" cy="4252452"/>
          </a:xfrm>
        </p:spPr>
        <p:txBody>
          <a:bodyPr>
            <a:normAutofit/>
          </a:bodyPr>
          <a:lstStyle/>
          <a:p>
            <a:r>
              <a:rPr lang="en-US" sz="2800" b="1" dirty="0"/>
              <a:t>Abrupt discontinuation of antidepressant Can occur with any antidepressant Most common with SSRIS </a:t>
            </a:r>
            <a:endParaRPr lang="en-GB" sz="2800" b="1" dirty="0"/>
          </a:p>
          <a:p>
            <a:r>
              <a:rPr lang="en-US" sz="2800" b="1" dirty="0"/>
              <a:t>Exception: fluoxetine (long half life) –</a:t>
            </a:r>
            <a:endParaRPr lang="en-GB" sz="2800" b="1" dirty="0"/>
          </a:p>
          <a:p>
            <a:r>
              <a:rPr lang="en-US" sz="2800" b="1" dirty="0"/>
              <a:t>Dizziness -Fatigue -Headache -Nausea </a:t>
            </a:r>
            <a:endParaRPr lang="en-GB" sz="2800" b="1" dirty="0"/>
          </a:p>
          <a:p>
            <a:r>
              <a:rPr lang="en-US" sz="2800" b="1" dirty="0"/>
              <a:t>Avoid by slowly tapering off drug </a:t>
            </a:r>
            <a:endParaRPr lang="ar-JO" sz="2800" dirty="0"/>
          </a:p>
          <a:p>
            <a:r>
              <a:rPr lang="en-US" sz="2800" b="1" dirty="0"/>
              <a:t>Managed by supportive care ( hydration / rest / reassurance ) and short course of anti – nausea or anxiolytics may help if needed </a:t>
            </a:r>
          </a:p>
          <a:p>
            <a:pPr marL="0" indent="0">
              <a:buNone/>
            </a:pPr>
            <a:endParaRPr lang="en-US" sz="2800" b="1" dirty="0"/>
          </a:p>
        </p:txBody>
      </p:sp>
    </p:spTree>
    <p:extLst>
      <p:ext uri="{BB962C8B-B14F-4D97-AF65-F5344CB8AC3E}">
        <p14:creationId xmlns:p14="http://schemas.microsoft.com/office/powerpoint/2010/main" val="178327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AAD9-40D8-E848-4B5D-9126B4B0F075}"/>
              </a:ext>
            </a:extLst>
          </p:cNvPr>
          <p:cNvSpPr>
            <a:spLocks noGrp="1"/>
          </p:cNvSpPr>
          <p:nvPr>
            <p:ph type="title"/>
          </p:nvPr>
        </p:nvSpPr>
        <p:spPr/>
        <p:txBody>
          <a:bodyPr/>
          <a:lstStyle/>
          <a:p>
            <a:r>
              <a:rPr lang="en-US" dirty="0"/>
              <a:t>SEROTONIN-NOREPINEPHRINE REUPTAKE INHIBITORS</a:t>
            </a:r>
          </a:p>
        </p:txBody>
      </p:sp>
      <p:sp>
        <p:nvSpPr>
          <p:cNvPr id="3" name="Content Placeholder 2">
            <a:extLst>
              <a:ext uri="{FF2B5EF4-FFF2-40B4-BE49-F238E27FC236}">
                <a16:creationId xmlns:a16="http://schemas.microsoft.com/office/drawing/2014/main" id="{031EE95C-3D54-7901-FF8F-7193E830E7B5}"/>
              </a:ext>
            </a:extLst>
          </p:cNvPr>
          <p:cNvSpPr>
            <a:spLocks noGrp="1"/>
          </p:cNvSpPr>
          <p:nvPr>
            <p:ph idx="1"/>
          </p:nvPr>
        </p:nvSpPr>
        <p:spPr>
          <a:xfrm>
            <a:off x="1371600" y="2285999"/>
            <a:ext cx="9601200" cy="4297681"/>
          </a:xfrm>
        </p:spPr>
        <p:txBody>
          <a:bodyPr>
            <a:normAutofit lnSpcReduction="10000"/>
          </a:bodyPr>
          <a:lstStyle/>
          <a:p>
            <a:r>
              <a:rPr lang="en-US" sz="2400" b="1" dirty="0"/>
              <a:t>Inhibit 5-HT and NE reuptake by neurons </a:t>
            </a:r>
            <a:endParaRPr lang="en-GB" sz="2400" b="1" dirty="0"/>
          </a:p>
          <a:p>
            <a:r>
              <a:rPr lang="en-US" sz="2400" b="1" dirty="0"/>
              <a:t>Take 4-8 weeks to have effects</a:t>
            </a:r>
            <a:endParaRPr lang="en-GB" sz="2400" b="1" dirty="0"/>
          </a:p>
          <a:p>
            <a:r>
              <a:rPr lang="en-US" sz="2400" b="1" dirty="0"/>
              <a:t>Used in many psychiatric disorders</a:t>
            </a:r>
            <a:endParaRPr lang="en-GB" sz="2400" b="1" dirty="0"/>
          </a:p>
          <a:p>
            <a:pPr marL="457200" indent="-457200">
              <a:buFont typeface="+mj-lt"/>
              <a:buAutoNum type="arabicPeriod"/>
            </a:pPr>
            <a:r>
              <a:rPr lang="en-US" dirty="0"/>
              <a:t>Depression</a:t>
            </a:r>
            <a:endParaRPr lang="en-GB" dirty="0"/>
          </a:p>
          <a:p>
            <a:pPr marL="457200" indent="-457200">
              <a:buFont typeface="+mj-lt"/>
              <a:buAutoNum type="arabicPeriod"/>
            </a:pPr>
            <a:r>
              <a:rPr lang="en-US" dirty="0"/>
              <a:t> Generalized anxiety disorder </a:t>
            </a:r>
            <a:endParaRPr lang="en-GB" dirty="0"/>
          </a:p>
          <a:p>
            <a:pPr marL="457200" indent="-457200">
              <a:buFont typeface="+mj-lt"/>
              <a:buAutoNum type="arabicPeriod"/>
            </a:pPr>
            <a:r>
              <a:rPr lang="en-US" dirty="0"/>
              <a:t>Panic disorder</a:t>
            </a:r>
            <a:endParaRPr lang="en-GB" dirty="0"/>
          </a:p>
          <a:p>
            <a:pPr marL="457200" indent="-457200">
              <a:buFont typeface="+mj-lt"/>
              <a:buAutoNum type="arabicPeriod"/>
            </a:pPr>
            <a:r>
              <a:rPr lang="en-US" dirty="0"/>
              <a:t> Obsessive-compulsive disorder</a:t>
            </a:r>
            <a:endParaRPr lang="en-GB" dirty="0"/>
          </a:p>
          <a:p>
            <a:pPr marL="457200" indent="-457200">
              <a:buFont typeface="+mj-lt"/>
              <a:buAutoNum type="arabicPeriod"/>
            </a:pPr>
            <a:r>
              <a:rPr lang="en-US" dirty="0"/>
              <a:t> PTSD </a:t>
            </a:r>
            <a:endParaRPr lang="en-GB" dirty="0"/>
          </a:p>
          <a:p>
            <a:pPr marL="457200" indent="-457200">
              <a:buFont typeface="+mj-lt"/>
              <a:buAutoNum type="arabicPeriod"/>
            </a:pPr>
            <a:r>
              <a:rPr lang="en-US" dirty="0"/>
              <a:t>Bulimia </a:t>
            </a:r>
            <a:endParaRPr lang="en-GB" dirty="0"/>
          </a:p>
          <a:p>
            <a:pPr marL="457200" indent="-457200">
              <a:buFont typeface="+mj-lt"/>
              <a:buAutoNum type="arabicPeriod"/>
            </a:pPr>
            <a:r>
              <a:rPr lang="en-US" dirty="0"/>
              <a:t>Social anxiety disorder </a:t>
            </a:r>
          </a:p>
        </p:txBody>
      </p:sp>
    </p:spTree>
    <p:extLst>
      <p:ext uri="{BB962C8B-B14F-4D97-AF65-F5344CB8AC3E}">
        <p14:creationId xmlns:p14="http://schemas.microsoft.com/office/powerpoint/2010/main" val="34957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EF9C-0764-3967-6932-554DF3A36129}"/>
              </a:ext>
            </a:extLst>
          </p:cNvPr>
          <p:cNvSpPr>
            <a:spLocks noGrp="1"/>
          </p:cNvSpPr>
          <p:nvPr>
            <p:ph type="title"/>
          </p:nvPr>
        </p:nvSpPr>
        <p:spPr/>
        <p:txBody>
          <a:bodyPr/>
          <a:lstStyle/>
          <a:p>
            <a:r>
              <a:rPr lang="en-US" dirty="0"/>
              <a:t>Example of SNRI</a:t>
            </a:r>
          </a:p>
        </p:txBody>
      </p:sp>
      <p:sp>
        <p:nvSpPr>
          <p:cNvPr id="3" name="Content Placeholder 2">
            <a:extLst>
              <a:ext uri="{FF2B5EF4-FFF2-40B4-BE49-F238E27FC236}">
                <a16:creationId xmlns:a16="http://schemas.microsoft.com/office/drawing/2014/main" id="{48097E8F-E453-90B9-71C6-CE6302FFFA5E}"/>
              </a:ext>
            </a:extLst>
          </p:cNvPr>
          <p:cNvSpPr>
            <a:spLocks noGrp="1"/>
          </p:cNvSpPr>
          <p:nvPr>
            <p:ph idx="1"/>
          </p:nvPr>
        </p:nvSpPr>
        <p:spPr>
          <a:xfrm>
            <a:off x="1219200" y="1685107"/>
            <a:ext cx="9601200" cy="4310743"/>
          </a:xfrm>
        </p:spPr>
        <p:txBody>
          <a:bodyPr>
            <a:normAutofit fontScale="92500" lnSpcReduction="10000"/>
          </a:bodyPr>
          <a:lstStyle/>
          <a:p>
            <a:r>
              <a:rPr lang="en-US" sz="3200" b="1" i="1" dirty="0">
                <a:solidFill>
                  <a:srgbClr val="7030A0"/>
                </a:solidFill>
              </a:rPr>
              <a:t>Venlafaxine</a:t>
            </a:r>
            <a:r>
              <a:rPr lang="en-GB" sz="3200" b="1" i="1" dirty="0">
                <a:solidFill>
                  <a:srgbClr val="7030A0"/>
                </a:solidFill>
              </a:rPr>
              <a:t> (75mg per day ) ; </a:t>
            </a:r>
            <a:r>
              <a:rPr lang="en-US" sz="2400" b="1" i="1" dirty="0"/>
              <a:t>Often used for depressive disorders, anxiety disorders like generalized anxiety disorder (GAD), and neuropathic pain</a:t>
            </a:r>
            <a:endParaRPr lang="en-GB" sz="2400" b="1" i="1" dirty="0"/>
          </a:p>
          <a:p>
            <a:pPr marL="0" indent="0">
              <a:buNone/>
            </a:pPr>
            <a:r>
              <a:rPr lang="en-US" sz="2400" b="1" i="1" dirty="0"/>
              <a:t>Side-effect profile similar to SSRIs, with the exception of increased blood pressure (BP) in higher doses; do not use in patients with untreated or labile BP. </a:t>
            </a:r>
          </a:p>
          <a:p>
            <a:pPr marL="0" indent="0">
              <a:buNone/>
            </a:pPr>
            <a:r>
              <a:rPr lang="en-US" sz="2400" b="1" i="1" dirty="0"/>
              <a:t>dose dependent blood pressure risk (150 mg once a day)</a:t>
            </a:r>
            <a:endParaRPr lang="en-GB" sz="2400" b="1" i="1" dirty="0"/>
          </a:p>
          <a:p>
            <a:r>
              <a:rPr lang="en-US" sz="3200" b="1" i="1" dirty="0">
                <a:solidFill>
                  <a:srgbClr val="7030A0"/>
                </a:solidFill>
              </a:rPr>
              <a:t>Duloxetine</a:t>
            </a:r>
            <a:r>
              <a:rPr lang="en-GB" sz="3200" b="1" i="1" dirty="0">
                <a:solidFill>
                  <a:srgbClr val="7030A0"/>
                </a:solidFill>
              </a:rPr>
              <a:t> (60mg per day) ; </a:t>
            </a:r>
            <a:r>
              <a:rPr lang="en-GB" sz="2400" b="1" i="1" dirty="0"/>
              <a:t>Often used for people with depression, neuropathic pain, and in fibromyalgia </a:t>
            </a:r>
          </a:p>
          <a:p>
            <a:r>
              <a:rPr lang="en-GB" sz="2400" b="1" i="1" dirty="0"/>
              <a:t>• Side effects are similar to SSRIs, but more dry mouth and constipation relating to its norepinephrine effects • Hepatotoxicity may be more likely in patients with liver disease or heavy alcohol use.</a:t>
            </a:r>
            <a:endParaRPr lang="en-US" sz="2400" b="1" i="1" dirty="0"/>
          </a:p>
        </p:txBody>
      </p:sp>
    </p:spTree>
    <p:extLst>
      <p:ext uri="{BB962C8B-B14F-4D97-AF65-F5344CB8AC3E}">
        <p14:creationId xmlns:p14="http://schemas.microsoft.com/office/powerpoint/2010/main" val="337686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51C2-85C7-EC8E-6B65-3200BD9674A1}"/>
              </a:ext>
            </a:extLst>
          </p:cNvPr>
          <p:cNvSpPr>
            <a:spLocks noGrp="1"/>
          </p:cNvSpPr>
          <p:nvPr>
            <p:ph type="title"/>
          </p:nvPr>
        </p:nvSpPr>
        <p:spPr/>
        <p:txBody>
          <a:bodyPr/>
          <a:lstStyle/>
          <a:p>
            <a:r>
              <a:rPr lang="en-US"/>
              <a:t>TRICYCLIC ANTIDEPRESSANTS (TCAS)</a:t>
            </a:r>
          </a:p>
        </p:txBody>
      </p:sp>
      <p:pic>
        <p:nvPicPr>
          <p:cNvPr id="4" name="Content Placeholder 3">
            <a:extLst>
              <a:ext uri="{FF2B5EF4-FFF2-40B4-BE49-F238E27FC236}">
                <a16:creationId xmlns:a16="http://schemas.microsoft.com/office/drawing/2014/main" id="{156C1826-BE60-6B43-7E4B-F8D104808DF8}"/>
              </a:ext>
            </a:extLst>
          </p:cNvPr>
          <p:cNvPicPr>
            <a:picLocks noGrp="1" noChangeAspect="1"/>
          </p:cNvPicPr>
          <p:nvPr>
            <p:ph idx="1"/>
          </p:nvPr>
        </p:nvPicPr>
        <p:blipFill>
          <a:blip r:embed="rId2"/>
          <a:stretch>
            <a:fillRect/>
          </a:stretch>
        </p:blipFill>
        <p:spPr>
          <a:xfrm>
            <a:off x="770709" y="1541417"/>
            <a:ext cx="11129554" cy="5003073"/>
          </a:xfrm>
          <a:prstGeom prst="rect">
            <a:avLst/>
          </a:prstGeom>
        </p:spPr>
      </p:pic>
    </p:spTree>
    <p:extLst>
      <p:ext uri="{BB962C8B-B14F-4D97-AF65-F5344CB8AC3E}">
        <p14:creationId xmlns:p14="http://schemas.microsoft.com/office/powerpoint/2010/main" val="143103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AD02-638E-7445-40A6-292F2CE3114F}"/>
              </a:ext>
            </a:extLst>
          </p:cNvPr>
          <p:cNvSpPr>
            <a:spLocks noGrp="1"/>
          </p:cNvSpPr>
          <p:nvPr>
            <p:ph type="title"/>
          </p:nvPr>
        </p:nvSpPr>
        <p:spPr/>
        <p:txBody>
          <a:bodyPr/>
          <a:lstStyle/>
          <a:p>
            <a:r>
              <a:rPr lang="en-US" dirty="0"/>
              <a:t>Tricyclic antidepressants (TCAs) </a:t>
            </a:r>
          </a:p>
        </p:txBody>
      </p:sp>
      <p:sp>
        <p:nvSpPr>
          <p:cNvPr id="3" name="Content Placeholder 2">
            <a:extLst>
              <a:ext uri="{FF2B5EF4-FFF2-40B4-BE49-F238E27FC236}">
                <a16:creationId xmlns:a16="http://schemas.microsoft.com/office/drawing/2014/main" id="{40FEDCBC-CF43-F38D-2743-0F6BC3E94CB5}"/>
              </a:ext>
            </a:extLst>
          </p:cNvPr>
          <p:cNvSpPr>
            <a:spLocks noGrp="1"/>
          </p:cNvSpPr>
          <p:nvPr>
            <p:ph idx="1"/>
          </p:nvPr>
        </p:nvSpPr>
        <p:spPr/>
        <p:txBody>
          <a:bodyPr>
            <a:normAutofit fontScale="92500" lnSpcReduction="10000"/>
          </a:bodyPr>
          <a:lstStyle/>
          <a:p>
            <a:r>
              <a:rPr lang="en-US" sz="3200" b="1" i="1" dirty="0"/>
              <a:t>Mechanism of action</a:t>
            </a:r>
            <a:endParaRPr lang="en-GB" sz="3200" b="1" i="1" dirty="0"/>
          </a:p>
          <a:p>
            <a:pPr marL="0" indent="0">
              <a:buNone/>
            </a:pPr>
            <a:r>
              <a:rPr lang="en-US" sz="3200" dirty="0"/>
              <a:t>Block re-uptake of 5-HT and norepinephrine increasing their concentrations in the synaptic cleft</a:t>
            </a:r>
            <a:endParaRPr lang="en-GB" sz="3200" dirty="0"/>
          </a:p>
          <a:p>
            <a:r>
              <a:rPr lang="en-US" sz="3200" b="1" i="1" dirty="0"/>
              <a:t>Also have “Broad spectrum</a:t>
            </a:r>
            <a:endParaRPr lang="en-GB" sz="3200" b="1" i="1" dirty="0"/>
          </a:p>
          <a:p>
            <a:pPr marL="0" indent="0">
              <a:buNone/>
            </a:pPr>
            <a:r>
              <a:rPr lang="en-GB" sz="3200" dirty="0"/>
              <a:t>•Anti-histamine </a:t>
            </a:r>
          </a:p>
          <a:p>
            <a:pPr marL="0" indent="0">
              <a:buNone/>
            </a:pPr>
            <a:r>
              <a:rPr lang="en-GB" sz="3200" dirty="0"/>
              <a:t>• Anti-cholinergic </a:t>
            </a:r>
          </a:p>
          <a:p>
            <a:pPr marL="0" indent="0">
              <a:buNone/>
            </a:pPr>
            <a:r>
              <a:rPr lang="en-GB" sz="3200" dirty="0"/>
              <a:t>• Block alpha-1receptors</a:t>
            </a:r>
            <a:endParaRPr lang="en-US" sz="3200" dirty="0"/>
          </a:p>
        </p:txBody>
      </p:sp>
    </p:spTree>
    <p:extLst>
      <p:ext uri="{BB962C8B-B14F-4D97-AF65-F5344CB8AC3E}">
        <p14:creationId xmlns:p14="http://schemas.microsoft.com/office/powerpoint/2010/main" val="240442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1DA8-812A-F654-CE76-82254BC83097}"/>
              </a:ext>
            </a:extLst>
          </p:cNvPr>
          <p:cNvSpPr>
            <a:spLocks noGrp="1"/>
          </p:cNvSpPr>
          <p:nvPr>
            <p:ph type="title"/>
          </p:nvPr>
        </p:nvSpPr>
        <p:spPr/>
        <p:txBody>
          <a:bodyPr/>
          <a:lstStyle/>
          <a:p>
            <a:r>
              <a:rPr lang="en-US" dirty="0"/>
              <a:t>TRICYCLIC ANTIDEPRESSANTS (TCAS) </a:t>
            </a:r>
          </a:p>
        </p:txBody>
      </p:sp>
      <p:pic>
        <p:nvPicPr>
          <p:cNvPr id="4" name="Content Placeholder 3">
            <a:extLst>
              <a:ext uri="{FF2B5EF4-FFF2-40B4-BE49-F238E27FC236}">
                <a16:creationId xmlns:a16="http://schemas.microsoft.com/office/drawing/2014/main" id="{0C0F187D-03BD-2931-5EF7-AFE78306B428}"/>
              </a:ext>
            </a:extLst>
          </p:cNvPr>
          <p:cNvPicPr>
            <a:picLocks noGrp="1" noChangeAspect="1"/>
          </p:cNvPicPr>
          <p:nvPr>
            <p:ph idx="1"/>
          </p:nvPr>
        </p:nvPicPr>
        <p:blipFill>
          <a:blip r:embed="rId2"/>
          <a:stretch>
            <a:fillRect/>
          </a:stretch>
        </p:blipFill>
        <p:spPr>
          <a:xfrm>
            <a:off x="849085" y="1293221"/>
            <a:ext cx="11181806" cy="5225144"/>
          </a:xfrm>
          <a:prstGeom prst="rect">
            <a:avLst/>
          </a:prstGeom>
        </p:spPr>
      </p:pic>
    </p:spTree>
    <p:extLst>
      <p:ext uri="{BB962C8B-B14F-4D97-AF65-F5344CB8AC3E}">
        <p14:creationId xmlns:p14="http://schemas.microsoft.com/office/powerpoint/2010/main" val="376165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3793-EE32-4B9B-C2CB-1C4C0C8BC0F7}"/>
              </a:ext>
            </a:extLst>
          </p:cNvPr>
          <p:cNvSpPr>
            <a:spLocks noGrp="1"/>
          </p:cNvSpPr>
          <p:nvPr>
            <p:ph type="title"/>
          </p:nvPr>
        </p:nvSpPr>
        <p:spPr/>
        <p:txBody>
          <a:bodyPr/>
          <a:lstStyle/>
          <a:p>
            <a:r>
              <a:rPr lang="en-US" dirty="0"/>
              <a:t>TRICYCLIC ANTIDEPRESSANTS (TCAS) </a:t>
            </a:r>
          </a:p>
        </p:txBody>
      </p:sp>
      <p:pic>
        <p:nvPicPr>
          <p:cNvPr id="4" name="Content Placeholder 3">
            <a:extLst>
              <a:ext uri="{FF2B5EF4-FFF2-40B4-BE49-F238E27FC236}">
                <a16:creationId xmlns:a16="http://schemas.microsoft.com/office/drawing/2014/main" id="{457A6801-5F84-9B13-48A9-15C95DA09F07}"/>
              </a:ext>
            </a:extLst>
          </p:cNvPr>
          <p:cNvPicPr>
            <a:picLocks noGrp="1" noChangeAspect="1"/>
          </p:cNvPicPr>
          <p:nvPr>
            <p:ph idx="1"/>
          </p:nvPr>
        </p:nvPicPr>
        <p:blipFill>
          <a:blip r:embed="rId2"/>
          <a:stretch>
            <a:fillRect/>
          </a:stretch>
        </p:blipFill>
        <p:spPr>
          <a:xfrm>
            <a:off x="1214846" y="1567543"/>
            <a:ext cx="10371908" cy="5120639"/>
          </a:xfrm>
          <a:prstGeom prst="rect">
            <a:avLst/>
          </a:prstGeom>
        </p:spPr>
      </p:pic>
    </p:spTree>
    <p:extLst>
      <p:ext uri="{BB962C8B-B14F-4D97-AF65-F5344CB8AC3E}">
        <p14:creationId xmlns:p14="http://schemas.microsoft.com/office/powerpoint/2010/main" val="21780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E2D1-B355-36D9-6E9B-D02C50DDE349}"/>
              </a:ext>
            </a:extLst>
          </p:cNvPr>
          <p:cNvSpPr>
            <a:spLocks noGrp="1"/>
          </p:cNvSpPr>
          <p:nvPr>
            <p:ph type="title"/>
          </p:nvPr>
        </p:nvSpPr>
        <p:spPr/>
        <p:txBody>
          <a:bodyPr/>
          <a:lstStyle/>
          <a:p>
            <a:r>
              <a:rPr lang="en-US" dirty="0"/>
              <a:t>Therapeutic uses</a:t>
            </a:r>
          </a:p>
        </p:txBody>
      </p:sp>
      <p:sp>
        <p:nvSpPr>
          <p:cNvPr id="3" name="Content Placeholder 2">
            <a:extLst>
              <a:ext uri="{FF2B5EF4-FFF2-40B4-BE49-F238E27FC236}">
                <a16:creationId xmlns:a16="http://schemas.microsoft.com/office/drawing/2014/main" id="{B3D87467-0720-FA7D-6866-3C727C9FBEC7}"/>
              </a:ext>
            </a:extLst>
          </p:cNvPr>
          <p:cNvSpPr>
            <a:spLocks noGrp="1"/>
          </p:cNvSpPr>
          <p:nvPr>
            <p:ph idx="1"/>
          </p:nvPr>
        </p:nvSpPr>
        <p:spPr/>
        <p:txBody>
          <a:bodyPr>
            <a:normAutofit/>
          </a:bodyPr>
          <a:lstStyle/>
          <a:p>
            <a:pPr marL="457200" indent="-457200">
              <a:buFont typeface="+mj-lt"/>
              <a:buAutoNum type="arabicPeriod"/>
            </a:pPr>
            <a:r>
              <a:rPr lang="en-GB" sz="3600" b="1" dirty="0"/>
              <a:t>Major depressive Disorder </a:t>
            </a:r>
          </a:p>
          <a:p>
            <a:pPr marL="457200" indent="-457200">
              <a:buFont typeface="+mj-lt"/>
              <a:buAutoNum type="arabicPeriod"/>
            </a:pPr>
            <a:r>
              <a:rPr lang="en-GB" sz="3600" b="1" dirty="0"/>
              <a:t>Chronic pain condition e.g. fibromyalgia </a:t>
            </a:r>
          </a:p>
          <a:p>
            <a:pPr marL="457200" indent="-457200">
              <a:buFont typeface="+mj-lt"/>
              <a:buAutoNum type="arabicPeriod"/>
            </a:pPr>
            <a:r>
              <a:rPr lang="en-GB" sz="3600" b="1" dirty="0"/>
              <a:t>Nocturnal enuresis in children: imipramine </a:t>
            </a:r>
          </a:p>
        </p:txBody>
      </p:sp>
    </p:spTree>
    <p:extLst>
      <p:ext uri="{BB962C8B-B14F-4D97-AF65-F5344CB8AC3E}">
        <p14:creationId xmlns:p14="http://schemas.microsoft.com/office/powerpoint/2010/main" val="258054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9F14-8BDB-D519-7C3D-E66A815B48AC}"/>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2CEB7152-695E-278A-9F2A-B07183BA65E5}"/>
              </a:ext>
            </a:extLst>
          </p:cNvPr>
          <p:cNvSpPr>
            <a:spLocks noGrp="1"/>
          </p:cNvSpPr>
          <p:nvPr>
            <p:ph idx="1"/>
          </p:nvPr>
        </p:nvSpPr>
        <p:spPr>
          <a:xfrm>
            <a:off x="796834" y="2285999"/>
            <a:ext cx="11395166" cy="4036423"/>
          </a:xfrm>
        </p:spPr>
        <p:txBody>
          <a:bodyPr>
            <a:normAutofit/>
          </a:bodyPr>
          <a:lstStyle/>
          <a:p>
            <a:r>
              <a:rPr lang="en-US" sz="3600" b="1" dirty="0"/>
              <a:t>TCAs are highly protein bound and lipid soluble, and therefore can interact with other medications that have high protein binding. The side effects of TCAs are mostly due to their lack of specificity and interaction with other receptors</a:t>
            </a:r>
          </a:p>
        </p:txBody>
      </p:sp>
    </p:spTree>
    <p:extLst>
      <p:ext uri="{BB962C8B-B14F-4D97-AF65-F5344CB8AC3E}">
        <p14:creationId xmlns:p14="http://schemas.microsoft.com/office/powerpoint/2010/main" val="300990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2F63-8FA8-A2B2-E686-C88B496F4870}"/>
              </a:ext>
            </a:extLst>
          </p:cNvPr>
          <p:cNvSpPr>
            <a:spLocks noGrp="1"/>
          </p:cNvSpPr>
          <p:nvPr>
            <p:ph type="title"/>
          </p:nvPr>
        </p:nvSpPr>
        <p:spPr/>
        <p:txBody>
          <a:bodyPr/>
          <a:lstStyle/>
          <a:p>
            <a:r>
              <a:rPr lang="en-GB" b="1" i="1" u="sng" dirty="0"/>
              <a:t>What is depression ? </a:t>
            </a:r>
            <a:endParaRPr lang="en-US" b="1" i="1" u="sng" dirty="0"/>
          </a:p>
        </p:txBody>
      </p:sp>
      <p:sp>
        <p:nvSpPr>
          <p:cNvPr id="3" name="Content Placeholder 2">
            <a:extLst>
              <a:ext uri="{FF2B5EF4-FFF2-40B4-BE49-F238E27FC236}">
                <a16:creationId xmlns:a16="http://schemas.microsoft.com/office/drawing/2014/main" id="{EB6220FF-8536-530C-DF9B-85A138C2B2AA}"/>
              </a:ext>
            </a:extLst>
          </p:cNvPr>
          <p:cNvSpPr>
            <a:spLocks noGrp="1"/>
          </p:cNvSpPr>
          <p:nvPr>
            <p:ph idx="1"/>
          </p:nvPr>
        </p:nvSpPr>
        <p:spPr/>
        <p:txBody>
          <a:bodyPr/>
          <a:lstStyle/>
          <a:p>
            <a:endParaRPr lang="en-GB" dirty="0"/>
          </a:p>
          <a:p>
            <a:r>
              <a:rPr lang="en-GB" sz="3200" dirty="0"/>
              <a:t>It is a serious common disorder of mood. It is affects 300 million adults worldwide. Women is more affected than men. </a:t>
            </a:r>
          </a:p>
          <a:p>
            <a:endParaRPr lang="en-US" dirty="0"/>
          </a:p>
        </p:txBody>
      </p:sp>
    </p:spTree>
    <p:extLst>
      <p:ext uri="{BB962C8B-B14F-4D97-AF65-F5344CB8AC3E}">
        <p14:creationId xmlns:p14="http://schemas.microsoft.com/office/powerpoint/2010/main" val="190697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F018-F27A-3DFB-0D0A-C1F4065E2747}"/>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91BA60EB-C8A4-DCA3-E535-ABB8B6EA1F88}"/>
              </a:ext>
            </a:extLst>
          </p:cNvPr>
          <p:cNvSpPr>
            <a:spLocks noGrp="1"/>
          </p:cNvSpPr>
          <p:nvPr>
            <p:ph idx="1"/>
          </p:nvPr>
        </p:nvSpPr>
        <p:spPr>
          <a:xfrm>
            <a:off x="1371600" y="2286000"/>
            <a:ext cx="10820400" cy="3581400"/>
          </a:xfrm>
        </p:spPr>
        <p:txBody>
          <a:bodyPr/>
          <a:lstStyle/>
          <a:p>
            <a:r>
              <a:rPr lang="en-US" b="1" dirty="0"/>
              <a:t>Antihistaminic properties</a:t>
            </a:r>
            <a:r>
              <a:rPr lang="en-US" dirty="0"/>
              <a:t>: Sedation and weight gain. </a:t>
            </a:r>
            <a:endParaRPr lang="en-GB" dirty="0"/>
          </a:p>
          <a:p>
            <a:r>
              <a:rPr lang="en-US" b="1" dirty="0"/>
              <a:t>Antiadrenergic properties</a:t>
            </a:r>
            <a:r>
              <a:rPr lang="en-US" dirty="0"/>
              <a:t> (cardiovascular side effects): Orthostatic hypotension ). </a:t>
            </a:r>
            <a:endParaRPr lang="en-GB" dirty="0"/>
          </a:p>
          <a:p>
            <a:r>
              <a:rPr lang="en-US" b="1" dirty="0"/>
              <a:t>Atropine like action (anti-muscarinic)</a:t>
            </a:r>
            <a:r>
              <a:rPr lang="en-US" dirty="0"/>
              <a:t>: blurred vision, Dryness in body secretions, Urinary retention, Glaucoma, Tachycardia. All attributed to their anti-muscarinic effects. </a:t>
            </a:r>
            <a:endParaRPr lang="en-GB" dirty="0"/>
          </a:p>
          <a:p>
            <a:r>
              <a:rPr lang="en-US" b="1" dirty="0"/>
              <a:t>Severe </a:t>
            </a:r>
            <a:r>
              <a:rPr lang="en-US" b="1" dirty="0" err="1"/>
              <a:t>arrythmia</a:t>
            </a:r>
            <a:r>
              <a:rPr lang="en-GB" b="1" dirty="0"/>
              <a:t> </a:t>
            </a:r>
            <a:r>
              <a:rPr lang="en-GB" dirty="0"/>
              <a:t>: The hallmark of TCA toxicity is a tachycardia - wide QRS - long QT interval. </a:t>
            </a:r>
          </a:p>
          <a:p>
            <a:endParaRPr lang="en-GB" dirty="0"/>
          </a:p>
          <a:p>
            <a:r>
              <a:rPr lang="en-GB" dirty="0"/>
              <a:t>The mainstay of treatment for TCA overdose is IV sodium bicarbonate, Iv lidocaine may be used if arrhythmia persists N.B. </a:t>
            </a:r>
            <a:r>
              <a:rPr lang="en-GB" dirty="0" err="1"/>
              <a:t>Hemodialysis</a:t>
            </a:r>
            <a:r>
              <a:rPr lang="en-GB" dirty="0"/>
              <a:t> is not effective because TCAs have large </a:t>
            </a:r>
            <a:r>
              <a:rPr lang="en-GB" dirty="0" err="1"/>
              <a:t>Vd</a:t>
            </a:r>
            <a:endParaRPr lang="en-US" dirty="0"/>
          </a:p>
        </p:txBody>
      </p:sp>
    </p:spTree>
    <p:extLst>
      <p:ext uri="{BB962C8B-B14F-4D97-AF65-F5344CB8AC3E}">
        <p14:creationId xmlns:p14="http://schemas.microsoft.com/office/powerpoint/2010/main" val="210460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8E1F-F08D-CFA6-072B-5F099408C103}"/>
              </a:ext>
            </a:extLst>
          </p:cNvPr>
          <p:cNvSpPr>
            <a:spLocks noGrp="1"/>
          </p:cNvSpPr>
          <p:nvPr>
            <p:ph type="title"/>
          </p:nvPr>
        </p:nvSpPr>
        <p:spPr/>
        <p:txBody>
          <a:bodyPr/>
          <a:lstStyle/>
          <a:p>
            <a:r>
              <a:rPr lang="en-US" dirty="0"/>
              <a:t>MONOAMINE OXIDASE INHIBITORS (MAOIS) </a:t>
            </a:r>
          </a:p>
        </p:txBody>
      </p:sp>
      <p:sp>
        <p:nvSpPr>
          <p:cNvPr id="3" name="Content Placeholder 2">
            <a:extLst>
              <a:ext uri="{FF2B5EF4-FFF2-40B4-BE49-F238E27FC236}">
                <a16:creationId xmlns:a16="http://schemas.microsoft.com/office/drawing/2014/main" id="{7A0493CF-ED9D-CA73-57BF-A3A0CC7C99A1}"/>
              </a:ext>
            </a:extLst>
          </p:cNvPr>
          <p:cNvSpPr>
            <a:spLocks noGrp="1"/>
          </p:cNvSpPr>
          <p:nvPr>
            <p:ph idx="1"/>
          </p:nvPr>
        </p:nvSpPr>
        <p:spPr>
          <a:xfrm>
            <a:off x="992777" y="2171700"/>
            <a:ext cx="6387737" cy="3581400"/>
          </a:xfrm>
        </p:spPr>
        <p:txBody>
          <a:bodyPr>
            <a:normAutofit lnSpcReduction="10000"/>
          </a:bodyPr>
          <a:lstStyle/>
          <a:p>
            <a:r>
              <a:rPr lang="en-US" sz="2400" b="1" i="1" dirty="0" err="1">
                <a:solidFill>
                  <a:srgbClr val="7030A0"/>
                </a:solidFill>
              </a:rPr>
              <a:t>Phenelzine</a:t>
            </a:r>
            <a:r>
              <a:rPr lang="en-US" sz="2400" b="1" i="1" dirty="0">
                <a:solidFill>
                  <a:srgbClr val="7030A0"/>
                </a:solidFill>
              </a:rPr>
              <a:t>, Tranylcypromine, </a:t>
            </a:r>
            <a:r>
              <a:rPr lang="en-US" sz="2400" b="1" i="1" dirty="0" err="1">
                <a:solidFill>
                  <a:srgbClr val="7030A0"/>
                </a:solidFill>
              </a:rPr>
              <a:t>Isocarboxazid</a:t>
            </a:r>
            <a:endParaRPr lang="en-GB" sz="2400" b="1" i="1" dirty="0">
              <a:solidFill>
                <a:srgbClr val="7030A0"/>
              </a:solidFill>
            </a:endParaRPr>
          </a:p>
          <a:p>
            <a:pPr marL="0" indent="0">
              <a:buNone/>
            </a:pPr>
            <a:endParaRPr lang="en-GB" sz="2400" b="1" i="1" dirty="0">
              <a:solidFill>
                <a:srgbClr val="7030A0"/>
              </a:solidFill>
            </a:endParaRPr>
          </a:p>
          <a:p>
            <a:r>
              <a:rPr lang="en-US" sz="2400" b="1" i="1" dirty="0">
                <a:solidFill>
                  <a:schemeClr val="tx1"/>
                </a:solidFill>
              </a:rPr>
              <a:t>There are 2 isotypes of MAO enzyme</a:t>
            </a:r>
            <a:endParaRPr lang="en-GB" sz="2400" b="1" i="1" dirty="0">
              <a:solidFill>
                <a:schemeClr val="tx1"/>
              </a:solidFill>
            </a:endParaRPr>
          </a:p>
          <a:p>
            <a:pPr marL="457200" indent="-457200">
              <a:buFont typeface="+mj-lt"/>
              <a:buAutoNum type="arabicPeriod"/>
            </a:pPr>
            <a:r>
              <a:rPr lang="en-US" sz="2400" b="1" i="1" dirty="0">
                <a:solidFill>
                  <a:schemeClr val="tx1"/>
                </a:solidFill>
              </a:rPr>
              <a:t>MAO -A enzyme: Present in the cytoplasm of neurons (CNS) and peripheral tissues (</a:t>
            </a:r>
            <a:r>
              <a:rPr lang="en-US" sz="2400" b="1" i="1" dirty="0" err="1">
                <a:solidFill>
                  <a:schemeClr val="tx1"/>
                </a:solidFill>
              </a:rPr>
              <a:t>eng.</a:t>
            </a:r>
            <a:r>
              <a:rPr lang="en-US" sz="2400" b="1" i="1" dirty="0">
                <a:solidFill>
                  <a:schemeClr val="tx1"/>
                </a:solidFill>
              </a:rPr>
              <a:t> liver). It acts non-specifically on NA, 5-HT and dopamine </a:t>
            </a:r>
            <a:endParaRPr lang="en-GB" sz="2400" b="1" i="1" dirty="0">
              <a:solidFill>
                <a:schemeClr val="tx1"/>
              </a:solidFill>
            </a:endParaRPr>
          </a:p>
          <a:p>
            <a:pPr marL="457200" indent="-457200">
              <a:buFont typeface="+mj-lt"/>
              <a:buAutoNum type="arabicPeriod"/>
            </a:pPr>
            <a:r>
              <a:rPr lang="en-US" sz="2400" b="1" i="1" dirty="0">
                <a:solidFill>
                  <a:schemeClr val="tx1"/>
                </a:solidFill>
              </a:rPr>
              <a:t>MAO -B enzyme : Present mainly in the CNS and acts more on dopamine.</a:t>
            </a:r>
          </a:p>
        </p:txBody>
      </p:sp>
      <p:pic>
        <p:nvPicPr>
          <p:cNvPr id="4" name="Picture 3">
            <a:extLst>
              <a:ext uri="{FF2B5EF4-FFF2-40B4-BE49-F238E27FC236}">
                <a16:creationId xmlns:a16="http://schemas.microsoft.com/office/drawing/2014/main" id="{25166A64-BF2A-F1B6-1CAB-8229EE9E85C5}"/>
              </a:ext>
            </a:extLst>
          </p:cNvPr>
          <p:cNvPicPr>
            <a:picLocks noChangeAspect="1"/>
          </p:cNvPicPr>
          <p:nvPr/>
        </p:nvPicPr>
        <p:blipFill>
          <a:blip r:embed="rId2"/>
          <a:stretch>
            <a:fillRect/>
          </a:stretch>
        </p:blipFill>
        <p:spPr>
          <a:xfrm>
            <a:off x="7380514" y="2560320"/>
            <a:ext cx="4428310" cy="3980756"/>
          </a:xfrm>
          <a:prstGeom prst="rect">
            <a:avLst/>
          </a:prstGeom>
        </p:spPr>
      </p:pic>
    </p:spTree>
    <p:extLst>
      <p:ext uri="{BB962C8B-B14F-4D97-AF65-F5344CB8AC3E}">
        <p14:creationId xmlns:p14="http://schemas.microsoft.com/office/powerpoint/2010/main" val="30957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E34F-BA08-DA6F-1367-75268BCD6D18}"/>
              </a:ext>
            </a:extLst>
          </p:cNvPr>
          <p:cNvSpPr>
            <a:spLocks noGrp="1"/>
          </p:cNvSpPr>
          <p:nvPr>
            <p:ph type="title"/>
          </p:nvPr>
        </p:nvSpPr>
        <p:spPr>
          <a:xfrm>
            <a:off x="1567543" y="254725"/>
            <a:ext cx="9601200" cy="1485900"/>
          </a:xfrm>
        </p:spPr>
        <p:txBody>
          <a:bodyPr/>
          <a:lstStyle/>
          <a:p>
            <a:r>
              <a:rPr lang="en-US" dirty="0"/>
              <a:t>MONOAMINE OXIDASE INHIBITORS (MAOIS)</a:t>
            </a:r>
          </a:p>
        </p:txBody>
      </p:sp>
      <p:sp>
        <p:nvSpPr>
          <p:cNvPr id="3" name="Content Placeholder 2">
            <a:extLst>
              <a:ext uri="{FF2B5EF4-FFF2-40B4-BE49-F238E27FC236}">
                <a16:creationId xmlns:a16="http://schemas.microsoft.com/office/drawing/2014/main" id="{67179D89-4FB8-68CD-420B-133989C4D6FC}"/>
              </a:ext>
            </a:extLst>
          </p:cNvPr>
          <p:cNvSpPr>
            <a:spLocks noGrp="1"/>
          </p:cNvSpPr>
          <p:nvPr>
            <p:ph idx="1"/>
          </p:nvPr>
        </p:nvSpPr>
        <p:spPr>
          <a:xfrm>
            <a:off x="742841" y="2066544"/>
            <a:ext cx="7303879" cy="4273296"/>
          </a:xfrm>
        </p:spPr>
        <p:txBody>
          <a:bodyPr>
            <a:normAutofit fontScale="92500"/>
          </a:bodyPr>
          <a:lstStyle/>
          <a:p>
            <a:r>
              <a:rPr lang="en-US" sz="2800" b="1" dirty="0"/>
              <a:t>Mechanism of action</a:t>
            </a:r>
            <a:endParaRPr lang="en-GB" sz="2800" b="1" dirty="0"/>
          </a:p>
          <a:p>
            <a:pPr marL="0" indent="0">
              <a:buNone/>
            </a:pPr>
            <a:r>
              <a:rPr lang="en-US" sz="2800" b="1" dirty="0"/>
              <a:t>Prevent the inactivation of biogenic amines such as norepinephrine, serotonin, dopamine, and </a:t>
            </a:r>
            <a:r>
              <a:rPr lang="en-US" sz="2800" b="1" dirty="0" err="1"/>
              <a:t>tyramine</a:t>
            </a:r>
            <a:r>
              <a:rPr lang="en-US" sz="2800" b="1" dirty="0"/>
              <a:t>. By irreversibly inhibiting the enzymes MAO-A and B, MAOIs increase the number of neurotransmitters available in synapses. </a:t>
            </a:r>
            <a:endParaRPr lang="en-GB" sz="2800" b="1" dirty="0"/>
          </a:p>
          <a:p>
            <a:pPr marL="0" indent="0">
              <a:buNone/>
            </a:pPr>
            <a:r>
              <a:rPr lang="en-US" sz="2800" b="1" dirty="0"/>
              <a:t>MAO-A preferentially deactivates serotonin and norepinephrine, and MAO-B preferentially deactivates phenethylamine; both types also act on dopamine and </a:t>
            </a:r>
            <a:r>
              <a:rPr lang="en-US" sz="2800" b="1" dirty="0" err="1"/>
              <a:t>tyramine</a:t>
            </a:r>
            <a:r>
              <a:rPr lang="en-US" sz="2800" b="1" dirty="0"/>
              <a:t>. </a:t>
            </a:r>
          </a:p>
        </p:txBody>
      </p:sp>
      <p:pic>
        <p:nvPicPr>
          <p:cNvPr id="4" name="Picture 3">
            <a:extLst>
              <a:ext uri="{FF2B5EF4-FFF2-40B4-BE49-F238E27FC236}">
                <a16:creationId xmlns:a16="http://schemas.microsoft.com/office/drawing/2014/main" id="{8AA83A88-AD2B-CBA3-36D6-7DF81B5ACA04}"/>
              </a:ext>
            </a:extLst>
          </p:cNvPr>
          <p:cNvPicPr>
            <a:picLocks noChangeAspect="1"/>
          </p:cNvPicPr>
          <p:nvPr/>
        </p:nvPicPr>
        <p:blipFill>
          <a:blip r:embed="rId2"/>
          <a:stretch>
            <a:fillRect/>
          </a:stretch>
        </p:blipFill>
        <p:spPr>
          <a:xfrm>
            <a:off x="8046721" y="1580607"/>
            <a:ext cx="3971108" cy="4911634"/>
          </a:xfrm>
          <a:prstGeom prst="rect">
            <a:avLst/>
          </a:prstGeom>
        </p:spPr>
      </p:pic>
    </p:spTree>
    <p:extLst>
      <p:ext uri="{BB962C8B-B14F-4D97-AF65-F5344CB8AC3E}">
        <p14:creationId xmlns:p14="http://schemas.microsoft.com/office/powerpoint/2010/main" val="57523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E005-CCF9-C0D1-505C-269FEC07267A}"/>
              </a:ext>
            </a:extLst>
          </p:cNvPr>
          <p:cNvSpPr>
            <a:spLocks noGrp="1"/>
          </p:cNvSpPr>
          <p:nvPr>
            <p:ph type="title"/>
          </p:nvPr>
        </p:nvSpPr>
        <p:spPr/>
        <p:txBody>
          <a:bodyPr/>
          <a:lstStyle/>
          <a:p>
            <a:r>
              <a:rPr lang="en-US" dirty="0"/>
              <a:t>Therapeutic uses:</a:t>
            </a:r>
          </a:p>
        </p:txBody>
      </p:sp>
      <p:sp>
        <p:nvSpPr>
          <p:cNvPr id="3" name="Content Placeholder 2">
            <a:extLst>
              <a:ext uri="{FF2B5EF4-FFF2-40B4-BE49-F238E27FC236}">
                <a16:creationId xmlns:a16="http://schemas.microsoft.com/office/drawing/2014/main" id="{49165BE7-7AD5-8709-CF5C-A46DFB706B41}"/>
              </a:ext>
            </a:extLst>
          </p:cNvPr>
          <p:cNvSpPr>
            <a:spLocks noGrp="1"/>
          </p:cNvSpPr>
          <p:nvPr>
            <p:ph idx="1"/>
          </p:nvPr>
        </p:nvSpPr>
        <p:spPr/>
        <p:txBody>
          <a:bodyPr>
            <a:normAutofit/>
          </a:bodyPr>
          <a:lstStyle/>
          <a:p>
            <a:r>
              <a:rPr lang="en-US" sz="2800" b="1" dirty="0"/>
              <a:t>MAOIs are not used as first-line agents because of the increased safety and tolerability of newer agents, notably SSRIs/SNRIs. However, MAOIs are used for certain types of refractory depression and in refractory anxiety disorders </a:t>
            </a:r>
            <a:endParaRPr lang="en-GB" sz="2800" b="1" dirty="0"/>
          </a:p>
          <a:p>
            <a:r>
              <a:rPr lang="en-US" sz="2800" b="1" dirty="0"/>
              <a:t>MAO-B selective: </a:t>
            </a:r>
            <a:r>
              <a:rPr lang="en-US" sz="2800" b="1" dirty="0" err="1"/>
              <a:t>selegiline</a:t>
            </a:r>
            <a:r>
              <a:rPr lang="en-US" sz="2800" b="1" dirty="0"/>
              <a:t> </a:t>
            </a:r>
            <a:endParaRPr lang="en-GB" sz="2800" b="1" dirty="0"/>
          </a:p>
          <a:p>
            <a:r>
              <a:rPr lang="en-US" sz="2800" b="1" dirty="0"/>
              <a:t> Used in Parkinson’s</a:t>
            </a:r>
          </a:p>
        </p:txBody>
      </p:sp>
    </p:spTree>
    <p:extLst>
      <p:ext uri="{BB962C8B-B14F-4D97-AF65-F5344CB8AC3E}">
        <p14:creationId xmlns:p14="http://schemas.microsoft.com/office/powerpoint/2010/main" val="313251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596" y="344606"/>
            <a:ext cx="2668137" cy="856397"/>
          </a:xfrm>
        </p:spPr>
        <p:txBody>
          <a:bodyPr/>
          <a:lstStyle/>
          <a:p>
            <a:r>
              <a:rPr lang="en-US" dirty="0"/>
              <a:t>TCA Drugs</a:t>
            </a:r>
            <a:endParaRPr lang="ar-JO" dirty="0"/>
          </a:p>
        </p:txBody>
      </p:sp>
      <p:pic>
        <p:nvPicPr>
          <p:cNvPr id="4" name="Content Placeholder 3"/>
          <p:cNvPicPr>
            <a:picLocks noGrp="1" noChangeAspect="1"/>
          </p:cNvPicPr>
          <p:nvPr>
            <p:ph idx="1"/>
          </p:nvPr>
        </p:nvPicPr>
        <p:blipFill>
          <a:blip r:embed="rId2"/>
          <a:stretch>
            <a:fillRect/>
          </a:stretch>
        </p:blipFill>
        <p:spPr>
          <a:xfrm>
            <a:off x="723331" y="1201003"/>
            <a:ext cx="11468669" cy="5656997"/>
          </a:xfrm>
          <a:prstGeom prst="rect">
            <a:avLst/>
          </a:prstGeom>
        </p:spPr>
      </p:pic>
    </p:spTree>
    <p:extLst>
      <p:ext uri="{BB962C8B-B14F-4D97-AF65-F5344CB8AC3E}">
        <p14:creationId xmlns:p14="http://schemas.microsoft.com/office/powerpoint/2010/main" val="298502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CCA1-3814-5A16-0010-129227A19D67}"/>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72775827-4B07-C1D4-1454-4D66D0790703}"/>
              </a:ext>
            </a:extLst>
          </p:cNvPr>
          <p:cNvSpPr>
            <a:spLocks noGrp="1"/>
          </p:cNvSpPr>
          <p:nvPr>
            <p:ph idx="1"/>
          </p:nvPr>
        </p:nvSpPr>
        <p:spPr>
          <a:xfrm>
            <a:off x="1219200" y="1959429"/>
            <a:ext cx="10824754" cy="4767942"/>
          </a:xfrm>
        </p:spPr>
        <p:txBody>
          <a:bodyPr>
            <a:normAutofit/>
          </a:bodyPr>
          <a:lstStyle/>
          <a:p>
            <a:pPr marL="457200" indent="-457200">
              <a:buFont typeface="+mj-lt"/>
              <a:buAutoNum type="arabicPeriod"/>
            </a:pPr>
            <a:r>
              <a:rPr lang="en-US" sz="2400" b="1" dirty="0"/>
              <a:t>Orthostatic hypotension</a:t>
            </a:r>
            <a:endParaRPr lang="en-GB" sz="2400" b="1" dirty="0"/>
          </a:p>
          <a:p>
            <a:pPr marL="457200" indent="-457200">
              <a:buFont typeface="+mj-lt"/>
              <a:buAutoNum type="arabicPeriod"/>
            </a:pPr>
            <a:r>
              <a:rPr lang="en-US" sz="2400" b="1" dirty="0"/>
              <a:t> Sexual dysfunction </a:t>
            </a:r>
            <a:endParaRPr lang="en-GB" sz="2400" b="1" dirty="0"/>
          </a:p>
          <a:p>
            <a:pPr marL="457200" indent="-457200">
              <a:buFont typeface="+mj-lt"/>
              <a:buAutoNum type="arabicPeriod"/>
            </a:pPr>
            <a:r>
              <a:rPr lang="en-US" sz="2400" b="1" dirty="0"/>
              <a:t>Serotonin Syndrome when SSRIs or TCAs and MAOIs are taken together (Toxic synergism). CNS excitation (insomnia, irritability, etc.) </a:t>
            </a:r>
            <a:endParaRPr lang="en-GB" sz="2400" b="1" dirty="0"/>
          </a:p>
          <a:p>
            <a:pPr marL="457200" indent="-457200">
              <a:buFont typeface="+mj-lt"/>
              <a:buAutoNum type="arabicPeriod"/>
            </a:pPr>
            <a:r>
              <a:rPr lang="en-US" sz="2400" b="1" dirty="0"/>
              <a:t>Cheese reaction (Hypertensive Crisis) within hour</a:t>
            </a:r>
            <a:endParaRPr lang="en-GB" sz="2400" b="1" dirty="0"/>
          </a:p>
          <a:p>
            <a:pPr marL="0" indent="0">
              <a:buNone/>
            </a:pPr>
            <a:r>
              <a:rPr lang="en-GB" sz="2400" b="1" dirty="0"/>
              <a:t>        Occurs when patients who take MAOI ingest yogurt, old cheese, chicken liver, fava beans (</a:t>
            </a:r>
            <a:r>
              <a:rPr lang="en-GB" sz="2400" b="1" dirty="0" err="1"/>
              <a:t>tyramine</a:t>
            </a:r>
            <a:r>
              <a:rPr lang="en-GB" sz="2400" b="1" dirty="0"/>
              <a:t> rich foods). MAOI inhibit the MAO enzyme in the liver which is responsible for digestion of </a:t>
            </a:r>
            <a:r>
              <a:rPr lang="en-GB" sz="2400" b="1" dirty="0" err="1"/>
              <a:t>tyramine</a:t>
            </a:r>
            <a:r>
              <a:rPr lang="en-GB" sz="2400" b="1" dirty="0"/>
              <a:t>, </a:t>
            </a:r>
            <a:r>
              <a:rPr lang="en-GB" sz="2400" b="1" dirty="0" err="1"/>
              <a:t>tyramine</a:t>
            </a:r>
            <a:r>
              <a:rPr lang="en-GB" sz="2400" b="1" dirty="0"/>
              <a:t> has a severe sympathomimetic effect, it elevates the blood pressure of the patients to a sky-high level which is life threatening</a:t>
            </a:r>
            <a:endParaRPr lang="en-US" sz="2400" b="1" dirty="0"/>
          </a:p>
        </p:txBody>
      </p:sp>
    </p:spTree>
    <p:extLst>
      <p:ext uri="{BB962C8B-B14F-4D97-AF65-F5344CB8AC3E}">
        <p14:creationId xmlns:p14="http://schemas.microsoft.com/office/powerpoint/2010/main" val="244250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Serotonin syndrome</a:t>
            </a:r>
            <a:endParaRPr lang="ar-JO" dirty="0"/>
          </a:p>
        </p:txBody>
      </p:sp>
      <p:sp>
        <p:nvSpPr>
          <p:cNvPr id="3" name="Content Placeholder 2"/>
          <p:cNvSpPr>
            <a:spLocks noGrp="1"/>
          </p:cNvSpPr>
          <p:nvPr>
            <p:ph idx="1"/>
          </p:nvPr>
        </p:nvSpPr>
        <p:spPr>
          <a:xfrm>
            <a:off x="1371600" y="2286000"/>
            <a:ext cx="9601200" cy="4572000"/>
          </a:xfrm>
        </p:spPr>
        <p:txBody>
          <a:bodyPr>
            <a:normAutofit lnSpcReduction="10000"/>
          </a:bodyPr>
          <a:lstStyle/>
          <a:p>
            <a:r>
              <a:rPr lang="en-US" b="1" dirty="0"/>
              <a:t>increase serotonin levels, either by themselves or more commonly, in combination with other substances. </a:t>
            </a:r>
          </a:p>
          <a:p>
            <a:r>
              <a:rPr lang="en-US" dirty="0"/>
              <a:t>Combining medications that both affect serotonin. This is the most frequent cause, such as taking</a:t>
            </a:r>
          </a:p>
          <a:p>
            <a:r>
              <a:rPr lang="en-US" dirty="0"/>
              <a:t>an antidepressant (like an SSRI) along with a migraine medication (</a:t>
            </a:r>
            <a:r>
              <a:rPr lang="en-US" dirty="0" err="1"/>
              <a:t>triptan</a:t>
            </a:r>
            <a:r>
              <a:rPr lang="en-US" dirty="0"/>
              <a:t>) or certain pain</a:t>
            </a:r>
          </a:p>
          <a:p>
            <a:r>
              <a:rPr lang="en-US" dirty="0"/>
              <a:t>medications (opioids)</a:t>
            </a:r>
          </a:p>
          <a:p>
            <a:r>
              <a:rPr lang="en-US" dirty="0"/>
              <a:t>Increasing the dose of a medication that affects serotonin Starting a</a:t>
            </a:r>
          </a:p>
          <a:p>
            <a:r>
              <a:rPr lang="en-US" dirty="0"/>
              <a:t>new medication that affects serotonin.</a:t>
            </a:r>
          </a:p>
          <a:p>
            <a:r>
              <a:rPr lang="en-US" dirty="0"/>
              <a:t>Intentional overdose of serotonergic medications.</a:t>
            </a:r>
          </a:p>
          <a:p>
            <a:r>
              <a:rPr lang="en-US" dirty="0"/>
              <a:t>Use of certain illicit drugs (like Ecstasy, cocaine, or amphetamines) or some dietary supplements</a:t>
            </a:r>
            <a:endParaRPr lang="ar-JO" dirty="0"/>
          </a:p>
        </p:txBody>
      </p:sp>
    </p:spTree>
    <p:extLst>
      <p:ext uri="{BB962C8B-B14F-4D97-AF65-F5344CB8AC3E}">
        <p14:creationId xmlns:p14="http://schemas.microsoft.com/office/powerpoint/2010/main" val="356959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drugs cause the excessive serotonin activity by :</a:t>
            </a:r>
            <a:endParaRPr lang="ar-JO" dirty="0"/>
          </a:p>
        </p:txBody>
      </p:sp>
      <p:sp>
        <p:nvSpPr>
          <p:cNvPr id="3" name="Content Placeholder 2"/>
          <p:cNvSpPr>
            <a:spLocks noGrp="1"/>
          </p:cNvSpPr>
          <p:nvPr>
            <p:ph idx="1"/>
          </p:nvPr>
        </p:nvSpPr>
        <p:spPr/>
        <p:txBody>
          <a:bodyPr/>
          <a:lstStyle/>
          <a:p>
            <a:r>
              <a:rPr lang="en-US" dirty="0"/>
              <a:t>Increasing the release of serotonin.</a:t>
            </a:r>
          </a:p>
          <a:p>
            <a:r>
              <a:rPr lang="en-US" dirty="0"/>
              <a:t>Blocking the reuptake (recycling) of serotonin.</a:t>
            </a:r>
          </a:p>
          <a:p>
            <a:r>
              <a:rPr lang="en-US" dirty="0"/>
              <a:t>Inhibiting the breakdown of serotonin.</a:t>
            </a:r>
          </a:p>
          <a:p>
            <a:r>
              <a:rPr lang="en-US" dirty="0"/>
              <a:t>The symptoms can range from mild to severe and usually appear within hours of taking the causative drug or combination</a:t>
            </a:r>
            <a:endParaRPr lang="ar-JO" dirty="0"/>
          </a:p>
        </p:txBody>
      </p:sp>
    </p:spTree>
    <p:extLst>
      <p:ext uri="{BB962C8B-B14F-4D97-AF65-F5344CB8AC3E}">
        <p14:creationId xmlns:p14="http://schemas.microsoft.com/office/powerpoint/2010/main" val="209300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696036" y="0"/>
            <a:ext cx="11489793" cy="6858000"/>
          </a:xfrm>
          <a:prstGeom prst="rect">
            <a:avLst/>
          </a:prstGeom>
        </p:spPr>
      </p:pic>
    </p:spTree>
    <p:extLst>
      <p:ext uri="{BB962C8B-B14F-4D97-AF65-F5344CB8AC3E}">
        <p14:creationId xmlns:p14="http://schemas.microsoft.com/office/powerpoint/2010/main" val="88409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4275" y="0"/>
            <a:ext cx="11461414" cy="6858000"/>
          </a:xfrm>
          <a:prstGeom prst="rect">
            <a:avLst/>
          </a:prstGeom>
        </p:spPr>
      </p:pic>
    </p:spTree>
    <p:extLst>
      <p:ext uri="{BB962C8B-B14F-4D97-AF65-F5344CB8AC3E}">
        <p14:creationId xmlns:p14="http://schemas.microsoft.com/office/powerpoint/2010/main" val="172686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1117-82B9-EA26-9EED-0B2D7C24847B}"/>
              </a:ext>
            </a:extLst>
          </p:cNvPr>
          <p:cNvSpPr>
            <a:spLocks noGrp="1"/>
          </p:cNvSpPr>
          <p:nvPr>
            <p:ph type="title"/>
          </p:nvPr>
        </p:nvSpPr>
        <p:spPr/>
        <p:txBody>
          <a:bodyPr/>
          <a:lstStyle/>
          <a:p>
            <a:r>
              <a:rPr lang="en-US" dirty="0"/>
              <a:t>PATHOPHYSIOLOGY OF DEPRESSION</a:t>
            </a:r>
          </a:p>
        </p:txBody>
      </p:sp>
      <p:sp>
        <p:nvSpPr>
          <p:cNvPr id="3" name="Content Placeholder 2">
            <a:extLst>
              <a:ext uri="{FF2B5EF4-FFF2-40B4-BE49-F238E27FC236}">
                <a16:creationId xmlns:a16="http://schemas.microsoft.com/office/drawing/2014/main" id="{89B7C6F4-3525-BD57-5E9E-C30DD4B78D1F}"/>
              </a:ext>
            </a:extLst>
          </p:cNvPr>
          <p:cNvSpPr>
            <a:spLocks noGrp="1"/>
          </p:cNvSpPr>
          <p:nvPr>
            <p:ph idx="1"/>
          </p:nvPr>
        </p:nvSpPr>
        <p:spPr>
          <a:xfrm>
            <a:off x="1371600" y="2286000"/>
            <a:ext cx="9601200" cy="3581400"/>
          </a:xfrm>
        </p:spPr>
        <p:txBody>
          <a:bodyPr>
            <a:normAutofit lnSpcReduction="10000"/>
          </a:bodyPr>
          <a:lstStyle/>
          <a:p>
            <a:r>
              <a:rPr lang="en-US" sz="3200" b="1" dirty="0"/>
              <a:t>Genetics</a:t>
            </a:r>
            <a:r>
              <a:rPr lang="en-GB" sz="3200" dirty="0"/>
              <a:t>: to </a:t>
            </a:r>
            <a:r>
              <a:rPr lang="en-US" sz="3200" dirty="0"/>
              <a:t>dates, 4 Genes were identified</a:t>
            </a:r>
            <a:endParaRPr lang="en-GB" sz="3200" dirty="0"/>
          </a:p>
          <a:p>
            <a:r>
              <a:rPr lang="en-GB" sz="3200" b="1" dirty="0"/>
              <a:t>Biogenic amines and receptors theory: </a:t>
            </a:r>
          </a:p>
          <a:p>
            <a:endParaRPr lang="en-GB" sz="3200" b="1" dirty="0"/>
          </a:p>
          <a:p>
            <a:endParaRPr lang="en-GB" sz="3200" b="1" dirty="0"/>
          </a:p>
          <a:p>
            <a:r>
              <a:rPr lang="en-GB" sz="3200" b="1" dirty="0"/>
              <a:t>Neurotrophic and cytokines theory:</a:t>
            </a:r>
            <a:r>
              <a:rPr lang="en-GB" sz="3200" dirty="0"/>
              <a:t> low brain derived neurotrophic factor (BDNF) - </a:t>
            </a:r>
            <a:r>
              <a:rPr lang="en-GB" sz="3200" dirty="0" err="1"/>
              <a:t>Proinflammatory</a:t>
            </a:r>
            <a:r>
              <a:rPr lang="en-GB" sz="3200" dirty="0"/>
              <a:t> cytokines</a:t>
            </a:r>
          </a:p>
        </p:txBody>
      </p:sp>
      <p:sp>
        <p:nvSpPr>
          <p:cNvPr id="5" name="TextBox 4">
            <a:extLst>
              <a:ext uri="{FF2B5EF4-FFF2-40B4-BE49-F238E27FC236}">
                <a16:creationId xmlns:a16="http://schemas.microsoft.com/office/drawing/2014/main" id="{8EFAE538-A6D7-C814-6FC4-CB63A996DD81}"/>
              </a:ext>
            </a:extLst>
          </p:cNvPr>
          <p:cNvSpPr txBox="1"/>
          <p:nvPr/>
        </p:nvSpPr>
        <p:spPr>
          <a:xfrm>
            <a:off x="1682240" y="3301306"/>
            <a:ext cx="10343946" cy="1384995"/>
          </a:xfrm>
          <a:prstGeom prst="rect">
            <a:avLst/>
          </a:prstGeom>
          <a:noFill/>
        </p:spPr>
        <p:txBody>
          <a:bodyPr wrap="square">
            <a:spAutoFit/>
          </a:bodyPr>
          <a:lstStyle/>
          <a:p>
            <a:r>
              <a:rPr lang="en-US" sz="2800" dirty="0"/>
              <a:t>low noradrenaline, serotonin and dopamine. High 5HT2a and 5HT2 Receptor.</a:t>
            </a:r>
            <a:endParaRPr lang="en-GB" sz="2800" dirty="0"/>
          </a:p>
          <a:p>
            <a:endParaRPr lang="en-US" sz="2800" dirty="0"/>
          </a:p>
        </p:txBody>
      </p:sp>
    </p:spTree>
    <p:extLst>
      <p:ext uri="{BB962C8B-B14F-4D97-AF65-F5344CB8AC3E}">
        <p14:creationId xmlns:p14="http://schemas.microsoft.com/office/powerpoint/2010/main" val="203431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254E-68D3-7449-FCCE-776126065FCD}"/>
              </a:ext>
            </a:extLst>
          </p:cNvPr>
          <p:cNvSpPr>
            <a:spLocks noGrp="1"/>
          </p:cNvSpPr>
          <p:nvPr>
            <p:ph type="title"/>
          </p:nvPr>
        </p:nvSpPr>
        <p:spPr/>
        <p:txBody>
          <a:bodyPr/>
          <a:lstStyle/>
          <a:p>
            <a:r>
              <a:rPr lang="en-US" dirty="0"/>
              <a:t>ATYPICAL ANTIDEPRESSANTS</a:t>
            </a:r>
          </a:p>
        </p:txBody>
      </p:sp>
      <p:sp>
        <p:nvSpPr>
          <p:cNvPr id="3" name="Content Placeholder 2">
            <a:extLst>
              <a:ext uri="{FF2B5EF4-FFF2-40B4-BE49-F238E27FC236}">
                <a16:creationId xmlns:a16="http://schemas.microsoft.com/office/drawing/2014/main" id="{1CE3295F-E68D-EF58-4292-1C960979664B}"/>
              </a:ext>
            </a:extLst>
          </p:cNvPr>
          <p:cNvSpPr>
            <a:spLocks noGrp="1"/>
          </p:cNvSpPr>
          <p:nvPr>
            <p:ph idx="1"/>
          </p:nvPr>
        </p:nvSpPr>
        <p:spPr>
          <a:xfrm>
            <a:off x="822080" y="2351942"/>
            <a:ext cx="11369919" cy="4190748"/>
          </a:xfrm>
        </p:spPr>
        <p:txBody>
          <a:bodyPr>
            <a:normAutofit/>
          </a:bodyPr>
          <a:lstStyle/>
          <a:p>
            <a:r>
              <a:rPr lang="en-US" sz="2800" b="1" dirty="0">
                <a:solidFill>
                  <a:srgbClr val="7030A0"/>
                </a:solidFill>
              </a:rPr>
              <a:t>Receptor blockers-Serotonin Receptor Antagonists (Trazodone):</a:t>
            </a:r>
            <a:r>
              <a:rPr lang="en-US" sz="2800" b="1" dirty="0"/>
              <a:t> </a:t>
            </a:r>
            <a:endParaRPr lang="en-GB" sz="2800" b="1" dirty="0"/>
          </a:p>
          <a:p>
            <a:pPr marL="0" indent="0">
              <a:buNone/>
            </a:pPr>
            <a:r>
              <a:rPr lang="en-GB" sz="2800" b="1" dirty="0"/>
              <a:t>  Blocks 5-HT2A and 5-HT2C receptors.</a:t>
            </a:r>
          </a:p>
          <a:p>
            <a:pPr marL="0" indent="0">
              <a:buNone/>
            </a:pPr>
            <a:r>
              <a:rPr lang="en-GB" sz="2800" b="1" dirty="0"/>
              <a:t> Useful in the treatment of major depression with anxiety, and insomnia (secondary to its sedative effects)</a:t>
            </a:r>
          </a:p>
          <a:p>
            <a:pPr marL="0" indent="0">
              <a:buNone/>
            </a:pPr>
            <a:r>
              <a:rPr lang="en-GB" sz="2800" b="1" dirty="0"/>
              <a:t> Side effects </a:t>
            </a:r>
            <a:r>
              <a:rPr lang="en-GB" sz="2800" b="1" dirty="0" err="1"/>
              <a:t>includ</a:t>
            </a:r>
            <a:r>
              <a:rPr lang="en-GB" sz="2800" b="1" dirty="0"/>
              <a:t> nausea, dizziness, orthostatic hypotension, cardiac arrhythmias, sedation, and priapism</a:t>
            </a:r>
          </a:p>
          <a:p>
            <a:pPr marL="0" indent="0">
              <a:buNone/>
            </a:pPr>
            <a:r>
              <a:rPr lang="en-GB" sz="2800" b="1" dirty="0"/>
              <a:t>. Because of orthostatic hypotension in higher doses, trazodone is not frequently used solely as an antidepressant. </a:t>
            </a:r>
            <a:endParaRPr lang="en-US" sz="2800" b="1" dirty="0"/>
          </a:p>
        </p:txBody>
      </p:sp>
    </p:spTree>
    <p:extLst>
      <p:ext uri="{BB962C8B-B14F-4D97-AF65-F5344CB8AC3E}">
        <p14:creationId xmlns:p14="http://schemas.microsoft.com/office/powerpoint/2010/main" val="2233933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772B-2B84-6C27-17D7-9FAB24F3B5F0}"/>
              </a:ext>
            </a:extLst>
          </p:cNvPr>
          <p:cNvSpPr>
            <a:spLocks noGrp="1"/>
          </p:cNvSpPr>
          <p:nvPr>
            <p:ph type="title"/>
          </p:nvPr>
        </p:nvSpPr>
        <p:spPr/>
        <p:txBody>
          <a:bodyPr/>
          <a:lstStyle/>
          <a:p>
            <a:r>
              <a:rPr lang="en-US" dirty="0"/>
              <a:t>ATYPICAL ANTIDEPRESSANTS</a:t>
            </a:r>
          </a:p>
        </p:txBody>
      </p:sp>
      <p:sp>
        <p:nvSpPr>
          <p:cNvPr id="3" name="Content Placeholder 2">
            <a:extLst>
              <a:ext uri="{FF2B5EF4-FFF2-40B4-BE49-F238E27FC236}">
                <a16:creationId xmlns:a16="http://schemas.microsoft.com/office/drawing/2014/main" id="{C0EEE06D-3F5C-8D1D-0B11-54D73D684FBC}"/>
              </a:ext>
            </a:extLst>
          </p:cNvPr>
          <p:cNvSpPr>
            <a:spLocks noGrp="1"/>
          </p:cNvSpPr>
          <p:nvPr>
            <p:ph idx="1"/>
          </p:nvPr>
        </p:nvSpPr>
        <p:spPr/>
        <p:txBody>
          <a:bodyPr>
            <a:normAutofit/>
          </a:bodyPr>
          <a:lstStyle/>
          <a:p>
            <a:r>
              <a:rPr lang="el-GR" sz="2800" b="1" dirty="0">
                <a:solidFill>
                  <a:srgbClr val="7030A0"/>
                </a:solidFill>
              </a:rPr>
              <a:t>α2-</a:t>
            </a:r>
            <a:r>
              <a:rPr lang="en-US" sz="2800" b="1" dirty="0">
                <a:solidFill>
                  <a:srgbClr val="7030A0"/>
                </a:solidFill>
              </a:rPr>
              <a:t>Adrenergic Receptor Antagonists (Mirtazapine</a:t>
            </a:r>
            <a:r>
              <a:rPr lang="en-US" sz="2800" b="1" dirty="0">
                <a:solidFill>
                  <a:schemeClr val="accent3">
                    <a:lumMod val="20000"/>
                    <a:lumOff val="80000"/>
                  </a:schemeClr>
                </a:solidFill>
              </a:rPr>
              <a:t>):</a:t>
            </a:r>
            <a:endParaRPr lang="en-GB" sz="2800" b="1" dirty="0">
              <a:solidFill>
                <a:schemeClr val="accent3">
                  <a:lumMod val="20000"/>
                  <a:lumOff val="80000"/>
                </a:schemeClr>
              </a:solidFill>
            </a:endParaRPr>
          </a:p>
          <a:p>
            <a:r>
              <a:rPr lang="en-US" sz="2800" b="1" dirty="0"/>
              <a:t>Blocks </a:t>
            </a:r>
            <a:r>
              <a:rPr lang="el-GR" sz="2800" b="1" dirty="0"/>
              <a:t>α2 </a:t>
            </a:r>
            <a:r>
              <a:rPr lang="en-US" sz="2800" b="1" dirty="0" err="1"/>
              <a:t>adrenoceptors</a:t>
            </a:r>
            <a:r>
              <a:rPr lang="en-US" sz="2800" b="1" dirty="0"/>
              <a:t> and 5-HT2C receptors </a:t>
            </a:r>
            <a:endParaRPr lang="en-GB" sz="2800" b="1" dirty="0"/>
          </a:p>
          <a:p>
            <a:r>
              <a:rPr lang="en-US" sz="2800" b="1" dirty="0"/>
              <a:t>Useful in the treatment of major depression, especially in patients who have significant weight loss and/or insomnia. </a:t>
            </a:r>
            <a:endParaRPr lang="en-GB" sz="2800" b="1" dirty="0"/>
          </a:p>
          <a:p>
            <a:r>
              <a:rPr lang="en-US" sz="2800" b="1" dirty="0"/>
              <a:t>Side effects include sedation, weight gain, dizziness, tremor, dry mouth, constipation (less GIT upset and sexual dysfunction than SSRIs).</a:t>
            </a:r>
          </a:p>
        </p:txBody>
      </p:sp>
    </p:spTree>
    <p:extLst>
      <p:ext uri="{BB962C8B-B14F-4D97-AF65-F5344CB8AC3E}">
        <p14:creationId xmlns:p14="http://schemas.microsoft.com/office/powerpoint/2010/main" val="324506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31C5-4F6D-35BB-6243-A6A9C13B3838}"/>
              </a:ext>
            </a:extLst>
          </p:cNvPr>
          <p:cNvSpPr>
            <a:spLocks noGrp="1"/>
          </p:cNvSpPr>
          <p:nvPr>
            <p:ph type="title"/>
          </p:nvPr>
        </p:nvSpPr>
        <p:spPr/>
        <p:txBody>
          <a:bodyPr/>
          <a:lstStyle/>
          <a:p>
            <a:r>
              <a:rPr lang="en-US" dirty="0"/>
              <a:t>ATYPICAL ANTIDEPRESSANTS</a:t>
            </a:r>
          </a:p>
        </p:txBody>
      </p:sp>
      <p:sp>
        <p:nvSpPr>
          <p:cNvPr id="3" name="Content Placeholder 2">
            <a:extLst>
              <a:ext uri="{FF2B5EF4-FFF2-40B4-BE49-F238E27FC236}">
                <a16:creationId xmlns:a16="http://schemas.microsoft.com/office/drawing/2014/main" id="{9B4895EE-A9C8-271A-2B6B-D91E35947AE5}"/>
              </a:ext>
            </a:extLst>
          </p:cNvPr>
          <p:cNvSpPr>
            <a:spLocks noGrp="1"/>
          </p:cNvSpPr>
          <p:nvPr>
            <p:ph idx="1"/>
          </p:nvPr>
        </p:nvSpPr>
        <p:spPr>
          <a:xfrm>
            <a:off x="858016" y="1774919"/>
            <a:ext cx="10628368" cy="4533900"/>
          </a:xfrm>
        </p:spPr>
        <p:txBody>
          <a:bodyPr>
            <a:normAutofit/>
          </a:bodyPr>
          <a:lstStyle/>
          <a:p>
            <a:r>
              <a:rPr lang="en-US" sz="2400" b="1" dirty="0">
                <a:solidFill>
                  <a:srgbClr val="7030A0"/>
                </a:solidFill>
              </a:rPr>
              <a:t>Bupropion</a:t>
            </a:r>
            <a:endParaRPr lang="en-GB" sz="2400" b="1" dirty="0">
              <a:solidFill>
                <a:srgbClr val="7030A0"/>
              </a:solidFill>
            </a:endParaRPr>
          </a:p>
          <a:p>
            <a:pPr marL="0" indent="0">
              <a:buNone/>
            </a:pPr>
            <a:r>
              <a:rPr lang="en-GB" sz="2400" b="1" dirty="0">
                <a:solidFill>
                  <a:srgbClr val="7030A0"/>
                </a:solidFill>
              </a:rPr>
              <a:t>. </a:t>
            </a:r>
            <a:r>
              <a:rPr lang="en-GB" sz="2400" b="1" dirty="0"/>
              <a:t>Norepinephrine-dopamine reuptake inhibitor.</a:t>
            </a:r>
          </a:p>
          <a:p>
            <a:pPr marL="0" indent="0">
              <a:buNone/>
            </a:pPr>
            <a:r>
              <a:rPr lang="en-GB" sz="2400" b="1" dirty="0"/>
              <a:t> Relative lack of sexual side effects as compared to the SSRIs.</a:t>
            </a:r>
          </a:p>
          <a:p>
            <a:pPr marL="0" indent="0">
              <a:buNone/>
            </a:pPr>
            <a:r>
              <a:rPr lang="en-GB" sz="2400" b="1" dirty="0"/>
              <a:t> Some efficacy in treatment of (ADHD)</a:t>
            </a:r>
          </a:p>
          <a:p>
            <a:pPr marL="0" indent="0">
              <a:buNone/>
            </a:pPr>
            <a:r>
              <a:rPr lang="en-GB" sz="2400" b="1" dirty="0"/>
              <a:t> Effective for smoking cessation</a:t>
            </a:r>
          </a:p>
          <a:p>
            <a:pPr marL="0" indent="0">
              <a:buNone/>
            </a:pPr>
            <a:r>
              <a:rPr lang="en-GB" sz="2400" b="1" dirty="0"/>
              <a:t>. Weight neutral </a:t>
            </a:r>
          </a:p>
          <a:p>
            <a:pPr marL="0" indent="0">
              <a:buNone/>
            </a:pPr>
            <a:r>
              <a:rPr lang="en-GB" sz="2400" b="1" dirty="0"/>
              <a:t>Side effects include increased anxiety, as well as increased risk of seizures and psychosis at high doses. </a:t>
            </a:r>
          </a:p>
          <a:p>
            <a:pPr marL="0" indent="0">
              <a:buNone/>
            </a:pPr>
            <a:r>
              <a:rPr lang="en-GB" sz="2400" b="1" dirty="0"/>
              <a:t>Contraindicated in patients with epilepsy or active eating disorders </a:t>
            </a:r>
            <a:endParaRPr lang="en-US" sz="2400" b="1" dirty="0"/>
          </a:p>
        </p:txBody>
      </p:sp>
    </p:spTree>
    <p:extLst>
      <p:ext uri="{BB962C8B-B14F-4D97-AF65-F5344CB8AC3E}">
        <p14:creationId xmlns:p14="http://schemas.microsoft.com/office/powerpoint/2010/main" val="422853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ABD55-B0EE-59B7-D2E2-14092989E2A4}"/>
              </a:ext>
            </a:extLst>
          </p:cNvPr>
          <p:cNvSpPr>
            <a:spLocks noGrp="1"/>
          </p:cNvSpPr>
          <p:nvPr>
            <p:ph idx="1"/>
          </p:nvPr>
        </p:nvSpPr>
        <p:spPr>
          <a:xfrm>
            <a:off x="4953000" y="2749732"/>
            <a:ext cx="3770811" cy="2543991"/>
          </a:xfrm>
        </p:spPr>
        <p:txBody>
          <a:bodyPr>
            <a:normAutofit/>
          </a:bodyPr>
          <a:lstStyle/>
          <a:p>
            <a:pPr marL="0" indent="0">
              <a:buNone/>
            </a:pPr>
            <a:r>
              <a:rPr lang="en-GB" sz="4800" dirty="0">
                <a:solidFill>
                  <a:schemeClr val="accent6">
                    <a:lumMod val="50000"/>
                  </a:schemeClr>
                </a:solidFill>
              </a:rPr>
              <a:t>Thank You</a:t>
            </a:r>
            <a:r>
              <a:rPr lang="en-GB" sz="4800" dirty="0"/>
              <a:t> </a:t>
            </a:r>
            <a:endParaRPr lang="en-US" sz="4800" dirty="0"/>
          </a:p>
        </p:txBody>
      </p:sp>
    </p:spTree>
    <p:extLst>
      <p:ext uri="{BB962C8B-B14F-4D97-AF65-F5344CB8AC3E}">
        <p14:creationId xmlns:p14="http://schemas.microsoft.com/office/powerpoint/2010/main" val="129791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DA15-3485-6EDD-C4FA-E074AD75CF7C}"/>
              </a:ext>
            </a:extLst>
          </p:cNvPr>
          <p:cNvSpPr>
            <a:spLocks noGrp="1"/>
          </p:cNvSpPr>
          <p:nvPr>
            <p:ph type="title"/>
          </p:nvPr>
        </p:nvSpPr>
        <p:spPr/>
        <p:txBody>
          <a:bodyPr/>
          <a:lstStyle/>
          <a:p>
            <a:r>
              <a:rPr lang="en-US" dirty="0"/>
              <a:t>How To Diagnose Patient With </a:t>
            </a:r>
            <a:r>
              <a:rPr lang="en-US" dirty="0" err="1"/>
              <a:t>Deppression</a:t>
            </a:r>
            <a:endParaRPr lang="en-US" dirty="0"/>
          </a:p>
        </p:txBody>
      </p:sp>
      <p:sp>
        <p:nvSpPr>
          <p:cNvPr id="3" name="Content Placeholder 2">
            <a:extLst>
              <a:ext uri="{FF2B5EF4-FFF2-40B4-BE49-F238E27FC236}">
                <a16:creationId xmlns:a16="http://schemas.microsoft.com/office/drawing/2014/main" id="{C03AA6DB-6949-F8C0-A053-DD3EF11F38D5}"/>
              </a:ext>
            </a:extLst>
          </p:cNvPr>
          <p:cNvSpPr>
            <a:spLocks noGrp="1"/>
          </p:cNvSpPr>
          <p:nvPr>
            <p:ph idx="1"/>
          </p:nvPr>
        </p:nvSpPr>
        <p:spPr>
          <a:xfrm>
            <a:off x="1371600" y="2171700"/>
            <a:ext cx="6178731" cy="4385854"/>
          </a:xfrm>
        </p:spPr>
        <p:txBody>
          <a:bodyPr>
            <a:normAutofit/>
          </a:bodyPr>
          <a:lstStyle/>
          <a:p>
            <a:r>
              <a:rPr lang="en-US" sz="2400" b="1" dirty="0"/>
              <a:t>Symptoms include:</a:t>
            </a:r>
            <a:endParaRPr lang="en-GB" sz="2400" b="1" dirty="0"/>
          </a:p>
          <a:p>
            <a:pPr marL="457200" indent="-457200">
              <a:buFont typeface="+mj-lt"/>
              <a:buAutoNum type="arabicPeriod"/>
            </a:pPr>
            <a:r>
              <a:rPr lang="en-GB" sz="2400" b="1" dirty="0"/>
              <a:t>Sleep disturbance (↑ or ↓)</a:t>
            </a:r>
          </a:p>
          <a:p>
            <a:pPr marL="457200" indent="-457200">
              <a:buFont typeface="+mj-lt"/>
              <a:buAutoNum type="arabicPeriod"/>
            </a:pPr>
            <a:r>
              <a:rPr lang="en-GB" sz="2400" b="1" dirty="0"/>
              <a:t> Loss of Interest (anhedonia) </a:t>
            </a:r>
          </a:p>
          <a:p>
            <a:pPr marL="457200" indent="-457200">
              <a:buFont typeface="+mj-lt"/>
              <a:buAutoNum type="arabicPeriod"/>
            </a:pPr>
            <a:r>
              <a:rPr lang="en-GB" sz="2400" b="1" dirty="0"/>
              <a:t>Feeling of Guilt or worthlessness </a:t>
            </a:r>
          </a:p>
          <a:p>
            <a:pPr marL="457200" indent="-457200">
              <a:buFont typeface="+mj-lt"/>
              <a:buAutoNum type="arabicPeriod"/>
            </a:pPr>
            <a:r>
              <a:rPr lang="en-GB" sz="2400" b="1" dirty="0"/>
              <a:t> Energy loss/fatigue </a:t>
            </a:r>
          </a:p>
          <a:p>
            <a:pPr marL="457200" indent="-457200">
              <a:buFont typeface="+mj-lt"/>
              <a:buAutoNum type="arabicPeriod"/>
            </a:pPr>
            <a:r>
              <a:rPr lang="en-GB" sz="2400" b="1" dirty="0"/>
              <a:t>Concentration difficulties </a:t>
            </a:r>
          </a:p>
          <a:p>
            <a:pPr marL="457200" indent="-457200">
              <a:buFont typeface="+mj-lt"/>
              <a:buAutoNum type="arabicPeriod"/>
            </a:pPr>
            <a:r>
              <a:rPr lang="en-GB" sz="2400" b="1" dirty="0"/>
              <a:t> Appetite change (↑ or ↓) </a:t>
            </a:r>
          </a:p>
          <a:p>
            <a:pPr marL="457200" indent="-457200">
              <a:buFont typeface="+mj-lt"/>
              <a:buAutoNum type="arabicPeriod"/>
            </a:pPr>
            <a:r>
              <a:rPr lang="en-GB" sz="2400" b="1" dirty="0"/>
              <a:t>Psychomotor changes (agitation or retardation) 8) Suicidal thoughts</a:t>
            </a:r>
          </a:p>
        </p:txBody>
      </p:sp>
      <p:sp>
        <p:nvSpPr>
          <p:cNvPr id="4" name="TextBox 3">
            <a:extLst>
              <a:ext uri="{FF2B5EF4-FFF2-40B4-BE49-F238E27FC236}">
                <a16:creationId xmlns:a16="http://schemas.microsoft.com/office/drawing/2014/main" id="{94B7600C-B94C-F405-A581-9DAB2312F3D7}"/>
              </a:ext>
            </a:extLst>
          </p:cNvPr>
          <p:cNvSpPr txBox="1"/>
          <p:nvPr/>
        </p:nvSpPr>
        <p:spPr>
          <a:xfrm>
            <a:off x="7090340" y="2979631"/>
            <a:ext cx="4839788" cy="1384995"/>
          </a:xfrm>
          <a:prstGeom prst="rect">
            <a:avLst/>
          </a:prstGeom>
          <a:noFill/>
        </p:spPr>
        <p:txBody>
          <a:bodyPr wrap="square" rtlCol="0">
            <a:spAutoFit/>
          </a:bodyPr>
          <a:lstStyle/>
          <a:p>
            <a:pPr algn="l"/>
            <a:r>
              <a:rPr lang="en-US" sz="2400" b="1" dirty="0">
                <a:solidFill>
                  <a:schemeClr val="accent6">
                    <a:lumMod val="75000"/>
                  </a:schemeClr>
                </a:solidFill>
              </a:rPr>
              <a:t>To diagnose Major Depressive Disorder (MDD):</a:t>
            </a:r>
            <a:endParaRPr lang="en-GB" sz="2400" b="1" dirty="0">
              <a:solidFill>
                <a:schemeClr val="accent6">
                  <a:lumMod val="75000"/>
                </a:schemeClr>
              </a:solidFill>
            </a:endParaRPr>
          </a:p>
          <a:p>
            <a:pPr marL="342900" indent="-342900" algn="l">
              <a:buFont typeface="+mj-lt"/>
              <a:buAutoNum type="arabicPeriod"/>
            </a:pPr>
            <a:r>
              <a:rPr lang="en-US" dirty="0"/>
              <a:t>At least 5 symptoms present for ≥2 weeks</a:t>
            </a:r>
            <a:endParaRPr lang="en-GB" dirty="0"/>
          </a:p>
          <a:p>
            <a:pPr marL="342900" indent="-342900" algn="l">
              <a:buFont typeface="+mj-lt"/>
              <a:buAutoNum type="arabicPeriod"/>
            </a:pPr>
            <a:r>
              <a:rPr lang="en-US" dirty="0"/>
              <a:t>Must include low mood or loss of interest.</a:t>
            </a:r>
          </a:p>
        </p:txBody>
      </p:sp>
    </p:spTree>
    <p:extLst>
      <p:ext uri="{BB962C8B-B14F-4D97-AF65-F5344CB8AC3E}">
        <p14:creationId xmlns:p14="http://schemas.microsoft.com/office/powerpoint/2010/main" val="344132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3331" y="0"/>
            <a:ext cx="11475679" cy="6858000"/>
          </a:xfrm>
          <a:prstGeom prst="rect">
            <a:avLst/>
          </a:prstGeom>
        </p:spPr>
      </p:pic>
    </p:spTree>
    <p:extLst>
      <p:ext uri="{BB962C8B-B14F-4D97-AF65-F5344CB8AC3E}">
        <p14:creationId xmlns:p14="http://schemas.microsoft.com/office/powerpoint/2010/main" val="426603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6C15-6382-E538-AEF0-726705F29D22}"/>
              </a:ext>
            </a:extLst>
          </p:cNvPr>
          <p:cNvSpPr>
            <a:spLocks noGrp="1"/>
          </p:cNvSpPr>
          <p:nvPr>
            <p:ph type="title"/>
          </p:nvPr>
        </p:nvSpPr>
        <p:spPr/>
        <p:txBody>
          <a:bodyPr/>
          <a:lstStyle/>
          <a:p>
            <a:r>
              <a:rPr lang="en-US" dirty="0"/>
              <a:t>Selective serotonin re-uptake inhibitors</a:t>
            </a:r>
          </a:p>
        </p:txBody>
      </p:sp>
      <p:sp>
        <p:nvSpPr>
          <p:cNvPr id="3" name="Content Placeholder 2">
            <a:extLst>
              <a:ext uri="{FF2B5EF4-FFF2-40B4-BE49-F238E27FC236}">
                <a16:creationId xmlns:a16="http://schemas.microsoft.com/office/drawing/2014/main" id="{38440CB2-FD6B-B6A4-9C0B-4B666011A279}"/>
              </a:ext>
            </a:extLst>
          </p:cNvPr>
          <p:cNvSpPr>
            <a:spLocks noGrp="1"/>
          </p:cNvSpPr>
          <p:nvPr>
            <p:ph idx="1"/>
          </p:nvPr>
        </p:nvSpPr>
        <p:spPr>
          <a:xfrm>
            <a:off x="1371599" y="2286000"/>
            <a:ext cx="10502537" cy="3997234"/>
          </a:xfrm>
        </p:spPr>
        <p:txBody>
          <a:bodyPr>
            <a:noAutofit/>
          </a:bodyPr>
          <a:lstStyle/>
          <a:p>
            <a:r>
              <a:rPr lang="en-US" sz="3200" b="1" dirty="0"/>
              <a:t>Inhibit 5-HT reuptake by neuron • Lead to ↑ 5-HT levels in synaptic cleft </a:t>
            </a:r>
            <a:endParaRPr lang="en-GB" sz="3200" b="1" dirty="0"/>
          </a:p>
          <a:p>
            <a:r>
              <a:rPr lang="en-US" sz="3200" b="1" dirty="0"/>
              <a:t> Take 4-</a:t>
            </a:r>
            <a:r>
              <a:rPr lang="en-GB" sz="3200" b="1" dirty="0"/>
              <a:t>6</a:t>
            </a:r>
            <a:r>
              <a:rPr lang="en-US" sz="3200" b="1" dirty="0"/>
              <a:t> weeks to have effects</a:t>
            </a:r>
            <a:endParaRPr lang="en-GB" sz="3200" b="1" dirty="0"/>
          </a:p>
          <a:p>
            <a:r>
              <a:rPr lang="en-US" sz="3200" b="1" dirty="0"/>
              <a:t>Used in many psychiatric disorders: • Depression • Generalized anxiety disorder • Panic disorder • Obsessive-compulsive disorder • PTSD • Bulimia • Social anxiety disorder</a:t>
            </a:r>
          </a:p>
        </p:txBody>
      </p:sp>
    </p:spTree>
    <p:extLst>
      <p:ext uri="{BB962C8B-B14F-4D97-AF65-F5344CB8AC3E}">
        <p14:creationId xmlns:p14="http://schemas.microsoft.com/office/powerpoint/2010/main" val="25248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511A-8E2F-BEFE-941C-E5AE8D6234D2}"/>
              </a:ext>
            </a:extLst>
          </p:cNvPr>
          <p:cNvSpPr>
            <a:spLocks noGrp="1"/>
          </p:cNvSpPr>
          <p:nvPr>
            <p:ph type="title"/>
          </p:nvPr>
        </p:nvSpPr>
        <p:spPr/>
        <p:txBody>
          <a:bodyPr/>
          <a:lstStyle/>
          <a:p>
            <a:r>
              <a:rPr lang="en-GB" dirty="0"/>
              <a:t>EXAMPLE OF SSRI</a:t>
            </a:r>
            <a:endParaRPr lang="en-US" dirty="0"/>
          </a:p>
        </p:txBody>
      </p:sp>
      <p:sp>
        <p:nvSpPr>
          <p:cNvPr id="3" name="Content Placeholder 2">
            <a:extLst>
              <a:ext uri="{FF2B5EF4-FFF2-40B4-BE49-F238E27FC236}">
                <a16:creationId xmlns:a16="http://schemas.microsoft.com/office/drawing/2014/main" id="{B7EC6F27-9C5D-D79C-BF0F-61CA5C237C46}"/>
              </a:ext>
            </a:extLst>
          </p:cNvPr>
          <p:cNvSpPr>
            <a:spLocks noGrp="1"/>
          </p:cNvSpPr>
          <p:nvPr>
            <p:ph idx="1"/>
          </p:nvPr>
        </p:nvSpPr>
        <p:spPr>
          <a:xfrm>
            <a:off x="1371600" y="2286000"/>
            <a:ext cx="9601200" cy="4210050"/>
          </a:xfrm>
        </p:spPr>
        <p:txBody>
          <a:bodyPr/>
          <a:lstStyle/>
          <a:p>
            <a:r>
              <a:rPr lang="en-US" b="1" dirty="0" err="1">
                <a:solidFill>
                  <a:schemeClr val="accent6">
                    <a:lumMod val="75000"/>
                  </a:schemeClr>
                </a:solidFill>
              </a:rPr>
              <a:t>Escitalopram</a:t>
            </a:r>
            <a:r>
              <a:rPr lang="en-US" b="1" dirty="0">
                <a:solidFill>
                  <a:schemeClr val="accent6">
                    <a:lumMod val="75000"/>
                  </a:schemeClr>
                </a:solidFill>
              </a:rPr>
              <a:t> (Lexapro) (10 mg once a day, taken either in the morning or evening)</a:t>
            </a:r>
            <a:r>
              <a:rPr lang="en-US" dirty="0"/>
              <a:t>	- The </a:t>
            </a:r>
            <a:r>
              <a:rPr lang="en-US" dirty="0" err="1"/>
              <a:t>iso</a:t>
            </a:r>
            <a:r>
              <a:rPr lang="en-US" dirty="0"/>
              <a:t> of citalopram. - Same efficacy but fewer side effects (especially less QT prolongation</a:t>
            </a:r>
            <a:endParaRPr lang="en-GB" dirty="0"/>
          </a:p>
          <a:p>
            <a:r>
              <a:rPr lang="en-US" b="1" dirty="0">
                <a:solidFill>
                  <a:schemeClr val="accent6">
                    <a:lumMod val="75000"/>
                  </a:schemeClr>
                </a:solidFill>
              </a:rPr>
              <a:t>Paroxetine (Paxil) (7.5 mg once a day, at bedtime)</a:t>
            </a:r>
            <a:r>
              <a:rPr lang="en-US" dirty="0"/>
              <a:t>	- Highly serotonin-selective. - More sedation &amp; weight gain. - More anticholinergic effects (dry mouth, constipation). - Higher withdrawal risk. - Not Recommended in Children. - Strong CYP450 inhibitor ~ Drug-drug interactions.</a:t>
            </a:r>
            <a:endParaRPr lang="en-GB" dirty="0"/>
          </a:p>
          <a:p>
            <a:r>
              <a:rPr lang="en-US" b="1" dirty="0">
                <a:solidFill>
                  <a:schemeClr val="accent6">
                    <a:lumMod val="75000"/>
                  </a:schemeClr>
                </a:solidFill>
              </a:rPr>
              <a:t>Fluvoxamine (100 mg once a day at bedtime)</a:t>
            </a:r>
            <a:r>
              <a:rPr lang="en-US" dirty="0"/>
              <a:t>	- Mainly used for OCD; less commonly used for depression.</a:t>
            </a:r>
            <a:endParaRPr lang="en-GB" dirty="0"/>
          </a:p>
          <a:p>
            <a:r>
              <a:rPr lang="en-US" b="1" dirty="0" err="1">
                <a:solidFill>
                  <a:schemeClr val="accent6">
                    <a:lumMod val="75000"/>
                  </a:schemeClr>
                </a:solidFill>
              </a:rPr>
              <a:t>Vilazodone</a:t>
            </a:r>
            <a:r>
              <a:rPr lang="en-US" b="1" dirty="0">
                <a:solidFill>
                  <a:schemeClr val="accent6">
                    <a:lumMod val="75000"/>
                  </a:schemeClr>
                </a:solidFill>
              </a:rPr>
              <a:t> (10 mg as a single dose once a day for 7 days, then will be adjusted but not more than 40 mg</a:t>
            </a:r>
            <a:r>
              <a:rPr lang="en-US" dirty="0"/>
              <a:t>)	- SSRI + partial 5-HT₁A agonist ~ faster onset. - Less sexual dysfunction than other SSRIs.</a:t>
            </a:r>
          </a:p>
        </p:txBody>
      </p:sp>
    </p:spTree>
    <p:extLst>
      <p:ext uri="{BB962C8B-B14F-4D97-AF65-F5344CB8AC3E}">
        <p14:creationId xmlns:p14="http://schemas.microsoft.com/office/powerpoint/2010/main" val="378656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SSRI</a:t>
            </a:r>
            <a:endParaRPr lang="ar-JO" dirty="0"/>
          </a:p>
        </p:txBody>
      </p:sp>
      <p:sp>
        <p:nvSpPr>
          <p:cNvPr id="3" name="Content Placeholder 2"/>
          <p:cNvSpPr>
            <a:spLocks noGrp="1"/>
          </p:cNvSpPr>
          <p:nvPr>
            <p:ph idx="1"/>
          </p:nvPr>
        </p:nvSpPr>
        <p:spPr/>
        <p:txBody>
          <a:bodyPr/>
          <a:lstStyle/>
          <a:p>
            <a:endParaRPr lang="ar-JO" dirty="0"/>
          </a:p>
          <a:p>
            <a:r>
              <a:rPr lang="en-US" dirty="0"/>
              <a:t>Sertraline ) : 50 mg once a day , taken either in morning or evening </a:t>
            </a:r>
          </a:p>
          <a:p>
            <a:r>
              <a:rPr lang="en-US" dirty="0"/>
              <a:t>Safe in pregnancy </a:t>
            </a:r>
          </a:p>
          <a:p>
            <a:r>
              <a:rPr lang="en-US" dirty="0"/>
              <a:t>Safe in cardiac patients ( post mi ) </a:t>
            </a:r>
          </a:p>
          <a:p>
            <a:r>
              <a:rPr lang="en-US" dirty="0"/>
              <a:t>Low </a:t>
            </a:r>
            <a:r>
              <a:rPr lang="en-US" dirty="0" err="1"/>
              <a:t>cardiotoxicity</a:t>
            </a:r>
            <a:r>
              <a:rPr lang="en-US" dirty="0"/>
              <a:t> ( SADHART TRIAL )</a:t>
            </a:r>
          </a:p>
          <a:p>
            <a:r>
              <a:rPr lang="en-US" dirty="0"/>
              <a:t>Often used in depression + comorbid cardiac disease </a:t>
            </a:r>
          </a:p>
          <a:p>
            <a:endParaRPr lang="ar-JO" dirty="0"/>
          </a:p>
        </p:txBody>
      </p:sp>
    </p:spTree>
    <p:extLst>
      <p:ext uri="{BB962C8B-B14F-4D97-AF65-F5344CB8AC3E}">
        <p14:creationId xmlns:p14="http://schemas.microsoft.com/office/powerpoint/2010/main" val="275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07F6-883E-C369-E0B6-D4DBCE399980}"/>
              </a:ext>
            </a:extLst>
          </p:cNvPr>
          <p:cNvSpPr>
            <a:spLocks noGrp="1"/>
          </p:cNvSpPr>
          <p:nvPr>
            <p:ph type="title"/>
          </p:nvPr>
        </p:nvSpPr>
        <p:spPr/>
        <p:txBody>
          <a:bodyPr/>
          <a:lstStyle/>
          <a:p>
            <a:r>
              <a:rPr lang="en-US" dirty="0"/>
              <a:t>Important Clinical Notes</a:t>
            </a:r>
          </a:p>
        </p:txBody>
      </p:sp>
      <p:sp>
        <p:nvSpPr>
          <p:cNvPr id="3" name="Content Placeholder 2">
            <a:extLst>
              <a:ext uri="{FF2B5EF4-FFF2-40B4-BE49-F238E27FC236}">
                <a16:creationId xmlns:a16="http://schemas.microsoft.com/office/drawing/2014/main" id="{BB366B5D-9493-CB65-1FE1-5161F396647D}"/>
              </a:ext>
            </a:extLst>
          </p:cNvPr>
          <p:cNvSpPr>
            <a:spLocks noGrp="1"/>
          </p:cNvSpPr>
          <p:nvPr>
            <p:ph idx="1"/>
          </p:nvPr>
        </p:nvSpPr>
        <p:spPr>
          <a:xfrm>
            <a:off x="992777" y="1815737"/>
            <a:ext cx="9601200" cy="5042263"/>
          </a:xfrm>
        </p:spPr>
        <p:txBody>
          <a:bodyPr>
            <a:normAutofit lnSpcReduction="10000"/>
          </a:bodyPr>
          <a:lstStyle/>
          <a:p>
            <a:r>
              <a:rPr lang="en-US" b="1" dirty="0"/>
              <a:t>Fluoxetine</a:t>
            </a:r>
            <a:r>
              <a:rPr lang="en-US" dirty="0"/>
              <a:t>: long half-life, so less risk of discontinuation syndrome but also needs longer washout before starting MAOIs</a:t>
            </a:r>
            <a:endParaRPr lang="en-GB" dirty="0"/>
          </a:p>
          <a:p>
            <a:r>
              <a:rPr lang="en-US" b="1" dirty="0"/>
              <a:t>Paroxetine</a:t>
            </a:r>
            <a:r>
              <a:rPr lang="en-US" dirty="0"/>
              <a:t>: short half-life = higher withdrawal risk if stopped abruptly</a:t>
            </a:r>
            <a:endParaRPr lang="en-GB" dirty="0"/>
          </a:p>
          <a:p>
            <a:r>
              <a:rPr lang="en-US" b="1" dirty="0"/>
              <a:t>Citalopram</a:t>
            </a:r>
            <a:r>
              <a:rPr lang="en-US" dirty="0"/>
              <a:t> &amp; </a:t>
            </a:r>
            <a:r>
              <a:rPr lang="en-US" dirty="0" err="1"/>
              <a:t>Escitalopram</a:t>
            </a:r>
            <a:r>
              <a:rPr lang="en-US" dirty="0"/>
              <a:t>: dose-dependent QT prolongation, especially in elderly</a:t>
            </a:r>
            <a:endParaRPr lang="en-GB" dirty="0"/>
          </a:p>
          <a:p>
            <a:r>
              <a:rPr lang="en-US" b="1" dirty="0"/>
              <a:t>Fluvoxamine</a:t>
            </a:r>
            <a:r>
              <a:rPr lang="en-US" dirty="0"/>
              <a:t>: Strong CYP450 inhibitor ~ Drug-drug interactions</a:t>
            </a:r>
            <a:endParaRPr lang="en-GB" dirty="0"/>
          </a:p>
          <a:p>
            <a:r>
              <a:rPr lang="en-US" b="1" dirty="0" err="1"/>
              <a:t>Vilazodone</a:t>
            </a:r>
            <a:r>
              <a:rPr lang="en-US" dirty="0"/>
              <a:t>: SSRI + partial 5-HT₁A agonist ~ faster onset</a:t>
            </a:r>
            <a:endParaRPr lang="en-GB" dirty="0"/>
          </a:p>
          <a:p>
            <a:r>
              <a:rPr lang="en-US" b="1" i="1" dirty="0">
                <a:solidFill>
                  <a:schemeClr val="accent6">
                    <a:lumMod val="75000"/>
                  </a:schemeClr>
                </a:solidFill>
              </a:rPr>
              <a:t>Best Options in:</a:t>
            </a:r>
            <a:endParaRPr lang="en-GB" b="1" i="1" dirty="0">
              <a:solidFill>
                <a:schemeClr val="accent6">
                  <a:lumMod val="75000"/>
                </a:schemeClr>
              </a:solidFill>
            </a:endParaRPr>
          </a:p>
          <a:p>
            <a:pPr marL="0" indent="0">
              <a:buNone/>
            </a:pPr>
            <a:r>
              <a:rPr lang="en-US" dirty="0">
                <a:solidFill>
                  <a:schemeClr val="tx1"/>
                </a:solidFill>
              </a:rPr>
              <a:t>Pregnancy: Sertraline is best studied and generally preferred</a:t>
            </a:r>
            <a:endParaRPr lang="en-GB" dirty="0">
              <a:solidFill>
                <a:schemeClr val="tx1"/>
              </a:solidFill>
            </a:endParaRPr>
          </a:p>
          <a:p>
            <a:pPr marL="0" indent="0">
              <a:buNone/>
            </a:pPr>
            <a:r>
              <a:rPr lang="en-US" dirty="0">
                <a:solidFill>
                  <a:schemeClr val="tx1"/>
                </a:solidFill>
              </a:rPr>
              <a:t>Breastfeeding: Sertraline again has minimal levels in milk and is first-line</a:t>
            </a:r>
            <a:endParaRPr lang="en-GB" dirty="0">
              <a:solidFill>
                <a:schemeClr val="tx1"/>
              </a:solidFill>
            </a:endParaRPr>
          </a:p>
          <a:p>
            <a:r>
              <a:rPr lang="en-US" b="1" dirty="0">
                <a:solidFill>
                  <a:schemeClr val="accent6">
                    <a:lumMod val="75000"/>
                  </a:schemeClr>
                </a:solidFill>
              </a:rPr>
              <a:t>Drugs to Avoid:</a:t>
            </a:r>
            <a:endParaRPr lang="en-GB" b="1" dirty="0">
              <a:solidFill>
                <a:schemeClr val="accent6">
                  <a:lumMod val="75000"/>
                </a:schemeClr>
              </a:solidFill>
            </a:endParaRPr>
          </a:p>
          <a:p>
            <a:pPr marL="0" indent="0">
              <a:buNone/>
            </a:pPr>
            <a:r>
              <a:rPr lang="en-US" b="1" dirty="0"/>
              <a:t>Paroxetine in the first trimester: associated with cardiac malformations.</a:t>
            </a:r>
            <a:endParaRPr lang="en-GB" b="1" dirty="0"/>
          </a:p>
          <a:p>
            <a:pPr marL="0" indent="0">
              <a:buNone/>
            </a:pPr>
            <a:r>
              <a:rPr lang="en-US" b="1" dirty="0"/>
              <a:t>Citalopram: Possible risk of fetal QT prolongation.</a:t>
            </a:r>
          </a:p>
        </p:txBody>
      </p:sp>
    </p:spTree>
    <p:extLst>
      <p:ext uri="{BB962C8B-B14F-4D97-AF65-F5344CB8AC3E}">
        <p14:creationId xmlns:p14="http://schemas.microsoft.com/office/powerpoint/2010/main" val="4288302995"/>
      </p:ext>
    </p:extLst>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otalTime>20</TotalTime>
  <Words>1484</Words>
  <Application>Microsoft Office PowerPoint</Application>
  <PresentationFormat>Widescreen</PresentationFormat>
  <Paragraphs>165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TF10001025</vt:lpstr>
      <vt:lpstr>Anti depressants </vt:lpstr>
      <vt:lpstr>What is depression ? </vt:lpstr>
      <vt:lpstr>PATHOPHYSIOLOGY OF DEPRESSION</vt:lpstr>
      <vt:lpstr>How To Diagnose Patient With Deppression</vt:lpstr>
      <vt:lpstr>PowerPoint Presentation</vt:lpstr>
      <vt:lpstr>Selective serotonin re-uptake inhibitors</vt:lpstr>
      <vt:lpstr>EXAMPLE OF SSRI</vt:lpstr>
      <vt:lpstr>EXAMPLE OF SSRI</vt:lpstr>
      <vt:lpstr>Important Clinical Notes</vt:lpstr>
      <vt:lpstr>SIDE EFFECTS</vt:lpstr>
      <vt:lpstr>DISCONTINUATION SYNDROME</vt:lpstr>
      <vt:lpstr>SEROTONIN-NOREPINEPHRINE REUPTAKE INHIBITORS</vt:lpstr>
      <vt:lpstr>Example of SNRI</vt:lpstr>
      <vt:lpstr>TRICYCLIC ANTIDEPRESSANTS (TCAS)</vt:lpstr>
      <vt:lpstr>Tricyclic antidepressants (TCAs) </vt:lpstr>
      <vt:lpstr>TRICYCLIC ANTIDEPRESSANTS (TCAS) </vt:lpstr>
      <vt:lpstr>TRICYCLIC ANTIDEPRESSANTS (TCAS) </vt:lpstr>
      <vt:lpstr>Therapeutic uses</vt:lpstr>
      <vt:lpstr>SIDE EFFECTS</vt:lpstr>
      <vt:lpstr>SIDE EFFECTS</vt:lpstr>
      <vt:lpstr>MONOAMINE OXIDASE INHIBITORS (MAOIS) </vt:lpstr>
      <vt:lpstr>MONOAMINE OXIDASE INHIBITORS (MAOIS)</vt:lpstr>
      <vt:lpstr>Therapeutic uses:</vt:lpstr>
      <vt:lpstr>TCA Drugs</vt:lpstr>
      <vt:lpstr>SIDE EFFECTS</vt:lpstr>
      <vt:lpstr>Serotonin syndrome</vt:lpstr>
      <vt:lpstr>drugs cause the excessive serotonin activity by :</vt:lpstr>
      <vt:lpstr>PowerPoint Presentation</vt:lpstr>
      <vt:lpstr>PowerPoint Presentation</vt:lpstr>
      <vt:lpstr>ATYPICAL ANTIDEPRESSANTS</vt:lpstr>
      <vt:lpstr>ATYPICAL ANTIDEPRESSANTS</vt:lpstr>
      <vt:lpstr>ATYPICAL ANTIDEPRESSANTS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depressants </dc:title>
  <dc:creator>حسام ماهر خالد العجل</dc:creator>
  <cp:lastModifiedBy>حسام ماهر خالد العجل</cp:lastModifiedBy>
  <cp:revision>15</cp:revision>
  <dcterms:created xsi:type="dcterms:W3CDTF">2025-10-11T13:35:52Z</dcterms:created>
  <dcterms:modified xsi:type="dcterms:W3CDTF">2025-10-12T17:16:06Z</dcterms:modified>
</cp:coreProperties>
</file>