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1"/>
  </p:notesMasterIdLst>
  <p:sldIdLst>
    <p:sldId id="256" r:id="rId3"/>
    <p:sldId id="257" r:id="rId4"/>
    <p:sldId id="258" r:id="rId5"/>
    <p:sldId id="259" r:id="rId6"/>
    <p:sldId id="260" r:id="rId7"/>
    <p:sldId id="261" r:id="rId8"/>
    <p:sldId id="280" r:id="rId9"/>
    <p:sldId id="262" r:id="rId10"/>
    <p:sldId id="263" r:id="rId11"/>
    <p:sldId id="264" r:id="rId12"/>
    <p:sldId id="265" r:id="rId13"/>
    <p:sldId id="281" r:id="rId14"/>
    <p:sldId id="266" r:id="rId15"/>
    <p:sldId id="283"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2" r:id="rId30"/>
  </p:sldIdLst>
  <p:sldSz cx="9144000" cy="5143500" type="screen16x9"/>
  <p:notesSz cx="6858000" cy="9144000"/>
  <p:embeddedFontLst>
    <p:embeddedFont>
      <p:font typeface="Book Antiqua" panose="02040602050305030304" pitchFamily="18" charset="0"/>
      <p:regular r:id="rId32"/>
      <p:bold r:id="rId33"/>
      <p:italic r:id="rId34"/>
      <p:boldItalic r:id="rId35"/>
    </p:embeddedFont>
    <p:embeddedFont>
      <p:font typeface="Libre Franklin" pitchFamily="2" charset="0"/>
      <p:regular r:id="rId36"/>
      <p:bold r:id="rId37"/>
      <p:italic r:id="rId38"/>
      <p:boldItalic r:id="rId39"/>
    </p:embeddedFont>
    <p:embeddedFont>
      <p:font typeface="Lucida Sans" panose="020B0602030504020204" pitchFamily="34" charset="0"/>
      <p:regular r:id="rId40"/>
      <p:bold r:id="rId41"/>
      <p:italic r:id="rId42"/>
      <p:boldItalic r:id="rId43"/>
    </p:embeddedFont>
    <p:embeddedFont>
      <p:font typeface="Nunito" pitchFamily="2"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dfB/W5PK42OVqt7CFUc3HjQ2J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8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0.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8"/>
          <p:cNvSpPr txBox="1">
            <a:spLocks noGrp="1"/>
          </p:cNvSpPr>
          <p:nvPr>
            <p:ph type="ctrTitle"/>
          </p:nvPr>
        </p:nvSpPr>
        <p:spPr>
          <a:xfrm>
            <a:off x="422030" y="1028700"/>
            <a:ext cx="8229600" cy="1371600"/>
          </a:xfrm>
          <a:prstGeom prst="rect">
            <a:avLst/>
          </a:prstGeom>
          <a:noFill/>
          <a:ln>
            <a:noFill/>
          </a:ln>
        </p:spPr>
        <p:txBody>
          <a:bodyPr spcFirstLastPara="1" wrap="square" lIns="45700" tIns="0" rIns="45700" bIns="0" anchor="b" anchorCtr="0">
            <a:normAutofit/>
          </a:bodyPr>
          <a:lstStyle>
            <a:lvl1pPr lvl="0" algn="ctr">
              <a:spcBef>
                <a:spcPts val="0"/>
              </a:spcBef>
              <a:spcAft>
                <a:spcPts val="0"/>
              </a:spcAft>
              <a:buClr>
                <a:srgbClr val="EAD594"/>
              </a:buClr>
              <a:buSzPts val="4800"/>
              <a:buFont typeface="Lucida Sans"/>
              <a:buNone/>
              <a:defRPr sz="4800" b="1" cap="none">
                <a:solidFill>
                  <a:srgbClr val="EAD59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8"/>
          <p:cNvSpPr txBox="1">
            <a:spLocks noGrp="1"/>
          </p:cNvSpPr>
          <p:nvPr>
            <p:ph type="dt" idx="10"/>
          </p:nvPr>
        </p:nvSpPr>
        <p:spPr>
          <a:xfrm>
            <a:off x="457200" y="4812894"/>
            <a:ext cx="2133600" cy="27384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ftr" idx="11"/>
          </p:nvPr>
        </p:nvSpPr>
        <p:spPr>
          <a:xfrm>
            <a:off x="3124200" y="4812894"/>
            <a:ext cx="2895600" cy="27384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8"/>
          <p:cNvSpPr txBox="1">
            <a:spLocks noGrp="1"/>
          </p:cNvSpPr>
          <p:nvPr>
            <p:ph type="sldNum" idx="12"/>
          </p:nvPr>
        </p:nvSpPr>
        <p:spPr>
          <a:xfrm>
            <a:off x="7924800" y="4812894"/>
            <a:ext cx="762000" cy="273844"/>
          </a:xfrm>
          <a:prstGeom prst="rect">
            <a:avLst/>
          </a:prstGeom>
          <a:noFill/>
          <a:ln>
            <a:noFill/>
          </a:ln>
        </p:spPr>
        <p:txBody>
          <a:bodyPr spcFirstLastPara="1" wrap="square" lIns="0" tIns="45700" rIns="0" bIns="45700" anchor="b" anchorCtr="0">
            <a:noAutofit/>
          </a:bodyPr>
          <a:lstStyle>
            <a:lvl1pPr marL="0" lvl="0" indent="0" algn="r">
              <a:lnSpc>
                <a:spcPct val="100000"/>
              </a:lnSpc>
              <a:spcBef>
                <a:spcPts val="0"/>
              </a:spcBef>
              <a:spcAft>
                <a:spcPts val="0"/>
              </a:spcAft>
              <a:buNone/>
              <a:defRPr>
                <a:solidFill>
                  <a:srgbClr val="BABABA"/>
                </a:solidFill>
              </a:defRPr>
            </a:lvl1pPr>
            <a:lvl2pPr marL="0" lvl="1" indent="0" algn="r">
              <a:lnSpc>
                <a:spcPct val="100000"/>
              </a:lnSpc>
              <a:spcBef>
                <a:spcPts val="0"/>
              </a:spcBef>
              <a:spcAft>
                <a:spcPts val="0"/>
              </a:spcAft>
              <a:buNone/>
              <a:defRPr>
                <a:solidFill>
                  <a:srgbClr val="BABABA"/>
                </a:solidFill>
              </a:defRPr>
            </a:lvl2pPr>
            <a:lvl3pPr marL="0" lvl="2" indent="0" algn="r">
              <a:lnSpc>
                <a:spcPct val="100000"/>
              </a:lnSpc>
              <a:spcBef>
                <a:spcPts val="0"/>
              </a:spcBef>
              <a:spcAft>
                <a:spcPts val="0"/>
              </a:spcAft>
              <a:buNone/>
              <a:defRPr>
                <a:solidFill>
                  <a:srgbClr val="BABABA"/>
                </a:solidFill>
              </a:defRPr>
            </a:lvl3pPr>
            <a:lvl4pPr marL="0" lvl="3" indent="0" algn="r">
              <a:lnSpc>
                <a:spcPct val="100000"/>
              </a:lnSpc>
              <a:spcBef>
                <a:spcPts val="0"/>
              </a:spcBef>
              <a:spcAft>
                <a:spcPts val="0"/>
              </a:spcAft>
              <a:buNone/>
              <a:defRPr>
                <a:solidFill>
                  <a:srgbClr val="BABABA"/>
                </a:solidFill>
              </a:defRPr>
            </a:lvl4pPr>
            <a:lvl5pPr marL="0" lvl="4" indent="0" algn="r">
              <a:lnSpc>
                <a:spcPct val="100000"/>
              </a:lnSpc>
              <a:spcBef>
                <a:spcPts val="0"/>
              </a:spcBef>
              <a:spcAft>
                <a:spcPts val="0"/>
              </a:spcAft>
              <a:buNone/>
              <a:defRPr>
                <a:solidFill>
                  <a:srgbClr val="BABABA"/>
                </a:solidFill>
              </a:defRPr>
            </a:lvl5pPr>
            <a:lvl6pPr marL="0" lvl="5" indent="0" algn="r">
              <a:lnSpc>
                <a:spcPct val="100000"/>
              </a:lnSpc>
              <a:spcBef>
                <a:spcPts val="0"/>
              </a:spcBef>
              <a:spcAft>
                <a:spcPts val="0"/>
              </a:spcAft>
              <a:buNone/>
              <a:defRPr>
                <a:solidFill>
                  <a:srgbClr val="BABABA"/>
                </a:solidFill>
              </a:defRPr>
            </a:lvl6pPr>
            <a:lvl7pPr marL="0" lvl="6" indent="0" algn="r">
              <a:lnSpc>
                <a:spcPct val="100000"/>
              </a:lnSpc>
              <a:spcBef>
                <a:spcPts val="0"/>
              </a:spcBef>
              <a:spcAft>
                <a:spcPts val="0"/>
              </a:spcAft>
              <a:buNone/>
              <a:defRPr>
                <a:solidFill>
                  <a:srgbClr val="BABABA"/>
                </a:solidFill>
              </a:defRPr>
            </a:lvl7pPr>
            <a:lvl8pPr marL="0" lvl="7" indent="0" algn="r">
              <a:lnSpc>
                <a:spcPct val="100000"/>
              </a:lnSpc>
              <a:spcBef>
                <a:spcPts val="0"/>
              </a:spcBef>
              <a:spcAft>
                <a:spcPts val="0"/>
              </a:spcAft>
              <a:buNone/>
              <a:defRPr>
                <a:solidFill>
                  <a:srgbClr val="BABABA"/>
                </a:solidFill>
              </a:defRPr>
            </a:lvl8pPr>
            <a:lvl9pPr marL="0" lvl="8" indent="0" algn="r">
              <a:lnSpc>
                <a:spcPct val="100000"/>
              </a:lnSpc>
              <a:spcBef>
                <a:spcPts val="0"/>
              </a:spcBef>
              <a:spcAft>
                <a:spcPts val="0"/>
              </a:spcAft>
              <a:buNone/>
              <a:defRPr>
                <a:solidFill>
                  <a:srgbClr val="BABABA"/>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8"/>
          <p:cNvSpPr txBox="1">
            <a:spLocks noGrp="1"/>
          </p:cNvSpPr>
          <p:nvPr>
            <p:ph type="subTitle" idx="1"/>
          </p:nvPr>
        </p:nvSpPr>
        <p:spPr>
          <a:xfrm>
            <a:off x="1371600" y="2498774"/>
            <a:ext cx="6400800" cy="131445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457200" y="1200150"/>
            <a:ext cx="8229600" cy="3531870"/>
          </a:xfrm>
          <a:prstGeom prst="rect">
            <a:avLst/>
          </a:prstGeom>
          <a:noFill/>
          <a:ln>
            <a:noFill/>
          </a:ln>
        </p:spPr>
        <p:txBody>
          <a:bodyPr spcFirstLastPara="1" wrap="square" lIns="91425" tIns="45700" rIns="91425" bIns="45700" anchor="t" anchorCtr="0">
            <a:normAutofit/>
          </a:bodyPr>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8" name="Google Shape;8;p27"/>
          <p:cNvSpPr txBox="1">
            <a:spLocks noGrp="1"/>
          </p:cNvSpPr>
          <p:nvPr>
            <p:ph type="dt" idx="10"/>
          </p:nvPr>
        </p:nvSpPr>
        <p:spPr>
          <a:xfrm>
            <a:off x="457200" y="4812894"/>
            <a:ext cx="2133600" cy="27384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ftr" idx="11"/>
          </p:nvPr>
        </p:nvSpPr>
        <p:spPr>
          <a:xfrm>
            <a:off x="3124200" y="4812894"/>
            <a:ext cx="2895600" cy="273844"/>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2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27"/>
          <p:cNvSpPr txBox="1">
            <a:spLocks noGrp="1"/>
          </p:cNvSpPr>
          <p:nvPr>
            <p:ph type="sldNum" idx="12"/>
          </p:nvPr>
        </p:nvSpPr>
        <p:spPr>
          <a:xfrm>
            <a:off x="7924800" y="4812894"/>
            <a:ext cx="762000" cy="273844"/>
          </a:xfrm>
          <a:prstGeom prst="rect">
            <a:avLst/>
          </a:prstGeom>
          <a:noFill/>
          <a:ln>
            <a:noFill/>
          </a:ln>
        </p:spPr>
        <p:txBody>
          <a:bodyPr spcFirstLastPara="1" wrap="square" lIns="0" tIns="45700" rIns="0" bIns="45700" anchor="b" anchorCtr="0">
            <a:noAutofit/>
          </a:bodyPr>
          <a:lstStyle>
            <a:lvl1pPr marL="0" marR="0" lvl="0"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1pPr>
            <a:lvl2pPr marL="0" marR="0" lvl="1"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2pPr>
            <a:lvl3pPr marL="0" marR="0" lvl="2"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3pPr>
            <a:lvl4pPr marL="0" marR="0" lvl="3"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4pPr>
            <a:lvl5pPr marL="0" marR="0" lvl="4"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5pPr>
            <a:lvl6pPr marL="0" marR="0" lvl="5"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6pPr>
            <a:lvl7pPr marL="0" marR="0" lvl="6"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7pPr>
            <a:lvl8pPr marL="0" marR="0" lvl="7"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8pPr>
            <a:lvl9pPr marL="0" marR="0" lvl="8" indent="0" algn="r" rtl="1">
              <a:lnSpc>
                <a:spcPct val="100000"/>
              </a:lnSpc>
              <a:spcBef>
                <a:spcPts val="0"/>
              </a:spcBef>
              <a:spcAft>
                <a:spcPts val="0"/>
              </a:spcAft>
              <a:buClr>
                <a:srgbClr val="BABABA"/>
              </a:buClr>
              <a:buSzPts val="1200"/>
              <a:buFont typeface="Arial"/>
              <a:buNone/>
              <a:defRPr sz="1200" b="0" i="0" u="none" strike="noStrike" cap="none">
                <a:solidFill>
                  <a:srgbClr val="BABABA"/>
                </a:solidFill>
                <a:latin typeface="Book Antiqua"/>
                <a:ea typeface="Book Antiqua"/>
                <a:cs typeface="Book Antiqua"/>
                <a:sym typeface="Book Antiqua"/>
              </a:defRPr>
            </a:lvl9pPr>
          </a:lstStyle>
          <a:p>
            <a:pPr marL="0" lvl="0" indent="0" algn="r" rtl="1">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9" name="Google Shape;1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0" name="Google Shape;2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smosis.org/learn/Measuring_respiration:_Clinical_skills_notes" TargetMode="External"/><Relationship Id="rId2" Type="http://schemas.openxmlformats.org/officeDocument/2006/relationships/hyperlink" Target="https://www.osmosis.org/learn/Multiple_myeloma" TargetMode="External"/><Relationship Id="rId1" Type="http://schemas.openxmlformats.org/officeDocument/2006/relationships/slideLayout" Target="../slideLayouts/slideLayout3.xml"/><Relationship Id="rId6" Type="http://schemas.openxmlformats.org/officeDocument/2006/relationships/hyperlink" Target="https://www.osmosis.org/learn/Blood_groups_and_transfusions" TargetMode="External"/><Relationship Id="rId5" Type="http://schemas.openxmlformats.org/officeDocument/2006/relationships/hyperlink" Target="https://www.osmosis.org/answers/fruiting-body-of-aspergillus" TargetMode="External"/><Relationship Id="rId4" Type="http://schemas.openxmlformats.org/officeDocument/2006/relationships/hyperlink" Target="https://www.osmosis.org/learn/Erythropoieti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411639" y="1018309"/>
            <a:ext cx="8229600" cy="1371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Clr>
                <a:srgbClr val="EAD594"/>
              </a:buClr>
              <a:buSzPts val="4800"/>
              <a:buFont typeface="Lucida Sans"/>
              <a:buNone/>
            </a:pPr>
            <a:r>
              <a:rPr lang="en"/>
              <a:t>MULTIPLE MYELOMA </a:t>
            </a:r>
            <a:endParaRPr/>
          </a:p>
        </p:txBody>
      </p:sp>
      <p:sp>
        <p:nvSpPr>
          <p:cNvPr id="63" name="Google Shape;63;p1"/>
          <p:cNvSpPr txBox="1">
            <a:spLocks noGrp="1"/>
          </p:cNvSpPr>
          <p:nvPr>
            <p:ph type="subTitle" idx="1"/>
          </p:nvPr>
        </p:nvSpPr>
        <p:spPr>
          <a:xfrm>
            <a:off x="1350818" y="2675421"/>
            <a:ext cx="6400800" cy="131445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spcBef>
                <a:spcPts val="0"/>
              </a:spcBef>
              <a:spcAft>
                <a:spcPts val="0"/>
              </a:spcAft>
              <a:buSzPct val="64999"/>
              <a:buNone/>
            </a:pPr>
            <a:r>
              <a:rPr lang="en" sz="2100" b="1" dirty="0"/>
              <a:t>Done by :  sara alqudah</a:t>
            </a:r>
          </a:p>
          <a:p>
            <a:pPr marL="0" lvl="0" indent="0" algn="ctr" rtl="0">
              <a:spcBef>
                <a:spcPts val="0"/>
              </a:spcBef>
              <a:spcAft>
                <a:spcPts val="0"/>
              </a:spcAft>
              <a:buSzPct val="64999"/>
              <a:buNone/>
            </a:pPr>
            <a:r>
              <a:rPr lang="en-US" sz="2100" b="1" dirty="0"/>
              <a:t>Abed </a:t>
            </a:r>
            <a:r>
              <a:rPr lang="en-US" sz="2100" b="1" dirty="0" err="1"/>
              <a:t>alsalam</a:t>
            </a:r>
            <a:r>
              <a:rPr lang="en-US" sz="2100" b="1" dirty="0"/>
              <a:t> </a:t>
            </a:r>
            <a:r>
              <a:rPr lang="en-US" sz="2100" b="1" dirty="0" err="1"/>
              <a:t>albashabsheh</a:t>
            </a:r>
            <a:r>
              <a:rPr lang="en-US" sz="2100" b="1" dirty="0"/>
              <a:t> </a:t>
            </a:r>
            <a:endParaRPr sz="2100" b="1" dirty="0"/>
          </a:p>
          <a:p>
            <a:pPr marL="0" lvl="0" indent="0" algn="ctr" rtl="0">
              <a:spcBef>
                <a:spcPts val="0"/>
              </a:spcBef>
              <a:spcAft>
                <a:spcPts val="0"/>
              </a:spcAft>
              <a:buSzPct val="64999"/>
              <a:buNone/>
            </a:pPr>
            <a:endParaRPr sz="2100" b="1" dirty="0"/>
          </a:p>
          <a:p>
            <a:pPr marL="0" lvl="0" indent="0" algn="ctr" rtl="0">
              <a:spcBef>
                <a:spcPts val="0"/>
              </a:spcBef>
              <a:spcAft>
                <a:spcPts val="0"/>
              </a:spcAft>
              <a:buSzPct val="64999"/>
              <a:buNone/>
            </a:pPr>
            <a:r>
              <a:rPr lang="en" sz="2100" b="1" dirty="0"/>
              <a:t>Supervised by : Dr. </a:t>
            </a:r>
            <a:r>
              <a:rPr lang="en-US" sz="2100" b="1" dirty="0" err="1"/>
              <a:t>ahmad</a:t>
            </a:r>
            <a:r>
              <a:rPr lang="en-US" sz="2100" b="1" dirty="0"/>
              <a:t> </a:t>
            </a:r>
            <a:r>
              <a:rPr lang="en-US" sz="2100" b="1" dirty="0" err="1"/>
              <a:t>altarawneh</a:t>
            </a:r>
            <a:endParaRPr sz="2100" b="1" dirty="0"/>
          </a:p>
          <a:p>
            <a:pPr marL="0" lvl="0" indent="0" algn="ctr" rtl="0">
              <a:spcBef>
                <a:spcPts val="0"/>
              </a:spcBef>
              <a:spcAft>
                <a:spcPts val="0"/>
              </a:spcAft>
              <a:buSzPct val="65000"/>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body" idx="1"/>
          </p:nvPr>
        </p:nvSpPr>
        <p:spPr>
          <a:xfrm>
            <a:off x="311700" y="435829"/>
            <a:ext cx="8520600" cy="3551100"/>
          </a:xfrm>
          <a:prstGeom prst="rect">
            <a:avLst/>
          </a:prstGeom>
          <a:noFill/>
          <a:ln>
            <a:noFill/>
          </a:ln>
        </p:spPr>
        <p:txBody>
          <a:bodyPr spcFirstLastPara="1" wrap="square" lIns="91425" tIns="91425" rIns="91425" bIns="91425" anchor="t" anchorCtr="0">
            <a:normAutofit/>
          </a:bodyPr>
          <a:lstStyle/>
          <a:p>
            <a:pPr marL="0" lvl="0" indent="0" algn="l" rtl="0">
              <a:lnSpc>
                <a:spcPct val="94000"/>
              </a:lnSpc>
              <a:spcBef>
                <a:spcPts val="0"/>
              </a:spcBef>
              <a:spcAft>
                <a:spcPts val="0"/>
              </a:spcAft>
              <a:buClr>
                <a:srgbClr val="191B0E"/>
              </a:buClr>
              <a:buSzPts val="2800"/>
              <a:buFont typeface="Arial"/>
              <a:buNone/>
            </a:pPr>
            <a:r>
              <a:rPr lang="en" sz="2800">
                <a:solidFill>
                  <a:srgbClr val="191B0E"/>
                </a:solidFill>
                <a:latin typeface="Libre Franklin"/>
                <a:ea typeface="Libre Franklin"/>
                <a:cs typeface="Libre Franklin"/>
                <a:sym typeface="Libre Franklin"/>
              </a:rPr>
              <a:t>2- </a:t>
            </a:r>
            <a:r>
              <a:rPr lang="en" sz="2800" b="1">
                <a:solidFill>
                  <a:srgbClr val="191B0E"/>
                </a:solidFill>
                <a:latin typeface="Libre Franklin"/>
                <a:ea typeface="Libre Franklin"/>
                <a:cs typeface="Libre Franklin"/>
                <a:sym typeface="Libre Franklin"/>
              </a:rPr>
              <a:t>Mott cells</a:t>
            </a:r>
            <a:r>
              <a:rPr lang="en" sz="2800">
                <a:solidFill>
                  <a:srgbClr val="191B0E"/>
                </a:solidFill>
                <a:latin typeface="Libre Franklin"/>
                <a:ea typeface="Libre Franklin"/>
                <a:cs typeface="Libre Franklin"/>
                <a:sym typeface="Libre Franklin"/>
              </a:rPr>
              <a:t> are plasma cells that have spherical inclusions packed with Ig in their cytoplasm, </a:t>
            </a:r>
            <a:r>
              <a:rPr lang="en" sz="2800" b="1">
                <a:solidFill>
                  <a:srgbClr val="191B0E"/>
                </a:solidFill>
                <a:latin typeface="Libre Franklin"/>
                <a:ea typeface="Libre Franklin"/>
                <a:cs typeface="Libre Franklin"/>
                <a:sym typeface="Libre Franklin"/>
              </a:rPr>
              <a:t>Inclusions: Russell bodies</a:t>
            </a:r>
            <a:endParaRPr sz="2800">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ts val="2000"/>
              <a:buFont typeface="Arial"/>
              <a:buNone/>
            </a:pPr>
            <a:endParaRPr sz="2000">
              <a:solidFill>
                <a:srgbClr val="191B0E"/>
              </a:solidFill>
              <a:latin typeface="Libre Franklin"/>
              <a:ea typeface="Libre Franklin"/>
              <a:cs typeface="Libre Franklin"/>
              <a:sym typeface="Libre Franklin"/>
            </a:endParaRPr>
          </a:p>
        </p:txBody>
      </p:sp>
      <p:pic>
        <p:nvPicPr>
          <p:cNvPr id="115" name="Google Shape;115;p9"/>
          <p:cNvPicPr preferRelativeResize="0"/>
          <p:nvPr/>
        </p:nvPicPr>
        <p:blipFill rotWithShape="1">
          <a:blip r:embed="rId3">
            <a:alphaModFix/>
          </a:blip>
          <a:srcRect/>
          <a:stretch/>
        </p:blipFill>
        <p:spPr>
          <a:xfrm>
            <a:off x="4290450" y="2428050"/>
            <a:ext cx="3597425" cy="2430825"/>
          </a:xfrm>
          <a:prstGeom prst="rect">
            <a:avLst/>
          </a:prstGeom>
          <a:noFill/>
          <a:ln>
            <a:noFill/>
          </a:ln>
        </p:spPr>
      </p:pic>
      <p:pic>
        <p:nvPicPr>
          <p:cNvPr id="116" name="Google Shape;116;p9"/>
          <p:cNvPicPr preferRelativeResize="0"/>
          <p:nvPr/>
        </p:nvPicPr>
        <p:blipFill rotWithShape="1">
          <a:blip r:embed="rId4">
            <a:alphaModFix/>
          </a:blip>
          <a:srcRect/>
          <a:stretch/>
        </p:blipFill>
        <p:spPr>
          <a:xfrm>
            <a:off x="1058979" y="2428050"/>
            <a:ext cx="3044575" cy="243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22" name="Google Shape;122;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23" name="Google Shape;123;p10"/>
          <p:cNvPicPr preferRelativeResize="0"/>
          <p:nvPr/>
        </p:nvPicPr>
        <p:blipFill rotWithShape="1">
          <a:blip r:embed="rId3">
            <a:alphaModFix/>
          </a:blip>
          <a:srcRect/>
          <a:stretch/>
        </p:blipFill>
        <p:spPr>
          <a:xfrm>
            <a:off x="184050" y="102625"/>
            <a:ext cx="8648250" cy="4938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8D5-63A1-9724-AC79-45BD173BDDF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7FE6E5-8B4C-E888-2F6E-7460D02F3C93}"/>
              </a:ext>
            </a:extLst>
          </p:cNvPr>
          <p:cNvPicPr>
            <a:picLocks noChangeAspect="1"/>
          </p:cNvPicPr>
          <p:nvPr/>
        </p:nvPicPr>
        <p:blipFill>
          <a:blip r:embed="rId2"/>
          <a:stretch>
            <a:fillRect/>
          </a:stretch>
        </p:blipFill>
        <p:spPr>
          <a:xfrm>
            <a:off x="405114" y="0"/>
            <a:ext cx="8333772" cy="5143500"/>
          </a:xfrm>
          <a:prstGeom prst="rect">
            <a:avLst/>
          </a:prstGeom>
        </p:spPr>
      </p:pic>
    </p:spTree>
    <p:extLst>
      <p:ext uri="{BB962C8B-B14F-4D97-AF65-F5344CB8AC3E}">
        <p14:creationId xmlns:p14="http://schemas.microsoft.com/office/powerpoint/2010/main" val="38360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Clinical features </a:t>
            </a:r>
            <a:endParaRPr/>
          </a:p>
        </p:txBody>
      </p:sp>
      <p:sp>
        <p:nvSpPr>
          <p:cNvPr id="129" name="Google Shape;129;p11"/>
          <p:cNvSpPr txBox="1">
            <a:spLocks noGrp="1"/>
          </p:cNvSpPr>
          <p:nvPr>
            <p:ph type="body" idx="1"/>
          </p:nvPr>
        </p:nvSpPr>
        <p:spPr>
          <a:xfrm>
            <a:off x="311700" y="1332000"/>
            <a:ext cx="8520600" cy="3231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2400" b="1">
                <a:solidFill>
                  <a:schemeClr val="dk1"/>
                </a:solidFill>
              </a:rPr>
              <a:t>significant bone pain and pathological fracture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Renal failure and proteinuria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Hypercalcemia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Anemia .</a:t>
            </a:r>
            <a:endParaRPr sz="2400" b="1">
              <a:solidFill>
                <a:schemeClr val="dk1"/>
              </a:solidFill>
            </a:endParaRPr>
          </a:p>
          <a:p>
            <a:pPr marL="457200" lvl="0" indent="-342900" algn="l" rtl="0">
              <a:lnSpc>
                <a:spcPct val="115000"/>
              </a:lnSpc>
              <a:spcBef>
                <a:spcPts val="0"/>
              </a:spcBef>
              <a:spcAft>
                <a:spcPts val="0"/>
              </a:spcAft>
              <a:buSzPts val="1800"/>
              <a:buChar char="-"/>
            </a:pPr>
            <a:r>
              <a:rPr lang="en" sz="2400" b="1">
                <a:solidFill>
                  <a:schemeClr val="dk1"/>
                </a:solidFill>
              </a:rPr>
              <a:t>Recurrent infection .</a:t>
            </a:r>
            <a:endParaRPr sz="24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59EE-64C2-FF3E-9833-92E4E474D419}"/>
              </a:ext>
            </a:extLst>
          </p:cNvPr>
          <p:cNvSpPr>
            <a:spLocks noGrp="1"/>
          </p:cNvSpPr>
          <p:nvPr>
            <p:ph type="title"/>
          </p:nvPr>
        </p:nvSpPr>
        <p:spPr>
          <a:xfrm>
            <a:off x="311700" y="273922"/>
            <a:ext cx="8520600" cy="4570794"/>
          </a:xfrm>
        </p:spPr>
        <p:txBody>
          <a:bodyPr>
            <a:normAutofit/>
          </a:bodyPr>
          <a:lstStyle/>
          <a:p>
            <a:r>
              <a:rPr lang="en-US" sz="2000" b="0" i="0" dirty="0">
                <a:solidFill>
                  <a:srgbClr val="6B6B6B"/>
                </a:solidFill>
                <a:effectLst/>
                <a:latin typeface="Nunito" pitchFamily="2" charset="0"/>
              </a:rPr>
              <a:t> </a:t>
            </a:r>
            <a:r>
              <a:rPr lang="en-US" sz="2000" b="1" dirty="0">
                <a:solidFill>
                  <a:srgbClr val="6B6B6B"/>
                </a:solidFill>
                <a:latin typeface="Nunito" pitchFamily="2" charset="0"/>
              </a:rPr>
              <a:t>A</a:t>
            </a:r>
            <a:r>
              <a:rPr lang="en-US" sz="2000" b="0" i="0" dirty="0">
                <a:solidFill>
                  <a:srgbClr val="6B6B6B"/>
                </a:solidFill>
                <a:effectLst/>
                <a:latin typeface="Nunito" pitchFamily="2" charset="0"/>
              </a:rPr>
              <a:t>nemia, due to the decreased production of red blood cells. </a:t>
            </a:r>
            <a:r>
              <a:rPr lang="en-US" sz="2000" b="0" i="0" u="none" strike="noStrike" dirty="0">
                <a:solidFill>
                  <a:srgbClr val="2079DF"/>
                </a:solidFill>
                <a:effectLst/>
                <a:latin typeface="Nunito" pitchFamily="2" charset="0"/>
                <a:hlinkClick r:id="rId2"/>
              </a:rPr>
              <a:t>Multiple myeloma</a:t>
            </a:r>
            <a:r>
              <a:rPr lang="en-US" sz="2000" b="0" i="0" dirty="0">
                <a:solidFill>
                  <a:srgbClr val="6B6B6B"/>
                </a:solidFill>
                <a:effectLst/>
                <a:latin typeface="Nunito" pitchFamily="2" charset="0"/>
              </a:rPr>
              <a:t> leads to the overproduction of abnormal immunoglobulins, which overcrowd the bone marrow and cause decreased production of other cell lines such as red blood cells.</a:t>
            </a:r>
            <a:br>
              <a:rPr lang="en-US" sz="2000" b="0" i="0" dirty="0">
                <a:solidFill>
                  <a:srgbClr val="6B6B6B"/>
                </a:solidFill>
                <a:effectLst/>
                <a:latin typeface="Nunito" pitchFamily="2" charset="0"/>
              </a:rPr>
            </a:br>
            <a:br>
              <a:rPr lang="en-US" sz="2000" b="0" i="0" dirty="0">
                <a:solidFill>
                  <a:srgbClr val="6B6B6B"/>
                </a:solidFill>
                <a:effectLst/>
                <a:latin typeface="Nunito" pitchFamily="2" charset="0"/>
              </a:rPr>
            </a:br>
            <a:r>
              <a:rPr lang="en-US" sz="2000" b="0" i="0" dirty="0">
                <a:solidFill>
                  <a:srgbClr val="6B6B6B"/>
                </a:solidFill>
                <a:effectLst/>
                <a:latin typeface="Nunito" pitchFamily="2" charset="0"/>
              </a:rPr>
              <a:t> Symptoms of anemia include fatigue, weakness, </a:t>
            </a:r>
            <a:r>
              <a:rPr lang="en-US" sz="2000" b="0" i="0" u="none" strike="noStrike" dirty="0">
                <a:solidFill>
                  <a:srgbClr val="2079DF"/>
                </a:solidFill>
                <a:effectLst/>
                <a:latin typeface="Nunito" pitchFamily="2" charset="0"/>
                <a:hlinkClick r:id="rId3"/>
              </a:rPr>
              <a:t>shortness of breath</a:t>
            </a:r>
            <a:r>
              <a:rPr lang="en-US" sz="2000" b="0" i="0" dirty="0">
                <a:solidFill>
                  <a:srgbClr val="6B6B6B"/>
                </a:solidFill>
                <a:effectLst/>
                <a:latin typeface="Nunito" pitchFamily="2" charset="0"/>
              </a:rPr>
              <a:t>, pallor, and tachycardia. A complete blood count with differential typically reveals normocytic (i.e., the size of the red blood cells is normal) anemia with hemoglobin &lt; 12 g/dl</a:t>
            </a:r>
            <a:br>
              <a:rPr lang="en-US" sz="2000" b="0" i="0" dirty="0">
                <a:solidFill>
                  <a:srgbClr val="6B6B6B"/>
                </a:solidFill>
                <a:effectLst/>
                <a:latin typeface="Nunito" pitchFamily="2" charset="0"/>
              </a:rPr>
            </a:br>
            <a:br>
              <a:rPr lang="en-US" sz="2000" b="0" i="0" dirty="0">
                <a:solidFill>
                  <a:srgbClr val="6B6B6B"/>
                </a:solidFill>
                <a:effectLst/>
                <a:latin typeface="Nunito" pitchFamily="2" charset="0"/>
              </a:rPr>
            </a:br>
            <a:r>
              <a:rPr lang="en-US" sz="2000" b="0" i="0" dirty="0">
                <a:solidFill>
                  <a:srgbClr val="6B6B6B"/>
                </a:solidFill>
                <a:effectLst/>
                <a:latin typeface="Nunito" pitchFamily="2" charset="0"/>
              </a:rPr>
              <a:t>. If anemia is a side effect of chemotherapy, the dose may be adjusted or another regimen may be chosen. </a:t>
            </a:r>
            <a:r>
              <a:rPr lang="en-US" sz="2000" b="0" i="0" u="none" strike="noStrike" dirty="0">
                <a:solidFill>
                  <a:srgbClr val="2079DF"/>
                </a:solidFill>
                <a:effectLst/>
                <a:latin typeface="Nunito" pitchFamily="2" charset="0"/>
                <a:hlinkClick r:id="rId4"/>
              </a:rPr>
              <a:t>Erythropoietin</a:t>
            </a:r>
            <a:r>
              <a:rPr lang="en-US" sz="2000" b="0" i="0" dirty="0">
                <a:solidFill>
                  <a:srgbClr val="6B6B6B"/>
                </a:solidFill>
                <a:effectLst/>
                <a:latin typeface="Nunito" pitchFamily="2" charset="0"/>
              </a:rPr>
              <a:t> is a treatment option that helps the </a:t>
            </a:r>
            <a:r>
              <a:rPr lang="en-US" sz="2000" b="0" i="0" u="none" strike="noStrike" dirty="0">
                <a:solidFill>
                  <a:srgbClr val="2079DF"/>
                </a:solidFill>
                <a:effectLst/>
                <a:latin typeface="Nunito" pitchFamily="2" charset="0"/>
                <a:hlinkClick r:id="rId5"/>
              </a:rPr>
              <a:t>body</a:t>
            </a:r>
            <a:r>
              <a:rPr lang="en-US" sz="2000" b="0" i="0" dirty="0">
                <a:solidFill>
                  <a:srgbClr val="6B6B6B"/>
                </a:solidFill>
                <a:effectLst/>
                <a:latin typeface="Nunito" pitchFamily="2" charset="0"/>
              </a:rPr>
              <a:t> produce more red blood cells. If the anemia is severe enough, a </a:t>
            </a:r>
            <a:r>
              <a:rPr lang="en-US" sz="2000" b="0" i="0" u="none" strike="noStrike" dirty="0">
                <a:solidFill>
                  <a:srgbClr val="2079DF"/>
                </a:solidFill>
                <a:effectLst/>
                <a:latin typeface="Nunito" pitchFamily="2" charset="0"/>
                <a:hlinkClick r:id="rId6"/>
              </a:rPr>
              <a:t>blood transfusion</a:t>
            </a:r>
            <a:r>
              <a:rPr lang="en-US" sz="2000" b="0" i="0" dirty="0">
                <a:solidFill>
                  <a:srgbClr val="6B6B6B"/>
                </a:solidFill>
                <a:effectLst/>
                <a:latin typeface="Nunito" pitchFamily="2" charset="0"/>
              </a:rPr>
              <a:t> may be warranted.</a:t>
            </a:r>
            <a:endParaRPr lang="en-US" sz="2000" dirty="0"/>
          </a:p>
        </p:txBody>
      </p:sp>
    </p:spTree>
    <p:extLst>
      <p:ext uri="{BB962C8B-B14F-4D97-AF65-F5344CB8AC3E}">
        <p14:creationId xmlns:p14="http://schemas.microsoft.com/office/powerpoint/2010/main" val="245741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270136" y="25798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 Bone</a:t>
            </a:r>
            <a:endParaRPr sz="3600" b="1"/>
          </a:p>
        </p:txBody>
      </p:sp>
      <p:sp>
        <p:nvSpPr>
          <p:cNvPr id="135" name="Google Shape;135;p12"/>
          <p:cNvSpPr txBox="1">
            <a:spLocks noGrp="1"/>
          </p:cNvSpPr>
          <p:nvPr>
            <p:ph type="body" idx="1"/>
          </p:nvPr>
        </p:nvSpPr>
        <p:spPr>
          <a:xfrm>
            <a:off x="311700" y="1091750"/>
            <a:ext cx="8355600" cy="3029700"/>
          </a:xfrm>
          <a:prstGeom prst="rect">
            <a:avLst/>
          </a:prstGeom>
          <a:noFill/>
          <a:ln>
            <a:noFill/>
          </a:ln>
        </p:spPr>
        <p:txBody>
          <a:bodyPr spcFirstLastPara="1" wrap="square" lIns="91425" tIns="91425" rIns="91425" bIns="91425" anchor="t" anchorCtr="0">
            <a:normAutofit fontScale="62500" lnSpcReduction="20000"/>
          </a:bodyPr>
          <a:lstStyle/>
          <a:p>
            <a:pPr marL="384048" lvl="0" indent="-317373" algn="l" rtl="0">
              <a:lnSpc>
                <a:spcPct val="94000"/>
              </a:lnSpc>
              <a:spcBef>
                <a:spcPts val="0"/>
              </a:spcBef>
              <a:spcAft>
                <a:spcPts val="0"/>
              </a:spcAft>
              <a:buClr>
                <a:srgbClr val="191B0E"/>
              </a:buClr>
              <a:buSzPct val="100000"/>
              <a:buFont typeface="Libre Franklin"/>
              <a:buChar char="■"/>
            </a:pPr>
            <a:r>
              <a:rPr lang="en" sz="2800" b="1">
                <a:solidFill>
                  <a:srgbClr val="191B0E"/>
                </a:solidFill>
                <a:latin typeface="Libre Franklin"/>
                <a:ea typeface="Libre Franklin"/>
                <a:cs typeface="Libre Franklin"/>
                <a:sym typeface="Libre Franklin"/>
              </a:rPr>
              <a:t>Bone destruction is the major pathologic feature of multiple myeloma.</a:t>
            </a:r>
            <a:endParaRPr sz="2000" b="1">
              <a:solidFill>
                <a:srgbClr val="191B0E"/>
              </a:solidFill>
              <a:latin typeface="Libre Franklin"/>
              <a:ea typeface="Libre Franklin"/>
              <a:cs typeface="Libre Franklin"/>
              <a:sym typeface="Libre Franklin"/>
            </a:endParaRPr>
          </a:p>
          <a:p>
            <a:pPr marL="384048" lvl="0" indent="-317373" algn="l" rtl="0">
              <a:lnSpc>
                <a:spcPct val="150000"/>
              </a:lnSpc>
              <a:spcBef>
                <a:spcPts val="1200"/>
              </a:spcBef>
              <a:spcAft>
                <a:spcPts val="0"/>
              </a:spcAft>
              <a:buClr>
                <a:srgbClr val="191B0E"/>
              </a:buClr>
              <a:buSzPct val="100000"/>
              <a:buFont typeface="Libre Franklin"/>
              <a:buChar char="■"/>
            </a:pPr>
            <a:r>
              <a:rPr lang="en" sz="2800" b="1">
                <a:solidFill>
                  <a:srgbClr val="191B0E"/>
                </a:solidFill>
                <a:latin typeface="Libre Franklin"/>
                <a:ea typeface="Libre Franklin"/>
                <a:cs typeface="Libre Franklin"/>
                <a:sym typeface="Libre Franklin"/>
              </a:rPr>
              <a:t>Factors produced by neoplastic plasma cells mediate bone destruction, through:</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r>
              <a:rPr lang="en" sz="2000" b="1">
                <a:solidFill>
                  <a:srgbClr val="191B0E"/>
                </a:solidFill>
                <a:latin typeface="Libre Franklin"/>
                <a:ea typeface="Libre Franklin"/>
                <a:cs typeface="Libre Franklin"/>
                <a:sym typeface="Libre Franklin"/>
              </a:rPr>
              <a:t>A-</a:t>
            </a:r>
            <a:r>
              <a:rPr lang="en" sz="2400" b="1">
                <a:solidFill>
                  <a:srgbClr val="191B0E"/>
                </a:solidFill>
                <a:latin typeface="Libre Franklin"/>
                <a:ea typeface="Libre Franklin"/>
                <a:cs typeface="Libre Franklin"/>
                <a:sym typeface="Libre Franklin"/>
              </a:rPr>
              <a:t> upregulating the expression of the receptor activator of NF-κB ligand (RANKL) by</a:t>
            </a:r>
            <a:endParaRPr/>
          </a:p>
          <a:p>
            <a:pPr marL="0" lvl="0" indent="0" algn="l" rtl="0">
              <a:lnSpc>
                <a:spcPct val="94000"/>
              </a:lnSpc>
              <a:spcBef>
                <a:spcPts val="1200"/>
              </a:spcBef>
              <a:spcAft>
                <a:spcPts val="0"/>
              </a:spcAft>
              <a:buClr>
                <a:srgbClr val="191B0E"/>
              </a:buClr>
              <a:buSzPct val="100000"/>
              <a:buFont typeface="Arial"/>
              <a:buNone/>
            </a:pPr>
            <a:r>
              <a:rPr lang="en" sz="2400" b="1">
                <a:solidFill>
                  <a:srgbClr val="191B0E"/>
                </a:solidFill>
                <a:latin typeface="Libre Franklin"/>
                <a:ea typeface="Libre Franklin"/>
                <a:cs typeface="Libre Franklin"/>
                <a:sym typeface="Libre Franklin"/>
              </a:rPr>
              <a:t>bone marrow stromal cells, which in turn activates osteoclasts. </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r>
              <a:rPr lang="en" sz="2000" b="1">
                <a:solidFill>
                  <a:srgbClr val="191B0E"/>
                </a:solidFill>
                <a:latin typeface="Libre Franklin"/>
                <a:ea typeface="Libre Franklin"/>
                <a:cs typeface="Libre Franklin"/>
                <a:sym typeface="Libre Franklin"/>
              </a:rPr>
              <a:t>B-</a:t>
            </a:r>
            <a:r>
              <a:rPr lang="en" sz="2400" b="1">
                <a:solidFill>
                  <a:srgbClr val="191B0E"/>
                </a:solidFill>
                <a:latin typeface="Libre Franklin"/>
                <a:ea typeface="Libre Franklin"/>
                <a:cs typeface="Libre Franklin"/>
                <a:sym typeface="Libre Franklin"/>
              </a:rPr>
              <a:t> other factors released from tumor cells are potent inhibitors of osteoblast function.</a:t>
            </a:r>
            <a:endParaRPr sz="2000" b="1">
              <a:solidFill>
                <a:srgbClr val="191B0E"/>
              </a:solidFill>
              <a:latin typeface="Libre Franklin"/>
              <a:ea typeface="Libre Franklin"/>
              <a:cs typeface="Libre Franklin"/>
              <a:sym typeface="Libre Franklin"/>
            </a:endParaRPr>
          </a:p>
          <a:p>
            <a:pPr marL="342900" lvl="0" indent="-342900" algn="l" rtl="0">
              <a:lnSpc>
                <a:spcPct val="94000"/>
              </a:lnSpc>
              <a:spcBef>
                <a:spcPts val="1200"/>
              </a:spcBef>
              <a:spcAft>
                <a:spcPts val="0"/>
              </a:spcAft>
              <a:buClr>
                <a:srgbClr val="191B0E"/>
              </a:buClr>
              <a:buSzPct val="100000"/>
              <a:buFont typeface="Noto Sans Symbols"/>
              <a:buChar char="⮚"/>
            </a:pPr>
            <a:r>
              <a:rPr lang="en" sz="2400" b="1">
                <a:solidFill>
                  <a:srgbClr val="191B0E"/>
                </a:solidFill>
                <a:latin typeface="Libre Franklin"/>
                <a:ea typeface="Libre Franklin"/>
                <a:cs typeface="Libre Franklin"/>
                <a:sym typeface="Libre Franklin"/>
              </a:rPr>
              <a:t>        The net effect is increased bone resorption, leading to hypercalcemia and pathologic fractures.</a:t>
            </a:r>
            <a:endParaRPr sz="2000" b="1">
              <a:solidFill>
                <a:srgbClr val="191B0E"/>
              </a:solidFill>
              <a:latin typeface="Libre Franklin"/>
              <a:ea typeface="Libre Franklin"/>
              <a:cs typeface="Libre Franklin"/>
              <a:sym typeface="Libre Franklin"/>
            </a:endParaRPr>
          </a:p>
          <a:p>
            <a:pPr marL="0" lvl="0" indent="0" algn="l" rtl="0">
              <a:lnSpc>
                <a:spcPct val="115000"/>
              </a:lnSpc>
              <a:spcBef>
                <a:spcPts val="0"/>
              </a:spcBef>
              <a:spcAft>
                <a:spcPts val="1200"/>
              </a:spcAft>
              <a:buSzPct val="159999"/>
              <a:buNone/>
            </a:pP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3"/>
          <p:cNvPicPr preferRelativeResize="0"/>
          <p:nvPr/>
        </p:nvPicPr>
        <p:blipFill rotWithShape="1">
          <a:blip r:embed="rId3">
            <a:alphaModFix/>
          </a:blip>
          <a:srcRect/>
          <a:stretch/>
        </p:blipFill>
        <p:spPr>
          <a:xfrm>
            <a:off x="238963" y="983916"/>
            <a:ext cx="3592925" cy="3108960"/>
          </a:xfrm>
          <a:prstGeom prst="rect">
            <a:avLst/>
          </a:prstGeom>
          <a:noFill/>
          <a:ln>
            <a:noFill/>
          </a:ln>
        </p:spPr>
      </p:pic>
      <p:pic>
        <p:nvPicPr>
          <p:cNvPr id="141" name="Google Shape;141;p13"/>
          <p:cNvPicPr preferRelativeResize="0"/>
          <p:nvPr/>
        </p:nvPicPr>
        <p:blipFill rotWithShape="1">
          <a:blip r:embed="rId4">
            <a:alphaModFix/>
          </a:blip>
          <a:srcRect/>
          <a:stretch/>
        </p:blipFill>
        <p:spPr>
          <a:xfrm>
            <a:off x="3904625" y="342600"/>
            <a:ext cx="5052975" cy="4458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47" name="Google Shape;14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48" name="Google Shape;148;p14"/>
          <p:cNvPicPr preferRelativeResize="0"/>
          <p:nvPr/>
        </p:nvPicPr>
        <p:blipFill rotWithShape="1">
          <a:blip r:embed="rId3">
            <a:alphaModFix/>
          </a:blip>
          <a:srcRect/>
          <a:stretch/>
        </p:blipFill>
        <p:spPr>
          <a:xfrm>
            <a:off x="177550" y="0"/>
            <a:ext cx="8833177"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 Humoral immunity </a:t>
            </a:r>
            <a:endParaRPr sz="3600" b="1"/>
          </a:p>
        </p:txBody>
      </p:sp>
      <p:sp>
        <p:nvSpPr>
          <p:cNvPr id="154" name="Google Shape;154;p15"/>
          <p:cNvSpPr txBox="1">
            <a:spLocks noGrp="1"/>
          </p:cNvSpPr>
          <p:nvPr>
            <p:ph type="body" idx="1"/>
          </p:nvPr>
        </p:nvSpPr>
        <p:spPr>
          <a:xfrm>
            <a:off x="455700" y="1404475"/>
            <a:ext cx="8520600" cy="280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a:solidFill>
                  <a:schemeClr val="dk1"/>
                </a:solidFill>
              </a:rPr>
              <a:t>The most common cause of death in patients with multiple myeloma is infection. </a:t>
            </a:r>
            <a:endParaRPr sz="1600" b="1">
              <a:solidFill>
                <a:schemeClr val="dk1"/>
              </a:solidFill>
            </a:endParaRPr>
          </a:p>
          <a:p>
            <a:pPr marL="0" lvl="0" indent="0" algn="l" rtl="0">
              <a:lnSpc>
                <a:spcPct val="115000"/>
              </a:lnSpc>
              <a:spcBef>
                <a:spcPts val="1200"/>
              </a:spcBef>
              <a:spcAft>
                <a:spcPts val="0"/>
              </a:spcAft>
              <a:buSzPts val="1800"/>
              <a:buNone/>
            </a:pPr>
            <a:r>
              <a:rPr lang="en" sz="1600" b="1">
                <a:solidFill>
                  <a:schemeClr val="dk1"/>
                </a:solidFill>
              </a:rPr>
              <a:t>Multiple myeloma compromises the function of normal B cells and reduces the production of functional antibodies. </a:t>
            </a:r>
            <a:endParaRPr sz="1600" b="1">
              <a:solidFill>
                <a:schemeClr val="dk1"/>
              </a:solidFill>
            </a:endParaRPr>
          </a:p>
          <a:p>
            <a:pPr marL="0" lvl="0" indent="0" algn="l" rtl="0">
              <a:lnSpc>
                <a:spcPct val="115000"/>
              </a:lnSpc>
              <a:spcBef>
                <a:spcPts val="1200"/>
              </a:spcBef>
              <a:spcAft>
                <a:spcPts val="1200"/>
              </a:spcAft>
              <a:buSzPts val="1800"/>
              <a:buNone/>
            </a:pPr>
            <a:r>
              <a:rPr lang="en" sz="1600" b="1">
                <a:solidFill>
                  <a:schemeClr val="dk1"/>
                </a:solidFill>
              </a:rPr>
              <a:t>The dysfunctional replication of plasma cells, chemotherapy-induced granulocytopenia and the high-dose administration of dexamethasone are all responsible for immunodeficiency, which involves in tumor evasion from the immune response. Both humoral immunity and cellular immunity are impaired in concordance with abnormalities of B cell, T cell, dendritic cell (DC) and natural killer (NK) cell</a:t>
            </a:r>
            <a:endParaRPr sz="1600"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t>Renal dysfunction </a:t>
            </a:r>
            <a:endParaRPr sz="3200" b="1"/>
          </a:p>
        </p:txBody>
      </p:sp>
      <p:sp>
        <p:nvSpPr>
          <p:cNvPr id="160" name="Google Shape;160;p16"/>
          <p:cNvSpPr txBox="1">
            <a:spLocks noGrp="1"/>
          </p:cNvSpPr>
          <p:nvPr>
            <p:ph type="body" idx="1"/>
          </p:nvPr>
        </p:nvSpPr>
        <p:spPr>
          <a:xfrm>
            <a:off x="311700" y="1152475"/>
            <a:ext cx="8520600" cy="281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solidFill>
                  <a:schemeClr val="dk1"/>
                </a:solidFill>
              </a:rPr>
              <a:t>Due to : </a:t>
            </a:r>
            <a:endParaRPr b="1">
              <a:solidFill>
                <a:schemeClr val="dk1"/>
              </a:solidFill>
            </a:endParaRPr>
          </a:p>
          <a:p>
            <a:pPr marL="457200" lvl="0" indent="-342900" algn="l" rtl="0">
              <a:lnSpc>
                <a:spcPct val="115000"/>
              </a:lnSpc>
              <a:spcBef>
                <a:spcPts val="1200"/>
              </a:spcBef>
              <a:spcAft>
                <a:spcPts val="0"/>
              </a:spcAft>
              <a:buSzPts val="1800"/>
              <a:buChar char="-"/>
            </a:pPr>
            <a:r>
              <a:rPr lang="en" b="1">
                <a:solidFill>
                  <a:schemeClr val="dk1"/>
                </a:solidFill>
              </a:rPr>
              <a:t>M protein &amp; pence jones proteins deposition.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Hypercalcemia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Infection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NSAIDs use for bone pain .</a:t>
            </a:r>
            <a:endParaRPr b="1">
              <a:solidFill>
                <a:schemeClr val="dk1"/>
              </a:solidFill>
            </a:endParaRPr>
          </a:p>
          <a:p>
            <a:pPr marL="457200" lvl="0" indent="-342900" algn="l" rtl="0">
              <a:lnSpc>
                <a:spcPct val="115000"/>
              </a:lnSpc>
              <a:spcBef>
                <a:spcPts val="0"/>
              </a:spcBef>
              <a:spcAft>
                <a:spcPts val="0"/>
              </a:spcAft>
              <a:buSzPts val="1800"/>
              <a:buChar char="-"/>
            </a:pPr>
            <a:r>
              <a:rPr lang="en" b="1">
                <a:solidFill>
                  <a:schemeClr val="dk1"/>
                </a:solidFill>
              </a:rPr>
              <a:t>Amyloidosis .</a:t>
            </a:r>
            <a:endParaRPr b="1">
              <a:solidFill>
                <a:schemeClr val="dk1"/>
              </a:solidFill>
            </a:endParaRPr>
          </a:p>
          <a:p>
            <a:pPr marL="285750" lvl="0" indent="-285750" algn="l" rtl="0">
              <a:lnSpc>
                <a:spcPct val="115000"/>
              </a:lnSpc>
              <a:spcBef>
                <a:spcPts val="1200"/>
              </a:spcBef>
              <a:spcAft>
                <a:spcPts val="0"/>
              </a:spcAft>
              <a:buSzPts val="1800"/>
              <a:buFont typeface="Noto Sans Symbols"/>
              <a:buChar char="⮚"/>
            </a:pPr>
            <a:r>
              <a:rPr lang="en" b="1">
                <a:solidFill>
                  <a:schemeClr val="dk1"/>
                </a:solidFill>
              </a:rPr>
              <a:t> it Can be acute or gradual .</a:t>
            </a:r>
            <a:endParaRPr/>
          </a:p>
          <a:p>
            <a:pPr marL="285750" lvl="0" indent="-285750" algn="l" rtl="0">
              <a:lnSpc>
                <a:spcPct val="115000"/>
              </a:lnSpc>
              <a:spcBef>
                <a:spcPts val="1200"/>
              </a:spcBef>
              <a:spcAft>
                <a:spcPts val="0"/>
              </a:spcAft>
              <a:buSzPts val="1800"/>
              <a:buFont typeface="Noto Sans Symbols"/>
              <a:buChar char="⮚"/>
            </a:pPr>
            <a:r>
              <a:rPr lang="en" b="1">
                <a:solidFill>
                  <a:schemeClr val="dk1"/>
                </a:solidFill>
              </a:rPr>
              <a:t>May require plasmapheresis or dialysis </a:t>
            </a:r>
            <a:endParaRPr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 CONTENT </a:t>
            </a:r>
            <a:endParaRPr/>
          </a:p>
        </p:txBody>
      </p:sp>
      <p:sp>
        <p:nvSpPr>
          <p:cNvPr id="69" name="Google Shape;69;p2"/>
          <p:cNvSpPr txBox="1">
            <a:spLocks noGrp="1"/>
          </p:cNvSpPr>
          <p:nvPr>
            <p:ph type="body" idx="1"/>
          </p:nvPr>
        </p:nvSpPr>
        <p:spPr>
          <a:xfrm>
            <a:off x="219449" y="1254986"/>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384048" lvl="0" indent="-326898" algn="l" rtl="0">
              <a:lnSpc>
                <a:spcPct val="110000"/>
              </a:lnSpc>
              <a:spcBef>
                <a:spcPts val="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Definition </a:t>
            </a:r>
            <a:endParaRPr sz="2400" b="1">
              <a:solidFill>
                <a:srgbClr val="191B0E"/>
              </a:solidFill>
              <a:latin typeface="Libre Franklin"/>
              <a:ea typeface="Libre Franklin"/>
              <a:cs typeface="Libre Franklin"/>
              <a:sym typeface="Libre Franklin"/>
            </a:endParaRPr>
          </a:p>
          <a:p>
            <a:pPr marL="0" lvl="0" indent="0" algn="l" rtl="0">
              <a:lnSpc>
                <a:spcPct val="110000"/>
              </a:lnSpc>
              <a:spcBef>
                <a:spcPts val="0"/>
              </a:spcBef>
              <a:spcAft>
                <a:spcPts val="0"/>
              </a:spcAft>
              <a:buSzPct val="81081"/>
              <a:buNone/>
            </a:pPr>
            <a:endParaRPr sz="2400" b="1">
              <a:solidFill>
                <a:srgbClr val="191B0E"/>
              </a:solidFill>
              <a:latin typeface="Libre Franklin"/>
              <a:ea typeface="Libre Franklin"/>
              <a:cs typeface="Libre Franklin"/>
              <a:sym typeface="Libre Franklin"/>
            </a:endParaRPr>
          </a:p>
          <a:p>
            <a:pPr marL="384048" lvl="0" indent="-326898" algn="l" rtl="0">
              <a:lnSpc>
                <a:spcPct val="110000"/>
              </a:lnSpc>
              <a:spcBef>
                <a:spcPts val="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Genetic mutations</a:t>
            </a:r>
            <a:endParaRPr sz="2400" b="1">
              <a:solidFill>
                <a:srgbClr val="191B0E"/>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Morphology</a:t>
            </a:r>
            <a:endParaRPr sz="2000" b="1">
              <a:solidFill>
                <a:srgbClr val="191B0E"/>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083C92"/>
                </a:solidFill>
                <a:latin typeface="Libre Franklin"/>
                <a:ea typeface="Libre Franklin"/>
                <a:cs typeface="Libre Franklin"/>
                <a:sym typeface="Libre Franklin"/>
              </a:rPr>
              <a:t>Clinical features</a:t>
            </a:r>
            <a:endParaRPr sz="2000" b="1">
              <a:solidFill>
                <a:srgbClr val="083C92"/>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083C92"/>
                </a:solidFill>
                <a:latin typeface="Libre Franklin"/>
                <a:ea typeface="Libre Franklin"/>
                <a:cs typeface="Libre Franklin"/>
                <a:sym typeface="Libre Franklin"/>
              </a:rPr>
              <a:t>Lab findings and diagnosis</a:t>
            </a:r>
            <a:endParaRPr sz="2000" b="1">
              <a:solidFill>
                <a:srgbClr val="083C92"/>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083C92"/>
                </a:solidFill>
                <a:latin typeface="Libre Franklin"/>
                <a:ea typeface="Libre Franklin"/>
                <a:cs typeface="Libre Franklin"/>
                <a:sym typeface="Libre Franklin"/>
              </a:rPr>
              <a:t>Management </a:t>
            </a:r>
            <a:endParaRPr sz="2000" b="1">
              <a:solidFill>
                <a:srgbClr val="083C92"/>
              </a:solidFill>
              <a:latin typeface="Libre Franklin"/>
              <a:ea typeface="Libre Franklin"/>
              <a:cs typeface="Libre Franklin"/>
              <a:sym typeface="Libre Franklin"/>
            </a:endParaRPr>
          </a:p>
          <a:p>
            <a:pPr marL="384048" lvl="0" indent="-326898" algn="l" rtl="0">
              <a:lnSpc>
                <a:spcPct val="110000"/>
              </a:lnSpc>
              <a:spcBef>
                <a:spcPts val="1200"/>
              </a:spcBef>
              <a:spcAft>
                <a:spcPts val="0"/>
              </a:spcAft>
              <a:buClr>
                <a:srgbClr val="191B0E"/>
              </a:buClr>
              <a:buSzPct val="100000"/>
              <a:buFont typeface="Libre Franklin"/>
              <a:buChar char="■"/>
            </a:pPr>
            <a:r>
              <a:rPr lang="en" sz="2400" b="1">
                <a:solidFill>
                  <a:srgbClr val="191B0E"/>
                </a:solidFill>
                <a:latin typeface="Libre Franklin"/>
                <a:ea typeface="Libre Franklin"/>
                <a:cs typeface="Libre Franklin"/>
                <a:sym typeface="Libre Franklin"/>
              </a:rPr>
              <a:t>Resources</a:t>
            </a:r>
            <a:endParaRPr sz="2000" b="1">
              <a:solidFill>
                <a:srgbClr val="191B0E"/>
              </a:solidFill>
              <a:latin typeface="Libre Franklin"/>
              <a:ea typeface="Libre Franklin"/>
              <a:cs typeface="Libre Franklin"/>
              <a:sym typeface="Libre Franklin"/>
            </a:endParaRPr>
          </a:p>
          <a:p>
            <a:pPr marL="384048" lvl="0" indent="-257048" algn="l" rtl="0">
              <a:lnSpc>
                <a:spcPct val="110000"/>
              </a:lnSpc>
              <a:spcBef>
                <a:spcPts val="1200"/>
              </a:spcBef>
              <a:spcAft>
                <a:spcPts val="0"/>
              </a:spcAft>
              <a:buSzPct val="97297"/>
              <a:buNone/>
            </a:pPr>
            <a:endParaRPr sz="2000" b="1">
              <a:solidFill>
                <a:srgbClr val="191B0E"/>
              </a:solidFill>
              <a:latin typeface="Libre Franklin"/>
              <a:ea typeface="Libre Franklin"/>
              <a:cs typeface="Libre Franklin"/>
              <a:sym typeface="Libre Franklin"/>
            </a:endParaRPr>
          </a:p>
          <a:p>
            <a:pPr marL="384048" lvl="0" indent="-257048" algn="l" rtl="0">
              <a:lnSpc>
                <a:spcPct val="110000"/>
              </a:lnSpc>
              <a:spcBef>
                <a:spcPts val="1200"/>
              </a:spcBef>
              <a:spcAft>
                <a:spcPts val="0"/>
              </a:spcAft>
              <a:buSzPct val="97297"/>
              <a:buNone/>
            </a:pPr>
            <a:endParaRPr sz="2000" b="1">
              <a:solidFill>
                <a:srgbClr val="191B0E"/>
              </a:solidFill>
              <a:latin typeface="Libre Franklin"/>
              <a:ea typeface="Libre Franklin"/>
              <a:cs typeface="Libre Franklin"/>
              <a:sym typeface="Libre Franklin"/>
            </a:endParaRPr>
          </a:p>
          <a:p>
            <a:pPr marL="384048" lvl="0" indent="-257048" algn="l" rtl="0">
              <a:lnSpc>
                <a:spcPct val="110000"/>
              </a:lnSpc>
              <a:spcBef>
                <a:spcPts val="1200"/>
              </a:spcBef>
              <a:spcAft>
                <a:spcPts val="0"/>
              </a:spcAft>
              <a:buSzPct val="97297"/>
              <a:buNone/>
            </a:pPr>
            <a:endParaRPr sz="2000" b="1">
              <a:solidFill>
                <a:srgbClr val="191B0E"/>
              </a:solidFill>
              <a:latin typeface="Libre Franklin"/>
              <a:ea typeface="Libre Franklin"/>
              <a:cs typeface="Libre Franklin"/>
              <a:sym typeface="Libre Franklin"/>
            </a:endParaRPr>
          </a:p>
          <a:p>
            <a:pPr marL="0" lvl="0" indent="0" algn="l" rtl="0">
              <a:lnSpc>
                <a:spcPct val="110000"/>
              </a:lnSpc>
              <a:spcBef>
                <a:spcPts val="0"/>
              </a:spcBef>
              <a:spcAft>
                <a:spcPts val="1200"/>
              </a:spcAft>
              <a:buSzPct val="108108"/>
              <a:buNone/>
            </a:pP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00" b="1"/>
              <a:t>Hypercalcemia </a:t>
            </a:r>
            <a:endParaRPr sz="4000" b="1"/>
          </a:p>
        </p:txBody>
      </p:sp>
      <p:sp>
        <p:nvSpPr>
          <p:cNvPr id="166" name="Google Shape;166;p17"/>
          <p:cNvSpPr txBox="1">
            <a:spLocks noGrp="1"/>
          </p:cNvSpPr>
          <p:nvPr>
            <p:ph type="body" idx="1"/>
          </p:nvPr>
        </p:nvSpPr>
        <p:spPr>
          <a:xfrm>
            <a:off x="186050" y="1438344"/>
            <a:ext cx="8520600" cy="3108300"/>
          </a:xfrm>
          <a:prstGeom prst="rect">
            <a:avLst/>
          </a:prstGeom>
          <a:noFill/>
          <a:ln>
            <a:noFill/>
          </a:ln>
        </p:spPr>
        <p:txBody>
          <a:bodyPr spcFirstLastPara="1" wrap="square" lIns="91425" tIns="91425" rIns="91425" bIns="91425" anchor="t" anchorCtr="0">
            <a:normAutofit/>
          </a:bodyPr>
          <a:lstStyle/>
          <a:p>
            <a:pPr marL="342900" lvl="0" indent="-342900" algn="l" rtl="0">
              <a:lnSpc>
                <a:spcPct val="115000"/>
              </a:lnSpc>
              <a:spcBef>
                <a:spcPts val="0"/>
              </a:spcBef>
              <a:spcAft>
                <a:spcPts val="0"/>
              </a:spcAft>
              <a:buSzPts val="1800"/>
              <a:buChar char="●"/>
            </a:pPr>
            <a:r>
              <a:rPr lang="en" sz="2400" b="1">
                <a:solidFill>
                  <a:schemeClr val="dk1"/>
                </a:solidFill>
              </a:rPr>
              <a:t>At the time of diagnosis approximately 25% of patients with mm have Hypercalcemia , typically it’s the result of osteolytic bone destruction. </a:t>
            </a:r>
            <a:endParaRPr sz="2400" b="1">
              <a:solidFill>
                <a:schemeClr val="dk1"/>
              </a:solidFill>
            </a:endParaRPr>
          </a:p>
          <a:p>
            <a:pPr marL="342900" lvl="0" indent="-342900" algn="l" rtl="0">
              <a:lnSpc>
                <a:spcPct val="115000"/>
              </a:lnSpc>
              <a:spcBef>
                <a:spcPts val="1200"/>
              </a:spcBef>
              <a:spcAft>
                <a:spcPts val="0"/>
              </a:spcAft>
              <a:buSzPts val="1800"/>
              <a:buChar char="●"/>
            </a:pPr>
            <a:r>
              <a:rPr lang="en" sz="2400" b="1">
                <a:solidFill>
                  <a:schemeClr val="dk1"/>
                </a:solidFill>
              </a:rPr>
              <a:t>It Can be asymptomatic ( calcium level &lt; 12mg/dl ) or symptomatic ( anorexia , nausea , polyurea , constipation , weakness and confusion ) .</a:t>
            </a:r>
            <a:endParaRPr sz="2400" b="1">
              <a:solidFill>
                <a:schemeClr val="dk1"/>
              </a:solidFill>
            </a:endParaRPr>
          </a:p>
          <a:p>
            <a:pPr marL="0" lvl="0" indent="0" algn="l" rtl="0">
              <a:lnSpc>
                <a:spcPct val="115000"/>
              </a:lnSpc>
              <a:spcBef>
                <a:spcPts val="1200"/>
              </a:spcBef>
              <a:spcAft>
                <a:spcPts val="1200"/>
              </a:spcAft>
              <a:buSzPts val="1800"/>
              <a:buNone/>
            </a:pPr>
            <a:endParaRPr sz="2400"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270136" y="195641"/>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b="1"/>
              <a:t>Hyperviscosity syndrome </a:t>
            </a:r>
            <a:endParaRPr b="1"/>
          </a:p>
        </p:txBody>
      </p:sp>
      <p:sp>
        <p:nvSpPr>
          <p:cNvPr id="172" name="Google Shape;172;p18"/>
          <p:cNvSpPr txBox="1">
            <a:spLocks noGrp="1"/>
          </p:cNvSpPr>
          <p:nvPr>
            <p:ph type="body" idx="1"/>
          </p:nvPr>
        </p:nvSpPr>
        <p:spPr>
          <a:xfrm>
            <a:off x="311700" y="1003337"/>
            <a:ext cx="8268600" cy="2959800"/>
          </a:xfrm>
          <a:prstGeom prst="rect">
            <a:avLst/>
          </a:prstGeom>
          <a:noFill/>
          <a:ln>
            <a:noFill/>
          </a:ln>
        </p:spPr>
        <p:txBody>
          <a:bodyPr spcFirstLastPara="1" wrap="square" lIns="91425" tIns="91425" rIns="91425" bIns="91425" anchor="t" anchorCtr="0">
            <a:noAutofit/>
          </a:bodyPr>
          <a:lstStyle/>
          <a:p>
            <a:pPr marL="384048" lvl="0" indent="-355473" algn="l" rtl="0">
              <a:lnSpc>
                <a:spcPct val="94000"/>
              </a:lnSpc>
              <a:spcBef>
                <a:spcPts val="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Although more common in Waldenström's macroglobulinemia (due to elevated IgM), hyperviscosity syndrome can also occur in patients with multiple myeloma (MM).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The hyperviscosity in myeloma is typically due to increased serum protein content with large molecular size, abnormal polymerization, and abnormal immunoglobulin shape.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The impaired microcirculation in the brain can cause headache, dizziness, vertigo, nystagmus, hearing loss, and visual impairment.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Severe cases can present with somnolence, coma, seizures, and heart failure.  Mucosal hemorrhage (eg, nasal or oral bleeding) is usually due to impaired platelet function.  </a:t>
            </a:r>
            <a:endParaRPr b="1">
              <a:solidFill>
                <a:srgbClr val="191B0E"/>
              </a:solidFill>
              <a:latin typeface="Libre Franklin"/>
              <a:ea typeface="Libre Franklin"/>
              <a:cs typeface="Libre Franklin"/>
              <a:sym typeface="Libre Franklin"/>
            </a:endParaRPr>
          </a:p>
          <a:p>
            <a:pPr marL="384048" lvl="0" indent="-355473" algn="l" rtl="0">
              <a:lnSpc>
                <a:spcPct val="94000"/>
              </a:lnSpc>
              <a:spcBef>
                <a:spcPts val="1200"/>
              </a:spcBef>
              <a:spcAft>
                <a:spcPts val="0"/>
              </a:spcAft>
              <a:buClr>
                <a:schemeClr val="dk1"/>
              </a:buClr>
              <a:buSzPts val="1800"/>
              <a:buFont typeface="Libre Franklin"/>
              <a:buChar char="■"/>
            </a:pPr>
            <a:r>
              <a:rPr lang="en" b="1">
                <a:solidFill>
                  <a:schemeClr val="dk1"/>
                </a:solidFill>
                <a:latin typeface="Libre Franklin"/>
                <a:ea typeface="Libre Franklin"/>
                <a:cs typeface="Libre Franklin"/>
                <a:sym typeface="Libre Franklin"/>
              </a:rPr>
              <a:t>Treatment involves prompt plasmapheresis for symptom relief</a:t>
            </a:r>
            <a:endParaRPr sz="1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78" name="Google Shape;178;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79" name="Google Shape;179;p19"/>
          <p:cNvPicPr preferRelativeResize="0"/>
          <p:nvPr/>
        </p:nvPicPr>
        <p:blipFill rotWithShape="1">
          <a:blip r:embed="rId3">
            <a:alphaModFix/>
          </a:blip>
          <a:srcRect/>
          <a:stretch/>
        </p:blipFill>
        <p:spPr>
          <a:xfrm>
            <a:off x="0" y="700"/>
            <a:ext cx="9282001" cy="5142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185" name="Google Shape;18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86" name="Google Shape;186;p2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Lap findings </a:t>
            </a:r>
            <a:endParaRPr/>
          </a:p>
        </p:txBody>
      </p:sp>
      <p:sp>
        <p:nvSpPr>
          <p:cNvPr id="192" name="Google Shape;19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193" name="Google Shape;193;p21"/>
          <p:cNvPicPr preferRelativeResize="0"/>
          <p:nvPr/>
        </p:nvPicPr>
        <p:blipFill rotWithShape="1">
          <a:blip r:embed="rId3">
            <a:alphaModFix/>
          </a:blip>
          <a:srcRect/>
          <a:stretch/>
        </p:blipFill>
        <p:spPr>
          <a:xfrm>
            <a:off x="0" y="0"/>
            <a:ext cx="9231124"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290918" y="22681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00" b="1">
                <a:solidFill>
                  <a:schemeClr val="dk1"/>
                </a:solidFill>
              </a:rPr>
              <a:t>Diagnosis </a:t>
            </a:r>
            <a:endParaRPr sz="4000" b="1">
              <a:solidFill>
                <a:schemeClr val="dk1"/>
              </a:solidFill>
            </a:endParaRPr>
          </a:p>
        </p:txBody>
      </p:sp>
      <p:sp>
        <p:nvSpPr>
          <p:cNvPr id="199" name="Google Shape;199;p22"/>
          <p:cNvSpPr txBox="1">
            <a:spLocks noGrp="1"/>
          </p:cNvSpPr>
          <p:nvPr>
            <p:ph type="body" idx="1"/>
          </p:nvPr>
        </p:nvSpPr>
        <p:spPr>
          <a:xfrm>
            <a:off x="246883" y="1204994"/>
            <a:ext cx="8520600" cy="3448500"/>
          </a:xfrm>
          <a:prstGeom prst="rect">
            <a:avLst/>
          </a:prstGeom>
          <a:noFill/>
          <a:ln>
            <a:noFill/>
          </a:ln>
        </p:spPr>
        <p:txBody>
          <a:bodyPr spcFirstLastPara="1" wrap="square" lIns="91425" tIns="91425" rIns="91425" bIns="91425" anchor="t" anchorCtr="0">
            <a:normAutofit fontScale="85000" lnSpcReduction="20000"/>
          </a:bodyPr>
          <a:lstStyle/>
          <a:p>
            <a:pPr marL="457200" lvl="0" indent="0" algn="l" rtl="0">
              <a:lnSpc>
                <a:spcPct val="115000"/>
              </a:lnSpc>
              <a:spcBef>
                <a:spcPts val="0"/>
              </a:spcBef>
              <a:spcAft>
                <a:spcPts val="0"/>
              </a:spcAft>
              <a:buSzPct val="117647"/>
              <a:buNone/>
            </a:pPr>
            <a:r>
              <a:rPr lang="en" b="1">
                <a:solidFill>
                  <a:schemeClr val="dk1"/>
                </a:solidFill>
              </a:rPr>
              <a:t>Diagnosis of myeloma requires two of the following criteria to be fulfilled:</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 increased malignant plasma cells in the bone marrow</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 increased serum and/or urinary M-protein</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 increased skeletal lytic lesions.</a:t>
            </a:r>
            <a:endParaRPr b="1">
              <a:solidFill>
                <a:schemeClr val="dk1"/>
              </a:solidFill>
            </a:endParaRPr>
          </a:p>
          <a:p>
            <a:pPr marL="457200" lvl="0" indent="0" algn="l" rtl="0">
              <a:lnSpc>
                <a:spcPct val="115000"/>
              </a:lnSpc>
              <a:spcBef>
                <a:spcPts val="1200"/>
              </a:spcBef>
              <a:spcAft>
                <a:spcPts val="0"/>
              </a:spcAft>
              <a:buSzPct val="117647"/>
              <a:buNone/>
            </a:pPr>
            <a:r>
              <a:rPr lang="en" b="1">
                <a:solidFill>
                  <a:schemeClr val="dk1"/>
                </a:solidFill>
              </a:rPr>
              <a:t>Bone marrow aspiration, plasma and urine electrophoresis, and a skeletal survey are thus required.</a:t>
            </a:r>
            <a:endParaRPr b="1">
              <a:solidFill>
                <a:schemeClr val="dk1"/>
              </a:solidFill>
            </a:endParaRPr>
          </a:p>
          <a:p>
            <a:pPr marL="457200" lvl="0" indent="0" algn="l" rtl="0">
              <a:lnSpc>
                <a:spcPct val="115000"/>
              </a:lnSpc>
              <a:spcBef>
                <a:spcPts val="1200"/>
              </a:spcBef>
              <a:spcAft>
                <a:spcPts val="1200"/>
              </a:spcAft>
              <a:buSzPct val="117647"/>
              <a:buNone/>
            </a:pPr>
            <a:r>
              <a:rPr lang="en" b="1">
                <a:solidFill>
                  <a:schemeClr val="dk1"/>
                </a:solidFill>
              </a:rPr>
              <a:t> Normal immunoglobulin levels, i.e. the absence of immunoparesis, should cast doubt on the diagnosis. Paraproteinaemia can cause an elevated ESR but this is a non-specific test; only approximately 5% of patients with a persistently elevated ESR above 100 mm/hr have underlying myeloma.</a:t>
            </a:r>
            <a:endParaRPr b="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238963" y="25798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400" b="1"/>
              <a:t>Management </a:t>
            </a:r>
            <a:endParaRPr sz="4400" b="1"/>
          </a:p>
        </p:txBody>
      </p:sp>
      <p:sp>
        <p:nvSpPr>
          <p:cNvPr id="205" name="Google Shape;205;p23"/>
          <p:cNvSpPr txBox="1">
            <a:spLocks noGrp="1"/>
          </p:cNvSpPr>
          <p:nvPr>
            <p:ph type="body" idx="1"/>
          </p:nvPr>
        </p:nvSpPr>
        <p:spPr>
          <a:xfrm>
            <a:off x="311700" y="75795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b="1">
              <a:solidFill>
                <a:schemeClr val="dk1"/>
              </a:solidFill>
            </a:endParaRPr>
          </a:p>
          <a:p>
            <a:pPr marL="0" lvl="0" indent="0" algn="l" rtl="0">
              <a:lnSpc>
                <a:spcPct val="115000"/>
              </a:lnSpc>
              <a:spcBef>
                <a:spcPts val="1200"/>
              </a:spcBef>
              <a:spcAft>
                <a:spcPts val="0"/>
              </a:spcAft>
              <a:buSzPts val="1800"/>
              <a:buNone/>
            </a:pPr>
            <a:endParaRPr b="1">
              <a:solidFill>
                <a:schemeClr val="dk1"/>
              </a:solidFill>
            </a:endParaRPr>
          </a:p>
          <a:p>
            <a:pPr marL="285750" lvl="0" indent="-285750" algn="l" rtl="0">
              <a:lnSpc>
                <a:spcPct val="115000"/>
              </a:lnSpc>
              <a:spcBef>
                <a:spcPts val="1200"/>
              </a:spcBef>
              <a:spcAft>
                <a:spcPts val="0"/>
              </a:spcAft>
              <a:buSzPts val="1800"/>
              <a:buFont typeface="Noto Sans Symbols"/>
              <a:buChar char="⮚"/>
            </a:pPr>
            <a:r>
              <a:rPr lang="en" b="1">
                <a:solidFill>
                  <a:srgbClr val="C00000"/>
                </a:solidFill>
              </a:rPr>
              <a:t>Asymptomatic</a:t>
            </a:r>
            <a:r>
              <a:rPr lang="en" b="1">
                <a:solidFill>
                  <a:schemeClr val="dk1"/>
                </a:solidFill>
              </a:rPr>
              <a:t> patients (with no evidence of end-organ Damage e.g. kidneys, bone marrow or bone) treatment may not be required.</a:t>
            </a:r>
            <a:endParaRPr/>
          </a:p>
          <a:p>
            <a:pPr marL="285750" lvl="0" indent="-285750" algn="l" rtl="0">
              <a:lnSpc>
                <a:spcPct val="115000"/>
              </a:lnSpc>
              <a:spcBef>
                <a:spcPts val="1200"/>
              </a:spcBef>
              <a:spcAft>
                <a:spcPts val="0"/>
              </a:spcAft>
              <a:buSzPts val="1800"/>
              <a:buFont typeface="Noto Sans Symbols"/>
              <a:buChar char="⮚"/>
            </a:pPr>
            <a:r>
              <a:rPr lang="en" b="1">
                <a:solidFill>
                  <a:schemeClr val="dk1"/>
                </a:solidFill>
              </a:rPr>
              <a:t> asymptomatic myeloma should be monitored closely for the development of end-organ damage.</a:t>
            </a:r>
            <a:endParaRPr b="1">
              <a:solidFill>
                <a:schemeClr val="dk1"/>
              </a:solidFill>
            </a:endParaRPr>
          </a:p>
          <a:p>
            <a:pPr marL="0" lvl="0" indent="0" algn="l" rtl="0">
              <a:lnSpc>
                <a:spcPct val="115000"/>
              </a:lnSpc>
              <a:spcBef>
                <a:spcPts val="1200"/>
              </a:spcBef>
              <a:spcAft>
                <a:spcPts val="0"/>
              </a:spcAft>
              <a:buSzPts val="1800"/>
              <a:buNone/>
            </a:pPr>
            <a:endParaRPr b="1">
              <a:solidFill>
                <a:schemeClr val="dk1"/>
              </a:solidFill>
            </a:endParaRPr>
          </a:p>
          <a:p>
            <a:pPr marL="0" lvl="0" indent="0" algn="l" rtl="0">
              <a:lnSpc>
                <a:spcPct val="115000"/>
              </a:lnSpc>
              <a:spcBef>
                <a:spcPts val="1200"/>
              </a:spcBef>
              <a:spcAft>
                <a:spcPts val="1200"/>
              </a:spcAft>
              <a:buSzPts val="1800"/>
              <a:buNone/>
            </a:pPr>
            <a:endParaRPr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body" idx="1"/>
          </p:nvPr>
        </p:nvSpPr>
        <p:spPr>
          <a:xfrm>
            <a:off x="378325" y="1178875"/>
            <a:ext cx="8520600" cy="31011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772"/>
              <a:buFont typeface="Arial"/>
              <a:buNone/>
            </a:pPr>
            <a:r>
              <a:rPr lang="en" sz="2900" b="1">
                <a:solidFill>
                  <a:schemeClr val="dk1"/>
                </a:solidFill>
              </a:rPr>
              <a:t>Immediate support :</a:t>
            </a:r>
            <a:endParaRPr sz="2900" b="1">
              <a:solidFill>
                <a:schemeClr val="dk1"/>
              </a:solidFill>
            </a:endParaRPr>
          </a:p>
          <a:p>
            <a:pPr marL="342900" lvl="0" indent="-342900" algn="l" rtl="0">
              <a:lnSpc>
                <a:spcPct val="115000"/>
              </a:lnSpc>
              <a:spcBef>
                <a:spcPts val="1200"/>
              </a:spcBef>
              <a:spcAft>
                <a:spcPts val="0"/>
              </a:spcAft>
              <a:buClr>
                <a:schemeClr val="dk1"/>
              </a:buClr>
              <a:buSzPts val="1100"/>
              <a:buFont typeface="Arial"/>
              <a:buAutoNum type="arabicPeriod"/>
            </a:pPr>
            <a:r>
              <a:rPr lang="en" b="1">
                <a:solidFill>
                  <a:schemeClr val="dk1"/>
                </a:solidFill>
              </a:rPr>
              <a:t>• High fluid intake to treat renal impairment and  hypercalcaemia.</a:t>
            </a:r>
            <a:endParaRPr b="1">
              <a:solidFill>
                <a:schemeClr val="dk1"/>
              </a:solidFill>
            </a:endParaRPr>
          </a:p>
          <a:p>
            <a:pPr marL="342900" lvl="0" indent="-342900" algn="l" rtl="0">
              <a:lnSpc>
                <a:spcPct val="115000"/>
              </a:lnSpc>
              <a:spcBef>
                <a:spcPts val="1200"/>
              </a:spcBef>
              <a:spcAft>
                <a:spcPts val="0"/>
              </a:spcAft>
              <a:buSzPts val="1800"/>
              <a:buFont typeface="Arial"/>
              <a:buAutoNum type="arabicPeriod"/>
            </a:pPr>
            <a:r>
              <a:rPr lang="en" b="1">
                <a:solidFill>
                  <a:schemeClr val="dk1"/>
                </a:solidFill>
              </a:rPr>
              <a:t>• Analgesia for bone pain.</a:t>
            </a:r>
            <a:endParaRPr b="1">
              <a:solidFill>
                <a:schemeClr val="dk1"/>
              </a:solidFill>
            </a:endParaRPr>
          </a:p>
          <a:p>
            <a:pPr marL="342900" lvl="0" indent="-342900" algn="l" rtl="0">
              <a:lnSpc>
                <a:spcPct val="115000"/>
              </a:lnSpc>
              <a:spcBef>
                <a:spcPts val="1200"/>
              </a:spcBef>
              <a:spcAft>
                <a:spcPts val="0"/>
              </a:spcAft>
              <a:buSzPts val="1800"/>
              <a:buFont typeface="Arial"/>
              <a:buAutoNum type="arabicPeriod"/>
            </a:pPr>
            <a:r>
              <a:rPr lang="en" b="1">
                <a:solidFill>
                  <a:schemeClr val="dk1"/>
                </a:solidFill>
              </a:rPr>
              <a:t>• Bisphosphonates for hypercalcaemia .</a:t>
            </a:r>
            <a:endParaRPr b="1">
              <a:solidFill>
                <a:schemeClr val="dk1"/>
              </a:solidFill>
            </a:endParaRPr>
          </a:p>
          <a:p>
            <a:pPr marL="342900" lvl="0" indent="-342900" algn="l" rtl="0">
              <a:lnSpc>
                <a:spcPct val="115000"/>
              </a:lnSpc>
              <a:spcBef>
                <a:spcPts val="1200"/>
              </a:spcBef>
              <a:spcAft>
                <a:spcPts val="0"/>
              </a:spcAft>
              <a:buSzPts val="1800"/>
              <a:buFont typeface="Arial"/>
              <a:buAutoNum type="arabicPeriod"/>
            </a:pPr>
            <a:r>
              <a:rPr lang="en" b="1">
                <a:solidFill>
                  <a:schemeClr val="dk1"/>
                </a:solidFill>
              </a:rPr>
              <a:t>• Allopurinol to prevent urate nephropathy.</a:t>
            </a:r>
            <a:endParaRPr b="1">
              <a:solidFill>
                <a:schemeClr val="dk1"/>
              </a:solidFill>
            </a:endParaRPr>
          </a:p>
          <a:p>
            <a:pPr marL="342900" lvl="0" indent="-342900" algn="l" rtl="0">
              <a:lnSpc>
                <a:spcPct val="115000"/>
              </a:lnSpc>
              <a:spcBef>
                <a:spcPts val="1200"/>
              </a:spcBef>
              <a:spcAft>
                <a:spcPts val="1200"/>
              </a:spcAft>
              <a:buSzPts val="1800"/>
              <a:buFont typeface="Arial"/>
              <a:buAutoNum type="arabicPeriod"/>
            </a:pPr>
            <a:r>
              <a:rPr lang="en" b="1">
                <a:solidFill>
                  <a:schemeClr val="dk1"/>
                </a:solidFill>
              </a:rPr>
              <a:t>• Plasmapheresis, if necessary, for hyperviscosity.</a:t>
            </a:r>
            <a:endParaRPr b="1">
              <a:solidFill>
                <a:schemeClr val="dk1"/>
              </a:solidFill>
            </a:endParaRPr>
          </a:p>
        </p:txBody>
      </p:sp>
      <p:sp>
        <p:nvSpPr>
          <p:cNvPr id="211" name="Google Shape;211;p24"/>
          <p:cNvSpPr txBox="1">
            <a:spLocks noGrp="1"/>
          </p:cNvSpPr>
          <p:nvPr>
            <p:ph type="title"/>
          </p:nvPr>
        </p:nvSpPr>
        <p:spPr>
          <a:xfrm>
            <a:off x="238963" y="257987"/>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400" b="1"/>
              <a:t>Management </a:t>
            </a:r>
            <a:endParaRPr sz="4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2CF4-8044-F791-2B5D-CFCD1B975C12}"/>
              </a:ext>
            </a:extLst>
          </p:cNvPr>
          <p:cNvSpPr>
            <a:spLocks noGrp="1"/>
          </p:cNvSpPr>
          <p:nvPr>
            <p:ph type="title"/>
          </p:nvPr>
        </p:nvSpPr>
        <p:spPr>
          <a:xfrm>
            <a:off x="311700" y="642892"/>
            <a:ext cx="8520600" cy="3913066"/>
          </a:xfrm>
        </p:spPr>
        <p:txBody>
          <a:bodyPr/>
          <a:lstStyle/>
          <a:p>
            <a:endParaRPr lang="en-US"/>
          </a:p>
        </p:txBody>
      </p:sp>
      <p:pic>
        <p:nvPicPr>
          <p:cNvPr id="4" name="Picture 3">
            <a:extLst>
              <a:ext uri="{FF2B5EF4-FFF2-40B4-BE49-F238E27FC236}">
                <a16:creationId xmlns:a16="http://schemas.microsoft.com/office/drawing/2014/main" id="{3B66CD73-2FC3-2566-F7E9-23B21B586C4D}"/>
              </a:ext>
            </a:extLst>
          </p:cNvPr>
          <p:cNvPicPr>
            <a:picLocks noChangeAspect="1"/>
          </p:cNvPicPr>
          <p:nvPr/>
        </p:nvPicPr>
        <p:blipFill>
          <a:blip r:embed="rId2"/>
          <a:stretch>
            <a:fillRect/>
          </a:stretch>
        </p:blipFill>
        <p:spPr>
          <a:xfrm>
            <a:off x="0" y="103584"/>
            <a:ext cx="9144000" cy="4936331"/>
          </a:xfrm>
          <a:prstGeom prst="rect">
            <a:avLst/>
          </a:prstGeom>
        </p:spPr>
      </p:pic>
    </p:spTree>
    <p:extLst>
      <p:ext uri="{BB962C8B-B14F-4D97-AF65-F5344CB8AC3E}">
        <p14:creationId xmlns:p14="http://schemas.microsoft.com/office/powerpoint/2010/main" val="34841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b="1"/>
              <a:t>Plasma cell neoplasms </a:t>
            </a:r>
            <a:endParaRPr b="1"/>
          </a:p>
        </p:txBody>
      </p:sp>
      <p:sp>
        <p:nvSpPr>
          <p:cNvPr id="75" name="Google Shape;75;p3"/>
          <p:cNvSpPr txBox="1">
            <a:spLocks noGrp="1"/>
          </p:cNvSpPr>
          <p:nvPr>
            <p:ph type="body" idx="1"/>
          </p:nvPr>
        </p:nvSpPr>
        <p:spPr>
          <a:xfrm>
            <a:off x="311700" y="1112250"/>
            <a:ext cx="8520600" cy="24318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800"/>
              <a:buFont typeface="Arial"/>
              <a:buNone/>
            </a:pPr>
            <a:r>
              <a:rPr lang="en"/>
              <a:t>Plasma cell neoplasms are a group of disorders involving mature B cells resulting in the formation of abnormal plasma cells and excessive production of specific monoclonal heavy chain immunoglobulins : </a:t>
            </a:r>
            <a:endParaRPr/>
          </a:p>
          <a:p>
            <a:pPr marL="114300" lvl="0" indent="0" algn="l" rtl="0">
              <a:spcBef>
                <a:spcPts val="1200"/>
              </a:spcBef>
              <a:spcAft>
                <a:spcPts val="0"/>
              </a:spcAft>
              <a:buClr>
                <a:schemeClr val="dk1"/>
              </a:buClr>
              <a:buSzPts val="1800"/>
              <a:buFont typeface="Arial"/>
              <a:buNone/>
            </a:pPr>
            <a:r>
              <a:rPr lang="en" b="1"/>
              <a:t>‐</a:t>
            </a:r>
            <a:r>
              <a:rPr lang="en" b="1">
                <a:solidFill>
                  <a:srgbClr val="C00000"/>
                </a:solidFill>
              </a:rPr>
              <a:t>MULTIPLE MYELOMA</a:t>
            </a:r>
            <a:r>
              <a:rPr lang="en" b="1"/>
              <a:t> </a:t>
            </a:r>
            <a:r>
              <a:rPr lang="en"/>
              <a:t> </a:t>
            </a:r>
            <a:endParaRPr/>
          </a:p>
          <a:p>
            <a:pPr marL="457200" lvl="0" indent="-342900" algn="l" rtl="0">
              <a:spcBef>
                <a:spcPts val="0"/>
              </a:spcBef>
              <a:spcAft>
                <a:spcPts val="0"/>
              </a:spcAft>
              <a:buSzPts val="1800"/>
              <a:buChar char="-"/>
            </a:pPr>
            <a:r>
              <a:rPr lang="en"/>
              <a:t>Monoclonal gammopathy of undetermined significance(</a:t>
            </a:r>
            <a:r>
              <a:rPr lang="en" b="1"/>
              <a:t>MGUS</a:t>
            </a:r>
            <a:r>
              <a:rPr lang="en"/>
              <a:t>)</a:t>
            </a:r>
            <a:endParaRPr/>
          </a:p>
          <a:p>
            <a:pPr marL="457200" lvl="0" indent="-342900" algn="l" rtl="0">
              <a:spcBef>
                <a:spcPts val="0"/>
              </a:spcBef>
              <a:spcAft>
                <a:spcPts val="0"/>
              </a:spcAft>
              <a:buSzPts val="1800"/>
              <a:buChar char="-"/>
            </a:pPr>
            <a:r>
              <a:rPr lang="en" b="1"/>
              <a:t>Lymphoplasmacytic</a:t>
            </a:r>
            <a:r>
              <a:rPr lang="en"/>
              <a:t> </a:t>
            </a:r>
            <a:r>
              <a:rPr lang="en" b="1"/>
              <a:t>lymphoma</a:t>
            </a:r>
            <a:endParaRPr/>
          </a:p>
          <a:p>
            <a:pPr marL="0" lvl="0" indent="0" algn="l" rtl="0">
              <a:lnSpc>
                <a:spcPct val="115000"/>
              </a:lnSpc>
              <a:spcBef>
                <a:spcPts val="0"/>
              </a:spcBef>
              <a:spcAft>
                <a:spcPts val="0"/>
              </a:spcAft>
              <a:buSzPts val="1800"/>
              <a:buNone/>
            </a:pPr>
            <a:endParaRPr sz="2000" b="1">
              <a:solidFill>
                <a:srgbClr val="FF0000"/>
              </a:solidFill>
            </a:endParaRPr>
          </a:p>
        </p:txBody>
      </p:sp>
      <p:pic>
        <p:nvPicPr>
          <p:cNvPr id="76" name="Google Shape;76;p3"/>
          <p:cNvPicPr preferRelativeResize="0"/>
          <p:nvPr/>
        </p:nvPicPr>
        <p:blipFill rotWithShape="1">
          <a:blip r:embed="rId3">
            <a:alphaModFix/>
          </a:blip>
          <a:srcRect/>
          <a:stretch/>
        </p:blipFill>
        <p:spPr>
          <a:xfrm>
            <a:off x="2045100" y="3389895"/>
            <a:ext cx="5569774" cy="1481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51925" y="70949"/>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b="1"/>
              <a:t>  Definition </a:t>
            </a:r>
            <a:endParaRPr sz="4800" b="1"/>
          </a:p>
        </p:txBody>
      </p:sp>
      <p:sp>
        <p:nvSpPr>
          <p:cNvPr id="82" name="Google Shape;8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94000"/>
              </a:lnSpc>
              <a:spcBef>
                <a:spcPts val="0"/>
              </a:spcBef>
              <a:spcAft>
                <a:spcPts val="0"/>
              </a:spcAft>
              <a:buClr>
                <a:srgbClr val="191B0E"/>
              </a:buClr>
              <a:buSzPct val="100000"/>
              <a:buFont typeface="Arial"/>
              <a:buNone/>
            </a:pPr>
            <a:r>
              <a:rPr lang="en" sz="3200" b="1">
                <a:solidFill>
                  <a:srgbClr val="191B0E"/>
                </a:solidFill>
                <a:latin typeface="Libre Franklin"/>
                <a:ea typeface="Libre Franklin"/>
                <a:cs typeface="Libre Franklin"/>
                <a:sym typeface="Libre Franklin"/>
              </a:rPr>
              <a:t>Multiple myeloma is malignant proliferation of plasma cells in the bone marrow, it is one of the most common lymphoid malignancies.</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endParaRPr sz="3200" b="1">
              <a:solidFill>
                <a:srgbClr val="191B0E"/>
              </a:solidFill>
              <a:latin typeface="Libre Franklin"/>
              <a:ea typeface="Libre Franklin"/>
              <a:cs typeface="Libre Franklin"/>
              <a:sym typeface="Libre Franklin"/>
            </a:endParaRPr>
          </a:p>
          <a:p>
            <a:pPr marL="384048" lvl="0" indent="-338328" algn="l" rtl="0">
              <a:lnSpc>
                <a:spcPct val="94000"/>
              </a:lnSpc>
              <a:spcBef>
                <a:spcPts val="1200"/>
              </a:spcBef>
              <a:spcAft>
                <a:spcPts val="0"/>
              </a:spcAft>
              <a:buClr>
                <a:srgbClr val="191B0E"/>
              </a:buClr>
              <a:buSzPct val="100000"/>
              <a:buFont typeface="Libre Franklin"/>
              <a:buChar char="■"/>
            </a:pPr>
            <a:r>
              <a:rPr lang="en" sz="3200" b="1">
                <a:solidFill>
                  <a:srgbClr val="191B0E"/>
                </a:solidFill>
                <a:latin typeface="Libre Franklin"/>
                <a:ea typeface="Libre Franklin"/>
                <a:cs typeface="Libre Franklin"/>
                <a:sym typeface="Libre Franklin"/>
              </a:rPr>
              <a:t>The etiology is unclear</a:t>
            </a:r>
            <a:endParaRPr sz="2000" b="1">
              <a:solidFill>
                <a:srgbClr val="191B0E"/>
              </a:solidFill>
              <a:latin typeface="Libre Franklin"/>
              <a:ea typeface="Libre Franklin"/>
              <a:cs typeface="Libre Franklin"/>
              <a:sym typeface="Libre Franklin"/>
            </a:endParaRPr>
          </a:p>
          <a:p>
            <a:pPr marL="384048" lvl="0" indent="-338328" algn="l" rtl="0">
              <a:lnSpc>
                <a:spcPct val="94000"/>
              </a:lnSpc>
              <a:spcBef>
                <a:spcPts val="1200"/>
              </a:spcBef>
              <a:spcAft>
                <a:spcPts val="0"/>
              </a:spcAft>
              <a:buClr>
                <a:srgbClr val="191B0E"/>
              </a:buClr>
              <a:buSzPct val="100000"/>
              <a:buFont typeface="Libre Franklin"/>
              <a:buChar char="■"/>
            </a:pPr>
            <a:r>
              <a:rPr lang="en" sz="3200" b="1">
                <a:solidFill>
                  <a:srgbClr val="191B0E"/>
                </a:solidFill>
                <a:latin typeface="Libre Franklin"/>
                <a:ea typeface="Libre Franklin"/>
                <a:cs typeface="Libre Franklin"/>
                <a:sym typeface="Libre Franklin"/>
              </a:rPr>
              <a:t>The median age at diagnosis is 70 years</a:t>
            </a:r>
            <a:endParaRPr sz="2000" b="1">
              <a:solidFill>
                <a:srgbClr val="191B0E"/>
              </a:solidFill>
              <a:latin typeface="Libre Franklin"/>
              <a:ea typeface="Libre Franklin"/>
              <a:cs typeface="Libre Franklin"/>
              <a:sym typeface="Libre Franklin"/>
            </a:endParaRPr>
          </a:p>
          <a:p>
            <a:pPr marL="384048" lvl="0" indent="-338328" algn="l" rtl="0">
              <a:lnSpc>
                <a:spcPct val="94000"/>
              </a:lnSpc>
              <a:spcBef>
                <a:spcPts val="1200"/>
              </a:spcBef>
              <a:spcAft>
                <a:spcPts val="0"/>
              </a:spcAft>
              <a:buClr>
                <a:srgbClr val="191B0E"/>
              </a:buClr>
              <a:buSzPct val="100000"/>
              <a:buFont typeface="Libre Franklin"/>
              <a:buChar char="■"/>
            </a:pPr>
            <a:r>
              <a:rPr lang="en" sz="3200" b="1">
                <a:solidFill>
                  <a:srgbClr val="191B0E"/>
                </a:solidFill>
                <a:latin typeface="Libre Franklin"/>
                <a:ea typeface="Libre Franklin"/>
                <a:cs typeface="Libre Franklin"/>
                <a:sym typeface="Libre Franklin"/>
              </a:rPr>
              <a:t>it is more common in males and in people of African origin</a:t>
            </a: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endParaRPr sz="2000" b="1">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ct val="100000"/>
              <a:buFont typeface="Arial"/>
              <a:buNone/>
            </a:pPr>
            <a:endParaRPr sz="2000" b="1">
              <a:solidFill>
                <a:srgbClr val="191B0E"/>
              </a:solidFill>
              <a:latin typeface="Libre Franklin"/>
              <a:ea typeface="Libre Franklin"/>
              <a:cs typeface="Libre Franklin"/>
              <a:sym typeface="Libre Franklin"/>
            </a:endParaRPr>
          </a:p>
          <a:p>
            <a:pPr marL="0" lvl="0" indent="0" algn="l" rtl="0">
              <a:lnSpc>
                <a:spcPct val="115000"/>
              </a:lnSpc>
              <a:spcBef>
                <a:spcPts val="0"/>
              </a:spcBef>
              <a:spcAft>
                <a:spcPts val="1200"/>
              </a:spcAft>
              <a:buSzPct val="117647"/>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311700" y="382679"/>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a:t>Cont.</a:t>
            </a:r>
            <a:endParaRPr/>
          </a:p>
        </p:txBody>
      </p:sp>
      <p:sp>
        <p:nvSpPr>
          <p:cNvPr id="88" name="Google Shape;88;p5"/>
          <p:cNvSpPr txBox="1">
            <a:spLocks noGrp="1"/>
          </p:cNvSpPr>
          <p:nvPr>
            <p:ph type="body" idx="1"/>
          </p:nvPr>
        </p:nvSpPr>
        <p:spPr>
          <a:xfrm>
            <a:off x="311700" y="763700"/>
            <a:ext cx="8520600" cy="3275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94000"/>
              </a:lnSpc>
              <a:spcBef>
                <a:spcPts val="1200"/>
              </a:spcBef>
              <a:spcAft>
                <a:spcPts val="0"/>
              </a:spcAft>
              <a:buClr>
                <a:srgbClr val="191B0E"/>
              </a:buClr>
              <a:buSzPct val="100000"/>
              <a:buFont typeface="Arial"/>
              <a:buNone/>
            </a:pPr>
            <a:endParaRPr sz="2800">
              <a:solidFill>
                <a:srgbClr val="191B0E"/>
              </a:solidFill>
              <a:latin typeface="Libre Franklin"/>
              <a:ea typeface="Libre Franklin"/>
              <a:cs typeface="Libre Franklin"/>
              <a:sym typeface="Libre Franklin"/>
            </a:endParaRPr>
          </a:p>
          <a:p>
            <a:pPr marL="384048" lvl="0" indent="-304037" algn="l" rtl="0">
              <a:lnSpc>
                <a:spcPct val="94000"/>
              </a:lnSpc>
              <a:spcBef>
                <a:spcPts val="1200"/>
              </a:spcBef>
              <a:spcAft>
                <a:spcPts val="0"/>
              </a:spcAft>
              <a:buClr>
                <a:srgbClr val="191B0E"/>
              </a:buClr>
              <a:buSzPct val="100000"/>
              <a:buFont typeface="Libre Franklin"/>
              <a:buChar char="■"/>
            </a:pPr>
            <a:r>
              <a:rPr lang="en" sz="2800">
                <a:solidFill>
                  <a:srgbClr val="191B0E"/>
                </a:solidFill>
                <a:latin typeface="Libre Franklin"/>
                <a:ea typeface="Libre Franklin"/>
                <a:cs typeface="Libre Franklin"/>
                <a:sym typeface="Libre Franklin"/>
              </a:rPr>
              <a:t>The most frequent M protein produced by myeloma cells is </a:t>
            </a:r>
            <a:r>
              <a:rPr lang="en" sz="2800">
                <a:solidFill>
                  <a:srgbClr val="C00000"/>
                </a:solidFill>
                <a:latin typeface="Libre Franklin"/>
                <a:ea typeface="Libre Franklin"/>
                <a:cs typeface="Libre Franklin"/>
                <a:sym typeface="Libre Franklin"/>
              </a:rPr>
              <a:t>IgG (60%</a:t>
            </a:r>
            <a:r>
              <a:rPr lang="en" sz="2800">
                <a:solidFill>
                  <a:srgbClr val="191B0E"/>
                </a:solidFill>
                <a:latin typeface="Libre Franklin"/>
                <a:ea typeface="Libre Franklin"/>
                <a:cs typeface="Libre Franklin"/>
                <a:sym typeface="Libre Franklin"/>
              </a:rPr>
              <a:t>), followed by </a:t>
            </a:r>
            <a:r>
              <a:rPr lang="en" sz="2800">
                <a:solidFill>
                  <a:srgbClr val="C00000"/>
                </a:solidFill>
                <a:latin typeface="Libre Franklin"/>
                <a:ea typeface="Libre Franklin"/>
                <a:cs typeface="Libre Franklin"/>
                <a:sym typeface="Libre Franklin"/>
              </a:rPr>
              <a:t>IgA (20%–25</a:t>
            </a:r>
            <a:r>
              <a:rPr lang="en" sz="2800">
                <a:solidFill>
                  <a:srgbClr val="191B0E"/>
                </a:solidFill>
                <a:latin typeface="Libre Franklin"/>
                <a:ea typeface="Libre Franklin"/>
                <a:cs typeface="Libre Franklin"/>
                <a:sym typeface="Libre Franklin"/>
              </a:rPr>
              <a:t>%); rarely IgM, IgD, or IgE M proteins observed. In the remaining cases, the plasma cells produce only κ or λ light chains.</a:t>
            </a:r>
            <a:endParaRPr sz="2000">
              <a:solidFill>
                <a:srgbClr val="191B0E"/>
              </a:solidFill>
              <a:latin typeface="Libre Franklin"/>
              <a:ea typeface="Libre Franklin"/>
              <a:cs typeface="Libre Franklin"/>
              <a:sym typeface="Libre Franklin"/>
            </a:endParaRPr>
          </a:p>
          <a:p>
            <a:pPr marL="384048" lvl="0" indent="-206248" algn="l" rtl="0">
              <a:lnSpc>
                <a:spcPct val="94000"/>
              </a:lnSpc>
              <a:spcBef>
                <a:spcPts val="1200"/>
              </a:spcBef>
              <a:spcAft>
                <a:spcPts val="0"/>
              </a:spcAft>
              <a:buClr>
                <a:srgbClr val="191B0E"/>
              </a:buClr>
              <a:buSzPct val="100000"/>
              <a:buFont typeface="Arial"/>
              <a:buNone/>
            </a:pPr>
            <a:endParaRPr sz="2800">
              <a:solidFill>
                <a:srgbClr val="191B0E"/>
              </a:solidFill>
              <a:latin typeface="Libre Franklin"/>
              <a:ea typeface="Libre Franklin"/>
              <a:cs typeface="Libre Franklin"/>
              <a:sym typeface="Libre Franklin"/>
            </a:endParaRPr>
          </a:p>
          <a:p>
            <a:pPr marL="384048" lvl="0" indent="-304037" algn="l" rtl="0">
              <a:lnSpc>
                <a:spcPct val="94000"/>
              </a:lnSpc>
              <a:spcBef>
                <a:spcPts val="0"/>
              </a:spcBef>
              <a:spcAft>
                <a:spcPts val="0"/>
              </a:spcAft>
              <a:buClr>
                <a:srgbClr val="191B0E"/>
              </a:buClr>
              <a:buSzPct val="100000"/>
              <a:buFont typeface="Libre Franklin"/>
              <a:buChar char="■"/>
            </a:pPr>
            <a:r>
              <a:rPr lang="en" sz="2800">
                <a:solidFill>
                  <a:schemeClr val="dk1"/>
                </a:solidFill>
                <a:latin typeface="Libre Franklin"/>
                <a:ea typeface="Libre Franklin"/>
                <a:cs typeface="Libre Franklin"/>
                <a:sym typeface="Libre Franklin"/>
              </a:rPr>
              <a:t>Patients with MM rarely (&lt;0.5%) produce monoclonal IgM. </a:t>
            </a:r>
            <a:endParaRPr sz="2800">
              <a:solidFill>
                <a:schemeClr val="dk1"/>
              </a:solidFill>
              <a:latin typeface="Libre Franklin"/>
              <a:ea typeface="Libre Franklin"/>
              <a:cs typeface="Libre Franklin"/>
              <a:sym typeface="Libre Franklin"/>
            </a:endParaRPr>
          </a:p>
          <a:p>
            <a:pPr marL="384048" lvl="0" indent="-179578" algn="l" rtl="0">
              <a:lnSpc>
                <a:spcPct val="94000"/>
              </a:lnSpc>
              <a:spcBef>
                <a:spcPts val="0"/>
              </a:spcBef>
              <a:spcAft>
                <a:spcPts val="0"/>
              </a:spcAft>
              <a:buClr>
                <a:srgbClr val="191B0E"/>
              </a:buClr>
              <a:buSzPct val="100000"/>
              <a:buFont typeface="Libre Franklin"/>
              <a:buNone/>
            </a:pPr>
            <a:endParaRPr sz="2800">
              <a:solidFill>
                <a:schemeClr val="dk1"/>
              </a:solidFill>
              <a:latin typeface="Libre Franklin"/>
              <a:ea typeface="Libre Franklin"/>
              <a:cs typeface="Libre Franklin"/>
              <a:sym typeface="Libre Franklin"/>
            </a:endParaRPr>
          </a:p>
          <a:p>
            <a:pPr marL="384048" lvl="0" indent="-214058" algn="l" rtl="0">
              <a:lnSpc>
                <a:spcPct val="94000"/>
              </a:lnSpc>
              <a:spcBef>
                <a:spcPts val="0"/>
              </a:spcBef>
              <a:spcAft>
                <a:spcPts val="0"/>
              </a:spcAft>
              <a:buClr>
                <a:srgbClr val="191B0E"/>
              </a:buClr>
              <a:buSzPct val="100000"/>
              <a:buFont typeface="Libre Franklin"/>
              <a:buNone/>
            </a:pPr>
            <a:endParaRPr sz="2100">
              <a:solidFill>
                <a:srgbClr val="191B0E"/>
              </a:solidFill>
              <a:latin typeface="Libre Franklin"/>
              <a:ea typeface="Libre Franklin"/>
              <a:cs typeface="Libre Franklin"/>
              <a:sym typeface="Libre Franklin"/>
            </a:endParaRPr>
          </a:p>
          <a:p>
            <a:pPr marL="384048" lvl="0" indent="-214058" algn="l" rtl="0">
              <a:lnSpc>
                <a:spcPct val="94000"/>
              </a:lnSpc>
              <a:spcBef>
                <a:spcPts val="0"/>
              </a:spcBef>
              <a:spcAft>
                <a:spcPts val="0"/>
              </a:spcAft>
              <a:buClr>
                <a:srgbClr val="191B0E"/>
              </a:buClr>
              <a:buSzPct val="100000"/>
              <a:buFont typeface="Libre Franklin"/>
              <a:buNone/>
            </a:pPr>
            <a:endParaRPr sz="2100">
              <a:solidFill>
                <a:srgbClr val="191B0E"/>
              </a:solidFill>
              <a:latin typeface="Libre Franklin"/>
              <a:ea typeface="Libre Franklin"/>
              <a:cs typeface="Libre Franklin"/>
              <a:sym typeface="Libre Franklin"/>
            </a:endParaRPr>
          </a:p>
          <a:p>
            <a:pPr marL="384048" lvl="0" indent="-174688" algn="l" rtl="0">
              <a:lnSpc>
                <a:spcPct val="94000"/>
              </a:lnSpc>
              <a:spcBef>
                <a:spcPts val="0"/>
              </a:spcBef>
              <a:spcAft>
                <a:spcPts val="0"/>
              </a:spcAft>
              <a:buClr>
                <a:srgbClr val="191B0E"/>
              </a:buClr>
              <a:buSzPct val="100000"/>
              <a:buFont typeface="Libre Franklin"/>
              <a:buNone/>
            </a:pPr>
            <a:endParaRPr sz="2900">
              <a:solidFill>
                <a:srgbClr val="191B0E"/>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a:p>
          <a:p>
            <a:pPr marL="457200" lvl="0" indent="-228600" algn="l" rtl="0">
              <a:lnSpc>
                <a:spcPct val="115000"/>
              </a:lnSpc>
              <a:spcBef>
                <a:spcPts val="0"/>
              </a:spcBef>
              <a:spcAft>
                <a:spcPts val="0"/>
              </a:spcAft>
              <a:buSzPct val="100000"/>
              <a:buNone/>
            </a:pPr>
            <a:endParaRPr b="1">
              <a:solidFill>
                <a:schemeClr val="accent2"/>
              </a:solidFill>
            </a:endParaRPr>
          </a:p>
        </p:txBody>
      </p:sp>
      <p:pic>
        <p:nvPicPr>
          <p:cNvPr id="89" name="Google Shape;89;p5"/>
          <p:cNvPicPr preferRelativeResize="0"/>
          <p:nvPr/>
        </p:nvPicPr>
        <p:blipFill rotWithShape="1">
          <a:blip r:embed="rId3">
            <a:alphaModFix/>
          </a:blip>
          <a:srcRect/>
          <a:stretch/>
        </p:blipFill>
        <p:spPr>
          <a:xfrm>
            <a:off x="2788521" y="3009313"/>
            <a:ext cx="3452710" cy="1982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95" name="Google Shape;95;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pic>
        <p:nvPicPr>
          <p:cNvPr id="96" name="Google Shape;96;p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481F-5E7D-198F-5533-60E6CFCDC821}"/>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69304532-9396-2D9F-7EA0-AEB7BFD4B7A7}"/>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C0CC06F-0FF5-F8D8-55A7-F412C1810290}"/>
              </a:ext>
            </a:extLst>
          </p:cNvPr>
          <p:cNvPicPr>
            <a:picLocks noChangeAspect="1"/>
          </p:cNvPicPr>
          <p:nvPr/>
        </p:nvPicPr>
        <p:blipFill>
          <a:blip r:embed="rId2"/>
          <a:stretch>
            <a:fillRect/>
          </a:stretch>
        </p:blipFill>
        <p:spPr>
          <a:xfrm>
            <a:off x="-2951747" y="0"/>
            <a:ext cx="12095747" cy="4989095"/>
          </a:xfrm>
          <a:prstGeom prst="rect">
            <a:avLst/>
          </a:prstGeom>
        </p:spPr>
      </p:pic>
    </p:spTree>
    <p:extLst>
      <p:ext uri="{BB962C8B-B14F-4D97-AF65-F5344CB8AC3E}">
        <p14:creationId xmlns:p14="http://schemas.microsoft.com/office/powerpoint/2010/main" val="399666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Genetic mutation </a:t>
            </a:r>
            <a:endParaRPr/>
          </a:p>
        </p:txBody>
      </p:sp>
      <p:sp>
        <p:nvSpPr>
          <p:cNvPr id="102" name="Google Shape;102;p7"/>
          <p:cNvSpPr txBox="1">
            <a:spLocks noGrp="1"/>
          </p:cNvSpPr>
          <p:nvPr>
            <p:ph type="body" idx="1"/>
          </p:nvPr>
        </p:nvSpPr>
        <p:spPr>
          <a:xfrm>
            <a:off x="311700" y="1676052"/>
            <a:ext cx="8520600" cy="4194600"/>
          </a:xfrm>
          <a:prstGeom prst="rect">
            <a:avLst/>
          </a:prstGeom>
          <a:noFill/>
          <a:ln>
            <a:noFill/>
          </a:ln>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0DB7C4"/>
              </a:buClr>
              <a:buSzPts val="2400"/>
              <a:buFont typeface="Source Sans Pro"/>
              <a:buChar char="▹"/>
            </a:pPr>
            <a:r>
              <a:rPr lang="en" sz="2400" b="1">
                <a:solidFill>
                  <a:srgbClr val="415665"/>
                </a:solidFill>
                <a:latin typeface="Source Sans Pro"/>
                <a:ea typeface="Source Sans Pro"/>
                <a:cs typeface="Source Sans Pro"/>
                <a:sym typeface="Source Sans Pro"/>
              </a:rPr>
              <a:t>Myeloma often has chromosomal translocations that fuse the </a:t>
            </a:r>
            <a:r>
              <a:rPr lang="en" sz="2400" b="1">
                <a:solidFill>
                  <a:srgbClr val="7030A0"/>
                </a:solidFill>
                <a:latin typeface="Source Sans Pro"/>
                <a:ea typeface="Source Sans Pro"/>
                <a:cs typeface="Source Sans Pro"/>
                <a:sym typeface="Source Sans Pro"/>
              </a:rPr>
              <a:t>IgH locus on chromosome 14 to oncogenes such as the cyclin D1 and cyclin D3 genes.</a:t>
            </a:r>
            <a:endParaRPr sz="2400" b="1">
              <a:solidFill>
                <a:srgbClr val="415665"/>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b="1"/>
              <a:t>Morphology </a:t>
            </a:r>
            <a:endParaRPr b="1"/>
          </a:p>
        </p:txBody>
      </p:sp>
      <p:sp>
        <p:nvSpPr>
          <p:cNvPr id="108" name="Google Shape;108;p8"/>
          <p:cNvSpPr txBox="1">
            <a:spLocks noGrp="1"/>
          </p:cNvSpPr>
          <p:nvPr>
            <p:ph type="body" idx="1"/>
          </p:nvPr>
        </p:nvSpPr>
        <p:spPr>
          <a:xfrm>
            <a:off x="311700" y="1017725"/>
            <a:ext cx="8520600" cy="3551100"/>
          </a:xfrm>
          <a:prstGeom prst="rect">
            <a:avLst/>
          </a:prstGeom>
          <a:noFill/>
          <a:ln>
            <a:noFill/>
          </a:ln>
        </p:spPr>
        <p:txBody>
          <a:bodyPr spcFirstLastPara="1" wrap="square" lIns="91425" tIns="91425" rIns="91425" bIns="91425" anchor="t" anchorCtr="0">
            <a:normAutofit/>
          </a:bodyPr>
          <a:lstStyle/>
          <a:p>
            <a:pPr marL="0" lvl="0" indent="0" algn="l" rtl="0">
              <a:lnSpc>
                <a:spcPct val="94000"/>
              </a:lnSpc>
              <a:spcBef>
                <a:spcPts val="0"/>
              </a:spcBef>
              <a:spcAft>
                <a:spcPts val="0"/>
              </a:spcAft>
              <a:buClr>
                <a:srgbClr val="191B0E"/>
              </a:buClr>
              <a:buSzPts val="2800"/>
              <a:buFont typeface="Arial"/>
              <a:buNone/>
            </a:pPr>
            <a:r>
              <a:rPr lang="en" sz="2800" b="1" dirty="0">
                <a:solidFill>
                  <a:srgbClr val="191B0E"/>
                </a:solidFill>
                <a:latin typeface="Libre Franklin"/>
                <a:ea typeface="Libre Franklin"/>
                <a:cs typeface="Libre Franklin"/>
                <a:sym typeface="Libre Franklin"/>
              </a:rPr>
              <a:t>Microscopically,</a:t>
            </a:r>
            <a:endParaRPr sz="2000" b="1" dirty="0">
              <a:solidFill>
                <a:srgbClr val="191B0E"/>
              </a:solidFill>
              <a:latin typeface="Libre Franklin"/>
              <a:ea typeface="Libre Franklin"/>
              <a:cs typeface="Libre Franklin"/>
              <a:sym typeface="Libre Franklin"/>
            </a:endParaRPr>
          </a:p>
          <a:p>
            <a:pPr marL="0" lvl="0" indent="0" algn="l" rtl="0">
              <a:lnSpc>
                <a:spcPct val="94000"/>
              </a:lnSpc>
              <a:spcBef>
                <a:spcPts val="1200"/>
              </a:spcBef>
              <a:spcAft>
                <a:spcPts val="0"/>
              </a:spcAft>
              <a:buClr>
                <a:srgbClr val="191B0E"/>
              </a:buClr>
              <a:buSzPts val="2800"/>
              <a:buFont typeface="Arial"/>
              <a:buNone/>
            </a:pPr>
            <a:r>
              <a:rPr lang="en" sz="2800" b="1" dirty="0">
                <a:solidFill>
                  <a:srgbClr val="191B0E"/>
                </a:solidFill>
                <a:latin typeface="Libre Franklin"/>
                <a:ea typeface="Libre Franklin"/>
                <a:cs typeface="Libre Franklin"/>
                <a:sym typeface="Libre Franklin"/>
              </a:rPr>
              <a:t>1- The marrow shows increased numbers of plasma cells, usually &gt; 30% of the cellularity.</a:t>
            </a:r>
            <a:endParaRPr sz="2000" b="1" dirty="0">
              <a:solidFill>
                <a:srgbClr val="191B0E"/>
              </a:solidFill>
              <a:latin typeface="Libre Franklin"/>
              <a:ea typeface="Libre Franklin"/>
              <a:cs typeface="Libre Franklin"/>
              <a:sym typeface="Libre Franklin"/>
            </a:endParaRPr>
          </a:p>
          <a:p>
            <a:pPr marL="0" lvl="0" indent="0" algn="l" rtl="0">
              <a:lnSpc>
                <a:spcPct val="115000"/>
              </a:lnSpc>
              <a:spcBef>
                <a:spcPts val="0"/>
              </a:spcBef>
              <a:spcAft>
                <a:spcPts val="1200"/>
              </a:spcAft>
              <a:buSzPts val="1800"/>
              <a:buNone/>
            </a:pPr>
            <a:endParaRPr b="1" dirty="0"/>
          </a:p>
        </p:txBody>
      </p:sp>
      <p:pic>
        <p:nvPicPr>
          <p:cNvPr id="109" name="Google Shape;109;p8"/>
          <p:cNvPicPr preferRelativeResize="0"/>
          <p:nvPr/>
        </p:nvPicPr>
        <p:blipFill rotWithShape="1">
          <a:blip r:embed="rId3">
            <a:alphaModFix/>
          </a:blip>
          <a:srcRect/>
          <a:stretch/>
        </p:blipFill>
        <p:spPr>
          <a:xfrm>
            <a:off x="785850" y="2641125"/>
            <a:ext cx="7239574" cy="2151375"/>
          </a:xfrm>
          <a:prstGeom prst="rect">
            <a:avLst/>
          </a:prstGeom>
          <a:noFill/>
          <a:ln>
            <a:noFill/>
          </a:ln>
        </p:spPr>
      </p:pic>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1001</Words>
  <Application>Microsoft Office PowerPoint</Application>
  <PresentationFormat>On-screen Show (16:9)</PresentationFormat>
  <Paragraphs>99</Paragraphs>
  <Slides>28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Source Sans Pro</vt:lpstr>
      <vt:lpstr>Nunito</vt:lpstr>
      <vt:lpstr>Libre Franklin</vt:lpstr>
      <vt:lpstr>Lucida Sans</vt:lpstr>
      <vt:lpstr>Noto Sans Symbols</vt:lpstr>
      <vt:lpstr>Arial</vt:lpstr>
      <vt:lpstr>Book Antiqua</vt:lpstr>
      <vt:lpstr>Apex</vt:lpstr>
      <vt:lpstr>Simple Light</vt:lpstr>
      <vt:lpstr>MULTIPLE MYELOMA </vt:lpstr>
      <vt:lpstr> CONTENT </vt:lpstr>
      <vt:lpstr>Plasma cell neoplasms </vt:lpstr>
      <vt:lpstr>  Definition </vt:lpstr>
      <vt:lpstr>Cont.</vt:lpstr>
      <vt:lpstr>PowerPoint Presentation</vt:lpstr>
      <vt:lpstr>PowerPoint Presentation</vt:lpstr>
      <vt:lpstr>Genetic mutation </vt:lpstr>
      <vt:lpstr>Morphology </vt:lpstr>
      <vt:lpstr>PowerPoint Presentation</vt:lpstr>
      <vt:lpstr>PowerPoint Presentation</vt:lpstr>
      <vt:lpstr>PowerPoint Presentation</vt:lpstr>
      <vt:lpstr>Clinical features </vt:lpstr>
      <vt:lpstr> Anemia, due to the decreased production of red blood cells. Multiple myeloma leads to the overproduction of abnormal immunoglobulins, which overcrowd the bone marrow and cause decreased production of other cell lines such as red blood cells.   Symptoms of anemia include fatigue, weakness, shortness of breath, pallor, and tachycardia. A complete blood count with differential typically reveals normocytic (i.e., the size of the red blood cells is normal) anemia with hemoglobin &lt; 12 g/dl  . If anemia is a side effect of chemotherapy, the dose may be adjusted or another regimen may be chosen. Erythropoietin is a treatment option that helps the body produce more red blood cells. If the anemia is severe enough, a blood transfusion may be warranted.</vt:lpstr>
      <vt:lpstr> Bone</vt:lpstr>
      <vt:lpstr>PowerPoint Presentation</vt:lpstr>
      <vt:lpstr>PowerPoint Presentation</vt:lpstr>
      <vt:lpstr> Humoral immunity </vt:lpstr>
      <vt:lpstr>Renal dysfunction </vt:lpstr>
      <vt:lpstr>Hypercalcemia </vt:lpstr>
      <vt:lpstr>Hyperviscosity syndrome </vt:lpstr>
      <vt:lpstr>PowerPoint Presentation</vt:lpstr>
      <vt:lpstr>PowerPoint Presentation</vt:lpstr>
      <vt:lpstr>Lap findings </vt:lpstr>
      <vt:lpstr>Diagnosis </vt:lpstr>
      <vt:lpstr>Management </vt:lpstr>
      <vt:lpstr>Management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MYELOMA</dc:title>
  <dc:creator>LENOVO</dc:creator>
  <cp:lastModifiedBy>LENOVO</cp:lastModifiedBy>
  <cp:revision>3</cp:revision>
  <dcterms:modified xsi:type="dcterms:W3CDTF">2024-10-16T17:48:03Z</dcterms:modified>
</cp:coreProperties>
</file>