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4"/>
  </p:sldMasterIdLst>
  <p:notesMasterIdLst>
    <p:notesMasterId r:id="rId22"/>
  </p:notesMasterIdLst>
  <p:sldIdLst>
    <p:sldId id="256" r:id="rId5"/>
    <p:sldId id="257" r:id="rId6"/>
    <p:sldId id="304" r:id="rId7"/>
    <p:sldId id="305" r:id="rId8"/>
    <p:sldId id="306" r:id="rId9"/>
    <p:sldId id="312" r:id="rId10"/>
    <p:sldId id="313" r:id="rId11"/>
    <p:sldId id="307" r:id="rId12"/>
    <p:sldId id="314" r:id="rId13"/>
    <p:sldId id="315" r:id="rId14"/>
    <p:sldId id="316" r:id="rId15"/>
    <p:sldId id="321" r:id="rId16"/>
    <p:sldId id="317" r:id="rId17"/>
    <p:sldId id="318" r:id="rId18"/>
    <p:sldId id="319" r:id="rId19"/>
    <p:sldId id="320" r:id="rId20"/>
    <p:sldId id="296" r:id="rId21"/>
  </p:sldIdLst>
  <p:sldSz cx="9144000" cy="5143500" type="screen16x9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A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84C8AE5-3B9D-472B-8AFB-D0E228A2648C}">
  <a:tblStyle styleId="{E84C8AE5-3B9D-472B-8AFB-D0E228A264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>
        <p:scale>
          <a:sx n="109" d="100"/>
          <a:sy n="109" d="100"/>
        </p:scale>
        <p:origin x="-186" y="-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32965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946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043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0627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9986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4705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8947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6191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15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33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113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6195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6966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184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7718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3067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09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5776422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907430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5318804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227141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5729911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22374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802089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0187581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4785581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99322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659288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960BB-DF63-4FC8-AFEE-7F1F8D438AA1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584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395536" y="1563638"/>
            <a:ext cx="4752528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9- 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Higher function of neocortex</a:t>
            </a:r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By</a:t>
            </a:r>
            <a:b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Prof. Sherif W. Mansour</a:t>
            </a:r>
            <a:b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Physiology dpt., Mutah school of Medicine.</a:t>
            </a:r>
            <a:r>
              <a:rPr lang="en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endParaRPr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Dr Sherif\Desktop\مؤتة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7365"/>
            <a:ext cx="1085906" cy="10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1" t="7330" r="19625" b="12032"/>
          <a:stretch/>
        </p:blipFill>
        <p:spPr>
          <a:xfrm>
            <a:off x="6300192" y="1923678"/>
            <a:ext cx="967344" cy="1365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37" y="123478"/>
            <a:ext cx="8801334" cy="3009242"/>
          </a:xfrm>
        </p:spPr>
        <p:txBody>
          <a:bodyPr/>
          <a:lstStyle/>
          <a:p>
            <a:pPr marL="0" indent="0" algn="ctr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400" b="1" spc="-55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-It represents the highest function of cerebral cortex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may be in the form of written or spoken words.</a:t>
            </a:r>
          </a:p>
          <a:p>
            <a:pPr marL="0" indent="0" algn="justLow">
              <a:spcAft>
                <a:spcPts val="600"/>
              </a:spcAft>
              <a:buNone/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b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speech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(in the dominant hemisphere)  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Sensory speech </a:t>
            </a:r>
            <a:r>
              <a:rPr lang="en-US" sz="1600" b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a-Visual speech </a:t>
            </a:r>
            <a:r>
              <a:rPr lang="en-US" sz="1600" i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(area 18, 19) in occipital lobe to understand written words.</a:t>
            </a:r>
          </a:p>
          <a:p>
            <a:pPr marL="27051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b-Auditory speech </a:t>
            </a:r>
            <a:r>
              <a:rPr lang="en-US" sz="1600" i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(area 22) in temporal lobe to understand spoken words.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General interpretative area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i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Wernik’s</a:t>
            </a: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area)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-Responsible for understanding the meanings and beginning the response to these words.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-It is a connection between sensory and motor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Motor speech centers: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1600" b="1" i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Broca’s</a:t>
            </a: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area</a:t>
            </a:r>
            <a:r>
              <a:rPr lang="en-US" sz="1600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(face region ion premotor area 6) essential for 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vocalization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speech.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b-</a:t>
            </a:r>
            <a:r>
              <a:rPr lang="en-US" sz="1600" b="1" i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Exner’s</a:t>
            </a: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area: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(Hand region in premotor area 6) essential for expression of speech by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Low">
              <a:spcBef>
                <a:spcPts val="0"/>
              </a:spcBef>
              <a:buClr>
                <a:srgbClr val="A458FF"/>
              </a:buClr>
              <a:buNone/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461" y="83935"/>
            <a:ext cx="1957759" cy="75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37" y="123478"/>
            <a:ext cx="8801334" cy="3009242"/>
          </a:xfrm>
        </p:spPr>
        <p:txBody>
          <a:bodyPr/>
          <a:lstStyle/>
          <a:p>
            <a:pPr marL="0" indent="0" algn="justLow">
              <a:spcAft>
                <a:spcPts val="600"/>
              </a:spcAft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*Act of speech: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(1) Spoken speech: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Autitory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sensory areas (areas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41 &amp; 42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perceive the spoken words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auditory association areas (area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22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to understand words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general interpretative area (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Wernicke's area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to understand the meaning and begin response by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impulse to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Broca’s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 to produce words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face area in area 4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pyrmaidal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tract to cranial nerve nuclei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 speech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ms</a:t>
            </a:r>
            <a:r>
              <a:rPr lang="en-US" sz="1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muscles of lips, tongue and larynx)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spoken speech.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Low">
              <a:spcBef>
                <a:spcPts val="0"/>
              </a:spcBef>
              <a:buClr>
                <a:srgbClr val="A458FF"/>
              </a:buClr>
              <a:buNone/>
            </a:pP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11" r="1418"/>
          <a:stretch/>
        </p:blipFill>
        <p:spPr>
          <a:xfrm>
            <a:off x="1331640" y="1854102"/>
            <a:ext cx="4896544" cy="3289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147859"/>
            <a:ext cx="2492455" cy="225901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076056" y="3498776"/>
            <a:ext cx="1440160" cy="225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47664" y="383030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37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07704" y="3786706"/>
            <a:ext cx="36004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37" y="123478"/>
            <a:ext cx="8801334" cy="3009242"/>
          </a:xfrm>
        </p:spPr>
        <p:txBody>
          <a:bodyPr/>
          <a:lstStyle/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Written speech: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Visual sensory area (area17) perceive written words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visual association areas (18, 19) to understand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general interpretative area (Wernicke's area)  to full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comperhension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Exner’s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hand area in motor cortex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pyramidal &amp; extrapyramidal tracts to AHCs of hand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ms.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expression of speech by writing.</a:t>
            </a:r>
          </a:p>
          <a:p>
            <a:pPr marL="0" indent="0" algn="justLow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Aphasia = disturbance of speech: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is the inability to express thoughts by spoken or written words due to vascular lesion in the dominant hemisphere.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(1) Sensory Aphasia: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(a) Visual aphasia: (word blindness)</a:t>
            </a:r>
            <a:endParaRPr lang="en-US" sz="1600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6695" indent="0" algn="justLow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	The patient sees but can’t understand written words.</a:t>
            </a:r>
          </a:p>
          <a:p>
            <a:pPr marL="226695" indent="0" algn="justLow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	Due to lesion in visual speech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centres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(18, 19).</a:t>
            </a:r>
          </a:p>
          <a:p>
            <a:pPr marL="0" lvl="0" indent="0" algn="justLow">
              <a:spcBef>
                <a:spcPts val="0"/>
              </a:spcBef>
              <a:buClr>
                <a:srgbClr val="A458FF"/>
              </a:buClr>
              <a:buNone/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99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37" y="123478"/>
            <a:ext cx="8801334" cy="3009242"/>
          </a:xfrm>
        </p:spPr>
        <p:txBody>
          <a:bodyPr/>
          <a:lstStyle/>
          <a:p>
            <a:pPr marL="158115" lvl="0" indent="0" algn="justLow"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(b) </a:t>
            </a:r>
            <a:r>
              <a:rPr lang="en-US" sz="1400" b="1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Auditory aphasia</a:t>
            </a:r>
            <a:r>
              <a:rPr lang="en-US" sz="1400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(word deafness)</a:t>
            </a:r>
            <a:endParaRPr lang="en-US" sz="14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6695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-The 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patient hears but can’t understand spoken words</a:t>
            </a:r>
            <a:r>
              <a:rPr lang="en-US" sz="1400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     -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Due to lesion in auditory speech </a:t>
            </a:r>
            <a:r>
              <a:rPr lang="en-US" sz="1400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centres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(22)</a:t>
            </a:r>
          </a:p>
          <a:p>
            <a:pPr marL="158115" lvl="0" indent="0" algn="justLow"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(c) </a:t>
            </a:r>
            <a:r>
              <a:rPr lang="en-US" sz="1400" b="1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General sensory aphasia</a:t>
            </a:r>
            <a:r>
              <a:rPr lang="en-US" sz="1400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(more common)</a:t>
            </a:r>
            <a:endParaRPr lang="en-US" sz="14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6695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	The patient fails to understand and interpret the meaning of words and fails to express his thoughts into words.</a:t>
            </a:r>
          </a:p>
          <a:p>
            <a:pPr marL="226695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	Due to lesion in general interpretative area.</a:t>
            </a:r>
          </a:p>
          <a:p>
            <a:pPr marL="0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  <a:tabLst>
                <a:tab pos="400050" algn="r"/>
              </a:tabLst>
            </a:pPr>
            <a:r>
              <a:rPr lang="en-US" sz="14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400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Motor aphasia:</a:t>
            </a:r>
            <a:endParaRPr lang="en-US" sz="14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i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400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1400" b="1" i="1" u="sng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Broca’s</a:t>
            </a:r>
            <a:r>
              <a:rPr lang="en-US" sz="1400" b="1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aphasia</a:t>
            </a:r>
            <a:r>
              <a:rPr lang="en-US" sz="1400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(Verbal or vocal)</a:t>
            </a:r>
            <a:endParaRPr lang="en-US" sz="14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6695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-The 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patient understands spoken or written words and knows what he wants to say but he can’t express himself by spoken words.</a:t>
            </a:r>
          </a:p>
          <a:p>
            <a:pPr marL="226695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-Due 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lesion in </a:t>
            </a:r>
            <a:r>
              <a:rPr lang="en-US" sz="1400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Broca’s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 (area 44) (speech </a:t>
            </a:r>
            <a:r>
              <a:rPr lang="en-US" sz="1400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ms.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 intact).</a:t>
            </a:r>
          </a:p>
          <a:p>
            <a:pPr marL="0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i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(b) </a:t>
            </a:r>
            <a:r>
              <a:rPr lang="en-US" sz="1400" b="1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Agraphia</a:t>
            </a:r>
            <a:r>
              <a:rPr lang="en-US" sz="1400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4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6695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-The 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patient understands spoken or written words and knows what he wants to write but he can’t express himself by written words.</a:t>
            </a:r>
          </a:p>
          <a:p>
            <a:pPr marL="226695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-Due 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lesion in </a:t>
            </a:r>
            <a:r>
              <a:rPr lang="en-US" sz="1400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Exner’s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 (area 45</a:t>
            </a:r>
            <a:r>
              <a:rPr lang="en-US" sz="1400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(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Hand </a:t>
            </a:r>
            <a:r>
              <a:rPr lang="en-US" sz="1400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ms.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 </a:t>
            </a:r>
            <a:r>
              <a:rPr lang="en-US" sz="1400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inatct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0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(3) Global aphasia</a:t>
            </a:r>
            <a:r>
              <a:rPr lang="en-US" sz="1400" b="1" u="sng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400" b="1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1400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-This 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combination of </a:t>
            </a:r>
            <a:r>
              <a:rPr lang="en-US" sz="14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sensory &amp; motor 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aphasias due to excessive cerebral lesions.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Low">
              <a:spcBef>
                <a:spcPts val="0"/>
              </a:spcBef>
              <a:buClr>
                <a:srgbClr val="A458FF"/>
              </a:buClr>
              <a:buNone/>
            </a:pP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60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37" y="195486"/>
            <a:ext cx="3356551" cy="2813756"/>
          </a:xfrm>
        </p:spPr>
        <p:txBody>
          <a:bodyPr/>
          <a:lstStyle/>
          <a:p>
            <a:pPr marL="0" indent="0" algn="ctr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b="1" spc="-5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2385" indent="0" algn="justLow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Memory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be defined as positive recollections of the previous thoughts or educated 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due to proper stimulation.</a:t>
            </a:r>
          </a:p>
          <a:p>
            <a:pPr marL="0" marR="32385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4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Negative </a:t>
            </a: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memory: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basal limbic region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which determine the information is important or no, the brain ignore many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informations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remember one memory only at certain moment.</a:t>
            </a:r>
          </a:p>
          <a:p>
            <a:pPr marL="0" marR="32385" indent="0" algn="justLow">
              <a:spcBef>
                <a:spcPts val="0"/>
              </a:spcBef>
              <a:buNone/>
            </a:pPr>
            <a:r>
              <a:rPr lang="en-US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4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Memory </a:t>
            </a: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be classified into: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2385" indent="0" algn="justLow">
              <a:spcBef>
                <a:spcPts val="0"/>
              </a:spcBef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Immediate memory</a:t>
            </a:r>
            <a:r>
              <a:rPr lang="en-US" sz="1400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marR="32385" indent="0" algn="justLow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-Such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remember telephone number for few seconds .</a:t>
            </a:r>
          </a:p>
          <a:p>
            <a:pPr marL="226695" marR="32385" indent="0" algn="justLow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-The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mechanism is reverberating circuit or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presynpatic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facilitation (prolonged Ca</a:t>
            </a:r>
            <a:r>
              <a:rPr lang="en-US" sz="1400" baseline="300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channel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openning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Low">
              <a:spcBef>
                <a:spcPts val="0"/>
              </a:spcBef>
              <a:buClr>
                <a:srgbClr val="A458FF"/>
              </a:buClr>
              <a:buNone/>
            </a:pP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371" y="627534"/>
            <a:ext cx="533288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37" y="265364"/>
            <a:ext cx="8801334" cy="3009242"/>
          </a:xfrm>
        </p:spPr>
        <p:txBody>
          <a:bodyPr/>
          <a:lstStyle/>
          <a:p>
            <a:pPr marL="0" marR="32385" lvl="0" indent="0" algn="justLow">
              <a:buClr>
                <a:srgbClr val="A458FF"/>
              </a:buClr>
              <a:buNone/>
            </a:pPr>
            <a:r>
              <a:rPr lang="en-US" sz="1400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Short-term memory:</a:t>
            </a:r>
            <a:endParaRPr lang="en-US" sz="14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6865" marR="32385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-Which lasts for few minutes up to days due to temporary changes in either presynaptic or postsynaptic membranes of certain neurons.</a:t>
            </a:r>
          </a:p>
          <a:p>
            <a:pPr marL="0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4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process includes:</a:t>
            </a:r>
            <a:endParaRPr lang="en-US" sz="14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45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Stimulation of the facilitator neurons cause release of serotonin.</a:t>
            </a:r>
          </a:p>
          <a:p>
            <a:pPr marL="360045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14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Serotonin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activates a receptors in the sensory terminals causing activation of </a:t>
            </a:r>
            <a:r>
              <a:rPr lang="en-US" sz="1400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adenyle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cyclase enzyme which leads to formation of cyclic AMP.</a:t>
            </a:r>
          </a:p>
          <a:p>
            <a:pPr marL="360045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14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Cyclic A.M.P 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activates protein kinase in cell membrane causes phosphorylation of some proteins in cell membrane which leads </a:t>
            </a:r>
            <a:r>
              <a:rPr lang="en-US" sz="14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blockage of potassium channels 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cell membrane .</a:t>
            </a:r>
          </a:p>
          <a:p>
            <a:pPr marL="360045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Blockage of K</a:t>
            </a:r>
            <a:r>
              <a:rPr lang="en-US" sz="1400" baseline="300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channels leads to prolongation of action potential in pre-synaptic terminal with subsequent prolonged activation of </a:t>
            </a:r>
            <a:r>
              <a:rPr lang="en-US" sz="14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1400" b="1" baseline="300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14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pores 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leads to maintained Ca</a:t>
            </a:r>
            <a:r>
              <a:rPr lang="en-US" sz="1400" baseline="300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influx with more and maintained release of chemical transmitter on postsynaptic neurons.</a:t>
            </a:r>
          </a:p>
          <a:p>
            <a:pPr marL="0" marR="32385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Long-term memory:</a:t>
            </a:r>
            <a:endParaRPr lang="en-US" sz="14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Actually is due to </a:t>
            </a:r>
            <a:r>
              <a:rPr lang="en-US" sz="14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actual structural changes 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the synapses, </a:t>
            </a:r>
          </a:p>
          <a:p>
            <a:pPr marL="270510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Permanent 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adhesion of synaptic vesicles to the pre-synaptic membrane .</a:t>
            </a:r>
          </a:p>
          <a:p>
            <a:pPr marL="270510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Marked increase in surface area of pre-synaptic membrane which across it release of transmitter occur</a:t>
            </a:r>
          </a:p>
          <a:p>
            <a:pPr marL="270510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Increase in enzymes and in protein synthesis which activate processes of transmitter formation and release.</a:t>
            </a: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65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37" y="265364"/>
            <a:ext cx="8801334" cy="3009242"/>
          </a:xfrm>
        </p:spPr>
        <p:txBody>
          <a:bodyPr/>
          <a:lstStyle/>
          <a:p>
            <a:pPr marL="0" marR="32385" lvl="0" indent="0" algn="justLow">
              <a:buClr>
                <a:srgbClr val="A458FF"/>
              </a:buClr>
              <a:buNone/>
            </a:pPr>
            <a:endParaRPr lang="en-US" sz="14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30"/>
          <a:stretch/>
        </p:blipFill>
        <p:spPr>
          <a:xfrm>
            <a:off x="107504" y="123478"/>
            <a:ext cx="890116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74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44" y="96266"/>
            <a:ext cx="8893750" cy="5028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" algn="just">
              <a:lnSpc>
                <a:spcPct val="150000"/>
              </a:lnSpc>
              <a:tabLst>
                <a:tab pos="1688465" algn="l"/>
              </a:tabLst>
            </a:pP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-In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 human brain, the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neocortex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largest part of the cerebral cortex, which is the outer layer of the 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cerebrum.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neocortex is made up of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 layers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labelled from the outermost inwards, I to VI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neocortex is divided, 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frontal, parietal, occipital, and temporal lobes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perform different functions. </a:t>
            </a:r>
            <a:endParaRPr lang="en-US" sz="1800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example, the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occipital lobe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 the 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visual cortex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the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 lobe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 the 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auditory cortex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Further subdivisions or areas of neocortex are responsible for more specific cognitive processes. In humans, the frontal lobe contains areas devoted to 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processing localized to the </a:t>
            </a:r>
            <a:r>
              <a:rPr lang="en-US" sz="18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ventro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-lateral pre-frontal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cortex (</a:t>
            </a:r>
            <a:r>
              <a:rPr 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Broca's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neocortex has also been shown to play an influential role in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sleep, memory and learning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processes. </a:t>
            </a:r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Memories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appear to be stored in the neocortex, specifically the 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anterolateral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temporal lobe of the neocortex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0728"/>
            <a:ext cx="4093690" cy="3456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1" t="6152" r="10779" b="2133"/>
          <a:stretch/>
        </p:blipFill>
        <p:spPr>
          <a:xfrm>
            <a:off x="251520" y="699542"/>
            <a:ext cx="417646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98888"/>
            <a:ext cx="8849772" cy="4536504"/>
          </a:xfrm>
        </p:spPr>
        <p:txBody>
          <a:bodyPr/>
          <a:lstStyle/>
          <a:p>
            <a:pPr marL="0" indent="0" algn="justLow">
              <a:buNone/>
            </a:pP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600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cerebral cortex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surface is greatly increased by presence of sulci and fissures. </a:t>
            </a:r>
          </a:p>
          <a:p>
            <a:pPr marL="0" indent="0" algn="justLow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-The cerebral cortex is formed of 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cerebral hemispheres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which are separated by the longitudinal fissure .</a:t>
            </a:r>
          </a:p>
          <a:p>
            <a:pPr marL="0" indent="0" algn="justLow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-In the floor this fissure lies the "Corpus callosum" which connects the two cerebral hemispheres.</a:t>
            </a:r>
          </a:p>
          <a:p>
            <a:pPr marL="0" indent="0" algn="justLow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cerebral cortex consists of 4 lobes : frontal, parietal, temporal and occipital. And  according to physiological studies,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Brodman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divided cerebral cortex into 50 different areas numbered from 1-50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Brodman's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[I]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frontal lobe: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Contain:   -area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area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- area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(1) Motor area 4: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6525" indent="0" algn="justLow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is the primary motor area.</a:t>
            </a:r>
          </a:p>
          <a:p>
            <a:pPr marL="136525" indent="0" algn="justLow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-It occupies the precentral gyrus of the frontal lobe anterior to the central sulcus.</a:t>
            </a:r>
          </a:p>
          <a:p>
            <a:pPr marL="136525" indent="0" algn="justLow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-It is highly excitable due to the presence of large pyramidal cells (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Betz cells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0" indent="0" algn="justLow">
              <a:spcAft>
                <a:spcPts val="600"/>
              </a:spcAft>
              <a:buNone/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*Representation of the body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body is represented in an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upside down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head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is below while lower l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imbs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 up ), however the head is in the </a:t>
            </a:r>
            <a:r>
              <a:rPr lang="en-US" sz="1600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correct position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i.e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eye brows are up and chin is down and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crossed manner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(Lt. area control Rt. side of the body), and the representation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depends on the activity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the muscle not depend on size of muscle.</a:t>
            </a:r>
          </a:p>
          <a:p>
            <a:pPr marL="0" indent="0" algn="justLow">
              <a:spcBef>
                <a:spcPts val="0"/>
              </a:spcBef>
              <a:buNone/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01600" indent="0">
              <a:buNone/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04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07504" y="123478"/>
            <a:ext cx="87129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Layers </a:t>
            </a:r>
            <a:r>
              <a:rPr lang="en-US" sz="16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area 4</a:t>
            </a:r>
            <a:r>
              <a:rPr lang="en-US" sz="16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The cells are arranged in 6 vertical columns.</a:t>
            </a:r>
          </a:p>
          <a:p>
            <a:pPr algn="justLow"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Functions: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/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1-It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the main origin of the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pyramidal tracts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 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2-  Initiate the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fine discrete voluntary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movements.</a:t>
            </a:r>
          </a:p>
          <a:p>
            <a:pPr algn="justLow"/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3-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Facilitates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stretch reflex and muscle tone.</a:t>
            </a:r>
          </a:p>
          <a:p>
            <a:pPr algn="justLow">
              <a:spcBef>
                <a:spcPts val="600"/>
              </a:spcBef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lesion of area 4: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/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1- Paralysis of the muscles of the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opposite half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the body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 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2-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Hypotonia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hyporeflexia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,</a:t>
            </a:r>
          </a:p>
          <a:p>
            <a:pPr algn="justLow"/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3- Appearance of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Babinisk's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sign .</a:t>
            </a:r>
          </a:p>
          <a:p>
            <a:pPr marL="360045" indent="-334645" algn="justLow">
              <a:spcBef>
                <a:spcPts val="600"/>
              </a:spcBef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N.B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.: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1-Area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shares in the extrapyramidal tract , So activation of area 4 after pyramidal tract lesion give response.</a:t>
            </a:r>
          </a:p>
          <a:p>
            <a:pPr marL="360045" algn="justLow"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2-Muscles of the body which act together as respiratory muscles are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bilaterally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represented in area 4 of both sides.</a:t>
            </a:r>
          </a:p>
          <a:p>
            <a:pPr marL="360045" algn="justLow"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3-In area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there is representation of the movement rather than representation of isolated muscles .i.e. stimulation of certain site of area 4 causes contraction of whole flexors or extensors rather than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contraction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certain muscle.</a:t>
            </a:r>
          </a:p>
          <a:p>
            <a:pPr marL="360045" algn="justLow"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4-Excitability of area 4 is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increased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by increased activity of other areas as sensory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visual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 auditory area also by alkalosis.</a:t>
            </a:r>
          </a:p>
          <a:p>
            <a:pPr marL="360045" algn="justLow"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5-Excitability of area 4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decreased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by acidosis, hypoxia or by suppressor areas (4s,8s).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07504" y="123478"/>
            <a:ext cx="8856984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Premotor area 6: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533400" indent="-133350" algn="justLow"/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It lies in front of area 4 (separated by area 4s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 It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less excitable as it contains no Betz cells.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532765" indent="-133350" algn="justLow">
              <a:spcBef>
                <a:spcPts val="600"/>
              </a:spcBef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Representation: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400050" indent="-426720"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The body is represented in an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inverted and crossed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manner but is more rough than in area 4.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400050" indent="-360045" algn="justLow"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Functions: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133350"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1-It is the main origin of extrapyramidal tracts but some origin of pyramidal.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133350"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2-It initiates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generalized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coordinated gross movements on the opposite side of the body.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133350"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3-It initiates subconscious associated movement as swinging of arm during walking.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133350"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4-It helps areas 4 in performing and initiating isolated skilled voluntary movements. 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133350"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5-It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inhibits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muscle tone &amp; stretch reflex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          6-It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inhibits the grasp reflex.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133350"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7-It produces autonomic function on HR &amp; ABP.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8-</a:t>
            </a:r>
            <a:r>
              <a:rPr lang="en-US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It contains important areas: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200025"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a-</a:t>
            </a:r>
            <a:r>
              <a:rPr lang="en-US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b="1" i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Broca’s</a:t>
            </a:r>
            <a:r>
              <a:rPr lang="en-US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</a:t>
            </a:r>
            <a:r>
              <a:rPr lang="en-US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(word formation areas)(area 44) it lies immediately anterior to area 4 and above the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sylvian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fissure in the dominant hemisphere, it is connected to area 4 to control movement of speech muscle.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200025"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b-	</a:t>
            </a:r>
            <a:r>
              <a:rPr lang="en-US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Eye movement area</a:t>
            </a:r>
            <a:r>
              <a:rPr lang="en-US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Lies above the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Broca’s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area, it is concerned with voluntary moving of the eye towards objects, also control eyelid movements.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200025"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c-	</a:t>
            </a:r>
            <a:r>
              <a:rPr lang="en-US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Head rotation area</a:t>
            </a:r>
            <a:r>
              <a:rPr lang="en-US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Lies above eye movement area, it is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concerned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with directing the head towards different objects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07504" y="123478"/>
            <a:ext cx="885698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lvl="0" indent="-200025" algn="justLow">
              <a:spcAft>
                <a:spcPts val="600"/>
              </a:spcAft>
            </a:pP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d-</a:t>
            </a:r>
            <a:r>
              <a:rPr lang="en-US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b="1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Hand skilled area</a:t>
            </a:r>
            <a:r>
              <a:rPr lang="en-US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Lies anterior to area 4 (region of hand &amp; finer). The memory for voluntary skilled movements of the hand is retained in this area.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lvl="0" indent="-200025" algn="justLow">
              <a:spcAft>
                <a:spcPts val="600"/>
              </a:spcAft>
            </a:pP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e-	</a:t>
            </a:r>
            <a:r>
              <a:rPr lang="en-US" b="1" i="1" u="sng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Exner’s</a:t>
            </a:r>
            <a:r>
              <a:rPr lang="en-US" b="1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 45</a:t>
            </a:r>
            <a:r>
              <a:rPr lang="en-US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(writing center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): Lies above </a:t>
            </a:r>
            <a:r>
              <a:rPr lang="en-US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Broca’s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area, it control the movements of arm muscle during writing via connection with area 4.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34645" lvl="0" algn="justLow">
              <a:spcBef>
                <a:spcPts val="600"/>
              </a:spcBef>
              <a:spcAft>
                <a:spcPts val="600"/>
              </a:spcAft>
            </a:pPr>
            <a:r>
              <a:rPr lang="en-US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Lesion of area 6: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lvl="0" indent="-266700" algn="justLow">
              <a:spcAft>
                <a:spcPts val="600"/>
              </a:spcAft>
            </a:pP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1-</a:t>
            </a:r>
            <a:r>
              <a:rPr lang="en-US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Paresis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(sever muscle weakness) in opposite side</a:t>
            </a:r>
            <a:r>
              <a:rPr lang="en-US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        2</a:t>
            </a:r>
            <a:r>
              <a:rPr lang="en-US" u="sng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b="1" u="sng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Increase</a:t>
            </a:r>
            <a:r>
              <a:rPr lang="en-US" u="sng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muscle tone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exaggerated 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deep reflexes.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lvl="0" indent="-266700" algn="justLow">
              <a:spcAft>
                <a:spcPts val="600"/>
              </a:spcAft>
            </a:pP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3-</a:t>
            </a:r>
            <a:r>
              <a:rPr lang="en-US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Reappearance of </a:t>
            </a:r>
            <a:r>
              <a:rPr lang="en-US" u="sng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Babniski’s</a:t>
            </a:r>
            <a:r>
              <a:rPr lang="en-US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sign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(fanning of 4 toes).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lvl="0" indent="-266700" algn="justLow">
              <a:spcAft>
                <a:spcPts val="600"/>
              </a:spcAft>
            </a:pPr>
            <a:r>
              <a:rPr lang="en-US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4-</a:t>
            </a:r>
            <a:r>
              <a:rPr lang="en-US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Motor apraxia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loss of ability to perform skilled educated movement due to damage of hand skilled area.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lvl="0" indent="-266700" algn="justLow">
              <a:spcAft>
                <a:spcPts val="600"/>
              </a:spcAft>
            </a:pPr>
            <a:r>
              <a:rPr lang="en-US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5-</a:t>
            </a:r>
            <a:r>
              <a:rPr lang="en-US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Motor aphasia</a:t>
            </a:r>
            <a:r>
              <a:rPr lang="en-US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person cannot express himself by spoken words due to damage of </a:t>
            </a:r>
            <a:r>
              <a:rPr lang="en-US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Broca’s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area.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lvl="0" indent="-266700" algn="justLow">
              <a:spcAft>
                <a:spcPts val="600"/>
              </a:spcAft>
            </a:pPr>
            <a:r>
              <a:rPr lang="en-US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6-</a:t>
            </a:r>
            <a:r>
              <a:rPr lang="en-US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Loss of </a:t>
            </a:r>
            <a:r>
              <a:rPr lang="en-US" b="1" u="sng" dirty="0" err="1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co-ordinated</a:t>
            </a:r>
            <a:r>
              <a:rPr lang="en-US" b="1" u="sng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movement of eye</a:t>
            </a:r>
            <a:r>
              <a:rPr lang="en-US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head 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due to lesion in eye movement and head movement areas.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lvl="0" indent="-269875" algn="justLow">
              <a:spcAft>
                <a:spcPts val="600"/>
              </a:spcAft>
            </a:pP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7-</a:t>
            </a:r>
            <a:r>
              <a:rPr lang="en-US" b="1" u="sng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Motor </a:t>
            </a:r>
            <a:r>
              <a:rPr lang="en-US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agraphia</a:t>
            </a:r>
            <a:r>
              <a:rPr lang="en-US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person cannot express himself by written words = damage of </a:t>
            </a:r>
            <a:r>
              <a:rPr lang="en-US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Exner’s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 45.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lvl="0" indent="-266700" algn="justLow">
              <a:spcAft>
                <a:spcPts val="600"/>
              </a:spcAft>
            </a:pP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8-</a:t>
            </a:r>
            <a:r>
              <a:rPr lang="en-US" u="sng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Autonomic </a:t>
            </a:r>
            <a:r>
              <a:rPr lang="en-US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disturbances</a:t>
            </a:r>
            <a:r>
              <a:rPr lang="en-US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9-</a:t>
            </a:r>
            <a:r>
              <a:rPr lang="en-US" u="sng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Reappearance </a:t>
            </a:r>
            <a:r>
              <a:rPr lang="en-US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Grasp reflex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4645" marR="334645" lvl="0" indent="-334645" algn="justLow">
              <a:spcBef>
                <a:spcPts val="1200"/>
              </a:spcBef>
              <a:spcAft>
                <a:spcPts val="600"/>
              </a:spcAft>
            </a:pPr>
            <a:r>
              <a:rPr lang="en-US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Area 8 (frontal eye field)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lvl="0" indent="-493395" algn="justLow"/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-It 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occupies the posterior part of the middle frontal gyrus. 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lvl="0" indent="-360045" algn="justLow"/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- It is responsible for conjugate deviation of both eyes in the opposite side and share in accommodation reflex to near vision </a:t>
            </a:r>
            <a:r>
              <a:rPr lang="en-US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         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It is the origin of the </a:t>
            </a:r>
            <a:r>
              <a:rPr lang="en-US" dirty="0" err="1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cortico-nulcear</a:t>
            </a:r>
            <a:r>
              <a:rPr lang="en-US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tract.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37" y="265364"/>
            <a:ext cx="8801334" cy="3009242"/>
          </a:xfrm>
        </p:spPr>
        <p:txBody>
          <a:bodyPr/>
          <a:lstStyle/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  <a:tabLst>
                <a:tab pos="400050" algn="r"/>
              </a:tabLst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[II]  The parietal lobe: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0" indent="0" algn="justLow">
              <a:spcBef>
                <a:spcPts val="0"/>
              </a:spcBef>
              <a:buNone/>
              <a:tabLst>
                <a:tab pos="400050" algn="r"/>
              </a:tabLst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Contains:      -Sensory area 3, 1, 2 (area I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       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-Sensory area II	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-Sensory association area.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4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A] Primary somatic area: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(1) Somatic sensory area I</a:t>
            </a:r>
            <a:r>
              <a:rPr lang="en-US" sz="1400" b="1" i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400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the post central gyrus of cerebral cortex (area 3, 1, 2).</a:t>
            </a:r>
          </a:p>
          <a:p>
            <a:pPr marL="0" indent="0" algn="justLow">
              <a:spcAft>
                <a:spcPts val="600"/>
              </a:spcAft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*Representation of the body</a:t>
            </a:r>
            <a:r>
              <a:rPr lang="en-US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body is represented in an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upside down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and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crossed manner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and large area for lips, face and fingers especially thumb. according to </a:t>
            </a:r>
            <a:r>
              <a:rPr lang="en-US" sz="1400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tactile acuity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1400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number of receptors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All sensations from any part of the body are represented in its area.</a:t>
            </a:r>
          </a:p>
          <a:p>
            <a:pPr marL="0" indent="0" algn="justLow">
              <a:spcAft>
                <a:spcPts val="600"/>
              </a:spcAft>
              <a:buNone/>
            </a:pPr>
            <a:r>
              <a:rPr lang="en-US" sz="14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Functions: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45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receives impulses from PVNT so act a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centre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for fine touch, proprioceptive sensation, vibration, fine gradations of temp.</a:t>
            </a:r>
          </a:p>
          <a:p>
            <a:pPr marL="0" indent="0" algn="justLow"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lesion</a:t>
            </a:r>
            <a:r>
              <a:rPr lang="en-US" sz="14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 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 first loss of all sensations in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opposite side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then the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protopathic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sensations only are recovered.</a:t>
            </a:r>
          </a:p>
          <a:p>
            <a:pPr marL="0" indent="0" algn="justLow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4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(2) Somatic sensory area II</a:t>
            </a:r>
            <a:r>
              <a:rPr lang="en-US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  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upper wall of lateral fissure inferior to postcentral gyrus.</a:t>
            </a:r>
          </a:p>
          <a:p>
            <a:pPr marL="0" lv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Representation: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the body is less sharp than area I and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face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lies anteriorly,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arm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centrally while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legs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posteriorly.</a:t>
            </a:r>
          </a:p>
          <a:p>
            <a:pPr marL="0" lvl="0" indent="0" algn="justLow">
              <a:spcBef>
                <a:spcPts val="0"/>
              </a:spcBef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Functions: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- A cortical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centre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pain.</a:t>
            </a:r>
          </a:p>
          <a:p>
            <a:pPr marL="766445" indent="0" algn="justLow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- Play a role in sensory control of motor function.</a:t>
            </a:r>
          </a:p>
          <a:p>
            <a:pPr marL="0" lv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receives</a:t>
            </a:r>
            <a:r>
              <a:rPr lang="en-US" sz="1400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impulses from both sides of the body, from sensory area    I and from visual and auditory area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66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37" y="123478"/>
            <a:ext cx="8801334" cy="3009242"/>
          </a:xfrm>
        </p:spPr>
        <p:txBody>
          <a:bodyPr/>
          <a:lstStyle/>
          <a:p>
            <a:pPr marL="0" lvl="0" indent="0" algn="justLow">
              <a:spcBef>
                <a:spcPts val="120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[B] Somatic association area: (area 5 &amp; 7</a:t>
            </a:r>
            <a:r>
              <a:rPr lang="en-US" sz="1400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):           In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parietal cortex behind sensory area I.</a:t>
            </a:r>
          </a:p>
          <a:p>
            <a:pPr marL="0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Function</a:t>
            </a:r>
            <a:r>
              <a:rPr lang="en-US" sz="14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receive impulses from sensory area I, PVNT and visual &amp; auditory cortex. So it is concerned with the meaning of sensory information (</a:t>
            </a:r>
            <a:r>
              <a:rPr lang="en-US" sz="1400" b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stereognosis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                 </a:t>
            </a:r>
            <a:r>
              <a:rPr lang="en-US" sz="14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Lesion</a:t>
            </a: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causes </a:t>
            </a:r>
            <a:r>
              <a:rPr lang="en-US" sz="14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Asteriognosis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failure to recognize any object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Low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[III]  The temporal lobe</a:t>
            </a:r>
            <a:r>
              <a:rPr lang="en-US" sz="14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contains:   -Auditory sensory area (area 41 &amp; 42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    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(concerned with hearing sensation from both sides).</a:t>
            </a:r>
          </a:p>
          <a:p>
            <a:pPr marL="0" indent="0" algn="justLow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-Auditory psychic area (area 22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            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(concerned with interpretation of auditory impulses).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[IV] The occipital lobe: </a:t>
            </a:r>
            <a:r>
              <a:rPr lang="en-US" sz="14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contains: -Visual sensory area (area 17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, which is the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primary visual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centre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0" indent="0" algn="justLow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- Visual association area (area 18 &amp; 19)  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which is concerned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with interpretation of visual impulses)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400" b="1" i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400" b="1" i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parieto</a:t>
            </a:r>
            <a:r>
              <a:rPr lang="en-US" sz="14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400" b="1" i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temporo</a:t>
            </a:r>
            <a:r>
              <a:rPr lang="en-US" sz="14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-occipital association area: </a:t>
            </a:r>
            <a:r>
              <a:rPr lang="en-US" sz="1400" b="1" i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(</a:t>
            </a:r>
            <a:r>
              <a:rPr lang="en-US" sz="1600" b="1" i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Wernike’s</a:t>
            </a: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 or area 37</a:t>
            </a:r>
            <a:r>
              <a:rPr lang="en-US" sz="14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495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-It is concerned with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interpretation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different sensations and present in the 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supra-marginal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angular gyri.</a:t>
            </a:r>
          </a:p>
          <a:p>
            <a:pPr marL="23495" indent="0" algn="justLow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-It receives impulses from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  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somatic association areas (area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5,7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parietal</a:t>
            </a:r>
          </a:p>
          <a:p>
            <a:pPr marL="23495" indent="0" algn="justLow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visual interpretative areas (area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18, 19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occipital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auditory interpretative areas (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area 22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temporal.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-This area is more developed in one hemisphere (dominant  hemisphere) (left side in right handed people) and concerned with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speech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Lesion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leads to failure to pick up meaning of spoken &amp; written words with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aphasia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algn="justLow">
              <a:spcBef>
                <a:spcPts val="0"/>
              </a:spcBef>
              <a:buClr>
                <a:srgbClr val="A458FF"/>
              </a:buClr>
              <a:buNone/>
            </a:pP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594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260A3FABA4A04CA8C8F93AF1FDCBA7" ma:contentTypeVersion="2" ma:contentTypeDescription="Create a new document." ma:contentTypeScope="" ma:versionID="f41312c69caf1ffd3d49f2fb3aed95f3">
  <xsd:schema xmlns:xsd="http://www.w3.org/2001/XMLSchema" xmlns:xs="http://www.w3.org/2001/XMLSchema" xmlns:p="http://schemas.microsoft.com/office/2006/metadata/properties" xmlns:ns2="20a449d1-f8ac-4040-aa3d-c83356f31b04" targetNamespace="http://schemas.microsoft.com/office/2006/metadata/properties" ma:root="true" ma:fieldsID="6b6fb25973389350444f2df26890bd63" ns2:_="">
    <xsd:import namespace="20a449d1-f8ac-4040-aa3d-c83356f31b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449d1-f8ac-4040-aa3d-c83356f31b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4F3D77-175C-4991-9D86-2C3A2086DC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a449d1-f8ac-4040-aa3d-c83356f31b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CBB09E-01BE-4D9B-8957-2DD3215AF93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FCB1170-E6DB-4CB4-A717-3909A8D8AC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</TotalTime>
  <Words>887</Words>
  <Application>Microsoft Office PowerPoint</Application>
  <PresentationFormat>عرض على الشاشة (9:16)‏</PresentationFormat>
  <Paragraphs>171</Paragraphs>
  <Slides>17</Slides>
  <Notes>16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2" baseType="lpstr">
      <vt:lpstr>Arial</vt:lpstr>
      <vt:lpstr>Symbol</vt:lpstr>
      <vt:lpstr>Calibri</vt:lpstr>
      <vt:lpstr>Times New Roman</vt:lpstr>
      <vt:lpstr>نسق Office</vt:lpstr>
      <vt:lpstr>   9- Higher function of neocortex.  By Prof. Sherif W. Mansour Physiology dpt., Mutah school of Medicine.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 The pulmonary circulation  By Prof. Sherif W. Mansour  Physiology dpt., Mutah school of Medicine .</dc:title>
  <dc:creator>Dr Sherif</dc:creator>
  <cp:lastModifiedBy>al-monther</cp:lastModifiedBy>
  <cp:revision>100</cp:revision>
  <dcterms:modified xsi:type="dcterms:W3CDTF">2021-01-03T14:23:02Z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0x0101005D260A3FABA4A04CA8C8F93AF1FDCBA7</vt:lpwstr>
  </property>
</Properties>
</file>