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sldIdLst>
    <p:sldId id="257" r:id="rId5"/>
    <p:sldId id="293" r:id="rId6"/>
    <p:sldId id="259" r:id="rId7"/>
    <p:sldId id="260" r:id="rId8"/>
    <p:sldId id="261" r:id="rId9"/>
    <p:sldId id="295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3" r:id="rId20"/>
    <p:sldId id="297" r:id="rId21"/>
    <p:sldId id="298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0" r:id="rId38"/>
    <p:sldId id="291" r:id="rId39"/>
    <p:sldId id="292" r:id="rId40"/>
    <p:sldId id="300" r:id="rId41"/>
    <p:sldId id="301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theme" Target="theme/theme1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presProps" Target="pres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15E63-46A5-4148-B9A0-05A387F192F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57FBF-E6CE-4AA1-8248-36A694F31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2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1671F1CF-F4D4-4290-A3E6-297BE632BD66}" type="slidenum">
              <a:rPr lang="ar-SA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3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B933E089-3E0F-43E8-893C-9271D167F3BD}" type="slidenum">
              <a:rPr lang="ar-JO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16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32956-4BF2-4CD8-B5E3-AB013CE787A7}" type="slidenum">
              <a:rPr lang="ar-SA" altLang="en-US"/>
              <a:pPr/>
              <a:t>18</a:t>
            </a:fld>
            <a:endParaRPr lang="en-US" alt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CD36139D-B22D-4CF5-A30F-0191D9A8B9CB}" type="slidenum">
              <a:rPr lang="ar-JO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29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A2E05FAD-D880-48D4-8408-0498BF7410F9}" type="slidenum">
              <a:rPr lang="ar-JO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32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57A4CE92-017C-4F94-93A2-6D16D350887F}" type="slidenum">
              <a:rPr lang="ar-JO" altLang="en-US" sz="1200">
                <a:solidFill>
                  <a:prstClr val="black"/>
                </a:solidFill>
                <a:latin typeface="Arial" charset="0"/>
                <a:cs typeface="Arial" charset="0"/>
              </a:rPr>
              <a:pPr/>
              <a:t>36</a:t>
            </a:fld>
            <a:endParaRPr lang="en-US" altLang="en-US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7BED-95E4-41F2-8F8E-984E1190828E}" type="slidenum">
              <a:rPr lang="ar-SA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7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39C8-E759-4D0A-B742-581A20825C1A}" type="slidenum">
              <a:rPr lang="ar-SA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2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76B3-9C67-405E-AAAB-6CD7775F7D87}" type="slidenum">
              <a:rPr lang="ar-SA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8328-5F1F-4935-9E1A-A7129E8C03D1}" type="slidenum">
              <a:rPr lang="ar-SA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1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777A-A83C-4D69-896B-1B8469716B3B}" type="slidenum">
              <a:rPr lang="ar-SA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1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29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4229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CA1D5-0202-4523-A3A7-526727114E2B}" type="slidenum">
              <a:rPr lang="ar-SA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3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FDFE1-7DDB-40FE-8ABD-029379A6C7D8}" type="slidenum">
              <a:rPr lang="ar-SA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0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FC3E6-B19E-4665-934B-81C762A2F8F9}" type="slidenum">
              <a:rPr lang="ar-SA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8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A6F92-06FE-45E6-9F8B-25E3634E6F6A}" type="slidenum">
              <a:rPr lang="ar-SA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4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2F0CB-C434-418B-B0E7-6427AD7CB8CC}" type="slidenum">
              <a:rPr lang="ar-SA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0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1520-A034-4180-BF86-31A969387A87}" type="slidenum">
              <a:rPr lang="ar-SA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1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5240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47C070-1D95-4ED7-A6DC-B5C6C1063D2A}" type="slidenum">
              <a:rPr lang="ar-SA" alt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0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CCECF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pn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buFontTx/>
              <a:buNone/>
            </a:pPr>
            <a:endParaRPr lang="en-US" altLang="en-US" sz="4400" b="1">
              <a:latin typeface="Tahoma" pitchFamily="34" charset="0"/>
              <a:cs typeface="Tahoma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THYROID GLAND</a:t>
            </a:r>
          </a:p>
          <a:p>
            <a:pPr marL="609600" indent="-609600" algn="ctr" eaLnBrk="1" hangingPunct="1">
              <a:buFontTx/>
              <a:buNone/>
            </a:pPr>
            <a:endParaRPr lang="en-US" altLang="en-US" sz="4400" b="1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Subtitle 9"/>
          <p:cNvSpPr txBox="1">
            <a:spLocks/>
          </p:cNvSpPr>
          <p:nvPr/>
        </p:nvSpPr>
        <p:spPr bwMode="auto">
          <a:xfrm>
            <a:off x="3100123" y="4928429"/>
            <a:ext cx="6030618" cy="18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99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CCECFF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800" b="1" kern="0">
                <a:solidFill>
                  <a:srgbClr val="FFFF00"/>
                </a:solidFill>
              </a:rPr>
              <a:t>Dr. </a:t>
            </a:r>
            <a:r>
              <a:rPr lang="en-US" altLang="en-US" sz="1800" b="1" kern="0" err="1">
                <a:solidFill>
                  <a:srgbClr val="FFFF00"/>
                </a:solidFill>
              </a:rPr>
              <a:t>Bushra</a:t>
            </a:r>
            <a:r>
              <a:rPr lang="en-US" altLang="en-US" sz="1800" b="1" kern="0">
                <a:solidFill>
                  <a:srgbClr val="FFFF00"/>
                </a:solidFill>
              </a:rPr>
              <a:t> </a:t>
            </a:r>
            <a:r>
              <a:rPr lang="en-US" altLang="en-US" sz="1800" b="1" kern="0" err="1">
                <a:solidFill>
                  <a:srgbClr val="FFFF00"/>
                </a:solidFill>
              </a:rPr>
              <a:t>AlTarawneh</a:t>
            </a:r>
            <a:r>
              <a:rPr lang="en-US" altLang="en-US" sz="1800" b="1" kern="0">
                <a:solidFill>
                  <a:srgbClr val="FFFF00"/>
                </a:solidFill>
              </a:rPr>
              <a:t>, MD</a:t>
            </a:r>
          </a:p>
          <a:p>
            <a:pPr marL="0" indent="0" eaLnBrk="1" hangingPunct="1">
              <a:buNone/>
            </a:pPr>
            <a:r>
              <a:rPr lang="en-US" altLang="en-US" sz="1800" b="1" kern="0">
                <a:solidFill>
                  <a:srgbClr val="FFFF00"/>
                </a:solidFill>
              </a:rPr>
              <a:t>Anatomical pathology </a:t>
            </a:r>
            <a:br>
              <a:rPr lang="en-US" altLang="en-US" sz="1800" b="1" kern="0">
                <a:solidFill>
                  <a:srgbClr val="FFFF00"/>
                </a:solidFill>
              </a:rPr>
            </a:br>
            <a:r>
              <a:rPr lang="en-US" altLang="en-US" sz="1800" b="1" kern="0" err="1">
                <a:solidFill>
                  <a:srgbClr val="FFFF00"/>
                </a:solidFill>
              </a:rPr>
              <a:t>Mutah</a:t>
            </a:r>
            <a:r>
              <a:rPr lang="en-US" altLang="en-US" sz="1800" b="1" kern="0">
                <a:solidFill>
                  <a:srgbClr val="FFFF00"/>
                </a:solidFill>
              </a:rPr>
              <a:t> University</a:t>
            </a:r>
            <a:br>
              <a:rPr lang="en-US" altLang="en-US" sz="1800" b="1" kern="0">
                <a:solidFill>
                  <a:srgbClr val="FFFF00"/>
                </a:solidFill>
              </a:rPr>
            </a:br>
            <a:r>
              <a:rPr lang="en-US" altLang="en-US" sz="1800" b="1" kern="0">
                <a:solidFill>
                  <a:srgbClr val="FFFF00"/>
                </a:solidFill>
              </a:rPr>
              <a:t>School of Medicine- Department of Laboratory medicine &amp; Pathology</a:t>
            </a:r>
            <a:br>
              <a:rPr lang="en-US" altLang="en-US" sz="1800" kern="0">
                <a:solidFill>
                  <a:srgbClr val="FFFF00"/>
                </a:solidFill>
              </a:rPr>
            </a:br>
            <a:r>
              <a:rPr lang="en-US" altLang="en-US" sz="1800" b="1" kern="0">
                <a:solidFill>
                  <a:srgbClr val="FFFF00"/>
                </a:solidFill>
              </a:rPr>
              <a:t>Endocrine system lectures 2021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5445991"/>
            <a:ext cx="1329305" cy="13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573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Hypothyroidism is commoner in endemic areas of iodine deficiency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915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400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CRETINISM</a:t>
            </a:r>
            <a:r>
              <a:rPr lang="en-US" altLang="ar-SA" sz="2400">
                <a:latin typeface="Tahoma" pitchFamily="34" charset="0"/>
                <a:cs typeface="Tahoma" pitchFamily="34" charset="0"/>
              </a:rPr>
              <a:t> : hypothyroidism in infancy &amp; is related to the onset of deficiency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Tahoma" pitchFamily="34" charset="0"/>
              </a:rPr>
              <a:t> If early in fetal life</a:t>
            </a:r>
            <a:r>
              <a:rPr lang="en-US" altLang="ar-SA" sz="2400">
                <a:latin typeface="Tahoma" pitchFamily="34" charset="0"/>
                <a:cs typeface="Tahoma" pitchFamily="34" charset="0"/>
                <a:sym typeface="Symbol" pitchFamily="18" charset="2"/>
              </a:rPr>
              <a:t> Mental  retardation 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Tahoma" pitchFamily="34" charset="0"/>
                <a:sym typeface="Symbol" pitchFamily="18" charset="2"/>
              </a:rPr>
              <a:t> short stature, hernia, skeletal abnormalities,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Tahoma" pitchFamily="34" charset="0"/>
                <a:sym typeface="Symbol" pitchFamily="18" charset="2"/>
              </a:rPr>
              <a:t> Protruding tongue.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ar-SA" sz="240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400">
                <a:solidFill>
                  <a:schemeClr val="hlink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sz="2400">
                <a:solidFill>
                  <a:srgbClr val="00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MYXEDEMA </a:t>
            </a:r>
            <a:r>
              <a:rPr lang="en-US" altLang="ar-SA" sz="2400">
                <a:latin typeface="Tahoma" pitchFamily="34" charset="0"/>
                <a:cs typeface="Tahoma" pitchFamily="34" charset="0"/>
                <a:sym typeface="Symbol" pitchFamily="18" charset="2"/>
              </a:rPr>
              <a:t>in adults Apathy, slow mental processes, cold </a:t>
            </a:r>
            <a:r>
              <a:rPr lang="en-US" altLang="ar-SA" sz="2400" err="1">
                <a:latin typeface="Tahoma" pitchFamily="34" charset="0"/>
                <a:cs typeface="Tahoma" pitchFamily="34" charset="0"/>
                <a:sym typeface="Symbol" pitchFamily="18" charset="2"/>
              </a:rPr>
              <a:t>intolerence</a:t>
            </a:r>
            <a:r>
              <a:rPr lang="en-US" altLang="ar-SA" sz="2400">
                <a:latin typeface="Tahoma" pitchFamily="34" charset="0"/>
                <a:cs typeface="Tahoma" pitchFamily="34" charset="0"/>
                <a:sym typeface="Symbol" pitchFamily="18" charset="2"/>
              </a:rPr>
              <a:t>, accumulation of </a:t>
            </a:r>
            <a:r>
              <a:rPr lang="en-US" altLang="ar-SA" sz="2400" err="1">
                <a:latin typeface="Tahoma" pitchFamily="34" charset="0"/>
                <a:cs typeface="Tahoma" pitchFamily="34" charset="0"/>
                <a:sym typeface="Symbol" pitchFamily="18" charset="2"/>
              </a:rPr>
              <a:t>mucopolysaccharides</a:t>
            </a:r>
            <a:r>
              <a:rPr lang="en-US" altLang="ar-SA" sz="2400">
                <a:latin typeface="Tahoma" pitchFamily="34" charset="0"/>
                <a:cs typeface="Tahoma" pitchFamily="34" charset="0"/>
                <a:sym typeface="Symbol" pitchFamily="18" charset="2"/>
              </a:rPr>
              <a:t> in subcutaneous tissue, deepening of the voice and constipation.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ar-SA" sz="240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40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sz="2400" b="1" u="sng" err="1">
                <a:solidFill>
                  <a:srgbClr val="00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Lab.tests</a:t>
            </a:r>
            <a:r>
              <a:rPr lang="en-US" altLang="ar-SA" sz="2400" b="1">
                <a:solidFill>
                  <a:srgbClr val="00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:</a:t>
            </a:r>
            <a:r>
              <a:rPr lang="en-US" altLang="ar-SA" sz="2400">
                <a:latin typeface="Tahoma" pitchFamily="34" charset="0"/>
                <a:cs typeface="Tahoma" pitchFamily="34" charset="0"/>
                <a:sym typeface="Symbol" pitchFamily="18" charset="2"/>
              </a:rPr>
              <a:t>  </a:t>
            </a:r>
            <a:r>
              <a:rPr lang="en-US" altLang="ar-SA" sz="2400" b="1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 TSH in primary hypothyroidism, unaffected in  others T4 in both.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6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Severe Hypothyroidism ( CRETINS)</a:t>
            </a:r>
          </a:p>
        </p:txBody>
      </p:sp>
      <p:pic>
        <p:nvPicPr>
          <p:cNvPr id="583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47800"/>
            <a:ext cx="3429000" cy="4495800"/>
          </a:xfrm>
          <a:noFill/>
        </p:spPr>
      </p:pic>
      <p:pic>
        <p:nvPicPr>
          <p:cNvPr id="5837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47800"/>
            <a:ext cx="3657600" cy="4471988"/>
          </a:xfrm>
          <a:noFill/>
        </p:spPr>
      </p:pic>
    </p:spTree>
    <p:extLst>
      <p:ext uri="{BB962C8B-B14F-4D97-AF65-F5344CB8AC3E}">
        <p14:creationId xmlns:p14="http://schemas.microsoft.com/office/powerpoint/2010/main" val="88395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609600"/>
          </a:xfrm>
        </p:spPr>
        <p:txBody>
          <a:bodyPr/>
          <a:lstStyle/>
          <a:p>
            <a:pPr algn="l" eaLnBrk="1" hangingPunct="1"/>
            <a:r>
              <a:rPr lang="en-US" altLang="en-US" sz="3600"/>
              <a:t> </a:t>
            </a:r>
            <a:r>
              <a:rPr lang="en-US" altLang="ar-SA" sz="32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THYROIDITIS :</a:t>
            </a:r>
            <a:endParaRPr lang="en-US" altLang="ar-SA" sz="320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Mostly 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autoimmune mechanisms</a:t>
            </a:r>
          </a:p>
          <a:p>
            <a:pPr eaLnBrk="1" hangingPunct="1"/>
            <a:r>
              <a:rPr lang="en-US" altLang="ar-SA">
                <a:latin typeface="Tahoma" pitchFamily="34" charset="0"/>
                <a:cs typeface="Tahoma" pitchFamily="34" charset="0"/>
              </a:rPr>
              <a:t>Types include :</a:t>
            </a:r>
          </a:p>
          <a:p>
            <a:pPr eaLnBrk="1" hangingPunct="1"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- Chronic lymphocytic thyroiditis</a:t>
            </a:r>
          </a:p>
          <a:p>
            <a:pPr eaLnBrk="1" hangingPunct="1"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     (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Hashimoto’s thyroiditis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)   </a:t>
            </a:r>
          </a:p>
          <a:p>
            <a:pPr eaLnBrk="1" hangingPunct="1"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- </a:t>
            </a:r>
            <a:r>
              <a:rPr lang="en-US" altLang="ar-SA" err="1">
                <a:latin typeface="Tahoma" pitchFamily="34" charset="0"/>
                <a:cs typeface="Tahoma" pitchFamily="34" charset="0"/>
              </a:rPr>
              <a:t>Subacute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 granulomatous thyroiditis</a:t>
            </a:r>
          </a:p>
          <a:p>
            <a:pPr eaLnBrk="1" hangingPunct="1"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     (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en-US" altLang="ar-SA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Quervain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thyroiditis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 3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- </a:t>
            </a:r>
            <a:r>
              <a:rPr lang="en-US" altLang="ar-SA" err="1">
                <a:latin typeface="Tahoma" pitchFamily="34" charset="0"/>
                <a:cs typeface="Tahoma" pitchFamily="34" charset="0"/>
              </a:rPr>
              <a:t>Subacute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 lymphocytic thyroiditis</a:t>
            </a:r>
          </a:p>
          <a:p>
            <a:pPr eaLnBrk="1" hangingPunct="1"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- Riedel thyroiditis</a:t>
            </a:r>
          </a:p>
          <a:p>
            <a:pPr eaLnBrk="1" hangingPunct="1"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ar-SA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altLang="ar-SA" sz="2400" b="1"/>
              <a:t> </a:t>
            </a:r>
          </a:p>
          <a:p>
            <a:pPr eaLnBrk="1" hangingPunct="1">
              <a:buFontTx/>
              <a:buNone/>
            </a:pPr>
            <a:r>
              <a:rPr lang="en-US" altLang="ar-SA" sz="2400" b="1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073529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solidFill>
                  <a:srgbClr val="FFFF00"/>
                </a:solidFill>
                <a:latin typeface="Tahoma" pitchFamily="34" charset="0"/>
              </a:rPr>
              <a:t>HASHIMOTO’s THYROIDITIS : </a:t>
            </a:r>
            <a:br>
              <a:rPr lang="en-US" altLang="en-US" sz="3200" b="1">
                <a:solidFill>
                  <a:srgbClr val="FFFF00"/>
                </a:solidFill>
                <a:latin typeface="Tahoma" pitchFamily="34" charset="0"/>
              </a:rPr>
            </a:br>
            <a:r>
              <a:rPr lang="en-US" altLang="en-US" sz="3200" b="1">
                <a:solidFill>
                  <a:srgbClr val="FFFF00"/>
                </a:solidFill>
                <a:latin typeface="Tahoma" pitchFamily="34" charset="0"/>
              </a:rPr>
              <a:t>Chronic Lymphocytic Thyroiditis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915400" cy="5410200"/>
          </a:xfrm>
        </p:spPr>
        <p:txBody>
          <a:bodyPr/>
          <a:lstStyle/>
          <a:p>
            <a:pPr eaLnBrk="1" hangingPunct="1"/>
            <a:endParaRPr lang="en-US" altLang="en-US">
              <a:latin typeface="Tahoma" pitchFamily="34" charset="0"/>
              <a:cs typeface="Times New Roman" pitchFamily="18" charset="0"/>
            </a:endParaRPr>
          </a:p>
          <a:p>
            <a:pPr eaLnBrk="1" hangingPunct="1"/>
            <a:r>
              <a:rPr lang="en-US" altLang="en-US">
                <a:latin typeface="Tahoma" pitchFamily="34" charset="0"/>
                <a:cs typeface="Times New Roman" pitchFamily="18" charset="0"/>
              </a:rPr>
              <a:t>Autoimmune disease characterized by progressive destruction of thyroid tissue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imes New Roman" pitchFamily="18" charset="0"/>
              </a:rPr>
              <a:t>Commonest type of thyroiditis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imes New Roman" pitchFamily="18" charset="0"/>
              </a:rPr>
              <a:t>Commonest cause of hypothyroidism in areas</a:t>
            </a:r>
          </a:p>
          <a:p>
            <a:pPr eaLnBrk="1" hangingPunct="1">
              <a:buFontTx/>
              <a:buNone/>
            </a:pPr>
            <a:r>
              <a:rPr lang="en-US" altLang="en-US">
                <a:latin typeface="Tahoma" pitchFamily="34" charset="0"/>
                <a:cs typeface="Times New Roman" pitchFamily="18" charset="0"/>
              </a:rPr>
              <a:t>   of sufficient iodine levels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imes New Roman" pitchFamily="18" charset="0"/>
              </a:rPr>
              <a:t>F:M = 10-20 :1, 45-65 yrs.</a:t>
            </a:r>
          </a:p>
        </p:txBody>
      </p:sp>
    </p:spTree>
    <p:extLst>
      <p:ext uri="{BB962C8B-B14F-4D97-AF65-F5344CB8AC3E}">
        <p14:creationId xmlns:p14="http://schemas.microsoft.com/office/powerpoint/2010/main" val="3300497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altLang="en-US"/>
              <a:t>Pathogenesis of Hashimoto thyroiditis</a:t>
            </a:r>
          </a:p>
        </p:txBody>
      </p:sp>
      <p:pic>
        <p:nvPicPr>
          <p:cNvPr id="62467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19200"/>
            <a:ext cx="6855296" cy="4442048"/>
          </a:xfrm>
        </p:spPr>
      </p:pic>
      <p:sp>
        <p:nvSpPr>
          <p:cNvPr id="2" name="Rectangle 1"/>
          <p:cNvSpPr/>
          <p:nvPr/>
        </p:nvSpPr>
        <p:spPr>
          <a:xfrm>
            <a:off x="7343800" y="2276872"/>
            <a:ext cx="180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Anti thyroglobulin</a:t>
            </a:r>
          </a:p>
          <a:p>
            <a:r>
              <a:rPr lang="en-US">
                <a:solidFill>
                  <a:schemeClr val="bg1"/>
                </a:solidFill>
              </a:rPr>
              <a:t>And </a:t>
            </a:r>
            <a:r>
              <a:rPr lang="en-US" err="1">
                <a:solidFill>
                  <a:schemeClr val="bg1"/>
                </a:solidFill>
              </a:rPr>
              <a:t>antithyroid</a:t>
            </a:r>
            <a:r>
              <a:rPr lang="en-US">
                <a:solidFill>
                  <a:schemeClr val="bg1"/>
                </a:solidFill>
              </a:rPr>
              <a:t> peroxidase antibodies</a:t>
            </a:r>
          </a:p>
        </p:txBody>
      </p:sp>
    </p:spTree>
    <p:extLst>
      <p:ext uri="{BB962C8B-B14F-4D97-AF65-F5344CB8AC3E}">
        <p14:creationId xmlns:p14="http://schemas.microsoft.com/office/powerpoint/2010/main" val="351634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eaLnBrk="1" hangingPunct="1"/>
            <a:r>
              <a:rPr lang="en-US" altLang="ar-SA" b="1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  Clinically :</a:t>
            </a:r>
          </a:p>
          <a:p>
            <a:pPr eaLnBrk="1" hangingPunct="1">
              <a:buFontTx/>
              <a:buNone/>
            </a:pPr>
            <a:endParaRPr lang="en-US" altLang="en-US" sz="3600">
              <a:latin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en-US" altLang="en-US" sz="3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Painless symmetrical diffuse goiter</a:t>
            </a:r>
            <a:endParaRPr lang="en-US" altLang="ar-SA" sz="32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en-US" altLang="ar-SA" sz="3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May show initial </a:t>
            </a:r>
            <a:r>
              <a:rPr lang="en-US" altLang="ar-SA" sz="320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toxicosis</a:t>
            </a:r>
            <a:r>
              <a:rPr lang="en-US" altLang="ar-SA" sz="3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32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US" altLang="ar-SA" sz="3200" b="1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Hashitoxicosis</a:t>
            </a:r>
            <a:r>
              <a:rPr lang="en-US" altLang="ar-SA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)</a:t>
            </a:r>
          </a:p>
          <a:p>
            <a:pPr lvl="1" eaLnBrk="1" hangingPunct="1"/>
            <a:r>
              <a:rPr lang="en-US" altLang="ar-SA" sz="3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Later marked  hypothyroidism.</a:t>
            </a:r>
          </a:p>
          <a:p>
            <a:pPr lvl="1" eaLnBrk="1" hangingPunct="1"/>
            <a:r>
              <a:rPr lang="en-US" altLang="ar-SA" sz="3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Patients have </a:t>
            </a:r>
            <a:r>
              <a:rPr lang="en-US" altLang="ar-SA" sz="3200">
                <a:solidFill>
                  <a:schemeClr val="bg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 risk of </a:t>
            </a:r>
            <a:r>
              <a:rPr lang="en-US" altLang="ar-SA" sz="3200" b="1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B-Cell lymphoma </a:t>
            </a:r>
            <a:r>
              <a:rPr lang="en-US" altLang="ar-SA" sz="3200">
                <a:latin typeface="Tahoma" pitchFamily="34" charset="0"/>
                <a:cs typeface="Tahoma" pitchFamily="34" charset="0"/>
              </a:rPr>
              <a:t>&amp; </a:t>
            </a:r>
            <a:r>
              <a:rPr lang="en-US" altLang="ar-SA" sz="32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Papillary thyroid CA </a:t>
            </a:r>
          </a:p>
          <a:p>
            <a:pPr marL="457200" lvl="1" indent="0" eaLnBrk="1" hangingPunct="1">
              <a:buNone/>
            </a:pPr>
            <a:endParaRPr lang="en-US" altLang="ar-SA" sz="3200" b="1">
              <a:solidFill>
                <a:schemeClr val="hlink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S01871-024-f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Downloaded from: Robbins &amp; Cotran Pathologic Basis of Disease (on 4 December 2005 01:50 PM)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© 2005 Elsevier </a:t>
            </a:r>
          </a:p>
        </p:txBody>
      </p:sp>
      <p:pic>
        <p:nvPicPr>
          <p:cNvPr id="65542" name="Picture 6" descr="admi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53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17</a:t>
            </a:fld>
            <a:endParaRPr lang="en-US" altLang="en-US"/>
          </a:p>
        </p:txBody>
      </p:sp>
      <p:pic>
        <p:nvPicPr>
          <p:cNvPr id="5" name="عنصر نائب للمحتوى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026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DF0D-79F9-4025-AB4C-E9E3E7F0CE6B}" type="slidenum">
              <a:rPr lang="ar-SA" altLang="en-US"/>
              <a:pPr/>
              <a:t>18</a:t>
            </a:fld>
            <a:endParaRPr lang="en-US" alt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8181" name="Picture 5" descr="ENDO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3428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ar-SA" sz="3200" b="1">
                <a:latin typeface="Tahoma" pitchFamily="34" charset="0"/>
                <a:cs typeface="Tahoma" pitchFamily="34" charset="0"/>
              </a:rPr>
              <a:t>SUBACUTE GRANULOMATOUS THYROIDITIS 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915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ar-SA">
                <a:latin typeface="Tahoma" pitchFamily="34" charset="0"/>
                <a:cs typeface="Tahoma" pitchFamily="34" charset="0"/>
              </a:rPr>
              <a:t>Middle aged , more in females. Viral etiology 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Self-limited (6-8w)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Acute onset of pain in the neck , fever,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    ESR,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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WBC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Transient  thyrotoxicosis.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Morphology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>
                <a:solidFill>
                  <a:schemeClr val="hlink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Firm gland.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 Destruction of acini leads to mixed inflammatory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   infiltrate.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 Neutrophils , Macrophages &amp; Giant cells &amp;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imes New Roman" pitchFamily="18" charset="0"/>
                <a:sym typeface="Symbol" pitchFamily="18" charset="2"/>
              </a:rPr>
              <a:t>   formation of g</a:t>
            </a: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ranulomas</a:t>
            </a:r>
          </a:p>
          <a:p>
            <a:pPr lvl="1" eaLnBrk="1" hangingPunct="1">
              <a:lnSpc>
                <a:spcPct val="90000"/>
              </a:lnSpc>
            </a:pPr>
            <a:endParaRPr lang="en-US" altLang="ar-SA" sz="24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5984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607829" cy="57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123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7588" name="Picture 4" descr="ENDO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146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latin typeface="Tahoma" pitchFamily="34" charset="0"/>
                <a:cs typeface="Tahoma" pitchFamily="34" charset="0"/>
              </a:rPr>
              <a:t>SUBACUTE LYMPHOCYTIC THYROIDITIS : (Silent)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915400" cy="4953000"/>
          </a:xfrm>
        </p:spPr>
        <p:txBody>
          <a:bodyPr/>
          <a:lstStyle/>
          <a:p>
            <a:pPr eaLnBrk="1" hangingPunct="1"/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Middle aged females &amp; post partum patients</a:t>
            </a:r>
          </a:p>
          <a:p>
            <a:pPr eaLnBrk="1" hangingPunct="1"/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Probably autoimmune with circulating AB</a:t>
            </a:r>
          </a:p>
          <a:p>
            <a:pPr eaLnBrk="1" hangingPunct="1"/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May recur in subsequent pregnancies</a:t>
            </a:r>
          </a:p>
          <a:p>
            <a:pPr eaLnBrk="1" hangingPunct="1"/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May progress to hypothyroidism</a:t>
            </a:r>
          </a:p>
          <a:p>
            <a:pPr eaLnBrk="1" hangingPunct="1"/>
            <a:r>
              <a:rPr lang="en-US" altLang="ar-SA">
                <a:solidFill>
                  <a:srgbClr val="FFFF66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Histology :</a:t>
            </a:r>
          </a:p>
          <a:p>
            <a:pPr eaLnBrk="1" hangingPunct="1"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   similar to Hashimoto’s thyroiditis without Hurthle cell metaplasia</a:t>
            </a:r>
            <a:endParaRPr lang="en-US" altLang="ar-SA" u="sng"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945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ar-SA" b="1" err="1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Reidel’s</a:t>
            </a:r>
            <a:r>
              <a:rPr lang="en-US" altLang="ar-SA" b="1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Thyroiditis –</a:t>
            </a: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   </a:t>
            </a:r>
          </a:p>
          <a:p>
            <a:pPr eaLnBrk="1" hangingPunct="1">
              <a:buFontTx/>
              <a:buNone/>
              <a:defRPr/>
            </a:pPr>
            <a:r>
              <a:rPr lang="en-US" altLang="ar-SA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Dense fibrosis without prominent inflammation involving the thyroid and contiguous neck structures.</a:t>
            </a:r>
          </a:p>
          <a:p>
            <a:pPr eaLnBrk="1" hangingPunct="1">
              <a:buFontTx/>
              <a:buChar char="-"/>
              <a:defRPr/>
            </a:pP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ass. with idiopathic fibrosis in other sites of the body.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- Circulating anti-thyroid antibodies, ? Autoimmune </a:t>
            </a:r>
            <a:r>
              <a:rPr lang="en-US" altLang="ar-SA" err="1">
                <a:latin typeface="Tahoma" pitchFamily="34" charset="0"/>
                <a:cs typeface="Tahoma" pitchFamily="34" charset="0"/>
                <a:sym typeface="Symbol" pitchFamily="18" charset="2"/>
              </a:rPr>
              <a:t>aetiology</a:t>
            </a: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   </a:t>
            </a:r>
          </a:p>
          <a:p>
            <a:pPr eaLnBrk="1" hangingPunct="1">
              <a:buFontTx/>
              <a:buNone/>
              <a:defRPr/>
            </a:pPr>
            <a:endParaRPr lang="en-US" altLang="ar-SA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11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0660" name="AutoShape 5" descr="Riedel's thyroiditis showing sclerosis, chronic inflammation, and parenchymal atrophy.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70661" name="AutoShape 7" descr="Riedel's thyroiditis showing sclerosis, chronic inflammation, and parenchymal atrophy.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  <p:sp>
        <p:nvSpPr>
          <p:cNvPr id="70662" name="AutoShape 9" descr="Riedel's thyroiditis showing sclerosis, chronic inflammation, and parenchymal atrophy.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  <p:pic>
        <p:nvPicPr>
          <p:cNvPr id="70663" name="Picture 11" descr="Riedel's thyroid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Rectangle 12"/>
          <p:cNvSpPr>
            <a:spLocks noChangeArrowheads="1"/>
          </p:cNvSpPr>
          <p:nvPr/>
        </p:nvSpPr>
        <p:spPr bwMode="auto">
          <a:xfrm>
            <a:off x="2971800" y="6248400"/>
            <a:ext cx="3352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rPr>
              <a:t>Reidle</a:t>
            </a:r>
            <a:r>
              <a:rPr lang="en-US" altLang="en-US" sz="32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rPr>
              <a:t>s Thyroiditis</a:t>
            </a:r>
          </a:p>
        </p:txBody>
      </p:sp>
    </p:spTree>
    <p:extLst>
      <p:ext uri="{BB962C8B-B14F-4D97-AF65-F5344CB8AC3E}">
        <p14:creationId xmlns:p14="http://schemas.microsoft.com/office/powerpoint/2010/main" val="2683414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/>
              <a:t>GRAVE’S DISEASE :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763000" cy="830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ar-SA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ar-SA">
                <a:latin typeface="Tahoma" pitchFamily="34" charset="0"/>
                <a:cs typeface="Tahoma" pitchFamily="34" charset="0"/>
              </a:rPr>
              <a:t>Commonest cause of endogenous hyperthyroidism</a:t>
            </a:r>
          </a:p>
          <a:p>
            <a:pPr eaLnBrk="1" hangingPunct="1"/>
            <a:r>
              <a:rPr lang="en-US" altLang="ar-SA">
                <a:latin typeface="Tahoma" pitchFamily="34" charset="0"/>
                <a:cs typeface="Tahoma" pitchFamily="34" charset="0"/>
              </a:rPr>
              <a:t>Age 20- 40 yrs., </a:t>
            </a:r>
          </a:p>
          <a:p>
            <a:pPr eaLnBrk="1" hangingPunct="1"/>
            <a:r>
              <a:rPr lang="en-US" altLang="ar-SA">
                <a:latin typeface="Tahoma" pitchFamily="34" charset="0"/>
                <a:cs typeface="Tahoma" pitchFamily="34" charset="0"/>
              </a:rPr>
              <a:t>M: F ratio is 1: 7</a:t>
            </a:r>
          </a:p>
          <a:p>
            <a:pPr eaLnBrk="1" hangingPunct="1"/>
            <a:r>
              <a:rPr lang="en-US" altLang="ar-SA">
                <a:latin typeface="Tahoma" pitchFamily="34" charset="0"/>
                <a:cs typeface="Tahoma" pitchFamily="34" charset="0"/>
              </a:rPr>
              <a:t>More common in western races</a:t>
            </a:r>
          </a:p>
          <a:p>
            <a:pPr eaLnBrk="1" hangingPunct="1">
              <a:buFontTx/>
              <a:buNone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altLang="en-US" sz="400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400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</a:t>
            </a:r>
          </a:p>
          <a:p>
            <a:pPr eaLnBrk="1" hangingPunct="1">
              <a:buFontTx/>
              <a:buNone/>
            </a:pPr>
            <a:r>
              <a:rPr lang="en-US" altLang="en-US" sz="4000" b="1"/>
              <a:t>        </a:t>
            </a:r>
          </a:p>
          <a:p>
            <a:pPr eaLnBrk="1" hangingPunct="1">
              <a:buFontTx/>
              <a:buNone/>
            </a:pPr>
            <a:endParaRPr lang="en-US" altLang="en-US" sz="4000" b="1" u="sng"/>
          </a:p>
        </p:txBody>
      </p:sp>
    </p:spTree>
    <p:extLst>
      <p:ext uri="{BB962C8B-B14F-4D97-AF65-F5344CB8AC3E}">
        <p14:creationId xmlns:p14="http://schemas.microsoft.com/office/powerpoint/2010/main" val="31649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ar-SA" sz="3600" b="1"/>
              <a:t>Main features of GRAVES DISEASE :</a:t>
            </a:r>
            <a:endParaRPr lang="en-US" altLang="ar-SA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763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16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16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1 - Thyrotoxicosis with smooth symmetrical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  enlargement of  thyroid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2</a:t>
            </a:r>
            <a:r>
              <a:rPr lang="en-US" altLang="ar-SA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- Infiltrative ophthalmopathy with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   exophthalmus in 40%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3-  Pretibial myxedema in a minority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ar-SA">
                <a:latin typeface="Tahoma" pitchFamily="34" charset="0"/>
                <a:cs typeface="Tahoma" pitchFamily="34" charset="0"/>
              </a:rPr>
              <a:t>Lab findings :   </a:t>
            </a: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 T4, T3 , TSH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Radioactive study:  Diffuse uptake of  radioactive  I</a:t>
            </a:r>
            <a:endParaRPr lang="en-US" altLang="en-US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713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3600">
                <a:latin typeface="Tahoma" pitchFamily="34" charset="0"/>
                <a:cs typeface="Tahoma" pitchFamily="34" charset="0"/>
              </a:rPr>
              <a:t>Pathogenesis of GRAVE’S DISEASE :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10600" cy="54102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Genetic etiology + Autoimmune processes</a:t>
            </a:r>
          </a:p>
          <a:p>
            <a:pPr eaLnBrk="1" hangingPunct="1"/>
            <a:r>
              <a:rPr lang="en-US" altLang="en-US" u="sng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GENETIC EVIDENCE :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May be familial 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60% concordance in identical twins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Susceptibility is associated with 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HLA-B8  &amp; - DR3 </a:t>
            </a:r>
            <a:endParaRPr lang="en-US" altLang="en-US"/>
          </a:p>
          <a:p>
            <a:pPr eaLnBrk="1" hangingPunct="1"/>
            <a:r>
              <a:rPr lang="en-US" altLang="ar-SA">
                <a:latin typeface="Tahoma" pitchFamily="34" charset="0"/>
                <a:cs typeface="Tahoma" pitchFamily="34" charset="0"/>
              </a:rPr>
              <a:t>May exist with other similar diseases   e.g. </a:t>
            </a:r>
          </a:p>
          <a:p>
            <a:pPr eaLnBrk="1" hangingPunct="1">
              <a:buFontTx/>
              <a:buNone/>
            </a:pPr>
            <a:r>
              <a:rPr lang="en-US" altLang="en-US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SLE, Pernicious anemia, Diabetes type I,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 Addison’s dis.</a:t>
            </a:r>
          </a:p>
          <a:p>
            <a:pPr eaLnBrk="1" hangingPunct="1">
              <a:buFontTx/>
              <a:buNone/>
            </a:pPr>
            <a:endParaRPr lang="en-US" altLang="ar-SA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507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3200" u="sng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IMMUNE MECHANISMS :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915400" cy="5562600"/>
          </a:xfrm>
        </p:spPr>
        <p:txBody>
          <a:bodyPr/>
          <a:lstStyle/>
          <a:p>
            <a:pPr eaLnBrk="1" hangingPunct="1"/>
            <a:r>
              <a:rPr lang="en-US" altLang="en-US" sz="2800">
                <a:latin typeface="Tahoma" pitchFamily="34" charset="0"/>
                <a:cs typeface="Tahoma" pitchFamily="34" charset="0"/>
              </a:rPr>
              <a:t>Antibodies to thyroid peroxisomes &amp; thyroglobulin</a:t>
            </a:r>
          </a:p>
          <a:p>
            <a:pPr eaLnBrk="1" hangingPunct="1"/>
            <a:r>
              <a:rPr lang="en-US" altLang="en-US" sz="2800">
                <a:latin typeface="Tahoma" pitchFamily="34" charset="0"/>
                <a:cs typeface="Tahoma" pitchFamily="34" charset="0"/>
              </a:rPr>
              <a:t>Patients develop autoantibodies to TSH receptor</a:t>
            </a:r>
          </a:p>
          <a:p>
            <a:pPr lvl="1" eaLnBrk="1" hangingPunct="1"/>
            <a:r>
              <a:rPr lang="en-US" altLang="en-US" sz="2400">
                <a:solidFill>
                  <a:srgbClr val="66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Thyroid Stimulating Immunoglobulin ( TSI) binds to TSH receptor </a:t>
            </a:r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→</a:t>
            </a:r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thyroxin </a:t>
            </a:r>
            <a:endParaRPr lang="en-US" altLang="en-US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Thyroid Growth Stimulating Immunoglobulin</a:t>
            </a:r>
          </a:p>
          <a:p>
            <a:pPr lvl="1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(TGI) </a:t>
            </a:r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→</a:t>
            </a:r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proliferation of thyroid epithelium </a:t>
            </a:r>
          </a:p>
          <a:p>
            <a:pPr lvl="1" eaLnBrk="1" hangingPunct="1"/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TSH binding inhibitor </a:t>
            </a:r>
            <a:r>
              <a:rPr lang="en-US" altLang="en-US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immunoglobulins</a:t>
            </a:r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(TBIIs)</a:t>
            </a:r>
          </a:p>
          <a:p>
            <a:pPr lvl="1"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prevent TSH from binding to receptor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Both stimulation &amp; inhibition may coexist</a:t>
            </a:r>
          </a:p>
          <a:p>
            <a:pPr lvl="1" eaLnBrk="1" hangingPunct="1">
              <a:buFontTx/>
              <a:buNone/>
            </a:pPr>
            <a:endParaRPr lang="en-US" altLang="en-US" sz="320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en-US">
              <a:solidFill>
                <a:srgbClr val="66FF99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/>
          </a:p>
        </p:txBody>
      </p:sp>
      <p:sp>
        <p:nvSpPr>
          <p:cNvPr id="2" name="Up Arrow 1"/>
          <p:cNvSpPr/>
          <p:nvPr/>
        </p:nvSpPr>
        <p:spPr bwMode="auto">
          <a:xfrm>
            <a:off x="5508104" y="2868247"/>
            <a:ext cx="288032" cy="36004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21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/>
              <a:t> </a:t>
            </a:r>
            <a:r>
              <a:rPr lang="en-US" altLang="en-US" sz="3600">
                <a:latin typeface="Tahoma" pitchFamily="34" charset="0"/>
                <a:cs typeface="Tahoma" pitchFamily="34" charset="0"/>
              </a:rPr>
              <a:t>Morphology 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56388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Smooth enlargement of gland with diffuse hyperplasia &amp; hypertrophy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Lining epithelium of acini :</a:t>
            </a:r>
          </a:p>
          <a:p>
            <a:pPr eaLnBrk="1" hangingPunct="1">
              <a:buFontTx/>
              <a:buNone/>
            </a:pPr>
            <a:r>
              <a:rPr lang="en-US" altLang="en-US">
                <a:latin typeface="Tahoma" pitchFamily="34" charset="0"/>
                <a:cs typeface="Tahoma" pitchFamily="34" charset="0"/>
              </a:rPr>
              <a:t>    Tall &amp; hyperplastic ± papillae</a:t>
            </a:r>
          </a:p>
          <a:p>
            <a:pPr eaLnBrk="1" hangingPunct="1"/>
            <a:r>
              <a:rPr lang="en-US" altLang="en-US">
                <a:latin typeface="Tahoma" pitchFamily="34" charset="0"/>
                <a:cs typeface="Tahoma" pitchFamily="34" charset="0"/>
              </a:rPr>
              <a:t>Colloid :</a:t>
            </a:r>
          </a:p>
          <a:p>
            <a:pPr eaLnBrk="1" hangingPunct="1">
              <a:buFontTx/>
              <a:buNone/>
            </a:pPr>
            <a:r>
              <a:rPr lang="en-US" altLang="en-US">
                <a:latin typeface="Tahoma" pitchFamily="34" charset="0"/>
                <a:cs typeface="Tahoma" pitchFamily="34" charset="0"/>
              </a:rPr>
              <a:t>     Minimal thin colloid with scalloped edge</a:t>
            </a:r>
          </a:p>
          <a:p>
            <a:pPr eaLnBrk="1" hangingPunct="1">
              <a:buFontTx/>
              <a:buNone/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29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S01871-024-f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Downloaded from: Robbins &amp; Cotran Pathologic Basis of Disease (on 4 December 2005 01:50 PM)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© 2005 Elsevier </a:t>
            </a:r>
          </a:p>
        </p:txBody>
      </p:sp>
      <p:pic>
        <p:nvPicPr>
          <p:cNvPr id="76805" name="Picture 5" descr="admi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9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5324"/>
            <a:ext cx="8686800" cy="1600200"/>
          </a:xfrm>
        </p:spPr>
        <p:txBody>
          <a:bodyPr/>
          <a:lstStyle/>
          <a:p>
            <a:pPr algn="l" eaLnBrk="1" hangingPunct="1"/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THYROTOXICOSIS: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24744"/>
            <a:ext cx="8915400" cy="5486400"/>
          </a:xfrm>
        </p:spPr>
        <p:txBody>
          <a:bodyPr/>
          <a:lstStyle/>
          <a:p>
            <a:pPr eaLnBrk="1" hangingPunct="1"/>
            <a:r>
              <a:rPr lang="en-US" altLang="en-US" sz="2300" err="1">
                <a:latin typeface="Tahoma" pitchFamily="34" charset="0"/>
                <a:cs typeface="Tahoma" pitchFamily="34" charset="0"/>
              </a:rPr>
              <a:t>Hypermetabolic</a:t>
            </a:r>
            <a:r>
              <a:rPr lang="en-US" altLang="en-US" sz="2300">
                <a:latin typeface="Tahoma" pitchFamily="34" charset="0"/>
                <a:cs typeface="Tahoma" pitchFamily="34" charset="0"/>
              </a:rPr>
              <a:t> state caused by </a:t>
            </a:r>
            <a:r>
              <a:rPr lang="en-US" altLang="en-US" sz="2300">
                <a:latin typeface="Tahoma" pitchFamily="34" charset="0"/>
                <a:cs typeface="Tahoma" pitchFamily="34" charset="0"/>
                <a:sym typeface="Symbol" pitchFamily="18" charset="2"/>
              </a:rPr>
              <a:t> T4, T3. </a:t>
            </a:r>
          </a:p>
          <a:p>
            <a:pPr eaLnBrk="1" hangingPunct="1">
              <a:buFontTx/>
              <a:buNone/>
            </a:pPr>
            <a:r>
              <a:rPr lang="en-US" altLang="en-US" sz="2300">
                <a:latin typeface="Tahoma" pitchFamily="34" charset="0"/>
                <a:cs typeface="Tahoma" pitchFamily="34" charset="0"/>
                <a:sym typeface="Symbol" pitchFamily="18" charset="2"/>
              </a:rPr>
              <a:t> A- Associated with hyperthyroidism:</a:t>
            </a:r>
          </a:p>
          <a:p>
            <a:pPr eaLnBrk="1" hangingPunct="1">
              <a:buFontTx/>
              <a:buNone/>
            </a:pPr>
            <a:r>
              <a:rPr lang="en-US" altLang="en-US" sz="2300" b="1">
                <a:solidFill>
                  <a:srgbClr val="00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 Primary</a:t>
            </a:r>
            <a:r>
              <a:rPr lang="en-US" altLang="en-US" sz="2300">
                <a:latin typeface="Tahoma" pitchFamily="34" charset="0"/>
                <a:cs typeface="Tahoma" pitchFamily="34" charset="0"/>
                <a:sym typeface="Symbol" pitchFamily="18" charset="2"/>
              </a:rPr>
              <a:t> : </a:t>
            </a:r>
            <a:r>
              <a:rPr lang="en-US" altLang="en-US" sz="230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Graves Disease</a:t>
            </a:r>
          </a:p>
          <a:p>
            <a:pPr lvl="2" eaLnBrk="1" hangingPunct="1">
              <a:buFontTx/>
              <a:buNone/>
            </a:pPr>
            <a:r>
              <a:rPr lang="en-US" altLang="en-US" sz="230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         Toxic </a:t>
            </a:r>
            <a:r>
              <a:rPr lang="en-US" altLang="en-US" sz="2300" err="1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multinodular</a:t>
            </a:r>
            <a:r>
              <a:rPr lang="en-US" altLang="en-US" sz="230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goiter</a:t>
            </a:r>
          </a:p>
          <a:p>
            <a:pPr lvl="2" eaLnBrk="1" hangingPunct="1">
              <a:buFontTx/>
              <a:buNone/>
            </a:pPr>
            <a:r>
              <a:rPr lang="en-US" altLang="en-US" sz="230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         Toxic adenoma</a:t>
            </a:r>
          </a:p>
          <a:p>
            <a:pPr lvl="2" eaLnBrk="1" hangingPunct="1">
              <a:buFontTx/>
              <a:buNone/>
            </a:pPr>
            <a:r>
              <a:rPr lang="en-US" altLang="en-US" sz="230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         Iodine-induced hyperthyroidism</a:t>
            </a:r>
          </a:p>
          <a:p>
            <a:pPr eaLnBrk="1" hangingPunct="1">
              <a:buFontTx/>
              <a:buNone/>
            </a:pPr>
            <a:r>
              <a:rPr lang="en-US" altLang="en-US" sz="2300" b="1">
                <a:solidFill>
                  <a:srgbClr val="00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 Secondary</a:t>
            </a:r>
            <a:r>
              <a:rPr lang="en-US" altLang="en-US" sz="2300" b="1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en-US" sz="2300">
                <a:latin typeface="Tahoma" pitchFamily="34" charset="0"/>
                <a:cs typeface="Tahoma" pitchFamily="34" charset="0"/>
                <a:sym typeface="Symbol" pitchFamily="18" charset="2"/>
              </a:rPr>
              <a:t>:</a:t>
            </a:r>
            <a:r>
              <a:rPr lang="en-US" altLang="en-US" sz="230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TSH secreting pit. Adenoma (rare).</a:t>
            </a:r>
          </a:p>
          <a:p>
            <a:pPr eaLnBrk="1" hangingPunct="1">
              <a:buFontTx/>
              <a:buNone/>
            </a:pPr>
            <a:r>
              <a:rPr lang="en-US" altLang="en-US" sz="2300">
                <a:latin typeface="Tahoma" pitchFamily="34" charset="0"/>
                <a:cs typeface="Tahoma" pitchFamily="34" charset="0"/>
                <a:sym typeface="Symbol" pitchFamily="18" charset="2"/>
              </a:rPr>
              <a:t> B- Not associated with hyperthyroidism:</a:t>
            </a:r>
          </a:p>
          <a:p>
            <a:pPr eaLnBrk="1" hangingPunct="1">
              <a:buFontTx/>
              <a:buNone/>
            </a:pPr>
            <a:r>
              <a:rPr lang="en-US" altLang="en-US" sz="230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           Thyroiditis</a:t>
            </a:r>
          </a:p>
          <a:p>
            <a:pPr lvl="2" eaLnBrk="1" hangingPunct="1">
              <a:buFontTx/>
              <a:buNone/>
            </a:pPr>
            <a:r>
              <a:rPr lang="en-US" altLang="en-US" sz="230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    Struma </a:t>
            </a:r>
            <a:r>
              <a:rPr lang="en-US" altLang="en-US" sz="2300" err="1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ovarii</a:t>
            </a:r>
            <a:endParaRPr lang="en-US" altLang="en-US" sz="2300">
              <a:solidFill>
                <a:srgbClr val="FFFF00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lvl="2" eaLnBrk="1" hangingPunct="1">
              <a:buFontTx/>
              <a:buNone/>
            </a:pPr>
            <a:r>
              <a:rPr lang="en-US" altLang="en-US" sz="230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    Exogenous </a:t>
            </a:r>
            <a:r>
              <a:rPr lang="en-US" altLang="en-US" sz="2300" err="1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thyroxine</a:t>
            </a:r>
            <a:r>
              <a:rPr lang="en-US" altLang="en-US" sz="230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intake</a:t>
            </a:r>
          </a:p>
          <a:p>
            <a:pPr lvl="1" eaLnBrk="1" hangingPunct="1">
              <a:buFontTx/>
              <a:buNone/>
            </a:pPr>
            <a:endParaRPr lang="en-US" altLang="en-US" sz="230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0600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915400" cy="7010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Changes in </a:t>
            </a:r>
            <a:r>
              <a:rPr lang="en-US" altLang="en-US" sz="360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Extrathyroid</a:t>
            </a:r>
            <a:r>
              <a:rPr lang="en-US" altLang="en-US" sz="36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tissue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>
              <a:solidFill>
                <a:srgbClr val="00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en-US">
                <a:latin typeface="Tahoma" pitchFamily="34" charset="0"/>
                <a:cs typeface="Tahoma" pitchFamily="34" charset="0"/>
              </a:rPr>
              <a:t>Generalized lymphoid hyperplasia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en-US" err="1">
                <a:latin typeface="Tahoma" pitchFamily="34" charset="0"/>
                <a:cs typeface="Tahoma" pitchFamily="34" charset="0"/>
              </a:rPr>
              <a:t>Ophthalmopathy</a:t>
            </a:r>
            <a:r>
              <a:rPr lang="en-US" altLang="en-US">
                <a:latin typeface="Tahoma" pitchFamily="34" charset="0"/>
                <a:cs typeface="Tahoma" pitchFamily="34" charset="0"/>
              </a:rPr>
              <a:t> : Edematous orbital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Tahoma" pitchFamily="34" charset="0"/>
                <a:cs typeface="Tahoma" pitchFamily="34" charset="0"/>
              </a:rPr>
              <a:t>      muscles &amp;infiltration by lymphocytes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Tahoma" pitchFamily="34" charset="0"/>
                <a:cs typeface="Tahoma" pitchFamily="34" charset="0"/>
              </a:rPr>
              <a:t>      followed by fibrosis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Tahoma" pitchFamily="34" charset="0"/>
                <a:cs typeface="Tahoma" pitchFamily="34" charset="0"/>
              </a:rPr>
              <a:t>   Thickening of skin &amp; subcutaneous tissue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latin typeface="Tahoma" pitchFamily="34" charset="0"/>
                <a:cs typeface="Tahoma" pitchFamily="34" charset="0"/>
              </a:rPr>
              <a:t>   Accumulation of </a:t>
            </a:r>
            <a:r>
              <a:rPr lang="en-US" altLang="en-US" err="1">
                <a:latin typeface="Tahoma" pitchFamily="34" charset="0"/>
                <a:cs typeface="Tahoma" pitchFamily="34" charset="0"/>
              </a:rPr>
              <a:t>glycosaminoglycans</a:t>
            </a:r>
            <a:r>
              <a:rPr lang="en-US" altLang="en-US">
                <a:latin typeface="Tahoma" pitchFamily="34" charset="0"/>
                <a:cs typeface="Tahoma" pitchFamily="34" charset="0"/>
              </a:rPr>
              <a:t> which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Tahoma" pitchFamily="34" charset="0"/>
                <a:cs typeface="Tahoma" pitchFamily="34" charset="0"/>
              </a:rPr>
              <a:t>     are hydrophilic acid.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Tahoma" pitchFamily="34" charset="0"/>
                <a:cs typeface="Tahoma" pitchFamily="34" charset="0"/>
              </a:rPr>
              <a:t>    </a:t>
            </a:r>
            <a:endParaRPr lang="en-US" altLang="en-US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58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3200"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867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Result :</a:t>
            </a:r>
          </a:p>
          <a:p>
            <a:pPr eaLnBrk="1" hangingPunct="1">
              <a:buFontTx/>
              <a:buNone/>
            </a:pPr>
            <a:r>
              <a:rPr lang="en-US" altLang="en-US">
                <a:latin typeface="Tahoma" pitchFamily="34" charset="0"/>
                <a:cs typeface="Tahoma" pitchFamily="34" charset="0"/>
              </a:rPr>
              <a:t>   Displacement of eyeball &amp; exophthalmus </a:t>
            </a:r>
            <a:r>
              <a:rPr lang="en-US" altLang="en-US">
                <a:latin typeface="Tahoma" pitchFamily="34" charset="0"/>
                <a:cs typeface="Times New Roman" pitchFamily="18" charset="0"/>
              </a:rPr>
              <a:t>→</a:t>
            </a:r>
            <a:r>
              <a:rPr lang="en-US" altLang="en-US">
                <a:latin typeface="Tahoma" pitchFamily="34" charset="0"/>
                <a:cs typeface="Tahoma" pitchFamily="34" charset="0"/>
              </a:rPr>
              <a:t> redness, dryness, ulceration, infection in conjunctiva</a:t>
            </a:r>
          </a:p>
          <a:p>
            <a:pPr eaLnBrk="1" hangingPunct="1"/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Cause :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latin typeface="Tahoma" pitchFamily="34" charset="0"/>
                <a:cs typeface="Tahoma" pitchFamily="34" charset="0"/>
                <a:sym typeface="Symbol" pitchFamily="18" charset="2"/>
              </a:rPr>
              <a:t>   </a:t>
            </a:r>
            <a:r>
              <a:rPr lang="en-US" altLang="en-US">
                <a:latin typeface="Tahoma" pitchFamily="34" charset="0"/>
                <a:cs typeface="Tahoma" pitchFamily="34" charset="0"/>
                <a:sym typeface="Symbol" pitchFamily="18" charset="2"/>
              </a:rPr>
              <a:t>Expression of</a:t>
            </a:r>
            <a:r>
              <a:rPr lang="en-US" altLang="en-US" b="1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en-US">
                <a:latin typeface="Tahoma" pitchFamily="34" charset="0"/>
                <a:cs typeface="Tahoma" pitchFamily="34" charset="0"/>
                <a:sym typeface="Symbol" pitchFamily="18" charset="2"/>
              </a:rPr>
              <a:t>aberrant TSH receptor  responding to circulating anti TSH receptor AB </a:t>
            </a:r>
            <a:r>
              <a:rPr lang="en-US" altLang="en-US">
                <a:latin typeface="Tahoma" pitchFamily="34" charset="0"/>
                <a:cs typeface="Times New Roman" pitchFamily="18" charset="0"/>
              </a:rPr>
              <a:t>→ inflammatory lymphocytic reaction</a:t>
            </a:r>
            <a:r>
              <a:rPr lang="en-US" altLang="en-US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br>
              <a:rPr lang="en-US" altLang="en-US">
                <a:latin typeface="Tahoma" pitchFamily="34" charset="0"/>
                <a:cs typeface="Tahoma" pitchFamily="34" charset="0"/>
                <a:sym typeface="Symbol" pitchFamily="18" charset="2"/>
              </a:rPr>
            </a:br>
            <a:endParaRPr lang="en-US" altLang="en-US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endParaRPr lang="en-US" altLang="en-US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65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S01871-024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3152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Downloaded from: Robbins &amp; Cotran Pathologic Basis of Disease (on 15 December 2005 07:30 AM)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© 2005 Elsevier </a:t>
            </a:r>
          </a:p>
        </p:txBody>
      </p:sp>
      <p:pic>
        <p:nvPicPr>
          <p:cNvPr id="79877" name="Picture 5" descr="admi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559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/>
              <a:t>DIFFUSE &amp; MULTINODULAR GOITRE</a:t>
            </a:r>
            <a:endParaRPr lang="en-US" altLang="ar-SA" sz="36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84784"/>
            <a:ext cx="89154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700"/>
              <a:t>  </a:t>
            </a:r>
            <a:r>
              <a:rPr lang="en-US" altLang="ar-SA" sz="27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GOITER</a:t>
            </a:r>
            <a:r>
              <a:rPr lang="en-US" altLang="ar-SA" sz="2700">
                <a:solidFill>
                  <a:srgbClr val="66FF9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700">
                <a:latin typeface="Tahoma" pitchFamily="34" charset="0"/>
                <a:cs typeface="Tahoma" pitchFamily="34" charset="0"/>
              </a:rPr>
              <a:t>= Enlargement of thyroid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700">
                <a:latin typeface="Tahoma" pitchFamily="34" charset="0"/>
                <a:cs typeface="Tahoma" pitchFamily="34" charset="0"/>
              </a:rPr>
              <a:t>   Most common cause is iodine deficiency</a:t>
            </a:r>
            <a:r>
              <a:rPr lang="en-US" altLang="ar-SA" sz="2700">
                <a:latin typeface="Tahoma" pitchFamily="34" charset="0"/>
                <a:cs typeface="Tahoma" pitchFamily="34" charset="0"/>
                <a:sym typeface="Symbol" pitchFamily="18" charset="2"/>
              </a:rPr>
              <a:t> impaired hormone synthesis TSH  hypertrophy &amp; hyperplasia of follicles  Goiter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700">
                <a:latin typeface="Tahoma" pitchFamily="34" charset="0"/>
                <a:cs typeface="Tahoma" pitchFamily="34" charset="0"/>
                <a:sym typeface="Symbol" pitchFamily="18" charset="2"/>
              </a:rPr>
              <a:t>  </a:t>
            </a:r>
            <a:r>
              <a:rPr lang="en-US" altLang="ar-SA" sz="2700">
                <a:solidFill>
                  <a:srgbClr val="66FF99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sz="270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Endemic</a:t>
            </a:r>
            <a:r>
              <a:rPr lang="en-US" altLang="ar-SA" sz="2700">
                <a:solidFill>
                  <a:srgbClr val="66FF99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sz="2700">
                <a:solidFill>
                  <a:schemeClr val="hlink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:   </a:t>
            </a:r>
            <a:r>
              <a:rPr lang="en-US" altLang="ar-SA" sz="2700">
                <a:latin typeface="Tahoma" pitchFamily="34" charset="0"/>
                <a:cs typeface="Tahoma" pitchFamily="34" charset="0"/>
                <a:sym typeface="Symbol" pitchFamily="18" charset="2"/>
              </a:rPr>
              <a:t> 10% of population have goiter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700">
                <a:solidFill>
                  <a:schemeClr val="hlink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</a:t>
            </a:r>
            <a:r>
              <a:rPr lang="en-US" altLang="ar-SA" sz="2700">
                <a:solidFill>
                  <a:schemeClr val="accent1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sz="2700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Sporadic</a:t>
            </a:r>
            <a:r>
              <a:rPr lang="en-US" altLang="ar-SA" sz="2700">
                <a:solidFill>
                  <a:srgbClr val="66FF99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sz="2700">
                <a:latin typeface="Tahoma" pitchFamily="34" charset="0"/>
                <a:cs typeface="Tahoma" pitchFamily="34" charset="0"/>
                <a:sym typeface="Symbol" pitchFamily="18" charset="2"/>
              </a:rPr>
              <a:t> : 1- Physiological demand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700">
                <a:latin typeface="Tahoma" pitchFamily="34" charset="0"/>
                <a:cs typeface="Tahoma" pitchFamily="34" charset="0"/>
                <a:sym typeface="Symbol" pitchFamily="18" charset="2"/>
              </a:rPr>
              <a:t>                   2- Dietary intake of excessive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700">
                <a:latin typeface="Tahoma" pitchFamily="34" charset="0"/>
                <a:cs typeface="Tahoma" pitchFamily="34" charset="0"/>
                <a:sym typeface="Symbol" pitchFamily="18" charset="2"/>
              </a:rPr>
              <a:t>                      calcium &amp; cabbages…</a:t>
            </a:r>
            <a:r>
              <a:rPr lang="en-US" altLang="ar-SA" sz="2700" err="1">
                <a:latin typeface="Tahoma" pitchFamily="34" charset="0"/>
                <a:cs typeface="Tahoma" pitchFamily="34" charset="0"/>
                <a:sym typeface="Symbol" pitchFamily="18" charset="2"/>
              </a:rPr>
              <a:t>etc</a:t>
            </a:r>
            <a:endParaRPr lang="en-US" altLang="ar-SA" sz="270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700">
                <a:latin typeface="Tahoma" pitchFamily="34" charset="0"/>
                <a:cs typeface="Tahoma" pitchFamily="34" charset="0"/>
                <a:sym typeface="Symbol" pitchFamily="18" charset="2"/>
              </a:rPr>
              <a:t>                   3- Hereditary enzyme defects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700">
                <a:latin typeface="Tahoma" pitchFamily="34" charset="0"/>
                <a:cs typeface="Tahoma" pitchFamily="34" charset="0"/>
                <a:sym typeface="Symbol" pitchFamily="18" charset="2"/>
              </a:rPr>
              <a:t>          4- most cases, the cause is not </a:t>
            </a:r>
            <a:r>
              <a:rPr lang="en-US" altLang="ar-SA" sz="2700" err="1">
                <a:latin typeface="Tahoma" pitchFamily="34" charset="0"/>
                <a:cs typeface="Tahoma" pitchFamily="34" charset="0"/>
                <a:sym typeface="Symbol" pitchFamily="18" charset="2"/>
              </a:rPr>
              <a:t>apperant</a:t>
            </a:r>
            <a:r>
              <a:rPr lang="en-US" altLang="ar-SA" sz="2700">
                <a:latin typeface="Tahoma" pitchFamily="34" charset="0"/>
                <a:cs typeface="Tahoma" pitchFamily="34" charset="0"/>
                <a:sym typeface="Symbol" pitchFamily="18" charset="2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ar-SA" sz="270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ar-SA" sz="27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4783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610600" cy="6858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2947" name="Picture 3" descr="File0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33750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291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610600" cy="6858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83971" name="Picture 3" descr="File07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239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503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S01871-024-f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 flipV="1">
            <a:off x="611188" y="6367463"/>
            <a:ext cx="7848600" cy="214312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Downloaded from: Robbins &amp; Cotran Pathologic Basis of Disease (on 4 December 2005 01:50 PM)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700" i="1">
                <a:solidFill>
                  <a:srgbClr val="000000"/>
                </a:solidFill>
                <a:latin typeface="Arial" charset="0"/>
              </a:rPr>
              <a:t>© 2005 Elsevier </a:t>
            </a:r>
          </a:p>
        </p:txBody>
      </p:sp>
      <p:pic>
        <p:nvPicPr>
          <p:cNvPr id="84998" name="Picture 6" descr="admi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97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37</a:t>
            </a:fld>
            <a:endParaRPr lang="en-US" altLang="en-US"/>
          </a:p>
        </p:txBody>
      </p:sp>
      <p:pic>
        <p:nvPicPr>
          <p:cNvPr id="5" name="عنصر نائب للمحتوى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صورة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7270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38</a:t>
            </a:fld>
            <a:endParaRPr lang="en-US" altLang="en-US"/>
          </a:p>
        </p:txBody>
      </p:sp>
      <p:pic>
        <p:nvPicPr>
          <p:cNvPr id="5" name="عنصر نائب للمحتوى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3033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39</a:t>
            </a:fld>
            <a:endParaRPr lang="en-US" altLang="en-US"/>
          </a:p>
        </p:txBody>
      </p:sp>
      <p:pic>
        <p:nvPicPr>
          <p:cNvPr id="6" name="عنصر نائب للمحتوى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950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544216"/>
          </a:xfrm>
        </p:spPr>
        <p:txBody>
          <a:bodyPr/>
          <a:lstStyle/>
          <a:p>
            <a:pPr algn="l" eaLnBrk="1" hangingPunct="1"/>
            <a:r>
              <a:rPr lang="en-US" altLang="en-US" sz="320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Clinical Picture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915400" cy="5562600"/>
          </a:xfrm>
        </p:spPr>
        <p:txBody>
          <a:bodyPr/>
          <a:lstStyle/>
          <a:p>
            <a:pPr eaLnBrk="1" hangingPunct="1"/>
            <a:endParaRPr lang="en-US" altLang="en-US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en-US" u="sng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Cardiac</a:t>
            </a:r>
            <a:r>
              <a:rPr lang="en-US" altLang="en-US">
                <a:latin typeface="Tahoma" pitchFamily="34" charset="0"/>
                <a:cs typeface="Tahoma" pitchFamily="34" charset="0"/>
                <a:sym typeface="Symbol" pitchFamily="18" charset="2"/>
              </a:rPr>
              <a:t> : palpitation, tachycardia, CHF</a:t>
            </a:r>
          </a:p>
          <a:p>
            <a:pPr eaLnBrk="1" hangingPunct="1">
              <a:buFontTx/>
              <a:buNone/>
            </a:pPr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</a:t>
            </a:r>
          </a:p>
          <a:p>
            <a:pPr eaLnBrk="1" hangingPunct="1"/>
            <a:r>
              <a:rPr lang="en-US" altLang="en-US" u="sng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Constitutional symptoms</a:t>
            </a:r>
            <a:r>
              <a:rPr lang="en-US" altLang="en-US" u="sng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>
                <a:latin typeface="Tahoma" pitchFamily="34" charset="0"/>
                <a:cs typeface="Tahoma" pitchFamily="34" charset="0"/>
              </a:rPr>
              <a:t>: heat intolerance, sweating, warm skin……..</a:t>
            </a:r>
            <a:endParaRPr lang="en-US" altLang="en-US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altLang="en-US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/>
            <a:r>
              <a:rPr lang="en-US" altLang="en-US" u="sng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Gastrointestinal </a:t>
            </a:r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: </a:t>
            </a:r>
            <a:r>
              <a:rPr lang="en-US" altLang="en-US" err="1">
                <a:latin typeface="Tahoma" pitchFamily="34" charset="0"/>
                <a:cs typeface="Tahoma" pitchFamily="34" charset="0"/>
                <a:sym typeface="Symbol" pitchFamily="18" charset="2"/>
              </a:rPr>
              <a:t>hypermotility</a:t>
            </a:r>
            <a:r>
              <a:rPr lang="en-US" altLang="en-US">
                <a:latin typeface="Tahoma" pitchFamily="34" charset="0"/>
                <a:cs typeface="Tahoma" pitchFamily="34" charset="0"/>
                <a:sym typeface="Symbol" pitchFamily="18" charset="2"/>
              </a:rPr>
              <a:t>, </a:t>
            </a:r>
            <a:r>
              <a:rPr lang="en-US" altLang="en-US" err="1">
                <a:latin typeface="Tahoma" pitchFamily="34" charset="0"/>
                <a:cs typeface="Tahoma" pitchFamily="34" charset="0"/>
                <a:sym typeface="Symbol" pitchFamily="18" charset="2"/>
              </a:rPr>
              <a:t>malabsorption</a:t>
            </a:r>
            <a:endParaRPr lang="en-US" altLang="en-US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>
                <a:latin typeface="Tahoma" pitchFamily="34" charset="0"/>
                <a:cs typeface="Tahoma" pitchFamily="34" charset="0"/>
                <a:sym typeface="Symbol" pitchFamily="18" charset="2"/>
              </a:rPr>
              <a:t>   weight loss but good appetite…..</a:t>
            </a:r>
            <a:r>
              <a:rPr lang="en-US" altLang="en-US" err="1">
                <a:latin typeface="Tahoma" pitchFamily="34" charset="0"/>
                <a:cs typeface="Tahoma" pitchFamily="34" charset="0"/>
                <a:sym typeface="Symbol" pitchFamily="18" charset="2"/>
              </a:rPr>
              <a:t>etc</a:t>
            </a:r>
            <a:endParaRPr lang="en-US" altLang="en-US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endParaRPr lang="en-US" altLang="en-US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/>
            <a:endParaRPr lang="en-US" altLang="en-US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/>
            <a:r>
              <a:rPr lang="en-US" altLang="en-US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Menstrual disturbances</a:t>
            </a:r>
          </a:p>
        </p:txBody>
      </p:sp>
    </p:spTree>
    <p:extLst>
      <p:ext uri="{BB962C8B-B14F-4D97-AF65-F5344CB8AC3E}">
        <p14:creationId xmlns:p14="http://schemas.microsoft.com/office/powerpoint/2010/main" val="134975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Neuromuscular</a:t>
            </a:r>
            <a:r>
              <a:rPr lang="en-US" altLang="en-US" u="sng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en-US">
                <a:latin typeface="Tahoma" pitchFamily="34" charset="0"/>
                <a:cs typeface="Tahoma" pitchFamily="34" charset="0"/>
                <a:sym typeface="Symbol" pitchFamily="18" charset="2"/>
              </a:rPr>
              <a:t>: Tremor, muscle weakness</a:t>
            </a:r>
            <a:endParaRPr lang="en-US" altLang="en-US">
              <a:solidFill>
                <a:srgbClr val="66FF33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/>
            <a:r>
              <a:rPr lang="en-US" altLang="en-US" u="sng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Ocular</a:t>
            </a:r>
            <a:r>
              <a:rPr lang="en-US" altLang="en-US" u="sng">
                <a:solidFill>
                  <a:srgbClr val="66FF33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en-US">
                <a:latin typeface="Tahoma" pitchFamily="34" charset="0"/>
                <a:cs typeface="Tahoma" pitchFamily="34" charset="0"/>
                <a:sym typeface="Symbol" pitchFamily="18" charset="2"/>
              </a:rPr>
              <a:t>:  wide staring gaze, lid lag, thyroid </a:t>
            </a:r>
            <a:r>
              <a:rPr lang="en-US" altLang="en-US" err="1">
                <a:latin typeface="Tahoma" pitchFamily="34" charset="0"/>
                <a:cs typeface="Tahoma" pitchFamily="34" charset="0"/>
                <a:sym typeface="Symbol" pitchFamily="18" charset="2"/>
              </a:rPr>
              <a:t>ophthalmopathy</a:t>
            </a:r>
            <a:endParaRPr lang="en-US" altLang="en-US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/>
            <a:r>
              <a:rPr lang="en-US" altLang="en-US" u="sng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Thyroid storm</a:t>
            </a:r>
            <a:r>
              <a:rPr lang="en-US" altLang="en-US" u="sng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en-US">
                <a:latin typeface="Tahoma" pitchFamily="34" charset="0"/>
                <a:cs typeface="Tahoma" pitchFamily="34" charset="0"/>
                <a:sym typeface="Symbol" pitchFamily="18" charset="2"/>
              </a:rPr>
              <a:t>: severe acute symptoms of sympathetic overstimulation</a:t>
            </a:r>
          </a:p>
          <a:p>
            <a:pPr eaLnBrk="1" hangingPunct="1"/>
            <a:r>
              <a:rPr lang="en-US" altLang="en-US" u="sng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Apathetic hyperthyroidism</a:t>
            </a:r>
            <a:r>
              <a:rPr lang="en-US" altLang="en-US" u="sng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en-US">
                <a:latin typeface="Tahoma" pitchFamily="34" charset="0"/>
                <a:cs typeface="Tahoma" pitchFamily="34" charset="0"/>
                <a:sym typeface="Symbol" pitchFamily="18" charset="2"/>
              </a:rPr>
              <a:t>: incidental, occurs in elderly, no typical features of thyrotoxicosis. </a:t>
            </a:r>
          </a:p>
          <a:p>
            <a:pPr eaLnBrk="1" hangingPunct="1">
              <a:buFontTx/>
              <a:buNone/>
            </a:pPr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61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en-US" err="1"/>
              <a:t>Thyrotoxicosis</a:t>
            </a:r>
            <a:r>
              <a:rPr lang="en-US"/>
              <a:t> </a:t>
            </a:r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6</a:t>
            </a:fld>
            <a:endParaRPr lang="en-US" altLang="en-US"/>
          </a:p>
        </p:txBody>
      </p:sp>
      <p:pic>
        <p:nvPicPr>
          <p:cNvPr id="5" name="عنصر نائب للمحتوى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658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610600" cy="6858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4275" name="Picture 3" descr="File07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77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algn="l" eaLnBrk="1" hangingPunct="1"/>
            <a:r>
              <a:rPr lang="en-US" altLang="en-US" sz="3600" b="1"/>
              <a:t>  </a:t>
            </a:r>
            <a:r>
              <a:rPr lang="en-US" altLang="ar-SA" sz="32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Diagnosis of Hyperthyroidism :</a:t>
            </a:r>
            <a:endParaRPr lang="en-US" altLang="ar-SA" sz="320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ar-SA">
                <a:latin typeface="Tahoma" pitchFamily="34" charset="0"/>
                <a:cs typeface="Tahoma" pitchFamily="34" charset="0"/>
              </a:rPr>
              <a:t>Measurement of serum TSH is the most useful screening test for thyrotoxicosis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TSH (</a:t>
            </a:r>
            <a:r>
              <a:rPr lang="en-US" altLang="ar-SA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↓</a:t>
            </a:r>
            <a:r>
              <a:rPr lang="en-US" altLang="ar-SA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)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+</a:t>
            </a:r>
            <a:r>
              <a:rPr lang="en-US" altLang="ar-SA">
                <a:solidFill>
                  <a:srgbClr val="FFFF00"/>
                </a:solidFill>
                <a:latin typeface="Calibri" pitchFamily="34" charset="0"/>
                <a:cs typeface="Tahoma" pitchFamily="34" charset="0"/>
              </a:rPr>
              <a:t>↑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free T4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ar-SA">
                <a:latin typeface="Tahoma" pitchFamily="34" charset="0"/>
                <a:cs typeface="Tahoma" pitchFamily="34" charset="0"/>
              </a:rPr>
              <a:t>Secondary thyrotoxicosis ( pituitary TSH)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TSH level is normal or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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ar-SA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Times New Roman (Arabic)" charset="0"/>
              <a:buChar char="•"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In some patients ,</a:t>
            </a: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 T3 but T4 normal or </a:t>
            </a:r>
            <a:r>
              <a:rPr lang="en-US" altLang="ar-SA">
                <a:latin typeface="Tahoma" pitchFamily="34" charset="0"/>
                <a:cs typeface="Times New Roman" pitchFamily="18" charset="0"/>
              </a:rPr>
              <a:t>↓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>
              <a:latin typeface="Tahoma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Times New Roman (Arabic)" charset="0"/>
              <a:buChar char="•"/>
            </a:pPr>
            <a:r>
              <a:rPr lang="en-US" altLang="ar-SA">
                <a:latin typeface="Tahoma" pitchFamily="34" charset="0"/>
                <a:cs typeface="Times New Roman" pitchFamily="18" charset="0"/>
              </a:rPr>
              <a:t>Tertiary hyperthyroidism due to </a:t>
            </a: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 </a:t>
            </a:r>
            <a:r>
              <a:rPr lang="en-US" altLang="ar-SA" err="1">
                <a:latin typeface="Tahoma" pitchFamily="34" charset="0"/>
                <a:cs typeface="Tahoma" pitchFamily="34" charset="0"/>
                <a:sym typeface="Symbol" pitchFamily="18" charset="2"/>
              </a:rPr>
              <a:t>Thyrotropin</a:t>
            </a: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   Releasing Hormone (TRH) from hypothalamus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  <a:sym typeface="Symbol" pitchFamily="18" charset="2"/>
              </a:rPr>
              <a:t>  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( TSH is  )</a:t>
            </a:r>
            <a:endParaRPr lang="en-US" altLang="ar-SA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Times New Roman (Arabic)" charset="0"/>
              <a:buChar char="•"/>
            </a:pPr>
            <a:endParaRPr lang="en-US" altLang="ar-SA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6697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altLang="en-US" sz="3600"/>
              <a:t>  </a:t>
            </a:r>
            <a:r>
              <a:rPr lang="en-US" altLang="ar-SA" sz="32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HYPOTHYROIDISM :</a:t>
            </a:r>
            <a:endParaRPr lang="en-US" altLang="ar-SA" sz="320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/>
              <a:t>    </a:t>
            </a:r>
            <a:r>
              <a:rPr lang="en-US" altLang="ar-SA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Primary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- Autoimmune mechanisms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  (Hashimoto’s thyroiditis)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2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- Iodine deficiency specially in endemic areas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3-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 Surgical excision  or radiation Rx.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- Congenital biosynthetic defect.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- Drugs e.g. iodides, lithium…..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ar-SA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- Thyroid </a:t>
            </a:r>
            <a:r>
              <a:rPr lang="en-US" altLang="ar-SA" err="1">
                <a:latin typeface="Tahoma" pitchFamily="34" charset="0"/>
                <a:cs typeface="Tahoma" pitchFamily="34" charset="0"/>
              </a:rPr>
              <a:t>dysgenesis</a:t>
            </a:r>
            <a:r>
              <a:rPr lang="en-US" altLang="ar-SA">
                <a:latin typeface="Tahoma" pitchFamily="34" charset="0"/>
                <a:cs typeface="Tahoma" pitchFamily="34" charset="0"/>
              </a:rPr>
              <a:t> ( developmental ): mutation in PAX8, FOXE I.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ar-SA">
                <a:solidFill>
                  <a:srgbClr val="00FF00"/>
                </a:solidFill>
                <a:latin typeface="Tahoma" pitchFamily="34" charset="0"/>
                <a:cs typeface="Tahoma" pitchFamily="34" charset="0"/>
              </a:rPr>
              <a:t>Secondary &amp; Tertiary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 Pituitary or hypothalamic failure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>
                <a:latin typeface="Tahoma" pitchFamily="34" charset="0"/>
                <a:cs typeface="Tahoma" pitchFamily="34" charset="0"/>
              </a:rPr>
              <a:t>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80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80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608434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Blank Presentatio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ahom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7F43C3424F14B9B09E11064185262" ma:contentTypeVersion="3" ma:contentTypeDescription="Create a new document." ma:contentTypeScope="" ma:versionID="1fb3c61f49eda89ec483e820748fdd73">
  <xsd:schema xmlns:xsd="http://www.w3.org/2001/XMLSchema" xmlns:xs="http://www.w3.org/2001/XMLSchema" xmlns:p="http://schemas.microsoft.com/office/2006/metadata/properties" xmlns:ns2="cfb739ad-8775-4f5f-a2cf-07c24ded535e" targetNamespace="http://schemas.microsoft.com/office/2006/metadata/properties" ma:root="true" ma:fieldsID="fec8c2e3f228fa2509baa34ea763714f" ns2:_="">
    <xsd:import namespace="cfb739ad-8775-4f5f-a2cf-07c24ded5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739ad-8775-4f5f-a2cf-07c24ded5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8C800F-737A-413F-98CC-60123E00D85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fb739ad-8775-4f5f-a2cf-07c24ded535e"/>
  </ds:schemaRefs>
</ds:datastoreItem>
</file>

<file path=customXml/itemProps2.xml><?xml version="1.0" encoding="utf-8"?>
<ds:datastoreItem xmlns:ds="http://schemas.openxmlformats.org/officeDocument/2006/customXml" ds:itemID="{5AF2C7C1-A672-4613-B1ED-E1D67B5172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3EDE13-DAA5-4349-8BCA-683F97CA89CE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39</Slides>
  <Notes>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Blank Presentation</vt:lpstr>
      <vt:lpstr>PowerPoint Presentation</vt:lpstr>
      <vt:lpstr>PowerPoint Presentation</vt:lpstr>
      <vt:lpstr>THYROTOXICOSIS:</vt:lpstr>
      <vt:lpstr>Clinical Picture</vt:lpstr>
      <vt:lpstr>PowerPoint Presentation</vt:lpstr>
      <vt:lpstr>Thyrotoxicosis </vt:lpstr>
      <vt:lpstr>PowerPoint Presentation</vt:lpstr>
      <vt:lpstr>  Diagnosis of Hyperthyroidism :</vt:lpstr>
      <vt:lpstr>  HYPOTHYROIDISM :</vt:lpstr>
      <vt:lpstr>Hypothyroidism is commoner in endemic areas of iodine deficiency</vt:lpstr>
      <vt:lpstr>Severe Hypothyroidism ( CRETINS)</vt:lpstr>
      <vt:lpstr> THYROIDITIS :</vt:lpstr>
      <vt:lpstr>HASHIMOTO’s THYROIDITIS :  Chronic Lymphocytic Thyroiditis</vt:lpstr>
      <vt:lpstr>Pathogenesis of Hashimoto thyroiditis</vt:lpstr>
      <vt:lpstr>PowerPoint Presentation</vt:lpstr>
      <vt:lpstr>PowerPoint Presentation</vt:lpstr>
      <vt:lpstr>PowerPoint Presentation</vt:lpstr>
      <vt:lpstr>PowerPoint Presentation</vt:lpstr>
      <vt:lpstr>SUBACUTE GRANULOMATOUS THYROIDITIS :</vt:lpstr>
      <vt:lpstr>PowerPoint Presentation</vt:lpstr>
      <vt:lpstr>SUBACUTE LYMPHOCYTIC THYROIDITIS : (Silent)</vt:lpstr>
      <vt:lpstr>PowerPoint Presentation</vt:lpstr>
      <vt:lpstr>PowerPoint Presentation</vt:lpstr>
      <vt:lpstr>GRAVE’S DISEASE :</vt:lpstr>
      <vt:lpstr>Main features of GRAVES DISEASE :</vt:lpstr>
      <vt:lpstr> Pathogenesis of GRAVE’S DISEASE :</vt:lpstr>
      <vt:lpstr> IMMUNE MECHANISMS :</vt:lpstr>
      <vt:lpstr> Morphology :</vt:lpstr>
      <vt:lpstr>PowerPoint Presentation</vt:lpstr>
      <vt:lpstr>PowerPoint Presentation</vt:lpstr>
      <vt:lpstr>PowerPoint Presentation</vt:lpstr>
      <vt:lpstr>PowerPoint Presentation</vt:lpstr>
      <vt:lpstr>DIFFUSE &amp; MULTINODULAR GOITRE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Najla</dc:creator>
  <cp:lastModifiedBy>Sanabil Hassanat</cp:lastModifiedBy>
  <cp:revision>2</cp:revision>
  <dcterms:created xsi:type="dcterms:W3CDTF">2017-12-12T18:23:35Z</dcterms:created>
  <dcterms:modified xsi:type="dcterms:W3CDTF">2021-05-18T17:32:11Z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0x0101007B27F43C3424F14B9B09E11064185262</vt:lpwstr>
  </property>
</Properties>
</file>