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60" r:id="rId3"/>
    <p:sldId id="261" r:id="rId4"/>
    <p:sldId id="262" r:id="rId5"/>
    <p:sldId id="263" r:id="rId6"/>
    <p:sldId id="264" r:id="rId7"/>
    <p:sldId id="265" r:id="rId8"/>
    <p:sldId id="257" r:id="rId9"/>
    <p:sldId id="266" r:id="rId10"/>
    <p:sldId id="280" r:id="rId11"/>
    <p:sldId id="281" r:id="rId12"/>
    <p:sldId id="282" r:id="rId13"/>
    <p:sldId id="283" r:id="rId14"/>
    <p:sldId id="258"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2" r:id="rId32"/>
    <p:sldId id="300" r:id="rId33"/>
    <p:sldId id="30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DA2553-A86C-4057-BA0B-1755AEB3F274}" type="datetimeFigureOut">
              <a:rPr lang="en-US" smtClean="0"/>
              <a:t>3/15/2022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6A7678-BC92-41B5-BC9A-B02DDA427486}" type="slidenum">
              <a:rPr lang="en-US" smtClean="0"/>
              <a:t>‹#›</a:t>
            </a:fld>
            <a:endParaRPr lang="en-US"/>
          </a:p>
        </p:txBody>
      </p:sp>
    </p:spTree>
    <p:extLst>
      <p:ext uri="{BB962C8B-B14F-4D97-AF65-F5344CB8AC3E}">
        <p14:creationId xmlns:p14="http://schemas.microsoft.com/office/powerpoint/2010/main" val="1514946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6116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8236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1916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err="1" smtClean="0">
                <a:solidFill>
                  <a:srgbClr val="000000"/>
                </a:solidFill>
                <a:effectLst/>
                <a:latin typeface="Arial"/>
                <a:ea typeface="Arial"/>
                <a:cs typeface="Arial"/>
                <a:sym typeface="Arial"/>
              </a:rPr>
              <a:t>Alois</a:t>
            </a:r>
            <a:r>
              <a:rPr lang="en-US" sz="1100" b="0" i="0" u="none" strike="noStrike" cap="none" dirty="0" smtClean="0">
                <a:solidFill>
                  <a:srgbClr val="000000"/>
                </a:solidFill>
                <a:effectLst/>
                <a:latin typeface="Arial"/>
                <a:ea typeface="Arial"/>
                <a:cs typeface="Arial"/>
                <a:sym typeface="Arial"/>
              </a:rPr>
              <a:t> Alzheimer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err="1" smtClean="0">
                <a:solidFill>
                  <a:srgbClr val="000000"/>
                </a:solidFill>
                <a:effectLst/>
                <a:latin typeface="Arial"/>
                <a:ea typeface="Arial"/>
                <a:cs typeface="Arial"/>
                <a:sym typeface="Arial"/>
              </a:rPr>
              <a:t>Auguste</a:t>
            </a:r>
            <a:r>
              <a:rPr lang="en-US" sz="1100" b="0" i="0" u="none" strike="noStrike" cap="none" dirty="0" smtClean="0">
                <a:solidFill>
                  <a:srgbClr val="000000"/>
                </a:solidFill>
                <a:effectLst/>
                <a:latin typeface="Arial"/>
                <a:ea typeface="Arial"/>
                <a:cs typeface="Arial"/>
                <a:sym typeface="Arial"/>
              </a:rPr>
              <a:t> Deter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2180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387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717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528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1817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0AFC09D-48F0-4501-A983-0DDFFA575B38}"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68723-AA92-40D4-905D-C41F727478D0}" type="slidenum">
              <a:rPr lang="en-US" smtClean="0"/>
              <a:t>‹#›</a:t>
            </a:fld>
            <a:endParaRPr lang="en-US"/>
          </a:p>
        </p:txBody>
      </p:sp>
    </p:spTree>
    <p:extLst>
      <p:ext uri="{BB962C8B-B14F-4D97-AF65-F5344CB8AC3E}">
        <p14:creationId xmlns:p14="http://schemas.microsoft.com/office/powerpoint/2010/main" val="2199342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AFC09D-48F0-4501-A983-0DDFFA575B38}"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68723-AA92-40D4-905D-C41F727478D0}" type="slidenum">
              <a:rPr lang="en-US" smtClean="0"/>
              <a:t>‹#›</a:t>
            </a:fld>
            <a:endParaRPr lang="en-US"/>
          </a:p>
        </p:txBody>
      </p:sp>
    </p:spTree>
    <p:extLst>
      <p:ext uri="{BB962C8B-B14F-4D97-AF65-F5344CB8AC3E}">
        <p14:creationId xmlns:p14="http://schemas.microsoft.com/office/powerpoint/2010/main" val="3560670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AFC09D-48F0-4501-A983-0DDFFA575B38}"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68723-AA92-40D4-905D-C41F727478D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50748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AFC09D-48F0-4501-A983-0DDFFA575B38}"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68723-AA92-40D4-905D-C41F727478D0}" type="slidenum">
              <a:rPr lang="en-US" smtClean="0"/>
              <a:t>‹#›</a:t>
            </a:fld>
            <a:endParaRPr lang="en-US"/>
          </a:p>
        </p:txBody>
      </p:sp>
    </p:spTree>
    <p:extLst>
      <p:ext uri="{BB962C8B-B14F-4D97-AF65-F5344CB8AC3E}">
        <p14:creationId xmlns:p14="http://schemas.microsoft.com/office/powerpoint/2010/main" val="425057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AFC09D-48F0-4501-A983-0DDFFA575B38}"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68723-AA92-40D4-905D-C41F727478D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56080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AFC09D-48F0-4501-A983-0DDFFA575B38}"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68723-AA92-40D4-905D-C41F727478D0}" type="slidenum">
              <a:rPr lang="en-US" smtClean="0"/>
              <a:t>‹#›</a:t>
            </a:fld>
            <a:endParaRPr lang="en-US"/>
          </a:p>
        </p:txBody>
      </p:sp>
    </p:spTree>
    <p:extLst>
      <p:ext uri="{BB962C8B-B14F-4D97-AF65-F5344CB8AC3E}">
        <p14:creationId xmlns:p14="http://schemas.microsoft.com/office/powerpoint/2010/main" val="2602844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AFC09D-48F0-4501-A983-0DDFFA575B38}"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68723-AA92-40D4-905D-C41F727478D0}" type="slidenum">
              <a:rPr lang="en-US" smtClean="0"/>
              <a:t>‹#›</a:t>
            </a:fld>
            <a:endParaRPr lang="en-US"/>
          </a:p>
        </p:txBody>
      </p:sp>
    </p:spTree>
    <p:extLst>
      <p:ext uri="{BB962C8B-B14F-4D97-AF65-F5344CB8AC3E}">
        <p14:creationId xmlns:p14="http://schemas.microsoft.com/office/powerpoint/2010/main" val="3961700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AFC09D-48F0-4501-A983-0DDFFA575B38}"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68723-AA92-40D4-905D-C41F727478D0}" type="slidenum">
              <a:rPr lang="en-US" smtClean="0"/>
              <a:t>‹#›</a:t>
            </a:fld>
            <a:endParaRPr lang="en-US"/>
          </a:p>
        </p:txBody>
      </p:sp>
    </p:spTree>
    <p:extLst>
      <p:ext uri="{BB962C8B-B14F-4D97-AF65-F5344CB8AC3E}">
        <p14:creationId xmlns:p14="http://schemas.microsoft.com/office/powerpoint/2010/main" val="656925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Reversed">
  <p:cSld name="Blank Reversed">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51185" y="6333200"/>
            <a:ext cx="12140800" cy="524800"/>
          </a:xfrm>
          <a:prstGeom prst="rect">
            <a:avLst/>
          </a:prstGeom>
        </p:spPr>
        <p:txBody>
          <a:bodyPr spcFirstLastPara="1" wrap="square" lIns="91425" tIns="91425" rIns="91425" bIns="91425" anchor="ctr" anchorCtr="0">
            <a:noAutofit/>
          </a:bodyPr>
          <a:lstStyle>
            <a:lvl1pPr lvl="0" rtl="0">
              <a:buNone/>
              <a:defRPr>
                <a:solidFill>
                  <a:srgbClr val="8A0A36"/>
                </a:solidFill>
              </a:defRPr>
            </a:lvl1pPr>
            <a:lvl2pPr lvl="1" rtl="0">
              <a:buNone/>
              <a:defRPr>
                <a:solidFill>
                  <a:srgbClr val="8A0A36"/>
                </a:solidFill>
              </a:defRPr>
            </a:lvl2pPr>
            <a:lvl3pPr lvl="2" rtl="0">
              <a:buNone/>
              <a:defRPr>
                <a:solidFill>
                  <a:srgbClr val="8A0A36"/>
                </a:solidFill>
              </a:defRPr>
            </a:lvl3pPr>
            <a:lvl4pPr lvl="3" rtl="0">
              <a:buNone/>
              <a:defRPr>
                <a:solidFill>
                  <a:srgbClr val="8A0A36"/>
                </a:solidFill>
              </a:defRPr>
            </a:lvl4pPr>
            <a:lvl5pPr lvl="4" rtl="0">
              <a:buNone/>
              <a:defRPr>
                <a:solidFill>
                  <a:srgbClr val="8A0A36"/>
                </a:solidFill>
              </a:defRPr>
            </a:lvl5pPr>
            <a:lvl6pPr lvl="5" rtl="0">
              <a:buNone/>
              <a:defRPr>
                <a:solidFill>
                  <a:srgbClr val="8A0A36"/>
                </a:solidFill>
              </a:defRPr>
            </a:lvl6pPr>
            <a:lvl7pPr lvl="6" rtl="0">
              <a:buNone/>
              <a:defRPr>
                <a:solidFill>
                  <a:srgbClr val="8A0A36"/>
                </a:solidFill>
              </a:defRPr>
            </a:lvl7pPr>
            <a:lvl8pPr lvl="7" rtl="0">
              <a:buNone/>
              <a:defRPr>
                <a:solidFill>
                  <a:srgbClr val="8A0A36"/>
                </a:solidFill>
              </a:defRPr>
            </a:lvl8pPr>
            <a:lvl9pPr lvl="8" rtl="0">
              <a:buNone/>
              <a:defRPr>
                <a:solidFill>
                  <a:srgbClr val="8A0A36"/>
                </a:solidFill>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777656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4" name="Google Shape;14;p3"/>
          <p:cNvSpPr txBox="1">
            <a:spLocks noGrp="1"/>
          </p:cNvSpPr>
          <p:nvPr>
            <p:ph type="ctrTitle"/>
          </p:nvPr>
        </p:nvSpPr>
        <p:spPr>
          <a:xfrm>
            <a:off x="2187467" y="2720733"/>
            <a:ext cx="7817200" cy="1546400"/>
          </a:xfrm>
          <a:prstGeom prst="rect">
            <a:avLst/>
          </a:prstGeom>
        </p:spPr>
        <p:txBody>
          <a:bodyPr spcFirstLastPara="1" wrap="square" lIns="91425" tIns="91425" rIns="91425" bIns="91425" anchor="ctr" anchorCtr="0"/>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15" name="Google Shape;15;p3"/>
          <p:cNvSpPr txBox="1">
            <a:spLocks noGrp="1"/>
          </p:cNvSpPr>
          <p:nvPr>
            <p:ph type="subTitle" idx="1"/>
          </p:nvPr>
        </p:nvSpPr>
        <p:spPr>
          <a:xfrm>
            <a:off x="2187467" y="4497939"/>
            <a:ext cx="7817200" cy="1046400"/>
          </a:xfrm>
          <a:prstGeom prst="rect">
            <a:avLst/>
          </a:prstGeom>
        </p:spPr>
        <p:txBody>
          <a:bodyPr spcFirstLastPara="1" wrap="square" lIns="91425" tIns="91425" rIns="91425" bIns="91425" anchor="t" anchorCtr="0"/>
          <a:lstStyle>
            <a:lvl1pPr lvl="0" algn="ctr" rtl="0">
              <a:spcBef>
                <a:spcPts val="0"/>
              </a:spcBef>
              <a:spcAft>
                <a:spcPts val="0"/>
              </a:spcAft>
              <a:buSzPts val="1800"/>
              <a:buNone/>
              <a:defRPr sz="2400" i="1"/>
            </a:lvl1pPr>
            <a:lvl2pPr lvl="1" algn="ctr" rtl="0">
              <a:spcBef>
                <a:spcPts val="0"/>
              </a:spcBef>
              <a:spcAft>
                <a:spcPts val="0"/>
              </a:spcAft>
              <a:buSzPts val="1800"/>
              <a:buNone/>
              <a:defRPr sz="2400" i="1"/>
            </a:lvl2pPr>
            <a:lvl3pPr lvl="2" algn="ctr" rtl="0">
              <a:spcBef>
                <a:spcPts val="0"/>
              </a:spcBef>
              <a:spcAft>
                <a:spcPts val="0"/>
              </a:spcAft>
              <a:buSzPts val="1800"/>
              <a:buNone/>
              <a:defRPr sz="2400" i="1"/>
            </a:lvl3pPr>
            <a:lvl4pPr lvl="3" algn="ctr" rtl="0">
              <a:spcBef>
                <a:spcPts val="0"/>
              </a:spcBef>
              <a:spcAft>
                <a:spcPts val="0"/>
              </a:spcAft>
              <a:buSzPts val="2400"/>
              <a:buNone/>
              <a:defRPr i="1"/>
            </a:lvl4pPr>
            <a:lvl5pPr lvl="4" algn="ctr" rtl="0">
              <a:spcBef>
                <a:spcPts val="0"/>
              </a:spcBef>
              <a:spcAft>
                <a:spcPts val="0"/>
              </a:spcAft>
              <a:buSzPts val="2400"/>
              <a:buNone/>
              <a:defRPr i="1"/>
            </a:lvl5pPr>
            <a:lvl6pPr lvl="5" algn="ctr" rtl="0">
              <a:spcBef>
                <a:spcPts val="0"/>
              </a:spcBef>
              <a:spcAft>
                <a:spcPts val="0"/>
              </a:spcAft>
              <a:buSzPts val="2400"/>
              <a:buNone/>
              <a:defRPr i="1"/>
            </a:lvl6pPr>
            <a:lvl7pPr lvl="6" algn="ctr" rtl="0">
              <a:spcBef>
                <a:spcPts val="0"/>
              </a:spcBef>
              <a:spcAft>
                <a:spcPts val="0"/>
              </a:spcAft>
              <a:buSzPts val="2400"/>
              <a:buNone/>
              <a:defRPr i="1"/>
            </a:lvl7pPr>
            <a:lvl8pPr lvl="7" algn="ctr" rtl="0">
              <a:spcBef>
                <a:spcPts val="0"/>
              </a:spcBef>
              <a:spcAft>
                <a:spcPts val="0"/>
              </a:spcAft>
              <a:buSzPts val="2400"/>
              <a:buNone/>
              <a:defRPr i="1"/>
            </a:lvl8pPr>
            <a:lvl9pPr lvl="8" algn="ctr" rtl="0">
              <a:spcBef>
                <a:spcPts val="0"/>
              </a:spcBef>
              <a:spcAft>
                <a:spcPts val="0"/>
              </a:spcAft>
              <a:buSzPts val="2400"/>
              <a:buNone/>
              <a:defRPr i="1"/>
            </a:lvl9pPr>
          </a:lstStyle>
          <a:p>
            <a:endParaRPr/>
          </a:p>
        </p:txBody>
      </p:sp>
      <p:sp>
        <p:nvSpPr>
          <p:cNvPr id="16" name="Google Shape;16;p3"/>
          <p:cNvSpPr txBox="1">
            <a:spLocks noGrp="1"/>
          </p:cNvSpPr>
          <p:nvPr>
            <p:ph type="sldNum" idx="12"/>
          </p:nvPr>
        </p:nvSpPr>
        <p:spPr>
          <a:xfrm>
            <a:off x="51185" y="6333200"/>
            <a:ext cx="121408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649424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AFC09D-48F0-4501-A983-0DDFFA575B38}"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68723-AA92-40D4-905D-C41F727478D0}" type="slidenum">
              <a:rPr lang="en-US" smtClean="0"/>
              <a:t>‹#›</a:t>
            </a:fld>
            <a:endParaRPr lang="en-US"/>
          </a:p>
        </p:txBody>
      </p:sp>
    </p:spTree>
    <p:extLst>
      <p:ext uri="{BB962C8B-B14F-4D97-AF65-F5344CB8AC3E}">
        <p14:creationId xmlns:p14="http://schemas.microsoft.com/office/powerpoint/2010/main" val="1256511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AFC09D-48F0-4501-A983-0DDFFA575B38}"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68723-AA92-40D4-905D-C41F727478D0}" type="slidenum">
              <a:rPr lang="en-US" smtClean="0"/>
              <a:t>‹#›</a:t>
            </a:fld>
            <a:endParaRPr lang="en-US"/>
          </a:p>
        </p:txBody>
      </p:sp>
    </p:spTree>
    <p:extLst>
      <p:ext uri="{BB962C8B-B14F-4D97-AF65-F5344CB8AC3E}">
        <p14:creationId xmlns:p14="http://schemas.microsoft.com/office/powerpoint/2010/main" val="620401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AFC09D-48F0-4501-A983-0DDFFA575B38}"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F68723-AA92-40D4-905D-C41F727478D0}" type="slidenum">
              <a:rPr lang="en-US" smtClean="0"/>
              <a:t>‹#›</a:t>
            </a:fld>
            <a:endParaRPr lang="en-US"/>
          </a:p>
        </p:txBody>
      </p:sp>
    </p:spTree>
    <p:extLst>
      <p:ext uri="{BB962C8B-B14F-4D97-AF65-F5344CB8AC3E}">
        <p14:creationId xmlns:p14="http://schemas.microsoft.com/office/powerpoint/2010/main" val="933673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0AFC09D-48F0-4501-A983-0DDFFA575B38}" type="datetimeFigureOut">
              <a:rPr lang="en-US" smtClean="0"/>
              <a:t>3/15/2022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F68723-AA92-40D4-905D-C41F727478D0}" type="slidenum">
              <a:rPr lang="en-US" smtClean="0"/>
              <a:t>‹#›</a:t>
            </a:fld>
            <a:endParaRPr lang="en-US"/>
          </a:p>
        </p:txBody>
      </p:sp>
    </p:spTree>
    <p:extLst>
      <p:ext uri="{BB962C8B-B14F-4D97-AF65-F5344CB8AC3E}">
        <p14:creationId xmlns:p14="http://schemas.microsoft.com/office/powerpoint/2010/main" val="3409125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AFC09D-48F0-4501-A983-0DDFFA575B38}" type="datetimeFigureOut">
              <a:rPr lang="en-US" smtClean="0"/>
              <a:t>3/15/2022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F68723-AA92-40D4-905D-C41F727478D0}" type="slidenum">
              <a:rPr lang="en-US" smtClean="0"/>
              <a:t>‹#›</a:t>
            </a:fld>
            <a:endParaRPr lang="en-US"/>
          </a:p>
        </p:txBody>
      </p:sp>
    </p:spTree>
    <p:extLst>
      <p:ext uri="{BB962C8B-B14F-4D97-AF65-F5344CB8AC3E}">
        <p14:creationId xmlns:p14="http://schemas.microsoft.com/office/powerpoint/2010/main" val="3540600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AFC09D-48F0-4501-A983-0DDFFA575B38}" type="datetimeFigureOut">
              <a:rPr lang="en-US" smtClean="0"/>
              <a:t>3/15/2022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F68723-AA92-40D4-905D-C41F727478D0}" type="slidenum">
              <a:rPr lang="en-US" smtClean="0"/>
              <a:t>‹#›</a:t>
            </a:fld>
            <a:endParaRPr lang="en-US"/>
          </a:p>
        </p:txBody>
      </p:sp>
    </p:spTree>
    <p:extLst>
      <p:ext uri="{BB962C8B-B14F-4D97-AF65-F5344CB8AC3E}">
        <p14:creationId xmlns:p14="http://schemas.microsoft.com/office/powerpoint/2010/main" val="865120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AFC09D-48F0-4501-A983-0DDFFA575B38}"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F68723-AA92-40D4-905D-C41F727478D0}" type="slidenum">
              <a:rPr lang="en-US" smtClean="0"/>
              <a:t>‹#›</a:t>
            </a:fld>
            <a:endParaRPr lang="en-US"/>
          </a:p>
        </p:txBody>
      </p:sp>
    </p:spTree>
    <p:extLst>
      <p:ext uri="{BB962C8B-B14F-4D97-AF65-F5344CB8AC3E}">
        <p14:creationId xmlns:p14="http://schemas.microsoft.com/office/powerpoint/2010/main" val="1474196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0AFC09D-48F0-4501-A983-0DDFFA575B38}"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F68723-AA92-40D4-905D-C41F727478D0}" type="slidenum">
              <a:rPr lang="en-US" smtClean="0"/>
              <a:t>‹#›</a:t>
            </a:fld>
            <a:endParaRPr lang="en-US"/>
          </a:p>
        </p:txBody>
      </p:sp>
    </p:spTree>
    <p:extLst>
      <p:ext uri="{BB962C8B-B14F-4D97-AF65-F5344CB8AC3E}">
        <p14:creationId xmlns:p14="http://schemas.microsoft.com/office/powerpoint/2010/main" val="1434334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0AFC09D-48F0-4501-A983-0DDFFA575B38}" type="datetimeFigureOut">
              <a:rPr lang="en-US" smtClean="0"/>
              <a:t>3/15/2022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7F68723-AA92-40D4-905D-C41F727478D0}" type="slidenum">
              <a:rPr lang="en-US" smtClean="0"/>
              <a:t>‹#›</a:t>
            </a:fld>
            <a:endParaRPr lang="en-US"/>
          </a:p>
        </p:txBody>
      </p:sp>
    </p:spTree>
    <p:extLst>
      <p:ext uri="{BB962C8B-B14F-4D97-AF65-F5344CB8AC3E}">
        <p14:creationId xmlns:p14="http://schemas.microsoft.com/office/powerpoint/2010/main" val="703210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sz="8800" b="1" dirty="0" smtClean="0"/>
              <a:t>PNS  LAB </a:t>
            </a:r>
            <a:endParaRPr lang="en-US" sz="8800" b="1" dirty="0"/>
          </a:p>
        </p:txBody>
      </p:sp>
      <p:sp>
        <p:nvSpPr>
          <p:cNvPr id="4" name="TextBox 3"/>
          <p:cNvSpPr txBox="1"/>
          <p:nvPr/>
        </p:nvSpPr>
        <p:spPr>
          <a:xfrm>
            <a:off x="1039091" y="5888182"/>
            <a:ext cx="2735685" cy="830997"/>
          </a:xfrm>
          <a:prstGeom prst="rect">
            <a:avLst/>
          </a:prstGeom>
          <a:noFill/>
        </p:spPr>
        <p:txBody>
          <a:bodyPr wrap="none" rtlCol="0">
            <a:spAutoFit/>
          </a:bodyPr>
          <a:lstStyle/>
          <a:p>
            <a:r>
              <a:rPr lang="en-US" sz="2400" b="1" dirty="0" err="1" smtClean="0"/>
              <a:t>Sura</a:t>
            </a:r>
            <a:r>
              <a:rPr lang="en-US" sz="2400" b="1" dirty="0" smtClean="0"/>
              <a:t> Al </a:t>
            </a:r>
            <a:r>
              <a:rPr lang="en-US" sz="2400" b="1" dirty="0" err="1" smtClean="0"/>
              <a:t>Rawabdeh</a:t>
            </a:r>
            <a:endParaRPr lang="en-US" sz="2400" b="1" dirty="0" smtClean="0"/>
          </a:p>
          <a:p>
            <a:r>
              <a:rPr lang="en-US" sz="2400" b="1" dirty="0" smtClean="0"/>
              <a:t>March 16</a:t>
            </a:r>
            <a:r>
              <a:rPr lang="en-US" sz="2400" b="1" baseline="30000" dirty="0" smtClean="0"/>
              <a:t>th</a:t>
            </a:r>
            <a:r>
              <a:rPr lang="en-US" sz="2400" b="1" dirty="0" smtClean="0"/>
              <a:t> 2022</a:t>
            </a:r>
            <a:endParaRPr lang="en-US" sz="2400" b="1" dirty="0"/>
          </a:p>
        </p:txBody>
      </p:sp>
    </p:spTree>
    <p:extLst>
      <p:ext uri="{BB962C8B-B14F-4D97-AF65-F5344CB8AC3E}">
        <p14:creationId xmlns:p14="http://schemas.microsoft.com/office/powerpoint/2010/main" val="1587795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solidFill>
                  <a:schemeClr val="tx1"/>
                </a:solidFill>
              </a:rPr>
              <a:pPr algn="ctr"/>
              <a:t>10</a:t>
            </a:fld>
            <a:endParaRPr>
              <a:solidFill>
                <a:schemeClr val="tx1"/>
              </a:solidFill>
            </a:endParaRPr>
          </a:p>
        </p:txBody>
      </p:sp>
      <p:sp>
        <p:nvSpPr>
          <p:cNvPr id="4" name="TextBox 3"/>
          <p:cNvSpPr txBox="1"/>
          <p:nvPr/>
        </p:nvSpPr>
        <p:spPr>
          <a:xfrm>
            <a:off x="540327" y="585396"/>
            <a:ext cx="11236036" cy="1077218"/>
          </a:xfrm>
          <a:prstGeom prst="rect">
            <a:avLst/>
          </a:prstGeom>
          <a:noFill/>
        </p:spPr>
        <p:txBody>
          <a:bodyPr wrap="square" rtlCol="0">
            <a:spAutoFit/>
          </a:bodyPr>
          <a:lstStyle/>
          <a:p>
            <a:pPr lvl="1"/>
            <a:r>
              <a:rPr lang="en-US" sz="3200" b="1" dirty="0">
                <a:effectLst>
                  <a:outerShdw blurRad="38100" dist="38100" dir="2700000" algn="tl">
                    <a:srgbClr val="000000">
                      <a:alpha val="43137"/>
                    </a:srgbClr>
                  </a:outerShdw>
                </a:effectLst>
                <a:latin typeface="Libre Baskerville" charset="0"/>
              </a:rPr>
              <a:t>Tumor cells aligned in palisading rows </a:t>
            </a:r>
            <a:r>
              <a:rPr lang="en-US" sz="3200" b="1" dirty="0">
                <a:effectLst>
                  <a:outerShdw blurRad="38100" dist="38100" dir="2700000" algn="tl">
                    <a:srgbClr val="000000">
                      <a:alpha val="43137"/>
                    </a:srgbClr>
                  </a:outerShdw>
                </a:effectLst>
                <a:latin typeface="Libre Baskerville" charset="0"/>
                <a:sym typeface="Wingdings" pitchFamily="2" charset="2"/>
              </a:rPr>
              <a:t></a:t>
            </a:r>
            <a:r>
              <a:rPr lang="en-US" sz="3200" b="1" dirty="0">
                <a:effectLst>
                  <a:outerShdw blurRad="38100" dist="38100" dir="2700000" algn="tl">
                    <a:srgbClr val="000000">
                      <a:alpha val="43137"/>
                    </a:srgbClr>
                  </a:outerShdw>
                </a:effectLst>
                <a:latin typeface="Libre Baskerville" charset="0"/>
              </a:rPr>
              <a:t> </a:t>
            </a:r>
            <a:r>
              <a:rPr lang="en-US" sz="3200" b="1" dirty="0" err="1">
                <a:effectLst>
                  <a:outerShdw blurRad="38100" dist="38100" dir="2700000" algn="tl">
                    <a:srgbClr val="000000">
                      <a:alpha val="43137"/>
                    </a:srgbClr>
                  </a:outerShdw>
                </a:effectLst>
                <a:latin typeface="Libre Baskerville" charset="0"/>
              </a:rPr>
              <a:t>Verocay</a:t>
            </a:r>
            <a:r>
              <a:rPr lang="en-US" sz="3200" b="1" dirty="0">
                <a:effectLst>
                  <a:outerShdw blurRad="38100" dist="38100" dir="2700000" algn="tl">
                    <a:srgbClr val="000000">
                      <a:alpha val="43137"/>
                    </a:srgbClr>
                  </a:outerShdw>
                </a:effectLst>
                <a:latin typeface="Libre Baskerville" charset="0"/>
              </a:rPr>
              <a:t> bodies:</a:t>
            </a:r>
            <a:endParaRPr lang="en-US" sz="3200" b="1" dirty="0">
              <a:latin typeface="Libre Baskerville"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128" y="1981201"/>
            <a:ext cx="9518073" cy="4597399"/>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7797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30" name="Google Shape;130;p19"/>
          <p:cNvSpPr txBox="1">
            <a:spLocks noGrp="1"/>
          </p:cNvSpPr>
          <p:nvPr>
            <p:ph type="sldNum" idx="12"/>
          </p:nvPr>
        </p:nvSpPr>
        <p:spPr>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solidFill>
                  <a:schemeClr val="tx1"/>
                </a:solidFill>
              </a:rPr>
              <a:pPr algn="ctr"/>
              <a:t>11</a:t>
            </a:fld>
            <a:endParaRPr>
              <a:solidFill>
                <a:schemeClr val="tx1"/>
              </a:solidFill>
            </a:endParaRPr>
          </a:p>
        </p:txBody>
      </p:sp>
      <p:sp>
        <p:nvSpPr>
          <p:cNvPr id="9" name="Google Shape;116;p19"/>
          <p:cNvSpPr txBox="1">
            <a:spLocks/>
          </p:cNvSpPr>
          <p:nvPr/>
        </p:nvSpPr>
        <p:spPr>
          <a:xfrm>
            <a:off x="799435" y="576549"/>
            <a:ext cx="10517467" cy="111403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1pPr>
            <a:lvl2pPr marR="0" lvl="1"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2pPr>
            <a:lvl3pPr marR="0" lvl="2"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3pPr>
            <a:lvl4pPr marR="0" lvl="3"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4pPr>
            <a:lvl5pPr marR="0" lvl="4"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5pPr>
            <a:lvl6pPr marR="0" lvl="5"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6pPr>
            <a:lvl7pPr marR="0" lvl="6"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7pPr>
            <a:lvl8pPr marR="0" lvl="7"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8pPr>
            <a:lvl9pPr marR="0" lvl="8"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9pPr>
          </a:lstStyle>
          <a:p>
            <a:r>
              <a:rPr lang="en-US" sz="4800" b="1" dirty="0" err="1">
                <a:solidFill>
                  <a:schemeClr val="tx1"/>
                </a:solidFill>
              </a:rPr>
              <a:t>Neurofibromas</a:t>
            </a:r>
            <a:endParaRPr lang="en-US" sz="4800" b="1" dirty="0">
              <a:solidFill>
                <a:schemeClr val="tx1"/>
              </a:solidFill>
              <a:latin typeface="Libre Baskerville"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1418" y="1690586"/>
            <a:ext cx="7965209" cy="47625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02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solidFill>
                  <a:schemeClr val="tx1"/>
                </a:solidFill>
              </a:rPr>
              <a:pPr algn="ctr"/>
              <a:t>12</a:t>
            </a:fld>
            <a:endParaRPr lang="en">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00" y="1496291"/>
            <a:ext cx="8255000" cy="5031509"/>
          </a:xfrm>
          <a:prstGeom prst="rect">
            <a:avLst/>
          </a:prstGeom>
          <a:ln w="38100">
            <a:solidFill>
              <a:schemeClr val="tx1"/>
            </a:solidFill>
          </a:ln>
        </p:spPr>
      </p:pic>
      <p:sp>
        <p:nvSpPr>
          <p:cNvPr id="4" name="Google Shape;116;p19"/>
          <p:cNvSpPr txBox="1">
            <a:spLocks/>
          </p:cNvSpPr>
          <p:nvPr/>
        </p:nvSpPr>
        <p:spPr>
          <a:xfrm>
            <a:off x="837267" y="215998"/>
            <a:ext cx="10517467" cy="111403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1pPr>
            <a:lvl2pPr marR="0" lvl="1"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2pPr>
            <a:lvl3pPr marR="0" lvl="2"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3pPr>
            <a:lvl4pPr marR="0" lvl="3"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4pPr>
            <a:lvl5pPr marR="0" lvl="4"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5pPr>
            <a:lvl6pPr marR="0" lvl="5"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6pPr>
            <a:lvl7pPr marR="0" lvl="6"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7pPr>
            <a:lvl8pPr marR="0" lvl="7"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8pPr>
            <a:lvl9pPr marR="0" lvl="8"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9pPr>
          </a:lstStyle>
          <a:p>
            <a:r>
              <a:rPr lang="en-US" sz="4800" b="1" dirty="0">
                <a:solidFill>
                  <a:schemeClr val="tx1"/>
                </a:solidFill>
              </a:rPr>
              <a:t>MPNST</a:t>
            </a:r>
            <a:endParaRPr lang="en-US" sz="4800" b="1" dirty="0">
              <a:solidFill>
                <a:schemeClr val="tx1"/>
              </a:solidFill>
              <a:latin typeface="Libre Baskerville" charset="0"/>
            </a:endParaRPr>
          </a:p>
        </p:txBody>
      </p:sp>
    </p:spTree>
    <p:extLst>
      <p:ext uri="{BB962C8B-B14F-4D97-AF65-F5344CB8AC3E}">
        <p14:creationId xmlns:p14="http://schemas.microsoft.com/office/powerpoint/2010/main" val="3439885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3" name="Google Shape;83;p15"/>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13</a:t>
            </a:fld>
            <a:endParaRPr dirty="0"/>
          </a:p>
        </p:txBody>
      </p:sp>
      <p:sp>
        <p:nvSpPr>
          <p:cNvPr id="82" name="Google Shape;82;p15"/>
          <p:cNvSpPr txBox="1">
            <a:spLocks noGrp="1"/>
          </p:cNvSpPr>
          <p:nvPr>
            <p:ph type="subTitle" idx="4294967295"/>
          </p:nvPr>
        </p:nvSpPr>
        <p:spPr>
          <a:xfrm>
            <a:off x="7613651" y="620185"/>
            <a:ext cx="4578349" cy="2025649"/>
          </a:xfrm>
          <a:prstGeom prst="rect">
            <a:avLst/>
          </a:prstGeom>
        </p:spPr>
        <p:txBody>
          <a:bodyPr spcFirstLastPara="1" vert="horz" wrap="square" lIns="121900" tIns="121900" rIns="121900" bIns="121900" rtlCol="0" anchor="t" anchorCtr="0">
            <a:noAutofit/>
          </a:bodyPr>
          <a:lstStyle/>
          <a:p>
            <a:pPr marL="0" indent="0" algn="ctr">
              <a:buNone/>
            </a:pPr>
            <a:r>
              <a:rPr lang="en-US" sz="5333" dirty="0"/>
              <a:t>Parkinson </a:t>
            </a:r>
            <a:r>
              <a:rPr lang="en-US" sz="5333" dirty="0"/>
              <a:t>Disease (PD)</a:t>
            </a:r>
            <a:endParaRPr sz="5333" b="1" i="1" dirty="0">
              <a:latin typeface="Montserrat" charset="0"/>
            </a:endParaRPr>
          </a:p>
        </p:txBody>
      </p:sp>
      <p:grpSp>
        <p:nvGrpSpPr>
          <p:cNvPr id="84" name="Google Shape;84;p15"/>
          <p:cNvGrpSpPr/>
          <p:nvPr/>
        </p:nvGrpSpPr>
        <p:grpSpPr>
          <a:xfrm>
            <a:off x="8628804" y="2909636"/>
            <a:ext cx="1897848" cy="1359520"/>
            <a:chOff x="1814513" y="571500"/>
            <a:chExt cx="1200062" cy="722263"/>
          </a:xfrm>
        </p:grpSpPr>
        <p:sp>
          <p:nvSpPr>
            <p:cNvPr id="85" name="Google Shape;85;p15"/>
            <p:cNvSpPr/>
            <p:nvPr/>
          </p:nvSpPr>
          <p:spPr>
            <a:xfrm>
              <a:off x="1814513" y="573088"/>
              <a:ext cx="1019100" cy="442800"/>
            </a:xfrm>
            <a:custGeom>
              <a:avLst/>
              <a:gdLst/>
              <a:ahLst/>
              <a:cxnLst/>
              <a:rect l="l" t="t" r="r" b="b"/>
              <a:pathLst>
                <a:path w="120000" h="120000" extrusionOk="0">
                  <a:moveTo>
                    <a:pt x="54114" y="19424"/>
                  </a:moveTo>
                  <a:cubicBezTo>
                    <a:pt x="40841" y="19098"/>
                    <a:pt x="33523" y="43541"/>
                    <a:pt x="32389" y="65181"/>
                  </a:cubicBezTo>
                  <a:cubicBezTo>
                    <a:pt x="32049" y="71374"/>
                    <a:pt x="31992" y="77436"/>
                    <a:pt x="32900" y="83432"/>
                  </a:cubicBezTo>
                  <a:cubicBezTo>
                    <a:pt x="33467" y="87083"/>
                    <a:pt x="34289" y="90407"/>
                    <a:pt x="35736" y="92493"/>
                  </a:cubicBezTo>
                  <a:cubicBezTo>
                    <a:pt x="36104" y="93014"/>
                    <a:pt x="36700" y="92558"/>
                    <a:pt x="37182" y="92623"/>
                  </a:cubicBezTo>
                  <a:cubicBezTo>
                    <a:pt x="37154" y="91515"/>
                    <a:pt x="37267" y="90277"/>
                    <a:pt x="37097" y="89364"/>
                  </a:cubicBezTo>
                  <a:cubicBezTo>
                    <a:pt x="36842" y="88126"/>
                    <a:pt x="36275" y="87148"/>
                    <a:pt x="35991" y="85909"/>
                  </a:cubicBezTo>
                  <a:cubicBezTo>
                    <a:pt x="35452" y="83498"/>
                    <a:pt x="35707" y="81347"/>
                    <a:pt x="36530" y="79521"/>
                  </a:cubicBezTo>
                  <a:cubicBezTo>
                    <a:pt x="37267" y="77827"/>
                    <a:pt x="38061" y="78087"/>
                    <a:pt x="38912" y="79000"/>
                  </a:cubicBezTo>
                  <a:cubicBezTo>
                    <a:pt x="41181" y="81477"/>
                    <a:pt x="42202" y="87213"/>
                    <a:pt x="41153" y="92753"/>
                  </a:cubicBezTo>
                  <a:cubicBezTo>
                    <a:pt x="40784" y="94709"/>
                    <a:pt x="40189" y="96469"/>
                    <a:pt x="39565" y="98098"/>
                  </a:cubicBezTo>
                  <a:cubicBezTo>
                    <a:pt x="38430" y="101162"/>
                    <a:pt x="38373" y="101097"/>
                    <a:pt x="39905" y="103443"/>
                  </a:cubicBezTo>
                  <a:cubicBezTo>
                    <a:pt x="44131" y="110092"/>
                    <a:pt x="49066" y="110809"/>
                    <a:pt x="52725" y="104812"/>
                  </a:cubicBezTo>
                  <a:cubicBezTo>
                    <a:pt x="53916" y="102922"/>
                    <a:pt x="54852" y="100054"/>
                    <a:pt x="55674" y="97251"/>
                  </a:cubicBezTo>
                  <a:cubicBezTo>
                    <a:pt x="56043" y="96013"/>
                    <a:pt x="56015" y="93731"/>
                    <a:pt x="55816" y="92167"/>
                  </a:cubicBezTo>
                  <a:cubicBezTo>
                    <a:pt x="55646" y="90863"/>
                    <a:pt x="54965" y="89103"/>
                    <a:pt x="54455" y="89038"/>
                  </a:cubicBezTo>
                  <a:cubicBezTo>
                    <a:pt x="53973" y="88908"/>
                    <a:pt x="53178" y="90407"/>
                    <a:pt x="52923" y="91645"/>
                  </a:cubicBezTo>
                  <a:cubicBezTo>
                    <a:pt x="52299" y="94513"/>
                    <a:pt x="51845" y="97381"/>
                    <a:pt x="50172" y="97447"/>
                  </a:cubicBezTo>
                  <a:cubicBezTo>
                    <a:pt x="48243" y="97577"/>
                    <a:pt x="46598" y="95947"/>
                    <a:pt x="45436" y="92493"/>
                  </a:cubicBezTo>
                  <a:cubicBezTo>
                    <a:pt x="42883" y="85062"/>
                    <a:pt x="41522" y="76393"/>
                    <a:pt x="41011" y="67072"/>
                  </a:cubicBezTo>
                  <a:cubicBezTo>
                    <a:pt x="40557" y="58728"/>
                    <a:pt x="40784" y="50516"/>
                    <a:pt x="42174" y="42563"/>
                  </a:cubicBezTo>
                  <a:cubicBezTo>
                    <a:pt x="43138" y="37218"/>
                    <a:pt x="44556" y="32590"/>
                    <a:pt x="46598" y="29462"/>
                  </a:cubicBezTo>
                  <a:cubicBezTo>
                    <a:pt x="47875" y="27571"/>
                    <a:pt x="49463" y="26463"/>
                    <a:pt x="50966" y="25942"/>
                  </a:cubicBezTo>
                  <a:cubicBezTo>
                    <a:pt x="51704" y="25681"/>
                    <a:pt x="52668" y="27246"/>
                    <a:pt x="53405" y="28484"/>
                  </a:cubicBezTo>
                  <a:cubicBezTo>
                    <a:pt x="54228" y="29853"/>
                    <a:pt x="54058" y="32265"/>
                    <a:pt x="53575" y="33894"/>
                  </a:cubicBezTo>
                  <a:cubicBezTo>
                    <a:pt x="53264" y="34937"/>
                    <a:pt x="52413" y="35393"/>
                    <a:pt x="51760" y="35524"/>
                  </a:cubicBezTo>
                  <a:cubicBezTo>
                    <a:pt x="51250" y="35719"/>
                    <a:pt x="50711" y="34741"/>
                    <a:pt x="50172" y="34741"/>
                  </a:cubicBezTo>
                  <a:cubicBezTo>
                    <a:pt x="49690" y="34807"/>
                    <a:pt x="48981" y="35067"/>
                    <a:pt x="48754" y="35850"/>
                  </a:cubicBezTo>
                  <a:cubicBezTo>
                    <a:pt x="48527" y="36632"/>
                    <a:pt x="48640" y="38326"/>
                    <a:pt x="48867" y="39304"/>
                  </a:cubicBezTo>
                  <a:cubicBezTo>
                    <a:pt x="49548" y="42563"/>
                    <a:pt x="50824" y="44454"/>
                    <a:pt x="52271" y="45627"/>
                  </a:cubicBezTo>
                  <a:cubicBezTo>
                    <a:pt x="53831" y="46800"/>
                    <a:pt x="55447" y="47713"/>
                    <a:pt x="57007" y="48951"/>
                  </a:cubicBezTo>
                  <a:cubicBezTo>
                    <a:pt x="59446" y="50776"/>
                    <a:pt x="61687" y="53253"/>
                    <a:pt x="63134" y="58468"/>
                  </a:cubicBezTo>
                  <a:cubicBezTo>
                    <a:pt x="64126" y="62053"/>
                    <a:pt x="64807" y="65898"/>
                    <a:pt x="64495" y="70266"/>
                  </a:cubicBezTo>
                  <a:cubicBezTo>
                    <a:pt x="64126" y="75024"/>
                    <a:pt x="63162" y="78804"/>
                    <a:pt x="60978" y="80108"/>
                  </a:cubicBezTo>
                  <a:cubicBezTo>
                    <a:pt x="60127" y="80630"/>
                    <a:pt x="59730" y="81542"/>
                    <a:pt x="60184" y="83628"/>
                  </a:cubicBezTo>
                  <a:cubicBezTo>
                    <a:pt x="60354" y="84410"/>
                    <a:pt x="60382" y="85388"/>
                    <a:pt x="60467" y="86235"/>
                  </a:cubicBezTo>
                  <a:cubicBezTo>
                    <a:pt x="61489" y="96730"/>
                    <a:pt x="60127" y="105529"/>
                    <a:pt x="56185" y="111200"/>
                  </a:cubicBezTo>
                  <a:cubicBezTo>
                    <a:pt x="50626" y="119217"/>
                    <a:pt x="44698" y="120000"/>
                    <a:pt x="38941" y="112504"/>
                  </a:cubicBezTo>
                  <a:cubicBezTo>
                    <a:pt x="30716" y="101814"/>
                    <a:pt x="28021" y="87343"/>
                    <a:pt x="28787" y="66224"/>
                  </a:cubicBezTo>
                  <a:cubicBezTo>
                    <a:pt x="28872" y="64139"/>
                    <a:pt x="28900" y="61988"/>
                    <a:pt x="28929" y="59902"/>
                  </a:cubicBezTo>
                  <a:cubicBezTo>
                    <a:pt x="28106" y="60228"/>
                    <a:pt x="27312" y="60619"/>
                    <a:pt x="26490" y="61010"/>
                  </a:cubicBezTo>
                  <a:cubicBezTo>
                    <a:pt x="24561" y="61988"/>
                    <a:pt x="22746" y="60879"/>
                    <a:pt x="20959" y="59380"/>
                  </a:cubicBezTo>
                  <a:cubicBezTo>
                    <a:pt x="19569" y="58272"/>
                    <a:pt x="19541" y="58337"/>
                    <a:pt x="19654" y="61792"/>
                  </a:cubicBezTo>
                  <a:cubicBezTo>
                    <a:pt x="19995" y="71113"/>
                    <a:pt x="17102" y="75936"/>
                    <a:pt x="13131" y="72156"/>
                  </a:cubicBezTo>
                  <a:cubicBezTo>
                    <a:pt x="9274" y="68506"/>
                    <a:pt x="5984" y="62705"/>
                    <a:pt x="3970" y="54166"/>
                  </a:cubicBezTo>
                  <a:cubicBezTo>
                    <a:pt x="992" y="41520"/>
                    <a:pt x="0" y="28158"/>
                    <a:pt x="2524" y="14470"/>
                  </a:cubicBezTo>
                  <a:cubicBezTo>
                    <a:pt x="3148" y="11080"/>
                    <a:pt x="4282" y="7887"/>
                    <a:pt x="5473" y="5279"/>
                  </a:cubicBezTo>
                  <a:cubicBezTo>
                    <a:pt x="6494" y="2933"/>
                    <a:pt x="7998" y="2281"/>
                    <a:pt x="9472" y="3193"/>
                  </a:cubicBezTo>
                  <a:cubicBezTo>
                    <a:pt x="10465" y="3845"/>
                    <a:pt x="11515" y="4627"/>
                    <a:pt x="11543" y="7626"/>
                  </a:cubicBezTo>
                  <a:cubicBezTo>
                    <a:pt x="11543" y="10233"/>
                    <a:pt x="11259" y="12645"/>
                    <a:pt x="10011" y="13688"/>
                  </a:cubicBezTo>
                  <a:cubicBezTo>
                    <a:pt x="9784" y="13883"/>
                    <a:pt x="9529" y="13948"/>
                    <a:pt x="9331" y="14209"/>
                  </a:cubicBezTo>
                  <a:cubicBezTo>
                    <a:pt x="8310" y="15382"/>
                    <a:pt x="8139" y="16686"/>
                    <a:pt x="9104" y="18055"/>
                  </a:cubicBezTo>
                  <a:cubicBezTo>
                    <a:pt x="10352" y="19750"/>
                    <a:pt x="11770" y="21379"/>
                    <a:pt x="13188" y="21770"/>
                  </a:cubicBezTo>
                  <a:cubicBezTo>
                    <a:pt x="15031" y="22227"/>
                    <a:pt x="16932" y="21379"/>
                    <a:pt x="18832" y="21184"/>
                  </a:cubicBezTo>
                  <a:cubicBezTo>
                    <a:pt x="20392" y="20988"/>
                    <a:pt x="21980" y="20532"/>
                    <a:pt x="23540" y="20727"/>
                  </a:cubicBezTo>
                  <a:cubicBezTo>
                    <a:pt x="26263" y="21118"/>
                    <a:pt x="28277" y="25551"/>
                    <a:pt x="28900" y="31939"/>
                  </a:cubicBezTo>
                  <a:cubicBezTo>
                    <a:pt x="29411" y="37023"/>
                    <a:pt x="28362" y="42954"/>
                    <a:pt x="26263" y="45953"/>
                  </a:cubicBezTo>
                  <a:cubicBezTo>
                    <a:pt x="25412" y="47256"/>
                    <a:pt x="24448" y="48039"/>
                    <a:pt x="23540" y="49147"/>
                  </a:cubicBezTo>
                  <a:cubicBezTo>
                    <a:pt x="22916" y="49929"/>
                    <a:pt x="23058" y="50907"/>
                    <a:pt x="23568" y="51558"/>
                  </a:cubicBezTo>
                  <a:cubicBezTo>
                    <a:pt x="24533" y="52601"/>
                    <a:pt x="25639" y="52992"/>
                    <a:pt x="26490" y="51428"/>
                  </a:cubicBezTo>
                  <a:cubicBezTo>
                    <a:pt x="28021" y="48625"/>
                    <a:pt x="29553" y="45757"/>
                    <a:pt x="30829" y="42368"/>
                  </a:cubicBezTo>
                  <a:cubicBezTo>
                    <a:pt x="32843" y="36892"/>
                    <a:pt x="34630" y="30896"/>
                    <a:pt x="36530" y="25225"/>
                  </a:cubicBezTo>
                  <a:cubicBezTo>
                    <a:pt x="36984" y="23921"/>
                    <a:pt x="36813" y="23335"/>
                    <a:pt x="36275" y="22813"/>
                  </a:cubicBezTo>
                  <a:cubicBezTo>
                    <a:pt x="35934" y="22422"/>
                    <a:pt x="35566" y="22096"/>
                    <a:pt x="35197" y="21705"/>
                  </a:cubicBezTo>
                  <a:cubicBezTo>
                    <a:pt x="32871" y="18837"/>
                    <a:pt x="31964" y="13948"/>
                    <a:pt x="32701" y="8017"/>
                  </a:cubicBezTo>
                  <a:cubicBezTo>
                    <a:pt x="33297" y="2933"/>
                    <a:pt x="35367" y="456"/>
                    <a:pt x="37494" y="2216"/>
                  </a:cubicBezTo>
                  <a:cubicBezTo>
                    <a:pt x="38856" y="3324"/>
                    <a:pt x="39394" y="7821"/>
                    <a:pt x="38600" y="11341"/>
                  </a:cubicBezTo>
                  <a:cubicBezTo>
                    <a:pt x="37920" y="14405"/>
                    <a:pt x="37948" y="14731"/>
                    <a:pt x="39451" y="14274"/>
                  </a:cubicBezTo>
                  <a:cubicBezTo>
                    <a:pt x="42032" y="13492"/>
                    <a:pt x="44585" y="12449"/>
                    <a:pt x="47137" y="11276"/>
                  </a:cubicBezTo>
                  <a:cubicBezTo>
                    <a:pt x="51023" y="9516"/>
                    <a:pt x="54937" y="8669"/>
                    <a:pt x="58879" y="10038"/>
                  </a:cubicBezTo>
                  <a:cubicBezTo>
                    <a:pt x="64864" y="12189"/>
                    <a:pt x="69458" y="19815"/>
                    <a:pt x="73429" y="29788"/>
                  </a:cubicBezTo>
                  <a:cubicBezTo>
                    <a:pt x="75329" y="34611"/>
                    <a:pt x="77059" y="39826"/>
                    <a:pt x="78846" y="44845"/>
                  </a:cubicBezTo>
                  <a:cubicBezTo>
                    <a:pt x="80293" y="49016"/>
                    <a:pt x="80434" y="49082"/>
                    <a:pt x="81285" y="44193"/>
                  </a:cubicBezTo>
                  <a:cubicBezTo>
                    <a:pt x="83072" y="33829"/>
                    <a:pt x="85908" y="25225"/>
                    <a:pt x="89482" y="17925"/>
                  </a:cubicBezTo>
                  <a:cubicBezTo>
                    <a:pt x="95126" y="6518"/>
                    <a:pt x="101621" y="0"/>
                    <a:pt x="109279" y="847"/>
                  </a:cubicBezTo>
                  <a:cubicBezTo>
                    <a:pt x="113476" y="1303"/>
                    <a:pt x="116766" y="5866"/>
                    <a:pt x="119602" y="12580"/>
                  </a:cubicBezTo>
                  <a:cubicBezTo>
                    <a:pt x="119801" y="13036"/>
                    <a:pt x="119858" y="13818"/>
                    <a:pt x="120000" y="14405"/>
                  </a:cubicBezTo>
                  <a:cubicBezTo>
                    <a:pt x="119659" y="14665"/>
                    <a:pt x="119319" y="15252"/>
                    <a:pt x="118978" y="15187"/>
                  </a:cubicBezTo>
                  <a:cubicBezTo>
                    <a:pt x="117589" y="14796"/>
                    <a:pt x="116114" y="14861"/>
                    <a:pt x="114809" y="13688"/>
                  </a:cubicBezTo>
                  <a:cubicBezTo>
                    <a:pt x="110952" y="10233"/>
                    <a:pt x="107151" y="8734"/>
                    <a:pt x="103096" y="11797"/>
                  </a:cubicBezTo>
                  <a:cubicBezTo>
                    <a:pt x="98529" y="15252"/>
                    <a:pt x="94814" y="21379"/>
                    <a:pt x="91779" y="29722"/>
                  </a:cubicBezTo>
                  <a:cubicBezTo>
                    <a:pt x="87638" y="41129"/>
                    <a:pt x="85710" y="54492"/>
                    <a:pt x="85341" y="69158"/>
                  </a:cubicBezTo>
                  <a:cubicBezTo>
                    <a:pt x="85228" y="73720"/>
                    <a:pt x="85256" y="74633"/>
                    <a:pt x="87440" y="74633"/>
                  </a:cubicBezTo>
                  <a:cubicBezTo>
                    <a:pt x="90333" y="74633"/>
                    <a:pt x="92517" y="78870"/>
                    <a:pt x="93311" y="85192"/>
                  </a:cubicBezTo>
                  <a:cubicBezTo>
                    <a:pt x="93821" y="89364"/>
                    <a:pt x="93367" y="92884"/>
                    <a:pt x="91836" y="94383"/>
                  </a:cubicBezTo>
                  <a:cubicBezTo>
                    <a:pt x="91155" y="95100"/>
                    <a:pt x="90077" y="95230"/>
                    <a:pt x="89454" y="94448"/>
                  </a:cubicBezTo>
                  <a:cubicBezTo>
                    <a:pt x="88943" y="93796"/>
                    <a:pt x="88773" y="91515"/>
                    <a:pt x="88546" y="89820"/>
                  </a:cubicBezTo>
                  <a:cubicBezTo>
                    <a:pt x="88461" y="89234"/>
                    <a:pt x="88574" y="88386"/>
                    <a:pt x="88716" y="87734"/>
                  </a:cubicBezTo>
                  <a:cubicBezTo>
                    <a:pt x="89283" y="85388"/>
                    <a:pt x="89085" y="83563"/>
                    <a:pt x="87979" y="82520"/>
                  </a:cubicBezTo>
                  <a:cubicBezTo>
                    <a:pt x="86986" y="81673"/>
                    <a:pt x="85965" y="82650"/>
                    <a:pt x="85398" y="85062"/>
                  </a:cubicBezTo>
                  <a:cubicBezTo>
                    <a:pt x="85228" y="85844"/>
                    <a:pt x="85114" y="86757"/>
                    <a:pt x="85001" y="87604"/>
                  </a:cubicBezTo>
                  <a:cubicBezTo>
                    <a:pt x="84490" y="91841"/>
                    <a:pt x="84490" y="91841"/>
                    <a:pt x="82533" y="91319"/>
                  </a:cubicBezTo>
                  <a:cubicBezTo>
                    <a:pt x="82221" y="91189"/>
                    <a:pt x="81909" y="91059"/>
                    <a:pt x="81597" y="90994"/>
                  </a:cubicBezTo>
                  <a:cubicBezTo>
                    <a:pt x="79839" y="90863"/>
                    <a:pt x="78676" y="89690"/>
                    <a:pt x="78080" y="85062"/>
                  </a:cubicBezTo>
                  <a:cubicBezTo>
                    <a:pt x="77315" y="79261"/>
                    <a:pt x="75329" y="75936"/>
                    <a:pt x="72606" y="75415"/>
                  </a:cubicBezTo>
                  <a:cubicBezTo>
                    <a:pt x="71302" y="75154"/>
                    <a:pt x="71075" y="76197"/>
                    <a:pt x="71302" y="79196"/>
                  </a:cubicBezTo>
                  <a:cubicBezTo>
                    <a:pt x="71472" y="81347"/>
                    <a:pt x="71614" y="84019"/>
                    <a:pt x="71217" y="85844"/>
                  </a:cubicBezTo>
                  <a:cubicBezTo>
                    <a:pt x="70224" y="90472"/>
                    <a:pt x="67501" y="90016"/>
                    <a:pt x="66225" y="85323"/>
                  </a:cubicBezTo>
                  <a:cubicBezTo>
                    <a:pt x="64977" y="80760"/>
                    <a:pt x="65629" y="72286"/>
                    <a:pt x="67700" y="69809"/>
                  </a:cubicBezTo>
                  <a:cubicBezTo>
                    <a:pt x="69487" y="67658"/>
                    <a:pt x="71500" y="66355"/>
                    <a:pt x="73486" y="65442"/>
                  </a:cubicBezTo>
                  <a:cubicBezTo>
                    <a:pt x="75102" y="64725"/>
                    <a:pt x="76549" y="66550"/>
                    <a:pt x="77655" y="69483"/>
                  </a:cubicBezTo>
                  <a:cubicBezTo>
                    <a:pt x="77797" y="69809"/>
                    <a:pt x="78052" y="69809"/>
                    <a:pt x="78251" y="69940"/>
                  </a:cubicBezTo>
                  <a:cubicBezTo>
                    <a:pt x="78307" y="69483"/>
                    <a:pt x="78449" y="68897"/>
                    <a:pt x="78364" y="68441"/>
                  </a:cubicBezTo>
                  <a:cubicBezTo>
                    <a:pt x="77882" y="65638"/>
                    <a:pt x="77456" y="62705"/>
                    <a:pt x="76861" y="59967"/>
                  </a:cubicBezTo>
                  <a:cubicBezTo>
                    <a:pt x="74847" y="50907"/>
                    <a:pt x="72039" y="43411"/>
                    <a:pt x="68125" y="38457"/>
                  </a:cubicBezTo>
                  <a:cubicBezTo>
                    <a:pt x="67331" y="37414"/>
                    <a:pt x="66395" y="36632"/>
                    <a:pt x="65488" y="36371"/>
                  </a:cubicBezTo>
                  <a:cubicBezTo>
                    <a:pt x="64807" y="36175"/>
                    <a:pt x="63928" y="36827"/>
                    <a:pt x="64552" y="39239"/>
                  </a:cubicBezTo>
                  <a:cubicBezTo>
                    <a:pt x="65232" y="41912"/>
                    <a:pt x="65005" y="44128"/>
                    <a:pt x="64069" y="46083"/>
                  </a:cubicBezTo>
                  <a:cubicBezTo>
                    <a:pt x="63134" y="47973"/>
                    <a:pt x="61999" y="48886"/>
                    <a:pt x="60808" y="47778"/>
                  </a:cubicBezTo>
                  <a:cubicBezTo>
                    <a:pt x="59560" y="46539"/>
                    <a:pt x="58851" y="44258"/>
                    <a:pt x="58794" y="40999"/>
                  </a:cubicBezTo>
                  <a:cubicBezTo>
                    <a:pt x="58709" y="35393"/>
                    <a:pt x="59985" y="30961"/>
                    <a:pt x="62283" y="28614"/>
                  </a:cubicBezTo>
                  <a:cubicBezTo>
                    <a:pt x="63048" y="27897"/>
                    <a:pt x="63757" y="26920"/>
                    <a:pt x="64495" y="26072"/>
                  </a:cubicBezTo>
                  <a:cubicBezTo>
                    <a:pt x="63729" y="24964"/>
                    <a:pt x="63020" y="23595"/>
                    <a:pt x="62198" y="22813"/>
                  </a:cubicBezTo>
                  <a:cubicBezTo>
                    <a:pt x="59617" y="20206"/>
                    <a:pt x="56894" y="19293"/>
                    <a:pt x="54114" y="19424"/>
                  </a:cubicBezTo>
                  <a:close/>
                  <a:moveTo>
                    <a:pt x="55306" y="76262"/>
                  </a:moveTo>
                  <a:cubicBezTo>
                    <a:pt x="54909" y="74698"/>
                    <a:pt x="54738" y="73460"/>
                    <a:pt x="54398" y="72547"/>
                  </a:cubicBezTo>
                  <a:cubicBezTo>
                    <a:pt x="53292" y="69679"/>
                    <a:pt x="52129" y="67072"/>
                    <a:pt x="51023" y="64269"/>
                  </a:cubicBezTo>
                  <a:cubicBezTo>
                    <a:pt x="49463" y="60293"/>
                    <a:pt x="47931" y="56186"/>
                    <a:pt x="46400" y="52145"/>
                  </a:cubicBezTo>
                  <a:cubicBezTo>
                    <a:pt x="46201" y="51624"/>
                    <a:pt x="45974" y="51167"/>
                    <a:pt x="45776" y="50711"/>
                  </a:cubicBezTo>
                  <a:cubicBezTo>
                    <a:pt x="45748" y="51428"/>
                    <a:pt x="45634" y="52145"/>
                    <a:pt x="45691" y="52797"/>
                  </a:cubicBezTo>
                  <a:cubicBezTo>
                    <a:pt x="46627" y="62639"/>
                    <a:pt x="48726" y="70917"/>
                    <a:pt x="52356" y="76784"/>
                  </a:cubicBezTo>
                  <a:cubicBezTo>
                    <a:pt x="52838" y="77566"/>
                    <a:pt x="53490" y="78153"/>
                    <a:pt x="54058" y="78153"/>
                  </a:cubicBezTo>
                  <a:cubicBezTo>
                    <a:pt x="54455" y="78153"/>
                    <a:pt x="54852" y="76979"/>
                    <a:pt x="55306" y="76262"/>
                  </a:cubicBezTo>
                  <a:close/>
                  <a:moveTo>
                    <a:pt x="15202" y="49603"/>
                  </a:moveTo>
                  <a:cubicBezTo>
                    <a:pt x="15400" y="49342"/>
                    <a:pt x="15911" y="48690"/>
                    <a:pt x="16450" y="48039"/>
                  </a:cubicBezTo>
                  <a:cubicBezTo>
                    <a:pt x="16109" y="46931"/>
                    <a:pt x="15911" y="45497"/>
                    <a:pt x="15457" y="44780"/>
                  </a:cubicBezTo>
                  <a:cubicBezTo>
                    <a:pt x="13925" y="42368"/>
                    <a:pt x="12280" y="40152"/>
                    <a:pt x="10692" y="37870"/>
                  </a:cubicBezTo>
                  <a:cubicBezTo>
                    <a:pt x="8622" y="34807"/>
                    <a:pt x="6721" y="31417"/>
                    <a:pt x="5615" y="26072"/>
                  </a:cubicBezTo>
                  <a:cubicBezTo>
                    <a:pt x="5502" y="25551"/>
                    <a:pt x="5275" y="25095"/>
                    <a:pt x="5076" y="24638"/>
                  </a:cubicBezTo>
                  <a:cubicBezTo>
                    <a:pt x="5048" y="25420"/>
                    <a:pt x="4906" y="26333"/>
                    <a:pt x="5020" y="27050"/>
                  </a:cubicBezTo>
                  <a:cubicBezTo>
                    <a:pt x="6097" y="33699"/>
                    <a:pt x="7629" y="39760"/>
                    <a:pt x="9926" y="44649"/>
                  </a:cubicBezTo>
                  <a:cubicBezTo>
                    <a:pt x="11288" y="47582"/>
                    <a:pt x="12876" y="49342"/>
                    <a:pt x="15202" y="49603"/>
                  </a:cubicBezTo>
                </a:path>
              </a:pathLst>
            </a:custGeom>
            <a:solidFill>
              <a:srgbClr val="FFFFFF"/>
            </a:solidFill>
            <a:ln>
              <a:noFill/>
            </a:ln>
          </p:spPr>
          <p:txBody>
            <a:bodyPr spcFirstLastPara="1" wrap="square" lIns="121900" tIns="60933" rIns="121900" bIns="60933" anchor="t" anchorCtr="0">
              <a:noAutofit/>
            </a:bodyPr>
            <a:lstStyle/>
            <a:p>
              <a:endParaRPr sz="2400">
                <a:latin typeface="Calibri"/>
                <a:ea typeface="Calibri"/>
                <a:cs typeface="Calibri"/>
                <a:sym typeface="Calibri"/>
              </a:endParaRPr>
            </a:p>
          </p:txBody>
        </p:sp>
        <p:sp>
          <p:nvSpPr>
            <p:cNvPr id="86" name="Google Shape;86;p15"/>
            <p:cNvSpPr/>
            <p:nvPr/>
          </p:nvSpPr>
          <p:spPr>
            <a:xfrm>
              <a:off x="2593975" y="571500"/>
              <a:ext cx="420600" cy="482700"/>
            </a:xfrm>
            <a:custGeom>
              <a:avLst/>
              <a:gdLst/>
              <a:ahLst/>
              <a:cxnLst/>
              <a:rect l="l" t="t" r="r" b="b"/>
              <a:pathLst>
                <a:path w="120000" h="120000" extrusionOk="0">
                  <a:moveTo>
                    <a:pt x="55495" y="15764"/>
                  </a:moveTo>
                  <a:cubicBezTo>
                    <a:pt x="64985" y="16543"/>
                    <a:pt x="74888" y="17442"/>
                    <a:pt x="84790" y="18161"/>
                  </a:cubicBezTo>
                  <a:cubicBezTo>
                    <a:pt x="88160" y="18341"/>
                    <a:pt x="91667" y="18281"/>
                    <a:pt x="95037" y="17802"/>
                  </a:cubicBezTo>
                  <a:cubicBezTo>
                    <a:pt x="97375" y="17502"/>
                    <a:pt x="99851" y="16603"/>
                    <a:pt x="101707" y="15344"/>
                  </a:cubicBezTo>
                  <a:cubicBezTo>
                    <a:pt x="104595" y="13426"/>
                    <a:pt x="104389" y="11628"/>
                    <a:pt x="101020" y="10129"/>
                  </a:cubicBezTo>
                  <a:cubicBezTo>
                    <a:pt x="98063" y="8871"/>
                    <a:pt x="97444" y="6893"/>
                    <a:pt x="97512" y="4435"/>
                  </a:cubicBezTo>
                  <a:cubicBezTo>
                    <a:pt x="97581" y="1318"/>
                    <a:pt x="98613" y="359"/>
                    <a:pt x="102257" y="239"/>
                  </a:cubicBezTo>
                  <a:cubicBezTo>
                    <a:pt x="109891" y="0"/>
                    <a:pt x="115117" y="3296"/>
                    <a:pt x="117318" y="10069"/>
                  </a:cubicBezTo>
                  <a:cubicBezTo>
                    <a:pt x="120000" y="18461"/>
                    <a:pt x="117799" y="26433"/>
                    <a:pt x="113123" y="33626"/>
                  </a:cubicBezTo>
                  <a:cubicBezTo>
                    <a:pt x="109959" y="38481"/>
                    <a:pt x="105627" y="42917"/>
                    <a:pt x="101020" y="46813"/>
                  </a:cubicBezTo>
                  <a:cubicBezTo>
                    <a:pt x="89879" y="56103"/>
                    <a:pt x="76813" y="62937"/>
                    <a:pt x="62166" y="67432"/>
                  </a:cubicBezTo>
                  <a:cubicBezTo>
                    <a:pt x="54257" y="69830"/>
                    <a:pt x="46212" y="70609"/>
                    <a:pt x="38097" y="67912"/>
                  </a:cubicBezTo>
                  <a:cubicBezTo>
                    <a:pt x="31908" y="65814"/>
                    <a:pt x="29088" y="61558"/>
                    <a:pt x="28951" y="55864"/>
                  </a:cubicBezTo>
                  <a:cubicBezTo>
                    <a:pt x="28951" y="52387"/>
                    <a:pt x="31908" y="51068"/>
                    <a:pt x="33971" y="48971"/>
                  </a:cubicBezTo>
                  <a:cubicBezTo>
                    <a:pt x="34590" y="48311"/>
                    <a:pt x="34865" y="47352"/>
                    <a:pt x="35346" y="46573"/>
                  </a:cubicBezTo>
                  <a:cubicBezTo>
                    <a:pt x="34452" y="46393"/>
                    <a:pt x="33421" y="46033"/>
                    <a:pt x="32595" y="46153"/>
                  </a:cubicBezTo>
                  <a:cubicBezTo>
                    <a:pt x="27369" y="46933"/>
                    <a:pt x="22624" y="48491"/>
                    <a:pt x="19530" y="52567"/>
                  </a:cubicBezTo>
                  <a:cubicBezTo>
                    <a:pt x="14303" y="59400"/>
                    <a:pt x="15197" y="68631"/>
                    <a:pt x="21799" y="74625"/>
                  </a:cubicBezTo>
                  <a:cubicBezTo>
                    <a:pt x="30876" y="82897"/>
                    <a:pt x="43392" y="84395"/>
                    <a:pt x="54670" y="78461"/>
                  </a:cubicBezTo>
                  <a:cubicBezTo>
                    <a:pt x="56252" y="77622"/>
                    <a:pt x="57765" y="76423"/>
                    <a:pt x="58727" y="75044"/>
                  </a:cubicBezTo>
                  <a:cubicBezTo>
                    <a:pt x="61684" y="70609"/>
                    <a:pt x="66292" y="68151"/>
                    <a:pt x="71587" y="66473"/>
                  </a:cubicBezTo>
                  <a:cubicBezTo>
                    <a:pt x="74544" y="65514"/>
                    <a:pt x="75025" y="65874"/>
                    <a:pt x="74475" y="68511"/>
                  </a:cubicBezTo>
                  <a:cubicBezTo>
                    <a:pt x="72550" y="77802"/>
                    <a:pt x="62578" y="88591"/>
                    <a:pt x="48481" y="89190"/>
                  </a:cubicBezTo>
                  <a:cubicBezTo>
                    <a:pt x="43117" y="89430"/>
                    <a:pt x="37753" y="89730"/>
                    <a:pt x="32458" y="90269"/>
                  </a:cubicBezTo>
                  <a:cubicBezTo>
                    <a:pt x="25925" y="90929"/>
                    <a:pt x="20286" y="92967"/>
                    <a:pt x="17467" y="98781"/>
                  </a:cubicBezTo>
                  <a:cubicBezTo>
                    <a:pt x="15885" y="102017"/>
                    <a:pt x="16916" y="106093"/>
                    <a:pt x="19873" y="108311"/>
                  </a:cubicBezTo>
                  <a:cubicBezTo>
                    <a:pt x="21799" y="109810"/>
                    <a:pt x="23381" y="109450"/>
                    <a:pt x="24068" y="107352"/>
                  </a:cubicBezTo>
                  <a:cubicBezTo>
                    <a:pt x="24206" y="107052"/>
                    <a:pt x="24137" y="106693"/>
                    <a:pt x="24206" y="106393"/>
                  </a:cubicBezTo>
                  <a:cubicBezTo>
                    <a:pt x="25169" y="102377"/>
                    <a:pt x="27644" y="100399"/>
                    <a:pt x="31289" y="100699"/>
                  </a:cubicBezTo>
                  <a:cubicBezTo>
                    <a:pt x="34796" y="100999"/>
                    <a:pt x="38166" y="104175"/>
                    <a:pt x="38303" y="107532"/>
                  </a:cubicBezTo>
                  <a:cubicBezTo>
                    <a:pt x="38510" y="111488"/>
                    <a:pt x="36859" y="114785"/>
                    <a:pt x="33008" y="116943"/>
                  </a:cubicBezTo>
                  <a:cubicBezTo>
                    <a:pt x="28538" y="119400"/>
                    <a:pt x="23587" y="120000"/>
                    <a:pt x="18842" y="117662"/>
                  </a:cubicBezTo>
                  <a:cubicBezTo>
                    <a:pt x="5295" y="110829"/>
                    <a:pt x="5157" y="97282"/>
                    <a:pt x="13684" y="89610"/>
                  </a:cubicBezTo>
                  <a:cubicBezTo>
                    <a:pt x="15266" y="88231"/>
                    <a:pt x="18085" y="86913"/>
                    <a:pt x="18154" y="85474"/>
                  </a:cubicBezTo>
                  <a:cubicBezTo>
                    <a:pt x="18223" y="84035"/>
                    <a:pt x="15472" y="82537"/>
                    <a:pt x="14028" y="80979"/>
                  </a:cubicBezTo>
                  <a:cubicBezTo>
                    <a:pt x="9214" y="75944"/>
                    <a:pt x="6945" y="69950"/>
                    <a:pt x="6120" y="63596"/>
                  </a:cubicBezTo>
                  <a:cubicBezTo>
                    <a:pt x="5432" y="58141"/>
                    <a:pt x="5157" y="52627"/>
                    <a:pt x="5088" y="47172"/>
                  </a:cubicBezTo>
                  <a:cubicBezTo>
                    <a:pt x="5020" y="42617"/>
                    <a:pt x="5020" y="38241"/>
                    <a:pt x="1856" y="34285"/>
                  </a:cubicBezTo>
                  <a:cubicBezTo>
                    <a:pt x="618" y="32667"/>
                    <a:pt x="0" y="30629"/>
                    <a:pt x="1650" y="28651"/>
                  </a:cubicBezTo>
                  <a:cubicBezTo>
                    <a:pt x="3232" y="26673"/>
                    <a:pt x="5088" y="26433"/>
                    <a:pt x="6395" y="28651"/>
                  </a:cubicBezTo>
                  <a:cubicBezTo>
                    <a:pt x="8458" y="32367"/>
                    <a:pt x="10040" y="36263"/>
                    <a:pt x="11690" y="40159"/>
                  </a:cubicBezTo>
                  <a:cubicBezTo>
                    <a:pt x="12446" y="41838"/>
                    <a:pt x="12859" y="43636"/>
                    <a:pt x="13409" y="45374"/>
                  </a:cubicBezTo>
                  <a:cubicBezTo>
                    <a:pt x="15128" y="44355"/>
                    <a:pt x="16710" y="43156"/>
                    <a:pt x="18498" y="42317"/>
                  </a:cubicBezTo>
                  <a:cubicBezTo>
                    <a:pt x="22487" y="40399"/>
                    <a:pt x="26613" y="38721"/>
                    <a:pt x="30670" y="36863"/>
                  </a:cubicBezTo>
                  <a:cubicBezTo>
                    <a:pt x="31770" y="36323"/>
                    <a:pt x="32733" y="35664"/>
                    <a:pt x="33765" y="35064"/>
                  </a:cubicBezTo>
                  <a:cubicBezTo>
                    <a:pt x="32871" y="34525"/>
                    <a:pt x="32045" y="33866"/>
                    <a:pt x="31151" y="33386"/>
                  </a:cubicBezTo>
                  <a:cubicBezTo>
                    <a:pt x="25787" y="30629"/>
                    <a:pt x="25581" y="27152"/>
                    <a:pt x="27851" y="23196"/>
                  </a:cubicBezTo>
                  <a:cubicBezTo>
                    <a:pt x="28676" y="21698"/>
                    <a:pt x="30601" y="20499"/>
                    <a:pt x="32389" y="19600"/>
                  </a:cubicBezTo>
                  <a:cubicBezTo>
                    <a:pt x="39404" y="16123"/>
                    <a:pt x="47174" y="15524"/>
                    <a:pt x="55495" y="15764"/>
                  </a:cubicBezTo>
                  <a:close/>
                  <a:moveTo>
                    <a:pt x="57765" y="41898"/>
                  </a:moveTo>
                  <a:cubicBezTo>
                    <a:pt x="69111" y="41718"/>
                    <a:pt x="78808" y="39680"/>
                    <a:pt x="88091" y="35904"/>
                  </a:cubicBezTo>
                  <a:cubicBezTo>
                    <a:pt x="91667" y="34465"/>
                    <a:pt x="94624" y="31708"/>
                    <a:pt x="98957" y="31828"/>
                  </a:cubicBezTo>
                  <a:cubicBezTo>
                    <a:pt x="99507" y="31828"/>
                    <a:pt x="100194" y="31108"/>
                    <a:pt x="100607" y="30629"/>
                  </a:cubicBezTo>
                  <a:cubicBezTo>
                    <a:pt x="101020" y="30089"/>
                    <a:pt x="101157" y="29430"/>
                    <a:pt x="101432" y="28831"/>
                  </a:cubicBezTo>
                  <a:cubicBezTo>
                    <a:pt x="100813" y="28891"/>
                    <a:pt x="100057" y="28831"/>
                    <a:pt x="99438" y="29070"/>
                  </a:cubicBezTo>
                  <a:cubicBezTo>
                    <a:pt x="91186" y="32667"/>
                    <a:pt x="82315" y="34525"/>
                    <a:pt x="73169" y="35604"/>
                  </a:cubicBezTo>
                  <a:cubicBezTo>
                    <a:pt x="66223" y="36443"/>
                    <a:pt x="59209" y="37102"/>
                    <a:pt x="52194" y="37942"/>
                  </a:cubicBezTo>
                  <a:cubicBezTo>
                    <a:pt x="51300" y="38001"/>
                    <a:pt x="50544" y="38901"/>
                    <a:pt x="49787" y="39440"/>
                  </a:cubicBezTo>
                  <a:cubicBezTo>
                    <a:pt x="50544" y="40099"/>
                    <a:pt x="51163" y="41178"/>
                    <a:pt x="52057" y="41358"/>
                  </a:cubicBezTo>
                  <a:cubicBezTo>
                    <a:pt x="54257" y="41778"/>
                    <a:pt x="56595" y="41838"/>
                    <a:pt x="57765" y="41898"/>
                  </a:cubicBezTo>
                </a:path>
              </a:pathLst>
            </a:custGeom>
            <a:solidFill>
              <a:srgbClr val="FFFFFF"/>
            </a:solidFill>
            <a:ln>
              <a:noFill/>
            </a:ln>
          </p:spPr>
          <p:txBody>
            <a:bodyPr spcFirstLastPara="1" wrap="square" lIns="121900" tIns="60933" rIns="121900" bIns="60933" anchor="t" anchorCtr="0">
              <a:noAutofit/>
            </a:bodyPr>
            <a:lstStyle/>
            <a:p>
              <a:endParaRPr sz="2400">
                <a:latin typeface="Calibri"/>
                <a:ea typeface="Calibri"/>
                <a:cs typeface="Calibri"/>
                <a:sym typeface="Calibri"/>
              </a:endParaRPr>
            </a:p>
          </p:txBody>
        </p:sp>
        <p:sp>
          <p:nvSpPr>
            <p:cNvPr id="87" name="Google Shape;87;p15"/>
            <p:cNvSpPr/>
            <p:nvPr/>
          </p:nvSpPr>
          <p:spPr>
            <a:xfrm>
              <a:off x="2222500" y="906463"/>
              <a:ext cx="411300" cy="387300"/>
            </a:xfrm>
            <a:custGeom>
              <a:avLst/>
              <a:gdLst/>
              <a:ahLst/>
              <a:cxnLst/>
              <a:rect l="l" t="t" r="r" b="b"/>
              <a:pathLst>
                <a:path w="120000" h="120000" extrusionOk="0">
                  <a:moveTo>
                    <a:pt x="112697" y="50789"/>
                  </a:moveTo>
                  <a:cubicBezTo>
                    <a:pt x="112908" y="57203"/>
                    <a:pt x="111503" y="64437"/>
                    <a:pt x="108624" y="71373"/>
                  </a:cubicBezTo>
                  <a:cubicBezTo>
                    <a:pt x="107641" y="73760"/>
                    <a:pt x="106869" y="75251"/>
                    <a:pt x="110520" y="75922"/>
                  </a:cubicBezTo>
                  <a:cubicBezTo>
                    <a:pt x="117542" y="77190"/>
                    <a:pt x="120000" y="81740"/>
                    <a:pt x="117612" y="88974"/>
                  </a:cubicBezTo>
                  <a:cubicBezTo>
                    <a:pt x="116559" y="92181"/>
                    <a:pt x="114803" y="95612"/>
                    <a:pt x="112486" y="97775"/>
                  </a:cubicBezTo>
                  <a:cubicBezTo>
                    <a:pt x="95705" y="113287"/>
                    <a:pt x="76606" y="120000"/>
                    <a:pt x="54558" y="113884"/>
                  </a:cubicBezTo>
                  <a:cubicBezTo>
                    <a:pt x="44025" y="111050"/>
                    <a:pt x="37495" y="99490"/>
                    <a:pt x="40374" y="89720"/>
                  </a:cubicBezTo>
                  <a:cubicBezTo>
                    <a:pt x="41568" y="85692"/>
                    <a:pt x="43534" y="83903"/>
                    <a:pt x="46974" y="83679"/>
                  </a:cubicBezTo>
                  <a:cubicBezTo>
                    <a:pt x="49643" y="83530"/>
                    <a:pt x="51889" y="84425"/>
                    <a:pt x="53294" y="87184"/>
                  </a:cubicBezTo>
                  <a:cubicBezTo>
                    <a:pt x="54628" y="89869"/>
                    <a:pt x="53715" y="91883"/>
                    <a:pt x="52030" y="93896"/>
                  </a:cubicBezTo>
                  <a:cubicBezTo>
                    <a:pt x="51187" y="94866"/>
                    <a:pt x="50696" y="96134"/>
                    <a:pt x="50064" y="97252"/>
                  </a:cubicBezTo>
                  <a:cubicBezTo>
                    <a:pt x="51468" y="97849"/>
                    <a:pt x="52873" y="98968"/>
                    <a:pt x="54277" y="98968"/>
                  </a:cubicBezTo>
                  <a:cubicBezTo>
                    <a:pt x="55962" y="98968"/>
                    <a:pt x="57717" y="98222"/>
                    <a:pt x="59192" y="97327"/>
                  </a:cubicBezTo>
                  <a:cubicBezTo>
                    <a:pt x="64248" y="94195"/>
                    <a:pt x="66846" y="89123"/>
                    <a:pt x="68180" y="83380"/>
                  </a:cubicBezTo>
                  <a:cubicBezTo>
                    <a:pt x="69444" y="77936"/>
                    <a:pt x="70356" y="72417"/>
                    <a:pt x="71620" y="66973"/>
                  </a:cubicBezTo>
                  <a:cubicBezTo>
                    <a:pt x="72674" y="62349"/>
                    <a:pt x="74499" y="58023"/>
                    <a:pt x="77799" y="54518"/>
                  </a:cubicBezTo>
                  <a:cubicBezTo>
                    <a:pt x="82925" y="48999"/>
                    <a:pt x="92685" y="47955"/>
                    <a:pt x="97109" y="57949"/>
                  </a:cubicBezTo>
                  <a:cubicBezTo>
                    <a:pt x="97952" y="59888"/>
                    <a:pt x="98935" y="61827"/>
                    <a:pt x="99918" y="63766"/>
                  </a:cubicBezTo>
                  <a:cubicBezTo>
                    <a:pt x="100971" y="61379"/>
                    <a:pt x="102305" y="59067"/>
                    <a:pt x="102937" y="56606"/>
                  </a:cubicBezTo>
                  <a:cubicBezTo>
                    <a:pt x="104903" y="49446"/>
                    <a:pt x="104692" y="42287"/>
                    <a:pt x="102516" y="35201"/>
                  </a:cubicBezTo>
                  <a:cubicBezTo>
                    <a:pt x="97952" y="19987"/>
                    <a:pt x="86296" y="13946"/>
                    <a:pt x="74078" y="13797"/>
                  </a:cubicBezTo>
                  <a:cubicBezTo>
                    <a:pt x="62984" y="13648"/>
                    <a:pt x="53364" y="28340"/>
                    <a:pt x="56734" y="39602"/>
                  </a:cubicBezTo>
                  <a:cubicBezTo>
                    <a:pt x="57858" y="43331"/>
                    <a:pt x="59332" y="44077"/>
                    <a:pt x="62071" y="41243"/>
                  </a:cubicBezTo>
                  <a:cubicBezTo>
                    <a:pt x="65231" y="38036"/>
                    <a:pt x="68039" y="34232"/>
                    <a:pt x="70567" y="30354"/>
                  </a:cubicBezTo>
                  <a:cubicBezTo>
                    <a:pt x="72533" y="27296"/>
                    <a:pt x="73797" y="23791"/>
                    <a:pt x="75412" y="20435"/>
                  </a:cubicBezTo>
                  <a:cubicBezTo>
                    <a:pt x="76325" y="18421"/>
                    <a:pt x="77659" y="17526"/>
                    <a:pt x="79976" y="17750"/>
                  </a:cubicBezTo>
                  <a:cubicBezTo>
                    <a:pt x="87911" y="18272"/>
                    <a:pt x="88753" y="19465"/>
                    <a:pt x="85804" y="27371"/>
                  </a:cubicBezTo>
                  <a:cubicBezTo>
                    <a:pt x="80748" y="40870"/>
                    <a:pt x="71831" y="51236"/>
                    <a:pt x="61158" y="59813"/>
                  </a:cubicBezTo>
                  <a:cubicBezTo>
                    <a:pt x="54488" y="65183"/>
                    <a:pt x="47396" y="70031"/>
                    <a:pt x="40093" y="74356"/>
                  </a:cubicBezTo>
                  <a:cubicBezTo>
                    <a:pt x="33914" y="78085"/>
                    <a:pt x="31176" y="83082"/>
                    <a:pt x="31316" y="90466"/>
                  </a:cubicBezTo>
                  <a:cubicBezTo>
                    <a:pt x="31456" y="95388"/>
                    <a:pt x="30965" y="100385"/>
                    <a:pt x="31035" y="105307"/>
                  </a:cubicBezTo>
                  <a:cubicBezTo>
                    <a:pt x="31035" y="106575"/>
                    <a:pt x="31808" y="107917"/>
                    <a:pt x="32510" y="109036"/>
                  </a:cubicBezTo>
                  <a:cubicBezTo>
                    <a:pt x="33282" y="110379"/>
                    <a:pt x="34125" y="111572"/>
                    <a:pt x="32650" y="112840"/>
                  </a:cubicBezTo>
                  <a:cubicBezTo>
                    <a:pt x="31035" y="114182"/>
                    <a:pt x="28858" y="115301"/>
                    <a:pt x="27454" y="113362"/>
                  </a:cubicBezTo>
                  <a:cubicBezTo>
                    <a:pt x="24645" y="109633"/>
                    <a:pt x="20081" y="107246"/>
                    <a:pt x="20152" y="101205"/>
                  </a:cubicBezTo>
                  <a:cubicBezTo>
                    <a:pt x="20222" y="98893"/>
                    <a:pt x="18186" y="96357"/>
                    <a:pt x="16711" y="94195"/>
                  </a:cubicBezTo>
                  <a:cubicBezTo>
                    <a:pt x="12358" y="87781"/>
                    <a:pt x="11445" y="80845"/>
                    <a:pt x="14183" y="73610"/>
                  </a:cubicBezTo>
                  <a:cubicBezTo>
                    <a:pt x="16781" y="66749"/>
                    <a:pt x="19730" y="59962"/>
                    <a:pt x="22609" y="53175"/>
                  </a:cubicBezTo>
                  <a:cubicBezTo>
                    <a:pt x="22750" y="52728"/>
                    <a:pt x="23452" y="52280"/>
                    <a:pt x="23943" y="52280"/>
                  </a:cubicBezTo>
                  <a:cubicBezTo>
                    <a:pt x="24224" y="52280"/>
                    <a:pt x="24786" y="53026"/>
                    <a:pt x="24856" y="53474"/>
                  </a:cubicBezTo>
                  <a:cubicBezTo>
                    <a:pt x="25207" y="56904"/>
                    <a:pt x="26541" y="60186"/>
                    <a:pt x="29842" y="60186"/>
                  </a:cubicBezTo>
                  <a:cubicBezTo>
                    <a:pt x="33984" y="60111"/>
                    <a:pt x="38338" y="59216"/>
                    <a:pt x="42129" y="57501"/>
                  </a:cubicBezTo>
                  <a:cubicBezTo>
                    <a:pt x="44868" y="56308"/>
                    <a:pt x="45359" y="51684"/>
                    <a:pt x="43815" y="48701"/>
                  </a:cubicBezTo>
                  <a:cubicBezTo>
                    <a:pt x="42832" y="46911"/>
                    <a:pt x="41568" y="45195"/>
                    <a:pt x="40093" y="43927"/>
                  </a:cubicBezTo>
                  <a:cubicBezTo>
                    <a:pt x="33633" y="38259"/>
                    <a:pt x="20643" y="37663"/>
                    <a:pt x="13551" y="42585"/>
                  </a:cubicBezTo>
                  <a:cubicBezTo>
                    <a:pt x="11023" y="44375"/>
                    <a:pt x="10953" y="44822"/>
                    <a:pt x="13341" y="47060"/>
                  </a:cubicBezTo>
                  <a:cubicBezTo>
                    <a:pt x="17343" y="50938"/>
                    <a:pt x="17483" y="57277"/>
                    <a:pt x="13622" y="61081"/>
                  </a:cubicBezTo>
                  <a:cubicBezTo>
                    <a:pt x="10953" y="63617"/>
                    <a:pt x="4915" y="62498"/>
                    <a:pt x="2878" y="58993"/>
                  </a:cubicBezTo>
                  <a:cubicBezTo>
                    <a:pt x="0" y="54070"/>
                    <a:pt x="772" y="46314"/>
                    <a:pt x="4915" y="41019"/>
                  </a:cubicBezTo>
                  <a:cubicBezTo>
                    <a:pt x="10181" y="34381"/>
                    <a:pt x="16711" y="30354"/>
                    <a:pt x="25137" y="30428"/>
                  </a:cubicBezTo>
                  <a:cubicBezTo>
                    <a:pt x="30895" y="30428"/>
                    <a:pt x="36512" y="31025"/>
                    <a:pt x="41708" y="33486"/>
                  </a:cubicBezTo>
                  <a:cubicBezTo>
                    <a:pt x="44306" y="34679"/>
                    <a:pt x="45570" y="34679"/>
                    <a:pt x="46062" y="31323"/>
                  </a:cubicBezTo>
                  <a:cubicBezTo>
                    <a:pt x="46342" y="28862"/>
                    <a:pt x="47255" y="26476"/>
                    <a:pt x="48028" y="24164"/>
                  </a:cubicBezTo>
                  <a:cubicBezTo>
                    <a:pt x="53645" y="8353"/>
                    <a:pt x="63545" y="0"/>
                    <a:pt x="83838" y="4101"/>
                  </a:cubicBezTo>
                  <a:cubicBezTo>
                    <a:pt x="93458" y="6041"/>
                    <a:pt x="100760" y="12156"/>
                    <a:pt x="105886" y="21106"/>
                  </a:cubicBezTo>
                  <a:cubicBezTo>
                    <a:pt x="110871" y="29906"/>
                    <a:pt x="112837" y="39453"/>
                    <a:pt x="112697" y="50789"/>
                  </a:cubicBezTo>
                  <a:close/>
                  <a:moveTo>
                    <a:pt x="63686" y="106799"/>
                  </a:moveTo>
                  <a:cubicBezTo>
                    <a:pt x="75201" y="106799"/>
                    <a:pt x="88332" y="97402"/>
                    <a:pt x="92896" y="85543"/>
                  </a:cubicBezTo>
                  <a:cubicBezTo>
                    <a:pt x="93879" y="83008"/>
                    <a:pt x="96196" y="79204"/>
                    <a:pt x="93598" y="77712"/>
                  </a:cubicBezTo>
                  <a:cubicBezTo>
                    <a:pt x="91070" y="76295"/>
                    <a:pt x="88402" y="79651"/>
                    <a:pt x="86787" y="82187"/>
                  </a:cubicBezTo>
                  <a:cubicBezTo>
                    <a:pt x="84681" y="85692"/>
                    <a:pt x="82925" y="89422"/>
                    <a:pt x="80959" y="92927"/>
                  </a:cubicBezTo>
                  <a:cubicBezTo>
                    <a:pt x="76676" y="100385"/>
                    <a:pt x="70708" y="104636"/>
                    <a:pt x="62282" y="104636"/>
                  </a:cubicBezTo>
                  <a:cubicBezTo>
                    <a:pt x="60526" y="104636"/>
                    <a:pt x="58771" y="105233"/>
                    <a:pt x="57086" y="105531"/>
                  </a:cubicBezTo>
                  <a:cubicBezTo>
                    <a:pt x="58911" y="105978"/>
                    <a:pt x="60667" y="106426"/>
                    <a:pt x="62492" y="106799"/>
                  </a:cubicBezTo>
                  <a:cubicBezTo>
                    <a:pt x="62913" y="106873"/>
                    <a:pt x="63265" y="106799"/>
                    <a:pt x="63686" y="106799"/>
                  </a:cubicBezTo>
                </a:path>
              </a:pathLst>
            </a:custGeom>
            <a:solidFill>
              <a:srgbClr val="FFFFFF"/>
            </a:solidFill>
            <a:ln>
              <a:noFill/>
            </a:ln>
          </p:spPr>
          <p:txBody>
            <a:bodyPr spcFirstLastPara="1" wrap="square" lIns="121900" tIns="60933" rIns="121900" bIns="60933" anchor="t" anchorCtr="0">
              <a:noAutofit/>
            </a:bodyPr>
            <a:lstStyle/>
            <a:p>
              <a:endParaRPr sz="2400">
                <a:latin typeface="Calibri"/>
                <a:ea typeface="Calibri"/>
                <a:cs typeface="Calibri"/>
                <a:sym typeface="Calibri"/>
              </a:endParaRPr>
            </a:p>
          </p:txBody>
        </p:sp>
        <p:sp>
          <p:nvSpPr>
            <p:cNvPr id="88" name="Google Shape;88;p15"/>
            <p:cNvSpPr/>
            <p:nvPr/>
          </p:nvSpPr>
          <p:spPr>
            <a:xfrm>
              <a:off x="2417763" y="588963"/>
              <a:ext cx="147600" cy="63600"/>
            </a:xfrm>
            <a:custGeom>
              <a:avLst/>
              <a:gdLst/>
              <a:ahLst/>
              <a:cxnLst/>
              <a:rect l="l" t="t" r="r" b="b"/>
              <a:pathLst>
                <a:path w="120000" h="120000" extrusionOk="0">
                  <a:moveTo>
                    <a:pt x="46288" y="0"/>
                  </a:moveTo>
                  <a:cubicBezTo>
                    <a:pt x="70210" y="6818"/>
                    <a:pt x="93549" y="29545"/>
                    <a:pt x="113776" y="70000"/>
                  </a:cubicBezTo>
                  <a:cubicBezTo>
                    <a:pt x="117860" y="78181"/>
                    <a:pt x="120000" y="87727"/>
                    <a:pt x="115137" y="98636"/>
                  </a:cubicBezTo>
                  <a:cubicBezTo>
                    <a:pt x="110858" y="107272"/>
                    <a:pt x="107358" y="120000"/>
                    <a:pt x="100551" y="105909"/>
                  </a:cubicBezTo>
                  <a:cubicBezTo>
                    <a:pt x="93938" y="92727"/>
                    <a:pt x="86936" y="80454"/>
                    <a:pt x="79351" y="71363"/>
                  </a:cubicBezTo>
                  <a:cubicBezTo>
                    <a:pt x="71961" y="62727"/>
                    <a:pt x="63598" y="56363"/>
                    <a:pt x="55235" y="52272"/>
                  </a:cubicBezTo>
                  <a:cubicBezTo>
                    <a:pt x="47455" y="48636"/>
                    <a:pt x="41426" y="50454"/>
                    <a:pt x="40648" y="77272"/>
                  </a:cubicBezTo>
                  <a:cubicBezTo>
                    <a:pt x="40064" y="104545"/>
                    <a:pt x="34619" y="112727"/>
                    <a:pt x="24311" y="115909"/>
                  </a:cubicBezTo>
                  <a:cubicBezTo>
                    <a:pt x="16337" y="118181"/>
                    <a:pt x="9335" y="115454"/>
                    <a:pt x="4862" y="97272"/>
                  </a:cubicBezTo>
                  <a:cubicBezTo>
                    <a:pt x="0" y="77727"/>
                    <a:pt x="972" y="50454"/>
                    <a:pt x="7390" y="34090"/>
                  </a:cubicBezTo>
                  <a:cubicBezTo>
                    <a:pt x="17115" y="9545"/>
                    <a:pt x="29951" y="1818"/>
                    <a:pt x="46288" y="0"/>
                  </a:cubicBezTo>
                  <a:close/>
                </a:path>
              </a:pathLst>
            </a:custGeom>
            <a:solidFill>
              <a:srgbClr val="FFFFFF"/>
            </a:solidFill>
            <a:ln>
              <a:noFill/>
            </a:ln>
          </p:spPr>
          <p:txBody>
            <a:bodyPr spcFirstLastPara="1" wrap="square" lIns="121900" tIns="60933" rIns="121900" bIns="60933" anchor="t" anchorCtr="0">
              <a:noAutofit/>
            </a:bodyPr>
            <a:lstStyle/>
            <a:p>
              <a:endParaRPr sz="2400">
                <a:latin typeface="Calibri"/>
                <a:ea typeface="Calibri"/>
                <a:cs typeface="Calibri"/>
                <a:sym typeface="Calibri"/>
              </a:endParaRPr>
            </a:p>
          </p:txBody>
        </p:sp>
      </p:grpSp>
      <p:pic>
        <p:nvPicPr>
          <p:cNvPr id="6148" name="Picture 4" descr="axovant Parkinson's disease motor sympto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5" y="1"/>
            <a:ext cx="703166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791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512618" y="456479"/>
            <a:ext cx="9518073" cy="6082866"/>
          </a:xfrm>
          <a:prstGeom prst="rect">
            <a:avLst/>
          </a:prstGeom>
          <a:ln w="57150">
            <a:solidFill>
              <a:schemeClr val="tx1"/>
            </a:solidFill>
          </a:ln>
        </p:spPr>
      </p:pic>
    </p:spTree>
    <p:extLst>
      <p:ext uri="{BB962C8B-B14F-4D97-AF65-F5344CB8AC3E}">
        <p14:creationId xmlns:p14="http://schemas.microsoft.com/office/powerpoint/2010/main" val="2324069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15</a:t>
            </a:fld>
            <a:endParaRPr/>
          </a:p>
        </p:txBody>
      </p:sp>
      <p:sp>
        <p:nvSpPr>
          <p:cNvPr id="5" name="TextBox 4"/>
          <p:cNvSpPr txBox="1"/>
          <p:nvPr/>
        </p:nvSpPr>
        <p:spPr>
          <a:xfrm>
            <a:off x="2082230" y="480295"/>
            <a:ext cx="9054957" cy="1569660"/>
          </a:xfrm>
          <a:prstGeom prst="rect">
            <a:avLst/>
          </a:prstGeom>
          <a:noFill/>
        </p:spPr>
        <p:txBody>
          <a:bodyPr wrap="square" rtlCol="0">
            <a:spAutoFit/>
          </a:bodyPr>
          <a:lstStyle/>
          <a:p>
            <a:r>
              <a:rPr lang="en-US" sz="3200" b="1" dirty="0">
                <a:solidFill>
                  <a:srgbClr val="70041E"/>
                </a:solidFill>
                <a:latin typeface="Libre Baskerville" charset="0"/>
              </a:rPr>
              <a:t>A</a:t>
            </a:r>
            <a:r>
              <a:rPr lang="en-US" sz="3200" b="1" dirty="0">
                <a:solidFill>
                  <a:srgbClr val="70041E"/>
                </a:solidFill>
                <a:latin typeface="Libre Baskerville" charset="0"/>
              </a:rPr>
              <a:t>t </a:t>
            </a:r>
            <a:r>
              <a:rPr lang="en-US" sz="3200" b="1" dirty="0">
                <a:solidFill>
                  <a:srgbClr val="70041E"/>
                </a:solidFill>
                <a:latin typeface="Libre Baskerville" charset="0"/>
              </a:rPr>
              <a:t>autopsy is pallor of the </a:t>
            </a:r>
            <a:r>
              <a:rPr lang="en-US" sz="3200" b="1" dirty="0" err="1">
                <a:solidFill>
                  <a:srgbClr val="70041E"/>
                </a:solidFill>
                <a:latin typeface="Libre Baskerville" charset="0"/>
              </a:rPr>
              <a:t>substantia</a:t>
            </a:r>
            <a:r>
              <a:rPr lang="en-US" sz="3200" b="1" dirty="0">
                <a:solidFill>
                  <a:srgbClr val="70041E"/>
                </a:solidFill>
                <a:latin typeface="Libre Baskerville" charset="0"/>
              </a:rPr>
              <a:t> </a:t>
            </a:r>
            <a:r>
              <a:rPr lang="en-US" sz="3200" b="1" dirty="0" err="1">
                <a:solidFill>
                  <a:srgbClr val="70041E"/>
                </a:solidFill>
                <a:latin typeface="Libre Baskerville" charset="0"/>
              </a:rPr>
              <a:t>nigra</a:t>
            </a:r>
            <a:r>
              <a:rPr lang="en-US" sz="3200" b="1" dirty="0">
                <a:solidFill>
                  <a:srgbClr val="70041E"/>
                </a:solidFill>
                <a:latin typeface="Libre Baskerville" charset="0"/>
              </a:rPr>
              <a:t> and </a:t>
            </a:r>
            <a:r>
              <a:rPr lang="en-US" sz="3200" b="1" dirty="0">
                <a:solidFill>
                  <a:srgbClr val="70041E"/>
                </a:solidFill>
                <a:latin typeface="Libre Baskerville" charset="0"/>
              </a:rPr>
              <a:t>locus </a:t>
            </a:r>
            <a:r>
              <a:rPr lang="en-US" sz="3200" b="1" dirty="0" err="1">
                <a:solidFill>
                  <a:srgbClr val="70041E"/>
                </a:solidFill>
                <a:latin typeface="Libre Baskerville" charset="0"/>
              </a:rPr>
              <a:t>ceruleus</a:t>
            </a:r>
            <a:r>
              <a:rPr lang="en-US" sz="3200" b="1" dirty="0">
                <a:solidFill>
                  <a:srgbClr val="70041E"/>
                </a:solidFill>
                <a:latin typeface="Libre Baskerville" charset="0"/>
              </a:rPr>
              <a:t>, due loss of pigmented </a:t>
            </a:r>
            <a:r>
              <a:rPr lang="en-US" sz="3200" b="1" dirty="0" err="1">
                <a:solidFill>
                  <a:srgbClr val="70041E"/>
                </a:solidFill>
                <a:latin typeface="Libre Baskerville" charset="0"/>
              </a:rPr>
              <a:t>catecholaminergic</a:t>
            </a:r>
            <a:r>
              <a:rPr lang="en-US" sz="3200" b="1" dirty="0">
                <a:solidFill>
                  <a:srgbClr val="70041E"/>
                </a:solidFill>
                <a:latin typeface="Libre Baskerville" charset="0"/>
              </a:rPr>
              <a:t> neurons.</a:t>
            </a:r>
            <a:endParaRPr lang="en-US" sz="3200" b="1" dirty="0">
              <a:solidFill>
                <a:srgbClr val="70041E"/>
              </a:solidFill>
              <a:latin typeface="Libre Baskerville"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824" y="2362271"/>
            <a:ext cx="4835704"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8603" y="2362271"/>
            <a:ext cx="5068584"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46755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16</a:t>
            </a:fld>
            <a:endParaRPr/>
          </a:p>
        </p:txBody>
      </p:sp>
      <p:sp>
        <p:nvSpPr>
          <p:cNvPr id="5" name="TextBox 4"/>
          <p:cNvSpPr txBox="1"/>
          <p:nvPr/>
        </p:nvSpPr>
        <p:spPr>
          <a:xfrm>
            <a:off x="2082229" y="398221"/>
            <a:ext cx="9260440" cy="1734064"/>
          </a:xfrm>
          <a:prstGeom prst="rect">
            <a:avLst/>
          </a:prstGeom>
          <a:noFill/>
        </p:spPr>
        <p:txBody>
          <a:bodyPr wrap="square" rtlCol="0">
            <a:spAutoFit/>
          </a:bodyPr>
          <a:lstStyle/>
          <a:p>
            <a:r>
              <a:rPr lang="en-US" sz="2667" b="1" dirty="0">
                <a:solidFill>
                  <a:srgbClr val="70041E"/>
                </a:solidFill>
                <a:latin typeface="Libre Baskerville" charset="0"/>
              </a:rPr>
              <a:t>Areas of neuronal loss show gliosis. </a:t>
            </a:r>
            <a:r>
              <a:rPr lang="en-US" sz="2667" b="1" u="sng" dirty="0" err="1">
                <a:solidFill>
                  <a:srgbClr val="70041E"/>
                </a:solidFill>
                <a:latin typeface="Libre Baskerville" charset="0"/>
              </a:rPr>
              <a:t>Lewy</a:t>
            </a:r>
            <a:r>
              <a:rPr lang="en-US" sz="2667" b="1" u="sng" dirty="0">
                <a:solidFill>
                  <a:srgbClr val="70041E"/>
                </a:solidFill>
                <a:latin typeface="Libre Baskerville" charset="0"/>
              </a:rPr>
              <a:t> bodies </a:t>
            </a:r>
            <a:r>
              <a:rPr lang="en-US" sz="2667" b="1" dirty="0">
                <a:solidFill>
                  <a:srgbClr val="70041E"/>
                </a:solidFill>
                <a:latin typeface="Libre Baskerville" charset="0"/>
              </a:rPr>
              <a:t>found </a:t>
            </a:r>
            <a:r>
              <a:rPr lang="en-US" sz="2667" b="1" dirty="0">
                <a:solidFill>
                  <a:srgbClr val="70041E"/>
                </a:solidFill>
                <a:latin typeface="Libre Baskerville" charset="0"/>
              </a:rPr>
              <a:t>in those neurons that </a:t>
            </a:r>
            <a:r>
              <a:rPr lang="en-US" sz="2667" b="1" dirty="0">
                <a:solidFill>
                  <a:srgbClr val="70041E"/>
                </a:solidFill>
                <a:latin typeface="Libre Baskerville" charset="0"/>
              </a:rPr>
              <a:t>remain; single or multiple</a:t>
            </a:r>
            <a:r>
              <a:rPr lang="en-US" sz="2667" b="1" dirty="0">
                <a:solidFill>
                  <a:srgbClr val="70041E"/>
                </a:solidFill>
                <a:latin typeface="Libre Baskerville" charset="0"/>
              </a:rPr>
              <a:t>, cytoplasmic, </a:t>
            </a:r>
            <a:r>
              <a:rPr lang="en-US" sz="2667" b="1" dirty="0" err="1">
                <a:solidFill>
                  <a:srgbClr val="70041E"/>
                </a:solidFill>
                <a:latin typeface="Libre Baskerville" charset="0"/>
              </a:rPr>
              <a:t>eosinophilic</a:t>
            </a:r>
            <a:r>
              <a:rPr lang="en-US" sz="2667" b="1" dirty="0">
                <a:solidFill>
                  <a:srgbClr val="70041E"/>
                </a:solidFill>
                <a:latin typeface="Libre Baskerville" charset="0"/>
              </a:rPr>
              <a:t>, round </a:t>
            </a:r>
            <a:r>
              <a:rPr lang="en-US" sz="2667" b="1" dirty="0">
                <a:solidFill>
                  <a:srgbClr val="70041E"/>
                </a:solidFill>
                <a:latin typeface="Libre Baskerville" charset="0"/>
              </a:rPr>
              <a:t>inclusions (dense core with pale halo)</a:t>
            </a:r>
            <a:endParaRPr lang="en-US" sz="2667" b="1" dirty="0">
              <a:solidFill>
                <a:srgbClr val="70041E"/>
              </a:solidFill>
              <a:latin typeface="Libre Baskerville" charset="0"/>
            </a:endParaRPr>
          </a:p>
        </p:txBody>
      </p:sp>
      <p:sp>
        <p:nvSpPr>
          <p:cNvPr id="2" name="AutoShape 2" descr="Image result for lewy bodies"/>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3" name="AutoShape 4" descr="Image result for lewy bodies"/>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4" name="AutoShape 6" descr="Image result for lewy bodies"/>
          <p:cNvSpPr>
            <a:spLocks noChangeAspect="1" noChangeArrowheads="1"/>
          </p:cNvSpPr>
          <p:nvPr/>
        </p:nvSpPr>
        <p:spPr bwMode="auto">
          <a:xfrm>
            <a:off x="613833" y="2137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136" y="2444465"/>
            <a:ext cx="4881651" cy="4054747"/>
          </a:xfrm>
          <a:prstGeom prst="rect">
            <a:avLst/>
          </a:prstGeom>
        </p:spPr>
      </p:pic>
      <p:pic>
        <p:nvPicPr>
          <p:cNvPr id="41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768" y="2444466"/>
            <a:ext cx="4114800"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8883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17</a:t>
            </a:fld>
            <a:endParaRPr/>
          </a:p>
        </p:txBody>
      </p:sp>
      <p:pic>
        <p:nvPicPr>
          <p:cNvPr id="8194" name="Picture 2" descr="Image result for huntington dise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605" y="2301197"/>
            <a:ext cx="11188700" cy="41917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36448" y="286952"/>
            <a:ext cx="9315857" cy="1323632"/>
          </a:xfrm>
          <a:prstGeom prst="rect">
            <a:avLst/>
          </a:prstGeom>
          <a:noFill/>
        </p:spPr>
        <p:txBody>
          <a:bodyPr wrap="square" rtlCol="0">
            <a:spAutoFit/>
          </a:bodyPr>
          <a:lstStyle/>
          <a:p>
            <a:r>
              <a:rPr lang="en-US" sz="2667" b="1" dirty="0">
                <a:solidFill>
                  <a:srgbClr val="70041E"/>
                </a:solidFill>
                <a:latin typeface="Libre Baskerville" charset="0"/>
              </a:rPr>
              <a:t>T</a:t>
            </a:r>
            <a:r>
              <a:rPr lang="en-US" sz="2667" b="1" dirty="0">
                <a:solidFill>
                  <a:srgbClr val="70041E"/>
                </a:solidFill>
                <a:latin typeface="Libre Baskerville" charset="0"/>
              </a:rPr>
              <a:t>he </a:t>
            </a:r>
            <a:r>
              <a:rPr lang="en-US" sz="2667" b="1" dirty="0">
                <a:solidFill>
                  <a:srgbClr val="70041E"/>
                </a:solidFill>
                <a:latin typeface="Libre Baskerville" charset="0"/>
              </a:rPr>
              <a:t>brain is small and shows </a:t>
            </a:r>
            <a:r>
              <a:rPr lang="en-US" sz="2667" b="1" dirty="0">
                <a:solidFill>
                  <a:srgbClr val="70041E"/>
                </a:solidFill>
                <a:latin typeface="Libre Baskerville" charset="0"/>
              </a:rPr>
              <a:t>striking atrophy </a:t>
            </a:r>
            <a:r>
              <a:rPr lang="en-US" sz="2667" b="1" dirty="0">
                <a:solidFill>
                  <a:srgbClr val="70041E"/>
                </a:solidFill>
                <a:latin typeface="Libre Baskerville" charset="0"/>
              </a:rPr>
              <a:t>of the caudate nucleus and, </a:t>
            </a:r>
            <a:r>
              <a:rPr lang="en-US" sz="2667" b="1" dirty="0">
                <a:solidFill>
                  <a:srgbClr val="70041E"/>
                </a:solidFill>
                <a:latin typeface="Libre Baskerville" charset="0"/>
              </a:rPr>
              <a:t>sometimes,</a:t>
            </a:r>
            <a:endParaRPr lang="en-US" sz="2667" b="1" dirty="0">
              <a:solidFill>
                <a:srgbClr val="70041E"/>
              </a:solidFill>
              <a:latin typeface="Libre Baskerville" charset="0"/>
            </a:endParaRPr>
          </a:p>
          <a:p>
            <a:r>
              <a:rPr lang="en-US" sz="2667" b="1" dirty="0">
                <a:solidFill>
                  <a:srgbClr val="70041E"/>
                </a:solidFill>
                <a:latin typeface="Libre Baskerville" charset="0"/>
              </a:rPr>
              <a:t>the </a:t>
            </a:r>
            <a:r>
              <a:rPr lang="en-US" sz="2667" b="1" dirty="0">
                <a:solidFill>
                  <a:srgbClr val="70041E"/>
                </a:solidFill>
                <a:latin typeface="Libre Baskerville" charset="0"/>
              </a:rPr>
              <a:t>putamen. The </a:t>
            </a:r>
            <a:r>
              <a:rPr lang="en-US" sz="2667" b="1" dirty="0">
                <a:solidFill>
                  <a:srgbClr val="70041E"/>
                </a:solidFill>
                <a:latin typeface="Libre Baskerville" charset="0"/>
              </a:rPr>
              <a:t>lateral and third ventricles are dilated.</a:t>
            </a:r>
          </a:p>
        </p:txBody>
      </p:sp>
    </p:spTree>
    <p:extLst>
      <p:ext uri="{BB962C8B-B14F-4D97-AF65-F5344CB8AC3E}">
        <p14:creationId xmlns:p14="http://schemas.microsoft.com/office/powerpoint/2010/main" val="768238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pic>
        <p:nvPicPr>
          <p:cNvPr id="10" name="Content Placeholder 9"/>
          <p:cNvPicPr>
            <a:picLocks noGrp="1" noChangeAspect="1"/>
          </p:cNvPicPr>
          <p:nvPr>
            <p:ph sz="half" idx="2"/>
          </p:nvPr>
        </p:nvPicPr>
        <p:blipFill>
          <a:blip r:embed="rId2"/>
          <a:stretch>
            <a:fillRect/>
          </a:stretch>
        </p:blipFill>
        <p:spPr>
          <a:xfrm>
            <a:off x="0" y="-3882"/>
            <a:ext cx="12192000" cy="6861881"/>
          </a:xfrm>
          <a:prstGeom prst="rect">
            <a:avLst/>
          </a:prstGeom>
        </p:spPr>
      </p:pic>
      <p:sp>
        <p:nvSpPr>
          <p:cNvPr id="4" name="Slide Number Placeholder 3"/>
          <p:cNvSpPr>
            <a:spLocks noGrp="1"/>
          </p:cNvSpPr>
          <p:nvPr>
            <p:ph type="sldNum" sz="quarter" idx="12"/>
          </p:nvPr>
        </p:nvSpPr>
        <p:spPr/>
        <p:txBody>
          <a:bodyPr/>
          <a:lstStyle/>
          <a:p>
            <a:pPr algn="ctr"/>
            <a:fld id="{00000000-1234-1234-1234-123412341234}" type="slidenum">
              <a:rPr lang="en" smtClean="0"/>
              <a:pPr algn="ctr"/>
              <a:t>18</a:t>
            </a:fld>
            <a:endParaRPr lang="en"/>
          </a:p>
        </p:txBody>
      </p:sp>
    </p:spTree>
    <p:extLst>
      <p:ext uri="{BB962C8B-B14F-4D97-AF65-F5344CB8AC3E}">
        <p14:creationId xmlns:p14="http://schemas.microsoft.com/office/powerpoint/2010/main" val="3572961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2489" y="350827"/>
            <a:ext cx="9685105" cy="1546400"/>
          </a:xfrm>
        </p:spPr>
        <p:txBody>
          <a:bodyPr/>
          <a:lstStyle/>
          <a:p>
            <a:pPr algn="l"/>
            <a:r>
              <a:rPr lang="en-US" sz="2667" b="1" dirty="0">
                <a:solidFill>
                  <a:srgbClr val="70041E"/>
                </a:solidFill>
              </a:rPr>
              <a:t>Wernicke encephalopathy is characterized by foci of </a:t>
            </a:r>
            <a:r>
              <a:rPr lang="en-US" sz="2667" b="1" dirty="0">
                <a:solidFill>
                  <a:srgbClr val="70041E"/>
                </a:solidFill>
              </a:rPr>
              <a:t>hemorrhage and </a:t>
            </a:r>
            <a:r>
              <a:rPr lang="en-US" sz="2667" b="1" dirty="0">
                <a:solidFill>
                  <a:srgbClr val="70041E"/>
                </a:solidFill>
              </a:rPr>
              <a:t>necrosis in the </a:t>
            </a:r>
            <a:r>
              <a:rPr lang="en-US" sz="2667" b="1" dirty="0" err="1">
                <a:solidFill>
                  <a:srgbClr val="70041E"/>
                </a:solidFill>
              </a:rPr>
              <a:t>mamillary</a:t>
            </a:r>
            <a:r>
              <a:rPr lang="en-US" sz="2667" b="1" dirty="0">
                <a:solidFill>
                  <a:srgbClr val="70041E"/>
                </a:solidFill>
              </a:rPr>
              <a:t> bodies and the walls of </a:t>
            </a:r>
            <a:r>
              <a:rPr lang="en-US" sz="2667" b="1" dirty="0">
                <a:solidFill>
                  <a:srgbClr val="70041E"/>
                </a:solidFill>
              </a:rPr>
              <a:t>the third </a:t>
            </a:r>
            <a:r>
              <a:rPr lang="en-US" sz="2667" b="1" dirty="0">
                <a:solidFill>
                  <a:srgbClr val="70041E"/>
                </a:solidFill>
              </a:rPr>
              <a:t>and fourth ventricles.</a:t>
            </a:r>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19</a:t>
            </a:fld>
            <a:endParaRPr lang="en"/>
          </a:p>
        </p:txBody>
      </p:sp>
      <p:pic>
        <p:nvPicPr>
          <p:cNvPr id="4098" name="Picture 2" descr="https://library.med.utah.edu/WebPath/jpeg5/CNS0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725" y="2304313"/>
            <a:ext cx="7643972"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87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solidFill>
                  <a:schemeClr val="tx1"/>
                </a:solidFill>
              </a:rPr>
              <a:pPr algn="ctr"/>
              <a:t>2</a:t>
            </a:fld>
            <a:endParaRPr lang="en" dirty="0">
              <a:solidFill>
                <a:schemeClr val="tx1"/>
              </a:solidFill>
            </a:endParaRPr>
          </a:p>
        </p:txBody>
      </p:sp>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834" y="415636"/>
            <a:ext cx="6047509" cy="60475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64035" y="1025237"/>
            <a:ext cx="5140036" cy="5017527"/>
          </a:xfrm>
          <a:prstGeom prst="rect">
            <a:avLst/>
          </a:prstGeom>
          <a:noFill/>
        </p:spPr>
        <p:txBody>
          <a:bodyPr wrap="square" rtlCol="0">
            <a:spAutoFit/>
          </a:bodyPr>
          <a:lstStyle/>
          <a:p>
            <a:r>
              <a:rPr lang="en-US" sz="2667" dirty="0">
                <a:latin typeface="Mongolian Baiti" pitchFamily="66" charset="0"/>
                <a:cs typeface="Mongolian Baiti" pitchFamily="66" charset="0"/>
              </a:rPr>
              <a:t>Axons are bundled</a:t>
            </a:r>
          </a:p>
          <a:p>
            <a:r>
              <a:rPr lang="en-US" sz="2667" dirty="0">
                <a:latin typeface="Mongolian Baiti" pitchFamily="66" charset="0"/>
                <a:cs typeface="Mongolian Baiti" pitchFamily="66" charset="0"/>
              </a:rPr>
              <a:t>together by three major connective tissue components: + the </a:t>
            </a:r>
            <a:r>
              <a:rPr lang="en-US" sz="2667" i="1" dirty="0">
                <a:latin typeface="Mongolian Baiti" pitchFamily="66" charset="0"/>
                <a:cs typeface="Mongolian Baiti" pitchFamily="66" charset="0"/>
              </a:rPr>
              <a:t>epineurium</a:t>
            </a:r>
            <a:r>
              <a:rPr lang="en-US" sz="2667" dirty="0">
                <a:latin typeface="Mongolian Baiti" pitchFamily="66" charset="0"/>
                <a:cs typeface="Mongolian Baiti" pitchFamily="66" charset="0"/>
              </a:rPr>
              <a:t>: encloses the entire </a:t>
            </a:r>
            <a:r>
              <a:rPr lang="en-US" sz="2667" b="1" dirty="0">
                <a:latin typeface="Mongolian Baiti" pitchFamily="66" charset="0"/>
                <a:cs typeface="Mongolian Baiti" pitchFamily="66" charset="0"/>
              </a:rPr>
              <a:t>nerve</a:t>
            </a:r>
            <a:r>
              <a:rPr lang="en-US" sz="2667" dirty="0">
                <a:latin typeface="Mongolian Baiti" pitchFamily="66" charset="0"/>
                <a:cs typeface="Mongolian Baiti" pitchFamily="66" charset="0"/>
              </a:rPr>
              <a:t>.</a:t>
            </a:r>
            <a:br>
              <a:rPr lang="en-US" sz="2667" dirty="0">
                <a:latin typeface="Mongolian Baiti" pitchFamily="66" charset="0"/>
                <a:cs typeface="Mongolian Baiti" pitchFamily="66" charset="0"/>
              </a:rPr>
            </a:br>
            <a:r>
              <a:rPr lang="en-US" sz="2667" dirty="0">
                <a:latin typeface="Mongolian Baiti" pitchFamily="66" charset="0"/>
                <a:cs typeface="Mongolian Baiti" pitchFamily="66" charset="0"/>
              </a:rPr>
              <a:t>+ the </a:t>
            </a:r>
            <a:r>
              <a:rPr lang="en-US" sz="2667" i="1" dirty="0" err="1">
                <a:latin typeface="Mongolian Baiti" pitchFamily="66" charset="0"/>
                <a:cs typeface="Mongolian Baiti" pitchFamily="66" charset="0"/>
              </a:rPr>
              <a:t>perineurium</a:t>
            </a:r>
            <a:r>
              <a:rPr lang="en-US" sz="2667" dirty="0">
                <a:latin typeface="Mongolian Baiti" pitchFamily="66" charset="0"/>
                <a:cs typeface="Mongolian Baiti" pitchFamily="66" charset="0"/>
              </a:rPr>
              <a:t>:</a:t>
            </a:r>
          </a:p>
          <a:p>
            <a:r>
              <a:rPr lang="en-US" sz="2667" dirty="0">
                <a:latin typeface="Mongolian Baiti" pitchFamily="66" charset="0"/>
                <a:cs typeface="Mongolian Baiti" pitchFamily="66" charset="0"/>
              </a:rPr>
              <a:t>a multilayered concentric connective tissue sheath</a:t>
            </a:r>
          </a:p>
          <a:p>
            <a:r>
              <a:rPr lang="en-US" sz="2667" dirty="0">
                <a:latin typeface="Mongolian Baiti" pitchFamily="66" charset="0"/>
                <a:cs typeface="Mongolian Baiti" pitchFamily="66" charset="0"/>
              </a:rPr>
              <a:t>that groups subsets of axons into </a:t>
            </a:r>
            <a:r>
              <a:rPr lang="en-US" sz="2667" b="1" dirty="0">
                <a:latin typeface="Mongolian Baiti" pitchFamily="66" charset="0"/>
                <a:cs typeface="Mongolian Baiti" pitchFamily="66" charset="0"/>
              </a:rPr>
              <a:t>fascicles</a:t>
            </a:r>
            <a:r>
              <a:rPr lang="en-US" sz="2667" dirty="0">
                <a:latin typeface="Mongolian Baiti" pitchFamily="66" charset="0"/>
                <a:cs typeface="Mongolian Baiti" pitchFamily="66" charset="0"/>
              </a:rPr>
              <a:t>.</a:t>
            </a:r>
            <a:br>
              <a:rPr lang="en-US" sz="2667" dirty="0">
                <a:latin typeface="Mongolian Baiti" pitchFamily="66" charset="0"/>
                <a:cs typeface="Mongolian Baiti" pitchFamily="66" charset="0"/>
              </a:rPr>
            </a:br>
            <a:r>
              <a:rPr lang="en-US" sz="2667" dirty="0">
                <a:latin typeface="Mongolian Baiti" pitchFamily="66" charset="0"/>
                <a:cs typeface="Mongolian Baiti" pitchFamily="66" charset="0"/>
              </a:rPr>
              <a:t>+</a:t>
            </a:r>
            <a:r>
              <a:rPr lang="en-US" sz="2667" i="1" dirty="0" err="1">
                <a:latin typeface="Mongolian Baiti" pitchFamily="66" charset="0"/>
                <a:cs typeface="Mongolian Baiti" pitchFamily="66" charset="0"/>
              </a:rPr>
              <a:t>endoneurium</a:t>
            </a:r>
            <a:r>
              <a:rPr lang="en-US" sz="2667" dirty="0">
                <a:latin typeface="Mongolian Baiti" pitchFamily="66" charset="0"/>
                <a:cs typeface="Mongolian Baiti" pitchFamily="66" charset="0"/>
              </a:rPr>
              <a:t>: surrounds individual nerve </a:t>
            </a:r>
            <a:r>
              <a:rPr lang="en-US" sz="2667" b="1" dirty="0">
                <a:latin typeface="Mongolian Baiti" pitchFamily="66" charset="0"/>
                <a:cs typeface="Mongolian Baiti" pitchFamily="66" charset="0"/>
              </a:rPr>
              <a:t>fibers</a:t>
            </a:r>
          </a:p>
        </p:txBody>
      </p:sp>
    </p:spTree>
    <p:extLst>
      <p:ext uri="{BB962C8B-B14F-4D97-AF65-F5344CB8AC3E}">
        <p14:creationId xmlns:p14="http://schemas.microsoft.com/office/powerpoint/2010/main" val="266491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1673" y="277091"/>
            <a:ext cx="5500255" cy="6580909"/>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3"/>
          <a:stretch>
            <a:fillRect/>
          </a:stretch>
        </p:blipFill>
        <p:spPr>
          <a:xfrm>
            <a:off x="6765560" y="180109"/>
            <a:ext cx="5210847" cy="651163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27162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43683"/>
            <a:ext cx="8596668" cy="1320800"/>
          </a:xfrm>
        </p:spPr>
        <p:txBody>
          <a:bodyPr/>
          <a:lstStyle/>
          <a:p>
            <a:r>
              <a:rPr lang="en-US" dirty="0"/>
              <a:t>Astrocyte Injury and Repair</a:t>
            </a:r>
          </a:p>
        </p:txBody>
      </p:sp>
      <p:sp>
        <p:nvSpPr>
          <p:cNvPr id="3" name="Content Placeholder 2"/>
          <p:cNvSpPr>
            <a:spLocks noGrp="1"/>
          </p:cNvSpPr>
          <p:nvPr>
            <p:ph idx="1"/>
          </p:nvPr>
        </p:nvSpPr>
        <p:spPr>
          <a:xfrm>
            <a:off x="677334" y="1412414"/>
            <a:ext cx="8596668" cy="3880773"/>
          </a:xfrm>
        </p:spPr>
        <p:txBody>
          <a:bodyPr/>
          <a:lstStyle/>
          <a:p>
            <a:r>
              <a:rPr lang="en-US" sz="2400" dirty="0">
                <a:latin typeface="Arial Rounded MT Bold" panose="020F0704030504030204" pitchFamily="34" charset="0"/>
              </a:rPr>
              <a:t>The cytoplasm expands and takes on a bright pink hue, and the cell extends multiple stout, ramifying processes (called </a:t>
            </a:r>
            <a:r>
              <a:rPr lang="en-US" sz="2400" dirty="0" err="1">
                <a:latin typeface="Arial Rounded MT Bold" panose="020F0704030504030204" pitchFamily="34" charset="0"/>
              </a:rPr>
              <a:t>gemistocytic</a:t>
            </a:r>
            <a:r>
              <a:rPr lang="en-US" sz="2400" dirty="0">
                <a:latin typeface="Arial Rounded MT Bold" panose="020F0704030504030204" pitchFamily="34" charset="0"/>
              </a:rPr>
              <a:t> astrocyte)</a:t>
            </a:r>
          </a:p>
          <a:p>
            <a:endParaRPr lang="en-US" sz="2400" dirty="0">
              <a:latin typeface="Arial Rounded MT Bold" panose="020F0704030504030204" pitchFamily="34" charset="0"/>
            </a:endParaRPr>
          </a:p>
          <a:p>
            <a:endParaRPr lang="en-US" dirty="0"/>
          </a:p>
        </p:txBody>
      </p:sp>
      <p:pic>
        <p:nvPicPr>
          <p:cNvPr id="4" name="Picture 3"/>
          <p:cNvPicPr>
            <a:picLocks noChangeAspect="1"/>
          </p:cNvPicPr>
          <p:nvPr/>
        </p:nvPicPr>
        <p:blipFill>
          <a:blip r:embed="rId2"/>
          <a:stretch>
            <a:fillRect/>
          </a:stretch>
        </p:blipFill>
        <p:spPr>
          <a:xfrm>
            <a:off x="1842655" y="2845883"/>
            <a:ext cx="6664035" cy="3643744"/>
          </a:xfrm>
          <a:prstGeom prst="rect">
            <a:avLst/>
          </a:prstGeom>
          <a:ln w="38100">
            <a:solidFill>
              <a:schemeClr val="tx1"/>
            </a:solidFill>
          </a:ln>
        </p:spPr>
      </p:pic>
    </p:spTree>
    <p:extLst>
      <p:ext uri="{BB962C8B-B14F-4D97-AF65-F5344CB8AC3E}">
        <p14:creationId xmlns:p14="http://schemas.microsoft.com/office/powerpoint/2010/main" val="34221838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Astrocyte Injury and Repair</a:t>
            </a:r>
          </a:p>
        </p:txBody>
      </p:sp>
      <p:sp>
        <p:nvSpPr>
          <p:cNvPr id="3" name="Content Placeholder 2"/>
          <p:cNvSpPr>
            <a:spLocks noGrp="1"/>
          </p:cNvSpPr>
          <p:nvPr>
            <p:ph idx="1"/>
          </p:nvPr>
        </p:nvSpPr>
        <p:spPr>
          <a:xfrm>
            <a:off x="677334" y="1427019"/>
            <a:ext cx="8596668" cy="4614344"/>
          </a:xfrm>
        </p:spPr>
        <p:txBody>
          <a:bodyPr>
            <a:normAutofit/>
          </a:bodyPr>
          <a:lstStyle/>
          <a:p>
            <a:r>
              <a:rPr lang="en-US" sz="2400" dirty="0">
                <a:latin typeface="Arial Rounded MT Bold" panose="020F0704030504030204" pitchFamily="34" charset="0"/>
              </a:rPr>
              <a:t>Rosenthal fibers are thick, elongated, brightly eosinophilic protein </a:t>
            </a:r>
            <a:r>
              <a:rPr lang="en-US" sz="2400" dirty="0" smtClean="0">
                <a:latin typeface="Arial Rounded MT Bold" panose="020F0704030504030204" pitchFamily="34" charset="0"/>
              </a:rPr>
              <a:t>aggregates  </a:t>
            </a:r>
            <a:r>
              <a:rPr lang="en-US" sz="2400" dirty="0">
                <a:latin typeface="Arial Rounded MT Bold" panose="020F0704030504030204" pitchFamily="34" charset="0"/>
              </a:rPr>
              <a:t>found in astrocytic processes in chronic gliosis and in some low-grade gliomas.</a:t>
            </a:r>
          </a:p>
          <a:p>
            <a:endParaRPr lang="en-US" sz="2400" dirty="0">
              <a:latin typeface="Arial Rounded MT Bold" panose="020F0704030504030204" pitchFamily="34" charset="0"/>
            </a:endParaRPr>
          </a:p>
        </p:txBody>
      </p:sp>
      <p:pic>
        <p:nvPicPr>
          <p:cNvPr id="4" name="Picture 3"/>
          <p:cNvPicPr>
            <a:picLocks noChangeAspect="1"/>
          </p:cNvPicPr>
          <p:nvPr/>
        </p:nvPicPr>
        <p:blipFill>
          <a:blip r:embed="rId2"/>
          <a:stretch>
            <a:fillRect/>
          </a:stretch>
        </p:blipFill>
        <p:spPr>
          <a:xfrm>
            <a:off x="2695655" y="2747818"/>
            <a:ext cx="4688818" cy="3982809"/>
          </a:xfrm>
          <a:prstGeom prst="rect">
            <a:avLst/>
          </a:prstGeom>
          <a:ln w="57150">
            <a:solidFill>
              <a:schemeClr val="tx1"/>
            </a:solidFill>
          </a:ln>
        </p:spPr>
      </p:pic>
    </p:spTree>
    <p:extLst>
      <p:ext uri="{BB962C8B-B14F-4D97-AF65-F5344CB8AC3E}">
        <p14:creationId xmlns:p14="http://schemas.microsoft.com/office/powerpoint/2010/main" val="1533951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Astrocyte Injury and Repair</a:t>
            </a:r>
          </a:p>
        </p:txBody>
      </p:sp>
      <p:sp>
        <p:nvSpPr>
          <p:cNvPr id="3" name="Content Placeholder 2"/>
          <p:cNvSpPr>
            <a:spLocks noGrp="1"/>
          </p:cNvSpPr>
          <p:nvPr>
            <p:ph idx="1"/>
          </p:nvPr>
        </p:nvSpPr>
        <p:spPr>
          <a:xfrm>
            <a:off x="677334" y="1399309"/>
            <a:ext cx="8596668" cy="4642053"/>
          </a:xfrm>
        </p:spPr>
        <p:txBody>
          <a:bodyPr/>
          <a:lstStyle/>
          <a:p>
            <a:r>
              <a:rPr lang="en-US" sz="2400" dirty="0">
                <a:latin typeface="Arial Rounded MT Bold" panose="020F0704030504030204" pitchFamily="34" charset="0"/>
              </a:rPr>
              <a:t>Similar collections can be found congregating around and </a:t>
            </a:r>
            <a:r>
              <a:rPr lang="en-US" sz="2400" dirty="0" smtClean="0">
                <a:latin typeface="Arial Rounded MT Bold" panose="020F0704030504030204" pitchFamily="34" charset="0"/>
              </a:rPr>
              <a:t>phagocytosing  </a:t>
            </a:r>
            <a:r>
              <a:rPr lang="en-US" sz="2400" dirty="0">
                <a:latin typeface="Arial Rounded MT Bold" panose="020F0704030504030204" pitchFamily="34" charset="0"/>
              </a:rPr>
              <a:t>injured neurons (</a:t>
            </a:r>
            <a:r>
              <a:rPr lang="en-US" sz="2400" dirty="0" err="1">
                <a:latin typeface="Arial Rounded MT Bold" panose="020F0704030504030204" pitchFamily="34" charset="0"/>
              </a:rPr>
              <a:t>neuronophagia</a:t>
            </a:r>
            <a:r>
              <a:rPr lang="en-US" sz="2400" dirty="0">
                <a:latin typeface="Arial Rounded MT Bold" panose="020F0704030504030204" pitchFamily="34" charset="0"/>
              </a:rPr>
              <a:t>).</a:t>
            </a:r>
          </a:p>
          <a:p>
            <a:endParaRPr lang="en-US" sz="2400" dirty="0">
              <a:latin typeface="Arial Rounded MT Bold" panose="020F0704030504030204" pitchFamily="34" charset="0"/>
            </a:endParaRPr>
          </a:p>
          <a:p>
            <a:endParaRPr lang="en-US" dirty="0"/>
          </a:p>
        </p:txBody>
      </p:sp>
      <p:pic>
        <p:nvPicPr>
          <p:cNvPr id="4" name="Picture 3"/>
          <p:cNvPicPr>
            <a:picLocks noChangeAspect="1"/>
          </p:cNvPicPr>
          <p:nvPr/>
        </p:nvPicPr>
        <p:blipFill>
          <a:blip r:embed="rId2"/>
          <a:stretch>
            <a:fillRect/>
          </a:stretch>
        </p:blipFill>
        <p:spPr>
          <a:xfrm>
            <a:off x="2327564" y="2447541"/>
            <a:ext cx="6165272" cy="4156629"/>
          </a:xfrm>
          <a:prstGeom prst="rect">
            <a:avLst/>
          </a:prstGeom>
          <a:ln w="38100">
            <a:solidFill>
              <a:schemeClr val="tx1"/>
            </a:solidFill>
          </a:ln>
        </p:spPr>
      </p:pic>
    </p:spTree>
    <p:extLst>
      <p:ext uri="{BB962C8B-B14F-4D97-AF65-F5344CB8AC3E}">
        <p14:creationId xmlns:p14="http://schemas.microsoft.com/office/powerpoint/2010/main" val="40275249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7377410" cy="6967554"/>
          </a:xfrm>
          <a:prstGeom prst="rect">
            <a:avLst/>
          </a:prstGeom>
          <a:ln w="38100">
            <a:solidFill>
              <a:schemeClr val="tx1"/>
            </a:solidFill>
          </a:ln>
        </p:spPr>
      </p:pic>
      <p:sp>
        <p:nvSpPr>
          <p:cNvPr id="6" name="TextBox 5"/>
          <p:cNvSpPr txBox="1"/>
          <p:nvPr/>
        </p:nvSpPr>
        <p:spPr>
          <a:xfrm>
            <a:off x="7523019" y="2909455"/>
            <a:ext cx="4488872" cy="523220"/>
          </a:xfrm>
          <a:prstGeom prst="rect">
            <a:avLst/>
          </a:prstGeom>
          <a:noFill/>
        </p:spPr>
        <p:txBody>
          <a:bodyPr wrap="square" rtlCol="0">
            <a:spAutoFit/>
          </a:bodyPr>
          <a:lstStyle/>
          <a:p>
            <a:r>
              <a:rPr lang="en-US" sz="2800" b="1" dirty="0">
                <a:latin typeface="Arial Rounded MT Bold" panose="020F0704030504030204" pitchFamily="34" charset="0"/>
              </a:rPr>
              <a:t>M</a:t>
            </a:r>
            <a:r>
              <a:rPr lang="en-US" sz="2800" b="1" dirty="0" smtClean="0">
                <a:latin typeface="Arial Rounded MT Bold" panose="020F0704030504030204" pitchFamily="34" charset="0"/>
              </a:rPr>
              <a:t>icroglial nodules</a:t>
            </a:r>
            <a:endParaRPr lang="en-US" sz="2800" b="1" dirty="0">
              <a:latin typeface="Arial Rounded MT Bold" panose="020F0704030504030204" pitchFamily="34" charset="0"/>
            </a:endParaRPr>
          </a:p>
        </p:txBody>
      </p:sp>
    </p:spTree>
    <p:extLst>
      <p:ext uri="{BB962C8B-B14F-4D97-AF65-F5344CB8AC3E}">
        <p14:creationId xmlns:p14="http://schemas.microsoft.com/office/powerpoint/2010/main" val="21734930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3" name="Google Shape;83;p15"/>
          <p:cNvSpPr txBox="1">
            <a:spLocks noGrp="1"/>
          </p:cNvSpPr>
          <p:nvPr>
            <p:ph type="sldNum" idx="12"/>
          </p:nvPr>
        </p:nvSpPr>
        <p:spPr>
          <a:xfrm>
            <a:off x="51185" y="6333200"/>
            <a:ext cx="12140800" cy="5248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25</a:t>
            </a:fld>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83" y="0"/>
            <a:ext cx="5181600" cy="603700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8" name="Picture 4" descr="https://library.med.utah.edu/WebPath/jpeg5/CNS08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047" y="3105459"/>
            <a:ext cx="4898181" cy="320714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64047" y="972205"/>
            <a:ext cx="6154935" cy="1323439"/>
          </a:xfrm>
          <a:prstGeom prst="rect">
            <a:avLst/>
          </a:prstGeom>
          <a:noFill/>
        </p:spPr>
        <p:txBody>
          <a:bodyPr wrap="square" rtlCol="0">
            <a:spAutoFit/>
          </a:bodyPr>
          <a:lstStyle/>
          <a:p>
            <a:r>
              <a:rPr lang="en-US" sz="2000" dirty="0">
                <a:latin typeface="Arial Rounded MT Bold" panose="020F0704030504030204" pitchFamily="34" charset="0"/>
              </a:rPr>
              <a:t>A white matter disease. </a:t>
            </a:r>
          </a:p>
          <a:p>
            <a:r>
              <a:rPr lang="en-US" sz="2000" dirty="0" smtClean="0">
                <a:latin typeface="Arial Rounded MT Bold" panose="020F0704030504030204" pitchFamily="34" charset="0"/>
              </a:rPr>
              <a:t>Lesions</a:t>
            </a:r>
            <a:r>
              <a:rPr lang="en-US" sz="2000" dirty="0" smtClean="0">
                <a:latin typeface="Arial Rounded MT Bold" panose="020F0704030504030204" pitchFamily="34" charset="0"/>
                <a:sym typeface="Wingdings" panose="05000000000000000000" pitchFamily="2" charset="2"/>
              </a:rPr>
              <a:t></a:t>
            </a:r>
            <a:r>
              <a:rPr lang="en-US" sz="2000" dirty="0" smtClean="0">
                <a:latin typeface="Arial Rounded MT Bold" panose="020F0704030504030204" pitchFamily="34" charset="0"/>
              </a:rPr>
              <a:t> plaques</a:t>
            </a:r>
            <a:r>
              <a:rPr lang="en-US" sz="2000" dirty="0">
                <a:latin typeface="Arial Rounded MT Bold" panose="020F0704030504030204" pitchFamily="34" charset="0"/>
              </a:rPr>
              <a:t>: discrete, slightly depressed, glassy-appearing, and gray in color, and commonly near the ventricles</a:t>
            </a:r>
          </a:p>
        </p:txBody>
      </p:sp>
    </p:spTree>
    <p:extLst>
      <p:ext uri="{BB962C8B-B14F-4D97-AF65-F5344CB8AC3E}">
        <p14:creationId xmlns:p14="http://schemas.microsoft.com/office/powerpoint/2010/main" val="14208938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Sclerosis (MS)</a:t>
            </a:r>
          </a:p>
        </p:txBody>
      </p:sp>
      <p:sp>
        <p:nvSpPr>
          <p:cNvPr id="5" name="Content Placeholder 4"/>
          <p:cNvSpPr>
            <a:spLocks noGrp="1"/>
          </p:cNvSpPr>
          <p:nvPr>
            <p:ph idx="1"/>
          </p:nvPr>
        </p:nvSpPr>
        <p:spPr>
          <a:xfrm>
            <a:off x="677334" y="2160589"/>
            <a:ext cx="5972848" cy="3880773"/>
          </a:xfrm>
        </p:spPr>
        <p:txBody>
          <a:bodyPr>
            <a:normAutofit/>
          </a:bodyPr>
          <a:lstStyle/>
          <a:p>
            <a:r>
              <a:rPr lang="en-US" sz="2000" dirty="0" smtClean="0">
                <a:latin typeface="Arial Rounded MT Bold" panose="020F0704030504030204" pitchFamily="34" charset="0"/>
              </a:rPr>
              <a:t>Lesions </a:t>
            </a:r>
            <a:r>
              <a:rPr lang="en-US" sz="2000" dirty="0">
                <a:latin typeface="Arial Rounded MT Bold" panose="020F0704030504030204" pitchFamily="34" charset="0"/>
              </a:rPr>
              <a:t>are sharply defined microscopically:</a:t>
            </a:r>
          </a:p>
          <a:p>
            <a:r>
              <a:rPr lang="en-US" sz="2000" dirty="0" smtClean="0">
                <a:latin typeface="Arial Rounded MT Bold" panose="020F0704030504030204" pitchFamily="34" charset="0"/>
              </a:rPr>
              <a:t>Active </a:t>
            </a:r>
            <a:r>
              <a:rPr lang="en-US" sz="2000" dirty="0">
                <a:latin typeface="Arial Rounded MT Bold" panose="020F0704030504030204" pitchFamily="34" charset="0"/>
              </a:rPr>
              <a:t>plaques (ongoing myelin breakdown): contain abundant macrophages stuffed with myelin debris (lipid), also perivascular cuffs of Lymphocytes.</a:t>
            </a:r>
          </a:p>
          <a:p>
            <a:r>
              <a:rPr lang="en-US" sz="2000" dirty="0" smtClean="0">
                <a:latin typeface="Arial Rounded MT Bold" panose="020F0704030504030204" pitchFamily="34" charset="0"/>
              </a:rPr>
              <a:t>Inactive </a:t>
            </a:r>
            <a:r>
              <a:rPr lang="en-US" sz="2000" dirty="0">
                <a:latin typeface="Arial Rounded MT Bold" panose="020F0704030504030204" pitchFamily="34" charset="0"/>
              </a:rPr>
              <a:t>plaques (quiescent): inflammation mostly disappears, leaving little to no myelin,  &amp; gliosis.</a:t>
            </a:r>
          </a:p>
          <a:p>
            <a:endParaRPr lang="en-US" sz="2000" dirty="0">
              <a:latin typeface="Arial Rounded MT Bold" panose="020F0704030504030204" pitchFamily="34" charset="0"/>
            </a:endParaRPr>
          </a:p>
        </p:txBody>
      </p:sp>
      <p:pic>
        <p:nvPicPr>
          <p:cNvPr id="7" name="Picture 6"/>
          <p:cNvPicPr>
            <a:picLocks noChangeAspect="1"/>
          </p:cNvPicPr>
          <p:nvPr/>
        </p:nvPicPr>
        <p:blipFill>
          <a:blip r:embed="rId2"/>
          <a:stretch>
            <a:fillRect/>
          </a:stretch>
        </p:blipFill>
        <p:spPr>
          <a:xfrm>
            <a:off x="6786619" y="450362"/>
            <a:ext cx="5100581" cy="5677099"/>
          </a:xfrm>
          <a:prstGeom prst="rect">
            <a:avLst/>
          </a:prstGeom>
          <a:ln w="38100">
            <a:solidFill>
              <a:schemeClr val="tx1"/>
            </a:solidFill>
          </a:ln>
        </p:spPr>
      </p:pic>
    </p:spTree>
    <p:extLst>
      <p:ext uri="{BB962C8B-B14F-4D97-AF65-F5344CB8AC3E}">
        <p14:creationId xmlns:p14="http://schemas.microsoft.com/office/powerpoint/2010/main" val="42225533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a:ln w="57150">
            <a:solidFill>
              <a:schemeClr val="tx1"/>
            </a:solidFill>
          </a:ln>
        </p:spPr>
      </p:pic>
    </p:spTree>
    <p:extLst>
      <p:ext uri="{BB962C8B-B14F-4D97-AF65-F5344CB8AC3E}">
        <p14:creationId xmlns:p14="http://schemas.microsoft.com/office/powerpoint/2010/main" val="34238119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 y="0"/>
            <a:ext cx="5874327" cy="7019165"/>
          </a:xfrm>
          <a:prstGeom prst="rect">
            <a:avLst/>
          </a:prstGeom>
          <a:ln w="38100">
            <a:solidFill>
              <a:schemeClr val="tx1"/>
            </a:solidFill>
          </a:ln>
        </p:spPr>
      </p:pic>
      <p:sp>
        <p:nvSpPr>
          <p:cNvPr id="5" name="TextBox 4"/>
          <p:cNvSpPr txBox="1"/>
          <p:nvPr/>
        </p:nvSpPr>
        <p:spPr>
          <a:xfrm>
            <a:off x="5874326" y="1662545"/>
            <a:ext cx="5818910" cy="2246769"/>
          </a:xfrm>
          <a:prstGeom prst="rect">
            <a:avLst/>
          </a:prstGeom>
          <a:noFill/>
        </p:spPr>
        <p:txBody>
          <a:bodyPr wrap="square" rtlCol="0">
            <a:spAutoFit/>
          </a:bodyPr>
          <a:lstStyle/>
          <a:p>
            <a:r>
              <a:rPr lang="en-US" sz="2800" dirty="0">
                <a:latin typeface="Arial Rounded MT Bold" panose="020F0704030504030204" pitchFamily="34" charset="0"/>
              </a:rPr>
              <a:t>A variable degree of cortical </a:t>
            </a:r>
            <a:r>
              <a:rPr lang="en-US" sz="2800" dirty="0" smtClean="0">
                <a:latin typeface="Arial Rounded MT Bold" panose="020F0704030504030204" pitchFamily="34" charset="0"/>
              </a:rPr>
              <a:t>atrophy, resulting </a:t>
            </a:r>
            <a:r>
              <a:rPr lang="en-US" sz="2800" dirty="0">
                <a:latin typeface="Arial Rounded MT Bold" panose="020F0704030504030204" pitchFamily="34" charset="0"/>
              </a:rPr>
              <a:t>in a widening of the cerebral sulci that is most </a:t>
            </a:r>
            <a:r>
              <a:rPr lang="en-US" sz="2800" dirty="0" smtClean="0">
                <a:latin typeface="Arial Rounded MT Bold" panose="020F0704030504030204" pitchFamily="34" charset="0"/>
              </a:rPr>
              <a:t>pronounced in </a:t>
            </a:r>
            <a:r>
              <a:rPr lang="en-US" sz="2800" dirty="0">
                <a:latin typeface="Arial Rounded MT Bold" panose="020F0704030504030204" pitchFamily="34" charset="0"/>
              </a:rPr>
              <a:t>the frontal, temporal, and parietal lobes.</a:t>
            </a:r>
          </a:p>
        </p:txBody>
      </p:sp>
    </p:spTree>
    <p:extLst>
      <p:ext uri="{BB962C8B-B14F-4D97-AF65-F5344CB8AC3E}">
        <p14:creationId xmlns:p14="http://schemas.microsoft.com/office/powerpoint/2010/main" val="29040495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5541818" cy="5701066"/>
          </a:xfrm>
          <a:prstGeom prst="rect">
            <a:avLst/>
          </a:prstGeom>
          <a:ln w="38100">
            <a:solidFill>
              <a:schemeClr val="tx1"/>
            </a:solidFill>
          </a:ln>
        </p:spPr>
      </p:pic>
      <p:pic>
        <p:nvPicPr>
          <p:cNvPr id="4" name="Content Placeholder 3"/>
          <p:cNvPicPr>
            <a:picLocks noGrp="1" noChangeAspect="1"/>
          </p:cNvPicPr>
          <p:nvPr>
            <p:ph idx="1"/>
          </p:nvPr>
        </p:nvPicPr>
        <p:blipFill>
          <a:blip r:embed="rId3"/>
          <a:stretch>
            <a:fillRect/>
          </a:stretch>
        </p:blipFill>
        <p:spPr>
          <a:xfrm>
            <a:off x="6904979" y="0"/>
            <a:ext cx="5287021" cy="5701066"/>
          </a:xfrm>
          <a:prstGeom prst="rect">
            <a:avLst/>
          </a:prstGeom>
          <a:ln w="38100">
            <a:solidFill>
              <a:schemeClr val="tx1"/>
            </a:solidFill>
          </a:ln>
        </p:spPr>
      </p:pic>
      <p:sp>
        <p:nvSpPr>
          <p:cNvPr id="6" name="TextBox 5"/>
          <p:cNvSpPr txBox="1"/>
          <p:nvPr/>
        </p:nvSpPr>
        <p:spPr>
          <a:xfrm>
            <a:off x="1427018" y="6012873"/>
            <a:ext cx="10025950" cy="1015663"/>
          </a:xfrm>
          <a:prstGeom prst="rect">
            <a:avLst/>
          </a:prstGeom>
          <a:noFill/>
        </p:spPr>
        <p:txBody>
          <a:bodyPr wrap="none" rtlCol="0">
            <a:spAutoFit/>
          </a:bodyPr>
          <a:lstStyle/>
          <a:p>
            <a:r>
              <a:rPr lang="en-US" sz="2000" dirty="0">
                <a:latin typeface="Arial Rounded MT Bold" panose="020F0704030504030204" pitchFamily="34" charset="0"/>
              </a:rPr>
              <a:t>The atrophy produces a compensatory ventricular enlargement (hydrocephalus</a:t>
            </a:r>
          </a:p>
          <a:p>
            <a:r>
              <a:rPr lang="en-US" sz="2000" dirty="0">
                <a:latin typeface="Arial Rounded MT Bold" panose="020F0704030504030204" pitchFamily="34" charset="0"/>
              </a:rPr>
              <a:t>ex </a:t>
            </a:r>
            <a:r>
              <a:rPr lang="en-US" sz="2000" dirty="0" err="1">
                <a:latin typeface="Arial Rounded MT Bold" panose="020F0704030504030204" pitchFamily="34" charset="0"/>
              </a:rPr>
              <a:t>vacuo</a:t>
            </a:r>
            <a:r>
              <a:rPr lang="en-US" sz="2000" dirty="0">
                <a:latin typeface="Arial Rounded MT Bold" panose="020F0704030504030204" pitchFamily="34" charset="0"/>
              </a:rPr>
              <a:t>)</a:t>
            </a:r>
          </a:p>
          <a:p>
            <a:endParaRPr lang="en-US" sz="2000" dirty="0">
              <a:latin typeface="Arial Rounded MT Bold" panose="020F0704030504030204" pitchFamily="34" charset="0"/>
            </a:endParaRPr>
          </a:p>
        </p:txBody>
      </p:sp>
    </p:spTree>
    <p:extLst>
      <p:ext uri="{BB962C8B-B14F-4D97-AF65-F5344CB8AC3E}">
        <p14:creationId xmlns:p14="http://schemas.microsoft.com/office/powerpoint/2010/main" val="32177478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solidFill>
                  <a:schemeClr val="tx1"/>
                </a:solidFill>
              </a:rPr>
              <a:pPr algn="ctr"/>
              <a:t>3</a:t>
            </a:fld>
            <a:endParaRPr lang="en">
              <a:solidFill>
                <a:schemeClr val="tx1"/>
              </a:solidFill>
            </a:endParaRPr>
          </a:p>
        </p:txBody>
      </p:sp>
      <p:sp>
        <p:nvSpPr>
          <p:cNvPr id="3" name="AutoShape 2" descr="Image result for wallerian degeneration"/>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4" name="AutoShape 4" descr="Image result for wallerian degeneration"/>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 name="AutoShape 6" descr="Image result for wallerian degeneration"/>
          <p:cNvSpPr>
            <a:spLocks noChangeAspect="1" noChangeArrowheads="1"/>
          </p:cNvSpPr>
          <p:nvPr/>
        </p:nvSpPr>
        <p:spPr bwMode="auto">
          <a:xfrm>
            <a:off x="613833" y="2137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234" y="620184"/>
            <a:ext cx="10340493" cy="5448107"/>
          </a:xfrm>
          <a:prstGeom prst="rect">
            <a:avLst/>
          </a:prstGeom>
        </p:spPr>
      </p:pic>
    </p:spTree>
    <p:extLst>
      <p:ext uri="{BB962C8B-B14F-4D97-AF65-F5344CB8AC3E}">
        <p14:creationId xmlns:p14="http://schemas.microsoft.com/office/powerpoint/2010/main" val="2307322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6874636" cy="4918364"/>
          </a:xfrm>
          <a:prstGeom prst="rect">
            <a:avLst/>
          </a:prstGeom>
          <a:ln w="38100">
            <a:solidFill>
              <a:schemeClr val="tx1"/>
            </a:solidFill>
          </a:ln>
        </p:spPr>
      </p:pic>
      <p:pic>
        <p:nvPicPr>
          <p:cNvPr id="5" name="Picture 4"/>
          <p:cNvPicPr>
            <a:picLocks noChangeAspect="1"/>
          </p:cNvPicPr>
          <p:nvPr/>
        </p:nvPicPr>
        <p:blipFill>
          <a:blip r:embed="rId3"/>
          <a:stretch>
            <a:fillRect/>
          </a:stretch>
        </p:blipFill>
        <p:spPr>
          <a:xfrm>
            <a:off x="6871855" y="1658390"/>
            <a:ext cx="5320145" cy="5165096"/>
          </a:xfrm>
          <a:prstGeom prst="rect">
            <a:avLst/>
          </a:prstGeom>
          <a:ln w="38100">
            <a:solidFill>
              <a:schemeClr val="tx1"/>
            </a:solidFill>
          </a:ln>
        </p:spPr>
      </p:pic>
      <p:sp>
        <p:nvSpPr>
          <p:cNvPr id="6" name="TextBox 5"/>
          <p:cNvSpPr txBox="1"/>
          <p:nvPr/>
        </p:nvSpPr>
        <p:spPr>
          <a:xfrm>
            <a:off x="389010" y="4918364"/>
            <a:ext cx="6093836" cy="1938992"/>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Arial Rounded MT Bold" panose="020F0704030504030204" pitchFamily="34" charset="0"/>
              </a:rPr>
              <a:t>Neuritic plaques </a:t>
            </a:r>
            <a:r>
              <a:rPr lang="en-US" sz="2000" dirty="0">
                <a:latin typeface="Arial Rounded MT Bold" panose="020F0704030504030204" pitchFamily="34" charset="0"/>
              </a:rPr>
              <a:t>are focal, spherical collections of dilated, tortuous, processes of dystrophic neurites around a central amyloid (A</a:t>
            </a:r>
            <a:r>
              <a:rPr lang="el-GR" sz="2000" dirty="0"/>
              <a:t>β) </a:t>
            </a:r>
            <a:r>
              <a:rPr lang="en-US" sz="2000" dirty="0">
                <a:latin typeface="Arial Rounded MT Bold" panose="020F0704030504030204" pitchFamily="34" charset="0"/>
              </a:rPr>
              <a:t>core. A</a:t>
            </a:r>
            <a:r>
              <a:rPr lang="el-GR" sz="2000" dirty="0"/>
              <a:t>β </a:t>
            </a:r>
            <a:r>
              <a:rPr lang="en-US" sz="2000" dirty="0">
                <a:latin typeface="Arial Rounded MT Bold" panose="020F0704030504030204" pitchFamily="34" charset="0"/>
              </a:rPr>
              <a:t>deposition without neurites termed diffuse plaques.</a:t>
            </a:r>
            <a:br>
              <a:rPr lang="en-US" sz="2000" dirty="0">
                <a:latin typeface="Arial Rounded MT Bold" panose="020F0704030504030204" pitchFamily="34" charset="0"/>
              </a:rPr>
            </a:br>
            <a:endParaRPr lang="en-US" sz="2000" dirty="0">
              <a:latin typeface="Arial Rounded MT Bold" panose="020F0704030504030204" pitchFamily="34" charset="0"/>
            </a:endParaRPr>
          </a:p>
        </p:txBody>
      </p:sp>
    </p:spTree>
    <p:extLst>
      <p:ext uri="{BB962C8B-B14F-4D97-AF65-F5344CB8AC3E}">
        <p14:creationId xmlns:p14="http://schemas.microsoft.com/office/powerpoint/2010/main" val="2519292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2192001" cy="6871161"/>
          </a:xfrm>
          <a:prstGeom prst="rect">
            <a:avLst/>
          </a:prstGeom>
          <a:ln w="38100">
            <a:solidFill>
              <a:schemeClr val="tx1"/>
            </a:solidFill>
          </a:ln>
        </p:spPr>
      </p:pic>
    </p:spTree>
    <p:extLst>
      <p:ext uri="{BB962C8B-B14F-4D97-AF65-F5344CB8AC3E}">
        <p14:creationId xmlns:p14="http://schemas.microsoft.com/office/powerpoint/2010/main" val="2846318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6913418" cy="6939166"/>
          </a:xfrm>
          <a:prstGeom prst="rect">
            <a:avLst/>
          </a:prstGeom>
        </p:spPr>
      </p:pic>
      <p:sp>
        <p:nvSpPr>
          <p:cNvPr id="5" name="TextBox 4"/>
          <p:cNvSpPr txBox="1"/>
          <p:nvPr/>
        </p:nvSpPr>
        <p:spPr>
          <a:xfrm>
            <a:off x="6913418" y="942109"/>
            <a:ext cx="5278582" cy="3416320"/>
          </a:xfrm>
          <a:prstGeom prst="rect">
            <a:avLst/>
          </a:prstGeom>
          <a:noFill/>
        </p:spPr>
        <p:txBody>
          <a:bodyPr wrap="square" rtlCol="0">
            <a:spAutoFit/>
          </a:bodyPr>
          <a:lstStyle/>
          <a:p>
            <a:r>
              <a:rPr lang="en-US" sz="2400" b="1" i="1" u="sng" dirty="0">
                <a:latin typeface="Arial Rounded MT Bold" panose="020F0704030504030204" pitchFamily="34" charset="0"/>
              </a:rPr>
              <a:t>Neurofibrillary tangles</a:t>
            </a:r>
            <a:r>
              <a:rPr lang="en-US" sz="2400" dirty="0">
                <a:latin typeface="Arial Rounded MT Bold" panose="020F0704030504030204" pitchFamily="34" charset="0"/>
              </a:rPr>
              <a:t>: Tau containing bundles of filaments in neurons cytoplasm (encircle the nucleus), &lt;flame shapes&gt;</a:t>
            </a:r>
          </a:p>
          <a:p>
            <a:r>
              <a:rPr lang="en-US" sz="2400" dirty="0">
                <a:latin typeface="Arial Rounded MT Bold" panose="020F0704030504030204" pitchFamily="34" charset="0"/>
              </a:rPr>
              <a:t>Where ? cortical neurons (entorhinal cortex), &amp; the pyramidal cells of hippocampus, amygdala, basal forebrain, the raphe nuclei.</a:t>
            </a:r>
          </a:p>
        </p:txBody>
      </p:sp>
    </p:spTree>
    <p:extLst>
      <p:ext uri="{BB962C8B-B14F-4D97-AF65-F5344CB8AC3E}">
        <p14:creationId xmlns:p14="http://schemas.microsoft.com/office/powerpoint/2010/main" val="660145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8000" b="1" dirty="0" smtClean="0"/>
              <a:t>The end</a:t>
            </a:r>
            <a:endParaRPr lang="en-US" sz="8000" b="1" dirty="0"/>
          </a:p>
        </p:txBody>
      </p:sp>
      <p:sp>
        <p:nvSpPr>
          <p:cNvPr id="5" name="Subtitle 4"/>
          <p:cNvSpPr>
            <a:spLocks noGrp="1"/>
          </p:cNvSpPr>
          <p:nvPr>
            <p:ph type="subTitle" idx="1"/>
          </p:nvPr>
        </p:nvSpPr>
        <p:spPr/>
        <p:txBody>
          <a:bodyPr>
            <a:normAutofit/>
          </a:bodyPr>
          <a:lstStyle/>
          <a:p>
            <a:r>
              <a:rPr lang="en-US" sz="3600" dirty="0" smtClean="0"/>
              <a:t>Good luck</a:t>
            </a:r>
            <a:endParaRPr lang="en-US" sz="3600" dirty="0"/>
          </a:p>
        </p:txBody>
      </p:sp>
    </p:spTree>
    <p:extLst>
      <p:ext uri="{BB962C8B-B14F-4D97-AF65-F5344CB8AC3E}">
        <p14:creationId xmlns:p14="http://schemas.microsoft.com/office/powerpoint/2010/main" val="3922380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solidFill>
                  <a:schemeClr val="tx1"/>
                </a:solidFill>
              </a:rPr>
              <a:pPr algn="ctr"/>
              <a:t>4</a:t>
            </a:fld>
            <a:endParaRPr lang="en">
              <a:solidFill>
                <a:schemeClr val="tx1"/>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3434"/>
          <a:stretch/>
        </p:blipFill>
        <p:spPr>
          <a:xfrm>
            <a:off x="637310" y="1"/>
            <a:ext cx="10917381" cy="6622473"/>
          </a:xfrm>
          <a:prstGeom prst="rect">
            <a:avLst/>
          </a:prstGeom>
        </p:spPr>
      </p:pic>
    </p:spTree>
    <p:extLst>
      <p:ext uri="{BB962C8B-B14F-4D97-AF65-F5344CB8AC3E}">
        <p14:creationId xmlns:p14="http://schemas.microsoft.com/office/powerpoint/2010/main" val="101462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solidFill>
                  <a:schemeClr val="tx1"/>
                </a:solidFill>
              </a:rPr>
              <a:pPr algn="ctr"/>
              <a:t>5</a:t>
            </a:fld>
            <a:endParaRPr lang="en">
              <a:solidFill>
                <a:schemeClr val="tx1"/>
              </a:solidFill>
            </a:endParaRPr>
          </a:p>
        </p:txBody>
      </p:sp>
      <p:pic>
        <p:nvPicPr>
          <p:cNvPr id="2050" name="Picture 2" descr="Guillain-Barre Syndrome"/>
          <p:cNvPicPr>
            <a:picLocks noChangeAspect="1" noChangeArrowheads="1"/>
          </p:cNvPicPr>
          <p:nvPr/>
        </p:nvPicPr>
        <p:blipFill rotWithShape="1">
          <a:blip r:embed="rId2">
            <a:extLst>
              <a:ext uri="{28A0092B-C50C-407E-A947-70E740481C1C}">
                <a14:useLocalDpi xmlns:a14="http://schemas.microsoft.com/office/drawing/2010/main" val="0"/>
              </a:ext>
            </a:extLst>
          </a:blip>
          <a:srcRect t="4563"/>
          <a:stretch/>
        </p:blipFill>
        <p:spPr bwMode="auto">
          <a:xfrm>
            <a:off x="1662545" y="0"/>
            <a:ext cx="87699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750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ctr"/>
            <a:fld id="{00000000-1234-1234-1234-123412341234}" type="slidenum">
              <a:rPr lang="en" smtClean="0">
                <a:solidFill>
                  <a:schemeClr val="tx1"/>
                </a:solidFill>
              </a:rPr>
              <a:pPr algn="ctr"/>
              <a:t>6</a:t>
            </a:fld>
            <a:endParaRPr lang="en">
              <a:solidFill>
                <a:schemeClr val="tx1"/>
              </a:solidFill>
            </a:endParaRPr>
          </a:p>
        </p:txBody>
      </p:sp>
      <p:pic>
        <p:nvPicPr>
          <p:cNvPr id="1026" name="Picture 2" descr="CMT 1A. Onion bulb formations. Transverse section. One myelin sheath is abnormally thin in relation to the size of the axon (thin arrow). One naked axon surrounded by concentric proliferation of Schwann cells (thick arrow). Scale bar: 4 Î¼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424875"/>
            <a:ext cx="6179127"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07383" y="424875"/>
            <a:ext cx="4350328" cy="4196662"/>
          </a:xfrm>
          <a:prstGeom prst="rect">
            <a:avLst/>
          </a:prstGeom>
          <a:noFill/>
        </p:spPr>
        <p:txBody>
          <a:bodyPr wrap="square" rtlCol="0">
            <a:spAutoFit/>
          </a:bodyPr>
          <a:lstStyle/>
          <a:p>
            <a:r>
              <a:rPr lang="en-US" sz="2667" dirty="0">
                <a:latin typeface="Libre Baskerville" charset="0"/>
              </a:rPr>
              <a:t>In long-standing cases, repeated activation and proliferation of Schwann cells result in the concentric arrangement of multiple Schwann cells around individual axons to produce multilayered structures </a:t>
            </a:r>
            <a:r>
              <a:rPr lang="en-US" sz="2667" dirty="0">
                <a:latin typeface="Libre Baskerville" charset="0"/>
                <a:sym typeface="Wingdings" pitchFamily="2" charset="2"/>
              </a:rPr>
              <a:t> </a:t>
            </a:r>
            <a:r>
              <a:rPr lang="en-US" sz="2667" b="1" u="sng" dirty="0">
                <a:latin typeface="Libre Baskerville" charset="0"/>
              </a:rPr>
              <a:t>onion bulbs</a:t>
            </a:r>
            <a:r>
              <a:rPr lang="en-US" sz="2667" dirty="0">
                <a:latin typeface="Libre Baskerville" charset="0"/>
              </a:rPr>
              <a:t>. </a:t>
            </a:r>
          </a:p>
          <a:p>
            <a:endParaRPr lang="en-US" sz="2667" dirty="0"/>
          </a:p>
        </p:txBody>
      </p:sp>
    </p:spTree>
    <p:extLst>
      <p:ext uri="{BB962C8B-B14F-4D97-AF65-F5344CB8AC3E}">
        <p14:creationId xmlns:p14="http://schemas.microsoft.com/office/powerpoint/2010/main" val="974351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7</a:t>
            </a:fld>
            <a:endParaRPr lang="en"/>
          </a:p>
        </p:txBody>
      </p:sp>
      <p:pic>
        <p:nvPicPr>
          <p:cNvPr id="3" name="Picture 2"/>
          <p:cNvPicPr>
            <a:picLocks noChangeAspect="1"/>
          </p:cNvPicPr>
          <p:nvPr/>
        </p:nvPicPr>
        <p:blipFill>
          <a:blip r:embed="rId2"/>
          <a:stretch>
            <a:fillRect/>
          </a:stretch>
        </p:blipFill>
        <p:spPr>
          <a:xfrm>
            <a:off x="51185" y="0"/>
            <a:ext cx="12140800" cy="6842490"/>
          </a:xfrm>
          <a:prstGeom prst="rect">
            <a:avLst/>
          </a:prstGeom>
          <a:ln w="38100">
            <a:solidFill>
              <a:schemeClr val="tx1"/>
            </a:solidFill>
          </a:ln>
        </p:spPr>
      </p:pic>
    </p:spTree>
    <p:extLst>
      <p:ext uri="{BB962C8B-B14F-4D97-AF65-F5344CB8AC3E}">
        <p14:creationId xmlns:p14="http://schemas.microsoft.com/office/powerpoint/2010/main" val="4170033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2425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881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9</a:t>
            </a:fld>
            <a:endParaRPr lang="en"/>
          </a:p>
        </p:txBody>
      </p:sp>
      <p:pic>
        <p:nvPicPr>
          <p:cNvPr id="3" name="Picture 2"/>
          <p:cNvPicPr>
            <a:picLocks noChangeAspect="1"/>
          </p:cNvPicPr>
          <p:nvPr/>
        </p:nvPicPr>
        <p:blipFill>
          <a:blip r:embed="rId2"/>
          <a:stretch>
            <a:fillRect/>
          </a:stretch>
        </p:blipFill>
        <p:spPr>
          <a:xfrm>
            <a:off x="805340" y="512638"/>
            <a:ext cx="9430269" cy="6216789"/>
          </a:xfrm>
          <a:prstGeom prst="rect">
            <a:avLst/>
          </a:prstGeom>
          <a:ln w="38100">
            <a:solidFill>
              <a:schemeClr val="tx1"/>
            </a:solidFill>
          </a:ln>
        </p:spPr>
      </p:pic>
    </p:spTree>
    <p:extLst>
      <p:ext uri="{BB962C8B-B14F-4D97-AF65-F5344CB8AC3E}">
        <p14:creationId xmlns:p14="http://schemas.microsoft.com/office/powerpoint/2010/main" val="10984323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51</TotalTime>
  <Words>479</Words>
  <Application>Microsoft Office PowerPoint</Application>
  <PresentationFormat>Widescreen</PresentationFormat>
  <Paragraphs>57</Paragraphs>
  <Slides>33</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Arial Rounded MT Bold</vt:lpstr>
      <vt:lpstr>Calibri</vt:lpstr>
      <vt:lpstr>Libre Baskerville</vt:lpstr>
      <vt:lpstr>Mongolian Baiti</vt:lpstr>
      <vt:lpstr>Montserrat</vt:lpstr>
      <vt:lpstr>Trebuchet MS</vt:lpstr>
      <vt:lpstr>Wingdings</vt:lpstr>
      <vt:lpstr>Wingdings 3</vt:lpstr>
      <vt:lpstr>Facet</vt:lpstr>
      <vt:lpstr>PNS  LAB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Wernicke encephalopathy is characterized by foci of hemorrhage and necrosis in the mamillary bodies and the walls of the third and fourth ventricles.</vt:lpstr>
      <vt:lpstr>PowerPoint Presentation</vt:lpstr>
      <vt:lpstr>Astrocyte Injury and Repair</vt:lpstr>
      <vt:lpstr>Astrocyte Injury and Repair</vt:lpstr>
      <vt:lpstr>Astrocyte Injury and Repair</vt:lpstr>
      <vt:lpstr>PowerPoint Presentation</vt:lpstr>
      <vt:lpstr>PowerPoint Presentation</vt:lpstr>
      <vt:lpstr>Multiple Sclerosis (MS)</vt:lpstr>
      <vt:lpstr>PowerPoint Presentation</vt:lpstr>
      <vt:lpstr>PowerPoint Presentation</vt:lpstr>
      <vt:lpstr>PowerPoint Presentation</vt:lpstr>
      <vt:lpstr>PowerPoint Presentation</vt:lpstr>
      <vt:lpstr>PowerPoint Presentation</vt:lpstr>
      <vt:lpstr>PowerPoint Presentation</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PNS  LAB </dc:title>
  <dc:creator>pc</dc:creator>
  <cp:lastModifiedBy>pc</cp:lastModifiedBy>
  <cp:revision>38</cp:revision>
  <dcterms:created xsi:type="dcterms:W3CDTF">2022-03-15T19:50:06Z</dcterms:created>
  <dcterms:modified xsi:type="dcterms:W3CDTF">2022-03-15T20:41:23Z</dcterms:modified>
</cp:coreProperties>
</file>