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1E69-EC1A-4018-A6B2-A91673EEA1B9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8D10-6205-43FC-B716-3119D77A49C8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1E69-EC1A-4018-A6B2-A91673EEA1B9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8D10-6205-43FC-B716-3119D77A49C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1E69-EC1A-4018-A6B2-A91673EEA1B9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8D10-6205-43FC-B716-3119D77A49C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1E69-EC1A-4018-A6B2-A91673EEA1B9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8D10-6205-43FC-B716-3119D77A49C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1E69-EC1A-4018-A6B2-A91673EEA1B9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8D10-6205-43FC-B716-3119D77A49C8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1E69-EC1A-4018-A6B2-A91673EEA1B9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8D10-6205-43FC-B716-3119D77A49C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1E69-EC1A-4018-A6B2-A91673EEA1B9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8D10-6205-43FC-B716-3119D77A49C8}" type="slidenum">
              <a:rPr lang="en-GB" smtClean="0"/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1E69-EC1A-4018-A6B2-A91673EEA1B9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8D10-6205-43FC-B716-3119D77A49C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1E69-EC1A-4018-A6B2-A91673EEA1B9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8D10-6205-43FC-B716-3119D77A49C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1E69-EC1A-4018-A6B2-A91673EEA1B9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8D10-6205-43FC-B716-3119D77A49C8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1E69-EC1A-4018-A6B2-A91673EEA1B9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8D10-6205-43FC-B716-3119D77A49C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44F1E69-EC1A-4018-A6B2-A91673EEA1B9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2838D10-6205-43FC-B716-3119D77A49C8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Abdominal incisions </a:t>
            </a:r>
            <a:endParaRPr lang="en-GB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Adnan </a:t>
            </a:r>
            <a:r>
              <a:rPr lang="en-US" dirty="0" err="1" smtClean="0"/>
              <a:t>Khanji</a:t>
            </a:r>
            <a:endParaRPr lang="en-US" dirty="0" smtClean="0"/>
          </a:p>
          <a:p>
            <a:r>
              <a:rPr lang="en-US" dirty="0" err="1" smtClean="0"/>
              <a:t>Rajih</a:t>
            </a:r>
            <a:r>
              <a:rPr lang="en-US" dirty="0" smtClean="0"/>
              <a:t> </a:t>
            </a:r>
            <a:r>
              <a:rPr lang="en-US" dirty="0" err="1"/>
              <a:t>N</a:t>
            </a:r>
            <a:r>
              <a:rPr lang="en-US" dirty="0" err="1" smtClean="0"/>
              <a:t>azzal</a:t>
            </a:r>
            <a:endParaRPr lang="en-US" dirty="0" smtClean="0"/>
          </a:p>
          <a:p>
            <a:r>
              <a:rPr lang="en-US" dirty="0" smtClean="0"/>
              <a:t>Mohammad </a:t>
            </a:r>
            <a:r>
              <a:rPr lang="en-US" dirty="0" err="1"/>
              <a:t>T</a:t>
            </a:r>
            <a:r>
              <a:rPr lang="en-US" dirty="0" err="1" smtClean="0"/>
              <a:t>orman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99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7503" y="1600200"/>
            <a:ext cx="3908993" cy="4876800"/>
          </a:xfrm>
        </p:spPr>
      </p:pic>
    </p:spTree>
    <p:extLst>
      <p:ext uri="{BB962C8B-B14F-4D97-AF65-F5344CB8AC3E}">
        <p14:creationId xmlns:p14="http://schemas.microsoft.com/office/powerpoint/2010/main" val="114609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540" y="1556792"/>
            <a:ext cx="4823460" cy="4876800"/>
          </a:xfrm>
        </p:spPr>
      </p:pic>
      <p:sp>
        <p:nvSpPr>
          <p:cNvPr id="5" name="مربع نص 4"/>
          <p:cNvSpPr txBox="1"/>
          <p:nvPr/>
        </p:nvSpPr>
        <p:spPr>
          <a:xfrm>
            <a:off x="251520" y="2152765"/>
            <a:ext cx="40324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This incision generally provides the best visualization and intra-abdominal access</a:t>
            </a:r>
            <a:endParaRPr lang="en-GB" dirty="0"/>
          </a:p>
        </p:txBody>
      </p:sp>
      <p:sp>
        <p:nvSpPr>
          <p:cNvPr id="8" name="مربع نص 7"/>
          <p:cNvSpPr txBox="1"/>
          <p:nvPr/>
        </p:nvSpPr>
        <p:spPr>
          <a:xfrm>
            <a:off x="467545" y="3356992"/>
            <a:ext cx="345638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Immediate complications of a midline laparotomy incision may include</a:t>
            </a:r>
          </a:p>
          <a:p>
            <a:r>
              <a:rPr lang="en-GB" dirty="0" smtClean="0"/>
              <a:t> anaesthetic difficulties,</a:t>
            </a:r>
          </a:p>
          <a:p>
            <a:r>
              <a:rPr lang="en-GB" dirty="0" smtClean="0"/>
              <a:t> haemodynamic instability,</a:t>
            </a:r>
          </a:p>
          <a:p>
            <a:r>
              <a:rPr lang="en-GB" dirty="0" smtClean="0"/>
              <a:t> primary haemorrhage from cut vessels and </a:t>
            </a:r>
          </a:p>
          <a:p>
            <a:r>
              <a:rPr lang="en-GB" dirty="0" smtClean="0"/>
              <a:t>iatrogenic injury to surrounding tissues and viscera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549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Pfannnestiel</a:t>
            </a:r>
            <a:r>
              <a:rPr lang="en-US" dirty="0" smtClean="0"/>
              <a:t> </a:t>
            </a:r>
            <a:endParaRPr lang="en-GB" dirty="0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550" y="1600200"/>
            <a:ext cx="4152900" cy="4876800"/>
          </a:xfrm>
        </p:spPr>
      </p:pic>
    </p:spTree>
    <p:extLst>
      <p:ext uri="{BB962C8B-B14F-4D97-AF65-F5344CB8AC3E}">
        <p14:creationId xmlns:p14="http://schemas.microsoft.com/office/powerpoint/2010/main" val="235837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hernia</a:t>
            </a:r>
            <a:endParaRPr lang="en-GB" dirty="0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4942" y="1600200"/>
            <a:ext cx="5034116" cy="4876800"/>
          </a:xfrm>
        </p:spPr>
      </p:pic>
      <p:sp>
        <p:nvSpPr>
          <p:cNvPr id="5" name="مربع نص 4"/>
          <p:cNvSpPr txBox="1"/>
          <p:nvPr/>
        </p:nvSpPr>
        <p:spPr>
          <a:xfrm>
            <a:off x="827584" y="2204864"/>
            <a:ext cx="2020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Inguinal hernia repair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993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Complications of abdominal surgical incisions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1628800"/>
            <a:ext cx="4906888" cy="2664296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Generic early complications declare themselves in the hours and days following the operation and may </a:t>
            </a:r>
            <a:r>
              <a:rPr lang="en-GB" dirty="0" smtClean="0"/>
              <a:t>include: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/>
              <a:t>atelectasis, postoperative pneumonia, urinary tract infection, oliguria, bedsores and deep vein </a:t>
            </a:r>
            <a:r>
              <a:rPr lang="en-GB" dirty="0" smtClean="0"/>
              <a:t>thrombosis</a:t>
            </a:r>
            <a:endParaRPr lang="en-GB" dirty="0"/>
          </a:p>
        </p:txBody>
      </p:sp>
      <p:sp>
        <p:nvSpPr>
          <p:cNvPr id="4" name="مربع نص 3"/>
          <p:cNvSpPr txBox="1"/>
          <p:nvPr/>
        </p:nvSpPr>
        <p:spPr>
          <a:xfrm>
            <a:off x="5292080" y="1556792"/>
            <a:ext cx="360039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Specific early complications include:</a:t>
            </a:r>
          </a:p>
          <a:p>
            <a:r>
              <a:rPr lang="en-GB" sz="2000" dirty="0" smtClean="0"/>
              <a:t> reactionary haemorrhage where small vessels ooze and intra-operative haemostasis fails once the blood pressure normalises, intra-abdominal collection, postoperative ileus and wound infection.</a:t>
            </a:r>
            <a:endParaRPr lang="en-GB" sz="2000" dirty="0"/>
          </a:p>
        </p:txBody>
      </p:sp>
      <p:sp>
        <p:nvSpPr>
          <p:cNvPr id="5" name="مربع نص 4"/>
          <p:cNvSpPr txBox="1"/>
          <p:nvPr/>
        </p:nvSpPr>
        <p:spPr>
          <a:xfrm>
            <a:off x="611560" y="5022223"/>
            <a:ext cx="76915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Late complications </a:t>
            </a:r>
            <a:r>
              <a:rPr lang="en-GB" dirty="0" smtClean="0"/>
              <a:t>include</a:t>
            </a:r>
            <a:r>
              <a:rPr lang="en-GB" sz="2000" dirty="0" smtClean="0"/>
              <a:t> the development of an incisional hernia</a:t>
            </a:r>
            <a:r>
              <a:rPr lang="en-GB" dirty="0" smtClean="0"/>
              <a:t>,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454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ideal incision</a:t>
            </a:r>
            <a:endParaRPr lang="en-GB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The ideal incision should allow for consistently good access, </a:t>
            </a:r>
            <a:r>
              <a:rPr lang="en-US" sz="2000" dirty="0"/>
              <a:t>following the </a:t>
            </a:r>
            <a:r>
              <a:rPr lang="en-US" sz="2000" dirty="0" err="1"/>
              <a:t>langer</a:t>
            </a:r>
            <a:r>
              <a:rPr lang="en-US" sz="2000" dirty="0"/>
              <a:t> </a:t>
            </a:r>
            <a:r>
              <a:rPr lang="en-US" sz="2000" dirty="0" smtClean="0"/>
              <a:t>lines for maximal wound strength and minimal scaring, </a:t>
            </a:r>
          </a:p>
          <a:p>
            <a:pPr marL="0" indent="0">
              <a:buNone/>
            </a:pPr>
            <a:r>
              <a:rPr lang="en-US" sz="2000" dirty="0" smtClean="0"/>
              <a:t>muscle should be split not cut, and being easily </a:t>
            </a:r>
          </a:p>
          <a:p>
            <a:pPr marL="0" indent="0">
              <a:buNone/>
            </a:pPr>
            <a:r>
              <a:rPr lang="en-US" sz="2000" dirty="0" smtClean="0"/>
              <a:t>opened and closed.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sz="2000" dirty="0" smtClean="0"/>
              <a:t>The </a:t>
            </a:r>
            <a:r>
              <a:rPr lang="en-US" sz="2000" dirty="0" err="1" smtClean="0"/>
              <a:t>langer</a:t>
            </a:r>
            <a:r>
              <a:rPr lang="en-US" sz="2000" dirty="0" smtClean="0"/>
              <a:t> lines:- lines of skin tension parallel </a:t>
            </a:r>
          </a:p>
          <a:p>
            <a:pPr marL="0" indent="0">
              <a:buNone/>
            </a:pPr>
            <a:r>
              <a:rPr lang="en-US" sz="2000" dirty="0" smtClean="0"/>
              <a:t>to the neutral orientation of the collagen fibers </a:t>
            </a:r>
          </a:p>
          <a:p>
            <a:pPr marL="0" indent="0">
              <a:buNone/>
            </a:pPr>
            <a:r>
              <a:rPr lang="en-US" sz="2000" dirty="0" smtClean="0"/>
              <a:t>in the dermis and underlying muscle fibers </a:t>
            </a:r>
            <a:endParaRPr lang="en-GB" sz="2000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2636912"/>
            <a:ext cx="2798554" cy="3257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25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MCburney’s</a:t>
            </a:r>
            <a:r>
              <a:rPr lang="en-US" dirty="0" smtClean="0"/>
              <a:t>  point</a:t>
            </a:r>
            <a:endParaRPr lang="en-GB" dirty="0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535162"/>
            <a:ext cx="6619724" cy="3749453"/>
          </a:xfrm>
        </p:spPr>
      </p:pic>
      <p:sp>
        <p:nvSpPr>
          <p:cNvPr id="5" name="مربع نص 4"/>
          <p:cNvSpPr txBox="1"/>
          <p:nvPr/>
        </p:nvSpPr>
        <p:spPr>
          <a:xfrm>
            <a:off x="904604" y="1888831"/>
            <a:ext cx="67201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This point corresponds to the base of the appendix where it is attached to the </a:t>
            </a:r>
          </a:p>
          <a:p>
            <a:r>
              <a:rPr lang="en-US" dirty="0" smtClean="0"/>
              <a:t>cecum (beginning of the large intestines)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495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Gridiron and </a:t>
            </a:r>
            <a:r>
              <a:rPr lang="en-US" dirty="0" err="1" smtClean="0"/>
              <a:t>lanz</a:t>
            </a:r>
            <a:r>
              <a:rPr lang="en-US" dirty="0" smtClean="0"/>
              <a:t> incisions</a:t>
            </a:r>
            <a:endParaRPr lang="en-GB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gridiron and </a:t>
            </a:r>
            <a:r>
              <a:rPr lang="en-US" dirty="0" err="1" smtClean="0"/>
              <a:t>lanz</a:t>
            </a:r>
            <a:r>
              <a:rPr lang="en-US" dirty="0" smtClean="0"/>
              <a:t> incisions are both incisions that can be used to access the appendix predominantly for appendectomy</a:t>
            </a:r>
          </a:p>
          <a:p>
            <a:endParaRPr lang="en-US" dirty="0"/>
          </a:p>
          <a:p>
            <a:r>
              <a:rPr lang="en-US" sz="1800" dirty="0" smtClean="0"/>
              <a:t>The </a:t>
            </a:r>
            <a:r>
              <a:rPr lang="en-US" sz="1800" dirty="0" err="1" smtClean="0"/>
              <a:t>lanz</a:t>
            </a:r>
            <a:r>
              <a:rPr lang="en-US" sz="1800" dirty="0" smtClean="0"/>
              <a:t> incision is a transverse incision while</a:t>
            </a:r>
          </a:p>
          <a:p>
            <a:pPr marL="0" indent="0">
              <a:buNone/>
            </a:pPr>
            <a:r>
              <a:rPr lang="en-US" sz="1800" dirty="0" smtClean="0"/>
              <a:t>The gridiron is oblique </a:t>
            </a:r>
          </a:p>
          <a:p>
            <a:pPr marL="0" indent="0">
              <a:buNone/>
            </a:pPr>
            <a:r>
              <a:rPr lang="en-US" sz="1800" dirty="0" smtClean="0"/>
              <a:t>While the gridiron incision is oriented along</a:t>
            </a:r>
          </a:p>
          <a:p>
            <a:pPr marL="0" indent="0">
              <a:buNone/>
            </a:pPr>
            <a:r>
              <a:rPr lang="en-US" sz="1800" dirty="0" smtClean="0"/>
              <a:t> the </a:t>
            </a:r>
            <a:r>
              <a:rPr lang="en-US" sz="1800" dirty="0" err="1" smtClean="0"/>
              <a:t>langer</a:t>
            </a:r>
            <a:r>
              <a:rPr lang="en-US" sz="1800" dirty="0" smtClean="0"/>
              <a:t> Lines </a:t>
            </a:r>
          </a:p>
          <a:p>
            <a:pPr marL="0" indent="0">
              <a:buNone/>
            </a:pPr>
            <a:r>
              <a:rPr lang="en-US" sz="1800" dirty="0" smtClean="0"/>
              <a:t>the </a:t>
            </a:r>
            <a:r>
              <a:rPr lang="en-US" sz="1800" dirty="0" err="1" smtClean="0"/>
              <a:t>lanz</a:t>
            </a:r>
            <a:r>
              <a:rPr lang="en-US" sz="1800" dirty="0" smtClean="0"/>
              <a:t> incision produces much more </a:t>
            </a:r>
          </a:p>
          <a:p>
            <a:pPr marL="0" indent="0">
              <a:buNone/>
            </a:pPr>
            <a:r>
              <a:rPr lang="en-US" sz="1800" dirty="0" smtClean="0"/>
              <a:t>Aesthetically pleasing results as the scar is hidden</a:t>
            </a:r>
          </a:p>
          <a:p>
            <a:pPr marL="0" indent="0">
              <a:buNone/>
            </a:pPr>
            <a:r>
              <a:rPr lang="en-US" sz="1800" dirty="0" smtClean="0"/>
              <a:t>beneath the bikini lines </a:t>
            </a: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1632" y="2780928"/>
            <a:ext cx="3312368" cy="364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9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Gridiron and </a:t>
            </a:r>
            <a:r>
              <a:rPr lang="en-US" dirty="0" err="1" smtClean="0"/>
              <a:t>lanz</a:t>
            </a:r>
            <a:r>
              <a:rPr lang="en-US" dirty="0" smtClean="0"/>
              <a:t> incisions</a:t>
            </a:r>
            <a:endParaRPr lang="en-GB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incisions cut through:- </a:t>
            </a:r>
          </a:p>
          <a:p>
            <a:r>
              <a:rPr lang="en-GB" dirty="0" smtClean="0"/>
              <a:t>Skin</a:t>
            </a:r>
          </a:p>
          <a:p>
            <a:r>
              <a:rPr lang="en-GB" dirty="0" smtClean="0"/>
              <a:t>subcutaneous </a:t>
            </a:r>
            <a:r>
              <a:rPr lang="en-GB" dirty="0"/>
              <a:t>fat and </a:t>
            </a:r>
            <a:r>
              <a:rPr lang="en-GB" dirty="0" smtClean="0"/>
              <a:t>fascia</a:t>
            </a:r>
          </a:p>
          <a:p>
            <a:r>
              <a:rPr lang="en-GB" dirty="0" smtClean="0"/>
              <a:t>external </a:t>
            </a:r>
            <a:r>
              <a:rPr lang="en-GB" dirty="0"/>
              <a:t>and internal </a:t>
            </a:r>
            <a:r>
              <a:rPr lang="en-GB" dirty="0" err="1" smtClean="0"/>
              <a:t>obliques</a:t>
            </a:r>
            <a:endParaRPr lang="en-GB" dirty="0" smtClean="0"/>
          </a:p>
          <a:p>
            <a:r>
              <a:rPr lang="en-GB" dirty="0" err="1" smtClean="0"/>
              <a:t>transversus</a:t>
            </a:r>
            <a:r>
              <a:rPr lang="en-GB" dirty="0" smtClean="0"/>
              <a:t> </a:t>
            </a:r>
            <a:r>
              <a:rPr lang="en-GB" dirty="0" err="1" smtClean="0"/>
              <a:t>abdominis</a:t>
            </a:r>
            <a:endParaRPr lang="en-GB" dirty="0" smtClean="0"/>
          </a:p>
          <a:p>
            <a:r>
              <a:rPr lang="en-GB" dirty="0" err="1" smtClean="0"/>
              <a:t>transversalis</a:t>
            </a:r>
            <a:r>
              <a:rPr lang="en-GB" dirty="0" smtClean="0"/>
              <a:t> </a:t>
            </a:r>
            <a:r>
              <a:rPr lang="en-GB" dirty="0"/>
              <a:t>fascia.</a:t>
            </a:r>
          </a:p>
        </p:txBody>
      </p:sp>
      <p:sp>
        <p:nvSpPr>
          <p:cNvPr id="4" name="مربع نص 3"/>
          <p:cNvSpPr txBox="1"/>
          <p:nvPr/>
        </p:nvSpPr>
        <p:spPr>
          <a:xfrm>
            <a:off x="2555776" y="5373216"/>
            <a:ext cx="40671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Both incisions are indicated for appendectomy</a:t>
            </a:r>
            <a:endParaRPr lang="en-GB" dirty="0"/>
          </a:p>
        </p:txBody>
      </p:sp>
      <p:sp>
        <p:nvSpPr>
          <p:cNvPr id="5" name="مربع نص 4"/>
          <p:cNvSpPr txBox="1"/>
          <p:nvPr/>
        </p:nvSpPr>
        <p:spPr>
          <a:xfrm>
            <a:off x="4938800" y="1577861"/>
            <a:ext cx="33682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Disadvantages include:-</a:t>
            </a:r>
          </a:p>
          <a:p>
            <a:r>
              <a:rPr lang="en-GB" dirty="0" smtClean="0"/>
              <a:t> the risk of injury to the</a:t>
            </a:r>
          </a:p>
          <a:p>
            <a:r>
              <a:rPr lang="en-GB" dirty="0" smtClean="0"/>
              <a:t> </a:t>
            </a:r>
            <a:r>
              <a:rPr lang="en-GB" dirty="0" err="1" smtClean="0"/>
              <a:t>ilioinguinal</a:t>
            </a:r>
            <a:r>
              <a:rPr lang="en-GB" dirty="0" smtClean="0"/>
              <a:t> and </a:t>
            </a:r>
            <a:r>
              <a:rPr lang="en-GB" dirty="0" err="1" smtClean="0"/>
              <a:t>iliohypogastric</a:t>
            </a:r>
            <a:r>
              <a:rPr lang="en-GB" dirty="0" smtClean="0"/>
              <a:t> nerves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943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Kocher incision</a:t>
            </a:r>
            <a:endParaRPr lang="en-GB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incision made parallel to the right subcostal margin to access the underlying liver and biliary tree (3 on its own)</a:t>
            </a:r>
          </a:p>
          <a:p>
            <a:r>
              <a:rPr lang="en-GB" sz="1800" dirty="0"/>
              <a:t>Mercedes Benz incision the Chevron incision </a:t>
            </a:r>
            <a:r>
              <a:rPr lang="en-GB" sz="1800" dirty="0" smtClean="0"/>
              <a:t>with</a:t>
            </a:r>
          </a:p>
          <a:p>
            <a:pPr marL="0" indent="0">
              <a:buNone/>
            </a:pPr>
            <a:r>
              <a:rPr lang="en-GB" sz="1800" dirty="0" smtClean="0"/>
              <a:t> </a:t>
            </a:r>
            <a:r>
              <a:rPr lang="en-GB" sz="1800" dirty="0"/>
              <a:t>a vertical incision and break through </a:t>
            </a:r>
            <a:endParaRPr lang="en-GB" sz="1800" dirty="0" smtClean="0"/>
          </a:p>
          <a:p>
            <a:pPr marL="0" indent="0">
              <a:buNone/>
            </a:pPr>
            <a:r>
              <a:rPr lang="en-GB" sz="1800" dirty="0" smtClean="0"/>
              <a:t>the </a:t>
            </a:r>
            <a:r>
              <a:rPr lang="en-GB" sz="1800" dirty="0" err="1" smtClean="0"/>
              <a:t>xiphisternum</a:t>
            </a:r>
            <a:r>
              <a:rPr lang="en-GB" sz="1800" dirty="0" smtClean="0"/>
              <a:t> (3+4+5)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GB" sz="1800" dirty="0" smtClean="0"/>
              <a:t>It </a:t>
            </a:r>
            <a:r>
              <a:rPr lang="en-GB" sz="1800" dirty="0"/>
              <a:t>may be mirrored on the contralateral side </a:t>
            </a:r>
            <a:endParaRPr lang="en-GB" sz="1800" dirty="0" smtClean="0"/>
          </a:p>
          <a:p>
            <a:r>
              <a:rPr lang="en-GB" sz="1800" dirty="0" smtClean="0"/>
              <a:t>to provide </a:t>
            </a:r>
            <a:r>
              <a:rPr lang="en-GB" sz="1800" dirty="0"/>
              <a:t>access to the spleen </a:t>
            </a:r>
            <a:r>
              <a:rPr lang="en-GB" sz="1800" dirty="0" smtClean="0"/>
              <a:t>or</a:t>
            </a:r>
          </a:p>
          <a:p>
            <a:pPr marL="0" indent="0">
              <a:buNone/>
            </a:pPr>
            <a:r>
              <a:rPr lang="en-GB" sz="1800" dirty="0" smtClean="0"/>
              <a:t> </a:t>
            </a:r>
            <a:r>
              <a:rPr lang="en-GB" sz="1800" dirty="0"/>
              <a:t>performed </a:t>
            </a:r>
            <a:r>
              <a:rPr lang="en-GB" sz="1800" dirty="0" smtClean="0"/>
              <a:t>bilaterally</a:t>
            </a:r>
          </a:p>
          <a:p>
            <a:pPr marL="0" indent="0">
              <a:buNone/>
            </a:pPr>
            <a:r>
              <a:rPr lang="en-GB" sz="1800" dirty="0" smtClean="0"/>
              <a:t> </a:t>
            </a:r>
            <a:r>
              <a:rPr lang="en-GB" sz="1800" dirty="0"/>
              <a:t>as a </a:t>
            </a:r>
            <a:r>
              <a:rPr lang="en-GB" sz="1800" dirty="0" smtClean="0"/>
              <a:t>Rooftop (chevron) </a:t>
            </a:r>
            <a:r>
              <a:rPr lang="en-GB" sz="1800" dirty="0"/>
              <a:t>incision to provide </a:t>
            </a:r>
            <a:endParaRPr lang="en-GB" sz="1800" dirty="0" smtClean="0"/>
          </a:p>
          <a:p>
            <a:pPr marL="0" indent="0">
              <a:buNone/>
            </a:pPr>
            <a:r>
              <a:rPr lang="en-GB" sz="1800" dirty="0" smtClean="0"/>
              <a:t>efficient access to </a:t>
            </a:r>
            <a:r>
              <a:rPr lang="en-GB" sz="1800" dirty="0"/>
              <a:t>organs such </a:t>
            </a:r>
            <a:r>
              <a:rPr lang="en-GB" sz="1800" dirty="0" smtClean="0"/>
              <a:t>as</a:t>
            </a:r>
          </a:p>
          <a:p>
            <a:pPr marL="0" indent="0">
              <a:buNone/>
            </a:pPr>
            <a:r>
              <a:rPr lang="en-GB" sz="1800" dirty="0" smtClean="0"/>
              <a:t> </a:t>
            </a:r>
            <a:r>
              <a:rPr lang="en-GB" sz="1800" dirty="0"/>
              <a:t>the pancreas and biliary tree within </a:t>
            </a:r>
            <a:r>
              <a:rPr lang="en-GB" sz="1800" dirty="0" smtClean="0"/>
              <a:t>the</a:t>
            </a:r>
          </a:p>
          <a:p>
            <a:pPr marL="0" indent="0">
              <a:buNone/>
            </a:pPr>
            <a:r>
              <a:rPr lang="en-GB" sz="1800" dirty="0" smtClean="0"/>
              <a:t> </a:t>
            </a:r>
            <a:r>
              <a:rPr lang="en-GB" sz="1800" dirty="0" err="1" smtClean="0"/>
              <a:t>transpyloric</a:t>
            </a:r>
            <a:r>
              <a:rPr lang="en-GB" sz="1800" dirty="0" smtClean="0"/>
              <a:t> plane (3+4)</a:t>
            </a:r>
            <a:endParaRPr lang="en-US" sz="1800" dirty="0" smtClean="0"/>
          </a:p>
          <a:p>
            <a:pPr marL="0" indent="0">
              <a:buNone/>
            </a:pPr>
            <a:endParaRPr lang="en-GB" sz="1800" dirty="0" smtClean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3604" y="2780928"/>
            <a:ext cx="3445541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41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Kocher incision</a:t>
            </a:r>
            <a:endParaRPr lang="en-GB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5" y="1412776"/>
            <a:ext cx="5328592" cy="28803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dirty="0" smtClean="0"/>
              <a:t> Skin</a:t>
            </a:r>
            <a:endParaRPr lang="en-GB" sz="1600" dirty="0" smtClean="0"/>
          </a:p>
          <a:p>
            <a:r>
              <a:rPr lang="en-GB" sz="1600" dirty="0" smtClean="0"/>
              <a:t>Superficial </a:t>
            </a:r>
            <a:r>
              <a:rPr lang="en-GB" sz="1600" dirty="0"/>
              <a:t>fascia</a:t>
            </a:r>
            <a:r>
              <a:rPr lang="en-GB" sz="1600" dirty="0" smtClean="0"/>
              <a:t>:</a:t>
            </a:r>
          </a:p>
          <a:p>
            <a:r>
              <a:rPr lang="en-GB" sz="1600" dirty="0" smtClean="0"/>
              <a:t>I</a:t>
            </a:r>
            <a:r>
              <a:rPr lang="en-GB" sz="1600" dirty="0"/>
              <a:t>. Camper's fascia (fatty layer)2. </a:t>
            </a:r>
            <a:r>
              <a:rPr lang="en-GB" sz="1600" dirty="0" err="1"/>
              <a:t>Scarpa's</a:t>
            </a:r>
            <a:r>
              <a:rPr lang="en-GB" sz="1600" dirty="0"/>
              <a:t> fascia (membranous layer)*  </a:t>
            </a:r>
            <a:endParaRPr lang="en-GB" sz="1600" dirty="0" smtClean="0"/>
          </a:p>
          <a:p>
            <a:r>
              <a:rPr lang="en-GB" sz="1600" dirty="0" smtClean="0"/>
              <a:t> </a:t>
            </a:r>
            <a:r>
              <a:rPr lang="en-GB" sz="1600" dirty="0"/>
              <a:t>Lateral half : External oblique / Internal oblique / </a:t>
            </a:r>
            <a:r>
              <a:rPr lang="en-GB" sz="1600" dirty="0" err="1"/>
              <a:t>Transversis</a:t>
            </a:r>
            <a:r>
              <a:rPr lang="en-GB" sz="1600" dirty="0"/>
              <a:t> </a:t>
            </a:r>
            <a:r>
              <a:rPr lang="en-GB" sz="1600" dirty="0" err="1"/>
              <a:t>abdominis</a:t>
            </a:r>
            <a:r>
              <a:rPr lang="en-GB" sz="1600" dirty="0"/>
              <a:t>*  </a:t>
            </a:r>
            <a:endParaRPr lang="en-GB" sz="1600" dirty="0" smtClean="0"/>
          </a:p>
          <a:p>
            <a:r>
              <a:rPr lang="en-GB" sz="1600" dirty="0" smtClean="0"/>
              <a:t> </a:t>
            </a:r>
            <a:r>
              <a:rPr lang="en-GB" sz="1600" dirty="0"/>
              <a:t>Medial half:  anterior rectus sheath /Rectus </a:t>
            </a:r>
            <a:r>
              <a:rPr lang="en-GB" sz="1600" dirty="0" err="1"/>
              <a:t>abdominis</a:t>
            </a:r>
            <a:r>
              <a:rPr lang="en-GB" sz="1600" dirty="0"/>
              <a:t> / posterior rectus sheath *   </a:t>
            </a:r>
            <a:endParaRPr lang="en-GB" sz="1600" dirty="0" smtClean="0"/>
          </a:p>
          <a:p>
            <a:r>
              <a:rPr lang="en-GB" sz="1600" dirty="0" err="1" smtClean="0"/>
              <a:t>Transversalis</a:t>
            </a:r>
            <a:r>
              <a:rPr lang="en-GB" sz="1600" dirty="0" smtClean="0"/>
              <a:t> </a:t>
            </a:r>
            <a:r>
              <a:rPr lang="en-GB" sz="1600" dirty="0"/>
              <a:t>fascia* </a:t>
            </a:r>
            <a:endParaRPr lang="en-GB" sz="1600" dirty="0" smtClean="0"/>
          </a:p>
          <a:p>
            <a:r>
              <a:rPr lang="en-GB" sz="1600" dirty="0" smtClean="0"/>
              <a:t> </a:t>
            </a:r>
            <a:r>
              <a:rPr lang="en-GB" sz="1600" dirty="0" err="1"/>
              <a:t>Extraperitoneal</a:t>
            </a:r>
            <a:r>
              <a:rPr lang="en-GB" sz="1600" dirty="0"/>
              <a:t> fat</a:t>
            </a:r>
            <a:r>
              <a:rPr lang="en-GB" sz="1600" dirty="0" smtClean="0"/>
              <a:t>*</a:t>
            </a:r>
          </a:p>
          <a:p>
            <a:r>
              <a:rPr lang="en-GB" sz="1600" dirty="0" smtClean="0"/>
              <a:t> </a:t>
            </a:r>
            <a:r>
              <a:rPr lang="en-GB" sz="1600" dirty="0"/>
              <a:t>peritoneum</a:t>
            </a:r>
          </a:p>
        </p:txBody>
      </p:sp>
      <p:sp>
        <p:nvSpPr>
          <p:cNvPr id="4" name="مربع نص 3"/>
          <p:cNvSpPr txBox="1"/>
          <p:nvPr/>
        </p:nvSpPr>
        <p:spPr>
          <a:xfrm>
            <a:off x="4427984" y="692695"/>
            <a:ext cx="424346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Disadvantages include:-</a:t>
            </a:r>
          </a:p>
          <a:p>
            <a:r>
              <a:rPr lang="en-GB" sz="1600" dirty="0" smtClean="0"/>
              <a:t> the risk of injuring the superior </a:t>
            </a:r>
            <a:r>
              <a:rPr lang="en-GB" sz="1600" dirty="0" err="1" smtClean="0"/>
              <a:t>epigastric</a:t>
            </a:r>
            <a:endParaRPr lang="en-GB" sz="1600" dirty="0" smtClean="0"/>
          </a:p>
          <a:p>
            <a:r>
              <a:rPr lang="en-GB" sz="1600" dirty="0" smtClean="0"/>
              <a:t> vessels, and lateral extension of the incision</a:t>
            </a:r>
          </a:p>
          <a:p>
            <a:r>
              <a:rPr lang="en-GB" sz="1600" dirty="0" smtClean="0"/>
              <a:t> risks disruption of intercostal nerves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5" name="مربع نص 4"/>
          <p:cNvSpPr txBox="1"/>
          <p:nvPr/>
        </p:nvSpPr>
        <p:spPr>
          <a:xfrm>
            <a:off x="1" y="4594897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Indications of the </a:t>
            </a:r>
            <a:r>
              <a:rPr lang="en-US" sz="1600" dirty="0" err="1" smtClean="0"/>
              <a:t>kocher</a:t>
            </a:r>
            <a:r>
              <a:rPr lang="en-US" sz="1600" dirty="0"/>
              <a:t> </a:t>
            </a:r>
            <a:r>
              <a:rPr lang="en-US" sz="1600" dirty="0" smtClean="0"/>
              <a:t>incision: gall bladder and biliary tract operation (usually open cholecystectomy)</a:t>
            </a:r>
          </a:p>
          <a:p>
            <a:endParaRPr lang="en-US" sz="1600" dirty="0" smtClean="0"/>
          </a:p>
          <a:p>
            <a:r>
              <a:rPr lang="en-US" sz="1600" dirty="0" err="1" smtClean="0"/>
              <a:t>Cheveron</a:t>
            </a:r>
            <a:r>
              <a:rPr lang="en-US" sz="1600" dirty="0" smtClean="0"/>
              <a:t> incisions </a:t>
            </a:r>
            <a:r>
              <a:rPr lang="en-GB" sz="1600" dirty="0" smtClean="0"/>
              <a:t>may be used for </a:t>
            </a:r>
            <a:r>
              <a:rPr lang="en-GB" sz="1600" dirty="0" err="1" smtClean="0"/>
              <a:t>oesophagectomy</a:t>
            </a:r>
            <a:r>
              <a:rPr lang="en-GB" sz="1600" dirty="0" smtClean="0"/>
              <a:t>, </a:t>
            </a:r>
            <a:r>
              <a:rPr lang="en-GB" sz="1600" dirty="0" err="1" smtClean="0"/>
              <a:t>gastrectomy</a:t>
            </a:r>
            <a:r>
              <a:rPr lang="en-GB" sz="1600" dirty="0" smtClean="0"/>
              <a:t>, bilateral </a:t>
            </a:r>
            <a:r>
              <a:rPr lang="en-GB" sz="1600" dirty="0" err="1" smtClean="0"/>
              <a:t>adrenalectomy</a:t>
            </a:r>
            <a:r>
              <a:rPr lang="en-GB" sz="1600" dirty="0" smtClean="0"/>
              <a:t>,</a:t>
            </a:r>
          </a:p>
          <a:p>
            <a:r>
              <a:rPr lang="en-GB" sz="1600" dirty="0" smtClean="0"/>
              <a:t>hepatic resections, or liver transplantation</a:t>
            </a:r>
          </a:p>
          <a:p>
            <a:endParaRPr lang="en-US" sz="1600" dirty="0"/>
          </a:p>
          <a:p>
            <a:r>
              <a:rPr lang="en-US" sz="1600" dirty="0" smtClean="0"/>
              <a:t>Mercedes </a:t>
            </a:r>
            <a:r>
              <a:rPr lang="en-US" sz="1600" dirty="0" err="1" smtClean="0"/>
              <a:t>benz</a:t>
            </a:r>
            <a:r>
              <a:rPr lang="en-US" sz="1600" dirty="0" smtClean="0"/>
              <a:t> </a:t>
            </a:r>
            <a:r>
              <a:rPr lang="en-GB" sz="1600" dirty="0" smtClean="0"/>
              <a:t>may be used for the same indications as the Chevron incision, and diaphragmatic hernia,</a:t>
            </a:r>
          </a:p>
          <a:p>
            <a:r>
              <a:rPr lang="en-GB" sz="1600" dirty="0" smtClean="0"/>
              <a:t>however classically seen in liver transplantation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07999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650" y="1600200"/>
            <a:ext cx="4838700" cy="4876800"/>
          </a:xfrm>
        </p:spPr>
      </p:pic>
    </p:spTree>
    <p:extLst>
      <p:ext uri="{BB962C8B-B14F-4D97-AF65-F5344CB8AC3E}">
        <p14:creationId xmlns:p14="http://schemas.microsoft.com/office/powerpoint/2010/main" val="166093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Midline </a:t>
            </a:r>
            <a:r>
              <a:rPr lang="en-US" dirty="0" err="1" smtClean="0"/>
              <a:t>laprotomy</a:t>
            </a:r>
            <a:endParaRPr lang="en-GB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/>
              <a:t>Incision down the middle of abdomen </a:t>
            </a:r>
            <a:endParaRPr lang="en-GB" sz="1800" dirty="0" smtClean="0"/>
          </a:p>
          <a:p>
            <a:pPr marL="0" indent="0">
              <a:buNone/>
            </a:pPr>
            <a:r>
              <a:rPr lang="en-GB" sz="1800" dirty="0" smtClean="0"/>
              <a:t>along </a:t>
            </a:r>
            <a:r>
              <a:rPr lang="en-GB" sz="1800" dirty="0"/>
              <a:t>and through the </a:t>
            </a:r>
            <a:r>
              <a:rPr lang="en-GB" sz="1800" dirty="0" err="1"/>
              <a:t>linea</a:t>
            </a:r>
            <a:r>
              <a:rPr lang="en-GB" sz="1800" dirty="0"/>
              <a:t> alba:</a:t>
            </a:r>
            <a:endParaRPr lang="en-US" sz="1800" dirty="0" smtClean="0"/>
          </a:p>
          <a:p>
            <a:r>
              <a:rPr lang="en-US" sz="2000" dirty="0" smtClean="0"/>
              <a:t>I</a:t>
            </a:r>
            <a:r>
              <a:rPr lang="en-US" sz="1800" dirty="0" smtClean="0"/>
              <a:t>t will encounter the following layers of tissue</a:t>
            </a:r>
          </a:p>
          <a:p>
            <a:r>
              <a:rPr lang="en-GB" sz="1800" dirty="0" smtClean="0"/>
              <a:t>Skin</a:t>
            </a:r>
          </a:p>
          <a:p>
            <a:r>
              <a:rPr lang="en-GB" sz="1800" dirty="0" smtClean="0"/>
              <a:t>Subcutaneous </a:t>
            </a:r>
            <a:r>
              <a:rPr lang="en-GB" sz="1800" dirty="0"/>
              <a:t>fatty layer (Camper’s </a:t>
            </a:r>
            <a:r>
              <a:rPr lang="en-GB" sz="1800" dirty="0" smtClean="0"/>
              <a:t>fascia)</a:t>
            </a:r>
          </a:p>
          <a:p>
            <a:r>
              <a:rPr lang="en-GB" sz="1800" dirty="0" smtClean="0"/>
              <a:t>Membranous </a:t>
            </a:r>
            <a:r>
              <a:rPr lang="en-GB" sz="1800" dirty="0"/>
              <a:t>fascia (</a:t>
            </a:r>
            <a:r>
              <a:rPr lang="en-GB" sz="1800" dirty="0" err="1" smtClean="0"/>
              <a:t>Scarpa’s</a:t>
            </a:r>
            <a:r>
              <a:rPr lang="en-GB" sz="1800" dirty="0" smtClean="0"/>
              <a:t>)</a:t>
            </a:r>
          </a:p>
          <a:p>
            <a:r>
              <a:rPr lang="en-GB" sz="1800" dirty="0" smtClean="0"/>
              <a:t>Linea </a:t>
            </a:r>
            <a:r>
              <a:rPr lang="en-GB" sz="1800" dirty="0"/>
              <a:t>alba* </a:t>
            </a:r>
            <a:r>
              <a:rPr lang="en-GB" sz="1800" dirty="0" err="1"/>
              <a:t>Transversalis</a:t>
            </a:r>
            <a:r>
              <a:rPr lang="en-GB" sz="1800" dirty="0"/>
              <a:t> </a:t>
            </a:r>
            <a:r>
              <a:rPr lang="en-GB" sz="1800" dirty="0" smtClean="0"/>
              <a:t>fascia</a:t>
            </a:r>
          </a:p>
          <a:p>
            <a:r>
              <a:rPr lang="en-GB" sz="1800" dirty="0" err="1" smtClean="0"/>
              <a:t>Preperitoneal</a:t>
            </a:r>
            <a:r>
              <a:rPr lang="en-GB" sz="1800" dirty="0" smtClean="0"/>
              <a:t> fat</a:t>
            </a:r>
          </a:p>
          <a:p>
            <a:r>
              <a:rPr lang="en-GB" sz="1800" dirty="0" smtClean="0"/>
              <a:t>Parietal </a:t>
            </a:r>
            <a:r>
              <a:rPr lang="en-GB" sz="1800" dirty="0"/>
              <a:t>peritoneum</a:t>
            </a:r>
          </a:p>
        </p:txBody>
      </p:sp>
      <p:sp>
        <p:nvSpPr>
          <p:cNvPr id="4" name="مربع نص 3"/>
          <p:cNvSpPr txBox="1"/>
          <p:nvPr/>
        </p:nvSpPr>
        <p:spPr>
          <a:xfrm>
            <a:off x="611560" y="4653136"/>
            <a:ext cx="483658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Disadvantages include patients experiencing more pain</a:t>
            </a:r>
          </a:p>
          <a:p>
            <a:r>
              <a:rPr lang="en-GB" dirty="0" smtClean="0"/>
              <a:t> than they would from a transverse incision, particularly</a:t>
            </a:r>
          </a:p>
          <a:p>
            <a:r>
              <a:rPr lang="en-GB" dirty="0" smtClean="0"/>
              <a:t> during deep breathing postoperatively, and the incision</a:t>
            </a:r>
          </a:p>
          <a:p>
            <a:r>
              <a:rPr lang="en-GB" dirty="0" smtClean="0"/>
              <a:t> is perpendicular to the Langer’s skin tension</a:t>
            </a:r>
          </a:p>
          <a:p>
            <a:r>
              <a:rPr lang="en-GB" dirty="0" smtClean="0"/>
              <a:t> lines resulting in poorer </a:t>
            </a:r>
            <a:r>
              <a:rPr lang="en-GB" dirty="0" err="1" smtClean="0"/>
              <a:t>cosmesis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5" name="مربع نص 4"/>
          <p:cNvSpPr txBox="1"/>
          <p:nvPr/>
        </p:nvSpPr>
        <p:spPr>
          <a:xfrm>
            <a:off x="5868144" y="1484782"/>
            <a:ext cx="279668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commonly used for procedures requiring emergency laparotomy, such as:-</a:t>
            </a:r>
          </a:p>
          <a:p>
            <a:endParaRPr lang="en-GB" dirty="0" smtClean="0"/>
          </a:p>
          <a:p>
            <a:r>
              <a:rPr lang="en-GB" dirty="0" smtClean="0"/>
              <a:t> --faecal peritonitis secondary </a:t>
            </a:r>
          </a:p>
          <a:p>
            <a:r>
              <a:rPr lang="en-GB" dirty="0" smtClean="0"/>
              <a:t>to malignant intestinal perforation </a:t>
            </a:r>
          </a:p>
          <a:p>
            <a:r>
              <a:rPr lang="en-GB" dirty="0"/>
              <a:t>-</a:t>
            </a:r>
            <a:r>
              <a:rPr lang="en-GB" dirty="0" smtClean="0"/>
              <a:t>-ischaemic bowel</a:t>
            </a:r>
          </a:p>
          <a:p>
            <a:r>
              <a:rPr lang="en-US" dirty="0" smtClean="0"/>
              <a:t>--trauma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426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وضوح">
  <a:themeElements>
    <a:clrScheme name="وضوح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كلاسيكي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وضو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814</TotalTime>
  <Words>677</Words>
  <Application>Microsoft Office PowerPoint</Application>
  <PresentationFormat>عرض على الشاشة (3:4)‏</PresentationFormat>
  <Paragraphs>105</Paragraphs>
  <Slides>14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وضوح</vt:lpstr>
      <vt:lpstr>Abdominal incisions </vt:lpstr>
      <vt:lpstr>The ideal incision</vt:lpstr>
      <vt:lpstr>MCburney’s  point</vt:lpstr>
      <vt:lpstr>Gridiron and lanz incisions</vt:lpstr>
      <vt:lpstr>Gridiron and lanz incisions</vt:lpstr>
      <vt:lpstr>Kocher incision</vt:lpstr>
      <vt:lpstr>Kocher incision</vt:lpstr>
      <vt:lpstr>عرض تقديمي في PowerPoint</vt:lpstr>
      <vt:lpstr>Midline laprotomy</vt:lpstr>
      <vt:lpstr>عرض تقديمي في PowerPoint</vt:lpstr>
      <vt:lpstr>عرض تقديمي في PowerPoint</vt:lpstr>
      <vt:lpstr>Pfannnestiel </vt:lpstr>
      <vt:lpstr>hernia</vt:lpstr>
      <vt:lpstr>Complications of abdominal surgical incisions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Abdominal incisions</dc:title>
  <dc:creator>تسنيم ابو شريف</dc:creator>
  <cp:lastModifiedBy>تسنيم ابو شريف</cp:lastModifiedBy>
  <cp:revision>14</cp:revision>
  <dcterms:created xsi:type="dcterms:W3CDTF">2022-11-13T14:43:09Z</dcterms:created>
  <dcterms:modified xsi:type="dcterms:W3CDTF">2022-12-08T23:35:11Z</dcterms:modified>
</cp:coreProperties>
</file>