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3"/>
  </p:notesMasterIdLst>
  <p:handoutMasterIdLst>
    <p:handoutMasterId r:id="rId74"/>
  </p:handoutMasterIdLst>
  <p:sldIdLst>
    <p:sldId id="256" r:id="rId2"/>
    <p:sldId id="257" r:id="rId3"/>
    <p:sldId id="352" r:id="rId4"/>
    <p:sldId id="259" r:id="rId5"/>
    <p:sldId id="356" r:id="rId6"/>
    <p:sldId id="258" r:id="rId7"/>
    <p:sldId id="260" r:id="rId8"/>
    <p:sldId id="353" r:id="rId9"/>
    <p:sldId id="354" r:id="rId10"/>
    <p:sldId id="355" r:id="rId11"/>
    <p:sldId id="262" r:id="rId12"/>
    <p:sldId id="312" r:id="rId13"/>
    <p:sldId id="357" r:id="rId14"/>
    <p:sldId id="359" r:id="rId15"/>
    <p:sldId id="360" r:id="rId16"/>
    <p:sldId id="320" r:id="rId17"/>
    <p:sldId id="270" r:id="rId18"/>
    <p:sldId id="271" r:id="rId19"/>
    <p:sldId id="361" r:id="rId20"/>
    <p:sldId id="272" r:id="rId21"/>
    <p:sldId id="273" r:id="rId22"/>
    <p:sldId id="362" r:id="rId23"/>
    <p:sldId id="363" r:id="rId24"/>
    <p:sldId id="321" r:id="rId25"/>
    <p:sldId id="365" r:id="rId26"/>
    <p:sldId id="276" r:id="rId27"/>
    <p:sldId id="277" r:id="rId28"/>
    <p:sldId id="366" r:id="rId29"/>
    <p:sldId id="275" r:id="rId30"/>
    <p:sldId id="279" r:id="rId31"/>
    <p:sldId id="322" r:id="rId32"/>
    <p:sldId id="369" r:id="rId33"/>
    <p:sldId id="368" r:id="rId34"/>
    <p:sldId id="371" r:id="rId35"/>
    <p:sldId id="372" r:id="rId36"/>
    <p:sldId id="379" r:id="rId37"/>
    <p:sldId id="324" r:id="rId38"/>
    <p:sldId id="283" r:id="rId39"/>
    <p:sldId id="405" r:id="rId40"/>
    <p:sldId id="375" r:id="rId41"/>
    <p:sldId id="373" r:id="rId42"/>
    <p:sldId id="284" r:id="rId43"/>
    <p:sldId id="378" r:id="rId44"/>
    <p:sldId id="380" r:id="rId45"/>
    <p:sldId id="382" r:id="rId46"/>
    <p:sldId id="383" r:id="rId47"/>
    <p:sldId id="385" r:id="rId48"/>
    <p:sldId id="291" r:id="rId49"/>
    <p:sldId id="292" r:id="rId50"/>
    <p:sldId id="384" r:id="rId51"/>
    <p:sldId id="388" r:id="rId52"/>
    <p:sldId id="386" r:id="rId53"/>
    <p:sldId id="295" r:id="rId54"/>
    <p:sldId id="391" r:id="rId55"/>
    <p:sldId id="326" r:id="rId56"/>
    <p:sldId id="287" r:id="rId57"/>
    <p:sldId id="351" r:id="rId58"/>
    <p:sldId id="407" r:id="rId59"/>
    <p:sldId id="392" r:id="rId60"/>
    <p:sldId id="350" r:id="rId61"/>
    <p:sldId id="393" r:id="rId62"/>
    <p:sldId id="394" r:id="rId63"/>
    <p:sldId id="395" r:id="rId64"/>
    <p:sldId id="396" r:id="rId65"/>
    <p:sldId id="398" r:id="rId66"/>
    <p:sldId id="399" r:id="rId67"/>
    <p:sldId id="401" r:id="rId68"/>
    <p:sldId id="402" r:id="rId69"/>
    <p:sldId id="403" r:id="rId70"/>
    <p:sldId id="404" r:id="rId71"/>
    <p:sldId id="406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28C2F2-7018-4F0E-A7CE-BC486AA6EF93}" v="50" dt="2022-07-05T20:48:39.835"/>
    <p1510:client id="{4AAAF141-A0DF-4841-9A02-C3DD840EFB6D}" v="537" dt="2022-07-05T17:06:26.475"/>
    <p1510:client id="{62D6617E-0933-4A04-8D9C-B3F66CF0AA14}" v="287" dt="2022-07-05T06:18:28.634"/>
    <p1510:client id="{7C96F6FF-507E-45B5-B849-6C8E77366CDF}" v="528" dt="2022-07-05T10:02:22.425"/>
    <p1510:client id="{D97115F6-F203-4CF6-89F6-AD0358906C7F}" v="157" dt="2022-07-06T04:16:02.899"/>
    <p1510:client id="{FE7ADA94-9B6D-4F57-8DF1-EFBCC6252E9E}" v="380" dt="2022-07-05T17:50:57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2D73D6D1-C962-DB7E-6F47-4AA904FA805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F61E82E6-8C5D-D512-4A26-840A2DB9CB9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75977A76-0553-F5F1-9591-95D1714EC6A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9AA156E6-2A5D-A053-9B33-BF451720000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BD7A573E-0EAC-44F8-9357-1CA9BCECDFC2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05T17:51:04.2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12628 8412 16383 0 0,'0'-7'0'0'0,"14"-3"0"0"0,12 1 0 0 0,23-5 0 0 0,10-1 0 0 0,16 3 0 0 0,3 3 0 0 0,2-4 0 0 0,2 0 0 0 0,-7 3 0 0 0,-8 3 0 0 0,-8 2 0 0 0,-8-5 0 0 0,9 0 0 0 0,2 0 0 0 0,-3 3 0 0 0,-5 3 0 0 0,-3 1 0 0 0,-4 2 0 0 0,-3 1 0 0 0,-2 0 0 0 0,6 0 0 0 0,3 1 0 0 0,6-1 0 0 0,8 8 0 0 0,0 1 0 0 0,-5 0 0 0 0,-4-1 0 0 0,-5-3 0 0 0,-4-2 0 0 0,4-1 0 0 0,0-2 0 0 0,13 15 0 0 0,18 3 0 0 0,0 7 0 0 0,9-2 0 0 0,-4-4 0 0 0,4-5 0 0 0,8 1 0 0 0,9 14 0 0 0,6 0 0 0 0,7-3 0 0 0,-5 0 0 0 0,-13-5 0 0 0,-12-4 0 0 0,-13-7 0 0 0,-5-4 0 0 0,-9-3 0 0 0,-1-3 0 0 0,-4-1 0 0 0,-5 0 0 0 0,-4 0 0 0 0,-4 0 0 0 0,-2 1 0 0 0,-3-1 0 0 0,1 1 0 0 0,-2 0 0 0 0,1 0 0 0 0,0 0 0 0 0,0 0 0 0 0,1 0 0 0 0,-1 0 0 0 0,1 0 0 0 0,0 0 0 0 0,0 0 0 0 0,0 0 0 0 0,-1 0 0 0 0,1 0 0 0 0,0 0 0 0 0,0 0 0 0 0,0 0 0 0 0,-15 7 0 0 0,-18 2 0 0 0,-26 0 0 0 0,-16-1 0 0 0,-17-3 0 0 0,-8 5 0 0 0,-14 1 0 0 0,-3 6 0 0 0,-2 0 0 0 0,4-3 0 0 0,-6-4 0 0 0,-12-4 0 0 0,4-2 0 0 0,1-3 0 0 0,9 0 0 0 0,10-2 0 0 0,10 0 0 0 0,6 1 0 0 0,6-1 0 0 0,4 1 0 0 0,0-1 0 0 0,-6 1 0 0 0,-9-7 0 0 0,-10-2 0 0 0,0 0 0 0 0,-4 1 0 0 0,4-4 0 0 0,-2-1 0 0 0,-10-11 0 0 0,0-3 0 0 0,8 4 0 0 0,7 5 0 0 0,1 7 0 0 0,-4 4 0 0 0,3 4 0 0 0,-2 2 0 0 0,2 1 0 0 0,-16-6 0 0 0,-1-2 0 0 0,-2 0 0 0 0,6 2 0 0 0,8 1 0 0 0,10 2 0 0 0,7 1 0 0 0,-2 2 0 0 0,-6-7 0 0 0,-8-3 0 0 0,-6-5 0 0 0,2-2 0 0 0,7 3 0 0 0,-2 4 0 0 0,5 3 0 0 0,-2 4 0 0 0,3 1 0 0 0,4 2 0 0 0,-2 0 0 0 0,-6 1 0 0 0,-6-1 0 0 0,-6 1 0 0 0,4-1 0 0 0,-1 1 0 0 0,6-1 0 0 0,-1 0 0 0 0,4 0 0 0 0,7 0 0 0 0,5 0 0 0 0,4 0 0 0 0,4 0 0 0 0,23 0 0 0 0,23 7 0 0 0,17 2 0 0 0,21 7 0 0 0,9 8 0 0 0,5 0 0 0 0,6-5 0 0 0,1 3 0 0 0,-3-4 0 0 0,-4 3 0 0 0,-5 5 0 0 0,-3-2 0 0 0,-2 2 0 0 0,-2-4 0 0 0,6 3 0 0 0,10 2 0 0 0,8 6 0 0 0,1-5 0 0 0,-4-5 0 0 0,1-8 0 0 0,-3-6 0 0 0,-5 10 0 0 0,-4 1 0 0 0,2-2 0 0 0,0-5 0 0 0,-3-4 0 0 0,-2-4 0 0 0,-3-3 0 0 0,-2-1 0 0 0,-1-1 0 0 0,-2-1 0 0 0,1 0 0 0 0,-1 0 0 0 0,0 1 0 0 0,15-1 0 0 0,4 1 0 0 0,0 0 0 0 0,-4 0 0 0 0,-4 0 0 0 0,3 0 0 0 0,0 0 0 0 0,4 0 0 0 0,0 0 0 0 0,3 0 0 0 0,-1 0 0 0 0,3 0 0 0 0,-9 7 0 0 0,-7 3 0 0 0,-5-1 0 0 0,-2-2 0 0 0,-1-2 0 0 0,-1-2 0 0 0,1-1 0 0 0,0-1 0 0 0,1-1 0 0 0,0-1 0 0 0,1 1 0 0 0,7 0 0 0 0,2-1 0 0 0,14 1 0 0 0,17 14 0 0 0,9 5 0 0 0,3-1 0 0 0,0-4 0 0 0,-2-3 0 0 0,-9-5 0 0 0,-12-2 0 0 0,-11-3 0 0 0,-9-1 0 0 0,-5 0 0 0 0,-4-1 0 0 0,-2 0 0 0 0,0 0 0 0 0,-1 1 0 0 0,1 0 0 0 0,1-8 0 0 0,0-8 0 0 0,0-10 0 0 0,-6-7 0 0 0,-3-5 0 0 0,-6-3 0 0 0,-8-2 0 0 0,-7 0 0 0 0,2 6 0 0 0,-2 3 0 0 0,-2 1 0 0 0,-2-3 0 0 0,-11 6 0 0 0,-18 8 0 0 0,-12 8 0 0 0,-8 5 0 0 0,-4 6 0 0 0,-1 2 0 0 0,8-5 0 0 0,2-2 0 0 0,2 0 0 0 0,-1 2 0 0 0,-2 2 0 0 0,-1 1 0 0 0,6-5 0 0 0,9-9 0 0 0,8-9 0 0 0,7-6 0 0 0,-9-6 0 0 0,-9-3 0 0 0,-7 6 0 0 0,-11 8 0 0 0,-13 2 0 0 0,-11 5 0 0 0,-7 6 0 0 0,1 6 0 0 0,7 3 0 0 0,1 4 0 0 0,5-6 0 0 0,5-2 0 0 0,5 1 0 0 0,6 2 0 0 0,2 2 0 0 0,2 1 0 0 0,-14 2 0 0 0,-3 0 0 0 0,-7 1 0 0 0,1 1 0 0 0,5-1 0 0 0,5 0 0 0 0,5 1 0 0 0,-4-1 0 0 0,1 0 0 0 0,-12 0 0 0 0,-2 0 0 0 0,3 0 0 0 0,6 0 0 0 0,5 0 0 0 0,4 0 0 0 0,5 0 0 0 0,1 0 0 0 0,2 0 0 0 0,0 0 0 0 0,0 0 0 0 0,0 0 0 0 0,0 0 0 0 0,0 0 0 0 0,-8 0 0 0 0,-2 0 0 0 0,1 0 0 0 0,1 0 0 0 0,2 0 0 0 0,2 0 0 0 0,1 0 0 0 0,2 0 0 0 0,0 0 0 0 0,0 0 0 0 0,1 7 0 0 0,-1 2 0 0 0,1 1 0 0 0,-1-3 0 0 0,-6-2 0 0 0,-3 5 0 0 0,0 1 0 0 0,2-1 0 0 0,-5 4 0 0 0,-1 1 0 0 0,-4-3 0 0 0,-1-4 0 0 0,12-2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8AEE6B0C-603D-31F6-DAAF-B2F0169DA3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9C9FDE00-B4C2-95A0-F2C0-C056D99A638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019F10E4-9DAD-C434-8D2C-CFB7B05A109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2D2F85C3-5A6C-F11D-8128-3E11183C953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5238" name="Rectangle 6">
            <a:extLst>
              <a:ext uri="{FF2B5EF4-FFF2-40B4-BE49-F238E27FC236}">
                <a16:creationId xmlns:a16="http://schemas.microsoft.com/office/drawing/2014/main" id="{7872A782-DA8F-F5D9-CB1A-0CFB55D4687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9" name="Rectangle 7">
            <a:extLst>
              <a:ext uri="{FF2B5EF4-FFF2-40B4-BE49-F238E27FC236}">
                <a16:creationId xmlns:a16="http://schemas.microsoft.com/office/drawing/2014/main" id="{75386479-C288-0803-B0D1-1C90BD7714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3AF038FA-FD22-413D-9D20-4138C3EBFE13}" type="slidenum">
              <a:rPr lang="en-US" altLang="fr-FR"/>
              <a:pPr/>
              <a:t>‹#›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0310274D-7D04-BD34-F11B-497AC2AFC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46C2361-7E96-4969-85FC-91C1758BECFA}" type="slidenum">
              <a:rPr lang="en-US" altLang="fr-FR">
                <a:latin typeface="Arial" panose="020B0604020202020204" pitchFamily="34" charset="0"/>
              </a:rPr>
              <a:pPr/>
              <a:t>1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92F73C2D-66EA-BA80-E344-193A99F0DA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E8C218EE-4806-509C-AAC2-AD9FE69B86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1AC84639-F6F9-65C0-1EF5-65F0AF5A4D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78ACB48-4110-4487-8BD5-C5DBBF0CC995}" type="slidenum">
              <a:rPr lang="en-US" altLang="fr-FR">
                <a:latin typeface="Arial" panose="020B0604020202020204" pitchFamily="34" charset="0"/>
              </a:rPr>
              <a:pPr/>
              <a:t>18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387F32EE-A467-0343-76EE-E43A946DCA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808BF6F8-79F9-C598-F5CE-513965181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277686C2-68AF-916C-BF31-A10F860EC9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C8C8B51-08BC-4D65-8F8F-86FB93069774}" type="slidenum">
              <a:rPr lang="en-US" altLang="fr-FR">
                <a:latin typeface="Arial" panose="020B0604020202020204" pitchFamily="34" charset="0"/>
              </a:rPr>
              <a:pPr/>
              <a:t>20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6B62BC11-27F7-AF0C-BBDA-0142A39C3E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E24475F3-C2B2-2A2C-908B-F43DF9A41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34293E14-F66A-CA6D-E8A3-440C23DDEF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B2ED6E1-32CC-4AE4-867D-4E4714240D54}" type="slidenum">
              <a:rPr lang="en-US" altLang="fr-FR">
                <a:latin typeface="Arial" panose="020B0604020202020204" pitchFamily="34" charset="0"/>
              </a:rPr>
              <a:pPr/>
              <a:t>21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97AE6F69-D4C0-E1FA-B27D-2E331A77E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41F4993-FB71-0DAB-A1AA-FA072AE32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F33114BF-83C7-6B0F-159C-CB5CCCDC51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AA60DE0-15C2-43EC-B633-95D64FD55632}" type="slidenum">
              <a:rPr lang="en-US" altLang="fr-FR">
                <a:latin typeface="Arial" panose="020B0604020202020204" pitchFamily="34" charset="0"/>
              </a:rPr>
              <a:pPr/>
              <a:t>24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5C3E303C-A165-9251-7959-A632888F69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865F5620-52A9-CEFA-43E0-EAFB1C453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BCE5B63C-D5F2-F119-A880-6039234179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7B8986B-1B78-4581-9025-945634C952A2}" type="slidenum">
              <a:rPr lang="en-US" altLang="fr-FR">
                <a:latin typeface="Arial" panose="020B0604020202020204" pitchFamily="34" charset="0"/>
              </a:rPr>
              <a:pPr/>
              <a:t>26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0A7D0183-6D74-CB03-A89D-8B0B29AD9A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495A99EF-91D9-3691-8F41-6909C680D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4B44CE0E-C536-B771-ACFF-9E29AFFBE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7D81A69-D8DD-4461-9B07-961DD87BCB62}" type="slidenum">
              <a:rPr lang="en-US" altLang="fr-FR">
                <a:latin typeface="Arial" panose="020B0604020202020204" pitchFamily="34" charset="0"/>
              </a:rPr>
              <a:pPr/>
              <a:t>27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C8F3E4DF-DA40-758B-79D0-02441007C1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AECB57E1-8FE4-4EC5-F88D-F9B416C36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5FF389F3-72B9-DE3A-BDF6-442BD78B7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3722B77-016D-4110-A005-F70A906133F0}" type="slidenum">
              <a:rPr lang="en-US" altLang="fr-FR">
                <a:latin typeface="Arial" panose="020B0604020202020204" pitchFamily="34" charset="0"/>
              </a:rPr>
              <a:pPr/>
              <a:t>29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9DC1373D-08ED-FF15-285A-F31E31379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2B655C60-5AB1-3E07-3642-59CC97821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3399964A-7C82-249B-D06C-A2976F12C0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EEFFC9D-B996-49B9-9780-A1251299E441}" type="slidenum">
              <a:rPr lang="en-US" altLang="fr-FR">
                <a:latin typeface="Arial" panose="020B0604020202020204" pitchFamily="34" charset="0"/>
              </a:rPr>
              <a:pPr/>
              <a:t>30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DC1F558C-28C5-AAA6-1725-7FA4C9D7B5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E3F6CE43-6A17-22F7-957A-46786E322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A8E57C2E-12C4-365C-51FF-2518E329DD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26DC6FD-1777-4A0C-B24C-60534E567B19}" type="slidenum">
              <a:rPr lang="en-US" altLang="fr-FR">
                <a:latin typeface="Arial" panose="020B0604020202020204" pitchFamily="34" charset="0"/>
              </a:rPr>
              <a:pPr/>
              <a:t>31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9C913C71-63F6-C44B-0032-847B42012E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B830BA28-0AC2-FF6B-A680-B258F7759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15601ABD-D1E5-E4D1-B7B8-391604A451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54B2BEC-3C96-47BD-B56B-D17A5782C5EA}" type="slidenum">
              <a:rPr lang="en-US" altLang="fr-FR">
                <a:latin typeface="Arial" panose="020B0604020202020204" pitchFamily="34" charset="0"/>
              </a:rPr>
              <a:pPr/>
              <a:t>37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3FA8D237-BC70-909C-633C-5A49DA1F36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E37ADB4F-6035-A652-4D01-F2A13792BF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A90B42EA-23FF-20B1-FD26-55085AD1D7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4B585F2-685B-4DF3-BC60-182B74CE17EB}" type="slidenum">
              <a:rPr lang="en-US" altLang="fr-FR">
                <a:latin typeface="Arial" panose="020B0604020202020204" pitchFamily="34" charset="0"/>
              </a:rPr>
              <a:pPr/>
              <a:t>2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42390010-E677-7A0F-5479-B6E95AB495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6C60BEE0-45C5-A17C-FA12-DD315F3CC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3E3F835B-3C62-E5C8-71CB-2AA971947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A035CD9-CB37-4091-8228-F477311367A0}" type="slidenum">
              <a:rPr lang="en-US" altLang="fr-FR">
                <a:latin typeface="Arial" panose="020B0604020202020204" pitchFamily="34" charset="0"/>
              </a:rPr>
              <a:pPr/>
              <a:t>38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EE5BD007-87FE-4ECC-5720-5435FADDC8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E8C608A5-DAC2-FC85-69E2-769795BE2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8070B468-9BCA-D80D-2F09-AE3B78CF93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A0008E4-0037-419B-A9C2-BB7A26E95D1D}" type="slidenum">
              <a:rPr lang="en-US" altLang="fr-FR">
                <a:latin typeface="Arial" panose="020B0604020202020204" pitchFamily="34" charset="0"/>
              </a:rPr>
              <a:pPr/>
              <a:t>42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9F25A747-18D6-608B-1005-50F5F83541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590AE884-B457-7F6E-00D6-5B5F38788B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6AFC5C3D-4147-22D1-6384-66757E6E3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0244637-F79E-4B2C-979F-7FF713ACA4E7}" type="slidenum">
              <a:rPr lang="en-US" altLang="fr-FR">
                <a:latin typeface="Arial" panose="020B0604020202020204" pitchFamily="34" charset="0"/>
              </a:rPr>
              <a:pPr/>
              <a:t>48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11ABADDE-B4B4-5F30-3360-A9003AFB09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ADC477DF-A9A2-27FC-3778-F32EF9E88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1D966480-5833-15BC-B5E6-6826CFB8BD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C1BAF9F-243C-4077-A9B0-7D380E74983A}" type="slidenum">
              <a:rPr lang="en-US" altLang="fr-FR">
                <a:latin typeface="Arial" panose="020B0604020202020204" pitchFamily="34" charset="0"/>
              </a:rPr>
              <a:pPr/>
              <a:t>49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9F8DD59A-B9B2-D406-EB18-0FADF7E0B0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0E09CC8B-7144-E039-B668-C5D7FBC875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8320DAB6-3CEE-EADF-2D6D-B49B074AF2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7F8BD0C-CF82-4854-B8F8-DC03ACB66AE1}" type="slidenum">
              <a:rPr lang="en-US" altLang="fr-FR">
                <a:latin typeface="Arial" panose="020B0604020202020204" pitchFamily="34" charset="0"/>
              </a:rPr>
              <a:pPr/>
              <a:t>53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786E3C6C-7C07-DC60-DEA4-E794C894D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10F94AF9-00C4-E456-5D74-07974E6E8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66BA9464-5EB0-BDD8-740F-6AE2849585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941543B-246D-434F-A1EE-0A83A949BA18}" type="slidenum">
              <a:rPr lang="en-US" altLang="fr-FR">
                <a:latin typeface="Arial" panose="020B0604020202020204" pitchFamily="34" charset="0"/>
              </a:rPr>
              <a:pPr/>
              <a:t>55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9D863150-3D66-1494-DCD2-9765F2EB9E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0A25311B-812D-E6A6-F333-1DB4B6A86C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537E8099-5605-4578-112D-F1419C8E14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2AB9A03-5FA5-4659-A3D6-2A8D221D6442}" type="slidenum">
              <a:rPr lang="en-US" altLang="fr-FR">
                <a:latin typeface="Arial" panose="020B0604020202020204" pitchFamily="34" charset="0"/>
              </a:rPr>
              <a:pPr/>
              <a:t>56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BB9E19E0-E49A-55FE-BB18-0B39433E04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AA982759-9C7B-AB82-0ED1-49E49EDDF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D68358F7-6457-E559-C972-49CC0FB6EC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D680091-6F7E-49E7-BB97-5A07BE1A8C19}" type="slidenum">
              <a:rPr lang="en-US" altLang="fr-FR">
                <a:latin typeface="Arial" panose="020B0604020202020204" pitchFamily="34" charset="0"/>
              </a:rPr>
              <a:pPr/>
              <a:t>4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93E8B37B-B8A0-FAED-24A4-612EF3997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271FBEEC-ED6D-ADD7-320A-C238694275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6528EF15-D52A-9DED-17B2-4785012ED0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51305A4-15ED-44E8-9C86-B00EC6F46B96}" type="slidenum">
              <a:rPr lang="en-US" altLang="fr-FR">
                <a:latin typeface="Arial" panose="020B0604020202020204" pitchFamily="34" charset="0"/>
              </a:rPr>
              <a:pPr/>
              <a:t>6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636DBF80-0E23-0ECD-7FCA-725B27C3FA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79137036-E289-A52D-FD62-E6A0AD2C5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8F8C70D7-DABC-D53E-1039-C6D7C41A60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AD38102-744A-4DC0-9847-FCE219E40B5B}" type="slidenum">
              <a:rPr lang="en-US" altLang="fr-FR">
                <a:latin typeface="Arial" panose="020B0604020202020204" pitchFamily="34" charset="0"/>
              </a:rPr>
              <a:pPr/>
              <a:t>7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7E833744-5D64-576E-0E65-D2E6404535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4DEAEB43-8E14-FEF4-C6E6-5CB6356139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31D78A8D-B9BF-10FF-B050-9DA5F38B4D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8ECECA0-852D-4F83-9E2B-264236E2BABD}" type="slidenum">
              <a:rPr lang="en-US" altLang="fr-FR">
                <a:latin typeface="Arial" panose="020B0604020202020204" pitchFamily="34" charset="0"/>
              </a:rPr>
              <a:pPr/>
              <a:t>11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134CE226-9295-12AE-A21C-93375AA09F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74547E52-A1F7-4111-96D9-109A02C49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9E568DB6-0820-5053-5256-C89085888E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F0A74E0-1A25-433A-B342-AB668DCA600F}" type="slidenum">
              <a:rPr lang="en-US" altLang="fr-FR">
                <a:latin typeface="Arial" panose="020B0604020202020204" pitchFamily="34" charset="0"/>
              </a:rPr>
              <a:pPr/>
              <a:t>12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AB91B84-26E7-D7F3-F754-2ECAEAAEB1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931EB44-6E83-B814-6AAD-BF3FC702D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95C95706-B294-FA75-8DB1-7C38EF900D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EA87358-B9B5-4B32-A74E-78AB22FFB18C}" type="slidenum">
              <a:rPr lang="en-US" altLang="fr-FR">
                <a:latin typeface="Arial" panose="020B0604020202020204" pitchFamily="34" charset="0"/>
              </a:rPr>
              <a:pPr/>
              <a:t>16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9C981CE0-3D0E-6C88-33B2-C0B2751E74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FB90425D-F147-B280-8F7D-9C03C79739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74F4D834-068B-6339-17FA-D9E91433C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33AB983-6A5C-410F-8348-E7A324E19B35}" type="slidenum">
              <a:rPr lang="en-US" altLang="fr-FR">
                <a:latin typeface="Arial" panose="020B0604020202020204" pitchFamily="34" charset="0"/>
              </a:rPr>
              <a:pPr/>
              <a:t>17</a:t>
            </a:fld>
            <a:endParaRPr lang="en-US" altLang="fr-FR">
              <a:latin typeface="Arial" panose="020B0604020202020204" pitchFamily="34" charset="0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1FFD228D-5C8B-3114-2090-19F069D8F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098D3888-D67D-96CE-5188-194D4F44B1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64658FA-00BA-5C0E-EE83-2E0F6078A63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0029A7B-01C3-8A7D-8CAE-7E2A89CD7BC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497E014-C79B-7A1D-85C6-2B14EA7696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861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61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269C7-8870-4ED4-5BCE-967815BC40C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94817-662C-4C36-D131-12F02A8F0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21F3F-7574-9F32-62EE-EAE1AC6157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4827E-4428-4649-9CB5-91F4D5A3A641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0220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FB7B767-E897-23ED-405A-19CFDBD59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9C6F1E1-C760-8049-A21D-D63A8F691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E94907F-98D8-8C8A-0A67-AF5891FE06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B7565-7880-431E-B00F-C0C7943EE4D7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5308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88B2048-0830-58C6-0C91-967B2F472F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04DBC40-A1B0-7864-5292-D178DEEC8E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118AC74-B6E9-604B-085C-C990C819F7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C7F765-BCA9-42E9-82A9-A655445D9562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20953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0CD020B-F4A5-B236-24BF-F0B0A4017A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FCDA22B-141A-9812-6433-4228FEEAA0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C19E857-9BA8-B1A5-F937-F09B28FCB3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DE618-E55F-48D3-BF2A-1C9DCBFC959F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6895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70AC77B-324C-A1C0-C448-CB3981AFF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80AC521-8716-5FAB-A476-638CD7A78E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13640FE-D193-9FE8-E773-6A3732872A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BCE9FC-67F4-471A-BAF0-22DE836F6006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5971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769B7C9-80EF-11CB-5201-2F2E61EEDC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1E86AC2-7669-A65E-E817-7A4531219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B2FE17F-8D81-37C0-942E-59603E136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D7564-754C-4959-AC73-AE9D310AECD5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995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9F3C74F-74FA-404A-8806-6B10B044F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D7889B7-97B0-F834-6E7B-9BF1AFE6A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E785702-A93A-2FC5-3F28-ED9D039C4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C0CC4B-B57C-4F34-8431-57D605DE54F7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309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E2B0CF3-123B-1CE7-B4EF-822448AB9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2164AC4-46D2-9A7A-3278-883A86BBC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3D61A9A-D446-22FC-CADD-FCF3375E16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E5EE49-F56A-451F-828C-7DFD96D97A3D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18653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D2DB614-A857-64D8-B1E7-EE9E7C302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70CFF6A-24A0-0F2A-F8FA-EAA908B48B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7850F03-DA60-5695-FE24-9691EFD8F2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174294-2043-4B29-8E5C-0A69F5C5F8B9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6007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6C040CB-A79F-F834-0B27-C386E0043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28B9E3B-6AB2-7A30-C877-5D7AA71099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B9F52F7-8B0C-D0C6-3448-D9FF9E6313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C421A0-A822-4EC3-8920-78D827CCC9AD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9268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2D0D8BE-4E32-8F8E-5E93-ABD8B78BB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80398CB-938E-BD4C-C4FB-3F461EE91B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89B4191-0D4E-65C5-9086-FA89A36389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5F437-091A-4792-AA69-72D4463DF958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8332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3A6C216-AC9E-A318-0D63-BA6F32E153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E5487E6-782E-8CE6-0C94-06170716B3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4016B7A-3351-91D7-329C-D07B5FBD63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1AE1A-42EA-4675-937B-34FA93B97269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5889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3B1476BA-41AA-001F-86E6-10D97B84F11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67587" name="Freeform 3">
              <a:extLst>
                <a:ext uri="{FF2B5EF4-FFF2-40B4-BE49-F238E27FC236}">
                  <a16:creationId xmlns:a16="http://schemas.microsoft.com/office/drawing/2014/main" id="{2A3865E1-8E7A-6B7D-70E2-13831FA868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588" name="Freeform 4">
              <a:extLst>
                <a:ext uri="{FF2B5EF4-FFF2-40B4-BE49-F238E27FC236}">
                  <a16:creationId xmlns:a16="http://schemas.microsoft.com/office/drawing/2014/main" id="{1351FEF7-84C1-FCA8-7F30-3D962D4F6EC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589" name="Rectangle 5">
            <a:extLst>
              <a:ext uri="{FF2B5EF4-FFF2-40B4-BE49-F238E27FC236}">
                <a16:creationId xmlns:a16="http://schemas.microsoft.com/office/drawing/2014/main" id="{EE33A670-157B-E8F9-498A-468ACC2916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16B064C0-C641-292A-D593-8ADC9B453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591" name="Rectangle 7">
            <a:extLst>
              <a:ext uri="{FF2B5EF4-FFF2-40B4-BE49-F238E27FC236}">
                <a16:creationId xmlns:a16="http://schemas.microsoft.com/office/drawing/2014/main" id="{5D532180-BBA2-D090-9236-6F0EF229234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2" name="Rectangle 8">
            <a:extLst>
              <a:ext uri="{FF2B5EF4-FFF2-40B4-BE49-F238E27FC236}">
                <a16:creationId xmlns:a16="http://schemas.microsoft.com/office/drawing/2014/main" id="{E5FD9088-C0A6-683C-8ACC-B8224C18C0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3" name="Rectangle 9">
            <a:extLst>
              <a:ext uri="{FF2B5EF4-FFF2-40B4-BE49-F238E27FC236}">
                <a16:creationId xmlns:a16="http://schemas.microsoft.com/office/drawing/2014/main" id="{4BA2D46F-2766-F7C4-76EA-A3DCCABC9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13C33FD-9C67-4679-9C16-CC7D06DB7CAD}" type="slidenum">
              <a:rPr lang="en-US" altLang="fr-FR"/>
              <a:pPr/>
              <a:t>‹#›</a:t>
            </a:fld>
            <a:endParaRPr lang="en-US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57CD9F-C541-28A8-736B-55F41DF678E2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523336" y="2951672"/>
            <a:ext cx="8097327" cy="1752600"/>
          </a:xfrm>
        </p:spPr>
        <p:txBody>
          <a:bodyPr/>
          <a:lstStyle/>
          <a:p>
            <a:r>
              <a:rPr lang="en-US" sz="3600" dirty="0">
                <a:ea typeface="Tahoma"/>
                <a:cs typeface="Tahoma"/>
              </a:rPr>
              <a:t>Dr. Belal Al-</a:t>
            </a:r>
            <a:r>
              <a:rPr lang="en-US" sz="3600" dirty="0" err="1">
                <a:ea typeface="Tahoma"/>
                <a:cs typeface="Tahoma"/>
              </a:rPr>
              <a:t>zu'bi</a:t>
            </a:r>
            <a:endParaRPr lang="en-US" sz="3600" dirty="0">
              <a:ea typeface="Tahoma"/>
              <a:cs typeface="Tahoma"/>
            </a:endParaRPr>
          </a:p>
          <a:p>
            <a:r>
              <a:rPr lang="en-US" sz="2400" dirty="0">
                <a:ea typeface="Tahoma"/>
                <a:cs typeface="Tahoma"/>
              </a:rPr>
              <a:t>Assistant Professor, </a:t>
            </a:r>
            <a:r>
              <a:rPr lang="en-US" sz="2400" dirty="0" err="1">
                <a:ea typeface="Tahoma"/>
                <a:cs typeface="Tahoma"/>
              </a:rPr>
              <a:t>Mutah</a:t>
            </a:r>
            <a:r>
              <a:rPr lang="en-US" sz="2400" dirty="0">
                <a:ea typeface="Tahoma"/>
                <a:cs typeface="Tahoma"/>
              </a:rPr>
              <a:t> University</a:t>
            </a:r>
          </a:p>
          <a:p>
            <a:r>
              <a:rPr lang="en-US" sz="2400" dirty="0">
                <a:ea typeface="Tahoma"/>
                <a:cs typeface="Tahoma"/>
              </a:rPr>
              <a:t>Orthopedic Sports Medicine, Arthroscopy, Foot and Ankle </a:t>
            </a:r>
          </a:p>
          <a:p>
            <a:r>
              <a:rPr lang="en-US" sz="2400" dirty="0">
                <a:ea typeface="Tahoma"/>
                <a:cs typeface="Tahoma"/>
              </a:rPr>
              <a:t>MRCS, JBO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0EE17A8B-0811-C492-B22F-4599BA6BBC6C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772064" y="589532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Upper limb fractures</a:t>
            </a:r>
            <a:endParaRPr lang="en-US">
              <a:ea typeface="Tahoma"/>
              <a:cs typeface="Tahoma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F23D21E-7B07-90BE-734C-47114BA76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55270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t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7497-835E-1B13-07DE-BDC92B25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Associated injuries</a:t>
            </a:r>
            <a:endParaRPr lang="en-US"/>
          </a:p>
        </p:txBody>
      </p:sp>
      <p:pic>
        <p:nvPicPr>
          <p:cNvPr id="4" name="Picture 4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B0F04B1F-F952-ACFF-14F1-612B1EE99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0538" y="1427401"/>
            <a:ext cx="4877340" cy="2224717"/>
          </a:xfr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E56EE13-53A1-1454-7566-2440A7DE9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45" y="1418146"/>
            <a:ext cx="2925612" cy="3259706"/>
          </a:xfrm>
          <a:prstGeom prst="rect">
            <a:avLst/>
          </a:prstGeom>
        </p:spPr>
      </p:pic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8C99F3-8143-8BA4-FF50-B128931B8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174" y="3793274"/>
            <a:ext cx="4037162" cy="30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8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4E735C3-92C5-5E36-7C41-D6180E1D08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Clavicle Fracture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93DEE21-5CF1-E231-8670-F18C58DDE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Closed Treatment</a:t>
            </a:r>
          </a:p>
          <a:p>
            <a:pPr lvl="1" eaLnBrk="1" hangingPunct="1">
              <a:defRPr/>
            </a:pPr>
            <a:r>
              <a:rPr lang="en-US" sz="2400" dirty="0"/>
              <a:t>Sling immobilization for usually 4-6 weeks with early ROM </a:t>
            </a:r>
            <a:endParaRPr lang="en-US" sz="2400" dirty="0">
              <a:ea typeface="Tahoma"/>
              <a:cs typeface="Tahoma"/>
            </a:endParaRPr>
          </a:p>
          <a:p>
            <a:pPr eaLnBrk="1" hangingPunct="1">
              <a:defRPr/>
            </a:pPr>
            <a:r>
              <a:rPr lang="en-US" sz="2800" dirty="0"/>
              <a:t>Operative intervention</a:t>
            </a:r>
            <a:endParaRPr lang="en-US" sz="2800" dirty="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 dirty="0"/>
              <a:t>Fractures with neurovascular injury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 dirty="0"/>
              <a:t>Fractures with severe associated chest injuries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 dirty="0"/>
              <a:t>Open fractures</a:t>
            </a:r>
            <a:endParaRPr lang="en-US" sz="2400" dirty="0">
              <a:ea typeface="Tahoma"/>
              <a:cs typeface="Tahoma"/>
            </a:endParaRPr>
          </a:p>
          <a:p>
            <a:pPr lvl="1">
              <a:defRPr/>
            </a:pPr>
            <a:r>
              <a:rPr lang="en-US" sz="2400" dirty="0">
                <a:ea typeface="Tahoma"/>
                <a:cs typeface="Tahoma"/>
              </a:rPr>
              <a:t>Non-accepted alignment</a:t>
            </a:r>
            <a:endParaRPr lang="en-US" sz="2400" dirty="0" err="1"/>
          </a:p>
          <a:p>
            <a:pPr lvl="1" eaLnBrk="1" hangingPunct="1">
              <a:defRPr/>
            </a:pPr>
            <a:r>
              <a:rPr lang="en-US" sz="2400" dirty="0"/>
              <a:t>Cosmetic reasons, uncontrolled deformity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 dirty="0"/>
              <a:t>Nonunion</a:t>
            </a:r>
            <a:endParaRPr lang="en-US" sz="2400" dirty="0"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x-ray film&#10;&#10;Description automatically generated">
            <a:extLst>
              <a:ext uri="{FF2B5EF4-FFF2-40B4-BE49-F238E27FC236}">
                <a16:creationId xmlns:a16="http://schemas.microsoft.com/office/drawing/2014/main" id="{BF4612EA-2F08-590D-A4A9-208CF9553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26929" y="1242923"/>
            <a:ext cx="4277803" cy="4678392"/>
          </a:xfrm>
        </p:spPr>
      </p:pic>
      <p:pic>
        <p:nvPicPr>
          <p:cNvPr id="5" name="Picture 5" descr="A picture containing text, x-ray film&#10;&#10;Description automatically generated">
            <a:extLst>
              <a:ext uri="{FF2B5EF4-FFF2-40B4-BE49-F238E27FC236}">
                <a16:creationId xmlns:a16="http://schemas.microsoft.com/office/drawing/2014/main" id="{B3D3F643-4589-B9A9-88CA-4B10EA9BB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64" y="1581354"/>
            <a:ext cx="4382218" cy="35083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A94A-22B2-24AB-E0D4-93469EE9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Scapula fractures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3008-FAAD-DA8B-C37B-309A593E9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Uncommon ~1% of all fractures </a:t>
            </a:r>
          </a:p>
          <a:p>
            <a:r>
              <a:rPr lang="en-US">
                <a:ea typeface="+mn-lt"/>
                <a:cs typeface="+mn-lt"/>
              </a:rPr>
              <a:t>50% Scapular Body &amp; Spine </a:t>
            </a:r>
            <a:endParaRPr lang="en-US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3AB6C59-4809-89B4-3852-843D9A3B3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41848" y="2908540"/>
            <a:ext cx="5298305" cy="379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69079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15BAC-7C2A-9446-52FD-DB984B03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08FFAB86-D722-499F-37A8-39BF259BD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1985" y="1228995"/>
            <a:ext cx="4097008" cy="3987381"/>
          </a:xfrm>
        </p:spPr>
      </p:pic>
      <p:pic>
        <p:nvPicPr>
          <p:cNvPr id="6" name="Picture 6" descr="A picture containing close&#10;&#10;Description automatically generated">
            <a:extLst>
              <a:ext uri="{FF2B5EF4-FFF2-40B4-BE49-F238E27FC236}">
                <a16:creationId xmlns:a16="http://schemas.microsoft.com/office/drawing/2014/main" id="{2CE1C6E9-36BA-95B2-9B96-848C1DEBE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1658014"/>
            <a:ext cx="4741652" cy="28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29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9C9A-96A4-4E92-4AC3-60EC63D81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Proximal </a:t>
            </a:r>
            <a:r>
              <a:rPr lang="en-US" err="1">
                <a:ea typeface="+mj-lt"/>
                <a:cs typeface="+mj-lt"/>
              </a:rPr>
              <a:t>Humerus</a:t>
            </a:r>
            <a:r>
              <a:rPr lang="en-US">
                <a:ea typeface="+mj-lt"/>
                <a:cs typeface="+mj-lt"/>
              </a:rPr>
              <a:t> Fractures</a:t>
            </a:r>
          </a:p>
          <a:p>
            <a:endParaRPr lang="en-US">
              <a:ea typeface="Tahoma"/>
              <a:cs typeface="Tahoma"/>
            </a:endParaRP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3EE69180-7ECA-ACB3-DF9B-08BC15576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014" y="1482575"/>
            <a:ext cx="6214613" cy="478855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D67079-8725-E53E-2A98-0A710737ADCF}"/>
                  </a:ext>
                </a:extLst>
              </p14:cNvPr>
              <p14:cNvContentPartPr/>
              <p14:nvPr/>
            </p14:nvContentPartPr>
            <p14:xfrm>
              <a:off x="1964530" y="3633319"/>
              <a:ext cx="1533525" cy="304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D67079-8725-E53E-2A98-0A710737A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10520" y="3524720"/>
                <a:ext cx="1641185" cy="5216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8346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FFCE49AF-B947-98C0-1B11-F51A6E319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Proximal </a:t>
            </a:r>
            <a:r>
              <a:rPr lang="en-US" err="1"/>
              <a:t>Humerus</a:t>
            </a:r>
            <a:r>
              <a:rPr lang="en-US"/>
              <a:t> Fractures</a:t>
            </a: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12FDF5F4-156A-81FA-2D30-097C03FBF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3" t="1683" r="33333" b="5579"/>
          <a:stretch>
            <a:fillRect/>
          </a:stretch>
        </p:blipFill>
        <p:spPr bwMode="auto">
          <a:xfrm>
            <a:off x="5257800" y="1524000"/>
            <a:ext cx="31765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A picture containing text, x-ray film&#10;&#10;Description automatically generated">
            <a:extLst>
              <a:ext uri="{FF2B5EF4-FFF2-40B4-BE49-F238E27FC236}">
                <a16:creationId xmlns:a16="http://schemas.microsoft.com/office/drawing/2014/main" id="{F0F677EC-4B6D-5433-CD77-CCDFEAAAE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8" t="16985"/>
          <a:stretch>
            <a:fillRect/>
          </a:stretch>
        </p:blipFill>
        <p:spPr>
          <a:xfrm>
            <a:off x="772064" y="1970987"/>
            <a:ext cx="4114800" cy="33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FB114AF-12A4-1720-7F38-6D58AB855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Proximal Humerus Fractures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506D7CD-0225-0169-29AE-0E9413362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/>
              <a:t>Epidemiology</a:t>
            </a:r>
          </a:p>
          <a:p>
            <a:pPr lvl="1" eaLnBrk="1" hangingPunct="1">
              <a:defRPr/>
            </a:pPr>
            <a:r>
              <a:rPr lang="en-US" sz="2400"/>
              <a:t>Most common fracture of the humerus</a:t>
            </a:r>
            <a:endParaRPr lang="en-US" sz="240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/>
              <a:t>Higher incidence in the elderly</a:t>
            </a:r>
            <a:endParaRPr lang="en-US" sz="2400">
              <a:ea typeface="Tahoma"/>
              <a:cs typeface="Tahoma"/>
            </a:endParaRPr>
          </a:p>
          <a:p>
            <a:pPr lvl="1">
              <a:defRPr/>
            </a:pPr>
            <a:r>
              <a:rPr lang="en-US" sz="2400"/>
              <a:t>Females &gt; males</a:t>
            </a:r>
            <a:endParaRPr lang="en-US" sz="2400">
              <a:ea typeface="Tahoma"/>
              <a:cs typeface="Tahoma"/>
            </a:endParaRPr>
          </a:p>
          <a:p>
            <a:pPr lvl="1">
              <a:buClr>
                <a:srgbClr val="FFFFFF"/>
              </a:buClr>
              <a:defRPr/>
            </a:pPr>
            <a:r>
              <a:rPr lang="en-US" sz="2400">
                <a:ea typeface="+mn-lt"/>
                <a:cs typeface="+mn-lt"/>
              </a:rPr>
              <a:t>Osteoporosis related fracture</a:t>
            </a:r>
            <a:endParaRPr lang="en-US" sz="2400"/>
          </a:p>
          <a:p>
            <a:pPr eaLnBrk="1" hangingPunct="1">
              <a:defRPr/>
            </a:pPr>
            <a:r>
              <a:rPr lang="en-US" sz="2800"/>
              <a:t>Mechanism of Injury</a:t>
            </a:r>
            <a:endParaRPr lang="en-US" sz="280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/>
              <a:t>Most commonly a fall onto an outstretched arm from standing height</a:t>
            </a:r>
            <a:endParaRPr lang="en-US" sz="240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/>
              <a:t>Younger patient typically present after high energy trauma such as MVA</a:t>
            </a:r>
            <a:endParaRPr lang="en-US" sz="2400">
              <a:ea typeface="Tahoma"/>
              <a:cs typeface="Tahoma"/>
            </a:endParaRPr>
          </a:p>
          <a:p>
            <a:pPr lvl="1" eaLnBrk="1" hangingPunct="1">
              <a:buFontTx/>
              <a:buNone/>
              <a:defRPr/>
            </a:pPr>
            <a:endParaRPr lang="en-US" sz="2400"/>
          </a:p>
          <a:p>
            <a:pPr lvl="1" eaLnBrk="1" hangingPunct="1">
              <a:buFontTx/>
              <a:buNone/>
              <a:defRPr/>
            </a:pPr>
            <a:endParaRPr lang="en-US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3FFC0F2-DFC4-9AEA-4E5D-87CEED2A1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Proximal Humerus Fractures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35D68F3-8610-C2B2-BCE6-C40D0DECB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048445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Clinical Evaluation</a:t>
            </a:r>
          </a:p>
          <a:p>
            <a:pPr lvl="1" eaLnBrk="1" hangingPunct="1">
              <a:defRPr/>
            </a:pPr>
            <a:r>
              <a:rPr lang="en-US" sz="2400"/>
              <a:t>Patients typically present with arm held close to chest by contralateral hand.  </a:t>
            </a:r>
            <a:endParaRPr lang="en-US" sz="2400">
              <a:ea typeface="Tahoma"/>
              <a:cs typeface="Tahoma"/>
            </a:endParaRPr>
          </a:p>
          <a:p>
            <a:pPr lvl="1">
              <a:defRPr/>
            </a:pPr>
            <a:r>
              <a:rPr lang="en-US" sz="2400"/>
              <a:t>Careful NV exam is essential, particularly with regards to the axillary nerve. </a:t>
            </a:r>
            <a:r>
              <a:rPr lang="en-US" sz="2400">
                <a:ea typeface="Tahoma"/>
                <a:cs typeface="Tahoma"/>
              </a:rPr>
              <a:t> </a:t>
            </a:r>
            <a:endParaRPr lang="en-US"/>
          </a:p>
          <a:p>
            <a:pPr lvl="1">
              <a:defRPr/>
            </a:pPr>
            <a:r>
              <a:rPr lang="en-US" sz="2400">
                <a:ea typeface="Tahoma"/>
                <a:cs typeface="Tahoma"/>
              </a:rPr>
              <a:t>Majority are isolated low energy injuries</a:t>
            </a:r>
            <a:endParaRPr lang="en-US" sz="2400">
              <a:ea typeface="+mn-lt"/>
              <a:cs typeface="+mn-lt"/>
            </a:endParaRPr>
          </a:p>
          <a:p>
            <a:pPr lvl="1">
              <a:defRPr/>
            </a:pPr>
            <a:endParaRPr lang="en-US" sz="2400">
              <a:ea typeface="Tahoma"/>
              <a:cs typeface="Tahom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E7186-C3DC-B26C-A2D4-7097B0A4AE0B}"/>
              </a:ext>
            </a:extLst>
          </p:cNvPr>
          <p:cNvSpPr txBox="1"/>
          <p:nvPr/>
        </p:nvSpPr>
        <p:spPr>
          <a:xfrm>
            <a:off x="727494" y="6219645"/>
            <a:ext cx="72001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1F682-27A0-B3C8-4BD0-98CF09E17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3208AA1-9403-421C-F584-540C9D877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079" y="593785"/>
            <a:ext cx="5324860" cy="5991045"/>
          </a:xfrm>
        </p:spPr>
      </p:pic>
    </p:spTree>
    <p:extLst>
      <p:ext uri="{BB962C8B-B14F-4D97-AF65-F5344CB8AC3E}">
        <p14:creationId xmlns:p14="http://schemas.microsoft.com/office/powerpoint/2010/main" val="3060126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BEB6C6B-E5AE-32A7-BBF7-87B401330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Topics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2F86052-1B4E-9C3F-DB94-3C54E5BCD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Clavicle</a:t>
            </a:r>
          </a:p>
          <a:p>
            <a:pPr>
              <a:defRPr/>
            </a:pPr>
            <a:r>
              <a:rPr lang="en-US">
                <a:ea typeface="Tahoma"/>
                <a:cs typeface="Tahoma"/>
              </a:rPr>
              <a:t>Scapula</a:t>
            </a:r>
            <a:endParaRPr lang="en-US"/>
          </a:p>
          <a:p>
            <a:pPr eaLnBrk="1" hangingPunct="1">
              <a:defRPr/>
            </a:pPr>
            <a:r>
              <a:rPr lang="en-US" err="1"/>
              <a:t>Humerus</a:t>
            </a:r>
            <a:endParaRPr lang="en-US" err="1">
              <a:ea typeface="Tahoma"/>
              <a:cs typeface="Tahoma"/>
            </a:endParaRPr>
          </a:p>
          <a:p>
            <a:pPr eaLnBrk="1" hangingPunct="1">
              <a:defRPr/>
            </a:pPr>
            <a:r>
              <a:rPr lang="en-US"/>
              <a:t>Elbow joint</a:t>
            </a:r>
            <a:endParaRPr lang="en-US">
              <a:ea typeface="Tahoma"/>
              <a:cs typeface="Tahoma"/>
            </a:endParaRPr>
          </a:p>
          <a:p>
            <a:pPr eaLnBrk="1" hangingPunct="1">
              <a:defRPr/>
            </a:pPr>
            <a:r>
              <a:rPr lang="en-US"/>
              <a:t>Forearm</a:t>
            </a:r>
            <a:endParaRPr lang="en-US">
              <a:ea typeface="Tahoma"/>
              <a:cs typeface="Tahoma"/>
            </a:endParaRPr>
          </a:p>
          <a:p>
            <a:pPr>
              <a:defRPr/>
            </a:pPr>
            <a:r>
              <a:rPr lang="en-US"/>
              <a:t>Wrist</a:t>
            </a:r>
            <a:endParaRPr lang="en-US">
              <a:ea typeface="Tahoma"/>
              <a:cs typeface="Tahoma"/>
            </a:endParaRPr>
          </a:p>
          <a:p>
            <a:pPr>
              <a:defRPr/>
            </a:pPr>
            <a:r>
              <a:rPr lang="en-US">
                <a:ea typeface="Tahoma"/>
                <a:cs typeface="Tahoma"/>
              </a:rPr>
              <a:t>Hand</a:t>
            </a:r>
          </a:p>
          <a:p>
            <a:pPr eaLnBrk="1" hangingPunct="1">
              <a:defRPr/>
            </a:pPr>
            <a:endParaRPr lang="en-US"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45A0135-0D88-164B-EFDC-EB3A43ED2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Proximal Humerus Fractures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24FB07E-CA46-F49C-5B02-16BDA810C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Neer Classification</a:t>
            </a:r>
          </a:p>
          <a:p>
            <a:pPr lvl="1" eaLnBrk="1" hangingPunct="1">
              <a:defRPr/>
            </a:pPr>
            <a:r>
              <a:rPr lang="en-US" sz="2400"/>
              <a:t>Four parts</a:t>
            </a:r>
            <a:endParaRPr lang="en-US" sz="2400">
              <a:ea typeface="Tahoma"/>
              <a:cs typeface="Tahoma"/>
            </a:endParaRPr>
          </a:p>
          <a:p>
            <a:pPr lvl="2" eaLnBrk="1" hangingPunct="1">
              <a:defRPr/>
            </a:pPr>
            <a:r>
              <a:rPr lang="en-US" sz="2000"/>
              <a:t>Greater </a:t>
            </a:r>
          </a:p>
          <a:p>
            <a:pPr lvl="2">
              <a:defRPr/>
            </a:pPr>
            <a:r>
              <a:rPr lang="en-US" sz="2000"/>
              <a:t>Lesser tuberosities, </a:t>
            </a:r>
            <a:endParaRPr lang="en-US" sz="2000">
              <a:ea typeface="Tahoma"/>
              <a:cs typeface="Tahoma"/>
            </a:endParaRPr>
          </a:p>
          <a:p>
            <a:pPr lvl="2" eaLnBrk="1" hangingPunct="1">
              <a:defRPr/>
            </a:pPr>
            <a:r>
              <a:rPr lang="en-US" sz="2000"/>
              <a:t>Humeral shaft</a:t>
            </a:r>
            <a:endParaRPr lang="en-US" sz="2000">
              <a:ea typeface="Tahoma"/>
              <a:cs typeface="Tahoma"/>
            </a:endParaRPr>
          </a:p>
          <a:p>
            <a:pPr lvl="2" eaLnBrk="1" hangingPunct="1">
              <a:defRPr/>
            </a:pPr>
            <a:r>
              <a:rPr lang="en-US" sz="2000"/>
              <a:t>Humeral head</a:t>
            </a:r>
            <a:endParaRPr lang="en-US" sz="200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/>
              <a:t>A part is displaced if &gt;1 cm displacement or &gt;45 degrees of angulation is seen</a:t>
            </a:r>
            <a:endParaRPr lang="en-US" sz="2400">
              <a:ea typeface="Tahoma"/>
              <a:cs typeface="Tahoma"/>
            </a:endParaRPr>
          </a:p>
        </p:txBody>
      </p:sp>
      <p:pic>
        <p:nvPicPr>
          <p:cNvPr id="24580" name="Picture 4" descr="neer prox hum">
            <a:extLst>
              <a:ext uri="{FF2B5EF4-FFF2-40B4-BE49-F238E27FC236}">
                <a16:creationId xmlns:a16="http://schemas.microsoft.com/office/drawing/2014/main" id="{A9DD5832-5EE6-0A64-3129-51EB1CD7B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2305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1EDA8DD-2E0B-0BD0-77FA-5A2DC0C39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Proximal Humerus Fractures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FAC8E4B-CF7B-4695-736C-B185D89B1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Treatment</a:t>
            </a:r>
          </a:p>
          <a:p>
            <a:pPr lvl="2" eaLnBrk="1" hangingPunct="1">
              <a:lnSpc>
                <a:spcPct val="90000"/>
              </a:lnSpc>
              <a:buClr>
                <a:srgbClr val="FFCC66"/>
              </a:buClr>
              <a:defRPr/>
            </a:pPr>
            <a:r>
              <a:rPr lang="en-US" sz="2000" dirty="0">
                <a:ea typeface="+mn-lt"/>
                <a:cs typeface="+mn-lt"/>
              </a:rPr>
              <a:t>Nonoperative </a:t>
            </a:r>
          </a:p>
          <a:p>
            <a:pPr lvl="2">
              <a:lnSpc>
                <a:spcPct val="90000"/>
              </a:lnSpc>
              <a:buClr>
                <a:srgbClr val="FFCC66"/>
              </a:buClr>
              <a:defRPr/>
            </a:pPr>
            <a:endParaRPr lang="en-US" sz="2000" dirty="0">
              <a:ea typeface="+mn-lt"/>
              <a:cs typeface="+mn-lt"/>
            </a:endParaRPr>
          </a:p>
          <a:p>
            <a:pPr lvl="2">
              <a:lnSpc>
                <a:spcPct val="90000"/>
              </a:lnSpc>
              <a:buClr>
                <a:srgbClr val="FFCC66"/>
              </a:buClr>
              <a:defRPr/>
            </a:pPr>
            <a:r>
              <a:rPr lang="en-US" sz="2000" dirty="0">
                <a:ea typeface="+mn-lt"/>
                <a:cs typeface="+mn-lt"/>
              </a:rPr>
              <a:t>Operative </a:t>
            </a:r>
            <a:endParaRPr lang="en-US" sz="2000" dirty="0">
              <a:ea typeface="Tahoma"/>
              <a:cs typeface="Tahoma"/>
            </a:endParaRPr>
          </a:p>
          <a:p>
            <a:pPr marL="914400" lvl="2" indent="0">
              <a:lnSpc>
                <a:spcPct val="90000"/>
              </a:lnSpc>
              <a:buClr>
                <a:srgbClr val="FFCC66"/>
              </a:buClr>
              <a:buNone/>
              <a:defRPr/>
            </a:pPr>
            <a:r>
              <a:rPr lang="en-US" sz="2000" dirty="0">
                <a:ea typeface="+mn-lt"/>
                <a:cs typeface="+mn-lt"/>
              </a:rPr>
              <a:t>• Closed reduction and percutaneous pinning </a:t>
            </a:r>
          </a:p>
          <a:p>
            <a:pPr marL="914400" lvl="2" indent="0">
              <a:lnSpc>
                <a:spcPct val="90000"/>
              </a:lnSpc>
              <a:buClr>
                <a:srgbClr val="FFCC66"/>
              </a:buClr>
              <a:buNone/>
              <a:defRPr/>
            </a:pPr>
            <a:r>
              <a:rPr lang="en-US" sz="2000" dirty="0">
                <a:ea typeface="+mn-lt"/>
                <a:cs typeface="+mn-lt"/>
              </a:rPr>
              <a:t>• Open reduction internal fixation </a:t>
            </a:r>
          </a:p>
          <a:p>
            <a:pPr marL="914400" lvl="2" indent="0">
              <a:lnSpc>
                <a:spcPct val="90000"/>
              </a:lnSpc>
              <a:buClr>
                <a:srgbClr val="FFCC66"/>
              </a:buClr>
              <a:buNone/>
              <a:defRPr/>
            </a:pPr>
            <a:r>
              <a:rPr lang="en-US" sz="2000" dirty="0">
                <a:ea typeface="+mn-lt"/>
                <a:cs typeface="+mn-lt"/>
              </a:rPr>
              <a:t>•  Arthroplasty</a:t>
            </a:r>
            <a:endParaRPr lang="en-US" sz="2000" dirty="0"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93FB-B147-F89C-4925-572425EA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x-ray film, head covering, blur&#10;&#10;Description automatically generated">
            <a:extLst>
              <a:ext uri="{FF2B5EF4-FFF2-40B4-BE49-F238E27FC236}">
                <a16:creationId xmlns:a16="http://schemas.microsoft.com/office/drawing/2014/main" id="{9C7428F1-5493-F6E6-86B2-3E469C936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444" y="1838234"/>
            <a:ext cx="4711640" cy="3947842"/>
          </a:xfrm>
        </p:spPr>
      </p:pic>
      <p:pic>
        <p:nvPicPr>
          <p:cNvPr id="5" name="Picture 5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7B5797F2-0FB3-8367-86A2-5A4F194AA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1" y="1845032"/>
            <a:ext cx="2743200" cy="388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81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183F-E30C-04AB-9E7F-35B6F29E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45AC3-424E-B4FB-A56A-63A64CFAB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 Malunion 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• Tuberosity malunion may cause rotator cuff dysfunction </a:t>
            </a:r>
          </a:p>
          <a:p>
            <a:r>
              <a:rPr lang="en-US">
                <a:ea typeface="+mn-lt"/>
                <a:cs typeface="+mn-lt"/>
              </a:rPr>
              <a:t>Nonunion </a:t>
            </a:r>
          </a:p>
          <a:p>
            <a:r>
              <a:rPr lang="en-US">
                <a:ea typeface="+mn-lt"/>
                <a:cs typeface="+mn-lt"/>
              </a:rPr>
              <a:t>AVN  </a:t>
            </a:r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97407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83536144-123B-617B-1185-0F73E451B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Humeral Shaft Fractures</a:t>
            </a:r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0EE24C89-D6C0-5387-CD59-89BEDDD5E3E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r="30556" b="-3004"/>
          <a:stretch>
            <a:fillRect/>
          </a:stretch>
        </p:blipFill>
        <p:spPr>
          <a:xfrm>
            <a:off x="1371600" y="1600200"/>
            <a:ext cx="3200400" cy="4162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5">
            <a:extLst>
              <a:ext uri="{FF2B5EF4-FFF2-40B4-BE49-F238E27FC236}">
                <a16:creationId xmlns:a16="http://schemas.microsoft.com/office/drawing/2014/main" id="{AC7826E8-476B-0FB8-3A86-80E75A7D0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971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BC1C-6557-539A-BA82-B7FFF7B04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6EFDDC0-5294-0827-B3EB-63E607616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4754" y="565030"/>
            <a:ext cx="4535207" cy="5947912"/>
          </a:xfrm>
        </p:spPr>
      </p:pic>
    </p:spTree>
    <p:extLst>
      <p:ext uri="{BB962C8B-B14F-4D97-AF65-F5344CB8AC3E}">
        <p14:creationId xmlns:p14="http://schemas.microsoft.com/office/powerpoint/2010/main" val="2888242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D050C69-AF60-34F7-8614-C3432516C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Humeral Shaft Fractures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FB32D76-35C4-09EB-B6E9-EC4BE801C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Mechanism of Injury</a:t>
            </a:r>
          </a:p>
          <a:p>
            <a:pPr lvl="1" eaLnBrk="1" hangingPunct="1">
              <a:defRPr/>
            </a:pPr>
            <a:r>
              <a:rPr lang="en-US" sz="2400" dirty="0"/>
              <a:t>Direct trauma is the most common especially MVA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 dirty="0"/>
              <a:t>Indirect trauma such as fall on outstretched hand</a:t>
            </a:r>
          </a:p>
          <a:p>
            <a:pPr lvl="1" eaLnBrk="1" hangingPunct="1">
              <a:defRPr/>
            </a:pPr>
            <a:r>
              <a:rPr lang="en-US" sz="2400" dirty="0"/>
              <a:t>Fracture pattern depends on stress applied</a:t>
            </a:r>
            <a:endParaRPr lang="en-US" sz="20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FCE045E-B23F-CE02-349A-C15AD94AF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87" y="3431678"/>
            <a:ext cx="6840747" cy="33445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1717139-599C-70B7-69B4-CF7BDC4AD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Humeral Shaft Fractures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F2BA95C-BCBD-C0A7-CEA1-0DF029292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5720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Clinical evaluation</a:t>
            </a:r>
          </a:p>
          <a:p>
            <a:pPr lvl="1" eaLnBrk="1" hangingPunct="1">
              <a:defRPr/>
            </a:pPr>
            <a:r>
              <a:rPr lang="en-US" sz="2400" dirty="0"/>
              <a:t>Thorough history and physical exam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 dirty="0"/>
              <a:t>Pain, swelling, and deformity of the upper arm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 dirty="0"/>
              <a:t>Careful NV exam </a:t>
            </a:r>
            <a:endParaRPr lang="en-US" sz="2400" dirty="0">
              <a:ea typeface="Tahoma"/>
              <a:cs typeface="Tahoma"/>
            </a:endParaRPr>
          </a:p>
        </p:txBody>
      </p:sp>
      <p:pic>
        <p:nvPicPr>
          <p:cNvPr id="28676" name="Picture 5" descr="Figure 18.13">
            <a:extLst>
              <a:ext uri="{FF2B5EF4-FFF2-40B4-BE49-F238E27FC236}">
                <a16:creationId xmlns:a16="http://schemas.microsoft.com/office/drawing/2014/main" id="{98215840-0536-3FA4-81B2-45E998B9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22193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59B7-0767-0279-9A0F-362E3B33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3B6D6AF3-2B6D-9D4B-FAEC-C94F69CE7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481" y="1484013"/>
            <a:ext cx="8130396" cy="4253721"/>
          </a:xfrm>
        </p:spPr>
      </p:pic>
    </p:spTree>
    <p:extLst>
      <p:ext uri="{BB962C8B-B14F-4D97-AF65-F5344CB8AC3E}">
        <p14:creationId xmlns:p14="http://schemas.microsoft.com/office/powerpoint/2010/main" val="603610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07D106D-1443-0947-718E-07A7D1899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Humeral Shaft Fractures</a:t>
            </a:r>
          </a:p>
        </p:txBody>
      </p:sp>
      <p:pic>
        <p:nvPicPr>
          <p:cNvPr id="32771" name="Picture 5">
            <a:extLst>
              <a:ext uri="{FF2B5EF4-FFF2-40B4-BE49-F238E27FC236}">
                <a16:creationId xmlns:a16="http://schemas.microsoft.com/office/drawing/2014/main" id="{B18B00A0-732B-2DBE-04F2-00D0CC3CF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0" y="1775604"/>
            <a:ext cx="2553209" cy="412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holstein lewis">
            <a:extLst>
              <a:ext uri="{FF2B5EF4-FFF2-40B4-BE49-F238E27FC236}">
                <a16:creationId xmlns:a16="http://schemas.microsoft.com/office/drawing/2014/main" id="{6A5C5DDA-67C1-333F-F48A-F07CCFDC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36" y="1818736"/>
            <a:ext cx="290227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9C79E36-CEBE-9A87-9F2C-B3C9F4522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51263" y="1817299"/>
            <a:ext cx="2678681" cy="394658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16C81-8CCC-75F8-DB94-971A11A1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Mechanism of Injuries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2BF4E-F393-1074-19C1-DD5EF685B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Mostly Indirect </a:t>
            </a:r>
          </a:p>
          <a:p>
            <a:r>
              <a:rPr lang="en-US">
                <a:ea typeface="+mn-lt"/>
                <a:cs typeface="+mn-lt"/>
              </a:rPr>
              <a:t>Commonly described as “ a fall on outstretched hand “ </a:t>
            </a:r>
          </a:p>
          <a:p>
            <a:r>
              <a:rPr lang="en-US">
                <a:ea typeface="+mn-lt"/>
                <a:cs typeface="+mn-lt"/>
              </a:rPr>
              <a:t>Type of injury depends on position of the upper limb at the time of impact : Flexed, Extended, adducted, abducted, pronated or supinated</a:t>
            </a:r>
          </a:p>
          <a:p>
            <a:r>
              <a:rPr lang="en-US">
                <a:ea typeface="Tahoma"/>
                <a:cs typeface="Tahoma"/>
              </a:rPr>
              <a:t>Force of impact</a:t>
            </a:r>
          </a:p>
        </p:txBody>
      </p:sp>
    </p:spTree>
    <p:extLst>
      <p:ext uri="{BB962C8B-B14F-4D97-AF65-F5344CB8AC3E}">
        <p14:creationId xmlns:p14="http://schemas.microsoft.com/office/powerpoint/2010/main" val="7272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41E7984-5AAE-00F2-CBD0-898897617D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Humeral Shaft Fractures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C8098CE-5ABE-793E-6B94-6F21AC7C0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5626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Conservative Treatment</a:t>
            </a:r>
          </a:p>
          <a:p>
            <a:pPr lvl="1" eaLnBrk="1" hangingPunct="1">
              <a:defRPr/>
            </a:pPr>
            <a:r>
              <a:rPr lang="en-US" sz="2400"/>
              <a:t>Goal of treatment is to establish union with acceptable alignment</a:t>
            </a:r>
            <a:endParaRPr lang="en-US" sz="2400">
              <a:ea typeface="Tahoma"/>
              <a:cs typeface="Tahoma"/>
            </a:endParaRPr>
          </a:p>
          <a:p>
            <a:pPr marL="457200" lvl="1" indent="0" eaLnBrk="1" hangingPunct="1">
              <a:buNone/>
              <a:defRPr/>
            </a:pPr>
            <a:endParaRPr lang="en-US" sz="2000">
              <a:ea typeface="Tahoma"/>
              <a:cs typeface="Tahoma"/>
            </a:endParaRPr>
          </a:p>
        </p:txBody>
      </p:sp>
      <p:pic>
        <p:nvPicPr>
          <p:cNvPr id="30724" name="Picture 5" descr="Figure 18.14">
            <a:extLst>
              <a:ext uri="{FF2B5EF4-FFF2-40B4-BE49-F238E27FC236}">
                <a16:creationId xmlns:a16="http://schemas.microsoft.com/office/drawing/2014/main" id="{3240F5FE-A17F-F707-4D3F-0EE5DD063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92" y="3431875"/>
            <a:ext cx="23622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Standard Humeral Fracture Brace Kit">
            <a:extLst>
              <a:ext uri="{FF2B5EF4-FFF2-40B4-BE49-F238E27FC236}">
                <a16:creationId xmlns:a16="http://schemas.microsoft.com/office/drawing/2014/main" id="{C1AADD81-9849-B137-AB6F-5C6C1B1F9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25" y="3372928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5C1441C4-6BCF-F9FD-460C-55270D30C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Humeral Shaft Fractures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E06064A-536F-16F6-A898-09E2B8006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030" y="1600200"/>
            <a:ext cx="5105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/>
              <a:t>Treatment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Operative Treatment</a:t>
            </a:r>
            <a:endParaRPr lang="en-US">
              <a:ea typeface="Tahoma"/>
              <a:cs typeface="Tahoma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Indications for operative treatment include inadequate reduction, nonunion, associated injuries, open fractures, segmental fractures, associated vascular or nerve injuries</a:t>
            </a:r>
            <a:endParaRPr lang="en-US">
              <a:ea typeface="Tahoma"/>
              <a:cs typeface="Tahoma"/>
            </a:endParaRPr>
          </a:p>
          <a:p>
            <a:pPr marL="914400" lvl="2" indent="0" eaLnBrk="1" hangingPunct="1">
              <a:lnSpc>
                <a:spcPct val="90000"/>
              </a:lnSpc>
              <a:buNone/>
              <a:defRPr/>
            </a:pPr>
            <a:endParaRPr lang="en-US">
              <a:ea typeface="Tahoma"/>
              <a:cs typeface="Tahoma"/>
            </a:endParaRPr>
          </a:p>
        </p:txBody>
      </p:sp>
      <p:pic>
        <p:nvPicPr>
          <p:cNvPr id="2" name="Picture 2" descr="A picture containing text, dark, light&#10;&#10;Description automatically generated">
            <a:extLst>
              <a:ext uri="{FF2B5EF4-FFF2-40B4-BE49-F238E27FC236}">
                <a16:creationId xmlns:a16="http://schemas.microsoft.com/office/drawing/2014/main" id="{E38563C2-643D-C6A4-53B8-5C64A8F82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909" y="1606136"/>
            <a:ext cx="2743200" cy="3185652"/>
          </a:xfrm>
          <a:prstGeom prst="rect">
            <a:avLst/>
          </a:prstGeom>
        </p:spPr>
      </p:pic>
      <p:pic>
        <p:nvPicPr>
          <p:cNvPr id="3" name="Picture 3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FB4A8C58-39B1-9DD2-1D56-0C5C10630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594" y="1429109"/>
            <a:ext cx="154115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89A15-18D8-B9B3-4301-090CB6D8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Distal </a:t>
            </a:r>
            <a:r>
              <a:rPr lang="en-US" err="1">
                <a:ea typeface="Tahoma"/>
                <a:cs typeface="Tahoma"/>
              </a:rPr>
              <a:t>Humerus</a:t>
            </a:r>
            <a:r>
              <a:rPr lang="en-US">
                <a:ea typeface="Tahoma"/>
                <a:cs typeface="Tahoma"/>
              </a:rPr>
              <a:t> fractures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8EA89E42-9BA7-4D60-54F0-E4679594B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255" y="1600200"/>
            <a:ext cx="7689490" cy="4495800"/>
          </a:xfrm>
        </p:spPr>
      </p:pic>
    </p:spTree>
    <p:extLst>
      <p:ext uri="{BB962C8B-B14F-4D97-AF65-F5344CB8AC3E}">
        <p14:creationId xmlns:p14="http://schemas.microsoft.com/office/powerpoint/2010/main" val="3273278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52C45-132F-C5F8-4D2F-82388E5A0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7BA76F-56DE-DC3E-1EEA-B770349E2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6666" y="1672447"/>
            <a:ext cx="3104970" cy="4092515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261684C-A0B6-E3A3-2532-031B84A49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609" y="1606391"/>
            <a:ext cx="3102633" cy="4234689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D024DF9-3EDA-AC7F-BAD5-8E68F51E7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7" y="1603794"/>
            <a:ext cx="2727744" cy="418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0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AF6D-E322-A547-5567-A27713E6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2030F11C-8AE2-EA31-1811-67AF3EEA8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476" y="154736"/>
            <a:ext cx="5143500" cy="2038350"/>
          </a:xfr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76B10A8-13E8-96D0-9443-D4A591F19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834" y="1997809"/>
            <a:ext cx="4641011" cy="47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5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CBF2-1F38-6965-63DB-EAAF8D80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B7FBDE4-6EDB-64CD-498D-5772933FC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764" y="665042"/>
            <a:ext cx="6161416" cy="5474718"/>
          </a:xfrm>
        </p:spPr>
      </p:pic>
    </p:spTree>
    <p:extLst>
      <p:ext uri="{BB962C8B-B14F-4D97-AF65-F5344CB8AC3E}">
        <p14:creationId xmlns:p14="http://schemas.microsoft.com/office/powerpoint/2010/main" val="471623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89C39-E5D9-6546-9363-386533926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Elbow dislocations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5661F-DE96-C277-4B14-E6B1E7CE6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727939" cy="4495800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Three distinct joints 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– Humeral(trochlea) – ulnar 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– Humeral(capitellum) – radial – Proximal radial-ulnar(PRUJ) </a:t>
            </a:r>
            <a:endParaRPr lang="en-US">
              <a:ea typeface="Tahoma"/>
              <a:cs typeface="Tahom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2B1B715-D710-A73A-F5C1-0419A1378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551" y="3188204"/>
            <a:ext cx="2743200" cy="36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52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7D865E20-609D-793A-9A2E-DCBDBBCF50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Elbow Dislocations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B8B39128-403A-7A9B-C146-3EC8E509E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130506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Epidemiology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Posterolateral dislocations..... most common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Highest incidence in the young 10-20 years and usually sports injuries</a:t>
            </a:r>
            <a:endParaRPr lang="en-US" sz="2400" dirty="0">
              <a:ea typeface="Tahoma"/>
              <a:cs typeface="Tahoma"/>
            </a:endParaRPr>
          </a:p>
          <a:p>
            <a:pPr lvl="1">
              <a:lnSpc>
                <a:spcPct val="80000"/>
              </a:lnSpc>
              <a:buClr>
                <a:srgbClr val="FFFFFF"/>
              </a:buClr>
              <a:defRPr/>
            </a:pPr>
            <a:endParaRPr lang="en-US" sz="2400"/>
          </a:p>
          <a:p>
            <a:pPr lvl="1">
              <a:lnSpc>
                <a:spcPct val="80000"/>
              </a:lnSpc>
              <a:buClr>
                <a:srgbClr val="FFFFFF"/>
              </a:buClr>
              <a:defRPr/>
            </a:pPr>
            <a:endParaRPr lang="en-US" sz="240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Mechanism of injury</a:t>
            </a:r>
            <a:endParaRPr lang="en-US" sz="2800" dirty="0">
              <a:ea typeface="Tahoma"/>
              <a:cs typeface="Tahoma"/>
            </a:endParaRPr>
          </a:p>
          <a:p>
            <a:pPr marL="0" indent="0">
              <a:buClr>
                <a:srgbClr val="FFCC66"/>
              </a:buClr>
              <a:buNone/>
              <a:defRPr/>
            </a:pPr>
            <a:r>
              <a:rPr lang="en-US" sz="2400" dirty="0">
                <a:ea typeface="+mn-lt"/>
                <a:cs typeface="+mn-lt"/>
              </a:rPr>
              <a:t>  - Usually a combination of</a:t>
            </a:r>
            <a:endParaRPr lang="en-US" sz="2400" dirty="0">
              <a:ea typeface="Tahoma"/>
              <a:cs typeface="Tahoma"/>
            </a:endParaRPr>
          </a:p>
          <a:p>
            <a:pPr lvl="1">
              <a:defRPr/>
            </a:pPr>
            <a:r>
              <a:rPr lang="en-US" sz="2400" dirty="0">
                <a:ea typeface="+mn-lt"/>
                <a:cs typeface="+mn-lt"/>
              </a:rPr>
              <a:t>Axial loading</a:t>
            </a:r>
            <a:endParaRPr lang="en-US" dirty="0"/>
          </a:p>
          <a:p>
            <a:pPr lvl="1">
              <a:defRPr/>
            </a:pPr>
            <a:r>
              <a:rPr lang="en-US" sz="2400" dirty="0">
                <a:ea typeface="+mn-lt"/>
                <a:cs typeface="+mn-lt"/>
              </a:rPr>
              <a:t>Supination/external rotation of the forearm</a:t>
            </a:r>
            <a:endParaRPr lang="en-US" dirty="0"/>
          </a:p>
          <a:p>
            <a:pPr lvl="1">
              <a:defRPr/>
            </a:pPr>
            <a:r>
              <a:rPr lang="en-US" sz="2400" dirty="0">
                <a:ea typeface="+mn-lt"/>
                <a:cs typeface="+mn-lt"/>
              </a:rPr>
              <a:t>Valgus posterolateral force</a:t>
            </a:r>
            <a:endParaRPr lang="en-US" dirty="0"/>
          </a:p>
          <a:p>
            <a:pPr lvl="1">
              <a:lnSpc>
                <a:spcPct val="80000"/>
              </a:lnSpc>
              <a:defRPr/>
            </a:pPr>
            <a:endParaRPr lang="en-US" sz="2400" dirty="0">
              <a:ea typeface="Tahoma"/>
              <a:cs typeface="Tahoma"/>
            </a:endParaRP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20BA6AC5-DC3B-1FA3-CFC4-17D1E1CD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476" y="3002281"/>
            <a:ext cx="3260784" cy="391581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7D1C657-EC53-1285-70F8-C58CEE749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Elbow Dislocations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3BA6B88-2C0E-85CA-7FB8-4207A5AE0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Clinical Evaluation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/>
              <a:t>Patients typically present guarding the injured extremity</a:t>
            </a:r>
            <a:endParaRPr lang="en-US" sz="2400">
              <a:ea typeface="Tahoma"/>
              <a:cs typeface="Tahoma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/>
              <a:t>Usually has gross deformity and swelling</a:t>
            </a:r>
            <a:endParaRPr lang="en-US" sz="2400">
              <a:ea typeface="Tahoma"/>
              <a:cs typeface="Tahoma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/>
              <a:t>Careful NV exam in important and should be done prior to radiographs or manipulation</a:t>
            </a:r>
            <a:endParaRPr lang="en-US" sz="2400">
              <a:ea typeface="Tahoma"/>
              <a:cs typeface="Tahoma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/>
              <a:t>Repeat after reduction</a:t>
            </a:r>
            <a:endParaRPr lang="en-US" sz="2400">
              <a:ea typeface="Tahoma"/>
              <a:cs typeface="Tahoma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724B1-509D-771C-6E6B-939CA727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51A12-3B38-E7FB-8C3D-48FDCB835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ea typeface="+mn-lt"/>
                <a:cs typeface="+mn-lt"/>
              </a:rPr>
              <a:t>Radiographic Evaluation</a:t>
            </a:r>
          </a:p>
          <a:p>
            <a:pPr lvl="1">
              <a:lnSpc>
                <a:spcPct val="90000"/>
              </a:lnSpc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AP and lateral elbow films should be obtained both pre and post reduction</a:t>
            </a:r>
          </a:p>
          <a:p>
            <a:pPr lvl="1">
              <a:lnSpc>
                <a:spcPct val="90000"/>
              </a:lnSpc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Careful examination for associated fractures</a:t>
            </a:r>
          </a:p>
          <a:p>
            <a:pPr>
              <a:lnSpc>
                <a:spcPct val="90000"/>
              </a:lnSpc>
              <a:buClr>
                <a:srgbClr val="FFCC66"/>
              </a:buClr>
            </a:pPr>
            <a:endParaRPr lang="en-US">
              <a:ea typeface="+mn-lt"/>
              <a:cs typeface="+mn-lt"/>
            </a:endParaRPr>
          </a:p>
          <a:p>
            <a:pPr>
              <a:lnSpc>
                <a:spcPct val="90000"/>
              </a:lnSpc>
              <a:buClr>
                <a:srgbClr val="FFCC66"/>
              </a:buClr>
            </a:pPr>
            <a:r>
              <a:rPr lang="en-US">
                <a:ea typeface="+mn-lt"/>
                <a:cs typeface="+mn-lt"/>
              </a:rPr>
              <a:t>Treatment</a:t>
            </a:r>
          </a:p>
          <a:p>
            <a:pPr lvl="1">
              <a:lnSpc>
                <a:spcPct val="90000"/>
              </a:lnSpc>
              <a:buClr>
                <a:srgbClr val="FFFFFF"/>
              </a:buClr>
            </a:pPr>
            <a:endParaRPr lang="en-US">
              <a:ea typeface="Tahoma"/>
              <a:cs typeface="Tahoma"/>
            </a:endParaRPr>
          </a:p>
          <a:p>
            <a:pPr lvl="1">
              <a:lnSpc>
                <a:spcPct val="90000"/>
              </a:lnSpc>
              <a:buClr>
                <a:srgbClr val="FFFFFF"/>
              </a:buClr>
            </a:pPr>
            <a:endParaRPr lang="en-US">
              <a:ea typeface="Tahoma"/>
              <a:cs typeface="Tahoma"/>
            </a:endParaRPr>
          </a:p>
          <a:p>
            <a:pPr marL="457200" lvl="1" indent="0">
              <a:lnSpc>
                <a:spcPct val="90000"/>
              </a:lnSpc>
              <a:buClr>
                <a:srgbClr val="FFFFFF"/>
              </a:buClr>
              <a:buNone/>
            </a:pPr>
            <a:endParaRPr lang="en-US">
              <a:ea typeface="Tahoma"/>
              <a:cs typeface="Tahoma"/>
            </a:endParaRPr>
          </a:p>
          <a:p>
            <a:pPr>
              <a:buClr>
                <a:srgbClr val="FFCC66"/>
              </a:buClr>
            </a:pPr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3496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88D93DF-43F0-BB96-3FD1-CC09CEE276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Clavicle Fractures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4FA2D8A-BA0E-103D-677A-C0F6E15E1CA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2181" y="1197634"/>
            <a:ext cx="4563373" cy="2819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Mechanism</a:t>
            </a:r>
          </a:p>
          <a:p>
            <a:pPr lvl="1" eaLnBrk="1" hangingPunct="1">
              <a:defRPr/>
            </a:pPr>
            <a:r>
              <a:rPr lang="en-US" sz="2400" dirty="0">
                <a:ea typeface="+mn-lt"/>
                <a:cs typeface="+mn-lt"/>
              </a:rPr>
              <a:t>Lateral compression</a:t>
            </a:r>
            <a:r>
              <a:rPr lang="en-US" sz="2400" dirty="0"/>
              <a:t> (Commonest)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 dirty="0"/>
              <a:t>Direct blow  (comminuted)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sz="2400" dirty="0"/>
              <a:t>Fall on outstretched hand 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buClr>
                <a:srgbClr val="FFFFFF"/>
              </a:buClr>
              <a:buNone/>
              <a:defRPr/>
            </a:pPr>
            <a:endParaRPr lang="en-US" sz="2400">
              <a:ea typeface="Tahoma"/>
              <a:cs typeface="Tahoma"/>
            </a:endParaRPr>
          </a:p>
        </p:txBody>
      </p:sp>
      <p:sp>
        <p:nvSpPr>
          <p:cNvPr id="1030" name="AutoShape 10">
            <a:extLst>
              <a:ext uri="{FF2B5EF4-FFF2-40B4-BE49-F238E27FC236}">
                <a16:creationId xmlns:a16="http://schemas.microsoft.com/office/drawing/2014/main" id="{9445A4B0-6BC0-315A-8AB9-8E52ABF91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638" y="3818626"/>
            <a:ext cx="2590800" cy="1295400"/>
          </a:xfrm>
          <a:prstGeom prst="wedgeRectCallout">
            <a:avLst>
              <a:gd name="adj1" fmla="val -26287"/>
              <a:gd name="adj2" fmla="val 149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fr-FR"/>
              <a:t>The clavicle is the last ossification center to complete (sternal end) at about 22-25yo.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F6735CD-BB47-65D3-723E-BB5B6659F2C2}"/>
              </a:ext>
            </a:extLst>
          </p:cNvPr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C8C9BF9-044B-A1E8-22D0-8BB9B5A5A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04" y="3317605"/>
            <a:ext cx="4656826" cy="346200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88B4-54BC-350B-7204-12351C3D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Simple dislocation</a:t>
            </a:r>
            <a:endParaRPr lang="en-US"/>
          </a:p>
        </p:txBody>
      </p:sp>
      <p:pic>
        <p:nvPicPr>
          <p:cNvPr id="7" name="Picture 7" descr="A picture containing text, x-ray film, tableware&#10;&#10;Description automatically generated">
            <a:extLst>
              <a:ext uri="{FF2B5EF4-FFF2-40B4-BE49-F238E27FC236}">
                <a16:creationId xmlns:a16="http://schemas.microsoft.com/office/drawing/2014/main" id="{DD0E68EC-C036-5017-FE05-DBC12A1FB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37" y="1804987"/>
            <a:ext cx="6715125" cy="4086225"/>
          </a:xfrm>
        </p:spPr>
      </p:pic>
    </p:spTree>
    <p:extLst>
      <p:ext uri="{BB962C8B-B14F-4D97-AF65-F5344CB8AC3E}">
        <p14:creationId xmlns:p14="http://schemas.microsoft.com/office/powerpoint/2010/main" val="403997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9310-16A8-1209-80B3-0EA0F887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Complex dislocation</a:t>
            </a:r>
            <a:endParaRPr lang="en-US"/>
          </a:p>
        </p:txBody>
      </p:sp>
      <p:pic>
        <p:nvPicPr>
          <p:cNvPr id="4" name="Picture 4" descr="A picture containing indoor, blur, close&#10;&#10;Description automatically generated">
            <a:extLst>
              <a:ext uri="{FF2B5EF4-FFF2-40B4-BE49-F238E27FC236}">
                <a16:creationId xmlns:a16="http://schemas.microsoft.com/office/drawing/2014/main" id="{5F22BE5C-082A-9D6E-742A-9B3F6B48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870" y="1873370"/>
            <a:ext cx="4747469" cy="3546895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3CB51FE-3F11-8033-A035-BBB661222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1760036"/>
            <a:ext cx="4281577" cy="38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9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5BA2A9F6-3597-E76D-512C-DF78D00CE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Elbow Dislocations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080840F9-ECE6-B024-45FA-FCC2BBA8C6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800600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Associated injuries</a:t>
            </a:r>
          </a:p>
          <a:p>
            <a:pPr lvl="1" eaLnBrk="1" hangingPunct="1">
              <a:defRPr/>
            </a:pPr>
            <a:endParaRPr lang="en-US">
              <a:ea typeface="Tahoma"/>
              <a:cs typeface="Tahoma"/>
            </a:endParaRPr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>
              <a:ea typeface="Tahoma"/>
              <a:cs typeface="Tahoma"/>
            </a:endParaRPr>
          </a:p>
          <a:p>
            <a:pPr lvl="1">
              <a:defRPr/>
            </a:pPr>
            <a:endParaRPr lang="en-US">
              <a:ea typeface="Tahoma"/>
              <a:cs typeface="Tahoma"/>
            </a:endParaRPr>
          </a:p>
          <a:p>
            <a:pPr lvl="1">
              <a:defRPr/>
            </a:pPr>
            <a:endParaRPr lang="en-US"/>
          </a:p>
          <a:p>
            <a:pPr lvl="1" eaLnBrk="1" hangingPunct="1">
              <a:defRPr/>
            </a:pPr>
            <a:r>
              <a:rPr lang="en-US"/>
              <a:t>Terrible triad ??</a:t>
            </a:r>
            <a:endParaRPr lang="en-US">
              <a:ea typeface="Tahoma"/>
              <a:cs typeface="Tahoma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4ABEB3-D01B-C79F-D874-B44D31E90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476" y="1279699"/>
            <a:ext cx="4727275" cy="314841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B9AC24F-01F7-6F57-B988-132A1AB31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967" y="4433345"/>
            <a:ext cx="4022785" cy="241953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E667D-245F-66B9-C3AA-9DF723837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Olecranon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30555-B240-5B63-7458-7960DA066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Avulsion fracture : Tension applied by the triceps with flexion of the elbow </a:t>
            </a: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Direct Trauma</a:t>
            </a:r>
            <a:endParaRPr lang="en-US">
              <a:ea typeface="Tahoma"/>
              <a:cs typeface="Tahoma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3BD62E6A-E143-CC70-2052-B938CC6F6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872" y="2948796"/>
            <a:ext cx="3893388" cy="390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6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D16B6-2FDC-E5A6-8A7F-76872C4CC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text, x-ray film&#10;&#10;Description automatically generated">
            <a:extLst>
              <a:ext uri="{FF2B5EF4-FFF2-40B4-BE49-F238E27FC236}">
                <a16:creationId xmlns:a16="http://schemas.microsoft.com/office/drawing/2014/main" id="{0754D63F-7B13-7EDD-7F42-DD20DCF4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208" y="1600200"/>
            <a:ext cx="7145584" cy="4495800"/>
          </a:xfrm>
        </p:spPr>
      </p:pic>
    </p:spTree>
    <p:extLst>
      <p:ext uri="{BB962C8B-B14F-4D97-AF65-F5344CB8AC3E}">
        <p14:creationId xmlns:p14="http://schemas.microsoft.com/office/powerpoint/2010/main" val="1996614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3C431-23F3-BB05-CB52-3F3DA0C7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Treatment</a:t>
            </a:r>
            <a:endParaRPr lang="en-US"/>
          </a:p>
        </p:txBody>
      </p:sp>
      <p:pic>
        <p:nvPicPr>
          <p:cNvPr id="5" name="Picture 5" descr="A picture containing text, x-ray film, blur&#10;&#10;Description automatically generated">
            <a:extLst>
              <a:ext uri="{FF2B5EF4-FFF2-40B4-BE49-F238E27FC236}">
                <a16:creationId xmlns:a16="http://schemas.microsoft.com/office/drawing/2014/main" id="{6C75CEC8-67CE-4246-4FB0-621AB560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2" y="1767696"/>
            <a:ext cx="4065916" cy="304943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4AEAE-C077-475D-DB7F-0199434EB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8265E8F-8443-201D-3EA4-4B666F42E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10419" y="1644320"/>
            <a:ext cx="37814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1249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2FA0-9275-FFF7-D6AC-B7ED1EFC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Forearm Fractures</a:t>
            </a:r>
          </a:p>
          <a:p>
            <a:endParaRPr lang="en-US">
              <a:ea typeface="Tahoma"/>
              <a:cs typeface="Tahoma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87DCCC5-6775-533A-D9D2-3588F51FC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3834" y="1418395"/>
            <a:ext cx="7300822" cy="4898228"/>
          </a:xfrm>
        </p:spPr>
      </p:pic>
    </p:spTree>
    <p:extLst>
      <p:ext uri="{BB962C8B-B14F-4D97-AF65-F5344CB8AC3E}">
        <p14:creationId xmlns:p14="http://schemas.microsoft.com/office/powerpoint/2010/main" val="347848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73358-CD0C-5F9D-E9CB-CFC8D3587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text, indoor, white, posing&#10;&#10;Description automatically generated">
            <a:extLst>
              <a:ext uri="{FF2B5EF4-FFF2-40B4-BE49-F238E27FC236}">
                <a16:creationId xmlns:a16="http://schemas.microsoft.com/office/drawing/2014/main" id="{0EB50251-7FFE-B7E1-A18A-6EE2C5F6A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5797" y="717879"/>
            <a:ext cx="4992897" cy="5484063"/>
          </a:xfrm>
        </p:spPr>
      </p:pic>
    </p:spTree>
    <p:extLst>
      <p:ext uri="{BB962C8B-B14F-4D97-AF65-F5344CB8AC3E}">
        <p14:creationId xmlns:p14="http://schemas.microsoft.com/office/powerpoint/2010/main" val="7705567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78A977D-1239-438D-6456-91B238332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Forearm Fractures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BE498911-8EC4-B1EB-F98D-AC44A48B0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1988" name="Picture 6" descr="clip_image002_010">
            <a:extLst>
              <a:ext uri="{FF2B5EF4-FFF2-40B4-BE49-F238E27FC236}">
                <a16:creationId xmlns:a16="http://schemas.microsoft.com/office/drawing/2014/main" id="{3FDD2FF6-68AD-9604-2055-593353B2B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02" y="1868608"/>
            <a:ext cx="5626220" cy="313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403712D-0B47-5B5A-4EE3-4267DB056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249" y="2302315"/>
            <a:ext cx="2743200" cy="190831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E844AD9-B0A4-B861-D92A-F26F0CCE2D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Forearm Fractures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D80A043-1C17-C8B6-895B-3E748F40C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Clinical Evaluation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Gross deformity of the forearm and pain, swelling, and loss of function 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Careful exam is essential, with specific assessment of radial, ulnar, and median nerves and radial and ulnar pulses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US" sz="2400">
              <a:ea typeface="Tahoma"/>
              <a:cs typeface="Tahoma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Radiographic Evaluation</a:t>
            </a:r>
            <a:endParaRPr lang="en-US" sz="2800" dirty="0">
              <a:ea typeface="Tahoma"/>
              <a:cs typeface="Tahoma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AP and lateral radiographs of the forearm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Don’t forget to examine and x-ray the elbow and wrist</a:t>
            </a:r>
            <a:endParaRPr lang="en-US" sz="2400" dirty="0"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7116C-C165-6B3A-BF2F-924BD51F4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3294"/>
            <a:ext cx="8229600" cy="4898366"/>
          </a:xfrm>
        </p:spPr>
        <p:txBody>
          <a:bodyPr/>
          <a:lstStyle/>
          <a:p>
            <a:r>
              <a:rPr lang="en-US" dirty="0">
                <a:ea typeface="+mn-lt"/>
                <a:cs typeface="+mn-lt"/>
              </a:rPr>
              <a:t>Midshaft: </a:t>
            </a:r>
            <a:endParaRPr lang="en-US" dirty="0"/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• Most common ??</a:t>
            </a:r>
            <a:endParaRPr lang="en-US" dirty="0">
              <a:ea typeface="Tahoma"/>
              <a:cs typeface="Tahoma"/>
            </a:endParaRPr>
          </a:p>
          <a:p>
            <a:r>
              <a:rPr lang="en-US" dirty="0">
                <a:ea typeface="+mn-lt"/>
                <a:cs typeface="+mn-lt"/>
              </a:rPr>
              <a:t>Distal: 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•Lateral compression injuries 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• Older patients, lower energy</a:t>
            </a:r>
            <a:endParaRPr lang="en-US">
              <a:ea typeface="Tahoma"/>
              <a:cs typeface="Tahoma"/>
            </a:endParaRPr>
          </a:p>
          <a:p>
            <a:r>
              <a:rPr lang="en-US" dirty="0">
                <a:ea typeface="+mn-lt"/>
                <a:cs typeface="+mn-lt"/>
              </a:rPr>
              <a:t>Medial: 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• Rare, usually high energy direct blow</a:t>
            </a:r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536741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66B7-32B3-7A25-D9A6-EFC296B2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Treatment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3D8C7-206B-1665-968E-BDD030034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Most fractures are operative in adults</a:t>
            </a:r>
            <a:endParaRPr lang="en-US"/>
          </a:p>
        </p:txBody>
      </p:sp>
      <p:pic>
        <p:nvPicPr>
          <p:cNvPr id="4" name="Picture 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4DBCA46B-CFB9-710B-B9BE-D5E404AD7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42" y="2240280"/>
            <a:ext cx="4885426" cy="424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87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4F18-28FD-9998-4D9C-6E217582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+mj-lt"/>
                <a:cs typeface="+mj-lt"/>
              </a:rPr>
              <a:t>Monteggia</a:t>
            </a:r>
            <a:r>
              <a:rPr lang="en-US">
                <a:ea typeface="+mj-lt"/>
                <a:cs typeface="+mj-lt"/>
              </a:rPr>
              <a:t> Fracture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75FE3-F710-E38F-CCF3-21332605F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Ulna shaft fracture with radial head dislocation (PRUJ instability) </a:t>
            </a:r>
            <a:endParaRPr lang="en-US"/>
          </a:p>
        </p:txBody>
      </p:sp>
      <p:pic>
        <p:nvPicPr>
          <p:cNvPr id="5" name="Picture 7" descr="A picture containing blur, match, x-ray film&#10;&#10;Description automatically generated">
            <a:extLst>
              <a:ext uri="{FF2B5EF4-FFF2-40B4-BE49-F238E27FC236}">
                <a16:creationId xmlns:a16="http://schemas.microsoft.com/office/drawing/2014/main" id="{115C7186-CFE3-A17C-890F-2DC7C6A38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32976" y="3755096"/>
            <a:ext cx="4762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07010FE-5E66-0827-8728-7FE9B8BAF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8" y="3778909"/>
            <a:ext cx="4109049" cy="231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35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B6E0-8BCF-E961-F4C7-A1BA7DE2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Galeazzi Fracture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5CFE6-682E-5F51-394E-19DFEC22F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Distal 1/3 radial shaft fracture with potential DRUJ instability .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48CD73D-7E79-96F6-1AD6-28FED6738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192" y="2557390"/>
            <a:ext cx="3289539" cy="41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46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5286761-A8F9-6B40-A33A-75ED7B15E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Distal Radius Fractures</a:t>
            </a:r>
          </a:p>
        </p:txBody>
      </p:sp>
      <p:pic>
        <p:nvPicPr>
          <p:cNvPr id="2" name="Picture 2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86107527-A09B-D12D-F750-79A3168E6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25" y="1626395"/>
            <a:ext cx="4353464" cy="4798531"/>
          </a:xfrm>
          <a:prstGeom prst="rect">
            <a:avLst/>
          </a:prstGeom>
        </p:spPr>
      </p:pic>
      <p:pic>
        <p:nvPicPr>
          <p:cNvPr id="3" name="Picture 3" descr="A picture containing x-ray film, indoor, underwear&#10;&#10;Description automatically generated">
            <a:extLst>
              <a:ext uri="{FF2B5EF4-FFF2-40B4-BE49-F238E27FC236}">
                <a16:creationId xmlns:a16="http://schemas.microsoft.com/office/drawing/2014/main" id="{610D64A6-FCC6-FEDA-BC55-505D715CD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424" y="1673525"/>
            <a:ext cx="2977756" cy="483366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8E6C-7343-80DD-4F07-FF441D58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79E23149-52CE-B28B-25D4-12572361A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741" y="133710"/>
            <a:ext cx="4323612" cy="6580517"/>
          </a:xfrm>
        </p:spPr>
      </p:pic>
    </p:spTree>
    <p:extLst>
      <p:ext uri="{BB962C8B-B14F-4D97-AF65-F5344CB8AC3E}">
        <p14:creationId xmlns:p14="http://schemas.microsoft.com/office/powerpoint/2010/main" val="2658944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32C3F72A-5AF2-2741-B3A9-C0121A41E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Distal Radius Fractures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09FC6453-02D0-4E1B-601C-3652EC449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Epidemiology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Most common fractures of the upper extremity</a:t>
            </a:r>
            <a:endParaRPr lang="en-US" sz="2400" dirty="0">
              <a:ea typeface="Tahoma"/>
              <a:cs typeface="Tahoma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Common in younger and older patients. </a:t>
            </a:r>
            <a:endParaRPr lang="en-US" sz="2400" dirty="0">
              <a:ea typeface="Tahoma"/>
              <a:cs typeface="Tahoma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2400" dirty="0"/>
              <a:t>Usually Fall on out stretched hand</a:t>
            </a:r>
            <a:endParaRPr lang="en-US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Increasing incidence due to aging population</a:t>
            </a:r>
            <a:endParaRPr lang="en-US" sz="2400" dirty="0"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9091ACD-3E2D-1B3C-8B52-C3FC087EB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Distal Radius Fractures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9D7F434-341B-53D0-8173-084DB0486C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Clinical Evaluation</a:t>
            </a:r>
          </a:p>
          <a:p>
            <a:pPr lvl="1" eaLnBrk="1" hangingPunct="1">
              <a:defRPr/>
            </a:pPr>
            <a:r>
              <a:rPr lang="en-US" dirty="0">
                <a:ea typeface="+mn-lt"/>
                <a:cs typeface="+mn-lt"/>
              </a:rPr>
              <a:t>Handedness</a:t>
            </a:r>
            <a:endParaRPr lang="en-US" dirty="0"/>
          </a:p>
          <a:p>
            <a:pPr lvl="1">
              <a:defRPr/>
            </a:pPr>
            <a:r>
              <a:rPr lang="en-US" dirty="0"/>
              <a:t>Gross deformity of the wrist with variable displacement of the hand in relation to the wrist.  </a:t>
            </a:r>
            <a:endParaRPr lang="en-US" dirty="0">
              <a:ea typeface="Tahoma"/>
              <a:cs typeface="Tahoma"/>
            </a:endParaRPr>
          </a:p>
          <a:p>
            <a:pPr lvl="1">
              <a:defRPr/>
            </a:pPr>
            <a:r>
              <a:rPr lang="en-US" dirty="0"/>
              <a:t>Typically swollen with painful ROM</a:t>
            </a:r>
            <a:endParaRPr lang="en-US" dirty="0">
              <a:ea typeface="Tahoma"/>
              <a:cs typeface="Tahoma"/>
            </a:endParaRPr>
          </a:p>
          <a:p>
            <a:pPr lvl="1" eaLnBrk="1" hangingPunct="1">
              <a:defRPr/>
            </a:pPr>
            <a:r>
              <a:rPr lang="en-US" dirty="0"/>
              <a:t>NV exam including specifically median nerve for acute carpal tunnel compression syndrome</a:t>
            </a:r>
            <a:endParaRPr lang="en-US" dirty="0"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FE7FE033-9562-479F-4FE1-3F19A91490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Radiographic Evaluation</a:t>
            </a: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1F91A2CF-E01A-4E10-716B-EAA28E352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3-view of the wrist including AP, Lat, and Oblique	</a:t>
            </a:r>
          </a:p>
          <a:p>
            <a:pPr lvl="1" eaLnBrk="1" hangingPunct="1">
              <a:defRPr/>
            </a:pPr>
            <a:r>
              <a:rPr lang="en-US" dirty="0"/>
              <a:t>Normal Relationships</a:t>
            </a:r>
            <a:endParaRPr lang="en-US" dirty="0">
              <a:ea typeface="Tahoma"/>
              <a:cs typeface="Tahoma"/>
            </a:endParaRPr>
          </a:p>
          <a:p>
            <a:pPr lvl="1" eaLnBrk="1" hangingPunct="1">
              <a:buFontTx/>
              <a:buNone/>
              <a:defRPr/>
            </a:pPr>
            <a:endParaRPr lang="en-US"/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1226DAC9-1AA2-F655-57B9-371204C53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4475"/>
            <a:ext cx="3176588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83378C98-D4A6-00D9-E035-4C9BFD2B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530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fr-FR">
                <a:solidFill>
                  <a:schemeClr val="accent1"/>
                </a:solidFill>
              </a:rPr>
              <a:t>23 Deg</a:t>
            </a:r>
          </a:p>
        </p:txBody>
      </p:sp>
      <p:pic>
        <p:nvPicPr>
          <p:cNvPr id="50182" name="Picture 6">
            <a:extLst>
              <a:ext uri="{FF2B5EF4-FFF2-40B4-BE49-F238E27FC236}">
                <a16:creationId xmlns:a16="http://schemas.microsoft.com/office/drawing/2014/main" id="{9BF25B68-30C6-3F52-BC9D-123922995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78288"/>
            <a:ext cx="350520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7">
            <a:extLst>
              <a:ext uri="{FF2B5EF4-FFF2-40B4-BE49-F238E27FC236}">
                <a16:creationId xmlns:a16="http://schemas.microsoft.com/office/drawing/2014/main" id="{FA221345-948A-25E0-216A-BB11AC089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9436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fr-FR">
                <a:solidFill>
                  <a:schemeClr val="accent1"/>
                </a:solidFill>
              </a:rPr>
              <a:t>11 mm</a:t>
            </a:r>
          </a:p>
        </p:txBody>
      </p:sp>
      <p:pic>
        <p:nvPicPr>
          <p:cNvPr id="50184" name="Picture 8">
            <a:extLst>
              <a:ext uri="{FF2B5EF4-FFF2-40B4-BE49-F238E27FC236}">
                <a16:creationId xmlns:a16="http://schemas.microsoft.com/office/drawing/2014/main" id="{EF6EE83B-3AB5-E353-E741-55CAB3E9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79875"/>
            <a:ext cx="31242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9">
            <a:extLst>
              <a:ext uri="{FF2B5EF4-FFF2-40B4-BE49-F238E27FC236}">
                <a16:creationId xmlns:a16="http://schemas.microsoft.com/office/drawing/2014/main" id="{8C1AE8F3-A382-3178-2A35-A362A7599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9530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fr-FR">
                <a:solidFill>
                  <a:schemeClr val="accent1"/>
                </a:solidFill>
              </a:rPr>
              <a:t>11 Deg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328B6F3-1EDC-DCA9-D7F1-90678C35C244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28468" y="5812765"/>
            <a:ext cx="6400800" cy="1048110"/>
          </a:xfrm>
        </p:spPr>
        <p:txBody>
          <a:bodyPr/>
          <a:lstStyle/>
          <a:p>
            <a:r>
              <a:rPr lang="en-US" dirty="0">
                <a:ea typeface="Tahoma"/>
                <a:cs typeface="Tahoma"/>
              </a:rPr>
              <a:t>Closed reduction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7038B-9749-BACF-124E-07D614F29FD1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685800" y="-158091"/>
            <a:ext cx="7772400" cy="1736725"/>
          </a:xfrm>
        </p:spPr>
        <p:txBody>
          <a:bodyPr/>
          <a:lstStyle/>
          <a:p>
            <a:r>
              <a:rPr lang="en-US" dirty="0">
                <a:ea typeface="Tahoma"/>
                <a:cs typeface="Tahoma"/>
              </a:rPr>
              <a:t>Treatment</a:t>
            </a:r>
            <a:endParaRPr lang="en-US" dirty="0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81051658-3E7E-53D1-7E82-E266C84D0F8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54606" y="1885441"/>
            <a:ext cx="8172450" cy="3781425"/>
          </a:xfrm>
        </p:spPr>
      </p:pic>
    </p:spTree>
    <p:extLst>
      <p:ext uri="{BB962C8B-B14F-4D97-AF65-F5344CB8AC3E}">
        <p14:creationId xmlns:p14="http://schemas.microsoft.com/office/powerpoint/2010/main" val="39307894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3DE74-515E-74D5-7389-96D4D67F8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Treatment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069FBB6-4C61-6A32-2F3E-62A74B81C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5527" y="1600200"/>
            <a:ext cx="6212946" cy="4495800"/>
          </a:xfrm>
        </p:spPr>
      </p:pic>
    </p:spTree>
    <p:extLst>
      <p:ext uri="{BB962C8B-B14F-4D97-AF65-F5344CB8AC3E}">
        <p14:creationId xmlns:p14="http://schemas.microsoft.com/office/powerpoint/2010/main" val="1800770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B80F5B3-BFFB-BE70-5191-341E10FC4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Clavicle Fractures</a:t>
            </a:r>
          </a:p>
        </p:txBody>
      </p:sp>
      <p:pic>
        <p:nvPicPr>
          <p:cNvPr id="6147" name="Picture 4">
            <a:extLst>
              <a:ext uri="{FF2B5EF4-FFF2-40B4-BE49-F238E27FC236}">
                <a16:creationId xmlns:a16="http://schemas.microsoft.com/office/drawing/2014/main" id="{F6405C41-FFF0-6CA7-97C4-757A2357836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76400"/>
            <a:ext cx="45720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5">
            <a:extLst>
              <a:ext uri="{FF2B5EF4-FFF2-40B4-BE49-F238E27FC236}">
                <a16:creationId xmlns:a16="http://schemas.microsoft.com/office/drawing/2014/main" id="{E02BEFF2-F373-B34C-5459-CAFCB2641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3368" r="25926" b="25920"/>
          <a:stretch>
            <a:fillRect/>
          </a:stretch>
        </p:blipFill>
        <p:spPr bwMode="auto">
          <a:xfrm>
            <a:off x="4876800" y="3429000"/>
            <a:ext cx="4114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53DF26C5-EC2A-C050-5968-9261AABFA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3251" name="Picture 6">
            <a:extLst>
              <a:ext uri="{FF2B5EF4-FFF2-40B4-BE49-F238E27FC236}">
                <a16:creationId xmlns:a16="http://schemas.microsoft.com/office/drawing/2014/main" id="{5A4533CB-9B50-E491-72C0-E825E27CCD0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2755"/>
            <a:ext cx="5143172" cy="39231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7">
            <a:extLst>
              <a:ext uri="{FF2B5EF4-FFF2-40B4-BE49-F238E27FC236}">
                <a16:creationId xmlns:a16="http://schemas.microsoft.com/office/drawing/2014/main" id="{0C0F6179-6754-2915-08D5-FD3727FD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502"/>
          <a:stretch>
            <a:fillRect/>
          </a:stretch>
        </p:blipFill>
        <p:spPr bwMode="auto">
          <a:xfrm>
            <a:off x="5029200" y="1586213"/>
            <a:ext cx="4114800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6CB5-8F90-D942-CB40-07E1DB70B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Carpal Fractures</a:t>
            </a:r>
            <a:endParaRPr lang="en-US"/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188B4D80-C887-1FC8-F8E5-A0B0F4F39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852" y="1600200"/>
            <a:ext cx="3444296" cy="4495800"/>
          </a:xfrm>
        </p:spPr>
      </p:pic>
    </p:spTree>
    <p:extLst>
      <p:ext uri="{BB962C8B-B14F-4D97-AF65-F5344CB8AC3E}">
        <p14:creationId xmlns:p14="http://schemas.microsoft.com/office/powerpoint/2010/main" val="38191004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E694-AAFF-F271-F00F-2A16AD80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Carpal Fractures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18ED6-5570-E7A3-D319-598590A56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Most common is fall on outstretched hand (axial compression)</a:t>
            </a:r>
            <a:endParaRPr lang="en-US"/>
          </a:p>
        </p:txBody>
      </p:sp>
      <p:pic>
        <p:nvPicPr>
          <p:cNvPr id="5" name="Picture 5" descr="A picture containing outdoor, snow, nature, person&#10;&#10;Description automatically generated">
            <a:extLst>
              <a:ext uri="{FF2B5EF4-FFF2-40B4-BE49-F238E27FC236}">
                <a16:creationId xmlns:a16="http://schemas.microsoft.com/office/drawing/2014/main" id="{8162C5E7-C2C2-102A-F0D8-ABE955A94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985" y="3135841"/>
            <a:ext cx="4669766" cy="2613523"/>
          </a:xfrm>
          <a:prstGeom prst="rect">
            <a:avLst/>
          </a:prstGeom>
        </p:spPr>
      </p:pic>
      <p:pic>
        <p:nvPicPr>
          <p:cNvPr id="6" name="Picture 6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C106FB92-E754-BD4F-1705-5EFD6CBEB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77" y="2694317"/>
            <a:ext cx="268739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72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3949-88D3-B47B-2411-87D945C81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Scaphoid fracture</a:t>
            </a:r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31D77AE7-51EB-2FCE-8FAA-4EA8120E9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0319" y="1499559"/>
            <a:ext cx="4505325" cy="44958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7064B-84EC-F59B-AC5B-CEE0F95F2856}"/>
              </a:ext>
            </a:extLst>
          </p:cNvPr>
          <p:cNvSpPr txBox="1"/>
          <p:nvPr/>
        </p:nvSpPr>
        <p:spPr>
          <a:xfrm>
            <a:off x="5241985" y="613338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Retrograde blood supply </a:t>
            </a:r>
            <a:endParaRPr lang="en-US">
              <a:latin typeface="Tahoma"/>
            </a:endParaRPr>
          </a:p>
        </p:txBody>
      </p:sp>
      <p:pic>
        <p:nvPicPr>
          <p:cNvPr id="3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0267C51-BD48-4ACE-0E2E-A1E341682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18" y="1665437"/>
            <a:ext cx="3955750" cy="44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828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0B07D-1F7D-C9C4-3528-6F6692197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Scaphoid fracture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78F54-8B19-C266-CC11-D2B925DBD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 Physical Exam Findings 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• Anatomic “Snuff box” tenderness </a:t>
            </a:r>
            <a:endParaRPr lang="en-US">
              <a:ea typeface="Tahoma"/>
              <a:cs typeface="Tahoma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6F06275F-0C32-0CC8-2C3C-F8C453DA7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08" y="3201838"/>
            <a:ext cx="5906218" cy="33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471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9D9E3-8BB2-F646-9D17-CD0AFCD1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Scaphoid fracture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3B714-6640-5507-2142-0240F4DE4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“Occult” fracture </a:t>
            </a:r>
          </a:p>
          <a:p>
            <a:r>
              <a:rPr lang="en-US">
                <a:ea typeface="+mn-lt"/>
                <a:cs typeface="+mn-lt"/>
              </a:rPr>
              <a:t>Repeat x-ray in 2 weeks if suspicion remains high after initial negative x-ray</a:t>
            </a:r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645657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9F24-5813-7B28-A64C-1F2B6BEA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Treatment of Acute Scaphoid Fractures</a:t>
            </a:r>
            <a:endParaRPr lang="en-US"/>
          </a:p>
        </p:txBody>
      </p:sp>
      <p:pic>
        <p:nvPicPr>
          <p:cNvPr id="4" name="Picture 4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2BA3AC50-2A3A-DD16-D286-588F1B1ED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298338"/>
            <a:ext cx="8229600" cy="2406316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8407E35-CB4A-3F69-EEF7-2BFB33AF5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683" y="1424797"/>
            <a:ext cx="27432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F8A0B6-D9C3-8C91-7DEB-8853DDFAD552}"/>
              </a:ext>
            </a:extLst>
          </p:cNvPr>
          <p:cNvSpPr txBox="1"/>
          <p:nvPr/>
        </p:nvSpPr>
        <p:spPr>
          <a:xfrm>
            <a:off x="756249" y="25102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Mostly Conservative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595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0C4E-58C8-2653-E4A6-9DC3FA00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Hand </a:t>
            </a:r>
            <a:endParaRPr lang="en-US"/>
          </a:p>
        </p:txBody>
      </p:sp>
      <p:pic>
        <p:nvPicPr>
          <p:cNvPr id="4" name="Picture 4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A34BCD87-050C-154B-30AB-363B327ED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5248" y="1600200"/>
            <a:ext cx="3613503" cy="4495800"/>
          </a:xfrm>
        </p:spPr>
      </p:pic>
    </p:spTree>
    <p:extLst>
      <p:ext uri="{BB962C8B-B14F-4D97-AF65-F5344CB8AC3E}">
        <p14:creationId xmlns:p14="http://schemas.microsoft.com/office/powerpoint/2010/main" val="19261663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C213-9B57-3714-AD2B-40AC3DCE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text, indoor, bed&#10;&#10;Description automatically generated">
            <a:extLst>
              <a:ext uri="{FF2B5EF4-FFF2-40B4-BE49-F238E27FC236}">
                <a16:creationId xmlns:a16="http://schemas.microsoft.com/office/drawing/2014/main" id="{8B68EA4A-5C8A-58CA-C9F4-1D8468ACD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7004" y="1715219"/>
            <a:ext cx="3968255" cy="449580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7C09DC8-EB78-0FDF-E776-A091CBF59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92" y="1626079"/>
            <a:ext cx="4295954" cy="431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051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FBD4-954C-27E6-A2E3-E4422A109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x-ray film, close&#10;&#10;Description automatically generated">
            <a:extLst>
              <a:ext uri="{FF2B5EF4-FFF2-40B4-BE49-F238E27FC236}">
                <a16:creationId xmlns:a16="http://schemas.microsoft.com/office/drawing/2014/main" id="{587105E9-EBD6-912D-87FF-FC74B2B46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11" y="1600200"/>
            <a:ext cx="6143778" cy="4495800"/>
          </a:xfrm>
        </p:spPr>
      </p:pic>
    </p:spTree>
    <p:extLst>
      <p:ext uri="{BB962C8B-B14F-4D97-AF65-F5344CB8AC3E}">
        <p14:creationId xmlns:p14="http://schemas.microsoft.com/office/powerpoint/2010/main" val="3724185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C29524A-3759-F3D5-77DE-9633E367CE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Clavicle Fractures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3085EEA-F40B-2DB4-9B5C-7C42714AA7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defRPr/>
            </a:pPr>
            <a:r>
              <a:rPr lang="en-US" sz="2800" dirty="0"/>
              <a:t>Clinical Evaluation</a:t>
            </a:r>
          </a:p>
          <a:p>
            <a:pPr marL="914400" lvl="1" indent="-457200" eaLnBrk="1" hangingPunct="1">
              <a:defRPr/>
            </a:pPr>
            <a:r>
              <a:rPr lang="en-US" sz="2400" dirty="0">
                <a:ea typeface="Tahoma"/>
                <a:cs typeface="Tahoma"/>
              </a:rPr>
              <a:t>Skin integrity</a:t>
            </a:r>
            <a:endParaRPr lang="en-US" sz="2400" dirty="0"/>
          </a:p>
          <a:p>
            <a:pPr marL="914400" lvl="1" indent="-457200">
              <a:defRPr/>
            </a:pPr>
            <a:r>
              <a:rPr lang="en-US" sz="2400" dirty="0"/>
              <a:t>Inspect and palpate for deformity/abnormal motion</a:t>
            </a:r>
            <a:endParaRPr lang="en-US" sz="2400" dirty="0">
              <a:ea typeface="Tahoma"/>
              <a:cs typeface="Tahoma"/>
            </a:endParaRPr>
          </a:p>
          <a:p>
            <a:pPr marL="914400" lvl="1" indent="-457200" eaLnBrk="1" hangingPunct="1">
              <a:defRPr/>
            </a:pPr>
            <a:r>
              <a:rPr lang="en-US" sz="2400" dirty="0"/>
              <a:t>Thorough distal neurovascular exam</a:t>
            </a:r>
            <a:endParaRPr lang="en-US" sz="2400" dirty="0">
              <a:ea typeface="Tahoma"/>
              <a:cs typeface="Tahoma"/>
            </a:endParaRPr>
          </a:p>
          <a:p>
            <a:pPr marL="914400" lvl="1" indent="-457200" eaLnBrk="1" hangingPunct="1">
              <a:defRPr/>
            </a:pPr>
            <a:r>
              <a:rPr lang="en-US" sz="2400" dirty="0"/>
              <a:t>Auscultate the chest for the possibility of lung injury or pneumothorax</a:t>
            </a:r>
            <a:endParaRPr lang="en-US" sz="2400" dirty="0">
              <a:ea typeface="Tahoma"/>
              <a:cs typeface="Tahoma"/>
            </a:endParaRPr>
          </a:p>
          <a:p>
            <a:pPr marL="533400" indent="-533400" eaLnBrk="1" hangingPunct="1">
              <a:defRPr/>
            </a:pPr>
            <a:r>
              <a:rPr lang="en-US" sz="2800" dirty="0"/>
              <a:t>Radiographic Exam</a:t>
            </a:r>
            <a:endParaRPr lang="en-US" sz="2800" dirty="0">
              <a:ea typeface="Tahoma"/>
              <a:cs typeface="Tahoma"/>
            </a:endParaRPr>
          </a:p>
          <a:p>
            <a:pPr marL="914400" lvl="1" indent="-457200" eaLnBrk="1" hangingPunct="1">
              <a:defRPr/>
            </a:pPr>
            <a:r>
              <a:rPr lang="en-US" sz="2400">
                <a:ea typeface="+mn-lt"/>
                <a:cs typeface="+mn-lt"/>
              </a:rPr>
              <a:t>AP + cephalic view</a:t>
            </a:r>
            <a:endParaRPr lang="en-US" sz="2400">
              <a:ea typeface="Tahoma"/>
              <a:cs typeface="Tahoma"/>
            </a:endParaRPr>
          </a:p>
          <a:p>
            <a:pPr marL="914400" lvl="1" indent="-457200">
              <a:defRPr/>
            </a:pPr>
            <a:r>
              <a:rPr lang="en-US" sz="2400" dirty="0">
                <a:ea typeface="+mn-lt"/>
                <a:cs typeface="+mn-lt"/>
              </a:rPr>
              <a:t>Upright AP clavicle ?? , Bilateral</a:t>
            </a:r>
            <a:endParaRPr lang="en-US" sz="2400" dirty="0">
              <a:ea typeface="Tahoma"/>
              <a:cs typeface="Tahoma"/>
            </a:endParaRPr>
          </a:p>
          <a:p>
            <a:pPr marL="914400" lvl="1" indent="-457200" eaLnBrk="1" hangingPunct="1">
              <a:defRPr/>
            </a:pPr>
            <a:endParaRPr lang="en-US" sz="2400">
              <a:ea typeface="Tahoma"/>
              <a:cs typeface="Tahoma"/>
            </a:endParaRPr>
          </a:p>
          <a:p>
            <a:pPr marL="1295400" lvl="2" indent="-381000" eaLnBrk="1" hangingPunct="1">
              <a:defRPr/>
            </a:pPr>
            <a:endParaRPr lang="en-US" sz="20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EEC8E-6353-81E6-0537-AF0A2A9E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6E32874-C434-0081-1E15-827D3C66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486" r="67194" b="-3300"/>
          <a:stretch/>
        </p:blipFill>
        <p:spPr>
          <a:xfrm>
            <a:off x="2538220" y="1750264"/>
            <a:ext cx="2084318" cy="4647372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E96AD76-94B6-98D2-5A9B-A95600571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985" y="2846074"/>
            <a:ext cx="2743200" cy="21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116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FE01C-117E-CB6E-C716-EDC3F8C35FA4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Questions ???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F788B6-914E-9A9D-AD26-39A253627C81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Summary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73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05062-FE6F-81DD-E55F-D3DB67A1C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D691777-37F4-E734-C357-0E72140A8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96" y="2434087"/>
            <a:ext cx="4355382" cy="325934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803FF90-B453-4F1F-872C-36062DCD1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664" y="2039330"/>
            <a:ext cx="4310332" cy="405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89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B2FC8-7D03-7D62-05DD-C12806770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65AA283-5729-CF33-354D-FCA72A227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8756" y="61823"/>
            <a:ext cx="4480940" cy="6925573"/>
          </a:xfrm>
        </p:spPr>
      </p:pic>
    </p:spTree>
    <p:extLst>
      <p:ext uri="{BB962C8B-B14F-4D97-AF65-F5344CB8AC3E}">
        <p14:creationId xmlns:p14="http://schemas.microsoft.com/office/powerpoint/2010/main" val="707444716"/>
      </p:ext>
    </p:extLst>
  </p:cSld>
  <p:clrMapOvr>
    <a:masterClrMapping/>
  </p:clrMapOvr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Application>Microsoft Office PowerPoint</Application>
  <PresentationFormat>On-screen Show (4:3)</PresentationFormat>
  <Slides>71</Slides>
  <Notes>26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Slit</vt:lpstr>
      <vt:lpstr>Upper limb fractures</vt:lpstr>
      <vt:lpstr>Topics</vt:lpstr>
      <vt:lpstr>Mechanism of Injuries </vt:lpstr>
      <vt:lpstr>Clavicle Fractures</vt:lpstr>
      <vt:lpstr>PowerPoint Presentation</vt:lpstr>
      <vt:lpstr>Clavicle Fractures</vt:lpstr>
      <vt:lpstr>Clavicle Fractures</vt:lpstr>
      <vt:lpstr>PowerPoint Presentation</vt:lpstr>
      <vt:lpstr>PowerPoint Presentation</vt:lpstr>
      <vt:lpstr>Associated injuries</vt:lpstr>
      <vt:lpstr>Clavicle Fracture</vt:lpstr>
      <vt:lpstr>PowerPoint Presentation</vt:lpstr>
      <vt:lpstr>Scapula fractures</vt:lpstr>
      <vt:lpstr>PowerPoint Presentation</vt:lpstr>
      <vt:lpstr>Proximal Humerus Fractures </vt:lpstr>
      <vt:lpstr>Proximal Humerus Fractures</vt:lpstr>
      <vt:lpstr>Proximal Humerus Fractures</vt:lpstr>
      <vt:lpstr>Proximal Humerus Fractures</vt:lpstr>
      <vt:lpstr>PowerPoint Presentation</vt:lpstr>
      <vt:lpstr>Proximal Humerus Fractures</vt:lpstr>
      <vt:lpstr>Proximal Humerus Fractures</vt:lpstr>
      <vt:lpstr>PowerPoint Presentation</vt:lpstr>
      <vt:lpstr>Complications</vt:lpstr>
      <vt:lpstr>Humeral Shaft Fractures</vt:lpstr>
      <vt:lpstr>PowerPoint Presentation</vt:lpstr>
      <vt:lpstr>Humeral Shaft Fractures</vt:lpstr>
      <vt:lpstr>Humeral Shaft Fractures</vt:lpstr>
      <vt:lpstr>PowerPoint Presentation</vt:lpstr>
      <vt:lpstr>Humeral Shaft Fractures</vt:lpstr>
      <vt:lpstr>Humeral Shaft Fractures</vt:lpstr>
      <vt:lpstr>Humeral Shaft Fractures</vt:lpstr>
      <vt:lpstr>Distal Humerus fractures</vt:lpstr>
      <vt:lpstr>PowerPoint Presentation</vt:lpstr>
      <vt:lpstr>PowerPoint Presentation</vt:lpstr>
      <vt:lpstr>PowerPoint Presentation</vt:lpstr>
      <vt:lpstr>Elbow dislocations</vt:lpstr>
      <vt:lpstr>Elbow Dislocations</vt:lpstr>
      <vt:lpstr>Elbow Dislocations</vt:lpstr>
      <vt:lpstr>PowerPoint Presentation</vt:lpstr>
      <vt:lpstr>Simple dislocation</vt:lpstr>
      <vt:lpstr>Complex dislocation</vt:lpstr>
      <vt:lpstr>Elbow Dislocations</vt:lpstr>
      <vt:lpstr>Olecranon fracture</vt:lpstr>
      <vt:lpstr>PowerPoint Presentation</vt:lpstr>
      <vt:lpstr>Treatment</vt:lpstr>
      <vt:lpstr>Forearm Fractures </vt:lpstr>
      <vt:lpstr>PowerPoint Presentation</vt:lpstr>
      <vt:lpstr>Forearm Fractures</vt:lpstr>
      <vt:lpstr>Forearm Fractures</vt:lpstr>
      <vt:lpstr>Treatment</vt:lpstr>
      <vt:lpstr>Monteggia Fracture</vt:lpstr>
      <vt:lpstr>Galeazzi Fracture</vt:lpstr>
      <vt:lpstr>Distal Radius Fractures</vt:lpstr>
      <vt:lpstr>PowerPoint Presentation</vt:lpstr>
      <vt:lpstr>Distal Radius Fractures</vt:lpstr>
      <vt:lpstr>Distal Radius Fractures</vt:lpstr>
      <vt:lpstr>Radiographic Evaluation</vt:lpstr>
      <vt:lpstr>Treatment</vt:lpstr>
      <vt:lpstr>Treatment</vt:lpstr>
      <vt:lpstr>PowerPoint Presentation</vt:lpstr>
      <vt:lpstr>Carpal Fractures</vt:lpstr>
      <vt:lpstr>Carpal Fractures</vt:lpstr>
      <vt:lpstr>Scaphoid fracture</vt:lpstr>
      <vt:lpstr>Scaphoid fracture</vt:lpstr>
      <vt:lpstr>Scaphoid fracture</vt:lpstr>
      <vt:lpstr>Treatment of Acute Scaphoid Fractures</vt:lpstr>
      <vt:lpstr>Hand </vt:lpstr>
      <vt:lpstr>PowerPoint Presentation</vt:lpstr>
      <vt:lpstr>PowerPoint Presentation</vt:lpstr>
      <vt:lpstr>PowerPoint Presentation</vt:lpstr>
      <vt:lpstr>Summary</vt:lpstr>
    </vt:vector>
  </TitlesOfParts>
  <Company>UNMC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Extremity Fractures</dc:title>
  <dc:creator>Administrator</dc:creator>
  <cp:revision>116</cp:revision>
  <dcterms:created xsi:type="dcterms:W3CDTF">2005-07-11T17:02:35Z</dcterms:created>
  <dcterms:modified xsi:type="dcterms:W3CDTF">2022-07-06T04:17:25Z</dcterms:modified>
</cp:coreProperties>
</file>