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2" r:id="rId2"/>
    <p:sldId id="256" r:id="rId3"/>
    <p:sldId id="259" r:id="rId4"/>
    <p:sldId id="260" r:id="rId5"/>
    <p:sldId id="261" r:id="rId6"/>
    <p:sldId id="257" r:id="rId7"/>
    <p:sldId id="258" r:id="rId8"/>
    <p:sldId id="262" r:id="rId9"/>
    <p:sldId id="281" r:id="rId10"/>
    <p:sldId id="29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8" r:id="rId24"/>
    <p:sldId id="289" r:id="rId25"/>
    <p:sldId id="290" r:id="rId26"/>
    <p:sldId id="279" r:id="rId27"/>
    <p:sldId id="280" r:id="rId28"/>
    <p:sldId id="284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68280" autoAdjust="0"/>
  </p:normalViewPr>
  <p:slideViewPr>
    <p:cSldViewPr>
      <p:cViewPr>
        <p:scale>
          <a:sx n="54" d="100"/>
          <a:sy n="54" d="100"/>
        </p:scale>
        <p:origin x="-18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23B8C1A-9B1B-4DFF-B26D-233648B7507C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23159-1127-4D43-97CE-BF66ED812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11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A1A0B2-43A9-4C2E-813D-2893B451C71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242C6A-4BCC-419B-A396-452915E0FB1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702848-46C9-4BBA-BE89-27ED3029C0A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40F589-50BE-44A4-B79C-7A81DC9815E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61491A-7D79-43AA-B028-02D424F7E35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619DF2-9B4E-43A8-99E7-B085296D2DE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3C64B-5DA5-413D-860C-D7D94F45D2C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7E98EE-3CC2-4174-8266-E7DF115DC3C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CE0C9A-C416-4D6D-9E09-D0C8C6B51A0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DC83356-E472-4C0E-9A59-93DB847F06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5929DB-AB00-44D0-B219-879B8CA762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1716C6-EEC9-434D-B485-077944A15C3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9C7ED88-72D8-4C51-96F0-5E410CFB4DB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  <a:p>
            <a:r>
              <a:rPr lang="en-US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62D588B-FDEF-49A7-83F3-EF3E417E954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8B0761-3966-4686-B430-DA2EC332789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2A1E9F-840C-43BA-8A9D-619F511F7FA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EDA510-9C4D-4A3A-9A2A-5A9A2AB073C0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0AE9DE-7DA3-4427-B62E-43E8F655BC1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BFB5D4-9BAA-4293-8B0E-43E7E62324A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236C490-EBA3-4C5D-B450-B55264B5D6C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4A683B-6A16-475E-B71A-91BA1337C24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SA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2E26356-29BF-4995-84C8-05153A85E2A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51A3A2-782F-4984-AB85-D4CCA81EF49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BAE2547-8114-46C0-B046-A7180BDBA6E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C19634-B0CD-46B6-8979-81E4993CBF3F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238D6-5D22-4341-BC06-AC74FA878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6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6D8B7-BCEF-4330-89B1-DD53E1BBA24D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9D624-A5E3-42AE-8150-268E4CB98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CCD5C-694D-48A6-9BFC-D92934CEF3BD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A822E-7FB3-426D-8C5A-D8BA4EA55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7DC48-6467-4D4A-BE8B-36541CEED318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94E29-1551-43E4-A7CD-5B0FB71320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4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2BC76-89E6-4B6F-8D41-65DC89A21D8E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77BBF-7C02-489A-A57D-6AA9F2261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83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CFFB9-806B-4B04-9FFD-EC22784F6125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022BD-6118-4C39-9075-0AFA89D87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61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5B2A-8251-4ECF-B2B3-D18DE854640A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5C539-1FA1-4F2A-80AF-B24B2696FE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5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DBB8-F9F0-47E6-B8E1-8EDC983E5993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1A63D-DAC7-4749-8EA8-406A8210F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70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0584DF-72FF-4AE4-B566-383D43B7C3DF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661061-F514-4E73-B921-9B558A174F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01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F90D0-174F-4FDC-B709-9B5AA4C546B9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A3836-8971-4D29-B777-9F38E6CEA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6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1C37F-3F97-46A7-ADB1-701405C1D9E6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51A7C-43F6-412B-9655-02801A804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509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B4DBDC-646F-4143-AEE9-E921AEEDDC83}" type="datetimeFigureOut">
              <a:rPr lang="en-US"/>
              <a:pPr>
                <a:defRPr/>
              </a:pPr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97DAF1-CC7A-4A86-8A8E-6F7CF80C81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jo/url?sa=i&amp;rct=j&amp;q=&amp;esrc=s&amp;source=images&amp;cd=&amp;cad=rja&amp;uact=8&amp;ved=0ahUKEwjaufCB3vfJAhWFVxoKHd4EDyIQjRwIBw&amp;url=https%3A%2F%2Fwww.mutah.edu.jo%2FNational-sec%2Findex.htm&amp;psig=AFQjCNF9gqZMCJ2L1WCSX58F8SAdyG2nUw&amp;ust=145115774183085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nitrofurantoin-drug-information?source=see_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hyperlink" Target="https://www.uptodate.com/contents/fosfomycin-drug-information?source=see_link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24800" cy="1470025"/>
          </a:xfrm>
        </p:spPr>
        <p:txBody>
          <a:bodyPr/>
          <a:lstStyle/>
          <a:p>
            <a:r>
              <a:rPr lang="en-US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Renal Diseases in pregnancy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 sz="2800" dirty="0"/>
          </a:p>
        </p:txBody>
      </p:sp>
      <p:pic>
        <p:nvPicPr>
          <p:cNvPr id="2052" name="Picture 9" descr="https://www.mutah.edu.jo/National-sec/images/mutah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0"/>
            <a:ext cx="1676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/>
          <a:lstStyle/>
          <a:p>
            <a:endParaRPr lang="ar-SA" smtClean="0"/>
          </a:p>
        </p:txBody>
      </p:sp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1295400"/>
            <a:ext cx="77819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762000"/>
            <a:ext cx="6324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3547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en-US" sz="36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Urinary tract symptoms: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Frequency and </a:t>
            </a:r>
            <a:r>
              <a:rPr lang="en-US" sz="2700" b="1" dirty="0" err="1" smtClean="0">
                <a:latin typeface="Arial" pitchFamily="34" charset="0"/>
                <a:cs typeface="Arial" pitchFamily="34" charset="0"/>
              </a:rPr>
              <a:t>nocturia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 :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(among the commonest &amp; earliest symptoms in pregnancy)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**80 -95% of pregnant women.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Multifactorial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(Changes in bladder function &amp; in part to a small increase in urine output)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Urgency &amp; incontinence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(85% of pregnant)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Due to Uterine pressure on the bladder, hormonal effects on the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suspensory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ligaments of the urethra, and/or altered neuromuscular function of the urethral striated sphincter. Treatment includes pelvic floor muscle exercises.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Urine retention: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POSTPARTUM</a:t>
            </a:r>
            <a:r>
              <a:rPr lang="en-US" sz="27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4-6 weeks after delivery for the pregnancy-induced physiologic changes to return to the non-pregnant state. Urinary incontinence during pregnancy may persist, and there is a risk of persistent incontinence six months postpartum.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8" name="Picture 4" descr="ÙØªÙØ¬Ø© Ø¨Ø­Ø« Ø§ÙØµÙØ± Ø¹Ù âªentrapped retroverted uterusâ¬â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2400" y="1752600"/>
            <a:ext cx="3962400" cy="467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1667 0.01456 L 0.76667 0.0145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0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2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609600"/>
          </a:xfrm>
        </p:spPr>
        <p:txBody>
          <a:bodyPr/>
          <a:lstStyle/>
          <a:p>
            <a:pPr eaLnBrk="1" hangingPunct="1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Urinary Tract Infections: </a:t>
            </a:r>
          </a:p>
        </p:txBody>
      </p:sp>
      <p:sp>
        <p:nvSpPr>
          <p:cNvPr id="13315" name="Subtitle 3"/>
          <p:cNvSpPr>
            <a:spLocks noGrp="1"/>
          </p:cNvSpPr>
          <p:nvPr>
            <p:ph type="subTitle" idx="1"/>
          </p:nvPr>
        </p:nvSpPr>
        <p:spPr>
          <a:xfrm>
            <a:off x="381000" y="914400"/>
            <a:ext cx="8458200" cy="5715000"/>
          </a:xfrm>
        </p:spPr>
        <p:txBody>
          <a:bodyPr/>
          <a:lstStyle/>
          <a:p>
            <a:pPr algn="l" eaLnBrk="1" hangingPunct="1"/>
            <a:r>
              <a:rPr lang="en-US" sz="2400" b="1" i="1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Asymptomatic bacteriuria 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occurs in </a:t>
            </a:r>
            <a:r>
              <a:rPr lang="en-US" sz="2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2-7%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pregnant women &amp; typically occurs during early pregnancy, with approximately 25% identified in the second and third trimesters. 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Without treatment, as many as 30-40% of pregnant women with asymptomatic bacteriuria will develop a symptomatic UTI, including pyelonephritis. This risk is reduced by 70- 80% if bacteriuria is eradicated.</a:t>
            </a:r>
          </a:p>
          <a:p>
            <a:pPr algn="l" eaLnBrk="1" hangingPunct="1"/>
            <a:r>
              <a:rPr lang="en-US" sz="2400" b="1" i="1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Acute cystitis 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occurs in </a:t>
            </a:r>
            <a:r>
              <a:rPr lang="en-US" sz="20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1-2%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of pregnant women, with 0.5-2% develop  acute pyelonephritis during pregnancy. Most cases of pyelonephritis occur during the 2nd &amp; 3rd trimesters.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 addition to prior untreated bacteriuria, other clinical characteristics that have been associated with acute pyelonephritis during pregnancy include age &lt;20 years, nulliparity, smoking, late presentation to care, sickle cell trait, and pre-existing (not gestational) diabetes</a:t>
            </a:r>
          </a:p>
        </p:txBody>
      </p:sp>
      <p:sp>
        <p:nvSpPr>
          <p:cNvPr id="4" name="Oval 3"/>
          <p:cNvSpPr/>
          <p:nvPr/>
        </p:nvSpPr>
        <p:spPr>
          <a:xfrm>
            <a:off x="3810000" y="1752600"/>
            <a:ext cx="1219200" cy="7620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3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9144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Pregnancy outcomes:</a:t>
            </a:r>
          </a:p>
        </p:txBody>
      </p:sp>
      <p:sp>
        <p:nvSpPr>
          <p:cNvPr id="14339" name="Subtitle 4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610600" cy="5410200"/>
          </a:xfrm>
        </p:spPr>
        <p:txBody>
          <a:bodyPr/>
          <a:lstStyle/>
          <a:p>
            <a:pPr algn="l" eaLnBrk="1" hangingPunct="1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 </a:t>
            </a:r>
            <a:r>
              <a:rPr lang="en-US" sz="2400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Untreated bacteriuria</a:t>
            </a: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</a:t>
            </a: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ncreased risk of </a:t>
            </a:r>
          </a:p>
          <a:p>
            <a:pPr algn="l" eaLnBrk="1" hangingPunct="1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Preterm birth</a:t>
            </a:r>
          </a:p>
          <a:p>
            <a:pPr algn="l" eaLnBrk="1" hangingPunct="1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Low birth weight</a:t>
            </a:r>
          </a:p>
          <a:p>
            <a:pPr algn="l" eaLnBrk="1" hangingPunct="1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 Perinatal mortality </a:t>
            </a:r>
          </a:p>
          <a:p>
            <a:pPr algn="l" eaLnBrk="1" hangingPunct="1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en-US" sz="2400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Pyelonephritis</a:t>
            </a:r>
            <a:r>
              <a:rPr lang="en-US" sz="240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ncreased rate of: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Preterm birth, primarily between weeks 33 and 36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(10.3 versus 7.9 percent among those who did not)</a:t>
            </a: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No differences 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stillbirth or neonatal death.</a:t>
            </a:r>
          </a:p>
          <a:p>
            <a:pPr algn="l" eaLnBrk="1" hangingPunct="1"/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Anemia, sepsis, and respiratory distress.</a:t>
            </a:r>
          </a:p>
          <a:p>
            <a:pPr algn="l" eaLnBrk="1" hangingPunct="1"/>
            <a:endParaRPr lang="en-US" sz="24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 </a:t>
            </a:r>
            <a:r>
              <a:rPr lang="en-US" sz="22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Maternal morbidity and obstetric outcomes with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  pyelonephritis do not appear to differ by trimester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229600" cy="8382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Pathogenesis &amp; Microbiology: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534400" cy="55626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E. coli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is the predominant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uropathogen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200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(70%)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found in both asymptomatic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UTI in pregnant women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Other organisms responsible for infection: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i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Klebsiella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and </a:t>
            </a:r>
            <a:r>
              <a:rPr lang="en-US" sz="2400" b="1" i="1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Enterobacter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species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(3% each),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4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Proteus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(2%)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&amp;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gram+ve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organisms (group B Streptococcus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(10%)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4" name="TextBox 3"/>
          <p:cNvSpPr txBox="1">
            <a:spLocks noChangeArrowheads="1"/>
          </p:cNvSpPr>
          <p:nvPr/>
        </p:nvSpPr>
        <p:spPr bwMode="auto">
          <a:xfrm>
            <a:off x="-4572000" y="3962400"/>
            <a:ext cx="4343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These gain entry to the urinary tract by a direct extension from the gut, lymphatic spread via the bloodstream or</a:t>
            </a:r>
          </a:p>
          <a:p>
            <a:pPr eaLnBrk="1" hangingPunct="1"/>
            <a:r>
              <a:rPr lang="en-US"/>
              <a:t>transurethrally from the perineum.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algn="l" eaLnBrk="1" hangingPunct="1"/>
            <a:r>
              <a:rPr lang="en-US" sz="28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Asymptomatic bacteriuria: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763000" cy="56388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**Screening: 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recommended to screen all pregnant women for asymptomatic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at least once in early pregnancy. Screening is performed at 12 to 16 weeks gestation.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Rescreening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among those who did not have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on the initial test is generally not performed in low-risk women. It is reasonable to rescreen women at high risk for infection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(history of UTI or presence of urinary tract anomalies, diabetes mellitus, hemoglobin S, or preterm labor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**Diagnostic criteria: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 asymptomatic women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bacteriuria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defined as two consecutive voided urine specimens with isolation of the same bacterial strain in quantitative counts of ≥10</a:t>
            </a:r>
            <a:r>
              <a:rPr lang="en-US" sz="2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colony forming units (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)/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or a single catheterized urine specimen with one bacterial species isolated in a quantitative count of ≥10</a:t>
            </a:r>
            <a:r>
              <a:rPr lang="en-US" sz="20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cfu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mL.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533400"/>
          </a:xfrm>
        </p:spPr>
        <p:txBody>
          <a:bodyPr/>
          <a:lstStyle/>
          <a:p>
            <a:pPr algn="l" eaLnBrk="1" hangingPunct="1"/>
            <a:r>
              <a:rPr lang="en-US" sz="3200" b="1" u="sng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**Management:</a:t>
            </a:r>
          </a:p>
        </p:txBody>
      </p:sp>
      <p:sp>
        <p:nvSpPr>
          <p:cNvPr id="17411" name="Subtitle 4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610600" cy="5715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--Asymptomatic bacteriuria is treated with an antibiotic tailored to the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susceptibility pattern of the isolated organism, which is generally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available at the time of diagnosis. Potential options include beta-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lactams, </a:t>
            </a:r>
            <a:r>
              <a:rPr lang="en-US" sz="20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nitrofurantoin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and </a:t>
            </a:r>
            <a:r>
              <a:rPr lang="en-US" sz="20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fosfomycin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choice of antimicrobial agent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14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should also take into account safety during pregnancy (including the</a:t>
            </a:r>
            <a:r>
              <a:rPr 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particular stage of pregnancy).</a:t>
            </a:r>
          </a:p>
          <a:p>
            <a:pPr algn="l" eaLnBrk="1" hangingPunct="1"/>
            <a:endParaRPr 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--Short courses of antibiotics are preferred to minimize the antimicrobial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exposure to the fetus.</a:t>
            </a:r>
          </a:p>
          <a:p>
            <a:pPr algn="l" eaLnBrk="1" hangingPunct="1">
              <a:spcBef>
                <a:spcPct val="0"/>
              </a:spcBef>
            </a:pP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</a:t>
            </a: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30% 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 women fail to clear asymptomatic bacteriuria following a short course of therapy, a follow-up culture (Two weeks later) should be obtained as a test of cure.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l" eaLnBrk="1" hangingPunct="1">
              <a:spcBef>
                <a:spcPct val="0"/>
              </a:spcBef>
            </a:pPr>
            <a:endParaRPr 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endParaRPr 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uti-27-638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914400"/>
            <a:ext cx="8991600" cy="55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200400" y="381000"/>
            <a:ext cx="2743200" cy="68580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35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Arial" pitchFamily="34" charset="0"/>
                <a:cs typeface="Arial" pitchFamily="34" charset="0"/>
              </a:rPr>
              <a:t>Acute Cystitis:</a:t>
            </a:r>
          </a:p>
        </p:txBody>
      </p:sp>
      <p:sp>
        <p:nvSpPr>
          <p:cNvPr id="18436" name="Subtitle 4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686800" cy="5638800"/>
          </a:xfrm>
        </p:spPr>
        <p:txBody>
          <a:bodyPr/>
          <a:lstStyle/>
          <a:p>
            <a:pPr algn="l" eaLnBrk="1" hangingPunct="1"/>
            <a:endParaRPr lang="en-US" sz="20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/>
            <a:r>
              <a:rPr lang="en-US" sz="20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manifestations</a:t>
            </a:r>
            <a:r>
              <a:rPr lang="en-US" sz="2000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l" eaLnBrk="1" hangingPunct="1"/>
            <a:endParaRPr lang="en-US" sz="2000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**Sudden onset of dysuria, urgency and frequency.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**Hematuria and pyuria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 also frequently seen on urinalysis.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**Systemic symptoms,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such as fever and chills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are generally absent in isolated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cystitis.</a:t>
            </a:r>
          </a:p>
          <a:p>
            <a:pPr algn="l" eaLnBrk="1" hangingPunct="1">
              <a:spcBef>
                <a:spcPct val="0"/>
              </a:spcBef>
            </a:pP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0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Diagnosis: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quantitative count ≥10</a:t>
            </a:r>
            <a:r>
              <a:rPr lang="en-US" sz="20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cfu/mL in a symptomatic pregnant woman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 an indicator of symptomatic UTI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bacteria that are not typical uropathogens (such as lactobacillus) are isolated, the diagnosis of cystitis is typically made only if they are isolated in high bacterial counts (≥10</a:t>
            </a:r>
            <a:r>
              <a:rPr lang="en-US" sz="14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1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cfu/mL).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762000"/>
          </a:xfrm>
        </p:spPr>
        <p:txBody>
          <a:bodyPr/>
          <a:lstStyle/>
          <a:p>
            <a:pPr algn="l" eaLnBrk="1" hangingPunct="1"/>
            <a:r>
              <a:rPr lang="en-US" sz="2400" b="1" u="sng" smtClean="0">
                <a:latin typeface="Arial" pitchFamily="34" charset="0"/>
                <a:cs typeface="Arial" pitchFamily="34" charset="0"/>
              </a:rPr>
              <a:t>Differential Diagnosis:</a:t>
            </a:r>
          </a:p>
        </p:txBody>
      </p:sp>
      <p:sp>
        <p:nvSpPr>
          <p:cNvPr id="19459" name="Subtitle 4"/>
          <p:cNvSpPr>
            <a:spLocks noGrp="1"/>
          </p:cNvSpPr>
          <p:nvPr>
            <p:ph type="subTitle" idx="1"/>
          </p:nvPr>
        </p:nvSpPr>
        <p:spPr>
          <a:xfrm>
            <a:off x="152400" y="914400"/>
            <a:ext cx="8686800" cy="5715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Dysuria in pregnant women can be seen with </a:t>
            </a:r>
            <a:r>
              <a:rPr lang="en-US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vaginitis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en-US" sz="2000" b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urethritis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l" eaLnBrk="1" hangingPunct="1">
              <a:spcBef>
                <a:spcPct val="0"/>
              </a:spcBef>
            </a:pP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Urinary frequency and urgency may be symptoms of normal pregnancy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in the absence of urinary tract infection. </a:t>
            </a:r>
          </a:p>
          <a:p>
            <a:pPr algn="l" eaLnBrk="1" hangingPunct="1">
              <a:spcBef>
                <a:spcPct val="0"/>
              </a:spcBef>
            </a:pP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0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3-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If not already performed, testing for sexually transmitted infections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(chlamydia and gonorrhea) 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warranted for pregnant women with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dysuria without bacteriuria or women who have persistent dysuria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despite successful treatment of bacteriuria.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562600" y="1295400"/>
            <a:ext cx="2651125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62600" y="1371600"/>
            <a:ext cx="2651125" cy="0"/>
          </a:xfrm>
          <a:prstGeom prst="line">
            <a:avLst/>
          </a:prstGeom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ctrTitle"/>
          </p:nvPr>
        </p:nvSpPr>
        <p:spPr>
          <a:xfrm>
            <a:off x="381000" y="1066800"/>
            <a:ext cx="8763000" cy="685800"/>
          </a:xfrm>
        </p:spPr>
        <p:txBody>
          <a:bodyPr/>
          <a:lstStyle/>
          <a:p>
            <a:pPr algn="l" eaLnBrk="1" hangingPunct="1"/>
            <a:r>
              <a:rPr lang="en-US" sz="2400" b="1" u="sng" smtClean="0">
                <a:latin typeface="Arial" pitchFamily="34" charset="0"/>
                <a:cs typeface="Arial" pitchFamily="34" charset="0"/>
              </a:rPr>
              <a:t>Management:</a:t>
            </a:r>
          </a:p>
        </p:txBody>
      </p:sp>
      <p:sp>
        <p:nvSpPr>
          <p:cNvPr id="20483" name="Subtitle 4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8610600" cy="47244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Prior to confirming the diagnosis, empiric treament is typically initiated in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a patient with consistent symptoms &amp; pyuria on urine analysis.</a:t>
            </a:r>
          </a:p>
          <a:p>
            <a:pPr algn="l" eaLnBrk="1" hangingPunct="1">
              <a:buFont typeface="Wingdings" pitchFamily="2" charset="2"/>
              <a:buChar char="Ø"/>
            </a:pP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Treatment is by the same drugs used in treatment of asymptomatic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bacteriruia.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7772400" cy="555625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Renal changes in pregnancy:</a:t>
            </a:r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534400" cy="5715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Size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 Both kidneys increase 1 to 1.5 cm in length during pregnancy.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Kidney volume increases by up to 30%.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Hemodynamic changes</a:t>
            </a:r>
            <a:r>
              <a:rPr lang="en-US" sz="2000" dirty="0" smtClean="0"/>
              <a:t>:   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increased renal perfusion and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glomerular</a:t>
            </a: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filtration rate (GFR).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Changes in urinary tract: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Dilatation of the ureters and renal pelvis 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hydroureter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16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hydronephrosis</a:t>
            </a: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more prominent on the right than the left </a:t>
            </a:r>
            <a:r>
              <a:rPr lang="en-US" sz="2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(up to 80 % of pregnant women) .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These changes can be visualized on ultrasound examination by the second trimester, and may not resolve until 6 to 12 weeks postpartum.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-2057400" y="4964113"/>
            <a:ext cx="2362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ar-SA">
              <a:latin typeface="Calibri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1000" y="5105400"/>
            <a:ext cx="83058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i="1" u="sng">
                <a:solidFill>
                  <a:srgbClr val="002060"/>
                </a:solidFill>
              </a:rPr>
              <a:t>What factors are attributed to these changes?</a:t>
            </a:r>
          </a:p>
          <a:p>
            <a:pPr eaLnBrk="1" hangingPunct="1"/>
            <a:endParaRPr lang="en-US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09800" y="228600"/>
            <a:ext cx="4343400" cy="685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507" name="Title 3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Arial" pitchFamily="34" charset="0"/>
                <a:cs typeface="Arial" pitchFamily="34" charset="0"/>
              </a:rPr>
              <a:t>Acute Pyelonephritis:</a:t>
            </a:r>
          </a:p>
        </p:txBody>
      </p:sp>
      <p:sp>
        <p:nvSpPr>
          <p:cNvPr id="21508" name="Subtitle 4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 algn="l" eaLnBrk="1" hangingPunct="1"/>
            <a:r>
              <a:rPr lang="en-US" sz="24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Manifestations: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typical symptoms in pregnant woman are the same as in non-pregnant women &amp; include 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Fever (&gt;38ºC or 100.4ºF), 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Flank pain.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 Nausea &amp; vomiting.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4- Costovertebral angle tenderness. </a:t>
            </a: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5- Symptoms of cystitis (eg, dysuria) are not always present.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6- Pyuria is a typical finding.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(its absence suggests an alternative diagnosis or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                                       complete obstruction)</a:t>
            </a:r>
          </a:p>
          <a:p>
            <a:pPr algn="l" eaLnBrk="1" hangingPunct="1"/>
            <a:endParaRPr lang="en-US" sz="20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/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**Most cases of pyelonephritis occur during the 2</a:t>
            </a:r>
            <a:r>
              <a:rPr lang="en-US" sz="20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nd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3</a:t>
            </a:r>
            <a:r>
              <a:rPr lang="en-US" sz="2000" baseline="30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rd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trimesters.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610600" cy="685800"/>
          </a:xfrm>
        </p:spPr>
        <p:txBody>
          <a:bodyPr/>
          <a:lstStyle/>
          <a:p>
            <a:pPr algn="l" eaLnBrk="1" hangingPunct="1"/>
            <a:r>
              <a:rPr lang="en-US" sz="2400" b="1" u="sng" smtClean="0">
                <a:latin typeface="Arial" pitchFamily="34" charset="0"/>
                <a:cs typeface="Arial" pitchFamily="34" charset="0"/>
              </a:rPr>
              <a:t>Diagnosis: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8686800" cy="50292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Clinical Symptoms + urine analysis &amp; culture.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Pyuria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is present in the majority of women.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Low threshold for suspicion.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 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patients who are severely ill or who have symptoms of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renal colic or history of renal stones, diabetes, history of prior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urologic surgery,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immunosuppression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repeated episodes of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pyelonephritis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or </a:t>
            </a:r>
            <a:r>
              <a:rPr lang="en-US" sz="2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urosepsis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imaging of the kidneys can be helpful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22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 evaluate for complications.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In pregnant women, </a:t>
            </a:r>
            <a:r>
              <a:rPr lang="en-US" sz="2200" i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renal ultrasound </a:t>
            </a: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 the preferred imaging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modality in order to avoid contrast or radiation exposure.</a:t>
            </a:r>
          </a:p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n-US" sz="2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686800" cy="685800"/>
          </a:xfrm>
        </p:spPr>
        <p:txBody>
          <a:bodyPr/>
          <a:lstStyle/>
          <a:p>
            <a:pPr algn="l" eaLnBrk="1" hangingPunct="1"/>
            <a:r>
              <a:rPr lang="en-US" sz="2800" b="1" u="sng" smtClean="0">
                <a:latin typeface="Arial" pitchFamily="34" charset="0"/>
                <a:cs typeface="Arial" pitchFamily="34" charset="0"/>
              </a:rPr>
              <a:t>Treatment:</a:t>
            </a:r>
          </a:p>
        </p:txBody>
      </p:sp>
      <p:sp>
        <p:nvSpPr>
          <p:cNvPr id="23555" name="Subtitle 4"/>
          <p:cNvSpPr>
            <a:spLocks noGrp="1"/>
          </p:cNvSpPr>
          <p:nvPr>
            <p:ph type="subTitle" idx="1"/>
          </p:nvPr>
        </p:nvSpPr>
        <p:spPr>
          <a:xfrm>
            <a:off x="304800" y="1066800"/>
            <a:ext cx="8610600" cy="55626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Hospital admission for parenteral antibiotics.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Antibiotic therapy can be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converted to an oral regimen tailored to the susceptibility profile of the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isolated organism following clinical improvement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Parenteral, broad spectrum beta-lactams are the preferred antibiotics for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initial empiric therapy of pyelonephritis .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Following the treatment course, suppressive antibiotics are typically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used for the remainder of the pregnancy to prevent recurrence.</a:t>
            </a:r>
          </a:p>
          <a:p>
            <a:pPr algn="l" eaLnBrk="1" hangingPunct="1">
              <a:spcBef>
                <a:spcPct val="0"/>
              </a:spcBef>
            </a:pP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000" b="1" u="sng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Obstetric Management:</a:t>
            </a:r>
          </a:p>
          <a:p>
            <a:pPr algn="l" eaLnBrk="1" hangingPunct="1">
              <a:spcBef>
                <a:spcPct val="0"/>
              </a:spcBef>
            </a:pPr>
            <a:endParaRPr lang="en-US" sz="20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Pyelonephritis is not itself an indication for delivery. 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induction of labor or cesarean delivery for standard obstetrical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indications is planned in a patient on treatment for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pyelonephritis (wait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until the patient is afebrile, as long as delaying the delivery is relatively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safe for the mother and fetus.</a:t>
            </a:r>
            <a:endParaRPr lang="en-US" sz="1600" b="1" u="sng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47800" y="304800"/>
            <a:ext cx="6096000" cy="53340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579" name="Title 2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763000" cy="7620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Arial" pitchFamily="34" charset="0"/>
                <a:cs typeface="Arial" pitchFamily="34" charset="0"/>
              </a:rPr>
              <a:t>Acute Kidney Injury (AKI)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4864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Defined by the abrupt loss of kidney function.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uncommon in the developed world with an incidence of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1 in 20,000 pregnancies are affected by AKI severe enough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to require renal replacement therapy (RRT)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Causes can be divided according to the trimester: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Early pregnancy: </a:t>
            </a:r>
            <a:r>
              <a:rPr lang="en-US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hyperemesis</a:t>
            </a:r>
            <a:r>
              <a:rPr lang="en-US" sz="20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gravidarum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septic abortion, viral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(influenza) or bacterial infection and/or sepsis &amp; OHSS.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Late Pregnancy: 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Severe preeclampsia  &amp; HELLP syndrome,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TTP or HUS, Acute fatty liver of pregnancy, hemorrhage (placenta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previa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placenta abruption, prolonged intrauterine fetal death, or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amniotic fluid embolism)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en-US" sz="2000" b="1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Postpartum: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3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6354762"/>
          </a:xfrm>
        </p:spPr>
        <p:txBody>
          <a:bodyPr/>
          <a:lstStyle/>
          <a:p>
            <a:pPr algn="l"/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z="24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  </a:t>
            </a: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Pre-Renal AKI: </a:t>
            </a:r>
            <a:r>
              <a:rPr lang="en-US" smtClean="0"/>
              <a:t/>
            </a:r>
            <a:br>
              <a:rPr lang="en-US" smtClean="0"/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>It is generally a hemodynamic disturbance that starts with reversible reduction in GFR, leading to ischemic acute tubular damage and resulting in irreversible cortical necrosis in the most extreme cases. </a:t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mtClean="0"/>
              <a:t/>
            </a:r>
            <a:br>
              <a:rPr lang="en-US" smtClean="0"/>
            </a:b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 Intra-Renal AKI: </a:t>
            </a:r>
            <a:r>
              <a:rPr lang="en-US" smtClean="0"/>
              <a:t/>
            </a:r>
            <a:br>
              <a:rPr lang="en-US" smtClean="0"/>
            </a:br>
            <a:r>
              <a:rPr lang="en-US" sz="2400" smtClean="0">
                <a:latin typeface="Arial" pitchFamily="34" charset="0"/>
                <a:cs typeface="Arial" pitchFamily="34" charset="0"/>
              </a:rPr>
              <a:t>Conditions that potentially are precipitated and worsened by pregnancy </a:t>
            </a:r>
            <a:br>
              <a:rPr lang="en-US" sz="2400" smtClean="0">
                <a:latin typeface="Arial" pitchFamily="34" charset="0"/>
                <a:cs typeface="Arial" pitchFamily="34" charset="0"/>
              </a:rPr>
            </a:br>
            <a:r>
              <a:rPr lang="en-US" smtClean="0"/>
              <a:t/>
            </a:r>
            <a:br>
              <a:rPr lang="en-US" smtClean="0"/>
            </a:br>
            <a:r>
              <a:rPr lang="en-US" sz="2400" b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** Post-Renal AKI: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smtClean="0"/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7163"/>
            <a:ext cx="8153400" cy="654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3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610600" cy="609600"/>
          </a:xfrm>
        </p:spPr>
        <p:txBody>
          <a:bodyPr/>
          <a:lstStyle/>
          <a:p>
            <a:pPr algn="l" eaLnBrk="1" hangingPunct="1"/>
            <a:r>
              <a:rPr lang="en-US" sz="2800" b="1" i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Preeclampsia with or without HELLP</a:t>
            </a:r>
            <a:r>
              <a:rPr lang="en-US" sz="2800" i="1" smtClean="0">
                <a:latin typeface="Arial" pitchFamily="34" charset="0"/>
                <a:cs typeface="Arial" pitchFamily="34" charset="0"/>
              </a:rPr>
              <a:t> </a:t>
            </a:r>
            <a:br>
              <a:rPr lang="en-US" sz="2800" i="1" smtClean="0">
                <a:latin typeface="Arial" pitchFamily="34" charset="0"/>
                <a:cs typeface="Arial" pitchFamily="34" charset="0"/>
              </a:rPr>
            </a:br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1" name="Subtitle 4"/>
          <p:cNvSpPr>
            <a:spLocks noGrp="1"/>
          </p:cNvSpPr>
          <p:nvPr>
            <p:ph type="subTitle" idx="1"/>
          </p:nvPr>
        </p:nvSpPr>
        <p:spPr>
          <a:xfrm>
            <a:off x="228600" y="914400"/>
            <a:ext cx="8686800" cy="5715000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most common cause of AKI during pregnancy, &amp; is more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common when preeclampsia is accompanied by features of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the HELLP syndrome </a:t>
            </a:r>
            <a:r>
              <a:rPr lang="en-US" sz="18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(From 1%  to 7-15%).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 most women with preeclampsia, GFR decreases on average by only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30 to 40%, which results in only minor increases in the serum creatinine.</a:t>
            </a:r>
          </a:p>
          <a:p>
            <a:pPr algn="l" eaLnBrk="1" hangingPunct="1">
              <a:spcBef>
                <a:spcPct val="0"/>
              </a:spcBef>
            </a:pP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endParaRPr lang="en-US" sz="2800" b="1" i="1" u="sng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</a:pPr>
            <a:r>
              <a:rPr lang="en-US" sz="2800" b="1" i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TTP &amp; HUS</a:t>
            </a:r>
            <a:endParaRPr lang="en-US" sz="20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buFont typeface="Wingdings" pitchFamily="2" charset="2"/>
              <a:buChar char="Ø"/>
            </a:pPr>
            <a:r>
              <a:rPr lang="en-US" sz="24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is more common among patients with HUS.</a:t>
            </a: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Plasma exchange is an important component of treatment of AKI due to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either pregnancy-associated TTP or HUS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6705600" cy="685800"/>
          </a:xfrm>
        </p:spPr>
        <p:txBody>
          <a:bodyPr/>
          <a:lstStyle/>
          <a:p>
            <a:pPr algn="l" eaLnBrk="1" hangingPunct="1"/>
            <a:r>
              <a:rPr lang="en-US" sz="2800" b="1" i="1" u="sng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Renal cortical necrosis</a:t>
            </a:r>
            <a:endParaRPr lang="en-US" sz="2800" i="1" u="sng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675" name="Subtitle 4"/>
          <p:cNvSpPr>
            <a:spLocks noGrp="1"/>
          </p:cNvSpPr>
          <p:nvPr>
            <p:ph type="subTitle" idx="1"/>
          </p:nvPr>
        </p:nvSpPr>
        <p:spPr>
          <a:xfrm>
            <a:off x="228600" y="990600"/>
            <a:ext cx="8610600" cy="5638800"/>
          </a:xfrm>
        </p:spPr>
        <p:txBody>
          <a:bodyPr/>
          <a:lstStyle/>
          <a:p>
            <a:pPr algn="l"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only 1-2% of all cases of AKI</a:t>
            </a:r>
          </a:p>
          <a:p>
            <a:pPr algn="l" eaLnBrk="1" hangingPunct="1"/>
            <a:endParaRPr lang="en-US" sz="22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Presents with abrupt onset of </a:t>
            </a:r>
            <a:r>
              <a:rPr lang="en-US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oliguria</a:t>
            </a: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or </a:t>
            </a:r>
            <a:r>
              <a:rPr lang="en-US" sz="220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anuria</a:t>
            </a: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following an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obstetric catastrophe, that is frequently accompanied by gross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hematuria, flank pain, and hypotension. </a:t>
            </a: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triad of oliguria/anuria, gross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16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hematuria, and flank pain is unusual in the other causes of renal failure in pregnancy.</a:t>
            </a:r>
          </a:p>
          <a:p>
            <a:pPr algn="l" eaLnBrk="1" hangingPunct="1">
              <a:spcBef>
                <a:spcPct val="0"/>
              </a:spcBef>
            </a:pPr>
            <a:endParaRPr lang="en-US" sz="16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diagnosis can usually be established by ultrasonography or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CT scanning, which demonstrates hypoechoic or hypodense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areas in the renal cortex.</a:t>
            </a:r>
          </a:p>
          <a:p>
            <a:pPr algn="l" eaLnBrk="1" hangingPunct="1">
              <a:spcBef>
                <a:spcPct val="0"/>
              </a:spcBef>
            </a:pPr>
            <a:endParaRPr lang="en-US" sz="22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 specific therapy has been shown to be effective in this 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disorder. Many patients require dialysis, but 20 to 40% have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partial recovery.</a:t>
            </a:r>
          </a:p>
          <a:p>
            <a:pPr algn="l" eaLnBrk="1" hangingPunct="1">
              <a:spcBef>
                <a:spcPct val="0"/>
              </a:spcBef>
            </a:pPr>
            <a:r>
              <a:rPr lang="en-US" sz="2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algn="l" eaLnBrk="1" hangingPunct="1">
              <a:buFont typeface="Wingdings" pitchFamily="2" charset="2"/>
              <a:buChar char="Ø"/>
            </a:pPr>
            <a:endParaRPr lang="en-US" sz="22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/>
          <a:lstStyle/>
          <a:p>
            <a:pPr algn="l"/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>Treatment of AKI is supportive:</a:t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/>
              <a:t>1- I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dentification of the underlying source of injury</a:t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>2- Volume resuscitation and prevention of further injury, </a:t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>3- Timely initiation of renal replacement therapy</a:t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>    (RRT) and prompt delivery of fetus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, if necessary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r>
              <a:rPr lang="en-US" sz="280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smtClean="0">
                <a:latin typeface="Arial" pitchFamily="34" charset="0"/>
                <a:cs typeface="Arial" pitchFamily="34" charset="0"/>
              </a:rPr>
            </a:br>
            <a:endParaRPr lang="en-US" sz="280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62023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0" y="838200"/>
            <a:ext cx="91440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1- Progesterone</a:t>
            </a:r>
            <a:r>
              <a:rPr lang="en-US"/>
              <a:t>: </a:t>
            </a:r>
            <a:r>
              <a:rPr lang="en-US" sz="2000"/>
              <a:t>Reduces ureteral tone, peristalsis, and contraction</a:t>
            </a:r>
          </a:p>
          <a:p>
            <a:pPr eaLnBrk="1" hangingPunct="1"/>
            <a:r>
              <a:rPr lang="en-US" sz="2000"/>
              <a:t>                                   pressure.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2-</a:t>
            </a:r>
            <a:r>
              <a:rPr lang="en-US"/>
              <a:t> </a:t>
            </a:r>
            <a:r>
              <a:rPr lang="en-US" sz="2400" b="1">
                <a:solidFill>
                  <a:srgbClr val="FF0000"/>
                </a:solidFill>
              </a:rPr>
              <a:t>More on the right ureter: </a:t>
            </a:r>
            <a:r>
              <a:rPr lang="en-US" sz="2000"/>
              <a:t>Dextrorotation of the uterus by the sigmoid</a:t>
            </a:r>
          </a:p>
          <a:p>
            <a:pPr eaLnBrk="1" hangingPunct="1"/>
            <a:r>
              <a:rPr lang="en-US" sz="2000"/>
              <a:t>                                  colon, kinking of the ureter as it crosses the right iliac</a:t>
            </a:r>
          </a:p>
          <a:p>
            <a:pPr eaLnBrk="1" hangingPunct="1"/>
            <a:r>
              <a:rPr lang="en-US" sz="2000"/>
              <a:t>                                  artery, and/or proximity to the right ovarian vein.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3-</a:t>
            </a:r>
            <a:r>
              <a:rPr lang="en-US"/>
              <a:t> </a:t>
            </a:r>
            <a:r>
              <a:rPr lang="en-US" sz="2000"/>
              <a:t>The vessels in the suspensory ligament of the ovary enlarge and may</a:t>
            </a:r>
          </a:p>
          <a:p>
            <a:pPr eaLnBrk="1" hangingPunct="1"/>
            <a:r>
              <a:rPr lang="en-US" sz="2000"/>
              <a:t>     compress the ureter at the brim of the bony pelvis</a:t>
            </a:r>
            <a:r>
              <a:rPr lang="en-US"/>
              <a:t>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4-</a:t>
            </a:r>
            <a:r>
              <a:rPr lang="en-US"/>
              <a:t> </a:t>
            </a:r>
            <a:r>
              <a:rPr lang="en-US" sz="2000"/>
              <a:t>Pathologic obstruction </a:t>
            </a:r>
            <a:r>
              <a:rPr lang="en-US" sz="1600"/>
              <a:t>(by nephrolithiasis or stricture) </a:t>
            </a:r>
            <a:r>
              <a:rPr lang="en-US" sz="2000"/>
              <a:t>will also lead to </a:t>
            </a:r>
          </a:p>
          <a:p>
            <a:pPr eaLnBrk="1" hangingPunct="1"/>
            <a:r>
              <a:rPr lang="en-US" sz="2000"/>
              <a:t>     ureteral dilatation. It frequently results in flank pain, and can often be</a:t>
            </a:r>
          </a:p>
          <a:p>
            <a:pPr eaLnBrk="1" hangingPunct="1"/>
            <a:r>
              <a:rPr lang="en-US" sz="2000"/>
              <a:t>     distinguished from physiologic hydronephrosis by radiographically or</a:t>
            </a:r>
          </a:p>
          <a:p>
            <a:pPr eaLnBrk="1" hangingPunct="1"/>
            <a:r>
              <a:rPr lang="en-US" sz="2000"/>
              <a:t>     sonographically visualizing the cause of the obstruction.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6354762"/>
          </a:xfrm>
        </p:spPr>
        <p:txBody>
          <a:bodyPr/>
          <a:lstStyle/>
          <a:p>
            <a:pPr eaLnBrk="1" hangingPunct="1"/>
            <a:endParaRPr lang="ar-SA" smtClean="0"/>
          </a:p>
        </p:txBody>
      </p:sp>
      <p:pic>
        <p:nvPicPr>
          <p:cNvPr id="5123" name="Picture 2" descr="149983-004-2CED340F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533400"/>
            <a:ext cx="754380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2785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7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Bladder: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 </a:t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**The bladder mucosa is edematous and hyperemic in pregnancy.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 Although progesterone-induced bladder wall relaxation may lead to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    increased capacity, the enlarging uterus displaces the bladder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     superiorly and anteriorly, and flattens it, which can decrease capacity.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6354762"/>
          </a:xfrm>
        </p:spPr>
        <p:txBody>
          <a:bodyPr/>
          <a:lstStyle/>
          <a:p>
            <a:pPr eaLnBrk="1" hangingPunct="1"/>
            <a:endParaRPr lang="ar-SA" smtClean="0"/>
          </a:p>
        </p:txBody>
      </p:sp>
      <p:pic>
        <p:nvPicPr>
          <p:cNvPr id="7171" name="Picture 4" descr="c00043_f043-002-978145575838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533400"/>
            <a:ext cx="762000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 descr="c00043_f043-002-978145575838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00" y="457200"/>
            <a:ext cx="7620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834 0.0222 L 0.91667 0.011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917" y="-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52400" y="228600"/>
            <a:ext cx="6324600" cy="609600"/>
          </a:xfrm>
          <a:prstGeom prst="roundRect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Rounded Rectangle 3"/>
          <p:cNvSpPr/>
          <p:nvPr/>
        </p:nvSpPr>
        <p:spPr>
          <a:xfrm>
            <a:off x="228600" y="3505200"/>
            <a:ext cx="1219200" cy="3810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63547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Mechanisms of increased GFR in pregnancy: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**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Reduced vascular responsiveness to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vasopressors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such as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angiotensin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2,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norepinephrine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, and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antidiuretic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hormone (ADH) is well documented. This may be mediated, in part, by altered vascular receptor expression.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**Nitric oxide synthesis increases during normal pregnancy and may contribute to the systemic and renal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vasodilation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and the fall in blood pressure.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Relaxin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  It increases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endothelin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and nitric oxide production in the renal circulation, leading to generalized renal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vasodilation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decreased renal afferent and efferent arteriolar resistance, and a subsequent increase in renal blood flow and GFR. 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430962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Lab Tests:</a:t>
            </a:r>
            <a:br>
              <a:rPr lang="en-US" sz="31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Hyponatremia</a:t>
            </a:r>
            <a:r>
              <a:rPr lang="en-US" sz="2400" u="sng" dirty="0" smtClean="0">
                <a:latin typeface="Arial" pitchFamily="34" charset="0"/>
                <a:cs typeface="Arial" pitchFamily="34" charset="0"/>
              </a:rPr>
              <a:t>: 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The fall in the plasma sodium concentration during pregnancy correlates closely with increased production of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hCG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that can induce a similar resetting of the thresholds for ADH release and thirst .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22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Also,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hCG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appears to produce these changes via the release of </a:t>
            </a:r>
            <a:r>
              <a:rPr lang="en-US" sz="2200" dirty="0" err="1" smtClean="0">
                <a:latin typeface="Arial" pitchFamily="34" charset="0"/>
                <a:cs typeface="Arial" pitchFamily="34" charset="0"/>
              </a:rPr>
              <a:t>relaxin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200" dirty="0" smtClean="0">
                <a:latin typeface="Arial" pitchFamily="34" charset="0"/>
                <a:cs typeface="Arial" pitchFamily="34" charset="0"/>
              </a:rPr>
              <a:t>Urinary protein excretion rises in normal pregnancy, from the non-pregnant level of about 100 mg/day to about 150 - 200 mg/day in 3</a:t>
            </a:r>
            <a:r>
              <a:rPr lang="en-US" sz="2200" baseline="30000" dirty="0" smtClean="0">
                <a:latin typeface="Arial" pitchFamily="34" charset="0"/>
                <a:cs typeface="Arial" pitchFamily="34" charset="0"/>
              </a:rPr>
              <a:t>rd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  trimester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u="sng" dirty="0" err="1" smtClean="0">
                <a:latin typeface="Arial" pitchFamily="34" charset="0"/>
                <a:cs typeface="Arial" pitchFamily="34" charset="0"/>
              </a:rPr>
              <a:t>Glucosuria</a:t>
            </a:r>
            <a:r>
              <a:rPr lang="en-US" sz="2400" b="1" u="sng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000" dirty="0" smtClean="0">
                <a:latin typeface="Arial" pitchFamily="34" charset="0"/>
                <a:cs typeface="Arial" pitchFamily="34" charset="0"/>
              </a:rPr>
              <a:t>Seen in 50% of pregnant women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dirty="0" smtClean="0">
                <a:latin typeface="Arial" pitchFamily="34" charset="0"/>
                <a:cs typeface="Arial" pitchFamily="34" charset="0"/>
              </a:rPr>
            </a:b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</p:spPr>
        <p:txBody>
          <a:bodyPr/>
          <a:lstStyle/>
          <a:p>
            <a:endParaRPr lang="ar-SA" smtClean="0"/>
          </a:p>
        </p:txBody>
      </p:sp>
      <p:pic>
        <p:nvPicPr>
          <p:cNvPr id="10243" name="Picture 2" descr="renal-diseases-and-pregnancy-7-63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2296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43000" y="2895600"/>
            <a:ext cx="6934200" cy="6858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43000" y="3581400"/>
            <a:ext cx="6858000" cy="914400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16105</TotalTime>
  <Words>1035</Words>
  <Application>Microsoft Office PowerPoint</Application>
  <PresentationFormat>On-screen Show (4:3)</PresentationFormat>
  <Paragraphs>214</Paragraphs>
  <Slides>28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Wingdings</vt:lpstr>
      <vt:lpstr>Office Theme</vt:lpstr>
      <vt:lpstr>Renal Diseases in pregnancy</vt:lpstr>
      <vt:lpstr>Renal changes in pregnancy:   </vt:lpstr>
      <vt:lpstr>                </vt:lpstr>
      <vt:lpstr>PowerPoint Presentation</vt:lpstr>
      <vt:lpstr>    Bladder:   **The bladder mucosa is edematous and hyperemic in pregnancy.  ** Although progesterone-induced bladder wall relaxation may lead to     increased capacity, the enlarging uterus displaces the bladder      superiorly and anteriorly, and flattens it, which can decrease capacity.                </vt:lpstr>
      <vt:lpstr>PowerPoint Presentation</vt:lpstr>
      <vt:lpstr>           Mechanisms of increased GFR in pregnancy:   **Reduced vascular responsiveness to vasopressors such as angiotensin 2, norepinephrine, and antidiuretic hormone (ADH) is well documented. This may be mediated, in part, by altered vascular receptor expression.   **Nitric oxide synthesis increases during normal pregnancy and may contribute to the systemic and renal vasodilation and the fall in blood pressure.  Relaxin:  It increases endothelin and nitric oxide production in the renal circulation, leading to generalized renal vasodilation, decreased renal afferent and efferent arteriolar resistance, and a subsequent increase in renal blood flow and GFR.                 </vt:lpstr>
      <vt:lpstr>     Lab Tests:  Hyponatremia:  The fall in the plasma sodium concentration during pregnancy correlates closely with increased production of hCG that can induce a similar resetting of the thresholds for ADH release and thirst .   Also, hCG appears to produce these changes via the release of relaxin.  Proteinuria: Urinary protein excretion rises in normal pregnancy, from the non-pregnant level of about 100 mg/day to about 150 - 200 mg/day in 3rd  trimester  Glucosuria: Seen in 50% of pregnant women         </vt:lpstr>
      <vt:lpstr>PowerPoint Presentation</vt:lpstr>
      <vt:lpstr>PowerPoint Presentation</vt:lpstr>
      <vt:lpstr>                              Urinary tract symptoms:   Frequency and nocturia : (among the commonest &amp; earliest symptoms in pregnancy)   **80 -95% of pregnant women.  **Multifactorial (Changes in bladder function &amp; in part to a small increase in urine output)   Urgency &amp; incontinence (85% of pregnant): Due to Uterine pressure on the bladder, hormonal effects on the suspensory ligaments of the urethra, and/or altered neuromuscular function of the urethral striated sphincter. Treatment includes pelvic floor muscle exercises.  Urine retention:  POSTPARTUM:  4-6 weeks after delivery for the pregnancy-induced physiologic changes to return to the non-pregnant state. Urinary incontinence during pregnancy may persist, and there is a risk of persistent incontinence six months postpartum.      </vt:lpstr>
      <vt:lpstr>Urinary Tract Infections: </vt:lpstr>
      <vt:lpstr>Pregnancy outcomes:</vt:lpstr>
      <vt:lpstr>Pathogenesis &amp; Microbiology:</vt:lpstr>
      <vt:lpstr>Asymptomatic bacteriuria:</vt:lpstr>
      <vt:lpstr>**Management:</vt:lpstr>
      <vt:lpstr>Acute Cystitis:</vt:lpstr>
      <vt:lpstr>Differential Diagnosis:</vt:lpstr>
      <vt:lpstr>Management:</vt:lpstr>
      <vt:lpstr>Acute Pyelonephritis:</vt:lpstr>
      <vt:lpstr>Diagnosis:</vt:lpstr>
      <vt:lpstr>Treatment:</vt:lpstr>
      <vt:lpstr>Acute Kidney Injury (AKI)</vt:lpstr>
      <vt:lpstr>        **  Pre-Renal AKI:  It is generally a hemodynamic disturbance that starts with reversible reduction in GFR, leading to ischemic acute tubular damage and resulting in irreversible cortical necrosis in the most extreme cases.   ** Intra-Renal AKI:  Conditions that potentially are precipitated and worsened by pregnancy   ** Post-Renal AKI:      </vt:lpstr>
      <vt:lpstr>PowerPoint Presentation</vt:lpstr>
      <vt:lpstr>Preeclampsia with or without HELLP  </vt:lpstr>
      <vt:lpstr>Renal cortical necrosis</vt:lpstr>
      <vt:lpstr>        Treatment of AKI is supportive: 1- Identification of the underlying source of injury 2- Volume resuscitation and prevention of further injury,  3- Timely initiation of renal replacement therapy     (RRT) and prompt delivery of fetus, if necessary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changes in pregnancy:</dc:title>
  <dc:creator>User</dc:creator>
  <cp:lastModifiedBy>Rabai </cp:lastModifiedBy>
  <cp:revision>69</cp:revision>
  <dcterms:created xsi:type="dcterms:W3CDTF">2018-07-13T07:22:23Z</dcterms:created>
  <dcterms:modified xsi:type="dcterms:W3CDTF">2021-02-11T23:50:58Z</dcterms:modified>
</cp:coreProperties>
</file>