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8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6" r:id="rId17"/>
    <p:sldId id="275" r:id="rId18"/>
    <p:sldId id="277" r:id="rId19"/>
    <p:sldId id="278" r:id="rId20"/>
    <p:sldId id="279" r:id="rId21"/>
    <p:sldId id="280" r:id="rId22"/>
    <p:sldId id="268" r:id="rId23"/>
    <p:sldId id="269" r:id="rId24"/>
    <p:sldId id="270" r:id="rId25"/>
    <p:sldId id="271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60" d="100"/>
          <a:sy n="60" d="100"/>
        </p:scale>
        <p:origin x="936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viewProps" Target="viewProp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presProps" Target="presProp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tableStyles" Target="tableStyle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508" y="364958"/>
            <a:ext cx="8915399" cy="2262781"/>
          </a:xfrm>
        </p:spPr>
        <p:txBody>
          <a:bodyPr/>
          <a:lstStyle/>
          <a:p>
            <a:r>
              <a:rPr lang="en-US" dirty="0"/>
              <a:t>Lymphoma I.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000" dirty="0"/>
              <a:t>Dr. Eman Krieshan, M.D.</a:t>
            </a:r>
          </a:p>
          <a:p>
            <a:pPr algn="r"/>
            <a:r>
              <a:rPr lang="en-US" sz="2000" dirty="0"/>
              <a:t>11/4/2022</a:t>
            </a:r>
          </a:p>
        </p:txBody>
      </p:sp>
      <p:pic>
        <p:nvPicPr>
          <p:cNvPr id="6146" name="Picture 2" descr="Lymphoma cancer concept stock vector. Illustration of duct - 2087673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743" y="364958"/>
            <a:ext cx="4047457" cy="404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62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</a:t>
            </a:r>
            <a:r>
              <a:rPr lang="en-US" b="1" dirty="0"/>
              <a:t>Mantle Cell 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484" y="1540042"/>
            <a:ext cx="10558128" cy="4371180"/>
          </a:xfrm>
        </p:spPr>
        <p:txBody>
          <a:bodyPr/>
          <a:lstStyle/>
          <a:p>
            <a:r>
              <a:rPr lang="en-US" dirty="0"/>
              <a:t>A 62-year-old man has had fever and a 4-kg weight loss over the past 6 months. On physical examination, his temperature is 38.6° C. He has generalized </a:t>
            </a:r>
            <a:r>
              <a:rPr lang="en-US" dirty="0" err="1"/>
              <a:t>nontender</a:t>
            </a:r>
            <a:r>
              <a:rPr lang="en-US" dirty="0"/>
              <a:t> lymphadenopathy, and the spleen tip is palpable. Laboratory studies show hemoglobin, 10.1 g/</a:t>
            </a:r>
            <a:r>
              <a:rPr lang="en-US" dirty="0" err="1"/>
              <a:t>dL</a:t>
            </a:r>
            <a:r>
              <a:rPr lang="en-US" dirty="0"/>
              <a:t>; hematocrit, 30.3%; platelet count, 140,000/mm3; and WBC count, A cervical lymph node biopsy specimen illustrated down. Cytogenetic analysis indicates t(11;14) in these cells. What is the most likely diagnosis?</a:t>
            </a:r>
          </a:p>
          <a:p>
            <a:r>
              <a:rPr lang="en-US" dirty="0"/>
              <a:t> A Acute lymphoblastic lymphoma</a:t>
            </a:r>
          </a:p>
          <a:p>
            <a:r>
              <a:rPr lang="en-US" dirty="0"/>
              <a:t> B </a:t>
            </a:r>
            <a:r>
              <a:rPr lang="en-US" dirty="0" err="1"/>
              <a:t>Burkitt</a:t>
            </a:r>
            <a:r>
              <a:rPr lang="en-US" dirty="0"/>
              <a:t> lymphoma </a:t>
            </a:r>
          </a:p>
          <a:p>
            <a:r>
              <a:rPr lang="en-US" dirty="0"/>
              <a:t>C Follicular lymphoma </a:t>
            </a:r>
          </a:p>
          <a:p>
            <a:r>
              <a:rPr lang="en-US" dirty="0"/>
              <a:t>D Mantle cell lymphoma </a:t>
            </a:r>
          </a:p>
          <a:p>
            <a:r>
              <a:rPr lang="en-US" dirty="0"/>
              <a:t>E Small lymphocytic lymphoma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69" t="15625" r="20779" b="17709"/>
          <a:stretch/>
        </p:blipFill>
        <p:spPr>
          <a:xfrm>
            <a:off x="7106653" y="3586604"/>
            <a:ext cx="5197644" cy="32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8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Mantle Cell Lymphoma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737" y="1905000"/>
            <a:ext cx="10461875" cy="4006222"/>
          </a:xfrm>
        </p:spPr>
        <p:txBody>
          <a:bodyPr/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mainly in men older than 50 years of age.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All tumors have an (11;14) translocation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fuses the cyclin D1 gene to the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IgH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locus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o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verexpression of cyclin D1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timulates growth by promoting the progression of cell cycle from G1 to S phases)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Moderately aggressive &amp; incurable.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median survival is 4-6 years.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19835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685" y="1905000"/>
            <a:ext cx="8915400" cy="3777622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Present with fatigue &amp; lymphadenopathy.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generalized disease involving the bone marrow, spleen, liver, and (often) GIT.</a:t>
            </a:r>
          </a:p>
        </p:txBody>
      </p:sp>
    </p:spTree>
    <p:extLst>
      <p:ext uri="{BB962C8B-B14F-4D97-AF65-F5344CB8AC3E}">
        <p14:creationId xmlns:p14="http://schemas.microsoft.com/office/powerpoint/2010/main" val="256797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863" y="1395662"/>
            <a:ext cx="10253328" cy="4154905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diffuse or nodular involvement of the lymph node.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tumor cells are slightly larger than normal lymphocytes with irregular nucleus, inconspicuous (not clear) nucleoli.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marrow is involved in most cases.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sometimes arises in the GIT as multifocal polyps (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lymphomatoid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 polyposis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69" t="15625" r="20779" b="17709"/>
          <a:stretch/>
        </p:blipFill>
        <p:spPr>
          <a:xfrm>
            <a:off x="7106653" y="3586604"/>
            <a:ext cx="5197644" cy="327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Immunophenotype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11" y="2245894"/>
            <a:ext cx="10814801" cy="3665327"/>
          </a:xfrm>
        </p:spPr>
        <p:txBody>
          <a:bodyPr>
            <a:normAutofit/>
          </a:bodyPr>
          <a:lstStyle/>
          <a:p>
            <a:pPr marL="361950" indent="-28575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 cell markers.</a:t>
            </a:r>
          </a:p>
          <a:p>
            <a:pPr marL="361950" indent="-28575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CD5.</a:t>
            </a:r>
          </a:p>
          <a:p>
            <a:pPr marL="361950" indent="-28575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Cyclin D1.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711" t="14967" r="26574" b="16831"/>
          <a:stretch/>
        </p:blipFill>
        <p:spPr>
          <a:xfrm>
            <a:off x="7186863" y="2835784"/>
            <a:ext cx="5005137" cy="40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26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453" y="624110"/>
            <a:ext cx="10189159" cy="1280890"/>
          </a:xfrm>
        </p:spPr>
        <p:txBody>
          <a:bodyPr/>
          <a:lstStyle/>
          <a:p>
            <a:r>
              <a:rPr lang="en-US" b="1" u="sng" dirty="0"/>
              <a:t>III. </a:t>
            </a:r>
            <a:r>
              <a:rPr lang="en-US" b="1" u="sng" dirty="0" err="1"/>
              <a:t>Extranodal</a:t>
            </a:r>
            <a:r>
              <a:rPr lang="en-US" b="1" dirty="0"/>
              <a:t> Marginal Zone Lymphoma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358" y="1604211"/>
            <a:ext cx="10606254" cy="4307011"/>
          </a:xfrm>
        </p:spPr>
        <p:txBody>
          <a:bodyPr>
            <a:normAutofit/>
          </a:bodyPr>
          <a:lstStyle/>
          <a:p>
            <a:r>
              <a:rPr lang="en-US" dirty="0"/>
              <a:t>A 54-year-old woman has experienced nausea with vomiting and early satiety for the past 7 months. On physical examination, she is afebrile and has no lymphadenopathy or hepatosplenomegaly. CBC shows hemoglobin, 12.9 g/</a:t>
            </a:r>
            <a:r>
              <a:rPr lang="en-US" dirty="0" err="1"/>
              <a:t>dL</a:t>
            </a:r>
            <a:r>
              <a:rPr lang="en-US" dirty="0"/>
              <a:t>; hematocrit, 41.9%; platelet count, 263,000/mm3; and WBC count, 8430/mm3.Gastric biopsy is shown here. What is the most likely diagnosis?</a:t>
            </a:r>
          </a:p>
          <a:p>
            <a:r>
              <a:rPr lang="en-US" dirty="0"/>
              <a:t> A Acute lymphoblastic leukemia </a:t>
            </a:r>
          </a:p>
          <a:p>
            <a:r>
              <a:rPr lang="en-US" dirty="0"/>
              <a:t>B Chronic lymphocytic leukemia </a:t>
            </a:r>
          </a:p>
          <a:p>
            <a:r>
              <a:rPr lang="en-US" dirty="0"/>
              <a:t>C Diffuse large B-cell lymphoma </a:t>
            </a:r>
          </a:p>
          <a:p>
            <a:r>
              <a:rPr lang="en-US" dirty="0"/>
              <a:t>D Follicular lymphoma</a:t>
            </a:r>
          </a:p>
          <a:p>
            <a:r>
              <a:rPr lang="en-US" dirty="0"/>
              <a:t> E Hodgkin lymphoma, mixed cellularity type</a:t>
            </a:r>
          </a:p>
          <a:p>
            <a:r>
              <a:rPr lang="en-US" dirty="0"/>
              <a:t> F MALT (marginal zone) lymphoma</a:t>
            </a:r>
          </a:p>
        </p:txBody>
      </p:sp>
      <p:pic>
        <p:nvPicPr>
          <p:cNvPr id="4" name="Picture 2" descr="https://www.derm101.com/wp-content/uploads/dpc1603a16g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68" y="3295983"/>
            <a:ext cx="3888369" cy="33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77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/>
              <a:t>Extranodal</a:t>
            </a:r>
            <a:r>
              <a:rPr lang="en-US" b="1" dirty="0"/>
              <a:t> Marginal Zone Lymphoma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</a:t>
            </a:r>
            <a:r>
              <a:rPr lang="en-US" sz="20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indolent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B cell tumor arises most commonly in epithelial tissues  (e.g. GIT, salivary glands, lungs, orbit, &amp; breast)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example of a cancer arises within &amp; is sustained by chronic inflammation: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autoimmune disorders (salivary gland in </a:t>
            </a: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Sjögren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syndrome &amp;  thyroid gland in Hashimoto thyroiditis)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Chronic infection (such as </a:t>
            </a: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H.pylori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gastritis).</a:t>
            </a:r>
          </a:p>
        </p:txBody>
      </p:sp>
    </p:spTree>
    <p:extLst>
      <p:ext uri="{BB962C8B-B14F-4D97-AF65-F5344CB8AC3E}">
        <p14:creationId xmlns:p14="http://schemas.microsoft.com/office/powerpoint/2010/main" val="292162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747" y="1684421"/>
            <a:ext cx="10076865" cy="4226801"/>
          </a:xfrm>
        </p:spPr>
        <p:txBody>
          <a:bodyPr/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Present as swelling of the salivary gland, thyroid or orbit or are discovered incidentally in the setting of H. pylori–induced gastritis.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When localized, they are often cured by simple excision followed by radiotherapy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73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630" y="704320"/>
            <a:ext cx="8911687" cy="1280890"/>
          </a:xfrm>
        </p:spPr>
        <p:txBody>
          <a:bodyPr/>
          <a:lstStyle/>
          <a:p>
            <a:r>
              <a:rPr lang="en-US" b="1" dirty="0"/>
              <a:t>Morphology and Immunophenotype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43" y="1540042"/>
            <a:ext cx="10878970" cy="4371180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/>
              <a:t>Nodular, perifollicular and </a:t>
            </a:r>
            <a:r>
              <a:rPr lang="en-US" dirty="0" err="1"/>
              <a:t>interfollicular</a:t>
            </a:r>
            <a:r>
              <a:rPr lang="en-US" dirty="0"/>
              <a:t> lymphoid infiltrate that surrounds variably preserved germinal centers</a:t>
            </a:r>
            <a:endParaRPr lang="en-US" sz="20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Gastric MZL (MALT lymphoma) showing intraepithelial atypical lymphocytes (</a:t>
            </a:r>
            <a:r>
              <a:rPr lang="en-US" sz="20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lymphoepithelial</a:t>
            </a:r>
            <a:r>
              <a:rPr lang="en-US" sz="20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lesion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and </a:t>
            </a:r>
            <a:r>
              <a:rPr lang="en-US" sz="20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plasma cell differentiation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in the lamina </a:t>
            </a: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propria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Immunophenotype: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B-cell markers.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000" dirty="0"/>
          </a:p>
        </p:txBody>
      </p:sp>
      <p:pic>
        <p:nvPicPr>
          <p:cNvPr id="4" name="Picture 2" descr="https://www.derm101.com/wp-content/uploads/dpc1603a16g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68" y="3295983"/>
            <a:ext cx="3888369" cy="33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450" t="16284" r="18930" b="14637"/>
          <a:stretch/>
        </p:blipFill>
        <p:spPr>
          <a:xfrm>
            <a:off x="252919" y="3406470"/>
            <a:ext cx="5233481" cy="31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12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909" y="1275274"/>
            <a:ext cx="11831782" cy="1280890"/>
          </a:xfrm>
        </p:spPr>
        <p:txBody>
          <a:bodyPr>
            <a:noAutofit/>
          </a:bodyPr>
          <a:lstStyle/>
          <a:p>
            <a:r>
              <a:rPr lang="en-US" sz="2800" dirty="0"/>
              <a:t>IV. Chronic Lymphocytic Leukemia/Small </a:t>
            </a:r>
            <a:r>
              <a:rPr lang="en-US" sz="2800" dirty="0" err="1"/>
              <a:t>Lymaphocytic</a:t>
            </a:r>
            <a:r>
              <a:rPr lang="en-US" sz="2800" dirty="0"/>
              <a:t> Lymphoma (CLL/SLL)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8957" y="2208706"/>
            <a:ext cx="10843863" cy="4528978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en-US" sz="2000" u="sng" dirty="0">
                <a:solidFill>
                  <a:srgbClr val="FF0000"/>
                </a:solidFill>
              </a:rPr>
              <a:t>70-</a:t>
            </a:r>
            <a:r>
              <a:rPr lang="en-US" sz="2000" dirty="0">
                <a:solidFill>
                  <a:srgbClr val="FF0000"/>
                </a:solidFill>
              </a:rPr>
              <a:t>year-old </a:t>
            </a:r>
            <a:r>
              <a:rPr lang="en-US" sz="2000" dirty="0"/>
              <a:t>man has experienced increasing fatigue for the past 6 months. On physical examination, he has </a:t>
            </a:r>
            <a:r>
              <a:rPr lang="en-US" sz="2000" u="sng" dirty="0" err="1">
                <a:solidFill>
                  <a:srgbClr val="FF0000"/>
                </a:solidFill>
              </a:rPr>
              <a:t>nontender</a:t>
            </a:r>
            <a:r>
              <a:rPr lang="en-US" sz="2000" dirty="0"/>
              <a:t> axillary and cervical lymphadenopathy, but there is no hepatosplenomegaly. The CBC shows hemoglobin, 9.5 g/</a:t>
            </a:r>
            <a:r>
              <a:rPr lang="en-US" sz="2000" dirty="0" err="1"/>
              <a:t>dL</a:t>
            </a:r>
            <a:r>
              <a:rPr lang="en-US" sz="2000" dirty="0"/>
              <a:t>; hematocrit, 28%; MCV, 90 μm3; platelet count, 120,000/mm3; and WBC count, 42,000/mm3. His peripheral blood smear shows a monotonous population of small, round, </a:t>
            </a:r>
            <a:r>
              <a:rPr lang="en-US" sz="2000" u="sng" dirty="0">
                <a:solidFill>
                  <a:srgbClr val="FF0000"/>
                </a:solidFill>
              </a:rPr>
              <a:t>mature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looking lymphocytes. Flow cytometry shows these cells to be CD19+, CD5+, and </a:t>
            </a:r>
            <a:r>
              <a:rPr lang="en-US" sz="2000" dirty="0" err="1"/>
              <a:t>deoxynucleotidyl</a:t>
            </a:r>
            <a:r>
              <a:rPr lang="en-US" sz="2000" dirty="0"/>
              <a:t> transferase negative (</a:t>
            </a:r>
            <a:r>
              <a:rPr lang="en-US" sz="2000" dirty="0" err="1"/>
              <a:t>TdT</a:t>
            </a:r>
            <a:r>
              <a:rPr lang="en-US" sz="2000" dirty="0"/>
              <a:t>−), Cytogenetic and molecular analysis of the abnormal cells in his blood are most likely to reveal which of the following alterations?</a:t>
            </a:r>
          </a:p>
          <a:p>
            <a:r>
              <a:rPr lang="en-US" sz="2000" dirty="0"/>
              <a:t> A Clonal rearrangement of immunoglobulin genes.</a:t>
            </a:r>
          </a:p>
          <a:p>
            <a:r>
              <a:rPr lang="en-US" sz="2000" dirty="0"/>
              <a:t> B Clonal rearrangement of T-cell receptor genes.</a:t>
            </a:r>
          </a:p>
          <a:p>
            <a:r>
              <a:rPr lang="en-US" sz="2000" dirty="0"/>
              <a:t> C t(8;14) leading to c-MYC overexpression.</a:t>
            </a:r>
          </a:p>
          <a:p>
            <a:r>
              <a:rPr lang="en-US" sz="2000" dirty="0"/>
              <a:t> D t(9;22) leading to BCR-ABL rearrangement .</a:t>
            </a:r>
          </a:p>
          <a:p>
            <a:r>
              <a:rPr lang="en-US" sz="2000" dirty="0"/>
              <a:t>E t(14;18) leading to BCL2 overexpression</a:t>
            </a:r>
          </a:p>
        </p:txBody>
      </p:sp>
    </p:spTree>
    <p:extLst>
      <p:ext uri="{BB962C8B-B14F-4D97-AF65-F5344CB8AC3E}">
        <p14:creationId xmlns:p14="http://schemas.microsoft.com/office/powerpoint/2010/main" val="1716968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mystifying the diagnosis and classification of lymphoma: a guide to the  hematopathologist's galaxy | MDedge Hematology and Oncolog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" t="24013" r="-779" b="12682"/>
          <a:stretch/>
        </p:blipFill>
        <p:spPr bwMode="auto">
          <a:xfrm>
            <a:off x="972003" y="571499"/>
            <a:ext cx="104775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719457" y="718457"/>
            <a:ext cx="2547257" cy="3918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6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525" y="1588167"/>
            <a:ext cx="10796337" cy="498909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</a:t>
            </a:r>
            <a:r>
              <a:rPr 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indolent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slowly growing tumor, affecting old age</a:t>
            </a:r>
          </a:p>
          <a:p>
            <a:r>
              <a:rPr lang="en-US" sz="2000" dirty="0"/>
              <a:t>Either </a:t>
            </a:r>
            <a:r>
              <a:rPr lang="en-US" sz="2000" dirty="0">
                <a:solidFill>
                  <a:srgbClr val="415665"/>
                </a:solidFill>
                <a:latin typeface="Source Sans Pro"/>
              </a:rPr>
              <a:t>:</a:t>
            </a:r>
          </a:p>
          <a:p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asymptomatic.</a:t>
            </a:r>
          </a:p>
          <a:p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Symptomatic:  easy fatigability, weight loss, anorexia, generalized lymphadenopathy &amp; hepatosplenomegaly.</a:t>
            </a:r>
          </a:p>
          <a:p>
            <a:r>
              <a:rPr lang="en-US" sz="2000" dirty="0"/>
              <a:t>Lab: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Peripheral lymphocytosis (&gt;5000)</a:t>
            </a:r>
          </a:p>
          <a:p>
            <a:r>
              <a:rPr lang="en-US" sz="2000" dirty="0"/>
              <a:t>Complications: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autoimmune hemolytic anemia.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thrombocytopenia.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CLL &amp; SLL are essentially identical.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CLL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If PB involvement count exceeds 5000 cells/</a:t>
            </a: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μL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9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506" y="436641"/>
            <a:ext cx="8911687" cy="1280890"/>
          </a:xfrm>
        </p:spPr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575" y="1510145"/>
            <a:ext cx="10130719" cy="3777622"/>
          </a:xfrm>
        </p:spPr>
        <p:txBody>
          <a:bodyPr>
            <a:normAutofit/>
          </a:bodyPr>
          <a:lstStyle/>
          <a:p>
            <a:r>
              <a:rPr lang="en-US" sz="2000" dirty="0"/>
              <a:t>Involved lymph nodes are effaced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Sheets of small lymphocytes with dark, round nuclei, clumped chromatin &amp; scanty cytoplasm.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Small percentage of large lymphocytes with prominent centrally located  nucleoli ( </a:t>
            </a:r>
            <a:r>
              <a:rPr lang="en-US" sz="2000" dirty="0" err="1"/>
              <a:t>prolymphocytes</a:t>
            </a:r>
            <a:r>
              <a:rPr lang="en-US" sz="2000" dirty="0"/>
              <a:t>).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03" y="3815006"/>
            <a:ext cx="4560946" cy="254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247,121 Soccer Ball Stock Photos, Pictures &amp; Royalty-Free Images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4193" y="99724"/>
            <a:ext cx="1617807" cy="161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athology Outlines - Lymph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08" y="3595342"/>
            <a:ext cx="4089854" cy="29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28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Immunophenotype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103" y="1717963"/>
            <a:ext cx="8915400" cy="3777622"/>
          </a:xfrm>
        </p:spPr>
        <p:txBody>
          <a:bodyPr/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neoplasm of mature B 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expressing the CD20, CD5, PAX-5.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Genetic: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Clonal rearrangement of immunoglobulin genes.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Treatment: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hematopoietic stem cell transplantation (HSCT)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7949" t="14868" r="19120" b="14678"/>
          <a:stretch/>
        </p:blipFill>
        <p:spPr>
          <a:xfrm>
            <a:off x="8085221" y="4273023"/>
            <a:ext cx="4106779" cy="25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71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3465" y="2967335"/>
            <a:ext cx="4245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4245213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tsci 03 00011 g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1" y="562708"/>
            <a:ext cx="8646480" cy="56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670473" y="4447309"/>
            <a:ext cx="304800" cy="3879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8756073" y="4447309"/>
            <a:ext cx="304800" cy="3879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356764" y="4447308"/>
            <a:ext cx="304800" cy="3879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776879" y="4433452"/>
            <a:ext cx="249382" cy="3879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2341418" y="4447308"/>
            <a:ext cx="304800" cy="3879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862479" y="4447307"/>
            <a:ext cx="304800" cy="38792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ntle Cell Lymphoma | Aggressive B-Cell Non-Hodgkin's Lymphoma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26" y="3702749"/>
            <a:ext cx="4721225" cy="26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llicular Lymphoma | Indolent B-Cell Non-Hodgkin's Lymphoma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11" y="561473"/>
            <a:ext cx="4345183" cy="244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rginal Zone B-Cell lymphoma (MALToma) | Indolent B-Cell Non-Hodgkin's  Lymphoma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049" y="496318"/>
            <a:ext cx="4576846" cy="257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590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I.Follicular</a:t>
            </a:r>
            <a:r>
              <a:rPr lang="en-US" dirty="0"/>
              <a:t> lymphoma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326" y="2133600"/>
            <a:ext cx="10237286" cy="4539916"/>
          </a:xfrm>
        </p:spPr>
        <p:txBody>
          <a:bodyPr>
            <a:normAutofit/>
          </a:bodyPr>
          <a:lstStyle/>
          <a:p>
            <a:r>
              <a:rPr lang="en-US" dirty="0"/>
              <a:t>A 66-year-old man has noted an increasing number and size of lumps over his body in the past 5 months. On examination, there is firm, </a:t>
            </a:r>
            <a:r>
              <a:rPr lang="en-US" dirty="0" err="1"/>
              <a:t>nontender</a:t>
            </a:r>
            <a:r>
              <a:rPr lang="en-US" dirty="0"/>
              <a:t> inguinal, axillary, and cervical lymphadenopathy. A biopsy specimen of a cervical node shows the following appearance. A bone marrow biopsy specimen shows lymphoid aggregates of similar cells with surface immunoglobulins that are CD10+, but CD5−. Karyotyping of these lymphoid cells indicates the presence of t(14;18). What is the most likely diagnosis?</a:t>
            </a:r>
          </a:p>
          <a:p>
            <a:r>
              <a:rPr lang="en-US" dirty="0"/>
              <a:t> A Acute lymphadenitis </a:t>
            </a:r>
          </a:p>
          <a:p>
            <a:r>
              <a:rPr lang="en-US" dirty="0"/>
              <a:t>B Hodgkin lymphoma, nodular sclerosis type </a:t>
            </a:r>
          </a:p>
          <a:p>
            <a:r>
              <a:rPr lang="en-US" dirty="0"/>
              <a:t>C Follicular lymphoma </a:t>
            </a:r>
          </a:p>
          <a:p>
            <a:r>
              <a:rPr lang="en-US" dirty="0"/>
              <a:t>D Mantle cell lymphoma</a:t>
            </a:r>
          </a:p>
          <a:p>
            <a:r>
              <a:rPr lang="en-US" dirty="0"/>
              <a:t> E Toxoplasmosis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10" y="3968902"/>
            <a:ext cx="3592890" cy="288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7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Follicular lymphoma.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989" y="1668379"/>
            <a:ext cx="10365623" cy="4242843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Relatively common tumor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40% of the adult NHLs.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Pathogenesis:</a:t>
            </a:r>
          </a:p>
          <a:p>
            <a:pPr marL="361950" indent="-28575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inappropriate “overexpression” of BCL2 protein (an inhibitor of apoptosis)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contributes to cell survival).</a:t>
            </a:r>
          </a:p>
          <a:p>
            <a:pPr marL="361950" indent="-28575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Genetic:</a:t>
            </a:r>
          </a:p>
          <a:p>
            <a:pPr marL="361950" indent="-285750">
              <a:spcBef>
                <a:spcPts val="600"/>
              </a:spcBef>
              <a:buClr>
                <a:srgbClr val="0DB7C4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characteristic (14;18) translocation that fuses the BCL2 gene on chromosome 18 to the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IgH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locus on chromosome 14.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29871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1905000"/>
            <a:ext cx="10445833" cy="4006222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Older than 50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Generalized painless lymphadenopathy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marrow is involved in 80% of cases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Prolonged survival, not curable disease (indolent)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40% transform into DLBCL, </a:t>
            </a:r>
            <a:r>
              <a:rPr lang="en-US" sz="28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dismal</a:t>
            </a:r>
            <a:r>
              <a:rPr lang="en-US" sz="28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prognosis</a:t>
            </a:r>
          </a:p>
        </p:txBody>
      </p:sp>
    </p:spTree>
    <p:extLst>
      <p:ext uri="{BB962C8B-B14F-4D97-AF65-F5344CB8AC3E}">
        <p14:creationId xmlns:p14="http://schemas.microsoft.com/office/powerpoint/2010/main" val="406569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347" y="1264555"/>
            <a:ext cx="10991265" cy="4006222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 nodes usually are effaced by a distinctly nodular (follicular) proliferation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Two types of neoplastic cells,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predominant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called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centrocytes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have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angular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“cleaved” &amp; indistinct nucleoli,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other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centroblasts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larger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cells with vesicular chromatin,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several nucleoli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1" y="3857073"/>
            <a:ext cx="3592890" cy="2889098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41" y="3834580"/>
            <a:ext cx="3463653" cy="287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1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Immunophenotype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054" y="1604211"/>
            <a:ext cx="8915400" cy="3777622"/>
          </a:xfrm>
        </p:spPr>
        <p:txBody>
          <a:bodyPr>
            <a:norm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B-cells markers (mature B cell neoplasm), CD10, BCL2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28" t="15625" r="36314" b="24507"/>
          <a:stretch/>
        </p:blipFill>
        <p:spPr>
          <a:xfrm>
            <a:off x="1989220" y="2213811"/>
            <a:ext cx="3689685" cy="4379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5711" t="15406" r="26451" b="14200"/>
          <a:stretch/>
        </p:blipFill>
        <p:spPr>
          <a:xfrm>
            <a:off x="6282071" y="2213811"/>
            <a:ext cx="5225715" cy="432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214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9C3ED3DEA17740B4EB3533678EA4C2" ma:contentTypeVersion="2" ma:contentTypeDescription="Create a new document." ma:contentTypeScope="" ma:versionID="efe68d5bfe16a8930d63b5bc9d503ea4">
  <xsd:schema xmlns:xsd="http://www.w3.org/2001/XMLSchema" xmlns:xs="http://www.w3.org/2001/XMLSchema" xmlns:p="http://schemas.microsoft.com/office/2006/metadata/properties" xmlns:ns2="149687d4-d180-482e-8c72-8a95e3dd3821" targetNamespace="http://schemas.microsoft.com/office/2006/metadata/properties" ma:root="true" ma:fieldsID="ab8c008b876bd206f6ba4931f36fbb6d" ns2:_="">
    <xsd:import namespace="149687d4-d180-482e-8c72-8a95e3dd38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687d4-d180-482e-8c72-8a95e3dd3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814BAA-21E3-4CEA-B64A-25DF43E4EA7A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49687d4-d180-482e-8c72-8a95e3dd3821"/>
  </ds:schemaRefs>
</ds:datastoreItem>
</file>

<file path=customXml/itemProps2.xml><?xml version="1.0" encoding="utf-8"?>
<ds:datastoreItem xmlns:ds="http://schemas.openxmlformats.org/officeDocument/2006/customXml" ds:itemID="{4B545CEB-AF2B-4C0D-89A0-519799C1429E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4F2E7C0B-502F-4217-B5BB-1080F4EF29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tf00001235_wac</Template>
  <TotalTime>152</TotalTime>
  <Words>1099</Words>
  <Application>Microsoft Office PowerPoint</Application>
  <PresentationFormat>Widescreen</PresentationFormat>
  <Paragraphs>104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Wisp</vt:lpstr>
      <vt:lpstr>Lymphoma I.</vt:lpstr>
      <vt:lpstr>PowerPoint Presentation</vt:lpstr>
      <vt:lpstr>PowerPoint Presentation</vt:lpstr>
      <vt:lpstr>PowerPoint Presentation</vt:lpstr>
      <vt:lpstr>I.Follicular lymphoma</vt:lpstr>
      <vt:lpstr>Follicular lymphoma.</vt:lpstr>
      <vt:lpstr>Clinical features</vt:lpstr>
      <vt:lpstr>Morphology</vt:lpstr>
      <vt:lpstr>Immunophenotype </vt:lpstr>
      <vt:lpstr>II. Mantle Cell Lymphoma</vt:lpstr>
      <vt:lpstr>Mantle Cell Lymphoma</vt:lpstr>
      <vt:lpstr>Clinical features</vt:lpstr>
      <vt:lpstr>Morphology</vt:lpstr>
      <vt:lpstr>Immunophenotype</vt:lpstr>
      <vt:lpstr>III. Extranodal Marginal Zone Lymphoma </vt:lpstr>
      <vt:lpstr>Extranodal Marginal Zone Lymphoma </vt:lpstr>
      <vt:lpstr>Clinical features</vt:lpstr>
      <vt:lpstr>Morphology and Immunophenotype</vt:lpstr>
      <vt:lpstr>IV. Chronic Lymphocytic Leukemia/Small Lymaphocytic Lymphoma (CLL/SLL) </vt:lpstr>
      <vt:lpstr>Clinical features</vt:lpstr>
      <vt:lpstr>Morphology</vt:lpstr>
      <vt:lpstr>Immunophenotype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Lymphoma I.</dc:title>
  <dc:creator>Admin</dc:creator>
  <cp:lastModifiedBy>Sanabil Hassanat</cp:lastModifiedBy>
  <cp:revision>13</cp:revision>
  <dcterms:created xsi:type="dcterms:W3CDTF">2022-04-10T20:03:42Z</dcterms:created>
  <dcterms:modified xsi:type="dcterms:W3CDTF">2022-04-11T06:58:03Z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0x010100139C3ED3DEA17740B4EB3533678EA4C2</vt:lpwstr>
  </property>
</Properties>
</file>