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7.jpg" ContentType="image/jpeg"/>
  <Override PartName="/ppt/media/image18.jpg" ContentType="image/jpeg"/>
  <Override PartName="/ppt/media/image19.jpg" ContentType="image/jpeg"/>
  <Override PartName="/ppt/media/image20.jpg" ContentType="image/jpeg"/>
  <Override PartName="/ppt/media/image22.jpg" ContentType="image/jpeg"/>
  <Override PartName="/ppt/media/image23.jpg" ContentType="image/jpeg"/>
  <Override PartName="/ppt/media/image24.jpg" ContentType="image/jpeg"/>
  <Override PartName="/ppt/media/image25.jpg" ContentType="image/jpeg"/>
  <Override PartName="/ppt/media/image26.jpg" ContentType="image/jpeg"/>
  <Override PartName="/ppt/media/image27.jpg" ContentType="image/jpeg"/>
  <Override PartName="/ppt/media/image28.jpg" ContentType="image/jpeg"/>
  <Override PartName="/ppt/media/image29.jpg" ContentType="image/jpeg"/>
  <Override PartName="/ppt/media/image30.jpg" ContentType="image/jpeg"/>
  <Override PartName="/ppt/media/image36.jpg" ContentType="image/jpeg"/>
  <Override PartName="/ppt/media/image44.jpg" ContentType="image/jpeg"/>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4"/>
  </p:notesMasterIdLst>
  <p:sldIdLst>
    <p:sldId id="305" r:id="rId2"/>
    <p:sldId id="979" r:id="rId3"/>
    <p:sldId id="980" r:id="rId4"/>
    <p:sldId id="981" r:id="rId5"/>
    <p:sldId id="982" r:id="rId6"/>
    <p:sldId id="983" r:id="rId7"/>
    <p:sldId id="984" r:id="rId8"/>
    <p:sldId id="985" r:id="rId9"/>
    <p:sldId id="986" r:id="rId10"/>
    <p:sldId id="971" r:id="rId11"/>
    <p:sldId id="972" r:id="rId12"/>
    <p:sldId id="973" r:id="rId13"/>
    <p:sldId id="974" r:id="rId14"/>
    <p:sldId id="975" r:id="rId15"/>
    <p:sldId id="976" r:id="rId16"/>
    <p:sldId id="977" r:id="rId17"/>
    <p:sldId id="978" r:id="rId18"/>
    <p:sldId id="970" r:id="rId19"/>
    <p:sldId id="962" r:id="rId20"/>
    <p:sldId id="966" r:id="rId21"/>
    <p:sldId id="965" r:id="rId22"/>
    <p:sldId id="964" r:id="rId23"/>
    <p:sldId id="963" r:id="rId24"/>
    <p:sldId id="969" r:id="rId25"/>
    <p:sldId id="967" r:id="rId26"/>
    <p:sldId id="953" r:id="rId27"/>
    <p:sldId id="954" r:id="rId28"/>
    <p:sldId id="955" r:id="rId29"/>
    <p:sldId id="956" r:id="rId30"/>
    <p:sldId id="957" r:id="rId31"/>
    <p:sldId id="958" r:id="rId32"/>
    <p:sldId id="959" r:id="rId33"/>
    <p:sldId id="960" r:id="rId34"/>
    <p:sldId id="946" r:id="rId35"/>
    <p:sldId id="947" r:id="rId36"/>
    <p:sldId id="948" r:id="rId37"/>
    <p:sldId id="949" r:id="rId38"/>
    <p:sldId id="950" r:id="rId39"/>
    <p:sldId id="951" r:id="rId40"/>
    <p:sldId id="263" r:id="rId41"/>
    <p:sldId id="952" r:id="rId42"/>
    <p:sldId id="943" r:id="rId43"/>
    <p:sldId id="268" r:id="rId44"/>
    <p:sldId id="944" r:id="rId45"/>
    <p:sldId id="945" r:id="rId46"/>
    <p:sldId id="259" r:id="rId47"/>
    <p:sldId id="260" r:id="rId48"/>
    <p:sldId id="261" r:id="rId49"/>
    <p:sldId id="262" r:id="rId50"/>
    <p:sldId id="266" r:id="rId51"/>
    <p:sldId id="264" r:id="rId52"/>
    <p:sldId id="933" r:id="rId53"/>
    <p:sldId id="934" r:id="rId54"/>
    <p:sldId id="935" r:id="rId55"/>
    <p:sldId id="936" r:id="rId56"/>
    <p:sldId id="937" r:id="rId57"/>
    <p:sldId id="938" r:id="rId58"/>
    <p:sldId id="939" r:id="rId59"/>
    <p:sldId id="940" r:id="rId60"/>
    <p:sldId id="941" r:id="rId61"/>
    <p:sldId id="942" r:id="rId62"/>
    <p:sldId id="923" r:id="rId63"/>
    <p:sldId id="924" r:id="rId64"/>
    <p:sldId id="925" r:id="rId65"/>
    <p:sldId id="926" r:id="rId66"/>
    <p:sldId id="927" r:id="rId67"/>
    <p:sldId id="928" r:id="rId68"/>
    <p:sldId id="929" r:id="rId69"/>
    <p:sldId id="930" r:id="rId70"/>
    <p:sldId id="931" r:id="rId71"/>
    <p:sldId id="932" r:id="rId72"/>
    <p:sldId id="913" r:id="rId73"/>
    <p:sldId id="914" r:id="rId74"/>
    <p:sldId id="915" r:id="rId75"/>
    <p:sldId id="916" r:id="rId76"/>
    <p:sldId id="917" r:id="rId77"/>
    <p:sldId id="918" r:id="rId78"/>
    <p:sldId id="919" r:id="rId79"/>
    <p:sldId id="920" r:id="rId80"/>
    <p:sldId id="921" r:id="rId81"/>
    <p:sldId id="922" r:id="rId82"/>
    <p:sldId id="783" r:id="rId83"/>
    <p:sldId id="784" r:id="rId84"/>
    <p:sldId id="785" r:id="rId85"/>
    <p:sldId id="786" r:id="rId86"/>
    <p:sldId id="787" r:id="rId87"/>
    <p:sldId id="788" r:id="rId88"/>
    <p:sldId id="789" r:id="rId89"/>
    <p:sldId id="790" r:id="rId90"/>
    <p:sldId id="791" r:id="rId91"/>
    <p:sldId id="773" r:id="rId92"/>
    <p:sldId id="774" r:id="rId93"/>
    <p:sldId id="775" r:id="rId94"/>
    <p:sldId id="776" r:id="rId95"/>
    <p:sldId id="777" r:id="rId96"/>
    <p:sldId id="778" r:id="rId97"/>
    <p:sldId id="779" r:id="rId98"/>
    <p:sldId id="780" r:id="rId99"/>
    <p:sldId id="781" r:id="rId100"/>
    <p:sldId id="782" r:id="rId101"/>
    <p:sldId id="662" r:id="rId102"/>
    <p:sldId id="663" r:id="rId103"/>
    <p:sldId id="664" r:id="rId104"/>
    <p:sldId id="665" r:id="rId105"/>
    <p:sldId id="666" r:id="rId106"/>
    <p:sldId id="667" r:id="rId107"/>
    <p:sldId id="668" r:id="rId108"/>
    <p:sldId id="558" r:id="rId109"/>
    <p:sldId id="559" r:id="rId110"/>
    <p:sldId id="560" r:id="rId111"/>
    <p:sldId id="561" r:id="rId112"/>
    <p:sldId id="562" r:id="rId113"/>
    <p:sldId id="563" r:id="rId114"/>
    <p:sldId id="564" r:id="rId115"/>
    <p:sldId id="565" r:id="rId116"/>
    <p:sldId id="548" r:id="rId117"/>
    <p:sldId id="549" r:id="rId118"/>
    <p:sldId id="550" r:id="rId119"/>
    <p:sldId id="551" r:id="rId120"/>
    <p:sldId id="552" r:id="rId121"/>
    <p:sldId id="553" r:id="rId122"/>
    <p:sldId id="554" r:id="rId123"/>
    <p:sldId id="555" r:id="rId124"/>
    <p:sldId id="961" r:id="rId125"/>
    <p:sldId id="556" r:id="rId126"/>
    <p:sldId id="557" r:id="rId127"/>
    <p:sldId id="541" r:id="rId128"/>
    <p:sldId id="542" r:id="rId129"/>
    <p:sldId id="543" r:id="rId130"/>
    <p:sldId id="544" r:id="rId131"/>
    <p:sldId id="545" r:id="rId132"/>
    <p:sldId id="546" r:id="rId133"/>
    <p:sldId id="547" r:id="rId134"/>
    <p:sldId id="531" r:id="rId135"/>
    <p:sldId id="532" r:id="rId136"/>
    <p:sldId id="533" r:id="rId137"/>
    <p:sldId id="534" r:id="rId138"/>
    <p:sldId id="535" r:id="rId139"/>
    <p:sldId id="536" r:id="rId140"/>
    <p:sldId id="537" r:id="rId141"/>
    <p:sldId id="538" r:id="rId142"/>
    <p:sldId id="539" r:id="rId143"/>
    <p:sldId id="540" r:id="rId144"/>
    <p:sldId id="387" r:id="rId145"/>
    <p:sldId id="388" r:id="rId146"/>
    <p:sldId id="390" r:id="rId147"/>
    <p:sldId id="391" r:id="rId148"/>
    <p:sldId id="392" r:id="rId149"/>
    <p:sldId id="393" r:id="rId150"/>
    <p:sldId id="394" r:id="rId151"/>
    <p:sldId id="395" r:id="rId152"/>
    <p:sldId id="396" r:id="rId153"/>
    <p:sldId id="397" r:id="rId154"/>
    <p:sldId id="398" r:id="rId155"/>
    <p:sldId id="399" r:id="rId156"/>
    <p:sldId id="400" r:id="rId157"/>
    <p:sldId id="401" r:id="rId158"/>
    <p:sldId id="402" r:id="rId159"/>
    <p:sldId id="403" r:id="rId160"/>
    <p:sldId id="377" r:id="rId161"/>
    <p:sldId id="378" r:id="rId162"/>
    <p:sldId id="379" r:id="rId163"/>
    <p:sldId id="380" r:id="rId164"/>
    <p:sldId id="382" r:id="rId165"/>
    <p:sldId id="383" r:id="rId166"/>
    <p:sldId id="384" r:id="rId167"/>
    <p:sldId id="368" r:id="rId168"/>
    <p:sldId id="369" r:id="rId169"/>
    <p:sldId id="370" r:id="rId170"/>
    <p:sldId id="529" r:id="rId171"/>
    <p:sldId id="371" r:id="rId172"/>
    <p:sldId id="372" r:id="rId173"/>
    <p:sldId id="373" r:id="rId174"/>
    <p:sldId id="352" r:id="rId175"/>
    <p:sldId id="353" r:id="rId176"/>
    <p:sldId id="356" r:id="rId177"/>
    <p:sldId id="357" r:id="rId178"/>
    <p:sldId id="358" r:id="rId179"/>
    <p:sldId id="359" r:id="rId180"/>
    <p:sldId id="360" r:id="rId181"/>
    <p:sldId id="361" r:id="rId182"/>
    <p:sldId id="530" r:id="rId183"/>
    <p:sldId id="362" r:id="rId184"/>
    <p:sldId id="363" r:id="rId185"/>
    <p:sldId id="364" r:id="rId186"/>
    <p:sldId id="366" r:id="rId187"/>
    <p:sldId id="335" r:id="rId188"/>
    <p:sldId id="336" r:id="rId189"/>
    <p:sldId id="341" r:id="rId190"/>
    <p:sldId id="342" r:id="rId191"/>
    <p:sldId id="345" r:id="rId192"/>
    <p:sldId id="346" r:id="rId193"/>
    <p:sldId id="349" r:id="rId194"/>
    <p:sldId id="350" r:id="rId195"/>
    <p:sldId id="316" r:id="rId196"/>
    <p:sldId id="317" r:id="rId197"/>
    <p:sldId id="297" r:id="rId198"/>
    <p:sldId id="298" r:id="rId199"/>
    <p:sldId id="299" r:id="rId200"/>
    <p:sldId id="302" r:id="rId201"/>
    <p:sldId id="303" r:id="rId202"/>
    <p:sldId id="304" r:id="rId203"/>
    <p:sldId id="256" r:id="rId204"/>
    <p:sldId id="257" r:id="rId205"/>
    <p:sldId id="258" r:id="rId206"/>
    <p:sldId id="272" r:id="rId207"/>
    <p:sldId id="273" r:id="rId208"/>
    <p:sldId id="274" r:id="rId209"/>
    <p:sldId id="287" r:id="rId210"/>
    <p:sldId id="306" r:id="rId211"/>
    <p:sldId id="310" r:id="rId212"/>
    <p:sldId id="311" r:id="rId2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26" autoAdjust="0"/>
    <p:restoredTop sz="95929" autoAdjust="0"/>
  </p:normalViewPr>
  <p:slideViewPr>
    <p:cSldViewPr>
      <p:cViewPr varScale="1">
        <p:scale>
          <a:sx n="65" d="100"/>
          <a:sy n="65" d="100"/>
        </p:scale>
        <p:origin x="1662" y="66"/>
      </p:cViewPr>
      <p:guideLst>
        <p:guide orient="horz" pos="2163"/>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0 14,'0'0,"0"0,50 0,-50 0,49 0,1 0,-50 0,50 0,-26 0,1 0,0 0,0 0,-1 0,1 0,0 0,0 0,24 0,-24 0,0 0,0 0,0 0,-1 0,-24 0,50 0,-50 0,25 0,0 0,-1 0,1 0,0 0,0 17,-25 1,25-18,-25 0,49 0,-49 0,25 0,49 0,-74 0,25 0,25 17,-50-17,49 0,1 16,-50-16,25 0,-1 0,1 0,0 0,0 0,0 0,-25 0,49 17,-49-17,50 0,-1 0,-49 0,25 0,0 0,0 0,-1 0,26 0,0 0,-26 0,1 0,0 0,0 0,0 0,-25 0,49 0,-49 0,25 0,0 0,0 0,-25 0</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0 3,'25'0,"0"0,25 0,24 0,1 0,-26 0,26 0,24 0,-74 0,25 0,-26 0,1 0,0 0,25 0,-25 0,-1 0,1 0,0 0,0 0,0 0,-25 0,49 0,-49 0,25 0,-25 0</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0-2,'0'25,"50"-25,-50 0,25 0,0 0,-1 0,26 0,-50 0,25 25,-25-25,25 0,-1 0,1 0,25 0,-25 0,-1 0,1 0,-25 0,50 0,-50 0,25 0,-1 0,1 0,0 0,0 0,0 0,-1 0,1 0,0 0,-25 0,50 0,-50 0,49 0,-49 0,25 0,0 0,0 0,0 0,49 0,-74 25,25-25,24 24,-24-24,50 25,-26-25,-49 0,25 0,0 0,0 0,24 0,-49 0,25 0,0 0,0 0,-1 0,-24 0,25 0,0 0,25 0,-50 25</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-1-3,'0'0,"49"0,1 0,-50 0,49 0,1 0,-50 0,25 0,0 0,-1 0,1 0,0 0,0 0,0 0,-25 0,49 0,1 0,24 0,-74 0,50 0,0 0,-26 0,26 0,-26 0,50 0,-49 0,0 0,0 0,-25 0,24 0,1 0,0 0,-25 0,25 0,0 0,24 0,1 0,-50 0,49 0,1 0,-50 0,25 0,0 0,-1 0,1 0,0 0,0 0,0 0,-1 0,1 0</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5 0,'-25'0,"75"25,-25 0,26-25,-1 0,26 24,-26 26,26-50,-26 0,1 0,25 0,-26 0,-25 0,26 24,-51-24,49 0,1 0,-50 24,26-24,-1 0,0 0,0 0,1 25,-1-25,0 0,0 0,26 0,-26 0,25 0,-24 0,-1 0,-25 0,50 0,-50 0,25 0,1 0,24 49,-25-49,0 0</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0 0,'25'0,"50"0,-75 0,25 0,-25 0,24 23,1 0,25 0,-50-23,25 0,-1 23,1-23,0 23,0-23,25 0,49 23,-99-23,74 0,-49 0,25 0,-25 0,-1 0,76 23,-100-23,24 0,26 0,-25 0,0 0,24 23,1-23,-25 0,0 0,0 0,-25 0,49 0,1 0,-50 0,49 0,-49 0,25 0,0 0,25 0,-25 0,-1 0,1 0,0 0,0 0,-25 0,99 0,-99 0,-99 0,-50 0,99 0,-99 0,-49 0,123 0,-24 0,0 0,24 0,50 0,-24 0,24 0,0 0,0 0,1 0,-1 0,0 0,0 0,25 0,-50-23,50 23,-49 0,49 0,-25 0,0 0,0 0,1-23</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0 75,'25'24,"-25"-24,99 0,0 0,0 0,49 0,-73 0,24 0,-50 0,1 0,-1 0,1 0,-50 0,49 0,-49 0,25 0,0 0,-1 0,1 0,0 0,0 0,-50-24,-74 24,74 0,-74-25,50 25,-26 0,1-25,49 25,-49 0,25 0,24 0,0 0,0 0,1 0,-1 0,25 0,-50 0,25 0,1 0,-1 0,0 0,0 0,1 0,-1 0,0 0,25-25,-25 25</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E71224"/>
    </inkml:brush>
  </inkml:definitions>
  <inkml:trace contextRef="#ctx0" brushRef="#br0">101 1100 1840,'-8'3'-1487,"6"-3"5510,1 0-7170,-1-1 3320,1 1 265,0 0-438,-1-1 0,1 1 0,-1-1 0,1 1 0,0-1 0,-1 0 0,1 1 0,0-1 0,0 0-1,-1 0 5,1 0-10,0 0 10,0 0-5,0 0 1,0 0 0,0-1 0,-1-1 0,1 1-154,0 0 616,0 0-925,0 0 621,1 0-164,-1 0 10,0 0-5,1 0 1,-1 0-1,1 0 5,0 0-10,0-1 10,0 1-5,0 0 0,0 0 5,1-3-10,-1 0-31,1 1 159,-1-1-245,0 0 163,-1 0-36,0-7-10,-1-21 151,12-24-354,-3 24-233,-4 18 1408,2 0-1248,8-23-88,-6 22 548,5-25-132,-9 31-77,0 1 10,0 0 54,1 0-43,0 0 13,0 0-10,1 1 15,0 0-15,10-12 10,6-4 56,31-27-234,-18 18 308,21-18-54,25-26-251,-56 49 234,2 1 31,0 2-218,2 0 175,1 2-58,43-27 16,-47 36-75,-12 5 341,2 1-726,21-10 785,12 0-179,150-55-847,-139 54 1027,-9 2 325,86-17-1404,1 13 1349,250-7-1888,-240 39 1782,-73-2 1963,-47-7-6279,286 38 6566,-86 1-5040,-1-1 4551,-154-24-3527,78 29 1725,-54-9-751,124 67 475,-168-77-265,54 32 215,127 63-279,-173-93-208,73 43 1504,-113-59-2649,-1 2 2831,-1 0-2106,0 0 980,23 26-208,148 150 524,-156-161-2537,21 23 5035,149 188-4723,-186-219 600,-1 0 3895,0 1-4854,-2 0 2644,15 31-595,16 27 112,-13-25-414,53 89 1770,-26-48-5390,-49-75 7849,0 1-3811,-2-1-2324,0 1 3138,5 25-918,3 10 254,19 98-835,-33-146 719,4 26 561,-2 1-1462,-1 0 1103,-2-1-403,-1 1 69,-2 0-9,-1 0 9,-10 41 0,8-52-31,0-1 113,-1 0-197,-11 26 179,8-28-90,4-7 65,-1-1-120,0 0 139,-1-1-75,-1 0 8,-16 23 10,13-23-2,-1 1-10,-1-1 13,0-1-2,-19 13-6,5-5 38,-29 29-143,-1 1 288,2 3-430,39-36 385,-30 24 37,17-20-427,-44 32 457,42-34-593,-61 26 931,22-13-862,-39 14 328,77-35 15,-67 21 257,-31 4-822,-188 25 1018,185-40-429,-68 6-1408,-301 5 4281,270-32-6060,-34-19 5372,212 14-3657,-70-10 2176,18-5-932,-134-28 183,196 38 0,-157-39 0,144 32 0,-81-36 0,73 20-21,3-2 84,-116-87-127,25 18 110,117 81-115,-41-24 100,-51-36-8,108 68 155,1-1-622,1-1 799,0 0-456,-18-24 107,-4-15-90,-53-101 324,66 109-401,-4-20-44,6 13 658,13 26-911,0 0 801,2-1-511,-9-42 208,6 21-40,0-9-7,-8-96 8,19 142 13,-3-55-27,7-127-6,9 22 63,-9 156 26,1 0-373,0 0 622,8-21-428,-1 0-253,-5 25 1626,0-1-2884,1 1 2516,0 1-1074,1-1 178,11-15 0,-6 10 67,13-29-267,-14 27 371,0 0-154,2 1-99,0 1 110,25-28-32,11-15 203,-36 43-791,3-5 870,34-37 488,-32 42-3338,-3-1 2633</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E71224"/>
    </inkml:brush>
  </inkml:definitions>
  <inkml:trace contextRef="#ctx0" brushRef="#br0">43 1 2936,'0'0'-2803,"-12"3"11645,-1 0-17881,12-3 10286,-15 4 5059,16-4-18708,0 0 27689,0 0-25350,0 0 12689,0 0-2630,0 1 10,0-1-10,0 0 5,0 0-1,0 0 0,0 0 1,0 0-5,0 0 10,0 0-10,0 1 5,0-1-1,0 0 0,0 0 1,0 0-5,0 0 10,0 0-10,0 0 5,0 1-1,1 0 998,-1-1-4990,0 0 9980,0 0-9980,0 0 4991,0 0-1003,1 0 10,-1 0-10,0 0 5,0 0-1,0 0 0,0 0 1,0 0-5,1 0 10,12 7 911,19 4-4314,-32-11 7703,59 14-5732,3 1-121,-52-13 3186,0 0-2035,0 0 173,0-1 344,14 1-118,4 0-40,349 7 317,-265-10-1034,83-6 1685,-92 3-1439,33-7 590,-13 1-103,-46 4 18,39 0 151,-62 2-86,-53 4-1239</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E71224"/>
    </inkml:brush>
  </inkml:definitions>
  <inkml:trace contextRef="#ctx0" brushRef="#br0">1 1 1376,'0'0'485,"0"8"-2366,7 15 5033,-6-22-8994,14 11 17917,-7-10-29362,0 1 33760,-1-2-26274,1 1 12428,0-1-2628,0 0 1,0-1 0,0 0-1,13-1 5,6 0 126,155 4-195,-28 1-660,-144-4 1368,335 9 281,-180-2-1982,-56-4 833,-63-3 627,64 9-406,41 7-69,-93-15 989,70-8-3301,-94 5 2831,-19 1 4702,-1 0-12000,1 1 10120,25 4-3764,-32-1 939,-7-3-1766,0 0 2656,-1 0-1791,1 0 470,-1 0-20,1 0 16,0 0-16,-1 0 16,1-1-16,-1 1 16,1 0-16,-1 0 16,1 0-16,-1-1 16,1 1-16,-1 0 16,1-1-16</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E71224"/>
    </inkml:brush>
  </inkml:definitions>
  <inkml:trace contextRef="#ctx0" brushRef="#br0">52 1 1376,'0'0'4328,"-8"13"-28434,6-8 70227,-1-1-83129,1 1 47446,0 0-10212,0 0-225,1 0-1,0 0 0,0 0 0,0 0 1,0 0-5,0 7 10,2-10-55,-1-1 185,0 1-271,1-1 180,-1 1-45,0-1-1,1 1 5,0-1-10,-1 1 10,1-1-5,0 1 1,0-1 0,1 2 0,-1-2-5,0 0 21,-1 0-35,1 0 31,0 0-20,-1 0 15,1 0-10,0 0 0,-1 1 9,1-1-9,-1 0 0,0 0 10,0 1-15,1-1 15,-1 0-10,0 1 0,0-1 10,0 0-15,0 1 15,0-1-10,0 0 0,-1 2 9,-8 17 232,7-16-1139,1-1 2155,-1 1-2025,1 0 951,-1 0-186,1 0 10,0-1-6,1 1 6,-2 7-10,-4 28-78,5-30 339,0 0-494,0 0 300,-4 12-51,3-14 1,0 1-41,1 0 58,0-1-38,0 1 14,1 0-10,0 12 10,2 19 62,-2-27-294,1 0 510,2 15-429,6 40 145,-8-47 80,-1-17-143,-1 1 68,2 0 11,-1-1-13,0 1-5,2 3 5,0 4 7,0 0-32,1 18 48,-2-21-39,-1 0 37,2 0-47,-1 0 38,1 0-16,0 0 0,6 14 10,-7-18-18,0 0 27,1 0-29,-1-1 17,-1 1-4,1 0 0,0 8 0,1 11 0,1-2-3,-3-17 17,0 0-37,0 0 37,1 0-13,0 0-5,2 7 5,4 23 43,-4-20-214,-1-3 408,-1-3-372,1-1 148,-1 0-6,1 0-8,5 11 0,-1-7 0,-1 1 0,0 0 0,-1 0 0,0 0 0,2 17 0,-4-24 0,-1-1 0,1 1 0,-1-1 0,6 9 0,-5-9 0,1 1 0,-1-1 0,-1 1 0,1 0 0,1 5 0,5 8 0,4 3 0,-10-12 10,2 8-14,-3-15-74,0-1 236,-1 1-273,0-1 141,1 1-20,-1-1-9,0 1 0,0-1 9,0 1-10,0-1 6,0 1-6,0-1 10,-1 3-9,1 0 8,0 0-22,0-1 34,0 1-21,1-1 3,-1 1 0,1 0 5,0-1-10,1 4 10,3 15 63,7 26-338,-9-34 660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0 0,'0'0,"0"0,0 0,0 0,0 0,0 0,0 0,0 0,0 0,0 0,0 0,0 0,0 0,0 0,0 0,0 0,0 0,0 0,0 0,0 0,0 0,0 0,0 0,0 0,0 0</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E71224"/>
    </inkml:brush>
  </inkml:definitions>
  <inkml:trace contextRef="#ctx0" brushRef="#br0">245 1078 2760,'0'0'2713,"-8"-12"-21303,6 11 57618,0 0-71702,0 0 41732,0 0-8590,1-1-474,-1 1 10,0-1-5,1 1 1,-1-1 0,1 1 0,-1-1 0,1 0 0,0 0 0,0 0-1,-2-4 5,-11-35 186,7 19-950,-1-10 1886,7 25-1927,0 1 1142,-1 0-485,0 0 192,0 0-55,0 0 15,0 0-16,-5-6 16,0-1 63,0-1-301,-9-25 462,10 22-241,-14-26-193,15 34 308,1-1 114,0 0-511,-2-10 394,3 9-126,-1 1 75,-6-14-101,5 15 49,2-1 47,-1 0-91,1 0 54,-3-21-7,3 15-8,-7-21 23,6 24-37,2 0 23,0-1-1,0 1-4,1-24 1,0 1 36,-2 0-143,-14-63 212,13 47-137,4 47-36,-1 0 263,1 0-388,0 0 257,0-1-64,2-7 0,0-12 0,1 5 0,-2 18 0,-1-1 0,1 0 0,-1 0 0,0 0 0,0 1 0,0-1 0,0-3 0,-1-6 16,0-1-64,2-22 96,0 6-64,5-4 128,-6 32-1291</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E71224"/>
    </inkml:brush>
  </inkml:definitions>
  <inkml:trace contextRef="#ctx0" brushRef="#br0">101 302 1840,'-3'0'-621,"2"0"163,0-1 5558,1 1-11442,-1 0 8663,0-1-2321,0 1 0,0-1 0,0 1 0,1-1 0,-1 0 0,0 1 0,0-1 0,1 0 0,-1 1 0,1-1 0,-1 0 0,0 0 0,1 1 0,-1-2 1,0 0 69,0 0-285,0 1 430,0-1-286,1 0 74,-1 0-9,0 0 9,1 0 0,-1-3-9,1 3-209,0 0 872,-1 1-1318,1-1 887,0 0-234,-1 1 16,0-1-16,1 1 16,-1-1-16,0 1 16,-1-3-16,1 3 20,1-1-31,-1 1 35,0-1-22,0 1 10,1-1-10,-1 0 10,1 1-5,0-1 0,-1 0 5,1-2-10,-1 0 39,1 0-121,-1 0 175,0 0-116,0 0 29,0 0 0,-1 1 0,0-1 0,1 0 0,-5-5 0,4 5 4,-1-1-15,1 0 19,0 0-5,0 0-11,-2-8 15,-11-44 67,10 40-354,1 0 655,-4-26-594,7 29 135</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E71224"/>
    </inkml:brush>
  </inkml:definitions>
  <inkml:trace contextRef="#ctx0" brushRef="#br0">500 112 4112,'0'0'-3921,"-5"13"16094,3-11-25840,-1 1 20841,1 0-9610,0-1 3117,1 1-689,-1 0 16,-2 5-15,-18 31 535,-1 1-2568,14-21 4912,8-16-4549,0 0 2005,0-1-389,0 1 113,-1 0-51,1-1 0,-1 1-5,-2 2 10,1-1 1,-1 0-40,1 0 70,-1 0-55,1 1 26,0 0-15,1-1 10,-1 1 0,1 0-10,0 0 15,-2 10-16,3-11-5,-1-1 68,1 1-111,0-1 73,-1 1-16,0-1-1,0 0 0,0 1 0,0-1 0,-5 5 0,-11 18 45,10-10-201,-19 26 355,16-28-282,-14 30 24,5-6 122,12-25-58,2 1 5,-1 0-52,-8 27 57,5-14-35,8-23 91,0 1-143,0 0 96,1 0-24,-1 0 0,0 5 0,2-6-1,-1 0 5,0 0-10,0 0 10,-1 0-6,1 0 6,-1-1-10,-4 8 9,-6 16 13,-9 24 33,17-43-373,1 0 847,-9 11-871,8-13 464,0 1-215,1-1 201,0 1-140,0-1 44,-2 9-9,4-11-23,-1-1 102,1 1-153,-1-1 107,-4 7-33,4-8-16,1 1 74,-1-1-111,1 1 80,0 0-32,0-1 16,-1 1-15,2 0 10,-1 0 0,0-1-10,0 6 15,0-4-16,1 0 16,-1 0-16,-1 0 16,1 0-16,0 0 16,-1 0-16,0 0 16,-2 3-16,-8 21 60,6-9-227,4-13 401,0 0-325,1 0 82,0 0 31,0 0-8,0 10-9,0-4 18,0 0-63,-6 23 98,4-24-69,1 1 25,0 0-12,0 13 8,1-8-8,0 0 25,-5 20-41,0 2 32,4 2 3,3-30-67,-2 1 137,-1 11-142,2-21 63,0 0 32,-1 0-72,1-1 48,0 1-12,1 0 0,-1-1 0,0 1 0,0 0 0,1 0 0,-1-1 0,1 1 0,-1-1 0,1 1 0,0 0 0,0-1 0,1 2 0,4 14 0,-5-14 9,-2 0-35,1 0 49,0 1-25,-1-1-6,1 0 16,-1 0-16,0 1 16,-2 3-16,-1 8 46,2-7-172,1-1 339,1 1-348,-1 11 184,1-13-50,0 9 31,0-11-61,-1 1 75,1-1-51,0 1 16,1-1 3,-1 1-10,1-1 10,2 9-5,-2-10-6,0-1 28,-1 1-42,1 0 28,-1 0-7,0 0 0,0 0 0,0-1 0,0 1 0,-1 4 0,1-4 0,-1 1 0,1 0 0,0 0 0,0-1 0,1 1 0,0 7 0,2 0 12,-1 1-47,0 0 68,-1 0-43,-1 22 13,0-28-21,1 12 62,6 24-93,-1-21 94,-5-18-136,0 0 227,0 0-232,0 1 123,0-1-28,0 0 0,-1 1 5,1-1-10,-1 0 10,0 5-5,0-5-2,0-1 12,0 0-18,0 1 12,0-1-3,1 1 0,-1-1 0,1 0 0,-1 0 0,1 1 0,0-1 0,0 0 0,0 0 0,0 0 0,0 0 0,3 3 0,6 16 0,-6-9 9,-3-8-37,0 0 58,1 0-42,-1 0 12,1 0 4,0 0-10,3 5 10,11 17-13,-15-24 33,1 1-48,-1-1 32,1 1-8,-1 0 0,0-1 0,0 1 0,0 0 0,1 3 0,-2-2 0,2 0 0,-1 0 0,0 0 0,5 7 0,3 4 0,-5-8 0,1 0 0,9 10 0,22 37 0,-28-44 13,0-1-53,0 1 83,-1 1-62,7 11 23,-1-1 23,-10-18-139,0 0 280,-1 1-280,0-1 140,0 1-27,0 0-5,2 6 10,-2-7-21,-1 1 49,1-1-67,0 0 44,0 0-12,0 0 5,3 4-10,8 12 6,-8-10 38,0-1-130,1 1 173,8 8-101,4 7 53,-7-6-188,-7-11 372,0-1-316,0 1 78,1-1 43,0 0-23,9 9 1,15 18 140,-11-10-193,-17-22-1108,0 1 3563,0-1-4213,0 0 2298,0 1-495,0 0 16,0-1-16,0 1 16,1 1-16,6 10-272,-5-10 1407,0 0-2796,0 1 2762,0-1-1357,-1 1 260,4 4 5,0 2 43,-5-7-175,1 4 222,-1-5-37,0 0-112,0 0 39,0 1 37,1-1-14,-1 0-10,1 0 10,-1-1-6,1 1 6,0 0-10,0 0 10,0-1-6,0 1 6,0-1-10,4 2 10,2 3 36,-6-2-90,-3-2-147,5 7 810,0-5-1525,1 0 1818,5 20-1428,-4-14 625,-4-9-91,-1-1 31,1 2-146,3 4 285,-4-5-297,0 0-48,0 0 414,0 0-337,0 1 80,0-1 10,0 0-5,0 0 0,-1 1 5,1-1-10,0 3 10,0-1 45,0-2-127,0 0 29,0 0 33,0-1 387,0 1-777,0 0 531,0-1-121,0 1-5,0 0 1,0 0 0,0 0-1,0 0 5,-1 0-10,1 0 10,0 0-5,-1 0 1,2 2 0,1 3 23,11 14-115,6 5 272,9 6-387,-25-27 272,1-2 65,7 14-252,-11-15 132,0-1 1,-1 0-8,1 1-4,-1-1 1,1 1 0,-1-1 0,0 0 0,1 1 0,-1-1 0,0 1 0,1-1 0,-1 1 0,0-1 0,0 1 0,0-1 0,1 1 0,-1-1 0,0 1 0,0 0 0,0-1 0,0 1 0,0 0 0,1 4 10,-1-3 5,0-1-106,2 4 1280,-2-6-5660,-1 0 11226,0 0-11315,0 0 5716,0 1-1159,0-1 0,0 0 9,0 0-9,-1 1 0,1-1 9,0 0-9,0 1 0,0-1 9,-1 1-9,-2-1 0,-1-1 89,1 0-376,1-1 668,0 0-592,0 1 253,-5-7-31,-9-7 127,8 9-645,-16-17 1199,17 16-1121,-17-15 598,-12-6-219,29 23-108,0 0 572,1-1-772,-1 1 473,-10-15-112,15 18 0,-1-1 0,-1 0 0,1 0 0,-10-6 0,8 7 0,0-1 0,1 0 0,-8-8 0,-24-25 62,-21-26-180,42 39-30,-8-8 680,20 26-1005,-1 0 648,1 0-219,-6-13 55,-3-5 55,3 8-287,1-1 512,1 1-458,0-1 198,1-1-28,1 1 0,-4-20-9,7 19 2,2 12 27,0 0-47,-1 0 32,-3-10-8,-38-84-64,31 54 384,7 33-913,2 6 1047,0 0-497,0 0-79,0 0 173,1 0-54,0 0 0,-1-14 10,3 19-15,0 1 16,0 0-15,-1-1 11,1 1-6,0 0 6,-1 0-10,1-1 10,-1 1-5,1 0 0,-1 0 5,1-1-10,-2 0 10,-5-13 20,6 8-121,-1 0 238,0 0-232,-3-7 113,-2-10 1,5 16-122,0 3 274,1 1-336,0-1 239,0 0-94,0-7 17,1 4-16,-1-1 54,-3-14-76,2 14 62,1 1-64,-1-16 79,1 18-74,1-1 90,-1 1-107,-1 0 63,-1-6-8,1 6 8,1-1-51,-1 1 78,1-1-52,0-6 13,-3-65-13,4 72 52,0 0-78,0 0 52,-1 0-13,-1-7 0,2 10 0,-1 0 0,1 0 0,0 0 0,1 0 0,-1 0 0,1 0 0,-1 1 0,1-1 0,1-5 0,4-18 0,-8 1 0,2 19 0,-1-1 0,1 1 0,0 0 0,0-1 0,1 1 0,1-10 0,0 7 0,0-1 0,-1 0 0,0-14 0,1-6 0,2 1-7,-1 7 70,1-32-209,-3 33 255,1 0-84,7-33-92,0 10 92,-7 21-49,-1 15 107,0 0-205,0 0 206,5-14-110,4-13 13,-9 32 62,1 0-96,-1-1 58,-1 1-7,1-1-5,-1 1 1,1-1-1,-1-3 5,3-17 45,14-47-190,41-78 234,-51 132-120,5-20 169,-9 25-312,1-1 193,1 2 19,-1-1-56,10-15 15,-2 6-18,12-28 62,-16 31-88,1-1 57,21-30-14,-11 20 0,-1-1 0,17-40 0,-9 30 0,18-40 0,-29 58 0,-12 18 0,-1 1 0,1 0 0,-1-1 0,0 1 0,3-7 0,-3 3-12,2 0 48,-1 0-71,1 1 43,0-1-2,0 1-9,8-8 0,3-10-224,-13 19 1191,1 0-2469,0 0 2546,6-7-1314,13-17 322,-21 28-398,3-6 1543,-4 7-3449,0-1 4666,1 1-3772,-1 0 1674,0 0-311,0 0-6,0 0 10,0-1-10,0 1 5,0 0 0,0 0-5,0 0 10,0 0-10,0 0 6,1-1-6,-1 1 10,0 0-10,0 0 5,0 0 0,0 0-5,0 0 10,1 0-10,-1 0 5,0 0 0,0-1-5,0 1 10,0 0-10,1 0 6,-1 0-6,0 0 10,0 0-10,0 0 5,1 0 0,-1 0-5,0 0 10,0 0-10,0 0 5,0 0 0,1 0-5,-1 0 10,0 1-10,0-1 6,0 0-6,0 0 10,1 0-10,-1 0 5,0 0 0,0 0-5,0 0 10,0 0-10,0 1 6,0-1-6,1 0 10,4 16-1493</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E71224"/>
    </inkml:brush>
  </inkml:definitions>
  <inkml:trace contextRef="#ctx0" brushRef="#br0">378 18 4608,'0'0'-3696,"-4"-6"15937,-1 4-29349,1 0 31945,-1 0-23669,0 1 11387,0-1-2551,0 1-6,0 1 6,-1-1-10,1 1 9,0 0 0,-9 0-9,-1 0-196,11 1 609,0 0-395,1 0-436,-1 0 634,1 0-210,-1 0 0,0 0 0,1 1 0,0 0 0,-1 0 0,1 0 0,0 0 0,0 0 0,0 1 0,0-1 0,1 1 0,-1 0 0,1 0 0,0 0 0,-1 0 0,1 0 0,-2 5 0,2-3 0,0 0 0,-1-1 0,1 0 0,-1 0 0,0 0 0,-6 7 0,-11 16 0,1 6 0,12-22 0,1-1 0,1 1 0,0 0 0,-6 19 0,-20 68 0,16-34 0,-10 50 0,1 15 293,12-73-1189,3 0 1827,-4 88-1279,13-137 101,4 154 1543,-3-135-3884,1 5 5065,5 34-3324,-1-36-534,0-3 1036</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19 50 3224,'0'0'-3081,"-1"0"12178,-3 0-18013,-8 3 15340,12-3-20366,-1 0 34630,1 1-34369,0-1 17092,0 0-3411,0 0 0,0 0-1,0 0 5,0 1-10,0-1 10,0 0-5,0 0 1,0 0 0,-1 0 0,1 1 0,0-1 0,0 0 0,0 0 0,0 0-1,0 0 5,0 1-10,0-1 10,1 0-5,-1 0 1,0 0 0,0 0 0,0 1 0,0-1 0,0 0 0,0 0-1,0 0 5,0 0-10,0 1 10,0-1-5,0 0 1,1 0 0,-1 0 0,0 0 0,0 0 0,0 0 0,0 1-1,0-1 5,1 0-10,-1 0 10,0 0-5,0 0 1,0 0 0,0 0 0,1 0 0,-1 0 0,0 0 0,0 0-1,1 0 5,3 2-52,0-1 178,0 0-257,1 0 169,-1 0-42,0 0 0,1-1 0,4 0 0,17 3 91,-15-1-476,1 0 994,0-1-1035,11-1 534,12 1-107,78 2 52,-36-3-209,25 0 311,19 1-173,162-1-9,-123-3 42,153-1 483,141 4-3263,169-35 8322,-508 28-11294,48-6 8948,-94 9-3943,2-1 873,-6 0 113,-23 3-2314,-18 1 4611,-1 1-3298,1 1 361,-1 0 581,0 2-195,0 1 0,27 8 0,-31-10 32,-16-2-253,0 0 693,0 0-882,0 0 538,0 1-129,0-1 0,0 1 5,0 0-10,0 0 10,0 0-5,0 0 1,-1 0-1,4 3 5,-5-3-57,1-1 198,-1 1-288,1 0 194,-1-1-57,1 1 9,0-1 0,-1 1-9,1-1 9,2 1 0,-4 1-338,0-2 1591,0 1-3039,0-1 2906,0 1-1384,0-1 255,0 0 9,0 1 0,0-1-9,0 1 9,0-1 0,0 0-9,0 1 9,0-1 0,0 1-10,-1-1 15,1 0-15,0 1 10,0-1 0,0 0-9,-1 1 9,-5 5-623</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43 247 3888,'0'0'-3713,"-1"0"14668,-28-3-20694,27 3 9979,-4-5 3849,1 1-6972,5 4 3998,0-1-206,0 1-2474,0 0 2156,0 0-590,0 0-1,0 0 0,0 0 0,0-1 0,0 1 0,0 0 1,0 0-5,0 0 10,0 0-10,1 0 5,-1 0-1,0-1 0,0 1 0,0 0 0,0 0 0,0 0 0,0 0 1,0 0-5,0 0 10,0-1-10,0 1 5,1 0-1,-1 0 0,0 0 0,0 0 0,0 0 0,0 0 1,0 0-5,0 0 10,1 0-10,-1 0 5,0 0-1,0 0 0,0 0 0,0 0 0,1 0 0,12-5 19,0 1-77,0 1 119,1 0-87,25-1 33,-4 0 59,133-10-294,-147 12 371,217-20 99,-69 5-586,-18 7 459,47-3-112,-67-3 118,59-6-317,16-1 778,108-6-2803,-43 13 6003,-23-7-6793,-209 22 2275,51 5 5415,-5-1-9082,79 0 5982,-131 0-1753,-25-2 112,-1 0 122,1-1-60,15 0 0,-12-1 0,1 1 0,18 1 0,-20 1 0,0-2 0,1 0 0,-1 0 0,14-2 0,-17 2 35,-6 0-270,0 0 730,0 0-920,0 0 554,-1 0-125,1 0-10,0 0 10,0 0-5,0 0 1,-1 0-1,1 0 5,0 0-10,0-1 10,-1 1-5,2-1 1,4-2-417</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1 1 2304,'0'0'1920,"1"0"-15904,20 5 45162,-19-4-60929,1 0 42976,0 0-16734,0-1 4431,0 1-926,0-1 10,-1 1-9,1-1 0,0 0 9,5 0-10,-5 0-14,0-1 75,0 1-114,0 0 76,0 1-20,0-1 5,0 0-10,0 1 10,0 0-5,4 1 0,-3 0 25,1-1-90,-1 0 130,1 0-85,7 0 21,33 4 53,2-1 486,-38-4-3264,1 1 7135,-1 0-7475,0 0 3853,0 0-791,0 1 10,0 1-15,-1 0 15,14 5-10,-17-6 19,-1 0-66,1 0 100,0 0-66,9 1 19,15 5 117,77 32-131,10 4-451,5 10 646,133 44-128,-148-60 535,-9-2-727,-9-5-797,-23-10 1653,-32-10-769,24 10-12,-28-6-170,-17-8 553,0-1-383,0-1-33,15 5 136,4 2 19,-29-12-111,-1 1-330,4 4 1176,-3-4-1267,1 2 421,-1-1 108,1 1 23,0 0-129,3 6 55,-5-8 69,1 3-513,-5 3-557</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0 299 2304,'2'0'-2137,"25"2"13965,-14 5-38791,9-7 57247,0-1-45582,27-4 16574,-6 1-546,7-8-31,-26 4-1123,-12 4 311,0-1 217,17-8-90,-20 9-14,-1 0 0,1 1 0,0 0 0,9-2 0,17-5 0,12-5 17,0 3-67,51-7 98,-29 6-69,-50 9 46,22-9-60,-23 6 52,20-4-12,35-9 233,-50 13-1061,0 0 1819,41-5-1500,6 0 764,-16 2-978,-37 7 1740,23-7-1501,11-3 384,-30 9 180,-15 2-99,1 1 112,0 0-207,8 0 143,-9 1-22,-1-1-34,1 1 41,0-1-25,-1 0 6,1 0 0,0-1 1,-1 0-5,8-3 10,-12 4-23,1 0 57,0 1-79,1-1 52,-1 0-13,0 1 0,0 0 0,0-1 0,0 1 0,4 0 0,10-2 0,-11 1 54,1-1-216,0 1 325,0 0-221,10 0 65,-15 1-3,1-3-75,-1 2-348</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7 826 1376,'0'0'-1311,"0"2"5173,0-1-7566,0 1 4754,0 0-931,0-1-135,0 1 16,0-1 0,0 1 0,-1-1 0,1 1 1,-1-1-5,1 1 10,-1-1-10,0 2 5,-2 5 941,3-6-3685,4 7 7451,-2-8-14968,0-1 26092,-1 1-27484,1-1 14822,0 0-3164,-1 1-10,1-1 5,0 0 0,-1 0-5,1-1 10,0 1-10,-1 0 6,1 0-6,0-1 10,-1 1-10,1-1 6,0 1-6,-1-1 10,3-1-10,-1 0-40,0 0 178,-1-1-266,1 1 174,0 0-41,-1-1-1,0 0 0,1 0 0,1-4 0,3-5-4,-1-1 16,0 0-24,6-21 15,5-20 76,28-78-240,-29 91 118,-2-2 364,11-53-580,0-1 297,-20 72-14,-2 11 68,-1 1-248,2 0 228,0 1-81,7-18 15,-7 19 13,-3 9-121,-1 1 273,0 0-296,1-1 159,-1 1-34,1 0 0,-1 0 0,1 0 0,0-1 0,-1 1 0,1 0 0,0 0 0,0 0 0,1-1 0,-1 1 121,1 14-478,0-9 588,15 112 83,9 38-864,-19-107 707,-7-37 176,1-1-695,1 0 475,-1 0-113,1 0 0,1-1 0,0 1 0,7 15 0,-3-12 0,2-2 0,-8-9 0,1 0 0,0 0 0,-1 0 0,1 0 0,0-1 0,0 1 0,-1 0 0,1-1 0,0 1 0,0-1 0,0 0 0,0 0 0,0 0 0,0 0 0,0 0 0,-1 0 0,1 0 0,0-1 0,0 1 0,0 0 0,0-1 0,0 0 0,-1 1 0,1-1 0,0 0 0,-1 0 0,3-1 0,1-2 0,0 1 0,0-1 0,0 1 0,-1-1 0,0-1 0,1 1 0,4-8 0,20-33 32,-2-1-128,-2-2 192,34-90-128,-23 14 0,-32 108 128,15-64-132,-16 70-155,9-25 542,-9 23-279,-2 11-1432,-1 0 3583,0 0-3714,0 0 1860,1 0-373,-1 0 10,1 0-10,-1 0 6,1 0-6,-1 0 10,1 0-10,0 0 6,0 0-6,0-1 10,-1 15 577,0-10-2886,-5 161 6092,-1-2-7764,0-34 7872,0-4-6727,6-116 1783,1 1 5634,0-1-8309,0 0 4740,0 1-1018,3 8 0,4 5-122,-6-19 445,-2-3-547,0 1 178,1-1 128,-1 1-96,0-1 18,1 1-10,-1-1 10,0 0-5,1 1 1,-1-1 0,0 1 0,1-1 0,-1 0 0,1 1 0,-1-1-1,0 0 5,1 0-10,0 1 10,3 1-234,14 7 229,-17-9 2300,0 0-6900,0 0 8056,0 0-4381,0 0 932,0 0-9,0-1 0,0 1 9,0 0-10,0 0 6,0-1-6,0 1 10,0 0-10,-1-1 6,2 0-6,-2 1 73</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186 148 2304,'4'21'5232,"-5"-20"-35908,0 0 91313,1 0-110813,-1 0 65162,0 1-14989,1-1 0,-1 0 10,1 0-15,0 1 16,-1-1-16,1 0 16,0 1-16,0-1 15,0 0-10,0 1 0,0-1 10,0 0-15,0 1 16,1-1-16,-1 0 16,0 1-16,1-1 15,-1 0-10,1 0 0,-1 1 10,1-1-15,1 2 16,2 18 170,-1-10-923,-2-8 1822,0 1-1667,1 0 607,-1-1 41,1 1-54,-1-1-10,4 5 10,-5-7-19,2 3 54,1 0-73,-1 0 43,0-1-13,1 1 12,0 0-16,6 5 16,-6-8-23,0 1 43,0-1-53,0 0 33,0-1-8,0 1 0,0 0 0,0-1 0,0 0 0,0 0 0,0 0 0,0 0 0,0 0 0,0 0 0,0-1 0,0 0 0,0 0 0,0 1 0,0-2 0,0 1 0,3-2 0,13-6 0,-17 9 0,1-1 0,-1 0 0,1 0 0,-1-1 0,1 1 0,-1 0 0,0-1 0,0 1 0,0-1 0,0 0 0,0 0 0,0 0 0,3-4 0,3-8 25,-1 0-99,-1-1 146,0 1-94,-1-1 21,-1-1 1,0 1 0,-1-1 0,-1 1-1,1-22 5,4-28 271,-8 44-1102,-1 15 2130,-1 14-3502,3-3 4739,0-1-3442,0 1 381,0 0 849,1-1-328,0 1 0,0-1 0,0 1 0,3 7 0,2 7-21,-2-4 121,-2-9-312,-1-1 457,0 0-392,0 1 178,1 9-23,-1-2 2,0 1-56,7 26 93,0 2-70,-5-19 45,0 0-38,-2 0 17,0 0-3,-2 1 5,0-1 0,-5 23-9,-8 25 158,-6 22-329,13-67 48,-1-1 93,-19 41 457,18-47-666,-1 2 25,-12 18 989,17-33-1941,1 1 2540,-1-1-2461,-1 0 1461,1 0-374,-1-1 9,-10 9 0,11-12 36,0 1-171,0-1 270,0 0-189,0-1 54,0 1 0,-1-1-9,1 0 9,-1 0 0,1 0-9,0-1 9,-1 0 0,1 0-9,-1-1 9,1 1 0,-1-1-10,1 0 15,0 0-15,-9-4 10,8 2-34,-2 0 122,0-1-173,0 0 96,0-1-3,1 1-15,-1-1 6,1-1-6,-9-8 10,3-1-89,2 4 99,1-1 414,1 0-1021,0 0 820,0-1-237,-7-16 15,6 9-4170,2 1 15204</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0-2,'0'25,"50"-25,-50 0,25 0,0 0,-1 0,26 0,-50 0,25 25,-25-25,25 0,-1 0,1 0,25 0,-25 0,-1 0,1 0,-25 0,50 0,-50 0,25 0,-1 0,1 0,0 0,0 0,0 0,-1 0,1 0,0 0,-25 0,50 0,-50 0,49 0,-49 0,25 0,0 0,0 0,0 0,49 0,-74 25,25-25,24 24,-24-24,50 25,-26-25,-49 0,25 0,0 0,0 0,24 0,-49 0,25 0,0 0,0 0,-1 0,-24 0,25 0,0 0,25 0,-50 25</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4 139 1376,'4'-7'-1248,"5"-11"6255,-3 4-12679,1 0 13127,17-23-7138,-21 33 594,-1 1 4782,1 0-7390,0 0 4935,0 0-1246,0 0 16,1 1-16,-1-1 16,1 1-16,-1 0 16,1-1-16,0 2 16,0-1-16,0 0 16,0 1-15,5-1 10,5-1-32,-5 1 188,0 0-459,1 1 541,-1 0-312,0 1 68,1 0 10,-1 0-15,11 2 16,-8 0-48,-7-2 210,0 1-470,0 0 530,-1 0-290,1 0 52,0 1 16,0 0-16,0 0 16,-1 0-16,1 0 16,6 6-16,-10-7-144,0 0 625,-1 0-949,1 0 635,0 0-159,-1 1-1,1-1 5,-1 0-10,0 0 10,1 1-5,-1-1 1,0 0 0,0 3-1,2 5 205,-1-6-1044,-1-1 2147,1 1-2214,0 0 1147,-1 0-244,0-1 5,0 1 0,0 0-5,0 0 10,0-1-10,0 1 5,-2 5 0,-11 29 309,3-14-1139,5-11 1129,-1 0 659,0 0-2018,-1-1 1380,-1 1-327,0-1 10,0-1-6,-1 0 6,-14 13-10,16-17-113,1-1 486,-1 0-732,-1-1 482,1 1-113,-1-2-5,1 1 0,-1-1 5,0 0-10,-12 3 10,16-5 23,1-1-111,-1 1 168,1 0-112,-1-1 28,1 0 1,-1 0-5,0 0 10,1 0-10,-1 0 5,1-1-1,-1 0 1,1 0-5,-1 0 10,1 0-10,-1 0 5,1-1-1,0 1 1,0-1-5,0 0 10,0 0-10,0 0 5,0 0-1,0-1 1,-3-3-5,4 3 6,0 0 5,0 0-14,1 0 5,-1-1 6,1 1-6,-1-1 6,1 0-10,0 1 10,1-1-6,-2-6 6,2-40-1434,1 27 7036,-1 14-13945,1 0 13981,1 1-7199,-1-1 1629,2 1-66,-1 0-10,1 0 5,0 0-1,8-14 1,-1 9-3748,5 3 13664</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259 459 6560,'0'0'-5967,"8"-1"22801,-5 0-31568,0 0 17602,0-1-1902,0 0-936,0 0-24,0 1-9,0-2 0,0 1 9,-1 0-9,1-1 0,-1 1 9,0-1-10,4-4 6,-1-2 356,1-1-1437,6-16 2157,3-6-1571,-7 14 736,0 0-155,-2-1-451,6-21 530,-11 35-296,2-19 546,-2 20-922,-1 0 809,1-1-422,-1 1 153,3-7-43,-1 7 38,-1-1-103,1 0 143,-1 0-93,0 0 23,-1 0 1,1 0-5,-1 0 10,0 0-10,-1 0 5,1 0-1,-1 0 0,-1-7 0,-1 5 55,1 1-220,-1-1 330,1 1-220,-2 0 55,1 0 0,-1 0 0,0 0 0,-9-9 0,6 9 76,0 0-304,-1 1 456,0-1-304,0 2 76,0-1 0,-10-3 0,-7-4 348,22 10-1804,0 1 3736,0 0-3864,1 0 1996,-1 0-412,0 0 0,0 0 0,0 1 0,0-1 0,0 1 0,0 0 1,0 0-5,0 0 10,0 0-10,0 1 5,0-1-1,0 1 0,0 0 0,0 0 0,0 0 0,0 0 0,0 0 0,1 0 0,-1 1 0,1 0 0,-1-1 0,1 1 0,-1 0 0,-2 4 0,1-3-7,2-1 19,-1 0-6,0 0-25,1 1 24,0 0 1,-1-1-10,1 1 5,0 0-1,0 0 0,1 0 0,-1 0 0,1 0 0,-2 4 0,-7 22 321,6-17-1523,-1 1 2883,-1 14-2723,-39 215 1588,13-100-1925,26-118 3699,-9 56-4037,5-26 2195,5-31-981,2 0 1977,-2 34-2938,5-47 819</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55 0 2304,'4'9'3938,"-1"2"-26121,0 1 65104,1 19-77967,-3-14 44427,-2 22-6411,-1-15-6688,-2 0 6946,-10 39-5462,3-13 2988,8-32-1096,-10 31 1295,4-12-1650,2-9-1134,2-11 3395</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0 0 6448,'7'14'-6151,"-5"-12"24298,-2 2-36777,0-2 28773,0-1-17996,1 0 13820,-1 0-7590,0 0 1626,0 0-9,1 0 10,-1 0-6,1 0 6,-1 0-10,1 1 828,1 0-4095,3 5 7862,-4-6-7414,0 0 4217,-1 0-2607,1 0 1732,0 0-524,0 0 10,-1 1 0,1-1-10,0 0 15,-1 0-16,1 1 16,-1-1-16,0 0 16,1 1-15,-1-1 10,0 0 0,0 1-10,0 1 15,0 1-592,2 4-1106,1 2 8834</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255 39 2304,'0'-12'485,"0"6"-3522,-3-9 9561,3 15-16566,-15-5 25021,11 4-30767,1 1 26036,-1 0-14852,0 0 5839,0 1-1232,0-1-9,0 1 9,1 0 0,-1 0-9,0 0 9,1 0 0,-1 1-9,1-1 9,-5 3 0,-6 5 129,-22 16-542,30-21 600,2 0 298,0-1-1028,1 1 635,-1-1-56,1 1-33,0 0-10,0 1 6,-5 8-6,-14 36 58,9-18-284,3-10 566,2-6-447,2 0-25,-1 0 242,2 1-122,0-1 19,-4 24-9,7-31 194,0 3-892,1 1 1709,0 0-1642,0-1 787,1 1-146,1 12-10,0-22 26,-1 0-69,0 0 97,1 0-64,-1 0 16,1 1 0,0-1 0,0 0 0,0-1 0,0 1 0,0 0 0,0 0 0,0 0 0,0-1 0,1 1 0,-1 0 0,1-1 0,-1 1 0,1-1 0,0 0 0,-1 1 0,1-1 0,0 0 0,0 0 0,0 0 0,0-1 0,0 1 0,0 0 0,0-1 0,0 1 0,0-1 0,0 0 0,1 1 0,-1-1 0,3-1 0,-2 1-27,0 0 108,1-1-163,-1 1 113,0-1-37,0 0 9,0 0 0,0-1-9,0 1 9,0-1 0,0 1-9,0-1 9,0 0 0,3-2-9,-2-1 22,1 1-53,0-1 73,-1 1-48,0-1 12,0 0 0,4-7 0,-1 1 7,18-21-29,-16 23 121,-1-1-335,11-18 465,-7 3-488,15-42 802,-12 27-963,-2-6 397,-8 40-201,-4 5 835,0 3-774,4 19 134,-2-10-1019,-1 1 2863,0-1-2931,0 14 1348,-2 198-3,-2-189-930,1-12-314,0-8 2900,1-3 604</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288 2 1840,'0'0'985,"-4"-1"-6679,3 1 14128,-1 0-9422,1 0-4486,0-1 8208,-1 1-2728,1 0-10,0 0 6,-1 0-6,1 0 10,0 0-10,-1 1 6,1-1-6,0 0 10,0 1-10,-1-1 5,1 1 0,0-1-5,-2 2 10,-21 16 3119,5-3-14815,-19 13 28400,30-22-29222,1 0 19763,-1 0-11376,0-1 5363,0 0-1238,-1 0 0,-14 5-1,17-8-131,0 0 534,0-1-807,0 0 544,0 0-146,0 0 15,0-1-15,0 0 10,-11-1 0,-13-6-5047,18 3 19617</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0 13 5728,'1'0'-5681,"4"-2"22600,-5 2-33549,0 0 21817,1 0-4944,-1 0-277,0 0 27,0 0 10,0 0 0,0 0-10,0 0 15,0 0-16,0 0 16,0 0-15,0-1 10,1 1 0,-1 0-10,0 0 15,0 0-16,0 0 16,0 0-16,0 0 16,0 0-15,0 0 10,0 0 0,0 0-10,0 0 15,0 0-16,0-1 16,0 1-16,0 0 16,0 0-15,0 0 10,0 0 0,0 0-10,0 0 15,0 0-16,0 0 16,0 0-15,0-1 10,0 1 0,0 0-10,0 0 15,0 0-16,0 0 16,0 0-16,0 0 16,0 0-15,0 0 10,0 0 0,0 0-10,0-1 15,0 1-16,0 0 16,0 0-15,0 0 10,0 0 0,0 0-10,0 0 15,6-6 381,2 6 4073,5 14-23920,-12-13 44838,1 0-35298,-1 0 6776,0 1 5426,1-1-2288,-1 1 10,0-1-10,0 1 5,0-1-1,0 1 1,0 0-5,0 0 10,0-1-10,-1 1 5,1 0-1,0 2 0,2 25 507,5 54-1992,-8-73 2310,0 0 539,0 0-3160,-2 0 2378,1-1-579,-1 1 0,-4 12-10,4-14 27,0-1-64,1 1 88,-1-1-64,2 1 27,-1-1-10,2 14 0,-1-10 214,0 0-829,-2 12 1230,-1 50-1566,0-62 2908</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0 1 5528,'0'0'-5106,"11"12"23383,-6 1-45206,-1 1 49114,-1-1-33346,0 1 13894,0 0-2729,0 23-10,-3-35-849,0 0 3354,-1 6-4860,2 14 3092,-1-22-1070,0 0 1119,0 1-1430,0-1 851,0 0-207,0 1 9,0-1 0,0 1-9,0-1 9,0 0 0,0 1-10,0-1 15,0 1-15,0-1 10,0 0 0,0 1-9,0-1 9,1 1 0,-1-1-10,0 0 15,0 1-15,0-1 10,1 0 0,-1 1-9,0-1 9,0 0 0,1 0-10,-1 1 15,0-1-15,1 0 10,-1 0 0,0 1-9,1-1 9,0 0 0,-1 0-147</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0 0 8288,'0'0'-94,"4"7"-15752,4 26 60909,-5-22-88420</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216 121 6912,'0'0'358,"0"2"-15450,0 27 58736,0-27-88210,-1-1 61652,-1 1-18628,-1 1 1561,0-1-31,0 0 121,0 0-117,0-1 16,0 1-16,0-1 16,-1 1-16,1-1 16,0 0-16,-1 0 16,-6 1-16,5-2-10,3 0 85,0 0-128,0 0 70,0 0 2,1 0-19,-1 0 16,0 0-15,0-1 10,0 1 0,1-1-10,-1 1 15,0-1-16,0 1 16,1-1-16,-1 0 16,1 0-16,-1 0 16,1 0-16,-1 0 16,-2-3-16,-4-12-126,8 14 680,-1 2-1341,1-1 1293,0 0-601,0 1 95,0-1 7,0 1 5,0-1-10,0 0 10,-1 1-5,2-1 0,-1 1 5,0-1-10,0 0 10,0 1-5,0-1 1,0 0-1,0 1 5,1-1-10,-1 1 10,0-1-5,1 0 0,4-22-109,-5 21 562,1 0-1138,-1 0 1147,1 0-577,0 0 116,-1 0 0,1 0 0,0 0 0,0 1 0,2-4 0,5-9-10,-7 10 37,0 0-49,0 0 27,1 0-8,-1 0 7,1 0-5,0 1 0,0-1 5,4-4-10,2-2-29,-7 7 205,-1-1-451,5-4 489,2 4-282,8-1 39,-14 5 308,0-1-744,0 1 804,0 0-414,0 0 73,-1 0 15,1 0-10,0 0 0,0 0 10,0 0-15,0 1 15,0-1-10,0 0 0,0 0 10,-1 1-15,1-1 16,0 0-16,0 1 15,0-1-10,-1 1 0,1-1 10,0 1-15,-1-1 15,1 1-10,0 0 0,-1-1 10,1 1-15,-1 0 16,1 0-16,-1-1 15,1 1-10,-1 0 0,1 0 10,-1 0-15,0 1 16,9 15 66,-1 1-313,-1 0 481,6 22-322,-5-9 78,5 22 10,5 66 284,-17-111-1625,-2-1 3508,1 0-3728,-1 0 1964,0 0-409,-3 9-6,0 7-81,2-17 465,1 0-986,-1 0 1034,-1 0-546,1 0 125,-1-1-10,0 1 0,-7 9 10,5-7-1,1 0-41,-7 14 73,8-14-72,2-5 141,0 0-301,0 0 343,0 0-186,-1 0 29,1 0 16,-1-1-16,0 1 16,0 0-15,0-1 10,-3 4 0,-19 22 545,20-23-2755,0 1 5515,0-1-5510,-7 6 2755,9-9-611,1-1 217,-1 0-312,0 0 199,0 0-43,1 0 0,-1 0-10,0 0 15,0 0-15,0-1 10,0 1 0,0-1-9,0 1 9,0-1 0,-4 1-10,-2-1 25,1 0-56,0-1 75,0 0-51,-11-2 15,15 2-16,1 0 60,-1 0-90,0 0 60,1 0-15,-1-1-1,1 1 5,0-1-10,-1 0 10,1 1-5,0-1 1,0 0 0,0 0 0,0 0 0,1-1 0,-2-1 0,-5-8-209,2 1 836,0-1-1254,0 0 836,1 0-208,1-1-5,0 1 10,0-1-10,1 0 5,1 0-1,0 0 1,1 0-5,1-16 10,-3-53-3444,6 36 12616</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0 0,'0'0,"0"0,0 0,0 0,0 0,0 0,0 0,0 0,0 0,0 0,0 0,0 0,0 0,0 0,0 0,0 0,0 0,0 0,0 0,0 0,0 0,0 0,0 0,0 0,0 0,0 0,0 0,0 0,0 0,0 0,0 0,0 0,0 0,0 0,0 0,0 0,0 0,0 0,0 0,0 0,0 0,0 0,0 0,0 0,0 0,0 0,0 0,0 0,0 0,0 0</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0 1 6448,'4'2'-5863,"-3"-2"22441,0 0-31134,0 1 17386,-1-1-1819,1 0-1011,0 1 0,0-1-1,-1 1 5,1-1-10,0 1 10,-1-1-5,1 1 1,0-1 0,-1 1 0,1 0 0,-1-1-1,1 1 5,-1 0-10,1 1 10,0 0 141,0-1-319,-1 6 358,7 167 2354,-5-117-15714,0-30 34621,-2 29-35298,-1-30 16140,2 26-1597,1 18-849,10-83-60,-10 8 1531,0 0-3386,0 0 3481,-1 0-1764,1 0 360,0-8 0,5-15-54,8-16 181,7-2-221,7-3 65,-29 49 113,0-1-237,0 1 302,0 0-206,0-1 54,0 1 0,0 0 0,0 0 0,1-1 0,-1 1 0,0 0 0,0 0 0,0-1 0,0 1 0,1 0 0,-1 0 0,0 0 0,0-1 0,0 1 0,1 0 0,-1 0 0,0 0 0,0 0 0,1-1 0,-1 1 0,0 0 0,0 0 0,1 0 0,-1 0 0,0 0 0,1 0 0,-1 0 0,0 0 0,0 0 0,1 0 0,-1 0 0,0 0 0,1 0 0,-1 0 0,0 0 0,0 0 0,1 0 0,-1 0 0,0 1 0,0-1 0,1 0 0,-1 0 0,0 0 0,0 0 0,1 0 0,-1 1 0,0-1 0,0 0 0,0 0 0,1 1 1,5 8-5,0-2 20,-3-4-16,-1 0-71,1 1 164,-1-1-131,0 1 44,0 0-10,0 0 5,0 0-1,-1 0 1,1 0-5,0 6 10,2 2 157,-1 0-801,0 1 1553,-1-1-1496,0 1 719,-1 0-139,-1-1 5,0 14-10,0-24-907</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0 80 3224,'2'-7'-3085,"-1"-1"12238,0 1-18102,1-1 11729,3-9-2682,-4 14 292,0 0-1546,1 0 2309,-1 1-1538,1-1 389,0 1-10,0-1 10,2-2-6,-1 1-230,1 0 4261,-4 4-18238,0 0 34997,1 0-34687,-1 1 17423,1-1-3524,-1 0-1,0 0 5,1 1-10,-1-1 10,0 0-5,1 1 1,-1-1 0,0 0 0,1 1 0,-1-1 0,0 1 0,0-1 0,1 1-1,-1-1 5,0 0-10,0 2 10,5 10 578,-1 0-2332,6 25 3503,2 6-2176,-8-28-780,0 0 3826,-1 0-4913,-1 0 2996,1 16-705,-3 65 90,-1-46-553,-3 85 1318,11-29-1646,-7-100 1280,0-1-760,0 0 354,1-1-82,-1 1-3,3 9 1,-2-13 2,-1 1-8,1-1 12,-1 0-8,1 0 3,-1 0-5,1 0 10,0 1-10,0-1 5,-1 0-1,1 0 0,0 0 0,2 1 0,-3-1-4,1-1 16,-1 1-24,0-1 16,1 1-4,-1-1 0,1 1 0,-1-1 0,1 1 0,0-1 0,-1 1 0,1-1 0,-1 0 0,1 1 0,0-1 0,-1 0 0,1 0 0,0 0 0,-1 1 0,1-1 0,0 0 0,0 0 0,-1 0 0,1 0 0,0 0 0,-1 0 0,1 0 0,0 0 0,-1-1 0,1 1 0,0 0 0,-1 0 0,1 0 0,0-1 0,-1 1 0,2-1 0,0 0 0,1 0-3,-3 1 25,12-9-183,-9 6 535,0 0-705,-1 1 423,1-2-85,-1 1-8,0 0 5,0 0-10,0-1 10,0 1-5,0-1 0,-1 0 5,1 0-10,-1 1 10,0-1-5,1-6 0,4-14-2271,-2 14 10200</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2-02-08T17:11:23"/>
    </inkml:context>
    <inkml:brush xml:id="br0">
      <inkml:brushProperty name="width" value="0.05" units="cm"/>
      <inkml:brushProperty name="height" value="0.05" units="cm"/>
      <inkml:brushProperty name="color" value="#66CC00"/>
    </inkml:brush>
  </inkml:definitions>
  <inkml:trace contextRef="#ctx0" brushRef="#br0">0 64 9152,'0'0'-8448,"4"-7"32640,-1 3-46167,-1 0 27228,1 0-4362,0 0-804,0 1-87,0-1 1,0 1-5,0 0 10,1 0-10,0 0 5,0 0-1,0 1 1,0-1-5,0 1 10,0 0-10,0 0 5,6-1-1,-3 0-100,-6 3 369,1 0-476,0-1 215,0 1 19,-1 0-21,1 0-9,0 0 0,0 0 10,3 0-15,3 1 208,-2-1-886</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5 0,'-25'0,"75"25,-25 0,26-25,-1 0,26 24,-26 26,26-50,-26 0,1 0,25 0,-26 0,-25 0,26 24,-51-24,49 0,1 0,-50 24,26-24,-1 0,0 0,0 0,1 25,-1-25,0 0,0 0,26 0,-26 0,25 0,-24 0,-1 0,-25 0,50 0,-50 0,25 0,1 0,24 49,-25-49,0 0</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0 0,'25'0,"50"0,-75 0,25 0,-25 0,24 23,1 0,25 0,-50-23,25 0,-1 23,1-23,0 23,0-23,25 0,49 23,-99-23,74 0,-49 0,25 0,-25 0,-1 0,76 23,-100-23,24 0,26 0,-25 0,0 0,24 23,1-23,-25 0,0 0,0 0,-25 0,49 0,1 0,-50 0,49 0,-49 0,25 0,0 0,25 0,-25 0,-1 0,1 0,0 0,0 0,-25 0,99 0,-99 0,-99 0,-50 0,99 0,-99 0,-49 0,123 0,-24 0,0 0,24 0,50 0,-24 0,24 0,0 0,0 0,1 0,-1 0,0 0,0 0,25 0,-50-23,50 23,-49 0,49 0,-25 0,0 0,0 0,1-23</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0 75,'25'24,"-25"-24,99 0,0 0,0 0,49 0,-73 0,24 0,-50 0,1 0,-1 0,1 0,-50 0,49 0,-49 0,25 0,0 0,-1 0,1 0,0 0,0 0,-50-24,-74 24,74 0,-74-25,50 25,-26 0,1-25,49 25,-49 0,25 0,24 0,0 0,0 0,1 0,-1 0,25 0,-50 0,25 0,1 0,-1 0,0 0,0 0,1 0,-1 0,0 0,25-25,-25 25</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2-02-08T17:11: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
  </inkml:definitions>
  <inkml:trace contextRef="#ctx0" brushRef="#br0">0 15,'0'0,"0"0,50 0,-50 0,49 0,1 0,-50 0,50 0,-26 0,1 0,0 0,0 0,-1 0,1 0,0 0,0 0,24 0,-24 0,0 0,0 0,0 0,-1 0,-24 0,50 0,-50 0,25 0,0 0,-1 0,1 0,0 0,0 17,-25 1,25-18,-25 0,49 0,-49 0,25 0,49 0,-74 0,25 0,25 17,-50-17,49 0,1 17,-50-17,25 0,-1 0,1 0,0 0,0 0,0 0,-25 0,49 17,-49-17,50 0,-1 0,-49 0,25 0,0 0,0 0,-1 0,26 0,0 0,-26 0,1 0,0 0,0 0,0 0,-25 0,49 0,-49 0,25 0,0 0,0 0,-25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49233C-9269-470B-9491-8F0861A2FD53}" type="datetimeFigureOut">
              <a:rPr lang="en-US" smtClean="0"/>
              <a:t>1/15/2023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20E5E-0226-47B6-98CB-90321C1856C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02A09-0249-43A5-BAB8-42C501A80089}" type="slidenum">
              <a:rPr lang="en-US" smtClean="0"/>
              <a:t>116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20E5E-0226-47B6-98CB-90321C1856C2}" type="slidenum">
              <a:rPr lang="en-US" smtClean="0"/>
              <a:t>139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20E5E-0226-47B6-98CB-90321C1856C2}" type="slidenum">
              <a:rPr lang="en-US" smtClean="0"/>
              <a:t>175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20E5E-0226-47B6-98CB-90321C1856C2}" type="slidenum">
              <a:rPr lang="en-US" smtClean="0"/>
              <a:t>191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r>
              <a:rPr lang="en-US" baseline="0" dirty="0" err="1"/>
              <a:t>Exophthalmos</a:t>
            </a:r>
            <a:r>
              <a:rPr lang="en-US" baseline="0"/>
              <a:t> eye</a:t>
            </a:r>
            <a:endParaRPr lang="en-US" dirty="0"/>
          </a:p>
        </p:txBody>
      </p:sp>
      <p:sp>
        <p:nvSpPr>
          <p:cNvPr id="4" name="Slide Number Placeholder 3"/>
          <p:cNvSpPr>
            <a:spLocks noGrp="1"/>
          </p:cNvSpPr>
          <p:nvPr>
            <p:ph type="sldNum" sz="quarter" idx="10"/>
          </p:nvPr>
        </p:nvSpPr>
        <p:spPr/>
        <p:txBody>
          <a:bodyPr/>
          <a:lstStyle/>
          <a:p>
            <a:fld id="{B3720E5E-0226-47B6-98CB-90321C1856C2}" type="slidenum">
              <a:rPr lang="en-US" smtClean="0"/>
              <a:t>204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45F52A-7EA4-43BF-B5F5-1172392982EB}" type="datetime1">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C49B3-DFFD-4844-A6FF-8C37A804B8F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DE06AD-32FE-4AA1-A5DF-346C99A0FAFA}" type="datetime1">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C49B3-DFFD-4844-A6FF-8C37A804B8F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FB9F1-6498-44E8-94DC-BC5FDE9565DD}" type="datetime1">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C49B3-DFFD-4844-A6FF-8C37A804B8F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4C01D8-21FA-49F5-9B09-E190E2504DF4}" type="datetime1">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C49B3-DFFD-4844-A6FF-8C37A804B8F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B136E6-AA75-4E61-BA77-5FD910F2CFD9}" type="datetime1">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C49B3-DFFD-4844-A6FF-8C37A804B8F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9A78CB-FAC5-4A02-9241-71A2552671DC}" type="datetime1">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C49B3-DFFD-4844-A6FF-8C37A804B8F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A39C32-2510-4818-9277-2196D5F7653C}" type="datetime1">
              <a:rPr lang="en-US" smtClean="0"/>
              <a:t>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C49B3-DFFD-4844-A6FF-8C37A804B8F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14ADE-61EE-4A5C-B24B-7ADB64525CD6}" type="datetime1">
              <a:rPr lang="en-US" smtClean="0"/>
              <a:t>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C49B3-DFFD-4844-A6FF-8C37A804B8F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3E273-FFF0-4121-BC47-CA467EEB9175}" type="datetime1">
              <a:rPr lang="en-US" smtClean="0"/>
              <a:t>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C49B3-DFFD-4844-A6FF-8C37A804B8F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4100AE-6E7D-4FE6-BBE1-8A92593CCB33}" type="datetime1">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C49B3-DFFD-4844-A6FF-8C37A804B8F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ACB0A3-37BA-4A6A-B6F6-8CEF0B1B651B}" type="datetime1">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C49B3-DFFD-4844-A6FF-8C37A804B8F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100FE-3B21-458E-963D-3C920B204E4F}" type="datetime1">
              <a:rPr lang="en-US" smtClean="0"/>
              <a:t>1/15/2023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C49B3-DFFD-4844-A6FF-8C37A804B8F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3" Type="http://schemas.openxmlformats.org/officeDocument/2006/relationships/image" Target="../media/image77.jpeg"/><Relationship Id="rId7" Type="http://schemas.openxmlformats.org/officeDocument/2006/relationships/image" Target="../media/image380.png"/><Relationship Id="rId12" Type="http://schemas.openxmlformats.org/officeDocument/2006/relationships/image" Target="../media/image400.png"/><Relationship Id="rId2" Type="http://schemas.openxmlformats.org/officeDocument/2006/relationships/image" Target="../media/image76.png"/><Relationship Id="rId16" Type="http://schemas.openxmlformats.org/officeDocument/2006/relationships/image" Target="../media/image420.png"/><Relationship Id="rId1" Type="http://schemas.openxmlformats.org/officeDocument/2006/relationships/slideLayout" Target="../slideLayouts/slideLayout3.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370.png"/><Relationship Id="rId15" Type="http://schemas.openxmlformats.org/officeDocument/2006/relationships/customXml" Target="../ink/ink7.xml"/><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390.png"/><Relationship Id="rId14" Type="http://schemas.openxmlformats.org/officeDocument/2006/relationships/image" Target="../media/image41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web.facebook.com/ufi/reaction/profile/browser/?ft_ent_identifier=ZmVlZGJhY2s6ODc1MTg0MjY5NTY3MTcxXzg3NTE4NjI1OTU2Njk3Mg==&amp;av=100002241776440"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99.jpeg"/><Relationship Id="rId1" Type="http://schemas.openxmlformats.org/officeDocument/2006/relationships/slideLayout" Target="../slideLayouts/slideLayout1.xml"/><Relationship Id="rId4" Type="http://schemas.openxmlformats.org/officeDocument/2006/relationships/image" Target="../media/image670.png"/></Relationships>
</file>

<file path=ppt/slides/_rels/slide1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400.png"/><Relationship Id="rId3" Type="http://schemas.openxmlformats.org/officeDocument/2006/relationships/image" Target="../media/image77.jpeg"/><Relationship Id="rId7" Type="http://schemas.openxmlformats.org/officeDocument/2006/relationships/image" Target="../media/image710.png"/><Relationship Id="rId12" Type="http://schemas.openxmlformats.org/officeDocument/2006/relationships/customXml" Target="../ink/ink13.xml"/><Relationship Id="rId17" Type="http://schemas.openxmlformats.org/officeDocument/2006/relationships/image" Target="../media/image420.png"/><Relationship Id="rId2" Type="http://schemas.openxmlformats.org/officeDocument/2006/relationships/image" Target="../media/image76.png"/><Relationship Id="rId16" Type="http://schemas.openxmlformats.org/officeDocument/2006/relationships/customXml" Target="../ink/ink15.xml"/><Relationship Id="rId1" Type="http://schemas.openxmlformats.org/officeDocument/2006/relationships/slideLayout" Target="../slideLayouts/slideLayout3.xml"/><Relationship Id="rId6" Type="http://schemas.openxmlformats.org/officeDocument/2006/relationships/customXml" Target="../ink/ink10.xml"/><Relationship Id="rId11" Type="http://schemas.openxmlformats.org/officeDocument/2006/relationships/image" Target="../media/image720.png"/><Relationship Id="rId5" Type="http://schemas.openxmlformats.org/officeDocument/2006/relationships/image" Target="../media/image700.png"/><Relationship Id="rId15" Type="http://schemas.openxmlformats.org/officeDocument/2006/relationships/image" Target="../media/image410.png"/><Relationship Id="rId10" Type="http://schemas.openxmlformats.org/officeDocument/2006/relationships/customXml" Target="../ink/ink12.xml"/><Relationship Id="rId4" Type="http://schemas.openxmlformats.org/officeDocument/2006/relationships/customXml" Target="../ink/ink9.xml"/><Relationship Id="rId9" Type="http://schemas.openxmlformats.org/officeDocument/2006/relationships/image" Target="../media/image390.png"/><Relationship Id="rId14" Type="http://schemas.openxmlformats.org/officeDocument/2006/relationships/customXml" Target="../ink/ink1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3" Type="http://schemas.openxmlformats.org/officeDocument/2006/relationships/image" Target="../media/image840.png"/><Relationship Id="rId18" Type="http://schemas.openxmlformats.org/officeDocument/2006/relationships/customXml" Target="../ink/ink24.xml"/><Relationship Id="rId26" Type="http://schemas.openxmlformats.org/officeDocument/2006/relationships/customXml" Target="../ink/ink28.xml"/><Relationship Id="rId39" Type="http://schemas.openxmlformats.org/officeDocument/2006/relationships/image" Target="../media/image970.png"/><Relationship Id="rId21" Type="http://schemas.openxmlformats.org/officeDocument/2006/relationships/image" Target="../media/image880.png"/><Relationship Id="rId34" Type="http://schemas.openxmlformats.org/officeDocument/2006/relationships/customXml" Target="../ink/ink32.xml"/><Relationship Id="rId42" Type="http://schemas.openxmlformats.org/officeDocument/2006/relationships/customXml" Target="../ink/ink36.xml"/><Relationship Id="rId47" Type="http://schemas.openxmlformats.org/officeDocument/2006/relationships/image" Target="../media/image101.png"/><Relationship Id="rId50" Type="http://schemas.openxmlformats.org/officeDocument/2006/relationships/customXml" Target="../ink/ink40.xml"/><Relationship Id="rId55" Type="http://schemas.openxmlformats.org/officeDocument/2006/relationships/image" Target="../media/image1050.png"/><Relationship Id="rId7" Type="http://schemas.openxmlformats.org/officeDocument/2006/relationships/image" Target="../media/image810.png"/><Relationship Id="rId12" Type="http://schemas.openxmlformats.org/officeDocument/2006/relationships/customXml" Target="../ink/ink21.xml"/><Relationship Id="rId17" Type="http://schemas.openxmlformats.org/officeDocument/2006/relationships/image" Target="../media/image860.png"/><Relationship Id="rId25" Type="http://schemas.openxmlformats.org/officeDocument/2006/relationships/image" Target="../media/image900.png"/><Relationship Id="rId33" Type="http://schemas.openxmlformats.org/officeDocument/2006/relationships/image" Target="../media/image940.png"/><Relationship Id="rId38" Type="http://schemas.openxmlformats.org/officeDocument/2006/relationships/customXml" Target="../ink/ink34.xml"/><Relationship Id="rId46" Type="http://schemas.openxmlformats.org/officeDocument/2006/relationships/customXml" Target="../ink/ink38.xml"/><Relationship Id="rId2" Type="http://schemas.openxmlformats.org/officeDocument/2006/relationships/customXml" Target="../ink/ink16.xml"/><Relationship Id="rId16" Type="http://schemas.openxmlformats.org/officeDocument/2006/relationships/customXml" Target="../ink/ink23.xml"/><Relationship Id="rId20" Type="http://schemas.openxmlformats.org/officeDocument/2006/relationships/customXml" Target="../ink/ink25.xml"/><Relationship Id="rId29" Type="http://schemas.openxmlformats.org/officeDocument/2006/relationships/image" Target="../media/image920.png"/><Relationship Id="rId41" Type="http://schemas.openxmlformats.org/officeDocument/2006/relationships/image" Target="../media/image98.png"/><Relationship Id="rId54" Type="http://schemas.openxmlformats.org/officeDocument/2006/relationships/customXml" Target="../ink/ink42.xml"/><Relationship Id="rId1" Type="http://schemas.openxmlformats.org/officeDocument/2006/relationships/slideLayout" Target="../slideLayouts/slideLayout2.xml"/><Relationship Id="rId6" Type="http://schemas.openxmlformats.org/officeDocument/2006/relationships/customXml" Target="../ink/ink18.xml"/><Relationship Id="rId11" Type="http://schemas.openxmlformats.org/officeDocument/2006/relationships/image" Target="../media/image830.png"/><Relationship Id="rId24" Type="http://schemas.openxmlformats.org/officeDocument/2006/relationships/customXml" Target="../ink/ink27.xml"/><Relationship Id="rId32" Type="http://schemas.openxmlformats.org/officeDocument/2006/relationships/customXml" Target="../ink/ink31.xml"/><Relationship Id="rId37" Type="http://schemas.openxmlformats.org/officeDocument/2006/relationships/image" Target="../media/image960.png"/><Relationship Id="rId40" Type="http://schemas.openxmlformats.org/officeDocument/2006/relationships/customXml" Target="../ink/ink35.xml"/><Relationship Id="rId45" Type="http://schemas.openxmlformats.org/officeDocument/2006/relationships/image" Target="../media/image100.png"/><Relationship Id="rId53" Type="http://schemas.openxmlformats.org/officeDocument/2006/relationships/image" Target="../media/image104.png"/><Relationship Id="rId5" Type="http://schemas.openxmlformats.org/officeDocument/2006/relationships/image" Target="../media/image800.png"/><Relationship Id="rId15" Type="http://schemas.openxmlformats.org/officeDocument/2006/relationships/image" Target="../media/image850.png"/><Relationship Id="rId23" Type="http://schemas.openxmlformats.org/officeDocument/2006/relationships/image" Target="../media/image890.png"/><Relationship Id="rId28" Type="http://schemas.openxmlformats.org/officeDocument/2006/relationships/customXml" Target="../ink/ink29.xml"/><Relationship Id="rId36" Type="http://schemas.openxmlformats.org/officeDocument/2006/relationships/customXml" Target="../ink/ink33.xml"/><Relationship Id="rId49" Type="http://schemas.openxmlformats.org/officeDocument/2006/relationships/image" Target="../media/image1020.png"/><Relationship Id="rId10" Type="http://schemas.openxmlformats.org/officeDocument/2006/relationships/customXml" Target="../ink/ink20.xml"/><Relationship Id="rId19" Type="http://schemas.openxmlformats.org/officeDocument/2006/relationships/image" Target="../media/image870.png"/><Relationship Id="rId31" Type="http://schemas.openxmlformats.org/officeDocument/2006/relationships/image" Target="../media/image93.png"/><Relationship Id="rId44" Type="http://schemas.openxmlformats.org/officeDocument/2006/relationships/customXml" Target="../ink/ink37.xml"/><Relationship Id="rId52" Type="http://schemas.openxmlformats.org/officeDocument/2006/relationships/customXml" Target="../ink/ink41.xml"/><Relationship Id="rId4" Type="http://schemas.openxmlformats.org/officeDocument/2006/relationships/customXml" Target="../ink/ink17.xml"/><Relationship Id="rId9" Type="http://schemas.openxmlformats.org/officeDocument/2006/relationships/image" Target="../media/image820.png"/><Relationship Id="rId14" Type="http://schemas.openxmlformats.org/officeDocument/2006/relationships/customXml" Target="../ink/ink22.xml"/><Relationship Id="rId22" Type="http://schemas.openxmlformats.org/officeDocument/2006/relationships/customXml" Target="../ink/ink26.xml"/><Relationship Id="rId27" Type="http://schemas.openxmlformats.org/officeDocument/2006/relationships/image" Target="../media/image910.png"/><Relationship Id="rId30" Type="http://schemas.openxmlformats.org/officeDocument/2006/relationships/customXml" Target="../ink/ink30.xml"/><Relationship Id="rId35" Type="http://schemas.openxmlformats.org/officeDocument/2006/relationships/image" Target="../media/image95.png"/><Relationship Id="rId43" Type="http://schemas.openxmlformats.org/officeDocument/2006/relationships/image" Target="../media/image990.png"/><Relationship Id="rId48" Type="http://schemas.openxmlformats.org/officeDocument/2006/relationships/customXml" Target="../ink/ink39.xml"/><Relationship Id="rId8" Type="http://schemas.openxmlformats.org/officeDocument/2006/relationships/customXml" Target="../ink/ink19.xml"/><Relationship Id="rId51" Type="http://schemas.openxmlformats.org/officeDocument/2006/relationships/image" Target="../media/image103.png"/><Relationship Id="rId3" Type="http://schemas.openxmlformats.org/officeDocument/2006/relationships/image" Target="../media/image790.png"/></Relationships>
</file>

<file path=ppt/slides/_rels/slide17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20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728" y="5357826"/>
            <a:ext cx="6400800" cy="1323996"/>
          </a:xfrm>
        </p:spPr>
        <p:txBody>
          <a:bodyPr>
            <a:normAutofit/>
          </a:bodyPr>
          <a:lstStyle/>
          <a:p>
            <a:r>
              <a:rPr lang="en-US" sz="4000" dirty="0">
                <a:latin typeface="Algerian" panose="04020705040A02060702" pitchFamily="82" charset="0"/>
              </a:rPr>
              <a:t>Ophthalmology Archive</a:t>
            </a:r>
            <a:endParaRPr lang="ar-JO" sz="4000" dirty="0">
              <a:latin typeface="Algerian" panose="04020705040A02060702" pitchFamily="82" charset="0"/>
            </a:endParaRPr>
          </a:p>
        </p:txBody>
      </p:sp>
      <p:pic>
        <p:nvPicPr>
          <p:cNvPr id="4" name="Picture 3" descr="59548644_2261179343957679_4991411193827557376_n.png"/>
          <p:cNvPicPr>
            <a:picLocks noChangeAspect="1"/>
          </p:cNvPicPr>
          <p:nvPr/>
        </p:nvPicPr>
        <p:blipFill>
          <a:blip r:embed="rId2"/>
          <a:stretch>
            <a:fillRect/>
          </a:stretch>
        </p:blipFill>
        <p:spPr>
          <a:xfrm>
            <a:off x="0" y="428604"/>
            <a:ext cx="8643966" cy="4929222"/>
          </a:xfrm>
          <a:prstGeom prst="rect">
            <a:avLst/>
          </a:prstGeom>
        </p:spPr>
      </p:pic>
      <p:sp>
        <p:nvSpPr>
          <p:cNvPr id="2" name="TextBox 1">
            <a:extLst>
              <a:ext uri="{FF2B5EF4-FFF2-40B4-BE49-F238E27FC236}">
                <a16:creationId xmlns:a16="http://schemas.microsoft.com/office/drawing/2014/main" id="{E6B8B521-7110-4A09-9006-00A4D8051D47}"/>
              </a:ext>
            </a:extLst>
          </p:cNvPr>
          <p:cNvSpPr txBox="1"/>
          <p:nvPr/>
        </p:nvSpPr>
        <p:spPr>
          <a:xfrm>
            <a:off x="251520" y="6244730"/>
            <a:ext cx="2952328" cy="369332"/>
          </a:xfrm>
          <a:prstGeom prst="rect">
            <a:avLst/>
          </a:prstGeom>
          <a:noFill/>
        </p:spPr>
        <p:txBody>
          <a:bodyPr wrap="square" rtlCol="0">
            <a:spAutoFit/>
          </a:bodyPr>
          <a:lstStyle/>
          <a:p>
            <a:r>
              <a:rPr lang="en-US" dirty="0"/>
              <a:t>Last edit :Mustafa Al-</a:t>
            </a:r>
            <a:r>
              <a:rPr lang="en-US" dirty="0" err="1"/>
              <a:t>Fawwaz</a:t>
            </a:r>
            <a:endParaRPr lang="en-US" dirty="0"/>
          </a:p>
        </p:txBody>
      </p:sp>
      <p:sp>
        <p:nvSpPr>
          <p:cNvPr id="5" name="Slide Number Placeholder 4">
            <a:extLst>
              <a:ext uri="{FF2B5EF4-FFF2-40B4-BE49-F238E27FC236}">
                <a16:creationId xmlns:a16="http://schemas.microsoft.com/office/drawing/2014/main" id="{876820A9-2AF8-83A6-8958-B42C954A786C}"/>
              </a:ext>
            </a:extLst>
          </p:cNvPr>
          <p:cNvSpPr>
            <a:spLocks noGrp="1"/>
          </p:cNvSpPr>
          <p:nvPr>
            <p:ph type="sldNum" sz="quarter" idx="12"/>
          </p:nvPr>
        </p:nvSpPr>
        <p:spPr/>
        <p:txBody>
          <a:bodyPr/>
          <a:lstStyle/>
          <a:p>
            <a:fld id="{E90C49B3-DFFD-4844-A6FF-8C37A804B8FA}"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9A97-4174-D056-8E1A-47A58D09B3F5}"/>
              </a:ext>
            </a:extLst>
          </p:cNvPr>
          <p:cNvSpPr>
            <a:spLocks noGrp="1"/>
          </p:cNvSpPr>
          <p:nvPr>
            <p:ph type="ctrTitle"/>
          </p:nvPr>
        </p:nvSpPr>
        <p:spPr/>
        <p:txBody>
          <a:bodyPr/>
          <a:lstStyle/>
          <a:p>
            <a:r>
              <a:rPr lang="en-US" dirty="0"/>
              <a:t>Ophthalmology archive </a:t>
            </a:r>
          </a:p>
        </p:txBody>
      </p:sp>
      <p:sp>
        <p:nvSpPr>
          <p:cNvPr id="3" name="Subtitle 2">
            <a:extLst>
              <a:ext uri="{FF2B5EF4-FFF2-40B4-BE49-F238E27FC236}">
                <a16:creationId xmlns:a16="http://schemas.microsoft.com/office/drawing/2014/main" id="{95F676E4-0D61-B298-9AB6-E929ABEE53A6}"/>
              </a:ext>
            </a:extLst>
          </p:cNvPr>
          <p:cNvSpPr>
            <a:spLocks noGrp="1"/>
          </p:cNvSpPr>
          <p:nvPr>
            <p:ph type="subTitle" idx="1"/>
          </p:nvPr>
        </p:nvSpPr>
        <p:spPr/>
        <p:txBody>
          <a:bodyPr/>
          <a:lstStyle/>
          <a:p>
            <a:r>
              <a:rPr lang="en-US" dirty="0"/>
              <a:t>By Mohmmad Banibaker </a:t>
            </a:r>
          </a:p>
          <a:p>
            <a:r>
              <a:rPr lang="en-US" dirty="0" err="1"/>
              <a:t>Sulaf</a:t>
            </a:r>
            <a:r>
              <a:rPr lang="en-US" dirty="0"/>
              <a:t> al </a:t>
            </a:r>
            <a:r>
              <a:rPr lang="en-US" dirty="0" err="1"/>
              <a:t>maaitah</a:t>
            </a:r>
            <a:r>
              <a:rPr lang="en-US"/>
              <a:t> </a:t>
            </a:r>
            <a:endParaRPr lang="en-US" dirty="0"/>
          </a:p>
        </p:txBody>
      </p:sp>
    </p:spTree>
    <p:extLst>
      <p:ext uri="{BB962C8B-B14F-4D97-AF65-F5344CB8AC3E}">
        <p14:creationId xmlns:p14="http://schemas.microsoft.com/office/powerpoint/2010/main" val="19560779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normAutofit fontScale="92500" lnSpcReduction="20000"/>
          </a:bodyPr>
          <a:lstStyle/>
          <a:p>
            <a:pPr algn="l" rtl="0"/>
            <a:r>
              <a:rPr lang="en-US" dirty="0"/>
              <a:t>What is RAPD?</a:t>
            </a:r>
          </a:p>
          <a:p>
            <a:pPr algn="l" rtl="0"/>
            <a:r>
              <a:rPr lang="en-US" b="1" dirty="0" err="1">
                <a:solidFill>
                  <a:srgbClr val="FF0000"/>
                </a:solidFill>
              </a:rPr>
              <a:t>Decrase</a:t>
            </a:r>
            <a:r>
              <a:rPr lang="en-US" b="1" dirty="0">
                <a:solidFill>
                  <a:srgbClr val="FF0000"/>
                </a:solidFill>
              </a:rPr>
              <a:t> in pupil contraction when one eye is stimulated by light compared with when the opposite eye is stimulated by light.</a:t>
            </a:r>
          </a:p>
          <a:p>
            <a:pPr algn="l" rtl="0"/>
            <a:endParaRPr lang="en-US" dirty="0"/>
          </a:p>
          <a:p>
            <a:pPr algn="l" rtl="0"/>
            <a:r>
              <a:rPr lang="en-US" dirty="0"/>
              <a:t>Causes of RAPD?</a:t>
            </a:r>
          </a:p>
          <a:p>
            <a:pPr algn="l" rtl="0"/>
            <a:r>
              <a:rPr lang="en-US" b="1" dirty="0">
                <a:solidFill>
                  <a:srgbClr val="FF0000"/>
                </a:solidFill>
              </a:rPr>
              <a:t>Optic neuritis</a:t>
            </a:r>
          </a:p>
          <a:p>
            <a:pPr algn="l" rtl="0"/>
            <a:r>
              <a:rPr lang="en-US" b="1" dirty="0">
                <a:solidFill>
                  <a:srgbClr val="FF0000"/>
                </a:solidFill>
              </a:rPr>
              <a:t>Optic vascular disease</a:t>
            </a:r>
          </a:p>
          <a:p>
            <a:pPr algn="l" rtl="0"/>
            <a:r>
              <a:rPr lang="en-US" b="1" dirty="0">
                <a:solidFill>
                  <a:srgbClr val="FF0000"/>
                </a:solidFill>
              </a:rPr>
              <a:t>Severe </a:t>
            </a:r>
            <a:r>
              <a:rPr lang="en-US" b="1" dirty="0" err="1">
                <a:solidFill>
                  <a:srgbClr val="FF0000"/>
                </a:solidFill>
              </a:rPr>
              <a:t>glucoma</a:t>
            </a:r>
            <a:r>
              <a:rPr lang="en-US" b="1" dirty="0">
                <a:solidFill>
                  <a:srgbClr val="FF0000"/>
                </a:solidFill>
              </a:rPr>
              <a:t> </a:t>
            </a:r>
          </a:p>
          <a:p>
            <a:pPr algn="l" rtl="0"/>
            <a:r>
              <a:rPr lang="en-US" b="1" dirty="0">
                <a:solidFill>
                  <a:srgbClr val="FF0000"/>
                </a:solidFill>
              </a:rPr>
              <a:t>Giant cell </a:t>
            </a:r>
            <a:r>
              <a:rPr lang="en-US" b="1" dirty="0" err="1">
                <a:solidFill>
                  <a:srgbClr val="FF0000"/>
                </a:solidFill>
              </a:rPr>
              <a:t>arteritis</a:t>
            </a:r>
            <a:r>
              <a:rPr lang="en-US" b="1" dirty="0">
                <a:solidFill>
                  <a:srgbClr val="FF0000"/>
                </a:solidFill>
              </a:rPr>
              <a:t> </a:t>
            </a:r>
          </a:p>
        </p:txBody>
      </p:sp>
      <p:sp>
        <p:nvSpPr>
          <p:cNvPr id="4" name="Slide Number Placeholder 3">
            <a:extLst>
              <a:ext uri="{FF2B5EF4-FFF2-40B4-BE49-F238E27FC236}">
                <a16:creationId xmlns:a16="http://schemas.microsoft.com/office/drawing/2014/main" id="{DC3D58D1-65D6-3395-AA12-7B823568D6D3}"/>
              </a:ext>
            </a:extLst>
          </p:cNvPr>
          <p:cNvSpPr>
            <a:spLocks noGrp="1"/>
          </p:cNvSpPr>
          <p:nvPr>
            <p:ph type="sldNum" sz="quarter" idx="12"/>
          </p:nvPr>
        </p:nvSpPr>
        <p:spPr/>
        <p:txBody>
          <a:bodyPr/>
          <a:lstStyle/>
          <a:p>
            <a:fld id="{E90C49B3-DFFD-4844-A6FF-8C37A804B8FA}" type="slidenum">
              <a:rPr lang="en-US" smtClean="0"/>
              <a:t>100</a:t>
            </a:fld>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Ophthalmology Archive</a:t>
            </a:r>
          </a:p>
        </p:txBody>
      </p:sp>
      <p:sp>
        <p:nvSpPr>
          <p:cNvPr id="3" name="Subtitle 2"/>
          <p:cNvSpPr>
            <a:spLocks noGrp="1"/>
          </p:cNvSpPr>
          <p:nvPr>
            <p:ph type="subTitle" idx="1"/>
          </p:nvPr>
        </p:nvSpPr>
        <p:spPr/>
        <p:txBody>
          <a:bodyPr/>
          <a:lstStyle/>
          <a:p>
            <a:r>
              <a:rPr lang="en-US" dirty="0"/>
              <a:t>2/9/2021</a:t>
            </a:r>
          </a:p>
        </p:txBody>
      </p:sp>
      <p:sp>
        <p:nvSpPr>
          <p:cNvPr id="4" name="Slide Number Placeholder 3">
            <a:extLst>
              <a:ext uri="{FF2B5EF4-FFF2-40B4-BE49-F238E27FC236}">
                <a16:creationId xmlns:a16="http://schemas.microsoft.com/office/drawing/2014/main" id="{A3C0B997-12EF-563A-189E-F8358889C9ED}"/>
              </a:ext>
            </a:extLst>
          </p:cNvPr>
          <p:cNvSpPr>
            <a:spLocks noGrp="1"/>
          </p:cNvSpPr>
          <p:nvPr>
            <p:ph type="sldNum" sz="quarter" idx="12"/>
          </p:nvPr>
        </p:nvSpPr>
        <p:spPr/>
        <p:txBody>
          <a:bodyPr/>
          <a:lstStyle/>
          <a:p>
            <a:fld id="{E90C49B3-DFFD-4844-A6FF-8C37A804B8FA}" type="slidenum">
              <a:rPr lang="en-US" smtClean="0"/>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1</a:t>
            </a:r>
          </a:p>
        </p:txBody>
      </p:sp>
      <p:sp>
        <p:nvSpPr>
          <p:cNvPr id="3" name="Content Placeholder 2"/>
          <p:cNvSpPr>
            <a:spLocks noGrp="1"/>
          </p:cNvSpPr>
          <p:nvPr>
            <p:ph idx="1"/>
          </p:nvPr>
        </p:nvSpPr>
        <p:spPr/>
        <p:txBody>
          <a:bodyPr/>
          <a:lstStyle/>
          <a:p>
            <a:r>
              <a:rPr lang="en-US" dirty="0"/>
              <a:t>Identify these structures: </a:t>
            </a:r>
            <a:r>
              <a:rPr lang="ar-JO" dirty="0"/>
              <a:t>صورة وحده كانت</a:t>
            </a:r>
          </a:p>
          <a:p>
            <a:pPr marL="0" indent="0">
              <a:buNone/>
            </a:pPr>
            <a:r>
              <a:rPr lang="en-US" dirty="0"/>
              <a:t>Cotton wool spots</a:t>
            </a:r>
          </a:p>
          <a:p>
            <a:pPr marL="0" indent="0">
              <a:buNone/>
            </a:pPr>
            <a:r>
              <a:rPr lang="en-US" dirty="0"/>
              <a:t>Hard exudates</a:t>
            </a:r>
          </a:p>
          <a:p>
            <a:pPr marL="0" indent="0">
              <a:buNone/>
            </a:pPr>
            <a:r>
              <a:rPr lang="en-US" dirty="0" err="1"/>
              <a:t>oHemorrhage</a:t>
            </a:r>
            <a:endParaRPr lang="en-US" dirty="0"/>
          </a:p>
          <a:p>
            <a:r>
              <a:rPr lang="en-US" dirty="0"/>
              <a:t>Most common ocular complication of diabetes?</a:t>
            </a:r>
          </a:p>
          <a:p>
            <a:pPr marL="0" indent="0">
              <a:buNone/>
            </a:pPr>
            <a:r>
              <a:rPr lang="en-US" dirty="0"/>
              <a:t>Diabetic retinopathy (non-proliferative is more</a:t>
            </a:r>
            <a:br>
              <a:rPr lang="en-US" dirty="0"/>
            </a:br>
            <a:r>
              <a:rPr lang="en-US" dirty="0"/>
              <a:t>common)</a:t>
            </a:r>
            <a:endParaRPr lang="ar-JO"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9464" y="1165860"/>
            <a:ext cx="2521744" cy="2057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616" y="3220974"/>
            <a:ext cx="2562606" cy="2459736"/>
          </a:xfrm>
          <a:prstGeom prst="rect">
            <a:avLst/>
          </a:prstGeom>
        </p:spPr>
      </p:pic>
      <p:cxnSp>
        <p:nvCxnSpPr>
          <p:cNvPr id="7" name="Straight Arrow Connector 6"/>
          <p:cNvCxnSpPr/>
          <p:nvPr/>
        </p:nvCxnSpPr>
        <p:spPr>
          <a:xfrm flipV="1">
            <a:off x="2743200" y="2407158"/>
            <a:ext cx="4711446" cy="411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5166C3D-A67D-4814-73FE-9CB701DC7693}"/>
              </a:ext>
            </a:extLst>
          </p:cNvPr>
          <p:cNvSpPr>
            <a:spLocks noGrp="1"/>
          </p:cNvSpPr>
          <p:nvPr>
            <p:ph type="sldNum" sz="quarter" idx="12"/>
          </p:nvPr>
        </p:nvSpPr>
        <p:spPr/>
        <p:txBody>
          <a:bodyPr/>
          <a:lstStyle/>
          <a:p>
            <a:fld id="{E90C49B3-DFFD-4844-A6FF-8C37A804B8FA}" type="slidenum">
              <a:rPr lang="en-US" smtClean="0"/>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2</a:t>
            </a:r>
          </a:p>
        </p:txBody>
      </p:sp>
      <p:sp>
        <p:nvSpPr>
          <p:cNvPr id="3" name="Content Placeholder 2"/>
          <p:cNvSpPr>
            <a:spLocks noGrp="1"/>
          </p:cNvSpPr>
          <p:nvPr>
            <p:ph idx="1"/>
          </p:nvPr>
        </p:nvSpPr>
        <p:spPr/>
        <p:txBody>
          <a:bodyPr>
            <a:normAutofit fontScale="90000" lnSpcReduction="10000"/>
          </a:bodyPr>
          <a:lstStyle/>
          <a:p>
            <a:r>
              <a:rPr lang="en-US" dirty="0"/>
              <a:t>Definitions:  </a:t>
            </a:r>
          </a:p>
          <a:p>
            <a:pPr marL="0" indent="0">
              <a:buNone/>
            </a:pPr>
            <a:r>
              <a:rPr lang="en-US" dirty="0"/>
              <a:t>Visual acuity: The ability of the eye to differentiate from a certain distance between two adjacent points of light separated by a distance so it is </a:t>
            </a:r>
            <a:r>
              <a:rPr lang="en-GB" dirty="0"/>
              <a:t>the clarity or sharpness of vision.  </a:t>
            </a:r>
            <a:r>
              <a:rPr lang="ar-JO" dirty="0"/>
              <a:t>هذا التعريف هو اللي متذكرة من كلام الدكتور + شوية من الانترنت</a:t>
            </a:r>
            <a:endParaRPr lang="en-US" dirty="0"/>
          </a:p>
          <a:p>
            <a:pPr>
              <a:buNone/>
            </a:pPr>
            <a:r>
              <a:rPr lang="en-US" dirty="0"/>
              <a:t>Glaucoma: </a:t>
            </a:r>
            <a:r>
              <a:rPr lang="en-US" altLang="en-US" dirty="0"/>
              <a:t>A heterogeneous  group of diseases in which the end result is damage to the optic nerve fibers . Mostly caused by the effect of raised intraocular pressure ( IOP ) .</a:t>
            </a:r>
          </a:p>
          <a:p>
            <a:pPr marL="0" indent="0">
              <a:buNone/>
            </a:pPr>
            <a:endParaRPr lang="en-US" dirty="0"/>
          </a:p>
        </p:txBody>
      </p:sp>
      <p:sp>
        <p:nvSpPr>
          <p:cNvPr id="4" name="Slide Number Placeholder 3">
            <a:extLst>
              <a:ext uri="{FF2B5EF4-FFF2-40B4-BE49-F238E27FC236}">
                <a16:creationId xmlns:a16="http://schemas.microsoft.com/office/drawing/2014/main" id="{66351E7B-C287-40FE-6F57-FCCDFD335E88}"/>
              </a:ext>
            </a:extLst>
          </p:cNvPr>
          <p:cNvSpPr>
            <a:spLocks noGrp="1"/>
          </p:cNvSpPr>
          <p:nvPr>
            <p:ph type="sldNum" sz="quarter" idx="12"/>
          </p:nvPr>
        </p:nvSpPr>
        <p:spPr/>
        <p:txBody>
          <a:bodyPr/>
          <a:lstStyle/>
          <a:p>
            <a:fld id="{E90C49B3-DFFD-4844-A6FF-8C37A804B8FA}" type="slidenum">
              <a:rPr lang="en-US" smtClean="0"/>
              <a:t>103</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1069372"/>
            <a:ext cx="7886700" cy="994172"/>
          </a:xfrm>
        </p:spPr>
        <p:txBody>
          <a:bodyPr/>
          <a:lstStyle/>
          <a:p>
            <a:r>
              <a:rPr lang="en-US" dirty="0"/>
              <a:t>Station 2 cont.</a:t>
            </a:r>
          </a:p>
        </p:txBody>
      </p:sp>
      <p:sp>
        <p:nvSpPr>
          <p:cNvPr id="3" name="Content Placeholder 2"/>
          <p:cNvSpPr>
            <a:spLocks noGrp="1"/>
          </p:cNvSpPr>
          <p:nvPr>
            <p:ph idx="1"/>
          </p:nvPr>
        </p:nvSpPr>
        <p:spPr/>
        <p:txBody>
          <a:bodyPr/>
          <a:lstStyle/>
          <a:p>
            <a:r>
              <a:rPr lang="en-US" dirty="0"/>
              <a:t>Mention the difference between direct and indirect ophthalmoscopy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947" y="2747087"/>
            <a:ext cx="5904107" cy="2611982"/>
          </a:xfrm>
          <a:prstGeom prst="rect">
            <a:avLst/>
          </a:prstGeom>
        </p:spPr>
      </p:pic>
      <p:sp>
        <p:nvSpPr>
          <p:cNvPr id="5" name="Slide Number Placeholder 4">
            <a:extLst>
              <a:ext uri="{FF2B5EF4-FFF2-40B4-BE49-F238E27FC236}">
                <a16:creationId xmlns:a16="http://schemas.microsoft.com/office/drawing/2014/main" id="{822D123D-4DFC-6722-4B20-C255EB3F2FE0}"/>
              </a:ext>
            </a:extLst>
          </p:cNvPr>
          <p:cNvSpPr>
            <a:spLocks noGrp="1"/>
          </p:cNvSpPr>
          <p:nvPr>
            <p:ph type="sldNum" sz="quarter" idx="12"/>
          </p:nvPr>
        </p:nvSpPr>
        <p:spPr/>
        <p:txBody>
          <a:bodyPr/>
          <a:lstStyle/>
          <a:p>
            <a:fld id="{E90C49B3-DFFD-4844-A6FF-8C37A804B8FA}" type="slidenum">
              <a:rPr lang="en-US" smtClean="0"/>
              <a:t>104</a:t>
            </a:fld>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3</a:t>
            </a:r>
          </a:p>
        </p:txBody>
      </p:sp>
      <p:sp>
        <p:nvSpPr>
          <p:cNvPr id="3" name="Content Placeholder 2"/>
          <p:cNvSpPr>
            <a:spLocks noGrp="1"/>
          </p:cNvSpPr>
          <p:nvPr>
            <p:ph idx="1"/>
          </p:nvPr>
        </p:nvSpPr>
        <p:spPr/>
        <p:txBody>
          <a:bodyPr/>
          <a:lstStyle/>
          <a:p>
            <a:pPr marL="0" indent="0">
              <a:buNone/>
            </a:pPr>
            <a:r>
              <a:rPr lang="en-US" dirty="0"/>
              <a:t>Congenital cataract</a:t>
            </a:r>
          </a:p>
          <a:p>
            <a:pPr marL="0" indent="0">
              <a:buNone/>
            </a:pPr>
            <a:r>
              <a:rPr lang="ar-JO" dirty="0"/>
              <a:t>كان في افرع</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592" y="1656056"/>
            <a:ext cx="3950208" cy="1975104"/>
          </a:xfrm>
          <a:prstGeom prst="rect">
            <a:avLst/>
          </a:prstGeom>
        </p:spPr>
      </p:pic>
      <p:sp>
        <p:nvSpPr>
          <p:cNvPr id="5" name="Slide Number Placeholder 4">
            <a:extLst>
              <a:ext uri="{FF2B5EF4-FFF2-40B4-BE49-F238E27FC236}">
                <a16:creationId xmlns:a16="http://schemas.microsoft.com/office/drawing/2014/main" id="{A768C73A-C9E0-17E2-FFA4-901B010E31DB}"/>
              </a:ext>
            </a:extLst>
          </p:cNvPr>
          <p:cNvSpPr>
            <a:spLocks noGrp="1"/>
          </p:cNvSpPr>
          <p:nvPr>
            <p:ph type="sldNum" sz="quarter" idx="12"/>
          </p:nvPr>
        </p:nvSpPr>
        <p:spPr/>
        <p:txBody>
          <a:bodyPr/>
          <a:lstStyle/>
          <a:p>
            <a:fld id="{E90C49B3-DFFD-4844-A6FF-8C37A804B8FA}" type="slidenum">
              <a:rPr lang="en-US" smtClean="0"/>
              <a:t>105</a:t>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ighlight>
                  <a:srgbClr val="FFFF00"/>
                </a:highlight>
              </a:rPr>
              <a:t>Station 4</a:t>
            </a:r>
          </a:p>
        </p:txBody>
      </p:sp>
      <p:sp>
        <p:nvSpPr>
          <p:cNvPr id="3" name="Content Placeholder 2"/>
          <p:cNvSpPr>
            <a:spLocks noGrp="1"/>
          </p:cNvSpPr>
          <p:nvPr>
            <p:ph idx="1"/>
          </p:nvPr>
        </p:nvSpPr>
        <p:spPr/>
        <p:txBody>
          <a:bodyPr/>
          <a:lstStyle/>
          <a:p>
            <a:r>
              <a:rPr lang="en-US" dirty="0"/>
              <a:t>Probable cause ?</a:t>
            </a:r>
          </a:p>
          <a:p>
            <a:pPr marL="0" indent="0">
              <a:buNone/>
            </a:pPr>
            <a:r>
              <a:rPr lang="en-US" dirty="0"/>
              <a:t>Corneal dystrophy (inherited)</a:t>
            </a:r>
          </a:p>
          <a:p>
            <a:r>
              <a:rPr lang="en-US" dirty="0" err="1"/>
              <a:t>DDx</a:t>
            </a:r>
            <a:r>
              <a:rPr lang="en-US" dirty="0"/>
              <a:t>.</a:t>
            </a:r>
          </a:p>
          <a:p>
            <a:pPr marL="0" indent="0">
              <a:buNone/>
            </a:pPr>
            <a:r>
              <a:rPr lang="ar-JO" dirty="0"/>
              <a:t>ممكن</a:t>
            </a:r>
          </a:p>
          <a:p>
            <a:pPr marL="0" indent="0">
              <a:buNone/>
            </a:pPr>
            <a:r>
              <a:rPr lang="en-US" dirty="0"/>
              <a:t>Interstitial keratitis</a:t>
            </a:r>
          </a:p>
          <a:p>
            <a:pPr marL="0" indent="0">
              <a:buNone/>
            </a:pPr>
            <a:r>
              <a:rPr lang="en-US" dirty="0"/>
              <a:t>Band keratopathy</a:t>
            </a:r>
          </a:p>
          <a:p>
            <a:pPr marL="0" indent="0">
              <a:buNone/>
            </a:pPr>
            <a:r>
              <a:rPr lang="en-US" dirty="0"/>
              <a:t>Bacterial keratitis</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5522" y="1205457"/>
            <a:ext cx="3305558" cy="1949224"/>
          </a:xfrm>
          <a:prstGeom prst="rect">
            <a:avLst/>
          </a:prstGeom>
        </p:spPr>
      </p:pic>
      <p:sp>
        <p:nvSpPr>
          <p:cNvPr id="5" name="Slide Number Placeholder 4">
            <a:extLst>
              <a:ext uri="{FF2B5EF4-FFF2-40B4-BE49-F238E27FC236}">
                <a16:creationId xmlns:a16="http://schemas.microsoft.com/office/drawing/2014/main" id="{E1C978BC-0684-1E05-BB6F-7F90B2EF843A}"/>
              </a:ext>
            </a:extLst>
          </p:cNvPr>
          <p:cNvSpPr>
            <a:spLocks noGrp="1"/>
          </p:cNvSpPr>
          <p:nvPr>
            <p:ph type="sldNum" sz="quarter" idx="12"/>
          </p:nvPr>
        </p:nvSpPr>
        <p:spPr/>
        <p:txBody>
          <a:bodyPr/>
          <a:lstStyle/>
          <a:p>
            <a:fld id="{E90C49B3-DFFD-4844-A6FF-8C37A804B8FA}" type="slidenum">
              <a:rPr lang="en-US" smtClean="0"/>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5</a:t>
            </a:r>
          </a:p>
        </p:txBody>
      </p:sp>
      <p:sp>
        <p:nvSpPr>
          <p:cNvPr id="3" name="Content Placeholder 2"/>
          <p:cNvSpPr>
            <a:spLocks noGrp="1"/>
          </p:cNvSpPr>
          <p:nvPr>
            <p:ph idx="1"/>
          </p:nvPr>
        </p:nvSpPr>
        <p:spPr/>
        <p:txBody>
          <a:bodyPr/>
          <a:lstStyle/>
          <a:p>
            <a:r>
              <a:rPr lang="en-US" dirty="0"/>
              <a:t>Retinal artery occlusion?</a:t>
            </a:r>
          </a:p>
        </p:txBody>
      </p:sp>
      <p:sp>
        <p:nvSpPr>
          <p:cNvPr id="4" name="Slide Number Placeholder 3">
            <a:extLst>
              <a:ext uri="{FF2B5EF4-FFF2-40B4-BE49-F238E27FC236}">
                <a16:creationId xmlns:a16="http://schemas.microsoft.com/office/drawing/2014/main" id="{BD27875C-2E39-B2DD-D693-1EAAC5128A97}"/>
              </a:ext>
            </a:extLst>
          </p:cNvPr>
          <p:cNvSpPr>
            <a:spLocks noGrp="1"/>
          </p:cNvSpPr>
          <p:nvPr>
            <p:ph type="sldNum" sz="quarter" idx="12"/>
          </p:nvPr>
        </p:nvSpPr>
        <p:spPr/>
        <p:txBody>
          <a:bodyPr/>
          <a:lstStyle/>
          <a:p>
            <a:fld id="{E90C49B3-DFFD-4844-A6FF-8C37A804B8FA}" type="slidenum">
              <a:rPr lang="en-US" smtClean="0"/>
              <a:t>107</a:t>
            </a:fld>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Ophthalmo</a:t>
            </a:r>
            <a:r>
              <a:rPr lang="en-US" dirty="0"/>
              <a:t> archive </a:t>
            </a:r>
            <a:br>
              <a:rPr lang="en-US" dirty="0"/>
            </a:br>
            <a:r>
              <a:rPr lang="en-US" dirty="0"/>
              <a:t>mini </a:t>
            </a:r>
            <a:r>
              <a:rPr lang="en-US" dirty="0" err="1"/>
              <a:t>osci</a:t>
            </a:r>
            <a:r>
              <a:rPr lang="en-US" dirty="0"/>
              <a:t> 17\may\2021</a:t>
            </a:r>
          </a:p>
        </p:txBody>
      </p:sp>
      <p:sp>
        <p:nvSpPr>
          <p:cNvPr id="3" name="Subtitle 2"/>
          <p:cNvSpPr>
            <a:spLocks noGrp="1"/>
          </p:cNvSpPr>
          <p:nvPr>
            <p:ph type="subTitle" idx="1"/>
          </p:nvPr>
        </p:nvSpPr>
        <p:spPr/>
        <p:txBody>
          <a:bodyPr/>
          <a:lstStyle/>
          <a:p>
            <a:r>
              <a:rPr lang="en-US" dirty="0">
                <a:solidFill>
                  <a:schemeClr val="accent1"/>
                </a:solidFill>
              </a:rPr>
              <a:t>GROUP 1</a:t>
            </a:r>
          </a:p>
          <a:p>
            <a:r>
              <a:rPr lang="en-US" dirty="0">
                <a:solidFill>
                  <a:schemeClr val="accent1"/>
                </a:solidFill>
              </a:rPr>
              <a:t>Sub(</a:t>
            </a:r>
            <a:r>
              <a:rPr lang="en-US" dirty="0" err="1">
                <a:solidFill>
                  <a:schemeClr val="accent1"/>
                </a:solidFill>
              </a:rPr>
              <a:t>a,b,c,d</a:t>
            </a:r>
            <a:r>
              <a:rPr lang="en-US" dirty="0">
                <a:solidFill>
                  <a:schemeClr val="accent1"/>
                </a:solidFill>
              </a:rPr>
              <a:t>)</a:t>
            </a:r>
          </a:p>
          <a:p>
            <a:r>
              <a:rPr lang="en-US" dirty="0" err="1">
                <a:solidFill>
                  <a:schemeClr val="accent1"/>
                </a:solidFill>
              </a:rPr>
              <a:t>Luma</a:t>
            </a:r>
            <a:r>
              <a:rPr lang="en-US" dirty="0">
                <a:solidFill>
                  <a:schemeClr val="accent1"/>
                </a:solidFill>
              </a:rPr>
              <a:t> al-</a:t>
            </a:r>
            <a:r>
              <a:rPr lang="en-US" dirty="0" err="1">
                <a:solidFill>
                  <a:schemeClr val="accent1"/>
                </a:solidFill>
              </a:rPr>
              <a:t>bdairat</a:t>
            </a:r>
            <a:endParaRPr lang="en-US" dirty="0">
              <a:solidFill>
                <a:schemeClr val="accent1"/>
              </a:solidFill>
            </a:endParaRPr>
          </a:p>
        </p:txBody>
      </p:sp>
      <p:sp>
        <p:nvSpPr>
          <p:cNvPr id="4" name="Slide Number Placeholder 3">
            <a:extLst>
              <a:ext uri="{FF2B5EF4-FFF2-40B4-BE49-F238E27FC236}">
                <a16:creationId xmlns:a16="http://schemas.microsoft.com/office/drawing/2014/main" id="{F4B47024-1E2D-93EA-A7BD-2EEB7C9F169A}"/>
              </a:ext>
            </a:extLst>
          </p:cNvPr>
          <p:cNvSpPr>
            <a:spLocks noGrp="1"/>
          </p:cNvSpPr>
          <p:nvPr>
            <p:ph type="sldNum" sz="quarter" idx="12"/>
          </p:nvPr>
        </p:nvSpPr>
        <p:spPr/>
        <p:txBody>
          <a:bodyPr/>
          <a:lstStyle/>
          <a:p>
            <a:fld id="{E90C49B3-DFFD-4844-A6FF-8C37A804B8FA}" type="slidenum">
              <a:rPr lang="en-US" smtClean="0"/>
              <a:t>108</a:t>
            </a:fld>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800" b="1" dirty="0"/>
              <a:t>Q1</a:t>
            </a:r>
          </a:p>
        </p:txBody>
      </p:sp>
      <p:sp>
        <p:nvSpPr>
          <p:cNvPr id="3" name="Content Placeholder 2"/>
          <p:cNvSpPr>
            <a:spLocks noGrp="1"/>
          </p:cNvSpPr>
          <p:nvPr>
            <p:ph idx="1"/>
          </p:nvPr>
        </p:nvSpPr>
        <p:spPr>
          <a:xfrm>
            <a:off x="228600" y="1143000"/>
            <a:ext cx="5638800" cy="4983163"/>
          </a:xfrm>
        </p:spPr>
        <p:txBody>
          <a:bodyPr>
            <a:normAutofit fontScale="92500" lnSpcReduction="20000"/>
          </a:bodyPr>
          <a:lstStyle/>
          <a:p>
            <a:r>
              <a:rPr lang="en-US" dirty="0"/>
              <a:t>Important sign</a:t>
            </a:r>
          </a:p>
          <a:p>
            <a:pPr marL="0" indent="0">
              <a:buNone/>
            </a:pPr>
            <a:r>
              <a:rPr lang="en-US" dirty="0"/>
              <a:t>       </a:t>
            </a:r>
            <a:r>
              <a:rPr lang="en-US" dirty="0" err="1">
                <a:solidFill>
                  <a:schemeClr val="accent1"/>
                </a:solidFill>
              </a:rPr>
              <a:t>hypopion</a:t>
            </a:r>
            <a:endParaRPr lang="en-US" dirty="0">
              <a:solidFill>
                <a:schemeClr val="accent1"/>
              </a:solidFill>
            </a:endParaRPr>
          </a:p>
          <a:p>
            <a:pPr marL="0" indent="0">
              <a:buNone/>
            </a:pPr>
            <a:r>
              <a:rPr lang="en-US" dirty="0" err="1"/>
              <a:t>DDx</a:t>
            </a:r>
            <a:endParaRPr lang="en-US" dirty="0"/>
          </a:p>
          <a:p>
            <a:pPr marL="0" indent="0">
              <a:buNone/>
            </a:pPr>
            <a:r>
              <a:rPr lang="en-US" sz="2600" dirty="0">
                <a:solidFill>
                  <a:schemeClr val="accent1"/>
                </a:solidFill>
              </a:rPr>
              <a:t>  bacterial </a:t>
            </a:r>
            <a:r>
              <a:rPr lang="en-US" sz="2600" dirty="0" err="1">
                <a:solidFill>
                  <a:schemeClr val="accent1"/>
                </a:solidFill>
              </a:rPr>
              <a:t>keratitis,fungal</a:t>
            </a:r>
            <a:r>
              <a:rPr lang="en-US" sz="2600" dirty="0">
                <a:solidFill>
                  <a:schemeClr val="accent1"/>
                </a:solidFill>
              </a:rPr>
              <a:t> keratitis, </a:t>
            </a:r>
          </a:p>
          <a:p>
            <a:pPr marL="0" indent="0">
              <a:buNone/>
            </a:pPr>
            <a:r>
              <a:rPr lang="en-US" sz="2600" dirty="0">
                <a:solidFill>
                  <a:schemeClr val="accent1"/>
                </a:solidFill>
              </a:rPr>
              <a:t>  uveitis, </a:t>
            </a:r>
            <a:r>
              <a:rPr lang="en-US" sz="2600" dirty="0" err="1">
                <a:solidFill>
                  <a:schemeClr val="accent1"/>
                </a:solidFill>
              </a:rPr>
              <a:t>acanthamoeba</a:t>
            </a:r>
            <a:r>
              <a:rPr lang="en-US" sz="2600" dirty="0">
                <a:solidFill>
                  <a:schemeClr val="accent1"/>
                </a:solidFill>
              </a:rPr>
              <a:t> , </a:t>
            </a:r>
          </a:p>
          <a:p>
            <a:pPr marL="0" indent="0">
              <a:buNone/>
            </a:pPr>
            <a:r>
              <a:rPr lang="en-US" sz="2600" dirty="0">
                <a:solidFill>
                  <a:schemeClr val="accent1"/>
                </a:solidFill>
              </a:rPr>
              <a:t>   </a:t>
            </a:r>
            <a:r>
              <a:rPr lang="en-US" sz="2600" dirty="0" err="1">
                <a:solidFill>
                  <a:schemeClr val="accent1"/>
                </a:solidFill>
              </a:rPr>
              <a:t>endopthlamitis</a:t>
            </a:r>
            <a:endParaRPr lang="en-US" sz="2600" dirty="0">
              <a:solidFill>
                <a:schemeClr val="accent1"/>
              </a:solidFill>
            </a:endParaRPr>
          </a:p>
          <a:p>
            <a:pPr marL="0" indent="0">
              <a:buNone/>
            </a:pPr>
            <a:r>
              <a:rPr lang="en-US" sz="2400" dirty="0"/>
              <a:t>How do you manage such a case  ?</a:t>
            </a:r>
          </a:p>
          <a:p>
            <a:r>
              <a:rPr lang="en-US" sz="2600" dirty="0">
                <a:solidFill>
                  <a:schemeClr val="accent1"/>
                </a:solidFill>
              </a:rPr>
              <a:t>Admission ,</a:t>
            </a:r>
            <a:r>
              <a:rPr lang="en-US" sz="2600" dirty="0" err="1">
                <a:solidFill>
                  <a:schemeClr val="accent1"/>
                </a:solidFill>
              </a:rPr>
              <a:t>intervetrial</a:t>
            </a:r>
            <a:r>
              <a:rPr lang="en-US" sz="2600" dirty="0">
                <a:solidFill>
                  <a:schemeClr val="accent1"/>
                </a:solidFill>
              </a:rPr>
              <a:t> </a:t>
            </a:r>
            <a:endParaRPr lang="ar-JO" sz="2600" dirty="0">
              <a:solidFill>
                <a:schemeClr val="accent1"/>
              </a:solidFill>
            </a:endParaRPr>
          </a:p>
          <a:p>
            <a:r>
              <a:rPr lang="en-US" sz="2600" dirty="0">
                <a:solidFill>
                  <a:schemeClr val="accent1"/>
                </a:solidFill>
              </a:rPr>
              <a:t>antibiotics, aspiration </a:t>
            </a:r>
          </a:p>
          <a:p>
            <a:pPr lvl="1"/>
            <a:r>
              <a:rPr lang="en-US" sz="2600" dirty="0" err="1">
                <a:solidFill>
                  <a:schemeClr val="accent1"/>
                </a:solidFill>
              </a:rPr>
              <a:t>introcular</a:t>
            </a:r>
            <a:r>
              <a:rPr lang="en-US" sz="2600" dirty="0">
                <a:solidFill>
                  <a:schemeClr val="accent1"/>
                </a:solidFill>
              </a:rPr>
              <a:t> antibiotic </a:t>
            </a:r>
          </a:p>
          <a:p>
            <a:pPr lvl="1"/>
            <a:r>
              <a:rPr lang="en-US" sz="2600" dirty="0">
                <a:solidFill>
                  <a:schemeClr val="accent1"/>
                </a:solidFill>
              </a:rPr>
              <a:t>-systemic antibiotic</a:t>
            </a:r>
          </a:p>
          <a:p>
            <a:pPr lvl="1"/>
            <a:r>
              <a:rPr lang="en-US" sz="2600" dirty="0">
                <a:solidFill>
                  <a:schemeClr val="accent1"/>
                </a:solidFill>
              </a:rPr>
              <a:t>-immediate pars </a:t>
            </a:r>
            <a:r>
              <a:rPr lang="en-US" sz="2600" dirty="0" err="1">
                <a:solidFill>
                  <a:schemeClr val="accent1"/>
                </a:solidFill>
              </a:rPr>
              <a:t>plana</a:t>
            </a:r>
            <a:r>
              <a:rPr lang="en-US" sz="2600" dirty="0">
                <a:solidFill>
                  <a:schemeClr val="accent1"/>
                </a:solidFill>
              </a:rPr>
              <a:t> </a:t>
            </a:r>
            <a:r>
              <a:rPr lang="en-US" sz="2600" dirty="0" err="1">
                <a:solidFill>
                  <a:schemeClr val="accent1"/>
                </a:solidFill>
              </a:rPr>
              <a:t>vetriectomy</a:t>
            </a:r>
            <a:endParaRPr lang="en-US" sz="2600" dirty="0">
              <a:solidFill>
                <a:schemeClr val="accent1"/>
              </a:solidFill>
            </a:endParaRPr>
          </a:p>
          <a:p>
            <a:pPr marL="0" indent="0">
              <a:buNone/>
            </a:pPr>
            <a:endParaRPr lang="ar-JO" sz="2400" dirty="0"/>
          </a:p>
          <a:p>
            <a:pPr marL="0" indent="0">
              <a:buNone/>
            </a:pPr>
            <a:endParaRPr lang="en-US" sz="2400" dirty="0">
              <a:solidFill>
                <a:schemeClr val="accent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133600"/>
            <a:ext cx="38195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p:nvPr/>
        </p:nvSpPr>
        <p:spPr>
          <a:xfrm>
            <a:off x="6019800" y="4712384"/>
            <a:ext cx="2362200" cy="47228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accent3">
                    <a:lumMod val="75000"/>
                  </a:schemeClr>
                </a:solidFill>
              </a:rPr>
              <a:t>Same photo</a:t>
            </a:r>
          </a:p>
        </p:txBody>
      </p:sp>
      <p:sp>
        <p:nvSpPr>
          <p:cNvPr id="4" name="Slide Number Placeholder 3">
            <a:extLst>
              <a:ext uri="{FF2B5EF4-FFF2-40B4-BE49-F238E27FC236}">
                <a16:creationId xmlns:a16="http://schemas.microsoft.com/office/drawing/2014/main" id="{87D73E1E-9F4D-F630-D726-DB58C4347ADB}"/>
              </a:ext>
            </a:extLst>
          </p:cNvPr>
          <p:cNvSpPr>
            <a:spLocks noGrp="1"/>
          </p:cNvSpPr>
          <p:nvPr>
            <p:ph type="sldNum" sz="quarter" idx="12"/>
          </p:nvPr>
        </p:nvSpPr>
        <p:spPr/>
        <p:txBody>
          <a:bodyPr/>
          <a:lstStyle/>
          <a:p>
            <a:fld id="{E90C49B3-DFFD-4844-A6FF-8C37A804B8FA}" type="slidenum">
              <a:rPr lang="en-US" smtClean="0"/>
              <a:t>109</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C12BB-93BB-C772-10F3-C2D5096D1B5A}"/>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7E992F76-5B30-DB93-01D4-688C112734A4}"/>
              </a:ext>
            </a:extLst>
          </p:cNvPr>
          <p:cNvSpPr>
            <a:spLocks noGrp="1"/>
          </p:cNvSpPr>
          <p:nvPr>
            <p:ph type="body" sz="half" idx="2"/>
          </p:nvPr>
        </p:nvSpPr>
        <p:spPr>
          <a:xfrm>
            <a:off x="629842" y="2400300"/>
            <a:ext cx="3698810" cy="3021576"/>
          </a:xfrm>
        </p:spPr>
        <p:txBody>
          <a:bodyPr/>
          <a:lstStyle/>
          <a:p>
            <a:pPr marL="285274" indent="-238125">
              <a:spcBef>
                <a:spcPts val="578"/>
              </a:spcBef>
              <a:buSzPct val="96428"/>
              <a:buFont typeface="Wingdings"/>
              <a:buChar char=""/>
              <a:tabLst>
                <a:tab pos="285750" algn="l"/>
              </a:tabLst>
            </a:pPr>
            <a:r>
              <a:rPr lang="en-US" sz="2100" b="1" spc="-8" dirty="0">
                <a:solidFill>
                  <a:srgbClr val="45515E"/>
                </a:solidFill>
                <a:latin typeface="+mj-lt"/>
                <a:cs typeface="Carlito"/>
              </a:rPr>
              <a:t>Diagnosis</a:t>
            </a:r>
            <a:r>
              <a:rPr lang="en-US" sz="2100" spc="-8" dirty="0">
                <a:solidFill>
                  <a:srgbClr val="45515E"/>
                </a:solidFill>
                <a:latin typeface="+mj-lt"/>
                <a:cs typeface="Carlito"/>
              </a:rPr>
              <a:t>:</a:t>
            </a:r>
            <a:r>
              <a:rPr lang="en-US" sz="2100" spc="11" dirty="0">
                <a:solidFill>
                  <a:srgbClr val="45515E"/>
                </a:solidFill>
                <a:latin typeface="+mj-lt"/>
                <a:cs typeface="Carlito"/>
              </a:rPr>
              <a:t> </a:t>
            </a:r>
            <a:r>
              <a:rPr lang="en-US" sz="2100" spc="-11" dirty="0">
                <a:solidFill>
                  <a:srgbClr val="45515E"/>
                </a:solidFill>
                <a:latin typeface="+mj-lt"/>
                <a:cs typeface="Carlito"/>
              </a:rPr>
              <a:t>Ectropion</a:t>
            </a:r>
            <a:endParaRPr lang="en-US" sz="2100" dirty="0">
              <a:latin typeface="+mj-lt"/>
              <a:cs typeface="Carlito"/>
            </a:endParaRPr>
          </a:p>
          <a:p>
            <a:pPr marL="285274" indent="-238125">
              <a:spcBef>
                <a:spcPts val="506"/>
              </a:spcBef>
              <a:buSzPct val="96428"/>
              <a:buFont typeface="Wingdings"/>
              <a:buChar char=""/>
              <a:tabLst>
                <a:tab pos="285750" algn="l"/>
              </a:tabLst>
            </a:pPr>
            <a:r>
              <a:rPr lang="en-US" sz="2100" b="1" spc="-8" dirty="0">
                <a:solidFill>
                  <a:srgbClr val="45515E"/>
                </a:solidFill>
                <a:latin typeface="+mj-lt"/>
                <a:cs typeface="Carlito"/>
              </a:rPr>
              <a:t>Causes</a:t>
            </a:r>
            <a:endParaRPr lang="en-US" sz="2100" dirty="0">
              <a:latin typeface="+mj-lt"/>
              <a:cs typeface="Carlito"/>
            </a:endParaRPr>
          </a:p>
          <a:p>
            <a:pPr marL="733425" lvl="1" indent="-343376">
              <a:spcBef>
                <a:spcPts val="172"/>
              </a:spcBef>
              <a:buAutoNum type="arabicPeriod"/>
              <a:tabLst>
                <a:tab pos="733425" algn="l"/>
                <a:tab pos="733901" algn="l"/>
              </a:tabLst>
            </a:pPr>
            <a:r>
              <a:rPr lang="en-US" sz="1800" spc="-8" dirty="0">
                <a:solidFill>
                  <a:srgbClr val="45515E"/>
                </a:solidFill>
                <a:latin typeface="+mj-lt"/>
                <a:cs typeface="Carlito"/>
              </a:rPr>
              <a:t>Age-related </a:t>
            </a:r>
            <a:r>
              <a:rPr lang="en-US" sz="1800" spc="-4" dirty="0">
                <a:solidFill>
                  <a:srgbClr val="45515E"/>
                </a:solidFill>
                <a:latin typeface="+mj-lt"/>
                <a:cs typeface="Carlito"/>
              </a:rPr>
              <a:t>orbicularis </a:t>
            </a:r>
            <a:r>
              <a:rPr lang="en-US" sz="1800" dirty="0">
                <a:solidFill>
                  <a:srgbClr val="45515E"/>
                </a:solidFill>
                <a:latin typeface="+mj-lt"/>
                <a:cs typeface="Carlito"/>
              </a:rPr>
              <a:t>muscle</a:t>
            </a:r>
            <a:r>
              <a:rPr lang="en-US" sz="1800" spc="-53" dirty="0">
                <a:solidFill>
                  <a:srgbClr val="45515E"/>
                </a:solidFill>
                <a:latin typeface="+mj-lt"/>
                <a:cs typeface="Carlito"/>
              </a:rPr>
              <a:t> </a:t>
            </a:r>
            <a:r>
              <a:rPr lang="en-US" sz="1800" spc="-8" dirty="0">
                <a:solidFill>
                  <a:srgbClr val="45515E"/>
                </a:solidFill>
                <a:latin typeface="+mj-lt"/>
                <a:cs typeface="Carlito"/>
              </a:rPr>
              <a:t>laxity</a:t>
            </a:r>
            <a:endParaRPr lang="en-US" sz="1800" dirty="0">
              <a:latin typeface="+mj-lt"/>
              <a:cs typeface="Carlito"/>
            </a:endParaRPr>
          </a:p>
          <a:p>
            <a:pPr marL="733425" lvl="1" indent="-343376">
              <a:spcBef>
                <a:spcPts val="164"/>
              </a:spcBef>
              <a:buAutoNum type="arabicPeriod"/>
              <a:tabLst>
                <a:tab pos="733425" algn="l"/>
                <a:tab pos="733901" algn="l"/>
              </a:tabLst>
            </a:pPr>
            <a:r>
              <a:rPr lang="en-US" sz="1800" spc="-8" dirty="0">
                <a:solidFill>
                  <a:srgbClr val="45515E"/>
                </a:solidFill>
                <a:latin typeface="+mj-lt"/>
                <a:cs typeface="Carlito"/>
              </a:rPr>
              <a:t>Periorbital </a:t>
            </a:r>
            <a:r>
              <a:rPr lang="en-US" sz="1800" spc="-4" dirty="0">
                <a:solidFill>
                  <a:srgbClr val="45515E"/>
                </a:solidFill>
                <a:latin typeface="+mj-lt"/>
                <a:cs typeface="Carlito"/>
              </a:rPr>
              <a:t>skin</a:t>
            </a:r>
            <a:r>
              <a:rPr lang="en-US" sz="1800" spc="-19" dirty="0">
                <a:solidFill>
                  <a:srgbClr val="45515E"/>
                </a:solidFill>
                <a:latin typeface="+mj-lt"/>
                <a:cs typeface="Carlito"/>
              </a:rPr>
              <a:t> </a:t>
            </a:r>
            <a:r>
              <a:rPr lang="en-US" sz="1800" spc="-4" dirty="0">
                <a:solidFill>
                  <a:srgbClr val="45515E"/>
                </a:solidFill>
                <a:latin typeface="+mj-lt"/>
                <a:cs typeface="Carlito"/>
              </a:rPr>
              <a:t>scarring</a:t>
            </a:r>
            <a:endParaRPr lang="en-US" sz="1800" dirty="0">
              <a:latin typeface="+mj-lt"/>
              <a:cs typeface="Carlito"/>
            </a:endParaRPr>
          </a:p>
          <a:p>
            <a:pPr marL="390050" lvl="1">
              <a:spcBef>
                <a:spcPts val="161"/>
              </a:spcBef>
              <a:tabLst>
                <a:tab pos="733425" algn="l"/>
                <a:tab pos="733901" algn="l"/>
              </a:tabLst>
            </a:pPr>
            <a:r>
              <a:rPr lang="en-US" sz="1800" spc="-4" dirty="0">
                <a:solidFill>
                  <a:srgbClr val="45515E"/>
                </a:solidFill>
                <a:latin typeface="+mj-lt"/>
                <a:cs typeface="Carlito"/>
              </a:rPr>
              <a:t>3. 7</a:t>
            </a:r>
            <a:r>
              <a:rPr lang="en-US" sz="1800" spc="-5" baseline="24305" dirty="0">
                <a:solidFill>
                  <a:srgbClr val="45515E"/>
                </a:solidFill>
                <a:latin typeface="+mj-lt"/>
                <a:cs typeface="Carlito"/>
              </a:rPr>
              <a:t>th </a:t>
            </a:r>
            <a:r>
              <a:rPr lang="en-US" sz="1800" spc="-4" dirty="0">
                <a:solidFill>
                  <a:srgbClr val="45515E"/>
                </a:solidFill>
                <a:latin typeface="+mj-lt"/>
                <a:cs typeface="Carlito"/>
              </a:rPr>
              <a:t>nerve</a:t>
            </a:r>
            <a:r>
              <a:rPr lang="en-US" sz="1800" spc="-135" dirty="0">
                <a:solidFill>
                  <a:srgbClr val="45515E"/>
                </a:solidFill>
                <a:latin typeface="+mj-lt"/>
                <a:cs typeface="Carlito"/>
              </a:rPr>
              <a:t> </a:t>
            </a:r>
            <a:r>
              <a:rPr lang="en-US" sz="1800" spc="-11" dirty="0">
                <a:solidFill>
                  <a:srgbClr val="45515E"/>
                </a:solidFill>
                <a:latin typeface="+mj-lt"/>
                <a:cs typeface="Carlito"/>
              </a:rPr>
              <a:t>palsy  </a:t>
            </a:r>
          </a:p>
          <a:p>
            <a:pPr marL="285274" indent="-238125">
              <a:spcBef>
                <a:spcPts val="476"/>
              </a:spcBef>
              <a:buSzPct val="96428"/>
              <a:buFont typeface="Wingdings"/>
              <a:buChar char=""/>
              <a:tabLst>
                <a:tab pos="285750" algn="l"/>
              </a:tabLst>
            </a:pPr>
            <a:r>
              <a:rPr lang="en-US" sz="2100" b="1" spc="-23" dirty="0">
                <a:solidFill>
                  <a:srgbClr val="45515E"/>
                </a:solidFill>
                <a:latin typeface="+mj-lt"/>
                <a:cs typeface="Carlito"/>
              </a:rPr>
              <a:t>Treatment</a:t>
            </a:r>
            <a:endParaRPr lang="en-US" sz="2100" dirty="0">
              <a:latin typeface="+mj-lt"/>
              <a:cs typeface="Carlito"/>
            </a:endParaRPr>
          </a:p>
          <a:p>
            <a:pPr marL="390525">
              <a:spcBef>
                <a:spcPts val="180"/>
              </a:spcBef>
            </a:pPr>
            <a:r>
              <a:rPr lang="en-US" sz="1800" dirty="0">
                <a:solidFill>
                  <a:srgbClr val="45515E"/>
                </a:solidFill>
                <a:latin typeface="+mj-lt"/>
                <a:cs typeface="Courier New"/>
              </a:rPr>
              <a:t>Send home with </a:t>
            </a:r>
            <a:r>
              <a:rPr lang="en-US" sz="1800" dirty="0">
                <a:solidFill>
                  <a:srgbClr val="45515E"/>
                </a:solidFill>
                <a:latin typeface="+mj-lt"/>
                <a:cs typeface="Carlito"/>
              </a:rPr>
              <a:t>Artificial </a:t>
            </a:r>
            <a:r>
              <a:rPr lang="en-US" sz="1800" spc="-8" dirty="0">
                <a:solidFill>
                  <a:srgbClr val="45515E"/>
                </a:solidFill>
                <a:latin typeface="+mj-lt"/>
                <a:cs typeface="Carlito"/>
              </a:rPr>
              <a:t>tears, </a:t>
            </a:r>
            <a:endParaRPr lang="en-US" sz="1800" spc="-11" dirty="0">
              <a:solidFill>
                <a:srgbClr val="45515E"/>
              </a:solidFill>
              <a:latin typeface="+mj-lt"/>
              <a:cs typeface="Carlito"/>
            </a:endParaRPr>
          </a:p>
        </p:txBody>
      </p:sp>
      <p:sp>
        <p:nvSpPr>
          <p:cNvPr id="7" name="object 6">
            <a:extLst>
              <a:ext uri="{FF2B5EF4-FFF2-40B4-BE49-F238E27FC236}">
                <a16:creationId xmlns:a16="http://schemas.microsoft.com/office/drawing/2014/main" id="{E8B88632-DC6D-341E-7F78-1CA62C85AA43}"/>
              </a:ext>
            </a:extLst>
          </p:cNvPr>
          <p:cNvSpPr/>
          <p:nvPr/>
        </p:nvSpPr>
        <p:spPr>
          <a:xfrm>
            <a:off x="5564983" y="2088741"/>
            <a:ext cx="3279968" cy="2968186"/>
          </a:xfrm>
          <a:prstGeom prst="rect">
            <a:avLst/>
          </a:prstGeom>
          <a:blipFill>
            <a:blip r:embed="rId2"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37265045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Q2</a:t>
            </a:r>
            <a:r>
              <a:rPr lang="en-US" dirty="0"/>
              <a:t>: </a:t>
            </a:r>
            <a:r>
              <a:rPr lang="en-US" sz="3100" dirty="0"/>
              <a:t>56 </a:t>
            </a:r>
            <a:r>
              <a:rPr lang="en-US" sz="3100" dirty="0" err="1"/>
              <a:t>ys</a:t>
            </a:r>
            <a:r>
              <a:rPr lang="en-US" sz="3100" dirty="0"/>
              <a:t> old male with </a:t>
            </a:r>
            <a:r>
              <a:rPr lang="en-US" sz="3100" dirty="0" err="1"/>
              <a:t>hx</a:t>
            </a:r>
            <a:r>
              <a:rPr lang="en-US" sz="3100" dirty="0"/>
              <a:t> of </a:t>
            </a:r>
            <a:r>
              <a:rPr lang="en-US" sz="3100" dirty="0" err="1"/>
              <a:t>diabetis</a:t>
            </a:r>
            <a:r>
              <a:rPr lang="en-US" sz="3100" dirty="0"/>
              <a:t> (20ys) ,come to the ER with sudden painful </a:t>
            </a:r>
            <a:r>
              <a:rPr lang="en-US" sz="3100" dirty="0" err="1"/>
              <a:t>viual</a:t>
            </a:r>
            <a:r>
              <a:rPr lang="en-US" sz="3100" dirty="0"/>
              <a:t> loss in </a:t>
            </a:r>
            <a:r>
              <a:rPr lang="en-US" sz="3100" dirty="0" err="1"/>
              <a:t>rt.eye</a:t>
            </a:r>
            <a:br>
              <a:rPr lang="en-US" sz="3100" dirty="0"/>
            </a:br>
            <a:r>
              <a:rPr lang="en-US" sz="3100" dirty="0"/>
              <a:t>IOP of </a:t>
            </a:r>
            <a:r>
              <a:rPr lang="en-US" sz="3100" dirty="0" err="1"/>
              <a:t>Rt.eye</a:t>
            </a:r>
            <a:r>
              <a:rPr lang="en-US" sz="3100" dirty="0"/>
              <a:t> 46 mmHg     </a:t>
            </a:r>
            <a:endParaRPr lang="en-US" dirty="0"/>
          </a:p>
        </p:txBody>
      </p:sp>
      <p:sp>
        <p:nvSpPr>
          <p:cNvPr id="3" name="Content Placeholder 2"/>
          <p:cNvSpPr>
            <a:spLocks noGrp="1"/>
          </p:cNvSpPr>
          <p:nvPr>
            <p:ph idx="1"/>
          </p:nvPr>
        </p:nvSpPr>
        <p:spPr>
          <a:xfrm>
            <a:off x="228600" y="1600200"/>
            <a:ext cx="5105400" cy="4525963"/>
          </a:xfrm>
        </p:spPr>
        <p:txBody>
          <a:bodyPr>
            <a:normAutofit/>
          </a:bodyPr>
          <a:lstStyle/>
          <a:p>
            <a:r>
              <a:rPr lang="en-US" sz="2800" dirty="0" err="1"/>
              <a:t>Dx</a:t>
            </a:r>
            <a:endParaRPr lang="en-US" sz="2800" dirty="0"/>
          </a:p>
          <a:p>
            <a:pPr marL="0" indent="0">
              <a:buNone/>
            </a:pPr>
            <a:r>
              <a:rPr lang="en-US" sz="2800" dirty="0">
                <a:solidFill>
                  <a:schemeClr val="accent1"/>
                </a:solidFill>
              </a:rPr>
              <a:t>  </a:t>
            </a:r>
            <a:r>
              <a:rPr lang="en-US" sz="2800" dirty="0" err="1">
                <a:solidFill>
                  <a:schemeClr val="accent1"/>
                </a:solidFill>
              </a:rPr>
              <a:t>robiosis</a:t>
            </a:r>
            <a:r>
              <a:rPr lang="en-US" sz="2800" dirty="0">
                <a:solidFill>
                  <a:schemeClr val="accent1"/>
                </a:solidFill>
              </a:rPr>
              <a:t> </a:t>
            </a:r>
            <a:r>
              <a:rPr lang="en-US" sz="2800" dirty="0" err="1">
                <a:solidFill>
                  <a:schemeClr val="accent1"/>
                </a:solidFill>
              </a:rPr>
              <a:t>iridis</a:t>
            </a:r>
            <a:endParaRPr lang="en-US" sz="2800" dirty="0">
              <a:solidFill>
                <a:schemeClr val="accent1"/>
              </a:solidFill>
            </a:endParaRPr>
          </a:p>
          <a:p>
            <a:r>
              <a:rPr lang="en-US" sz="2800" dirty="0"/>
              <a:t>2 </a:t>
            </a:r>
            <a:r>
              <a:rPr lang="en-US" sz="2800" dirty="0" err="1"/>
              <a:t>DDx</a:t>
            </a:r>
            <a:endParaRPr lang="en-US" sz="2800" dirty="0"/>
          </a:p>
          <a:p>
            <a:pPr marL="0" indent="0">
              <a:buNone/>
            </a:pPr>
            <a:r>
              <a:rPr lang="en-US" sz="2400" dirty="0">
                <a:solidFill>
                  <a:schemeClr val="accent1"/>
                </a:solidFill>
              </a:rPr>
              <a:t>1.Chronic retinal detachment</a:t>
            </a:r>
          </a:p>
          <a:p>
            <a:pPr marL="0" indent="0">
              <a:buNone/>
            </a:pPr>
            <a:r>
              <a:rPr lang="en-US" sz="2400" dirty="0">
                <a:solidFill>
                  <a:schemeClr val="accent1"/>
                </a:solidFill>
              </a:rPr>
              <a:t>2.Acute close angle glaucoma</a:t>
            </a:r>
          </a:p>
          <a:p>
            <a:pPr marL="0" indent="0">
              <a:buNone/>
            </a:pPr>
            <a:r>
              <a:rPr lang="en-US" sz="2400" dirty="0">
                <a:solidFill>
                  <a:schemeClr val="accent1"/>
                </a:solidFill>
              </a:rPr>
              <a:t>3.Central retinal vein occlusion</a:t>
            </a:r>
          </a:p>
          <a:p>
            <a:r>
              <a:rPr lang="en-US" sz="2800" dirty="0"/>
              <a:t>Management</a:t>
            </a:r>
          </a:p>
          <a:p>
            <a:pPr marL="0" indent="0">
              <a:buNone/>
            </a:pPr>
            <a:r>
              <a:rPr lang="en-US" sz="2800" dirty="0" err="1">
                <a:solidFill>
                  <a:schemeClr val="accent1"/>
                </a:solidFill>
              </a:rPr>
              <a:t>transscleral</a:t>
            </a:r>
            <a:r>
              <a:rPr lang="en-US" sz="2800" dirty="0">
                <a:solidFill>
                  <a:schemeClr val="accent1"/>
                </a:solidFill>
              </a:rPr>
              <a:t> freezing of the </a:t>
            </a:r>
            <a:r>
              <a:rPr lang="en-US" sz="2800" dirty="0" err="1">
                <a:solidFill>
                  <a:schemeClr val="accent1"/>
                </a:solidFill>
              </a:rPr>
              <a:t>ciliary</a:t>
            </a:r>
            <a:endParaRPr lang="en-US" sz="2800" dirty="0">
              <a:solidFill>
                <a:schemeClr val="accent1"/>
              </a:solidFill>
            </a:endParaRPr>
          </a:p>
          <a:p>
            <a:pPr marL="0" indent="0">
              <a:buNone/>
            </a:pPr>
            <a:r>
              <a:rPr lang="en-US" sz="2800" dirty="0">
                <a:solidFill>
                  <a:schemeClr val="accent1"/>
                </a:solidFill>
              </a:rPr>
              <a:t> body to reduce IOP</a:t>
            </a:r>
          </a:p>
          <a:p>
            <a:endParaRPr lang="en-US" sz="2800" dirty="0"/>
          </a:p>
        </p:txBody>
      </p:sp>
      <p:pic>
        <p:nvPicPr>
          <p:cNvPr id="1026" name="Picture 2" descr="C:\Users\windows\Desktop\robiosis irid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535742"/>
            <a:ext cx="3556595" cy="239077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p:nvPr/>
        </p:nvSpPr>
        <p:spPr>
          <a:xfrm>
            <a:off x="6172200" y="4947299"/>
            <a:ext cx="2362200" cy="47228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solidFill>
                  <a:schemeClr val="accent3">
                    <a:lumMod val="75000"/>
                  </a:schemeClr>
                </a:solidFill>
              </a:rPr>
              <a:t>Same photo</a:t>
            </a:r>
          </a:p>
        </p:txBody>
      </p:sp>
      <p:sp>
        <p:nvSpPr>
          <p:cNvPr id="4" name="Slide Number Placeholder 3">
            <a:extLst>
              <a:ext uri="{FF2B5EF4-FFF2-40B4-BE49-F238E27FC236}">
                <a16:creationId xmlns:a16="http://schemas.microsoft.com/office/drawing/2014/main" id="{1191044F-A9B6-8737-95EB-0F568FFC7C1F}"/>
              </a:ext>
            </a:extLst>
          </p:cNvPr>
          <p:cNvSpPr>
            <a:spLocks noGrp="1"/>
          </p:cNvSpPr>
          <p:nvPr>
            <p:ph type="sldNum" sz="quarter" idx="12"/>
          </p:nvPr>
        </p:nvSpPr>
        <p:spPr/>
        <p:txBody>
          <a:bodyPr/>
          <a:lstStyle/>
          <a:p>
            <a:fld id="{E90C49B3-DFFD-4844-A6FF-8C37A804B8FA}" type="slidenum">
              <a:rPr lang="en-US" smtClean="0"/>
              <a:t>110</a:t>
            </a:fld>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Q3:</a:t>
            </a:r>
            <a:r>
              <a:rPr lang="en-US" sz="3600" dirty="0"/>
              <a:t>History of Swimming in Public Pool</a:t>
            </a:r>
            <a:r>
              <a:rPr lang="en-US" dirty="0"/>
              <a:t>.</a:t>
            </a:r>
            <a:br>
              <a:rPr lang="en-US" dirty="0"/>
            </a:br>
            <a:endParaRPr lang="en-US" dirty="0"/>
          </a:p>
        </p:txBody>
      </p:sp>
      <p:sp>
        <p:nvSpPr>
          <p:cNvPr id="3" name="Content Placeholder 2"/>
          <p:cNvSpPr>
            <a:spLocks noGrp="1"/>
          </p:cNvSpPr>
          <p:nvPr>
            <p:ph idx="1"/>
          </p:nvPr>
        </p:nvSpPr>
        <p:spPr>
          <a:xfrm>
            <a:off x="457200" y="1600200"/>
            <a:ext cx="5257800" cy="4525963"/>
          </a:xfrm>
        </p:spPr>
        <p:txBody>
          <a:bodyPr/>
          <a:lstStyle/>
          <a:p>
            <a:pPr marL="0" indent="0">
              <a:buNone/>
            </a:pPr>
            <a:r>
              <a:rPr lang="en-US" dirty="0"/>
              <a:t>-Sign? </a:t>
            </a:r>
          </a:p>
          <a:p>
            <a:pPr marL="0" indent="0">
              <a:buNone/>
            </a:pPr>
            <a:r>
              <a:rPr lang="en-US" dirty="0">
                <a:solidFill>
                  <a:schemeClr val="accent1"/>
                </a:solidFill>
              </a:rPr>
              <a:t>Ring Sign.</a:t>
            </a:r>
          </a:p>
          <a:p>
            <a:pPr marL="0" indent="0">
              <a:buNone/>
            </a:pPr>
            <a:r>
              <a:rPr lang="en-US" dirty="0"/>
              <a:t>-</a:t>
            </a:r>
            <a:r>
              <a:rPr lang="en-US" dirty="0" err="1"/>
              <a:t>Dx</a:t>
            </a:r>
            <a:r>
              <a:rPr lang="en-US" dirty="0"/>
              <a:t>? </a:t>
            </a:r>
          </a:p>
          <a:p>
            <a:pPr marL="0" indent="0">
              <a:buNone/>
            </a:pPr>
            <a:r>
              <a:rPr lang="en-US" dirty="0" err="1">
                <a:solidFill>
                  <a:schemeClr val="accent1"/>
                </a:solidFill>
              </a:rPr>
              <a:t>Acanthamoeba</a:t>
            </a:r>
            <a:endParaRPr lang="en-US" dirty="0">
              <a:solidFill>
                <a:schemeClr val="accent1"/>
              </a:solidFill>
            </a:endParaRPr>
          </a:p>
          <a:p>
            <a:pPr marL="0" indent="0">
              <a:buNone/>
            </a:pPr>
            <a:r>
              <a:rPr lang="en-US" dirty="0">
                <a:solidFill>
                  <a:schemeClr val="accent1"/>
                </a:solidFill>
              </a:rPr>
              <a:t> keratitis</a:t>
            </a:r>
          </a:p>
          <a:p>
            <a:pPr marL="0" indent="0">
              <a:buNone/>
            </a:pPr>
            <a:r>
              <a:rPr lang="en-US" dirty="0"/>
              <a:t>-Management? </a:t>
            </a:r>
          </a:p>
          <a:p>
            <a:pPr marL="0" indent="0">
              <a:buNone/>
            </a:pPr>
            <a:r>
              <a:rPr lang="en-US" dirty="0" err="1">
                <a:solidFill>
                  <a:schemeClr val="accent1"/>
                </a:solidFill>
              </a:rPr>
              <a:t>Chlorohexidine</a:t>
            </a:r>
            <a:r>
              <a:rPr lang="en-US" dirty="0">
                <a:solidFill>
                  <a:schemeClr val="accent1"/>
                </a:solidFill>
              </a:rPr>
              <a:t> , corneal graft</a:t>
            </a:r>
          </a:p>
          <a:p>
            <a:pPr marL="0" indent="0">
              <a:buNone/>
            </a:pPr>
            <a:endParaRPr lang="en-US" dirty="0"/>
          </a:p>
        </p:txBody>
      </p:sp>
      <p:sp>
        <p:nvSpPr>
          <p:cNvPr id="4" name="عنصر نائب للمحتوى 2"/>
          <p:cNvSpPr txBox="1"/>
          <p:nvPr/>
        </p:nvSpPr>
        <p:spPr>
          <a:xfrm>
            <a:off x="457200" y="194945"/>
            <a:ext cx="2165985" cy="34061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rgbClr val="FF0000"/>
              </a:solidFill>
            </a:endParaRPr>
          </a:p>
        </p:txBody>
      </p:sp>
      <p:pic>
        <p:nvPicPr>
          <p:cNvPr id="2050" name="Picture 2" descr="C:\Users\windows\Desktop\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1371601"/>
            <a:ext cx="5075238" cy="290235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p:nvPr/>
        </p:nvSpPr>
        <p:spPr>
          <a:xfrm>
            <a:off x="5181600" y="4462390"/>
            <a:ext cx="2895600" cy="47228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rgbClr val="FF0000"/>
                </a:solidFill>
              </a:rPr>
              <a:t>Not Same photo</a:t>
            </a:r>
          </a:p>
        </p:txBody>
      </p:sp>
      <p:sp>
        <p:nvSpPr>
          <p:cNvPr id="5" name="Slide Number Placeholder 4">
            <a:extLst>
              <a:ext uri="{FF2B5EF4-FFF2-40B4-BE49-F238E27FC236}">
                <a16:creationId xmlns:a16="http://schemas.microsoft.com/office/drawing/2014/main" id="{6D9AF018-AA11-BE32-30A4-5489D6D692E4}"/>
              </a:ext>
            </a:extLst>
          </p:cNvPr>
          <p:cNvSpPr>
            <a:spLocks noGrp="1"/>
          </p:cNvSpPr>
          <p:nvPr>
            <p:ph type="sldNum" sz="quarter" idx="12"/>
          </p:nvPr>
        </p:nvSpPr>
        <p:spPr/>
        <p:txBody>
          <a:bodyPr/>
          <a:lstStyle/>
          <a:p>
            <a:fld id="{E90C49B3-DFFD-4844-A6FF-8C37A804B8FA}" type="slidenum">
              <a:rPr lang="en-US" smtClean="0"/>
              <a:t>111</a:t>
            </a:fld>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normAutofit/>
          </a:bodyPr>
          <a:lstStyle/>
          <a:p>
            <a:r>
              <a:rPr lang="en-US" dirty="0"/>
              <a:t>Q4:Hx of trauma</a:t>
            </a:r>
          </a:p>
        </p:txBody>
      </p:sp>
      <p:sp>
        <p:nvSpPr>
          <p:cNvPr id="3" name="Content Placeholder 2"/>
          <p:cNvSpPr>
            <a:spLocks noGrp="1"/>
          </p:cNvSpPr>
          <p:nvPr>
            <p:ph idx="1"/>
          </p:nvPr>
        </p:nvSpPr>
        <p:spPr>
          <a:xfrm>
            <a:off x="152400" y="1600200"/>
            <a:ext cx="5334000" cy="4525963"/>
          </a:xfrm>
        </p:spPr>
        <p:txBody>
          <a:bodyPr>
            <a:normAutofit lnSpcReduction="10000"/>
          </a:bodyPr>
          <a:lstStyle/>
          <a:p>
            <a:r>
              <a:rPr lang="en-US" dirty="0"/>
              <a:t>Diagnosis? </a:t>
            </a:r>
          </a:p>
          <a:p>
            <a:pPr marL="0" indent="0">
              <a:buNone/>
            </a:pPr>
            <a:r>
              <a:rPr lang="en-US" dirty="0">
                <a:solidFill>
                  <a:srgbClr val="0070C0"/>
                </a:solidFill>
              </a:rPr>
              <a:t>      </a:t>
            </a:r>
            <a:r>
              <a:rPr lang="en-US" dirty="0" err="1">
                <a:solidFill>
                  <a:srgbClr val="0070C0"/>
                </a:solidFill>
              </a:rPr>
              <a:t>Hyphemia</a:t>
            </a:r>
            <a:endParaRPr lang="en-US" dirty="0"/>
          </a:p>
          <a:p>
            <a:r>
              <a:rPr lang="en-US" dirty="0"/>
              <a:t>How do you manage ? </a:t>
            </a:r>
            <a:endParaRPr lang="en-US" dirty="0">
              <a:solidFill>
                <a:srgbClr val="0070C0"/>
              </a:solidFill>
            </a:endParaRPr>
          </a:p>
          <a:p>
            <a:pPr marL="0" indent="0">
              <a:buNone/>
            </a:pPr>
            <a:r>
              <a:rPr lang="ar-JO" dirty="0">
                <a:solidFill>
                  <a:srgbClr val="0070C0"/>
                </a:solidFill>
              </a:rPr>
              <a:t>    </a:t>
            </a:r>
            <a:r>
              <a:rPr lang="en-US" dirty="0">
                <a:solidFill>
                  <a:srgbClr val="0070C0"/>
                </a:solidFill>
              </a:rPr>
              <a:t>-</a:t>
            </a:r>
            <a:r>
              <a:rPr lang="en-US" sz="2800" dirty="0">
                <a:solidFill>
                  <a:srgbClr val="0070C0"/>
                </a:solidFill>
              </a:rPr>
              <a:t>Rest</a:t>
            </a:r>
          </a:p>
          <a:p>
            <a:pPr marL="0" indent="0">
              <a:buNone/>
            </a:pPr>
            <a:r>
              <a:rPr lang="ar-JO" sz="2800" dirty="0">
                <a:solidFill>
                  <a:srgbClr val="0070C0"/>
                </a:solidFill>
              </a:rPr>
              <a:t>    </a:t>
            </a:r>
            <a:r>
              <a:rPr lang="en-US" sz="2800" dirty="0">
                <a:solidFill>
                  <a:srgbClr val="0070C0"/>
                </a:solidFill>
              </a:rPr>
              <a:t>-Steroid eye drops</a:t>
            </a:r>
          </a:p>
          <a:p>
            <a:pPr marL="0" indent="0">
              <a:buNone/>
            </a:pPr>
            <a:r>
              <a:rPr lang="ar-JO" sz="2800" dirty="0">
                <a:solidFill>
                  <a:srgbClr val="0070C0"/>
                </a:solidFill>
              </a:rPr>
              <a:t>   </a:t>
            </a:r>
            <a:r>
              <a:rPr lang="en-US" sz="2800" dirty="0">
                <a:solidFill>
                  <a:srgbClr val="0070C0"/>
                </a:solidFill>
              </a:rPr>
              <a:t>- dilation of the pupil by </a:t>
            </a:r>
            <a:r>
              <a:rPr lang="ar-JO" sz="2800" dirty="0">
                <a:solidFill>
                  <a:srgbClr val="0070C0"/>
                </a:solidFill>
              </a:rPr>
              <a:t>   </a:t>
            </a:r>
          </a:p>
          <a:p>
            <a:pPr marL="0" indent="0">
              <a:buNone/>
            </a:pPr>
            <a:r>
              <a:rPr lang="ar-JO" sz="2800" dirty="0">
                <a:solidFill>
                  <a:srgbClr val="0070C0"/>
                </a:solidFill>
              </a:rPr>
              <a:t>    </a:t>
            </a:r>
            <a:r>
              <a:rPr lang="en-US" sz="2800" dirty="0" err="1">
                <a:solidFill>
                  <a:srgbClr val="0070C0"/>
                </a:solidFill>
              </a:rPr>
              <a:t>cyclopelgia</a:t>
            </a:r>
            <a:r>
              <a:rPr lang="en-US" sz="2800" dirty="0">
                <a:solidFill>
                  <a:srgbClr val="0070C0"/>
                </a:solidFill>
              </a:rPr>
              <a:t> (</a:t>
            </a:r>
            <a:r>
              <a:rPr lang="en-US" sz="2800" dirty="0" err="1">
                <a:solidFill>
                  <a:srgbClr val="0070C0"/>
                </a:solidFill>
              </a:rPr>
              <a:t>cyclopentolate</a:t>
            </a:r>
            <a:r>
              <a:rPr lang="en-US" sz="2800" dirty="0">
                <a:solidFill>
                  <a:srgbClr val="0070C0"/>
                </a:solidFill>
              </a:rPr>
              <a:t>)</a:t>
            </a:r>
          </a:p>
          <a:p>
            <a:pPr marL="0" indent="0">
              <a:buNone/>
            </a:pPr>
            <a:r>
              <a:rPr lang="ar-JO" sz="2800" dirty="0">
                <a:solidFill>
                  <a:srgbClr val="0070C0"/>
                </a:solidFill>
              </a:rPr>
              <a:t>   </a:t>
            </a:r>
            <a:r>
              <a:rPr lang="en-US" sz="2800" dirty="0">
                <a:solidFill>
                  <a:srgbClr val="0070C0"/>
                </a:solidFill>
              </a:rPr>
              <a:t>- Treat the complications </a:t>
            </a:r>
            <a:endParaRPr lang="ar-JO" sz="2800" dirty="0">
              <a:solidFill>
                <a:srgbClr val="0070C0"/>
              </a:solidFill>
            </a:endParaRPr>
          </a:p>
          <a:p>
            <a:pPr marL="0" indent="0">
              <a:buNone/>
            </a:pPr>
            <a:r>
              <a:rPr lang="ar-JO" sz="2800" dirty="0">
                <a:solidFill>
                  <a:srgbClr val="0070C0"/>
                </a:solidFill>
              </a:rPr>
              <a:t>     </a:t>
            </a:r>
            <a:r>
              <a:rPr lang="en-US" sz="2800" dirty="0">
                <a:solidFill>
                  <a:srgbClr val="0070C0"/>
                </a:solidFill>
              </a:rPr>
              <a:t>(increased IOP)</a:t>
            </a:r>
            <a:endParaRPr lang="en-US" sz="2800" dirty="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371600"/>
            <a:ext cx="3630613" cy="271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p:nvPr/>
        </p:nvSpPr>
        <p:spPr>
          <a:xfrm>
            <a:off x="5715000" y="4226249"/>
            <a:ext cx="2895600" cy="47228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rgbClr val="FF0000"/>
                </a:solidFill>
              </a:rPr>
              <a:t>Not Same photo</a:t>
            </a:r>
          </a:p>
        </p:txBody>
      </p:sp>
      <p:sp>
        <p:nvSpPr>
          <p:cNvPr id="4" name="Slide Number Placeholder 3">
            <a:extLst>
              <a:ext uri="{FF2B5EF4-FFF2-40B4-BE49-F238E27FC236}">
                <a16:creationId xmlns:a16="http://schemas.microsoft.com/office/drawing/2014/main" id="{EE174019-8A2E-5891-6DC0-1D11E612909E}"/>
              </a:ext>
            </a:extLst>
          </p:cNvPr>
          <p:cNvSpPr>
            <a:spLocks noGrp="1"/>
          </p:cNvSpPr>
          <p:nvPr>
            <p:ph type="sldNum" sz="quarter" idx="12"/>
          </p:nvPr>
        </p:nvSpPr>
        <p:spPr/>
        <p:txBody>
          <a:bodyPr/>
          <a:lstStyle/>
          <a:p>
            <a:fld id="{E90C49B3-DFFD-4844-A6FF-8C37A804B8FA}" type="slidenum">
              <a:rPr lang="en-US" smtClean="0"/>
              <a:t>112</a:t>
            </a:fld>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45" y="6927"/>
            <a:ext cx="8229600" cy="1143000"/>
          </a:xfrm>
        </p:spPr>
        <p:txBody>
          <a:bodyPr>
            <a:noAutofit/>
          </a:bodyPr>
          <a:lstStyle/>
          <a:p>
            <a:r>
              <a:rPr lang="en-US" sz="4000" b="1" dirty="0"/>
              <a:t>Q5:</a:t>
            </a:r>
            <a:r>
              <a:rPr lang="en-US" sz="3200" dirty="0"/>
              <a:t>Reccurent </a:t>
            </a:r>
            <a:r>
              <a:rPr lang="en-US" sz="3200" dirty="0" err="1"/>
              <a:t>chalazion</a:t>
            </a:r>
            <a:r>
              <a:rPr lang="en-US" sz="3200" dirty="0"/>
              <a:t> (</a:t>
            </a:r>
            <a:r>
              <a:rPr lang="en-US" sz="3200" dirty="0" err="1"/>
              <a:t>exision</a:t>
            </a:r>
            <a:r>
              <a:rPr lang="en-US" sz="3200" dirty="0"/>
              <a:t> </a:t>
            </a:r>
            <a:r>
              <a:rPr lang="en-US" sz="3200" dirty="0" err="1"/>
              <a:t>previosly</a:t>
            </a:r>
            <a:r>
              <a:rPr lang="en-US" sz="3200" dirty="0"/>
              <a:t>),with cervical LN &amp; </a:t>
            </a:r>
            <a:r>
              <a:rPr lang="en-US" sz="3200" dirty="0" err="1"/>
              <a:t>dicrease</a:t>
            </a:r>
            <a:r>
              <a:rPr lang="en-US" sz="3200" dirty="0"/>
              <a:t> of </a:t>
            </a:r>
            <a:r>
              <a:rPr lang="en-US" sz="3200" dirty="0" err="1"/>
              <a:t>vsual</a:t>
            </a:r>
            <a:r>
              <a:rPr lang="en-US" sz="3200" dirty="0"/>
              <a:t> acuity (same eye) </a:t>
            </a:r>
          </a:p>
        </p:txBody>
      </p:sp>
      <p:sp>
        <p:nvSpPr>
          <p:cNvPr id="3" name="Content Placeholder 2"/>
          <p:cNvSpPr>
            <a:spLocks noGrp="1"/>
          </p:cNvSpPr>
          <p:nvPr>
            <p:ph idx="1"/>
          </p:nvPr>
        </p:nvSpPr>
        <p:spPr>
          <a:xfrm>
            <a:off x="152400" y="1600200"/>
            <a:ext cx="4724400" cy="4525963"/>
          </a:xfrm>
        </p:spPr>
        <p:txBody>
          <a:bodyPr>
            <a:noAutofit/>
          </a:bodyPr>
          <a:lstStyle/>
          <a:p>
            <a:r>
              <a:rPr lang="en-US" sz="2400" dirty="0"/>
              <a:t>According to the mass </a:t>
            </a:r>
          </a:p>
          <a:p>
            <a:pPr marL="0" indent="0">
              <a:buNone/>
            </a:pPr>
            <a:r>
              <a:rPr lang="en-US" sz="2400" dirty="0"/>
              <a:t>    (photo)</a:t>
            </a:r>
          </a:p>
          <a:p>
            <a:r>
              <a:rPr lang="en-US" sz="2400" dirty="0"/>
              <a:t>DDX </a:t>
            </a:r>
          </a:p>
          <a:p>
            <a:pPr marL="0" indent="0">
              <a:buNone/>
            </a:pPr>
            <a:r>
              <a:rPr lang="en-US" sz="2400" dirty="0">
                <a:solidFill>
                  <a:schemeClr val="accent1"/>
                </a:solidFill>
              </a:rPr>
              <a:t>   1.sebaceous cell carcinoma</a:t>
            </a:r>
          </a:p>
          <a:p>
            <a:pPr marL="0" indent="0">
              <a:buNone/>
            </a:pPr>
            <a:r>
              <a:rPr lang="en-US" sz="2400" dirty="0">
                <a:solidFill>
                  <a:schemeClr val="accent1"/>
                </a:solidFill>
              </a:rPr>
              <a:t>   2.basal cell carcinoma</a:t>
            </a:r>
          </a:p>
          <a:p>
            <a:pPr marL="0" indent="0">
              <a:buNone/>
            </a:pPr>
            <a:r>
              <a:rPr lang="en-US" sz="2400" dirty="0">
                <a:solidFill>
                  <a:schemeClr val="accent1"/>
                </a:solidFill>
              </a:rPr>
              <a:t>   3.aquemous cell carcinoma</a:t>
            </a:r>
          </a:p>
          <a:p>
            <a:pPr marL="0" indent="0">
              <a:buNone/>
            </a:pPr>
            <a:r>
              <a:rPr lang="en-US" sz="2400" dirty="0"/>
              <a:t>Benign</a:t>
            </a:r>
            <a:r>
              <a:rPr lang="en-US" sz="2400" dirty="0">
                <a:solidFill>
                  <a:schemeClr val="tx2"/>
                </a:solidFill>
              </a:rPr>
              <a:t> </a:t>
            </a:r>
            <a:r>
              <a:rPr lang="en-US" sz="2400" dirty="0"/>
              <a:t>or malignant</a:t>
            </a:r>
          </a:p>
          <a:p>
            <a:pPr marL="0" indent="0">
              <a:buNone/>
            </a:pPr>
            <a:r>
              <a:rPr lang="en-US" sz="2400" dirty="0">
                <a:solidFill>
                  <a:schemeClr val="accent1"/>
                </a:solidFill>
              </a:rPr>
              <a:t>   benign</a:t>
            </a:r>
          </a:p>
          <a:p>
            <a:pPr marL="0" indent="0">
              <a:buNone/>
            </a:pPr>
            <a:r>
              <a:rPr lang="en-US" sz="2400" dirty="0"/>
              <a:t>Does simple </a:t>
            </a:r>
            <a:r>
              <a:rPr lang="en-US" sz="2400" dirty="0" err="1"/>
              <a:t>exision</a:t>
            </a:r>
            <a:r>
              <a:rPr lang="en-US" sz="2400" dirty="0"/>
              <a:t> enough? </a:t>
            </a:r>
          </a:p>
          <a:p>
            <a:pPr marL="0" indent="0">
              <a:buNone/>
            </a:pPr>
            <a:r>
              <a:rPr lang="en-US" sz="2400" dirty="0">
                <a:solidFill>
                  <a:schemeClr val="accent1"/>
                </a:solidFill>
              </a:rPr>
              <a:t>   No</a:t>
            </a:r>
            <a:r>
              <a:rPr lang="en-US" sz="2400" dirty="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81200"/>
            <a:ext cx="381000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p:nvPr/>
        </p:nvSpPr>
        <p:spPr>
          <a:xfrm>
            <a:off x="5181600" y="4462390"/>
            <a:ext cx="3581400" cy="102401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rgbClr val="FF0000"/>
                </a:solidFill>
              </a:rPr>
              <a:t>Not Same photo</a:t>
            </a:r>
          </a:p>
          <a:p>
            <a:pPr marL="0" indent="0">
              <a:buNone/>
            </a:pPr>
            <a:r>
              <a:rPr lang="en-US" dirty="0">
                <a:solidFill>
                  <a:srgbClr val="FF0000"/>
                </a:solidFill>
              </a:rPr>
              <a:t>Not sure of answers</a:t>
            </a:r>
          </a:p>
        </p:txBody>
      </p:sp>
      <p:sp>
        <p:nvSpPr>
          <p:cNvPr id="4" name="Slide Number Placeholder 3">
            <a:extLst>
              <a:ext uri="{FF2B5EF4-FFF2-40B4-BE49-F238E27FC236}">
                <a16:creationId xmlns:a16="http://schemas.microsoft.com/office/drawing/2014/main" id="{92F368BE-FECC-92B9-97E7-86E05763FC49}"/>
              </a:ext>
            </a:extLst>
          </p:cNvPr>
          <p:cNvSpPr>
            <a:spLocks noGrp="1"/>
          </p:cNvSpPr>
          <p:nvPr>
            <p:ph type="sldNum" sz="quarter" idx="12"/>
          </p:nvPr>
        </p:nvSpPr>
        <p:spPr/>
        <p:txBody>
          <a:bodyPr/>
          <a:lstStyle/>
          <a:p>
            <a:fld id="{E90C49B3-DFFD-4844-A6FF-8C37A804B8FA}" type="slidenum">
              <a:rPr lang="en-US" smtClean="0"/>
              <a:t>113</a:t>
            </a:fld>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صورة ذات صلة"/>
          <p:cNvPicPr>
            <a:picLocks noChangeAspect="1" noChangeArrowheads="1"/>
          </p:cNvPicPr>
          <p:nvPr/>
        </p:nvPicPr>
        <p:blipFill>
          <a:blip r:embed="rId2" cstate="print"/>
          <a:srcRect/>
          <a:stretch>
            <a:fillRect/>
          </a:stretch>
        </p:blipFill>
        <p:spPr bwMode="auto">
          <a:xfrm>
            <a:off x="4929190" y="1946275"/>
            <a:ext cx="3582606" cy="4697411"/>
          </a:xfrm>
          <a:prstGeom prst="rect">
            <a:avLst/>
          </a:prstGeom>
          <a:noFill/>
        </p:spPr>
      </p:pic>
      <p:pic>
        <p:nvPicPr>
          <p:cNvPr id="5" name="Picture 4" descr="http://pocketdentistry.com/wp-content/uploads/285/B9781455705542000101_f010-003-97814557055421.jpg"/>
          <p:cNvPicPr>
            <a:picLocks noChangeAspect="1" noChangeArrowheads="1"/>
          </p:cNvPicPr>
          <p:nvPr/>
        </p:nvPicPr>
        <p:blipFill>
          <a:blip r:embed="rId3" cstate="print"/>
          <a:srcRect/>
          <a:stretch>
            <a:fillRect/>
          </a:stretch>
        </p:blipFill>
        <p:spPr bwMode="auto">
          <a:xfrm>
            <a:off x="714348" y="1946275"/>
            <a:ext cx="3929090" cy="4792574"/>
          </a:xfrm>
          <a:prstGeom prst="rect">
            <a:avLst/>
          </a:prstGeom>
          <a:noFill/>
          <a:ln w="57150">
            <a:solidFill>
              <a:srgbClr val="00FF00"/>
            </a:solidFill>
          </a:ln>
        </p:spPr>
      </p:pic>
      <p:sp>
        <p:nvSpPr>
          <p:cNvPr id="6" name="عنوان 1"/>
          <p:cNvSpPr>
            <a:spLocks noGrp="1"/>
          </p:cNvSpPr>
          <p:nvPr>
            <p:ph type="title"/>
          </p:nvPr>
        </p:nvSpPr>
        <p:spPr>
          <a:xfrm>
            <a:off x="282196" y="27709"/>
            <a:ext cx="8229600" cy="714380"/>
          </a:xfrm>
        </p:spPr>
        <p:txBody>
          <a:bodyPr>
            <a:normAutofit/>
          </a:bodyPr>
          <a:lstStyle/>
          <a:p>
            <a:pPr marL="0" indent="0" algn="ctr"/>
            <a:r>
              <a:rPr lang="en-US" dirty="0"/>
              <a:t>Q6:Name the parts</a:t>
            </a:r>
          </a:p>
        </p:txBody>
      </p:sp>
      <mc:AlternateContent xmlns:mc="http://schemas.openxmlformats.org/markup-compatibility/2006" xmlns:p14="http://schemas.microsoft.com/office/powerpoint/2010/main">
        <mc:Choice Requires="p14">
          <p:contentPart p14:bwMode="auto" r:id="rId4">
            <p14:nvContentPartPr>
              <p14:cNvPr id="14338" name="Ink 2"/>
              <p14:cNvContentPartPr/>
              <p14:nvPr/>
            </p14:nvContentPartPr>
            <p14:xfrm>
              <a:off x="3054350" y="5116513"/>
              <a:ext cx="669925" cy="44450"/>
            </p14:xfrm>
          </p:contentPart>
        </mc:Choice>
        <mc:Fallback xmlns="">
          <p:pic>
            <p:nvPicPr>
              <p:cNvPr id="14338" name="Ink 2"/>
            </p:nvPicPr>
            <p:blipFill>
              <a:blip r:embed="rId5"/>
            </p:blipFill>
            <p:spPr>
              <a:xfrm>
                <a:off x="3054350" y="5116513"/>
                <a:ext cx="669925" cy="44450"/>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14339" name="Ink 3"/>
              <p14:cNvContentPartPr/>
              <p14:nvPr/>
            </p14:nvContentPartPr>
            <p14:xfrm>
              <a:off x="3143250" y="5241925"/>
              <a:ext cx="322263" cy="1588"/>
            </p14:xfrm>
          </p:contentPart>
        </mc:Choice>
        <mc:Fallback xmlns="">
          <p:pic>
            <p:nvPicPr>
              <p:cNvPr id="14339" name="Ink 3"/>
            </p:nvPicPr>
            <p:blipFill>
              <a:blip r:embed="rId7"/>
            </p:blipFill>
            <p:spPr>
              <a:xfrm>
                <a:off x="3143250" y="5241925"/>
                <a:ext cx="322263" cy="1588"/>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14340" name="Ink 4"/>
              <p14:cNvContentPartPr/>
              <p14:nvPr/>
            </p14:nvContentPartPr>
            <p14:xfrm>
              <a:off x="714375" y="2125663"/>
              <a:ext cx="536575" cy="53975"/>
            </p14:xfrm>
          </p:contentPart>
        </mc:Choice>
        <mc:Fallback xmlns="">
          <p:pic>
            <p:nvPicPr>
              <p:cNvPr id="14340" name="Ink 4"/>
            </p:nvPicPr>
            <p:blipFill>
              <a:blip r:embed="rId9"/>
            </p:blipFill>
            <p:spPr>
              <a:xfrm>
                <a:off x="714375" y="2125663"/>
                <a:ext cx="536575" cy="53975"/>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4341" name="Ink 5"/>
              <p14:cNvContentPartPr/>
              <p14:nvPr/>
            </p14:nvContentPartPr>
            <p14:xfrm>
              <a:off x="750888" y="2017713"/>
              <a:ext cx="517525" cy="1587"/>
            </p14:xfrm>
          </p:contentPart>
        </mc:Choice>
        <mc:Fallback xmlns="">
          <p:pic>
            <p:nvPicPr>
              <p:cNvPr id="14341" name="Ink 5"/>
            </p:nvPicPr>
            <p:blipFill>
              <a:blip r:embed="rId7"/>
            </p:blipFill>
            <p:spPr>
              <a:xfrm>
                <a:off x="750888" y="2017713"/>
                <a:ext cx="517525" cy="1587"/>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4342" name="Ink 6"/>
              <p14:cNvContentPartPr/>
              <p14:nvPr/>
            </p14:nvContentPartPr>
            <p14:xfrm>
              <a:off x="866775" y="1857375"/>
              <a:ext cx="482600" cy="88900"/>
            </p14:xfrm>
          </p:contentPart>
        </mc:Choice>
        <mc:Fallback xmlns="">
          <p:pic>
            <p:nvPicPr>
              <p:cNvPr id="14342" name="Ink 6"/>
            </p:nvPicPr>
            <p:blipFill>
              <a:blip r:embed="rId12"/>
            </p:blipFill>
            <p:spPr>
              <a:xfrm>
                <a:off x="866775" y="1857375"/>
                <a:ext cx="482600" cy="8890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4343" name="Ink 7"/>
              <p14:cNvContentPartPr/>
              <p14:nvPr/>
            </p14:nvContentPartPr>
            <p14:xfrm>
              <a:off x="758825" y="3224213"/>
              <a:ext cx="563563" cy="71437"/>
            </p14:xfrm>
          </p:contentPart>
        </mc:Choice>
        <mc:Fallback xmlns="">
          <p:pic>
            <p:nvPicPr>
              <p:cNvPr id="14343" name="Ink 7"/>
            </p:nvPicPr>
            <p:blipFill>
              <a:blip r:embed="rId14"/>
            </p:blipFill>
            <p:spPr>
              <a:xfrm>
                <a:off x="758825" y="3224213"/>
                <a:ext cx="563563" cy="71437"/>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4344" name="Ink 8"/>
              <p14:cNvContentPartPr/>
              <p14:nvPr/>
            </p14:nvContentPartPr>
            <p14:xfrm>
              <a:off x="965200" y="3375025"/>
              <a:ext cx="374650" cy="36513"/>
            </p14:xfrm>
          </p:contentPart>
        </mc:Choice>
        <mc:Fallback xmlns="">
          <p:pic>
            <p:nvPicPr>
              <p:cNvPr id="14344" name="Ink 8"/>
            </p:nvPicPr>
            <p:blipFill>
              <a:blip r:embed="rId16"/>
            </p:blipFill>
            <p:spPr>
              <a:xfrm>
                <a:off x="965200" y="3375025"/>
                <a:ext cx="374650" cy="36513"/>
              </a:xfrm>
              <a:prstGeom prst="rect"/>
            </p:spPr>
          </p:pic>
        </mc:Fallback>
      </mc:AlternateContent>
      <p:sp>
        <p:nvSpPr>
          <p:cNvPr id="13" name="Content Placeholder 2"/>
          <p:cNvSpPr txBox="1"/>
          <p:nvPr/>
        </p:nvSpPr>
        <p:spPr>
          <a:xfrm>
            <a:off x="204790" y="1066799"/>
            <a:ext cx="4724400" cy="835025"/>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sz="2400" dirty="0">
                <a:solidFill>
                  <a:schemeClr val="tx1"/>
                </a:solidFill>
              </a:rPr>
              <a:t>Name muscle that close eye</a:t>
            </a:r>
          </a:p>
          <a:p>
            <a:r>
              <a:rPr lang="en-US" sz="2400" dirty="0">
                <a:solidFill>
                  <a:schemeClr val="accent1"/>
                </a:solidFill>
              </a:rPr>
              <a:t>Orbicularis iris </a:t>
            </a:r>
          </a:p>
          <a:p>
            <a:r>
              <a:rPr lang="en-US" sz="2400" dirty="0">
                <a:solidFill>
                  <a:srgbClr val="FF0000"/>
                </a:solidFill>
              </a:rPr>
              <a:t>Not same photo</a:t>
            </a:r>
          </a:p>
        </p:txBody>
      </p:sp>
      <p:sp>
        <p:nvSpPr>
          <p:cNvPr id="2" name="Slide Number Placeholder 1">
            <a:extLst>
              <a:ext uri="{FF2B5EF4-FFF2-40B4-BE49-F238E27FC236}">
                <a16:creationId xmlns:a16="http://schemas.microsoft.com/office/drawing/2014/main" id="{B9CDC944-CEFD-CEB4-FCA0-FC4BC65028DA}"/>
              </a:ext>
            </a:extLst>
          </p:cNvPr>
          <p:cNvSpPr>
            <a:spLocks noGrp="1"/>
          </p:cNvSpPr>
          <p:nvPr>
            <p:ph type="sldNum" sz="quarter" idx="12"/>
          </p:nvPr>
        </p:nvSpPr>
        <p:spPr/>
        <p:txBody>
          <a:bodyPr/>
          <a:lstStyle/>
          <a:p>
            <a:fld id="{E90C49B3-DFFD-4844-A6FF-8C37A804B8FA}" type="slidenum">
              <a:rPr lang="en-US" smtClean="0"/>
              <a:t>114</a:t>
            </a:fld>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04800" y="72387"/>
            <a:ext cx="5562600" cy="6552728"/>
          </a:xfrm>
        </p:spPr>
        <p:txBody>
          <a:bodyPr>
            <a:normAutofit fontScale="55000" lnSpcReduction="20000"/>
          </a:bodyPr>
          <a:lstStyle/>
          <a:p>
            <a:pPr marL="0" indent="0" algn="ctr">
              <a:buNone/>
            </a:pPr>
            <a:r>
              <a:rPr lang="en-US" sz="4000" b="1" dirty="0"/>
              <a:t>Q7Assay Questions:</a:t>
            </a:r>
          </a:p>
          <a:p>
            <a:pPr marL="0" indent="0" algn="ctr">
              <a:buNone/>
            </a:pPr>
            <a:endParaRPr lang="en-US" sz="4000" b="1" dirty="0"/>
          </a:p>
          <a:p>
            <a:pPr marL="0" indent="0">
              <a:buNone/>
            </a:pPr>
            <a:r>
              <a:rPr lang="en-US" sz="3300" dirty="0"/>
              <a:t>1-Mention three differences between direct </a:t>
            </a:r>
          </a:p>
          <a:p>
            <a:pPr marL="0" indent="0">
              <a:buNone/>
            </a:pPr>
            <a:r>
              <a:rPr lang="en-US" sz="3300" dirty="0"/>
              <a:t>and indirect ophthalmoscope</a:t>
            </a:r>
            <a:endParaRPr lang="en-US" sz="5100" b="1" dirty="0"/>
          </a:p>
          <a:p>
            <a:pPr marL="0" indent="0">
              <a:buNone/>
            </a:pPr>
            <a:r>
              <a:rPr lang="en-US" dirty="0"/>
              <a:t>2- </a:t>
            </a:r>
            <a:r>
              <a:rPr lang="en-US" sz="3400" dirty="0">
                <a:solidFill>
                  <a:srgbClr val="FF0000"/>
                </a:solidFill>
                <a:highlight>
                  <a:srgbClr val="FFFF00"/>
                </a:highlight>
              </a:rPr>
              <a:t>Mention 3 Anti Glaucoma Drugs.</a:t>
            </a:r>
            <a:endParaRPr lang="ar-JO" sz="3400" dirty="0">
              <a:solidFill>
                <a:srgbClr val="FF0000"/>
              </a:solidFill>
              <a:highlight>
                <a:srgbClr val="FFFF00"/>
              </a:highlight>
            </a:endParaRPr>
          </a:p>
          <a:p>
            <a:pPr marL="0" indent="0">
              <a:buNone/>
            </a:pPr>
            <a:r>
              <a:rPr lang="en-US" sz="3400" dirty="0">
                <a:solidFill>
                  <a:srgbClr val="FF0000"/>
                </a:solidFill>
                <a:highlight>
                  <a:srgbClr val="FFFF00"/>
                </a:highlight>
              </a:rPr>
              <a:t>Acetazolamide /</a:t>
            </a:r>
            <a:r>
              <a:rPr lang="en-US" sz="3400" dirty="0" err="1">
                <a:solidFill>
                  <a:srgbClr val="FF0000"/>
                </a:solidFill>
                <a:highlight>
                  <a:srgbClr val="FFFF00"/>
                </a:highlight>
              </a:rPr>
              <a:t>pilocarbine</a:t>
            </a:r>
            <a:r>
              <a:rPr lang="en-US" sz="3400" dirty="0">
                <a:solidFill>
                  <a:srgbClr val="FF0000"/>
                </a:solidFill>
                <a:highlight>
                  <a:srgbClr val="FFFF00"/>
                </a:highlight>
              </a:rPr>
              <a:t> /</a:t>
            </a:r>
            <a:r>
              <a:rPr lang="en-US" sz="3400" dirty="0" err="1">
                <a:solidFill>
                  <a:srgbClr val="FF0000"/>
                </a:solidFill>
                <a:highlight>
                  <a:srgbClr val="FFFF00"/>
                </a:highlight>
              </a:rPr>
              <a:t>timolol</a:t>
            </a:r>
            <a:r>
              <a:rPr lang="en-US" sz="3400" dirty="0">
                <a:solidFill>
                  <a:srgbClr val="FF0000"/>
                </a:solidFill>
                <a:highlight>
                  <a:srgbClr val="FFFF00"/>
                </a:highlight>
              </a:rPr>
              <a:t> </a:t>
            </a:r>
          </a:p>
          <a:p>
            <a:pPr marL="0" indent="0">
              <a:buNone/>
            </a:pPr>
            <a:r>
              <a:rPr lang="en-US" sz="3400" dirty="0"/>
              <a:t>3- </a:t>
            </a:r>
            <a:r>
              <a:rPr lang="en-US" sz="3400" dirty="0" err="1"/>
              <a:t>ddx</a:t>
            </a:r>
            <a:r>
              <a:rPr lang="en-US" sz="3400" dirty="0"/>
              <a:t> of Relative afferent pupillary defect?</a:t>
            </a:r>
            <a:endParaRPr lang="ar-JO" sz="3400" dirty="0"/>
          </a:p>
          <a:p>
            <a:pPr marL="0" indent="0">
              <a:buNone/>
            </a:pPr>
            <a:r>
              <a:rPr lang="en-US" sz="3400" dirty="0">
                <a:solidFill>
                  <a:schemeClr val="accent1"/>
                </a:solidFill>
              </a:rPr>
              <a:t>Optic neuritis </a:t>
            </a:r>
          </a:p>
          <a:p>
            <a:pPr marL="0" indent="0">
              <a:buNone/>
            </a:pPr>
            <a:r>
              <a:rPr lang="en-US" sz="3400" dirty="0">
                <a:solidFill>
                  <a:schemeClr val="accent1"/>
                </a:solidFill>
              </a:rPr>
              <a:t>– severe glaucoma </a:t>
            </a:r>
          </a:p>
          <a:p>
            <a:pPr marL="0" indent="0">
              <a:buNone/>
            </a:pPr>
            <a:r>
              <a:rPr lang="en-US" sz="3400" dirty="0">
                <a:solidFill>
                  <a:schemeClr val="accent1"/>
                </a:solidFill>
              </a:rPr>
              <a:t> optic vascular disease</a:t>
            </a:r>
          </a:p>
          <a:p>
            <a:pPr marL="0" indent="0">
              <a:buNone/>
            </a:pPr>
            <a:r>
              <a:rPr lang="en-US" sz="3400" dirty="0">
                <a:solidFill>
                  <a:schemeClr val="accent1"/>
                </a:solidFill>
              </a:rPr>
              <a:t> giant cell arteritis</a:t>
            </a:r>
          </a:p>
          <a:p>
            <a:pPr marL="0" indent="0">
              <a:buNone/>
            </a:pPr>
            <a:r>
              <a:rPr lang="en-US" sz="3400" dirty="0"/>
              <a:t>4- Names of types of Retinal detachment?</a:t>
            </a:r>
            <a:endParaRPr lang="ar-JO" sz="3400" dirty="0"/>
          </a:p>
          <a:p>
            <a:pPr marL="0" indent="0">
              <a:buNone/>
            </a:pPr>
            <a:r>
              <a:rPr lang="ar-JO" sz="3400" dirty="0">
                <a:solidFill>
                  <a:srgbClr val="FF0000"/>
                </a:solidFill>
              </a:rPr>
              <a:t>    </a:t>
            </a:r>
            <a:r>
              <a:rPr lang="en-US" sz="3400" dirty="0" err="1">
                <a:solidFill>
                  <a:schemeClr val="accent1"/>
                </a:solidFill>
              </a:rPr>
              <a:t>Rhegmatogenous</a:t>
            </a:r>
            <a:r>
              <a:rPr lang="en-US" sz="3400" dirty="0">
                <a:solidFill>
                  <a:schemeClr val="accent1"/>
                </a:solidFill>
              </a:rPr>
              <a:t> </a:t>
            </a:r>
          </a:p>
          <a:p>
            <a:pPr marL="0" indent="0">
              <a:buNone/>
            </a:pPr>
            <a:r>
              <a:rPr lang="ar-JO" sz="3400" dirty="0">
                <a:solidFill>
                  <a:schemeClr val="accent1"/>
                </a:solidFill>
              </a:rPr>
              <a:t>    </a:t>
            </a:r>
            <a:r>
              <a:rPr lang="en-US" sz="3400" dirty="0" err="1">
                <a:solidFill>
                  <a:schemeClr val="accent1"/>
                </a:solidFill>
              </a:rPr>
              <a:t>Tractional</a:t>
            </a:r>
            <a:r>
              <a:rPr lang="en-US" sz="3400" dirty="0">
                <a:solidFill>
                  <a:schemeClr val="accent1"/>
                </a:solidFill>
              </a:rPr>
              <a:t>        </a:t>
            </a:r>
          </a:p>
          <a:p>
            <a:pPr marL="0" indent="0">
              <a:buNone/>
            </a:pPr>
            <a:r>
              <a:rPr lang="ar-JO" sz="3400" dirty="0">
                <a:solidFill>
                  <a:schemeClr val="accent1"/>
                </a:solidFill>
              </a:rPr>
              <a:t>    </a:t>
            </a:r>
            <a:r>
              <a:rPr lang="en-US" sz="3400" dirty="0">
                <a:solidFill>
                  <a:schemeClr val="accent1"/>
                </a:solidFill>
              </a:rPr>
              <a:t>Exudative retinal detachment</a:t>
            </a:r>
            <a:endParaRPr lang="en-US" sz="3400" dirty="0">
              <a:solidFill>
                <a:srgbClr val="FF0000"/>
              </a:solidFill>
            </a:endParaRPr>
          </a:p>
          <a:p>
            <a:pPr marL="0" indent="0">
              <a:buNone/>
            </a:pPr>
            <a:r>
              <a:rPr lang="en-US" sz="3400" dirty="0"/>
              <a:t>5- </a:t>
            </a:r>
            <a:r>
              <a:rPr lang="en-US" sz="3400" dirty="0" err="1"/>
              <a:t>ddx</a:t>
            </a:r>
            <a:r>
              <a:rPr lang="en-US" sz="3400" dirty="0"/>
              <a:t> of </a:t>
            </a:r>
            <a:r>
              <a:rPr lang="en-US" sz="3400" dirty="0" err="1"/>
              <a:t>leukocoria</a:t>
            </a:r>
            <a:r>
              <a:rPr lang="en-US" sz="3400" dirty="0"/>
              <a:t>?</a:t>
            </a:r>
            <a:endParaRPr lang="ar-JO" sz="3400" dirty="0"/>
          </a:p>
          <a:p>
            <a:r>
              <a:rPr lang="en-US" sz="3400" dirty="0" err="1">
                <a:solidFill>
                  <a:schemeClr val="accent1"/>
                </a:solidFill>
              </a:rPr>
              <a:t>Leukocoria</a:t>
            </a:r>
            <a:r>
              <a:rPr lang="en-US" sz="3400" dirty="0">
                <a:solidFill>
                  <a:schemeClr val="accent1"/>
                </a:solidFill>
              </a:rPr>
              <a:t>(Whitish yellow pupil)</a:t>
            </a:r>
            <a:endParaRPr lang="ar-SA" sz="3400" dirty="0">
              <a:solidFill>
                <a:schemeClr val="accent1"/>
              </a:solidFill>
            </a:endParaRPr>
          </a:p>
          <a:p>
            <a:pPr lvl="1">
              <a:buClr>
                <a:srgbClr val="FF99CC"/>
              </a:buClr>
            </a:pPr>
            <a:r>
              <a:rPr lang="en-US" sz="3400" dirty="0">
                <a:solidFill>
                  <a:schemeClr val="accent1"/>
                </a:solidFill>
              </a:rPr>
              <a:t>Congenital cataract</a:t>
            </a:r>
          </a:p>
          <a:p>
            <a:pPr lvl="1">
              <a:buClr>
                <a:srgbClr val="FF99CC"/>
              </a:buClr>
            </a:pPr>
            <a:r>
              <a:rPr lang="en-US" sz="3400" dirty="0">
                <a:solidFill>
                  <a:schemeClr val="accent1"/>
                </a:solidFill>
              </a:rPr>
              <a:t> Retinoblastoma</a:t>
            </a:r>
          </a:p>
          <a:p>
            <a:pPr lvl="1">
              <a:buClr>
                <a:srgbClr val="FF99CC"/>
              </a:buClr>
            </a:pPr>
            <a:r>
              <a:rPr lang="en-US" sz="3400" dirty="0" err="1">
                <a:solidFill>
                  <a:schemeClr val="accent1"/>
                </a:solidFill>
                <a:sym typeface="+mn-ea"/>
              </a:rPr>
              <a:t>Toxocariasis</a:t>
            </a:r>
            <a:r>
              <a:rPr lang="en-US" sz="3400" dirty="0">
                <a:solidFill>
                  <a:schemeClr val="accent1"/>
                </a:solidFill>
                <a:sym typeface="+mn-ea"/>
              </a:rPr>
              <a:t> ( exudative retinal detachment )</a:t>
            </a:r>
            <a:endParaRPr lang="en-US" sz="3400" dirty="0">
              <a:solidFill>
                <a:schemeClr val="accent1"/>
              </a:solidFill>
            </a:endParaRPr>
          </a:p>
          <a:p>
            <a:pPr lvl="1">
              <a:buClr>
                <a:srgbClr val="FF99CC"/>
              </a:buClr>
            </a:pPr>
            <a:r>
              <a:rPr lang="en-US" sz="3400" dirty="0">
                <a:solidFill>
                  <a:schemeClr val="accent1"/>
                </a:solidFill>
              </a:rPr>
              <a:t> Retinopathy of prematurity </a:t>
            </a:r>
          </a:p>
          <a:p>
            <a:pPr lvl="1">
              <a:buClr>
                <a:srgbClr val="FF99CC"/>
              </a:buClr>
            </a:pPr>
            <a:r>
              <a:rPr lang="en-US" sz="3400" dirty="0">
                <a:solidFill>
                  <a:schemeClr val="accent1"/>
                </a:solidFill>
              </a:rPr>
              <a:t> Coat’s disease (exudative retinitis)</a:t>
            </a:r>
          </a:p>
          <a:p>
            <a:pPr marL="0" indent="0">
              <a:buNone/>
            </a:pPr>
            <a:endParaRPr lang="en-US" dirty="0"/>
          </a:p>
        </p:txBody>
      </p:sp>
      <p:sp>
        <p:nvSpPr>
          <p:cNvPr id="4" name="Slide Number Placeholder 3"/>
          <p:cNvSpPr>
            <a:spLocks noGrp="1"/>
          </p:cNvSpPr>
          <p:nvPr>
            <p:ph type="sldNum" sz="quarter" idx="12"/>
          </p:nvPr>
        </p:nvSpPr>
        <p:spPr/>
        <p:txBody>
          <a:bodyPr/>
          <a:lstStyle/>
          <a:p>
            <a:fld id="{E90C49B3-DFFD-4844-A6FF-8C37A804B8FA}" type="slidenum">
              <a:rPr lang="en-US" smtClean="0"/>
              <a:t>115</a:t>
            </a:fld>
            <a:endParaRPr lang="en-US" dirty="0"/>
          </a:p>
        </p:txBody>
      </p:sp>
      <p:graphicFrame>
        <p:nvGraphicFramePr>
          <p:cNvPr id="5" name="Table 4"/>
          <p:cNvGraphicFramePr/>
          <p:nvPr/>
        </p:nvGraphicFramePr>
        <p:xfrm>
          <a:off x="4724400" y="838200"/>
          <a:ext cx="4170938" cy="4091119"/>
        </p:xfrm>
        <a:graphic>
          <a:graphicData uri="http://schemas.openxmlformats.org/drawingml/2006/table">
            <a:tbl>
              <a:tblPr firstRow="1" bandRow="1">
                <a:tableStyleId>{5C22544A-7EE6-4342-B048-85BDC9FD1C3A}</a:tableStyleId>
              </a:tblPr>
              <a:tblGrid>
                <a:gridCol w="2085469">
                  <a:extLst>
                    <a:ext uri="{9D8B030D-6E8A-4147-A177-3AD203B41FA5}">
                      <a16:colId xmlns:a16="http://schemas.microsoft.com/office/drawing/2014/main" val="20000"/>
                    </a:ext>
                  </a:extLst>
                </a:gridCol>
                <a:gridCol w="2085469">
                  <a:extLst>
                    <a:ext uri="{9D8B030D-6E8A-4147-A177-3AD203B41FA5}">
                      <a16:colId xmlns:a16="http://schemas.microsoft.com/office/drawing/2014/main" val="20001"/>
                    </a:ext>
                  </a:extLst>
                </a:gridCol>
              </a:tblGrid>
              <a:tr h="402842">
                <a:tc>
                  <a:txBody>
                    <a:bodyPr/>
                    <a:lstStyle/>
                    <a:p>
                      <a:pPr>
                        <a:buNone/>
                      </a:pPr>
                      <a:r>
                        <a:rPr lang="en-US" sz="2400" dirty="0"/>
                        <a:t>Direct</a:t>
                      </a:r>
                    </a:p>
                  </a:txBody>
                  <a:tcPr/>
                </a:tc>
                <a:tc>
                  <a:txBody>
                    <a:bodyPr/>
                    <a:lstStyle/>
                    <a:p>
                      <a:pPr>
                        <a:buNone/>
                      </a:pPr>
                      <a:r>
                        <a:rPr lang="en-US" sz="2400"/>
                        <a:t>Indirect</a:t>
                      </a:r>
                    </a:p>
                  </a:txBody>
                  <a:tcPr/>
                </a:tc>
                <a:extLst>
                  <a:ext uri="{0D108BD9-81ED-4DB2-BD59-A6C34878D82A}">
                    <a16:rowId xmlns:a16="http://schemas.microsoft.com/office/drawing/2014/main" val="10000"/>
                  </a:ext>
                </a:extLst>
              </a:tr>
              <a:tr h="402842">
                <a:tc>
                  <a:txBody>
                    <a:bodyPr/>
                    <a:lstStyle/>
                    <a:p>
                      <a:pPr>
                        <a:buNone/>
                      </a:pPr>
                      <a:r>
                        <a:rPr lang="en-US" sz="1800" dirty="0"/>
                        <a:t>mono-ocular view</a:t>
                      </a:r>
                    </a:p>
                  </a:txBody>
                  <a:tcPr/>
                </a:tc>
                <a:tc>
                  <a:txBody>
                    <a:bodyPr/>
                    <a:lstStyle/>
                    <a:p>
                      <a:pPr>
                        <a:buNone/>
                      </a:pPr>
                      <a:r>
                        <a:rPr lang="en-US" sz="1800">
                          <a:sym typeface="+mn-ea"/>
                        </a:rPr>
                        <a:t>bi-ocular view</a:t>
                      </a:r>
                    </a:p>
                  </a:txBody>
                  <a:tcPr/>
                </a:tc>
                <a:extLst>
                  <a:ext uri="{0D108BD9-81ED-4DB2-BD59-A6C34878D82A}">
                    <a16:rowId xmlns:a16="http://schemas.microsoft.com/office/drawing/2014/main" val="10001"/>
                  </a:ext>
                </a:extLst>
              </a:tr>
              <a:tr h="402842">
                <a:tc>
                  <a:txBody>
                    <a:bodyPr/>
                    <a:lstStyle/>
                    <a:p>
                      <a:pPr>
                        <a:buNone/>
                      </a:pPr>
                      <a:r>
                        <a:rPr lang="en-US" sz="1800" dirty="0"/>
                        <a:t>Limited field of view</a:t>
                      </a:r>
                    </a:p>
                  </a:txBody>
                  <a:tcPr/>
                </a:tc>
                <a:tc>
                  <a:txBody>
                    <a:bodyPr/>
                    <a:lstStyle/>
                    <a:p>
                      <a:pPr>
                        <a:buNone/>
                      </a:pPr>
                      <a:r>
                        <a:rPr lang="en-US" sz="1800"/>
                        <a:t>wide field of view</a:t>
                      </a:r>
                    </a:p>
                  </a:txBody>
                  <a:tcPr/>
                </a:tc>
                <a:extLst>
                  <a:ext uri="{0D108BD9-81ED-4DB2-BD59-A6C34878D82A}">
                    <a16:rowId xmlns:a16="http://schemas.microsoft.com/office/drawing/2014/main" val="10002"/>
                  </a:ext>
                </a:extLst>
              </a:tr>
              <a:tr h="402842">
                <a:tc>
                  <a:txBody>
                    <a:bodyPr/>
                    <a:lstStyle/>
                    <a:p>
                      <a:pPr>
                        <a:buNone/>
                      </a:pPr>
                      <a:r>
                        <a:rPr lang="en-US" sz="1800" dirty="0"/>
                        <a:t>high magnification (X15)</a:t>
                      </a:r>
                    </a:p>
                  </a:txBody>
                  <a:tcPr/>
                </a:tc>
                <a:tc>
                  <a:txBody>
                    <a:bodyPr/>
                    <a:lstStyle/>
                    <a:p>
                      <a:pPr>
                        <a:buNone/>
                      </a:pPr>
                      <a:r>
                        <a:rPr lang="en-US" sz="1800" dirty="0"/>
                        <a:t>lower magnification (x2-5)</a:t>
                      </a:r>
                    </a:p>
                  </a:txBody>
                  <a:tcPr/>
                </a:tc>
                <a:extLst>
                  <a:ext uri="{0D108BD9-81ED-4DB2-BD59-A6C34878D82A}">
                    <a16:rowId xmlns:a16="http://schemas.microsoft.com/office/drawing/2014/main" val="10003"/>
                  </a:ext>
                </a:extLst>
              </a:tr>
              <a:tr h="1170479">
                <a:tc>
                  <a:txBody>
                    <a:bodyPr/>
                    <a:lstStyle/>
                    <a:p>
                      <a:pPr>
                        <a:buNone/>
                      </a:pPr>
                      <a:r>
                        <a:rPr lang="en-US" sz="1800"/>
                        <a:t>Virtual (2d) and erect image</a:t>
                      </a:r>
                    </a:p>
                  </a:txBody>
                  <a:tcPr/>
                </a:tc>
                <a:tc>
                  <a:txBody>
                    <a:bodyPr/>
                    <a:lstStyle/>
                    <a:p>
                      <a:pPr>
                        <a:buNone/>
                      </a:pPr>
                      <a:r>
                        <a:rPr lang="en-US" sz="1800" dirty="0"/>
                        <a:t>Real (3d) but inverted image (both vertically and </a:t>
                      </a:r>
                      <a:r>
                        <a:rPr lang="en-US" sz="1800" dirty="0" err="1"/>
                        <a:t>horizontaly</a:t>
                      </a:r>
                      <a:r>
                        <a:rPr lang="en-US" sz="1800" dirty="0"/>
                        <a:t>/ upside down and right left)</a:t>
                      </a:r>
                    </a:p>
                  </a:txBody>
                  <a:tcPr/>
                </a:tc>
                <a:extLst>
                  <a:ext uri="{0D108BD9-81ED-4DB2-BD59-A6C34878D82A}">
                    <a16:rowId xmlns:a16="http://schemas.microsoft.com/office/drawing/2014/main" val="10004"/>
                  </a:ext>
                </a:extLst>
              </a:tr>
              <a:tr h="725115">
                <a:tc>
                  <a:txBody>
                    <a:bodyPr/>
                    <a:lstStyle/>
                    <a:p>
                      <a:pPr>
                        <a:buNone/>
                      </a:pPr>
                      <a:r>
                        <a:rPr lang="en-US" sz="1800"/>
                        <a:t>Has to come close to the patient</a:t>
                      </a:r>
                    </a:p>
                  </a:txBody>
                  <a:tcPr/>
                </a:tc>
                <a:tc>
                  <a:txBody>
                    <a:bodyPr/>
                    <a:lstStyle/>
                    <a:p>
                      <a:pPr>
                        <a:buNone/>
                      </a:pPr>
                      <a:r>
                        <a:rPr lang="en-US" sz="1800" dirty="0"/>
                        <a:t>Working distance is about 35-40cm</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4/3/2021</a:t>
            </a:r>
          </a:p>
        </p:txBody>
      </p:sp>
      <p:sp>
        <p:nvSpPr>
          <p:cNvPr id="3" name="عنوان فرعي 2"/>
          <p:cNvSpPr>
            <a:spLocks noGrp="1"/>
          </p:cNvSpPr>
          <p:nvPr>
            <p:ph type="subTitle" idx="1"/>
          </p:nvPr>
        </p:nvSpPr>
        <p:spPr/>
        <p:txBody>
          <a:bodyPr/>
          <a:lstStyle/>
          <a:p>
            <a:r>
              <a:rPr lang="en-US" dirty="0" err="1">
                <a:solidFill>
                  <a:schemeClr val="tx1"/>
                </a:solidFill>
              </a:rPr>
              <a:t>Saja</a:t>
            </a:r>
            <a:r>
              <a:rPr lang="en-US" dirty="0">
                <a:solidFill>
                  <a:schemeClr val="tx1"/>
                </a:solidFill>
              </a:rPr>
              <a:t> </a:t>
            </a:r>
            <a:r>
              <a:rPr lang="en-US" dirty="0" err="1">
                <a:solidFill>
                  <a:schemeClr val="tx1"/>
                </a:solidFill>
              </a:rPr>
              <a:t>saraireh</a:t>
            </a:r>
            <a:endParaRPr lang="en-US" dirty="0">
              <a:solidFill>
                <a:schemeClr val="tx1"/>
              </a:solidFill>
            </a:endParaRPr>
          </a:p>
        </p:txBody>
      </p:sp>
      <p:sp>
        <p:nvSpPr>
          <p:cNvPr id="4" name="Slide Number Placeholder 3">
            <a:extLst>
              <a:ext uri="{FF2B5EF4-FFF2-40B4-BE49-F238E27FC236}">
                <a16:creationId xmlns:a16="http://schemas.microsoft.com/office/drawing/2014/main" id="{722B480C-B027-8554-DD5E-A1E354BA978E}"/>
              </a:ext>
            </a:extLst>
          </p:cNvPr>
          <p:cNvSpPr>
            <a:spLocks noGrp="1"/>
          </p:cNvSpPr>
          <p:nvPr>
            <p:ph type="sldNum" sz="quarter" idx="12"/>
          </p:nvPr>
        </p:nvSpPr>
        <p:spPr/>
        <p:txBody>
          <a:bodyPr/>
          <a:lstStyle/>
          <a:p>
            <a:fld id="{E90C49B3-DFFD-4844-A6FF-8C37A804B8FA}" type="slidenum">
              <a:rPr lang="en-US" smtClean="0"/>
              <a:t>116</a:t>
            </a:fld>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idx="1"/>
          </p:nvPr>
        </p:nvSpPr>
        <p:spPr>
          <a:xfrm>
            <a:off x="228600" y="1600200"/>
            <a:ext cx="6705600" cy="4525963"/>
          </a:xfrm>
        </p:spPr>
        <p:txBody>
          <a:bodyPr>
            <a:normAutofit lnSpcReduction="10000"/>
          </a:bodyPr>
          <a:lstStyle/>
          <a:p>
            <a:r>
              <a:rPr lang="en-US" dirty="0"/>
              <a:t>Diagnosis ; </a:t>
            </a:r>
            <a:r>
              <a:rPr lang="en-US" dirty="0" err="1">
                <a:solidFill>
                  <a:schemeClr val="accent2"/>
                </a:solidFill>
              </a:rPr>
              <a:t>marcus</a:t>
            </a:r>
            <a:r>
              <a:rPr lang="en-US" dirty="0">
                <a:solidFill>
                  <a:schemeClr val="accent2"/>
                </a:solidFill>
              </a:rPr>
              <a:t> </a:t>
            </a:r>
            <a:r>
              <a:rPr lang="en-US" dirty="0" err="1">
                <a:solidFill>
                  <a:schemeClr val="accent2"/>
                </a:solidFill>
              </a:rPr>
              <a:t>gunn</a:t>
            </a:r>
            <a:r>
              <a:rPr lang="en-US" dirty="0">
                <a:solidFill>
                  <a:schemeClr val="accent2"/>
                </a:solidFill>
              </a:rPr>
              <a:t> jaw winking syndrome </a:t>
            </a:r>
          </a:p>
          <a:p>
            <a:r>
              <a:rPr lang="en-US" dirty="0"/>
              <a:t>3 Types of </a:t>
            </a:r>
            <a:r>
              <a:rPr lang="en-US" dirty="0" err="1"/>
              <a:t>ptosis</a:t>
            </a:r>
            <a:r>
              <a:rPr lang="en-US" dirty="0"/>
              <a:t> ;</a:t>
            </a:r>
            <a:r>
              <a:rPr lang="en-US" dirty="0">
                <a:solidFill>
                  <a:schemeClr val="accent2"/>
                </a:solidFill>
              </a:rPr>
              <a:t> congenital , </a:t>
            </a:r>
            <a:r>
              <a:rPr lang="en-US" dirty="0" err="1">
                <a:solidFill>
                  <a:schemeClr val="accent2"/>
                </a:solidFill>
              </a:rPr>
              <a:t>myogenic</a:t>
            </a:r>
            <a:r>
              <a:rPr lang="en-US" dirty="0">
                <a:solidFill>
                  <a:schemeClr val="accent2"/>
                </a:solidFill>
              </a:rPr>
              <a:t> , </a:t>
            </a:r>
            <a:r>
              <a:rPr lang="en-US" dirty="0" err="1">
                <a:solidFill>
                  <a:schemeClr val="accent2"/>
                </a:solidFill>
              </a:rPr>
              <a:t>neurogenic</a:t>
            </a:r>
            <a:r>
              <a:rPr lang="en-US" dirty="0">
                <a:solidFill>
                  <a:schemeClr val="accent2"/>
                </a:solidFill>
              </a:rPr>
              <a:t> , </a:t>
            </a:r>
            <a:r>
              <a:rPr lang="en-US" dirty="0" err="1">
                <a:solidFill>
                  <a:schemeClr val="accent2"/>
                </a:solidFill>
              </a:rPr>
              <a:t>aponeurotic</a:t>
            </a:r>
            <a:r>
              <a:rPr lang="en-US" dirty="0">
                <a:solidFill>
                  <a:schemeClr val="accent2"/>
                </a:solidFill>
              </a:rPr>
              <a:t> </a:t>
            </a:r>
            <a:r>
              <a:rPr lang="en-US" dirty="0" err="1">
                <a:solidFill>
                  <a:schemeClr val="accent2"/>
                </a:solidFill>
              </a:rPr>
              <a:t>ptosis</a:t>
            </a:r>
            <a:endParaRPr lang="en-US" dirty="0">
              <a:solidFill>
                <a:schemeClr val="accent2"/>
              </a:solidFill>
            </a:endParaRPr>
          </a:p>
          <a:p>
            <a:r>
              <a:rPr lang="en-US" dirty="0"/>
              <a:t>One name of surgical treatment ; </a:t>
            </a:r>
            <a:r>
              <a:rPr lang="en-US" dirty="0" err="1">
                <a:solidFill>
                  <a:schemeClr val="accent2"/>
                </a:solidFill>
              </a:rPr>
              <a:t>blepharoplasty</a:t>
            </a:r>
            <a:r>
              <a:rPr lang="en-US" dirty="0">
                <a:solidFill>
                  <a:schemeClr val="accent2"/>
                </a:solidFill>
              </a:rPr>
              <a:t> , attach lid to </a:t>
            </a:r>
            <a:r>
              <a:rPr lang="en-US" dirty="0" err="1">
                <a:solidFill>
                  <a:schemeClr val="accent2"/>
                </a:solidFill>
              </a:rPr>
              <a:t>frontalis</a:t>
            </a:r>
            <a:r>
              <a:rPr lang="en-US" dirty="0">
                <a:solidFill>
                  <a:schemeClr val="accent2"/>
                </a:solidFill>
              </a:rPr>
              <a:t> muscle , </a:t>
            </a:r>
            <a:r>
              <a:rPr lang="en-US" dirty="0" err="1">
                <a:solidFill>
                  <a:schemeClr val="accent2"/>
                </a:solidFill>
              </a:rPr>
              <a:t>shoertening</a:t>
            </a:r>
            <a:r>
              <a:rPr lang="en-US" dirty="0">
                <a:solidFill>
                  <a:schemeClr val="accent2"/>
                </a:solidFill>
              </a:rPr>
              <a:t> of </a:t>
            </a:r>
            <a:r>
              <a:rPr lang="en-US" dirty="0" err="1">
                <a:solidFill>
                  <a:schemeClr val="accent2"/>
                </a:solidFill>
              </a:rPr>
              <a:t>levator</a:t>
            </a:r>
            <a:r>
              <a:rPr lang="en-US" dirty="0">
                <a:solidFill>
                  <a:schemeClr val="accent2"/>
                </a:solidFill>
              </a:rPr>
              <a:t> </a:t>
            </a:r>
            <a:r>
              <a:rPr lang="en-US" dirty="0" err="1">
                <a:solidFill>
                  <a:schemeClr val="accent2"/>
                </a:solidFill>
              </a:rPr>
              <a:t>aponeurosis</a:t>
            </a:r>
            <a:r>
              <a:rPr lang="en-US" dirty="0">
                <a:solidFill>
                  <a:schemeClr val="accent2"/>
                </a:solidFill>
              </a:rPr>
              <a:t> </a:t>
            </a:r>
          </a:p>
          <a:p>
            <a:endParaRPr lang="en-US" dirty="0">
              <a:solidFill>
                <a:schemeClr val="accent2"/>
              </a:solidFill>
            </a:endParaRPr>
          </a:p>
        </p:txBody>
      </p:sp>
      <p:pic>
        <p:nvPicPr>
          <p:cNvPr id="4" name="صورة 3" descr="145676229_10164691911450608_4091720152770133_n.jpg"/>
          <p:cNvPicPr>
            <a:picLocks noChangeAspect="1"/>
          </p:cNvPicPr>
          <p:nvPr/>
        </p:nvPicPr>
        <p:blipFill>
          <a:blip r:embed="rId2"/>
          <a:stretch>
            <a:fillRect/>
          </a:stretch>
        </p:blipFill>
        <p:spPr>
          <a:xfrm>
            <a:off x="7162800" y="3581400"/>
            <a:ext cx="1981200" cy="3049272"/>
          </a:xfrm>
          <a:prstGeom prst="rect">
            <a:avLst/>
          </a:prstGeom>
        </p:spPr>
      </p:pic>
      <p:pic>
        <p:nvPicPr>
          <p:cNvPr id="5" name="صورة 4" descr="145806722_10164691911380608_5311787222509723994_n.jpg"/>
          <p:cNvPicPr>
            <a:picLocks noChangeAspect="1"/>
          </p:cNvPicPr>
          <p:nvPr/>
        </p:nvPicPr>
        <p:blipFill>
          <a:blip r:embed="rId3"/>
          <a:stretch>
            <a:fillRect/>
          </a:stretch>
        </p:blipFill>
        <p:spPr>
          <a:xfrm>
            <a:off x="7086600" y="685800"/>
            <a:ext cx="2057400" cy="2895600"/>
          </a:xfrm>
          <a:prstGeom prst="rect">
            <a:avLst/>
          </a:prstGeom>
        </p:spPr>
      </p:pic>
      <p:sp>
        <p:nvSpPr>
          <p:cNvPr id="6" name="Slide Number Placeholder 5">
            <a:extLst>
              <a:ext uri="{FF2B5EF4-FFF2-40B4-BE49-F238E27FC236}">
                <a16:creationId xmlns:a16="http://schemas.microsoft.com/office/drawing/2014/main" id="{8C964568-A37E-98CE-35A2-94E5C147D4CF}"/>
              </a:ext>
            </a:extLst>
          </p:cNvPr>
          <p:cNvSpPr>
            <a:spLocks noGrp="1"/>
          </p:cNvSpPr>
          <p:nvPr>
            <p:ph type="sldNum" sz="quarter" idx="12"/>
          </p:nvPr>
        </p:nvSpPr>
        <p:spPr/>
        <p:txBody>
          <a:bodyPr/>
          <a:lstStyle/>
          <a:p>
            <a:fld id="{E90C49B3-DFFD-4844-A6FF-8C37A804B8FA}" type="slidenum">
              <a:rPr lang="en-US" smtClean="0"/>
              <a:t>117</a:t>
            </a:fld>
            <a:endParaRPr lang="en-US"/>
          </a:p>
        </p:txBody>
      </p:sp>
      <p:sp>
        <p:nvSpPr>
          <p:cNvPr id="8" name="TextBox 7">
            <a:extLst>
              <a:ext uri="{FF2B5EF4-FFF2-40B4-BE49-F238E27FC236}">
                <a16:creationId xmlns:a16="http://schemas.microsoft.com/office/drawing/2014/main" id="{63F56F85-8FA2-78A5-ACEA-568D762F3661}"/>
              </a:ext>
            </a:extLst>
          </p:cNvPr>
          <p:cNvSpPr txBox="1"/>
          <p:nvPr/>
        </p:nvSpPr>
        <p:spPr>
          <a:xfrm>
            <a:off x="457200" y="5894685"/>
            <a:ext cx="6553200" cy="646331"/>
          </a:xfrm>
          <a:prstGeom prst="rect">
            <a:avLst/>
          </a:prstGeom>
          <a:noFill/>
        </p:spPr>
        <p:txBody>
          <a:bodyPr wrap="square">
            <a:spAutoFit/>
          </a:bodyPr>
          <a:lstStyle/>
          <a:p>
            <a:r>
              <a:rPr lang="en-US" dirty="0"/>
              <a:t>Congenital ptosis o Mechanical ptosis </a:t>
            </a:r>
            <a:r>
              <a:rPr lang="en-US" dirty="0" err="1"/>
              <a:t>oNeurogenic</a:t>
            </a:r>
            <a:r>
              <a:rPr lang="en-US" dirty="0"/>
              <a:t> ptosis o Myogenic ptosis </a:t>
            </a:r>
            <a:r>
              <a:rPr lang="en-US" dirty="0" err="1"/>
              <a:t>oAponeurotic</a:t>
            </a:r>
            <a:r>
              <a:rPr lang="en-US" dirty="0"/>
              <a:t> ptosis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pic>
        <p:nvPicPr>
          <p:cNvPr id="4" name="عنصر نائب للمحتوى 3" descr="73472694_10162442330825608_8158624299574362112_n.jpg"/>
          <p:cNvPicPr>
            <a:picLocks noGrp="1" noChangeAspect="1"/>
          </p:cNvPicPr>
          <p:nvPr>
            <p:ph idx="1"/>
          </p:nvPr>
        </p:nvPicPr>
        <p:blipFill>
          <a:blip r:embed="rId2"/>
          <a:stretch>
            <a:fillRect/>
          </a:stretch>
        </p:blipFill>
        <p:spPr>
          <a:xfrm>
            <a:off x="6248400" y="2133600"/>
            <a:ext cx="2514600" cy="3352800"/>
          </a:xfrm>
        </p:spPr>
      </p:pic>
      <p:sp>
        <p:nvSpPr>
          <p:cNvPr id="5" name="مربع نص 4"/>
          <p:cNvSpPr txBox="1"/>
          <p:nvPr/>
        </p:nvSpPr>
        <p:spPr>
          <a:xfrm>
            <a:off x="457200" y="2133600"/>
            <a:ext cx="5867400" cy="1569660"/>
          </a:xfrm>
          <a:prstGeom prst="rect">
            <a:avLst/>
          </a:prstGeom>
          <a:noFill/>
        </p:spPr>
        <p:txBody>
          <a:bodyPr wrap="square" rtlCol="0">
            <a:spAutoFit/>
          </a:bodyPr>
          <a:lstStyle/>
          <a:p>
            <a:r>
              <a:rPr lang="en-US" sz="3200" dirty="0"/>
              <a:t>Diagnosis ;</a:t>
            </a:r>
            <a:r>
              <a:rPr lang="en-US" sz="3200" dirty="0">
                <a:solidFill>
                  <a:schemeClr val="accent2"/>
                </a:solidFill>
              </a:rPr>
              <a:t> </a:t>
            </a:r>
            <a:r>
              <a:rPr lang="en-US" sz="3200" dirty="0" err="1">
                <a:solidFill>
                  <a:schemeClr val="accent2"/>
                </a:solidFill>
              </a:rPr>
              <a:t>ectropion</a:t>
            </a:r>
            <a:r>
              <a:rPr lang="en-US" sz="3200" dirty="0">
                <a:solidFill>
                  <a:schemeClr val="accent2"/>
                </a:solidFill>
              </a:rPr>
              <a:t> </a:t>
            </a:r>
          </a:p>
          <a:p>
            <a:r>
              <a:rPr lang="en-US" sz="3200" dirty="0"/>
              <a:t>3 Type of this </a:t>
            </a:r>
            <a:r>
              <a:rPr lang="en-US" sz="3200" dirty="0" err="1"/>
              <a:t>condetion</a:t>
            </a:r>
            <a:r>
              <a:rPr lang="en-US" sz="3200" dirty="0"/>
              <a:t> ; </a:t>
            </a:r>
            <a:r>
              <a:rPr lang="en-US" sz="3200" dirty="0" err="1">
                <a:solidFill>
                  <a:schemeClr val="accent2"/>
                </a:solidFill>
              </a:rPr>
              <a:t>cicatricial</a:t>
            </a:r>
            <a:r>
              <a:rPr lang="en-US" sz="3200" dirty="0">
                <a:solidFill>
                  <a:schemeClr val="accent2"/>
                </a:solidFill>
              </a:rPr>
              <a:t> , senile , congenital ,,!  </a:t>
            </a:r>
          </a:p>
        </p:txBody>
      </p:sp>
      <p:sp>
        <p:nvSpPr>
          <p:cNvPr id="3" name="Slide Number Placeholder 2">
            <a:extLst>
              <a:ext uri="{FF2B5EF4-FFF2-40B4-BE49-F238E27FC236}">
                <a16:creationId xmlns:a16="http://schemas.microsoft.com/office/drawing/2014/main" id="{72B3395B-C327-D9CE-0274-B3265057C400}"/>
              </a:ext>
            </a:extLst>
          </p:cNvPr>
          <p:cNvSpPr>
            <a:spLocks noGrp="1"/>
          </p:cNvSpPr>
          <p:nvPr>
            <p:ph type="sldNum" sz="quarter" idx="12"/>
          </p:nvPr>
        </p:nvSpPr>
        <p:spPr/>
        <p:txBody>
          <a:bodyPr/>
          <a:lstStyle/>
          <a:p>
            <a:fld id="{E90C49B3-DFFD-4844-A6FF-8C37A804B8FA}" type="slidenum">
              <a:rPr lang="en-US" smtClean="0"/>
              <a:t>118</a:t>
            </a:fld>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descr="138328094_10164578709065608_800691891957629921_o.jpg"/>
          <p:cNvPicPr>
            <a:picLocks noGrp="1" noChangeAspect="1"/>
          </p:cNvPicPr>
          <p:nvPr>
            <p:ph idx="1"/>
          </p:nvPr>
        </p:nvPicPr>
        <p:blipFill>
          <a:blip r:embed="rId2"/>
          <a:stretch>
            <a:fillRect/>
          </a:stretch>
        </p:blipFill>
        <p:spPr>
          <a:xfrm>
            <a:off x="5562600" y="1828800"/>
            <a:ext cx="3396086" cy="4525963"/>
          </a:xfrm>
        </p:spPr>
      </p:pic>
      <p:sp>
        <p:nvSpPr>
          <p:cNvPr id="5" name="مربع نص 4"/>
          <p:cNvSpPr txBox="1"/>
          <p:nvPr/>
        </p:nvSpPr>
        <p:spPr>
          <a:xfrm>
            <a:off x="381000" y="2209800"/>
            <a:ext cx="4724400" cy="1815882"/>
          </a:xfrm>
          <a:prstGeom prst="rect">
            <a:avLst/>
          </a:prstGeom>
          <a:noFill/>
        </p:spPr>
        <p:txBody>
          <a:bodyPr wrap="square" rtlCol="0">
            <a:spAutoFit/>
          </a:bodyPr>
          <a:lstStyle/>
          <a:p>
            <a:r>
              <a:rPr lang="en-US" sz="2800" dirty="0" err="1"/>
              <a:t>Ddx</a:t>
            </a:r>
            <a:r>
              <a:rPr lang="en-US" sz="2800" dirty="0"/>
              <a:t> ; </a:t>
            </a:r>
            <a:r>
              <a:rPr lang="en-US" sz="2800" dirty="0">
                <a:solidFill>
                  <a:schemeClr val="accent2"/>
                </a:solidFill>
              </a:rPr>
              <a:t>melanoma , nevus </a:t>
            </a:r>
          </a:p>
          <a:p>
            <a:r>
              <a:rPr lang="en-US" sz="2800" dirty="0"/>
              <a:t>Signs that indicate this lesion should remove ; </a:t>
            </a:r>
            <a:r>
              <a:rPr lang="en-US" sz="2800" dirty="0">
                <a:solidFill>
                  <a:schemeClr val="accent2"/>
                </a:solidFill>
              </a:rPr>
              <a:t>change in shape , size , color , pain …  </a:t>
            </a:r>
          </a:p>
        </p:txBody>
      </p:sp>
      <p:sp>
        <p:nvSpPr>
          <p:cNvPr id="3" name="Slide Number Placeholder 2">
            <a:extLst>
              <a:ext uri="{FF2B5EF4-FFF2-40B4-BE49-F238E27FC236}">
                <a16:creationId xmlns:a16="http://schemas.microsoft.com/office/drawing/2014/main" id="{70E7255C-D063-4B86-DA3C-AB47C7B8FB6E}"/>
              </a:ext>
            </a:extLst>
          </p:cNvPr>
          <p:cNvSpPr>
            <a:spLocks noGrp="1"/>
          </p:cNvSpPr>
          <p:nvPr>
            <p:ph type="sldNum" sz="quarter" idx="12"/>
          </p:nvPr>
        </p:nvSpPr>
        <p:spPr/>
        <p:txBody>
          <a:bodyPr/>
          <a:lstStyle/>
          <a:p>
            <a:fld id="{E90C49B3-DFFD-4844-A6FF-8C37A804B8FA}" type="slidenum">
              <a:rPr lang="en-US" smtClean="0"/>
              <a:t>119</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40EA-55C5-4D4C-7D2B-777C2E39B526}"/>
              </a:ext>
            </a:extLst>
          </p:cNvPr>
          <p:cNvSpPr>
            <a:spLocks noGrp="1"/>
          </p:cNvSpPr>
          <p:nvPr>
            <p:ph type="title"/>
          </p:nvPr>
        </p:nvSpPr>
        <p:spPr>
          <a:xfrm>
            <a:off x="747828" y="1200150"/>
            <a:ext cx="7766331" cy="1200150"/>
          </a:xfrm>
        </p:spPr>
        <p:txBody>
          <a:bodyPr>
            <a:noAutofit/>
          </a:bodyPr>
          <a:lstStyle/>
          <a:p>
            <a:r>
              <a:rPr lang="en-US" sz="1800" dirty="0">
                <a:solidFill>
                  <a:srgbClr val="45515E"/>
                </a:solidFill>
                <a:latin typeface="Times New Roman"/>
                <a:cs typeface="Times New Roman"/>
              </a:rPr>
              <a:t>This a </a:t>
            </a:r>
            <a:r>
              <a:rPr lang="en-US" sz="1800" spc="-4" dirty="0">
                <a:solidFill>
                  <a:srgbClr val="45515E"/>
                </a:solidFill>
                <a:latin typeface="Times New Roman"/>
                <a:cs typeface="Times New Roman"/>
              </a:rPr>
              <a:t>16-year-old male </a:t>
            </a:r>
            <a:r>
              <a:rPr lang="en-US" sz="1800" dirty="0">
                <a:solidFill>
                  <a:srgbClr val="45515E"/>
                </a:solidFill>
                <a:latin typeface="Times New Roman"/>
                <a:cs typeface="Times New Roman"/>
              </a:rPr>
              <a:t>wearing +10 glasses in both eyes, the patient history</a:t>
            </a:r>
            <a:r>
              <a:rPr lang="en-US" sz="1800" spc="-143" dirty="0">
                <a:solidFill>
                  <a:srgbClr val="45515E"/>
                </a:solidFill>
                <a:latin typeface="Times New Roman"/>
                <a:cs typeface="Times New Roman"/>
              </a:rPr>
              <a:t> </a:t>
            </a:r>
            <a:r>
              <a:rPr lang="en-US" sz="1800" spc="-4" dirty="0">
                <a:solidFill>
                  <a:srgbClr val="45515E"/>
                </a:solidFill>
                <a:latin typeface="Times New Roman"/>
                <a:cs typeface="Times New Roman"/>
              </a:rPr>
              <a:t>was  </a:t>
            </a:r>
            <a:r>
              <a:rPr lang="en-US" sz="1800" dirty="0">
                <a:solidFill>
                  <a:srgbClr val="45515E"/>
                </a:solidFill>
                <a:latin typeface="Times New Roman"/>
                <a:cs typeface="Times New Roman"/>
              </a:rPr>
              <a:t>significant </a:t>
            </a:r>
            <a:r>
              <a:rPr lang="en-US" sz="1800" spc="-4" dirty="0">
                <a:solidFill>
                  <a:srgbClr val="45515E"/>
                </a:solidFill>
                <a:latin typeface="Times New Roman"/>
                <a:cs typeface="Times New Roman"/>
              </a:rPr>
              <a:t>of presence of mitral </a:t>
            </a:r>
            <a:r>
              <a:rPr lang="en-US" sz="1800" dirty="0">
                <a:solidFill>
                  <a:srgbClr val="45515E"/>
                </a:solidFill>
                <a:latin typeface="Times New Roman"/>
                <a:cs typeface="Times New Roman"/>
              </a:rPr>
              <a:t>valvular prolapse, </a:t>
            </a:r>
            <a:r>
              <a:rPr lang="en-US" sz="1800" spc="-4" dirty="0">
                <a:solidFill>
                  <a:srgbClr val="45515E"/>
                </a:solidFill>
                <a:latin typeface="Times New Roman"/>
                <a:cs typeface="Times New Roman"/>
              </a:rPr>
              <a:t>the patient is </a:t>
            </a:r>
            <a:r>
              <a:rPr lang="en-US" sz="1800" dirty="0">
                <a:solidFill>
                  <a:srgbClr val="45515E"/>
                </a:solidFill>
                <a:latin typeface="Times New Roman"/>
                <a:cs typeface="Times New Roman"/>
              </a:rPr>
              <a:t>tall and thin,  anterior </a:t>
            </a:r>
            <a:r>
              <a:rPr lang="en-US" sz="1800" spc="-4" dirty="0">
                <a:solidFill>
                  <a:srgbClr val="45515E"/>
                </a:solidFill>
                <a:latin typeface="Times New Roman"/>
                <a:cs typeface="Times New Roman"/>
              </a:rPr>
              <a:t>segment examination </a:t>
            </a:r>
            <a:r>
              <a:rPr lang="en-US" sz="1800" dirty="0">
                <a:solidFill>
                  <a:srgbClr val="45515E"/>
                </a:solidFill>
                <a:latin typeface="Times New Roman"/>
                <a:cs typeface="Times New Roman"/>
              </a:rPr>
              <a:t>is </a:t>
            </a:r>
            <a:r>
              <a:rPr lang="en-US" sz="1800" spc="-4" dirty="0">
                <a:solidFill>
                  <a:srgbClr val="45515E"/>
                </a:solidFill>
                <a:latin typeface="Times New Roman"/>
                <a:cs typeface="Times New Roman"/>
              </a:rPr>
              <a:t>shown </a:t>
            </a:r>
            <a:r>
              <a:rPr lang="en-US" sz="1800" dirty="0">
                <a:solidFill>
                  <a:srgbClr val="45515E"/>
                </a:solidFill>
                <a:latin typeface="Times New Roman"/>
                <a:cs typeface="Times New Roman"/>
              </a:rPr>
              <a:t>in the</a:t>
            </a:r>
            <a:r>
              <a:rPr lang="en-US" sz="1800" spc="-53" dirty="0">
                <a:solidFill>
                  <a:srgbClr val="45515E"/>
                </a:solidFill>
                <a:latin typeface="Times New Roman"/>
                <a:cs typeface="Times New Roman"/>
              </a:rPr>
              <a:t> </a:t>
            </a:r>
            <a:r>
              <a:rPr lang="en-US" sz="1800" dirty="0">
                <a:solidFill>
                  <a:srgbClr val="45515E"/>
                </a:solidFill>
                <a:latin typeface="Times New Roman"/>
                <a:cs typeface="Times New Roman"/>
              </a:rPr>
              <a:t>picture</a:t>
            </a:r>
            <a:br>
              <a:rPr lang="en-US" sz="1800" dirty="0">
                <a:latin typeface="Times New Roman"/>
                <a:cs typeface="Times New Roman"/>
              </a:rPr>
            </a:br>
            <a:endParaRPr lang="en-US" sz="1800" dirty="0"/>
          </a:p>
        </p:txBody>
      </p:sp>
      <p:sp>
        <p:nvSpPr>
          <p:cNvPr id="4" name="Text Placeholder 3">
            <a:extLst>
              <a:ext uri="{FF2B5EF4-FFF2-40B4-BE49-F238E27FC236}">
                <a16:creationId xmlns:a16="http://schemas.microsoft.com/office/drawing/2014/main" id="{EEE8186A-0A53-4015-F498-FFBE9C6287C6}"/>
              </a:ext>
            </a:extLst>
          </p:cNvPr>
          <p:cNvSpPr>
            <a:spLocks noGrp="1"/>
          </p:cNvSpPr>
          <p:nvPr>
            <p:ph type="body" sz="half" idx="2"/>
          </p:nvPr>
        </p:nvSpPr>
        <p:spPr/>
        <p:txBody>
          <a:bodyPr>
            <a:normAutofit fontScale="47500" lnSpcReduction="20000"/>
          </a:bodyPr>
          <a:lstStyle/>
          <a:p>
            <a:pPr marL="247174" indent="-238125">
              <a:spcBef>
                <a:spcPts val="435"/>
              </a:spcBef>
              <a:buSzPct val="96428"/>
              <a:buFont typeface="Wingdings"/>
              <a:buChar char=""/>
              <a:tabLst>
                <a:tab pos="247650" algn="l"/>
              </a:tabLst>
            </a:pPr>
            <a:r>
              <a:rPr lang="en-US" sz="1200" b="1" spc="-4" dirty="0">
                <a:solidFill>
                  <a:srgbClr val="45515E"/>
                </a:solidFill>
                <a:latin typeface="Carlito"/>
                <a:cs typeface="Carlito"/>
              </a:rPr>
              <a:t>Name of this sign: </a:t>
            </a:r>
            <a:r>
              <a:rPr lang="en-US" sz="1200" spc="-11" dirty="0">
                <a:solidFill>
                  <a:srgbClr val="45515E"/>
                </a:solidFill>
                <a:latin typeface="Carlito"/>
                <a:cs typeface="Carlito"/>
              </a:rPr>
              <a:t>Subluxated</a:t>
            </a:r>
            <a:r>
              <a:rPr lang="en-US" sz="1200" spc="8" dirty="0">
                <a:solidFill>
                  <a:srgbClr val="45515E"/>
                </a:solidFill>
                <a:latin typeface="Carlito"/>
                <a:cs typeface="Carlito"/>
              </a:rPr>
              <a:t> </a:t>
            </a:r>
            <a:r>
              <a:rPr lang="en-US" sz="1200" dirty="0">
                <a:solidFill>
                  <a:srgbClr val="45515E"/>
                </a:solidFill>
                <a:latin typeface="Carlito"/>
                <a:cs typeface="Carlito"/>
              </a:rPr>
              <a:t>lens </a:t>
            </a:r>
            <a:br>
              <a:rPr lang="en-US" sz="1200" dirty="0">
                <a:solidFill>
                  <a:srgbClr val="45515E"/>
                </a:solidFill>
                <a:latin typeface="Carlito"/>
                <a:cs typeface="Carlito"/>
              </a:rPr>
            </a:br>
            <a:r>
              <a:rPr lang="en-US" sz="1200" dirty="0">
                <a:solidFill>
                  <a:srgbClr val="45515E"/>
                </a:solidFill>
                <a:latin typeface="Carlito"/>
                <a:cs typeface="Carlito"/>
              </a:rPr>
              <a:t>	</a:t>
            </a:r>
          </a:p>
          <a:p>
            <a:pPr marL="247174" indent="-238125">
              <a:spcBef>
                <a:spcPts val="435"/>
              </a:spcBef>
              <a:buSzPct val="96428"/>
              <a:buFont typeface="Wingdings"/>
              <a:buChar char=""/>
              <a:tabLst>
                <a:tab pos="247650" algn="l"/>
              </a:tabLst>
            </a:pPr>
            <a:r>
              <a:rPr lang="en-US" dirty="0">
                <a:solidFill>
                  <a:srgbClr val="45515E"/>
                </a:solidFill>
                <a:latin typeface="Carlito"/>
                <a:cs typeface="Carlito"/>
              </a:rPr>
              <a:t>Mention three systemic causes for this condition? </a:t>
            </a:r>
          </a:p>
          <a:p>
            <a:pPr marL="266224" indent="-257175">
              <a:spcBef>
                <a:spcPts val="435"/>
              </a:spcBef>
              <a:buSzPct val="96428"/>
              <a:buFont typeface="+mj-lt"/>
              <a:buAutoNum type="arabicPeriod"/>
              <a:tabLst>
                <a:tab pos="247650" algn="l"/>
              </a:tabLst>
            </a:pPr>
            <a:r>
              <a:rPr lang="en-US" dirty="0" err="1">
                <a:solidFill>
                  <a:srgbClr val="45515E"/>
                </a:solidFill>
                <a:latin typeface="Carlito"/>
                <a:cs typeface="Carlito"/>
              </a:rPr>
              <a:t>marfan</a:t>
            </a:r>
            <a:r>
              <a:rPr lang="en-US" dirty="0">
                <a:solidFill>
                  <a:srgbClr val="45515E"/>
                </a:solidFill>
                <a:latin typeface="Carlito"/>
                <a:cs typeface="Carlito"/>
              </a:rPr>
              <a:t> syndrome</a:t>
            </a:r>
          </a:p>
          <a:p>
            <a:pPr marL="266224" indent="-257175">
              <a:spcBef>
                <a:spcPts val="435"/>
              </a:spcBef>
              <a:buSzPct val="96428"/>
              <a:buFont typeface="+mj-lt"/>
              <a:buAutoNum type="arabicPeriod"/>
              <a:tabLst>
                <a:tab pos="247650" algn="l"/>
              </a:tabLst>
            </a:pPr>
            <a:r>
              <a:rPr lang="en-US" dirty="0">
                <a:solidFill>
                  <a:srgbClr val="45515E"/>
                </a:solidFill>
                <a:latin typeface="Carlito"/>
                <a:cs typeface="Carlito"/>
              </a:rPr>
              <a:t>Homocystinuria </a:t>
            </a:r>
          </a:p>
          <a:p>
            <a:pPr marL="266224" indent="-257175">
              <a:spcBef>
                <a:spcPts val="435"/>
              </a:spcBef>
              <a:buSzPct val="96428"/>
              <a:buFont typeface="+mj-lt"/>
              <a:buAutoNum type="arabicPeriod"/>
              <a:tabLst>
                <a:tab pos="247650" algn="l"/>
              </a:tabLst>
            </a:pPr>
            <a:r>
              <a:rPr lang="en-US" dirty="0" err="1">
                <a:solidFill>
                  <a:srgbClr val="45515E"/>
                </a:solidFill>
                <a:latin typeface="Carlito"/>
                <a:cs typeface="Carlito"/>
              </a:rPr>
              <a:t>weill</a:t>
            </a:r>
            <a:r>
              <a:rPr lang="en-US" dirty="0">
                <a:solidFill>
                  <a:srgbClr val="45515E"/>
                </a:solidFill>
                <a:latin typeface="Carlito"/>
                <a:cs typeface="Carlito"/>
              </a:rPr>
              <a:t> </a:t>
            </a:r>
            <a:r>
              <a:rPr lang="en-US" dirty="0" err="1">
                <a:solidFill>
                  <a:srgbClr val="45515E"/>
                </a:solidFill>
                <a:latin typeface="Carlito"/>
                <a:cs typeface="Carlito"/>
              </a:rPr>
              <a:t>marchesani</a:t>
            </a:r>
            <a:r>
              <a:rPr lang="en-US" dirty="0">
                <a:solidFill>
                  <a:srgbClr val="45515E"/>
                </a:solidFill>
                <a:latin typeface="Carlito"/>
                <a:cs typeface="Carlito"/>
              </a:rPr>
              <a:t> syndrome</a:t>
            </a:r>
          </a:p>
          <a:p>
            <a:pPr marL="9049">
              <a:spcBef>
                <a:spcPts val="435"/>
              </a:spcBef>
              <a:buSzPct val="96428"/>
              <a:tabLst>
                <a:tab pos="247650" algn="l"/>
              </a:tabLst>
            </a:pPr>
            <a:endParaRPr lang="en-US" dirty="0">
              <a:solidFill>
                <a:srgbClr val="45515E"/>
              </a:solidFill>
              <a:latin typeface="Carlito"/>
              <a:cs typeface="Carlito"/>
            </a:endParaRPr>
          </a:p>
          <a:p>
            <a:pPr marL="266224" indent="-257175">
              <a:spcBef>
                <a:spcPts val="435"/>
              </a:spcBef>
              <a:buSzPct val="96428"/>
              <a:buFont typeface="+mj-lt"/>
              <a:buAutoNum type="arabicPeriod"/>
              <a:tabLst>
                <a:tab pos="247650" algn="l"/>
              </a:tabLst>
            </a:pPr>
            <a:endParaRPr lang="en-US" dirty="0">
              <a:solidFill>
                <a:srgbClr val="45515E"/>
              </a:solidFill>
              <a:latin typeface="Carlito"/>
              <a:cs typeface="Carlito"/>
            </a:endParaRPr>
          </a:p>
          <a:p>
            <a:pPr marL="247174" indent="-238125">
              <a:spcBef>
                <a:spcPts val="435"/>
              </a:spcBef>
              <a:buSzPct val="96428"/>
              <a:buFont typeface="Wingdings"/>
              <a:buChar char=""/>
              <a:tabLst>
                <a:tab pos="247650" algn="l"/>
              </a:tabLst>
            </a:pPr>
            <a:endParaRPr lang="en-US" dirty="0">
              <a:solidFill>
                <a:srgbClr val="45515E"/>
              </a:solidFill>
              <a:latin typeface="Carlito"/>
              <a:cs typeface="Carlito"/>
            </a:endParaRPr>
          </a:p>
          <a:p>
            <a:pPr marL="9049">
              <a:spcBef>
                <a:spcPts val="435"/>
              </a:spcBef>
              <a:buSzPct val="96428"/>
              <a:tabLst>
                <a:tab pos="247650" algn="l"/>
              </a:tabLst>
            </a:pPr>
            <a:endParaRPr lang="en-US" dirty="0">
              <a:solidFill>
                <a:srgbClr val="45515E"/>
              </a:solidFill>
              <a:latin typeface="Carlito"/>
              <a:cs typeface="Carlito"/>
            </a:endParaRPr>
          </a:p>
        </p:txBody>
      </p:sp>
      <p:grpSp>
        <p:nvGrpSpPr>
          <p:cNvPr id="7" name="object 4">
            <a:extLst>
              <a:ext uri="{FF2B5EF4-FFF2-40B4-BE49-F238E27FC236}">
                <a16:creationId xmlns:a16="http://schemas.microsoft.com/office/drawing/2014/main" id="{6326C833-22D4-E0B3-7CDB-F8CA50150950}"/>
              </a:ext>
            </a:extLst>
          </p:cNvPr>
          <p:cNvGrpSpPr/>
          <p:nvPr/>
        </p:nvGrpSpPr>
        <p:grpSpPr>
          <a:xfrm>
            <a:off x="5643133" y="2134563"/>
            <a:ext cx="3106103" cy="2270284"/>
            <a:chOff x="7048250" y="3148425"/>
            <a:chExt cx="4141470" cy="3027045"/>
          </a:xfrm>
        </p:grpSpPr>
        <p:sp>
          <p:nvSpPr>
            <p:cNvPr id="8" name="object 5">
              <a:extLst>
                <a:ext uri="{FF2B5EF4-FFF2-40B4-BE49-F238E27FC236}">
                  <a16:creationId xmlns:a16="http://schemas.microsoft.com/office/drawing/2014/main" id="{962CAA50-AA70-5034-F789-30DFCF20D4D2}"/>
                </a:ext>
              </a:extLst>
            </p:cNvPr>
            <p:cNvSpPr/>
            <p:nvPr/>
          </p:nvSpPr>
          <p:spPr>
            <a:xfrm>
              <a:off x="7048250" y="3148425"/>
              <a:ext cx="4141207" cy="3026879"/>
            </a:xfrm>
            <a:prstGeom prst="rect">
              <a:avLst/>
            </a:prstGeom>
            <a:blipFill>
              <a:blip r:embed="rId2" cstate="print"/>
              <a:stretch>
                <a:fillRect/>
              </a:stretch>
            </a:blipFill>
          </p:spPr>
          <p:txBody>
            <a:bodyPr wrap="square" lIns="0" tIns="0" rIns="0" bIns="0" rtlCol="0"/>
            <a:lstStyle/>
            <a:p>
              <a:endParaRPr sz="1350"/>
            </a:p>
          </p:txBody>
        </p:sp>
        <p:sp>
          <p:nvSpPr>
            <p:cNvPr id="9" name="object 6">
              <a:extLst>
                <a:ext uri="{FF2B5EF4-FFF2-40B4-BE49-F238E27FC236}">
                  <a16:creationId xmlns:a16="http://schemas.microsoft.com/office/drawing/2014/main" id="{F5367581-E706-D52C-ECF9-A9D22C1C3B4E}"/>
                </a:ext>
              </a:extLst>
            </p:cNvPr>
            <p:cNvSpPr/>
            <p:nvPr/>
          </p:nvSpPr>
          <p:spPr>
            <a:xfrm>
              <a:off x="7206996" y="3307080"/>
              <a:ext cx="3643884" cy="2529840"/>
            </a:xfrm>
            <a:prstGeom prst="rect">
              <a:avLst/>
            </a:prstGeom>
            <a:blipFill>
              <a:blip r:embed="rId3" cstate="print"/>
              <a:stretch>
                <a:fillRect/>
              </a:stretch>
            </a:blipFill>
          </p:spPr>
          <p:txBody>
            <a:bodyPr wrap="square" lIns="0" tIns="0" rIns="0" bIns="0" rtlCol="0"/>
            <a:lstStyle/>
            <a:p>
              <a:endParaRPr sz="1350"/>
            </a:p>
          </p:txBody>
        </p:sp>
      </p:grpSp>
    </p:spTree>
    <p:extLst>
      <p:ext uri="{BB962C8B-B14F-4D97-AF65-F5344CB8AC3E}">
        <p14:creationId xmlns:p14="http://schemas.microsoft.com/office/powerpoint/2010/main" val="23981052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Sudden loss of vision in right eye</a:t>
            </a:r>
          </a:p>
        </p:txBody>
      </p:sp>
      <p:pic>
        <p:nvPicPr>
          <p:cNvPr id="4" name="عنصر نائب للمحتوى 3" descr="121536318_10164213053840608_8817924220607479144_n.jpg"/>
          <p:cNvPicPr>
            <a:picLocks noGrp="1" noChangeAspect="1"/>
          </p:cNvPicPr>
          <p:nvPr>
            <p:ph idx="1"/>
          </p:nvPr>
        </p:nvPicPr>
        <p:blipFill>
          <a:blip r:embed="rId2"/>
          <a:stretch>
            <a:fillRect/>
          </a:stretch>
        </p:blipFill>
        <p:spPr>
          <a:xfrm>
            <a:off x="5124450" y="2743200"/>
            <a:ext cx="4019550" cy="2595676"/>
          </a:xfrm>
        </p:spPr>
      </p:pic>
      <p:sp>
        <p:nvSpPr>
          <p:cNvPr id="6" name="مربع نص 5"/>
          <p:cNvSpPr txBox="1"/>
          <p:nvPr/>
        </p:nvSpPr>
        <p:spPr>
          <a:xfrm>
            <a:off x="381000" y="1676400"/>
            <a:ext cx="4495800" cy="3970318"/>
          </a:xfrm>
          <a:prstGeom prst="rect">
            <a:avLst/>
          </a:prstGeom>
          <a:noFill/>
        </p:spPr>
        <p:txBody>
          <a:bodyPr wrap="square" rtlCol="0">
            <a:spAutoFit/>
          </a:bodyPr>
          <a:lstStyle/>
          <a:p>
            <a:r>
              <a:rPr lang="en-US" sz="2800" dirty="0" err="1"/>
              <a:t>Dx</a:t>
            </a:r>
            <a:r>
              <a:rPr lang="en-US" sz="2800" dirty="0"/>
              <a:t> ; </a:t>
            </a:r>
            <a:r>
              <a:rPr lang="en-US" sz="2800" dirty="0">
                <a:solidFill>
                  <a:schemeClr val="accent2"/>
                </a:solidFill>
              </a:rPr>
              <a:t>central retinal artery </a:t>
            </a:r>
            <a:r>
              <a:rPr lang="en-US" sz="2800" dirty="0" err="1">
                <a:solidFill>
                  <a:schemeClr val="accent2"/>
                </a:solidFill>
              </a:rPr>
              <a:t>occlosion</a:t>
            </a:r>
            <a:r>
              <a:rPr lang="en-US" sz="2800" dirty="0">
                <a:solidFill>
                  <a:schemeClr val="accent2"/>
                </a:solidFill>
              </a:rPr>
              <a:t> </a:t>
            </a:r>
          </a:p>
          <a:p>
            <a:r>
              <a:rPr lang="en-US" sz="2800" dirty="0"/>
              <a:t>Management at emergency </a:t>
            </a:r>
            <a:r>
              <a:rPr lang="en-US" sz="2800" dirty="0" err="1"/>
              <a:t>depatment</a:t>
            </a:r>
            <a:r>
              <a:rPr lang="en-US" sz="2800" dirty="0"/>
              <a:t> ; </a:t>
            </a:r>
            <a:r>
              <a:rPr lang="en-US" sz="2800" dirty="0" err="1">
                <a:solidFill>
                  <a:schemeClr val="accent2"/>
                </a:solidFill>
              </a:rPr>
              <a:t>occular</a:t>
            </a:r>
            <a:r>
              <a:rPr lang="en-US" sz="2800" dirty="0">
                <a:solidFill>
                  <a:schemeClr val="accent2"/>
                </a:solidFill>
              </a:rPr>
              <a:t> massage , hyperbaric o2 , decrease IOP , AC aspiration </a:t>
            </a:r>
          </a:p>
          <a:p>
            <a:r>
              <a:rPr lang="en-US" sz="2800" dirty="0"/>
              <a:t>To any department you </a:t>
            </a:r>
            <a:r>
              <a:rPr lang="en-US" sz="2800" dirty="0" err="1"/>
              <a:t>shoul</a:t>
            </a:r>
            <a:r>
              <a:rPr lang="en-US" sz="2800" dirty="0"/>
              <a:t> refer the patient ; </a:t>
            </a:r>
            <a:r>
              <a:rPr lang="en-US" sz="2800" dirty="0">
                <a:solidFill>
                  <a:schemeClr val="accent2"/>
                </a:solidFill>
              </a:rPr>
              <a:t>cardiologist !</a:t>
            </a:r>
          </a:p>
        </p:txBody>
      </p:sp>
      <p:sp>
        <p:nvSpPr>
          <p:cNvPr id="3" name="Slide Number Placeholder 2">
            <a:extLst>
              <a:ext uri="{FF2B5EF4-FFF2-40B4-BE49-F238E27FC236}">
                <a16:creationId xmlns:a16="http://schemas.microsoft.com/office/drawing/2014/main" id="{FCC86EFD-25A5-3E4F-44CB-B116DAE24EC4}"/>
              </a:ext>
            </a:extLst>
          </p:cNvPr>
          <p:cNvSpPr>
            <a:spLocks noGrp="1"/>
          </p:cNvSpPr>
          <p:nvPr>
            <p:ph type="sldNum" sz="quarter" idx="12"/>
          </p:nvPr>
        </p:nvSpPr>
        <p:spPr/>
        <p:txBody>
          <a:bodyPr/>
          <a:lstStyle/>
          <a:p>
            <a:fld id="{E90C49B3-DFFD-4844-A6FF-8C37A804B8FA}" type="slidenum">
              <a:rPr lang="en-US" smtClean="0"/>
              <a:t>120</a:t>
            </a:fld>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descr="image00-1-300x201.jpg"/>
          <p:cNvPicPr>
            <a:picLocks noGrp="1" noChangeAspect="1"/>
          </p:cNvPicPr>
          <p:nvPr>
            <p:ph idx="1"/>
          </p:nvPr>
        </p:nvPicPr>
        <p:blipFill>
          <a:blip r:embed="rId2"/>
          <a:stretch>
            <a:fillRect/>
          </a:stretch>
        </p:blipFill>
        <p:spPr>
          <a:xfrm>
            <a:off x="5181600" y="2590800"/>
            <a:ext cx="3327827" cy="2458245"/>
          </a:xfrm>
        </p:spPr>
      </p:pic>
      <p:sp>
        <p:nvSpPr>
          <p:cNvPr id="5" name="مربع نص 4"/>
          <p:cNvSpPr txBox="1"/>
          <p:nvPr/>
        </p:nvSpPr>
        <p:spPr>
          <a:xfrm>
            <a:off x="381000" y="2286000"/>
            <a:ext cx="4572000" cy="3539430"/>
          </a:xfrm>
          <a:prstGeom prst="rect">
            <a:avLst/>
          </a:prstGeom>
          <a:noFill/>
        </p:spPr>
        <p:txBody>
          <a:bodyPr wrap="square" rtlCol="0">
            <a:spAutoFit/>
          </a:bodyPr>
          <a:lstStyle/>
          <a:p>
            <a:r>
              <a:rPr lang="en-US" sz="3200" dirty="0"/>
              <a:t>Sign ; </a:t>
            </a:r>
            <a:r>
              <a:rPr lang="en-US" sz="3200" dirty="0">
                <a:solidFill>
                  <a:schemeClr val="accent2"/>
                </a:solidFill>
              </a:rPr>
              <a:t>cotton wool spot , hemorrhage , hard </a:t>
            </a:r>
            <a:r>
              <a:rPr lang="en-US" sz="3200" dirty="0" err="1">
                <a:solidFill>
                  <a:schemeClr val="accent2"/>
                </a:solidFill>
              </a:rPr>
              <a:t>exudate</a:t>
            </a:r>
            <a:r>
              <a:rPr lang="en-US" sz="3200" dirty="0">
                <a:solidFill>
                  <a:schemeClr val="accent2"/>
                </a:solidFill>
              </a:rPr>
              <a:t> </a:t>
            </a:r>
          </a:p>
          <a:p>
            <a:r>
              <a:rPr lang="en-US" sz="3200" dirty="0"/>
              <a:t>Most likely cause of vision loss ; </a:t>
            </a:r>
            <a:r>
              <a:rPr lang="en-US" sz="3200" dirty="0" err="1">
                <a:solidFill>
                  <a:schemeClr val="accent2"/>
                </a:solidFill>
              </a:rPr>
              <a:t>maculopathy</a:t>
            </a:r>
            <a:r>
              <a:rPr lang="en-US" sz="3200" dirty="0"/>
              <a:t> </a:t>
            </a:r>
          </a:p>
          <a:p>
            <a:r>
              <a:rPr lang="en-US" sz="3200" dirty="0"/>
              <a:t>This seen in ; </a:t>
            </a:r>
            <a:r>
              <a:rPr lang="en-US" sz="3200" dirty="0">
                <a:solidFill>
                  <a:schemeClr val="accent2"/>
                </a:solidFill>
              </a:rPr>
              <a:t>no proliferative DR (MCQ)</a:t>
            </a:r>
          </a:p>
        </p:txBody>
      </p:sp>
      <p:sp>
        <p:nvSpPr>
          <p:cNvPr id="3" name="Slide Number Placeholder 2">
            <a:extLst>
              <a:ext uri="{FF2B5EF4-FFF2-40B4-BE49-F238E27FC236}">
                <a16:creationId xmlns:a16="http://schemas.microsoft.com/office/drawing/2014/main" id="{9BFF14F2-5FD0-FB52-19A6-6CCEDA599E74}"/>
              </a:ext>
            </a:extLst>
          </p:cNvPr>
          <p:cNvSpPr>
            <a:spLocks noGrp="1"/>
          </p:cNvSpPr>
          <p:nvPr>
            <p:ph type="sldNum" sz="quarter" idx="12"/>
          </p:nvPr>
        </p:nvSpPr>
        <p:spPr/>
        <p:txBody>
          <a:bodyPr/>
          <a:lstStyle/>
          <a:p>
            <a:fld id="{E90C49B3-DFFD-4844-A6FF-8C37A804B8FA}" type="slidenum">
              <a:rPr lang="en-US" smtClean="0"/>
              <a:t>121</a:t>
            </a:fld>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17 year female , morning headache , projectile vomiting  </a:t>
            </a:r>
          </a:p>
        </p:txBody>
      </p:sp>
      <p:pic>
        <p:nvPicPr>
          <p:cNvPr id="4" name="عنصر نائب للمحتوى 3" descr="download.jpg"/>
          <p:cNvPicPr>
            <a:picLocks noGrp="1" noChangeAspect="1"/>
          </p:cNvPicPr>
          <p:nvPr>
            <p:ph idx="1"/>
          </p:nvPr>
        </p:nvPicPr>
        <p:blipFill>
          <a:blip r:embed="rId2"/>
          <a:stretch>
            <a:fillRect/>
          </a:stretch>
        </p:blipFill>
        <p:spPr>
          <a:xfrm>
            <a:off x="6096000" y="2362200"/>
            <a:ext cx="2595563" cy="2595563"/>
          </a:xfrm>
        </p:spPr>
      </p:pic>
      <p:sp>
        <p:nvSpPr>
          <p:cNvPr id="5" name="مربع نص 4"/>
          <p:cNvSpPr txBox="1"/>
          <p:nvPr/>
        </p:nvSpPr>
        <p:spPr>
          <a:xfrm>
            <a:off x="457200" y="2362200"/>
            <a:ext cx="5257800" cy="2246769"/>
          </a:xfrm>
          <a:prstGeom prst="rect">
            <a:avLst/>
          </a:prstGeom>
          <a:noFill/>
        </p:spPr>
        <p:txBody>
          <a:bodyPr wrap="square" rtlCol="0">
            <a:spAutoFit/>
          </a:bodyPr>
          <a:lstStyle/>
          <a:p>
            <a:r>
              <a:rPr lang="en-US" sz="2800" dirty="0"/>
              <a:t>Name of this sign ; </a:t>
            </a:r>
            <a:r>
              <a:rPr lang="en-US" sz="2800" dirty="0" err="1">
                <a:solidFill>
                  <a:schemeClr val="accent2"/>
                </a:solidFill>
              </a:rPr>
              <a:t>papilloedema</a:t>
            </a:r>
            <a:r>
              <a:rPr lang="en-US" sz="2800" dirty="0">
                <a:solidFill>
                  <a:schemeClr val="accent2"/>
                </a:solidFill>
              </a:rPr>
              <a:t> </a:t>
            </a:r>
          </a:p>
          <a:p>
            <a:r>
              <a:rPr lang="en-US" sz="2800" dirty="0"/>
              <a:t>3 disease cause this sing ; </a:t>
            </a:r>
            <a:r>
              <a:rPr lang="en-US" sz="2800" dirty="0">
                <a:solidFill>
                  <a:schemeClr val="accent2"/>
                </a:solidFill>
              </a:rPr>
              <a:t> malignant HTN , space occupying lesion , </a:t>
            </a:r>
            <a:r>
              <a:rPr lang="en-US" sz="2800" dirty="0" err="1">
                <a:solidFill>
                  <a:schemeClr val="accent2"/>
                </a:solidFill>
              </a:rPr>
              <a:t>papillitis</a:t>
            </a:r>
            <a:r>
              <a:rPr lang="en-US" sz="2800" dirty="0">
                <a:solidFill>
                  <a:schemeClr val="accent2"/>
                </a:solidFill>
              </a:rPr>
              <a:t> </a:t>
            </a:r>
          </a:p>
          <a:p>
            <a:r>
              <a:rPr lang="en-US" sz="2800" dirty="0"/>
              <a:t>Investigation ;  </a:t>
            </a:r>
            <a:r>
              <a:rPr lang="en-US" sz="2800" dirty="0">
                <a:solidFill>
                  <a:schemeClr val="accent2"/>
                </a:solidFill>
              </a:rPr>
              <a:t>MRI  ,CT </a:t>
            </a:r>
          </a:p>
        </p:txBody>
      </p:sp>
      <p:sp>
        <p:nvSpPr>
          <p:cNvPr id="3" name="Slide Number Placeholder 2">
            <a:extLst>
              <a:ext uri="{FF2B5EF4-FFF2-40B4-BE49-F238E27FC236}">
                <a16:creationId xmlns:a16="http://schemas.microsoft.com/office/drawing/2014/main" id="{15A9EE2F-FC68-2514-3198-29955D191060}"/>
              </a:ext>
            </a:extLst>
          </p:cNvPr>
          <p:cNvSpPr>
            <a:spLocks noGrp="1"/>
          </p:cNvSpPr>
          <p:nvPr>
            <p:ph type="sldNum" sz="quarter" idx="12"/>
          </p:nvPr>
        </p:nvSpPr>
        <p:spPr/>
        <p:txBody>
          <a:bodyPr/>
          <a:lstStyle/>
          <a:p>
            <a:fld id="{E90C49B3-DFFD-4844-A6FF-8C37A804B8FA}" type="slidenum">
              <a:rPr lang="en-US" smtClean="0"/>
              <a:t>122</a:t>
            </a:fld>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Match the following diseases with visual field defect </a:t>
            </a:r>
          </a:p>
        </p:txBody>
      </p:sp>
      <p:sp>
        <p:nvSpPr>
          <p:cNvPr id="3" name="عنصر نائب للمحتوى 2"/>
          <p:cNvSpPr>
            <a:spLocks noGrp="1"/>
          </p:cNvSpPr>
          <p:nvPr>
            <p:ph idx="1"/>
          </p:nvPr>
        </p:nvSpPr>
        <p:spPr/>
        <p:txBody>
          <a:bodyPr/>
          <a:lstStyle/>
          <a:p>
            <a:r>
              <a:rPr lang="en-US" dirty="0">
                <a:solidFill>
                  <a:schemeClr val="accent2"/>
                </a:solidFill>
              </a:rPr>
              <a:t>Central </a:t>
            </a:r>
            <a:r>
              <a:rPr lang="en-US" dirty="0" err="1">
                <a:solidFill>
                  <a:schemeClr val="accent2"/>
                </a:solidFill>
              </a:rPr>
              <a:t>scotoma</a:t>
            </a:r>
            <a:r>
              <a:rPr lang="en-US" dirty="0">
                <a:solidFill>
                  <a:schemeClr val="accent2"/>
                </a:solidFill>
              </a:rPr>
              <a:t> – optic neuritis </a:t>
            </a:r>
          </a:p>
          <a:p>
            <a:r>
              <a:rPr lang="en-US" dirty="0" err="1">
                <a:solidFill>
                  <a:schemeClr val="accent2"/>
                </a:solidFill>
              </a:rPr>
              <a:t>Arcuate</a:t>
            </a:r>
            <a:r>
              <a:rPr lang="en-US" dirty="0">
                <a:solidFill>
                  <a:schemeClr val="accent2"/>
                </a:solidFill>
              </a:rPr>
              <a:t> </a:t>
            </a:r>
            <a:r>
              <a:rPr lang="en-US" dirty="0" err="1">
                <a:solidFill>
                  <a:schemeClr val="accent2"/>
                </a:solidFill>
              </a:rPr>
              <a:t>scotoma</a:t>
            </a:r>
            <a:r>
              <a:rPr lang="en-US" dirty="0">
                <a:solidFill>
                  <a:schemeClr val="accent2"/>
                </a:solidFill>
              </a:rPr>
              <a:t> – </a:t>
            </a:r>
            <a:r>
              <a:rPr lang="en-US" dirty="0" err="1">
                <a:solidFill>
                  <a:schemeClr val="accent2"/>
                </a:solidFill>
              </a:rPr>
              <a:t>glucoma</a:t>
            </a:r>
            <a:r>
              <a:rPr lang="en-US" dirty="0">
                <a:solidFill>
                  <a:schemeClr val="accent2"/>
                </a:solidFill>
              </a:rPr>
              <a:t> </a:t>
            </a:r>
          </a:p>
          <a:p>
            <a:r>
              <a:rPr lang="en-US" dirty="0">
                <a:solidFill>
                  <a:schemeClr val="accent2"/>
                </a:solidFill>
              </a:rPr>
              <a:t>Concentric visual field defect – retinitis </a:t>
            </a:r>
            <a:r>
              <a:rPr lang="en-US" dirty="0" err="1">
                <a:solidFill>
                  <a:schemeClr val="accent2"/>
                </a:solidFill>
              </a:rPr>
              <a:t>pigmentosa</a:t>
            </a:r>
            <a:r>
              <a:rPr lang="en-US" dirty="0">
                <a:solidFill>
                  <a:schemeClr val="accent2"/>
                </a:solidFill>
              </a:rPr>
              <a:t> </a:t>
            </a:r>
          </a:p>
          <a:p>
            <a:r>
              <a:rPr lang="en-US" dirty="0">
                <a:solidFill>
                  <a:schemeClr val="accent2"/>
                </a:solidFill>
              </a:rPr>
              <a:t>Complete loss of vision – central retinal artery occlusion </a:t>
            </a:r>
          </a:p>
          <a:p>
            <a:r>
              <a:rPr lang="en-US" dirty="0" err="1">
                <a:solidFill>
                  <a:schemeClr val="accent2"/>
                </a:solidFill>
              </a:rPr>
              <a:t>Bitemporal</a:t>
            </a:r>
            <a:r>
              <a:rPr lang="en-US" dirty="0">
                <a:solidFill>
                  <a:schemeClr val="accent2"/>
                </a:solidFill>
              </a:rPr>
              <a:t> superior </a:t>
            </a:r>
            <a:r>
              <a:rPr lang="en-US" dirty="0" err="1">
                <a:solidFill>
                  <a:schemeClr val="accent2"/>
                </a:solidFill>
              </a:rPr>
              <a:t>quadrantanopia</a:t>
            </a:r>
            <a:r>
              <a:rPr lang="en-US" dirty="0">
                <a:solidFill>
                  <a:schemeClr val="accent2"/>
                </a:solidFill>
              </a:rPr>
              <a:t> – </a:t>
            </a:r>
            <a:r>
              <a:rPr lang="en-US" dirty="0" err="1">
                <a:solidFill>
                  <a:schemeClr val="accent2"/>
                </a:solidFill>
              </a:rPr>
              <a:t>pitutary</a:t>
            </a:r>
            <a:r>
              <a:rPr lang="en-US" dirty="0">
                <a:solidFill>
                  <a:schemeClr val="accent2"/>
                </a:solidFill>
              </a:rPr>
              <a:t> adenoma </a:t>
            </a:r>
          </a:p>
        </p:txBody>
      </p:sp>
      <p:sp>
        <p:nvSpPr>
          <p:cNvPr id="4" name="Slide Number Placeholder 3">
            <a:extLst>
              <a:ext uri="{FF2B5EF4-FFF2-40B4-BE49-F238E27FC236}">
                <a16:creationId xmlns:a16="http://schemas.microsoft.com/office/drawing/2014/main" id="{976A8407-F68D-EAAC-2CCC-B86D3E72872C}"/>
              </a:ext>
            </a:extLst>
          </p:cNvPr>
          <p:cNvSpPr>
            <a:spLocks noGrp="1"/>
          </p:cNvSpPr>
          <p:nvPr>
            <p:ph type="sldNum" sz="quarter" idx="12"/>
          </p:nvPr>
        </p:nvSpPr>
        <p:spPr/>
        <p:txBody>
          <a:bodyPr/>
          <a:lstStyle/>
          <a:p>
            <a:fld id="{E90C49B3-DFFD-4844-A6FF-8C37A804B8FA}" type="slidenum">
              <a:rPr lang="en-US" smtClean="0"/>
              <a:t>123</a:t>
            </a:fld>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04A88-8C04-1035-9A76-50E653E825B0}"/>
              </a:ext>
            </a:extLst>
          </p:cNvPr>
          <p:cNvSpPr>
            <a:spLocks noGrp="1"/>
          </p:cNvSpPr>
          <p:nvPr>
            <p:ph type="title"/>
          </p:nvPr>
        </p:nvSpPr>
        <p:spPr>
          <a:xfrm>
            <a:off x="471091" y="226547"/>
            <a:ext cx="8229600" cy="571500"/>
          </a:xfrm>
        </p:spPr>
        <p:txBody>
          <a:bodyPr>
            <a:normAutofit fontScale="90000"/>
          </a:bodyPr>
          <a:lstStyle/>
          <a:p>
            <a:r>
              <a:rPr lang="ar-JO" dirty="0"/>
              <a:t>تجميع</a:t>
            </a:r>
            <a:br>
              <a:rPr lang="ar-JO" dirty="0"/>
            </a:br>
            <a:endParaRPr lang="en-US" dirty="0"/>
          </a:p>
        </p:txBody>
      </p:sp>
      <p:sp>
        <p:nvSpPr>
          <p:cNvPr id="3" name="Content Placeholder 2">
            <a:extLst>
              <a:ext uri="{FF2B5EF4-FFF2-40B4-BE49-F238E27FC236}">
                <a16:creationId xmlns:a16="http://schemas.microsoft.com/office/drawing/2014/main" id="{EAA3DA1C-7A28-3A83-0341-54590ED1CED0}"/>
              </a:ext>
            </a:extLst>
          </p:cNvPr>
          <p:cNvSpPr>
            <a:spLocks noGrp="1"/>
          </p:cNvSpPr>
          <p:nvPr>
            <p:ph idx="1"/>
          </p:nvPr>
        </p:nvSpPr>
        <p:spPr>
          <a:xfrm>
            <a:off x="0" y="764704"/>
            <a:ext cx="8686800" cy="5361459"/>
          </a:xfrm>
        </p:spPr>
        <p:txBody>
          <a:bodyPr>
            <a:normAutofit fontScale="92500"/>
          </a:bodyPr>
          <a:lstStyle/>
          <a:p>
            <a:r>
              <a:rPr lang="en-US" dirty="0"/>
              <a:t>Optic neuritis → Central scotoma </a:t>
            </a:r>
          </a:p>
          <a:p>
            <a:r>
              <a:rPr lang="en-US" dirty="0"/>
              <a:t>➢ Age related macular degeneration → Central scotoma </a:t>
            </a:r>
          </a:p>
          <a:p>
            <a:r>
              <a:rPr lang="en-US" dirty="0"/>
              <a:t>Glaucoma → Arcuate scotoma </a:t>
            </a:r>
          </a:p>
          <a:p>
            <a:r>
              <a:rPr lang="en-US" dirty="0"/>
              <a:t>Retinitis pigmentosa → Concentric visual field defect </a:t>
            </a:r>
          </a:p>
          <a:p>
            <a:r>
              <a:rPr lang="en-US" dirty="0"/>
              <a:t>Central retinal artery occlusion → Complete loss of vision </a:t>
            </a:r>
          </a:p>
          <a:p>
            <a:r>
              <a:rPr lang="en-US" dirty="0"/>
              <a:t>Papilledema → Blind spot enlargement </a:t>
            </a:r>
          </a:p>
          <a:p>
            <a:r>
              <a:rPr lang="en-US" dirty="0"/>
              <a:t>Pituitary adenoma → Bitemporal superior quadrantanopia , Bitemporal hemianopia</a:t>
            </a:r>
          </a:p>
        </p:txBody>
      </p:sp>
      <p:sp>
        <p:nvSpPr>
          <p:cNvPr id="4" name="Slide Number Placeholder 3">
            <a:extLst>
              <a:ext uri="{FF2B5EF4-FFF2-40B4-BE49-F238E27FC236}">
                <a16:creationId xmlns:a16="http://schemas.microsoft.com/office/drawing/2014/main" id="{833156B0-F897-2A56-6519-EBA57D087B4D}"/>
              </a:ext>
            </a:extLst>
          </p:cNvPr>
          <p:cNvSpPr>
            <a:spLocks noGrp="1"/>
          </p:cNvSpPr>
          <p:nvPr>
            <p:ph type="sldNum" sz="quarter" idx="12"/>
          </p:nvPr>
        </p:nvSpPr>
        <p:spPr/>
        <p:txBody>
          <a:bodyPr/>
          <a:lstStyle/>
          <a:p>
            <a:fld id="{E90C49B3-DFFD-4844-A6FF-8C37A804B8FA}" type="slidenum">
              <a:rPr lang="en-US" smtClean="0"/>
              <a:t>124</a:t>
            </a:fld>
            <a:endParaRPr lang="en-US"/>
          </a:p>
        </p:txBody>
      </p:sp>
    </p:spTree>
    <p:extLst>
      <p:ext uri="{BB962C8B-B14F-4D97-AF65-F5344CB8AC3E}">
        <p14:creationId xmlns:p14="http://schemas.microsoft.com/office/powerpoint/2010/main" val="41494069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normAutofit/>
          </a:bodyPr>
          <a:lstStyle/>
          <a:p>
            <a:r>
              <a:rPr lang="en-US" dirty="0">
                <a:solidFill>
                  <a:schemeClr val="tx1"/>
                </a:solidFill>
              </a:rPr>
              <a:t>Differences between indirect and direct ophthalmoscope </a:t>
            </a:r>
          </a:p>
          <a:p>
            <a:pPr fontAlgn="t"/>
            <a:r>
              <a:rPr lang="en-US" b="1" dirty="0">
                <a:solidFill>
                  <a:schemeClr val="accent2"/>
                </a:solidFill>
              </a:rPr>
              <a:t>Binocular view , Monocular view</a:t>
            </a:r>
            <a:endParaRPr lang="ar-JO" b="1" dirty="0">
              <a:solidFill>
                <a:schemeClr val="accent2"/>
              </a:solidFill>
            </a:endParaRPr>
          </a:p>
          <a:p>
            <a:pPr fontAlgn="t"/>
            <a:r>
              <a:rPr lang="en-US" dirty="0">
                <a:solidFill>
                  <a:schemeClr val="accent2"/>
                </a:solidFill>
              </a:rPr>
              <a:t>Wide field of view , Limited field of view</a:t>
            </a:r>
            <a:endParaRPr lang="ar-JO" dirty="0">
              <a:solidFill>
                <a:schemeClr val="accent2"/>
              </a:solidFill>
            </a:endParaRPr>
          </a:p>
          <a:p>
            <a:pPr fontAlgn="t"/>
            <a:r>
              <a:rPr lang="en-US" dirty="0">
                <a:solidFill>
                  <a:schemeClr val="accent2"/>
                </a:solidFill>
              </a:rPr>
              <a:t>Better view in hazy media , Poor view in hazy media  </a:t>
            </a:r>
            <a:endParaRPr lang="ar-JO" dirty="0">
              <a:solidFill>
                <a:schemeClr val="accent2"/>
              </a:solidFill>
            </a:endParaRPr>
          </a:p>
          <a:p>
            <a:pPr fontAlgn="t"/>
            <a:r>
              <a:rPr lang="en-US" dirty="0">
                <a:solidFill>
                  <a:schemeClr val="accent2"/>
                </a:solidFill>
              </a:rPr>
              <a:t>Can be used for </a:t>
            </a:r>
            <a:r>
              <a:rPr lang="en-US" dirty="0" err="1">
                <a:solidFill>
                  <a:schemeClr val="accent2"/>
                </a:solidFill>
              </a:rPr>
              <a:t>fundus</a:t>
            </a:r>
            <a:r>
              <a:rPr lang="en-US" dirty="0">
                <a:solidFill>
                  <a:schemeClr val="accent2"/>
                </a:solidFill>
              </a:rPr>
              <a:t> examination during surgery , Difficult to use during surgery</a:t>
            </a:r>
            <a:endParaRPr lang="ar-JO" dirty="0">
              <a:solidFill>
                <a:schemeClr val="accent2"/>
              </a:solidFill>
            </a:endParaRPr>
          </a:p>
          <a:p>
            <a:endParaRPr lang="en-US" dirty="0"/>
          </a:p>
        </p:txBody>
      </p:sp>
      <p:sp>
        <p:nvSpPr>
          <p:cNvPr id="4" name="Slide Number Placeholder 3">
            <a:extLst>
              <a:ext uri="{FF2B5EF4-FFF2-40B4-BE49-F238E27FC236}">
                <a16:creationId xmlns:a16="http://schemas.microsoft.com/office/drawing/2014/main" id="{109391DB-86B2-99FC-25CA-EEE8427AF3C6}"/>
              </a:ext>
            </a:extLst>
          </p:cNvPr>
          <p:cNvSpPr>
            <a:spLocks noGrp="1"/>
          </p:cNvSpPr>
          <p:nvPr>
            <p:ph type="sldNum" sz="quarter" idx="12"/>
          </p:nvPr>
        </p:nvSpPr>
        <p:spPr/>
        <p:txBody>
          <a:bodyPr/>
          <a:lstStyle/>
          <a:p>
            <a:fld id="{E90C49B3-DFFD-4844-A6FF-8C37A804B8FA}" type="slidenum">
              <a:rPr lang="en-US" smtClean="0"/>
              <a:t>125</a:t>
            </a:fld>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r>
              <a:rPr lang="en-US" dirty="0"/>
              <a:t>2.Three </a:t>
            </a:r>
            <a:r>
              <a:rPr lang="en-US" dirty="0" err="1"/>
              <a:t>Glucoma</a:t>
            </a:r>
            <a:r>
              <a:rPr lang="en-US" dirty="0"/>
              <a:t> drugs?</a:t>
            </a:r>
            <a:r>
              <a:rPr lang="en-US" dirty="0">
                <a:solidFill>
                  <a:schemeClr val="accent2"/>
                </a:solidFill>
              </a:rPr>
              <a:t> </a:t>
            </a:r>
            <a:r>
              <a:rPr lang="en-US" dirty="0" err="1">
                <a:solidFill>
                  <a:schemeClr val="accent2"/>
                </a:solidFill>
              </a:rPr>
              <a:t>Acetazolamide</a:t>
            </a:r>
            <a:r>
              <a:rPr lang="en-US" dirty="0">
                <a:solidFill>
                  <a:schemeClr val="accent2"/>
                </a:solidFill>
              </a:rPr>
              <a:t> , </a:t>
            </a:r>
            <a:r>
              <a:rPr lang="en-US" dirty="0" err="1">
                <a:solidFill>
                  <a:schemeClr val="accent2"/>
                </a:solidFill>
              </a:rPr>
              <a:t>pilocarbine</a:t>
            </a:r>
            <a:r>
              <a:rPr lang="en-US" dirty="0">
                <a:solidFill>
                  <a:schemeClr val="accent2"/>
                </a:solidFill>
              </a:rPr>
              <a:t> , </a:t>
            </a:r>
            <a:r>
              <a:rPr lang="en-US" dirty="0" err="1">
                <a:solidFill>
                  <a:schemeClr val="accent2"/>
                </a:solidFill>
              </a:rPr>
              <a:t>timolol</a:t>
            </a:r>
            <a:endParaRPr lang="en-US" dirty="0">
              <a:solidFill>
                <a:schemeClr val="accent2"/>
              </a:solidFill>
            </a:endParaRPr>
          </a:p>
        </p:txBody>
      </p:sp>
      <p:sp>
        <p:nvSpPr>
          <p:cNvPr id="4" name="Slide Number Placeholder 3">
            <a:extLst>
              <a:ext uri="{FF2B5EF4-FFF2-40B4-BE49-F238E27FC236}">
                <a16:creationId xmlns:a16="http://schemas.microsoft.com/office/drawing/2014/main" id="{E7339F08-27F0-545F-049E-9C4EAED76E0F}"/>
              </a:ext>
            </a:extLst>
          </p:cNvPr>
          <p:cNvSpPr>
            <a:spLocks noGrp="1"/>
          </p:cNvSpPr>
          <p:nvPr>
            <p:ph type="sldNum" sz="quarter" idx="12"/>
          </p:nvPr>
        </p:nvSpPr>
        <p:spPr/>
        <p:txBody>
          <a:bodyPr/>
          <a:lstStyle/>
          <a:p>
            <a:fld id="{E90C49B3-DFFD-4844-A6FF-8C37A804B8FA}" type="slidenum">
              <a:rPr lang="en-US" smtClean="0"/>
              <a:t>126</a:t>
            </a:fld>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Group 5( </a:t>
            </a:r>
            <a:r>
              <a:rPr lang="en-US" dirty="0" err="1"/>
              <a:t>c+d</a:t>
            </a:r>
            <a:r>
              <a:rPr lang="en-US" dirty="0"/>
              <a:t>) </a:t>
            </a:r>
          </a:p>
        </p:txBody>
      </p:sp>
      <p:sp>
        <p:nvSpPr>
          <p:cNvPr id="3" name="Subtitle 2"/>
          <p:cNvSpPr>
            <a:spLocks noGrp="1"/>
          </p:cNvSpPr>
          <p:nvPr>
            <p:ph type="subTitle" idx="1"/>
          </p:nvPr>
        </p:nvSpPr>
        <p:spPr/>
        <p:txBody>
          <a:bodyPr/>
          <a:lstStyle/>
          <a:p>
            <a:r>
              <a:rPr lang="ar-JO" dirty="0"/>
              <a:t>الأسئلة من موقع د خليل </a:t>
            </a:r>
          </a:p>
          <a:p>
            <a:r>
              <a:rPr lang="ar-JO" dirty="0"/>
              <a:t>نفس الصورة والاجوبة تحتها بالموقع</a:t>
            </a:r>
          </a:p>
          <a:p>
            <a:r>
              <a:rPr lang="ar-JO" dirty="0"/>
              <a:t>باقي الأسئلة سنوات    </a:t>
            </a:r>
            <a:endParaRPr lang="en-US" dirty="0"/>
          </a:p>
        </p:txBody>
      </p:sp>
      <p:sp>
        <p:nvSpPr>
          <p:cNvPr id="4" name="Slide Number Placeholder 3">
            <a:extLst>
              <a:ext uri="{FF2B5EF4-FFF2-40B4-BE49-F238E27FC236}">
                <a16:creationId xmlns:a16="http://schemas.microsoft.com/office/drawing/2014/main" id="{AB688B8D-EC0E-86C0-735F-5760947D7334}"/>
              </a:ext>
            </a:extLst>
          </p:cNvPr>
          <p:cNvSpPr>
            <a:spLocks noGrp="1"/>
          </p:cNvSpPr>
          <p:nvPr>
            <p:ph type="sldNum" sz="quarter" idx="12"/>
          </p:nvPr>
        </p:nvSpPr>
        <p:spPr/>
        <p:txBody>
          <a:bodyPr/>
          <a:lstStyle/>
          <a:p>
            <a:fld id="{E90C49B3-DFFD-4844-A6FF-8C37A804B8FA}" type="slidenum">
              <a:rPr lang="en-US" smtClean="0"/>
              <a:t>127</a:t>
            </a:fld>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DELL\Desktop\image_2020-12-07_094247.png"/>
          <p:cNvPicPr>
            <a:picLocks noGrp="1" noChangeAspect="1" noChangeArrowheads="1"/>
          </p:cNvPicPr>
          <p:nvPr>
            <p:ph idx="1"/>
          </p:nvPr>
        </p:nvPicPr>
        <p:blipFill>
          <a:blip r:embed="rId2"/>
          <a:srcRect/>
          <a:stretch>
            <a:fillRect/>
          </a:stretch>
        </p:blipFill>
        <p:spPr bwMode="auto">
          <a:xfrm>
            <a:off x="1143000" y="2301081"/>
            <a:ext cx="6858000" cy="3124200"/>
          </a:xfrm>
          <a:prstGeom prst="rect">
            <a:avLst/>
          </a:prstGeom>
          <a:noFill/>
        </p:spPr>
      </p:pic>
      <p:sp>
        <p:nvSpPr>
          <p:cNvPr id="3" name="Slide Number Placeholder 2">
            <a:extLst>
              <a:ext uri="{FF2B5EF4-FFF2-40B4-BE49-F238E27FC236}">
                <a16:creationId xmlns:a16="http://schemas.microsoft.com/office/drawing/2014/main" id="{46469768-54CE-F2AE-E1A1-F2A8BE328F28}"/>
              </a:ext>
            </a:extLst>
          </p:cNvPr>
          <p:cNvSpPr>
            <a:spLocks noGrp="1"/>
          </p:cNvSpPr>
          <p:nvPr>
            <p:ph type="sldNum" sz="quarter" idx="12"/>
          </p:nvPr>
        </p:nvSpPr>
        <p:spPr/>
        <p:txBody>
          <a:bodyPr/>
          <a:lstStyle/>
          <a:p>
            <a:fld id="{E90C49B3-DFFD-4844-A6FF-8C37A804B8FA}" type="slidenum">
              <a:rPr lang="en-US" smtClean="0"/>
              <a:t>128</a:t>
            </a:fld>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1. what is your diagnosis?</a:t>
            </a:r>
            <a:br>
              <a:rPr lang="en-US" dirty="0"/>
            </a:br>
            <a:r>
              <a:rPr lang="en-US" dirty="0">
                <a:solidFill>
                  <a:srgbClr val="FF0000"/>
                </a:solidFill>
              </a:rPr>
              <a:t>Retinoblastoma</a:t>
            </a:r>
          </a:p>
          <a:p>
            <a:r>
              <a:rPr lang="en-US" dirty="0"/>
              <a:t>2. give differentials?</a:t>
            </a:r>
            <a:br>
              <a:rPr lang="en-US" dirty="0"/>
            </a:br>
            <a:r>
              <a:rPr lang="en-US" dirty="0">
                <a:solidFill>
                  <a:srgbClr val="FF0000"/>
                </a:solidFill>
              </a:rPr>
              <a:t>-Congenital cataract</a:t>
            </a:r>
            <a:br>
              <a:rPr lang="en-US" dirty="0">
                <a:solidFill>
                  <a:srgbClr val="FF0000"/>
                </a:solidFill>
              </a:rPr>
            </a:br>
            <a:r>
              <a:rPr lang="en-US" dirty="0">
                <a:solidFill>
                  <a:srgbClr val="FF0000"/>
                </a:solidFill>
              </a:rPr>
              <a:t>-</a:t>
            </a:r>
            <a:r>
              <a:rPr lang="en-US" dirty="0" err="1">
                <a:solidFill>
                  <a:srgbClr val="FF0000"/>
                </a:solidFill>
              </a:rPr>
              <a:t>glucoma</a:t>
            </a:r>
            <a:br>
              <a:rPr lang="en-US" dirty="0">
                <a:solidFill>
                  <a:srgbClr val="FF0000"/>
                </a:solidFill>
              </a:rPr>
            </a:br>
            <a:r>
              <a:rPr lang="en-US" dirty="0">
                <a:solidFill>
                  <a:srgbClr val="FF0000"/>
                </a:solidFill>
              </a:rPr>
              <a:t>-retinopathy of prematurity</a:t>
            </a:r>
          </a:p>
          <a:p>
            <a:r>
              <a:rPr lang="en-US" dirty="0" err="1"/>
              <a:t>Tratment</a:t>
            </a:r>
            <a:r>
              <a:rPr lang="en-US" dirty="0"/>
              <a:t>?</a:t>
            </a:r>
          </a:p>
          <a:p>
            <a:endParaRPr lang="en-US" dirty="0"/>
          </a:p>
          <a:p>
            <a:r>
              <a:rPr lang="en-US" dirty="0" err="1"/>
              <a:t>Inhereted</a:t>
            </a:r>
            <a:r>
              <a:rPr lang="en-US" dirty="0"/>
              <a:t>?</a:t>
            </a:r>
            <a:r>
              <a:rPr lang="ar-JO" dirty="0"/>
              <a:t>  </a:t>
            </a:r>
            <a:r>
              <a:rPr lang="en-US" dirty="0"/>
              <a:t>  </a:t>
            </a:r>
            <a:r>
              <a:rPr lang="en-US" dirty="0">
                <a:solidFill>
                  <a:srgbClr val="FF0000"/>
                </a:solidFill>
              </a:rPr>
              <a:t>yes</a:t>
            </a:r>
          </a:p>
        </p:txBody>
      </p:sp>
      <p:sp>
        <p:nvSpPr>
          <p:cNvPr id="4" name="Slide Number Placeholder 3">
            <a:extLst>
              <a:ext uri="{FF2B5EF4-FFF2-40B4-BE49-F238E27FC236}">
                <a16:creationId xmlns:a16="http://schemas.microsoft.com/office/drawing/2014/main" id="{645B4BF0-1675-8CEB-6B95-55CD73458E66}"/>
              </a:ext>
            </a:extLst>
          </p:cNvPr>
          <p:cNvSpPr>
            <a:spLocks noGrp="1"/>
          </p:cNvSpPr>
          <p:nvPr>
            <p:ph type="sldNum" sz="quarter" idx="12"/>
          </p:nvPr>
        </p:nvSpPr>
        <p:spPr/>
        <p:txBody>
          <a:bodyPr/>
          <a:lstStyle/>
          <a:p>
            <a:fld id="{E90C49B3-DFFD-4844-A6FF-8C37A804B8FA}" type="slidenum">
              <a:rPr lang="en-US" smtClean="0"/>
              <a:t>129</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875C1-8D7D-3EAF-38DC-E8D20C96F1B9}"/>
              </a:ext>
            </a:extLst>
          </p:cNvPr>
          <p:cNvSpPr>
            <a:spLocks noGrp="1"/>
          </p:cNvSpPr>
          <p:nvPr>
            <p:ph type="title"/>
          </p:nvPr>
        </p:nvSpPr>
        <p:spPr/>
        <p:txBody>
          <a:bodyPr>
            <a:normAutofit fontScale="90000"/>
          </a:bodyPr>
          <a:lstStyle/>
          <a:p>
            <a:r>
              <a:rPr lang="en-US" dirty="0"/>
              <a:t>70 years old patient presented with painless loss of vision </a:t>
            </a:r>
          </a:p>
        </p:txBody>
      </p:sp>
      <p:sp>
        <p:nvSpPr>
          <p:cNvPr id="4" name="Text Placeholder 3">
            <a:extLst>
              <a:ext uri="{FF2B5EF4-FFF2-40B4-BE49-F238E27FC236}">
                <a16:creationId xmlns:a16="http://schemas.microsoft.com/office/drawing/2014/main" id="{CE2CD967-40BB-DB68-EDD0-C61BC36190A0}"/>
              </a:ext>
            </a:extLst>
          </p:cNvPr>
          <p:cNvSpPr>
            <a:spLocks noGrp="1"/>
          </p:cNvSpPr>
          <p:nvPr>
            <p:ph type="body" sz="half" idx="2"/>
          </p:nvPr>
        </p:nvSpPr>
        <p:spPr>
          <a:xfrm>
            <a:off x="439379" y="2510913"/>
            <a:ext cx="3330101" cy="2858691"/>
          </a:xfrm>
        </p:spPr>
        <p:txBody>
          <a:bodyPr>
            <a:normAutofit/>
          </a:bodyPr>
          <a:lstStyle/>
          <a:p>
            <a:pPr marL="266224" indent="-257175">
              <a:spcBef>
                <a:spcPts val="469"/>
              </a:spcBef>
              <a:buSzPct val="96428"/>
              <a:buFont typeface="Arial" panose="020B0604020202020204" pitchFamily="34" charset="0"/>
              <a:buChar char="•"/>
              <a:tabLst>
                <a:tab pos="247650" algn="l"/>
              </a:tabLst>
            </a:pPr>
            <a:r>
              <a:rPr lang="en-US" sz="1500" dirty="0">
                <a:latin typeface="Abadi" panose="020B0604020104020204" pitchFamily="34" charset="0"/>
                <a:cs typeface="Aharoni" panose="02010803020104030203" pitchFamily="2" charset="-79"/>
              </a:rPr>
              <a:t>Diagnosis ? </a:t>
            </a:r>
            <a:br>
              <a:rPr lang="en-US" sz="1500" dirty="0">
                <a:latin typeface="Abadi" panose="020B0604020104020204" pitchFamily="34" charset="0"/>
                <a:cs typeface="Aharoni" panose="02010803020104030203" pitchFamily="2" charset="-79"/>
              </a:rPr>
            </a:br>
            <a:r>
              <a:rPr lang="en-US" sz="1500" dirty="0">
                <a:latin typeface="Abadi" panose="020B0604020104020204" pitchFamily="34" charset="0"/>
                <a:cs typeface="Aharoni" panose="02010803020104030203" pitchFamily="2" charset="-79"/>
              </a:rPr>
              <a:t>Retinal detachment </a:t>
            </a:r>
          </a:p>
          <a:p>
            <a:pPr marL="266224" indent="-257175">
              <a:spcBef>
                <a:spcPts val="469"/>
              </a:spcBef>
              <a:buSzPct val="96428"/>
              <a:buFont typeface="Arial" panose="020B0604020202020204" pitchFamily="34" charset="0"/>
              <a:buChar char="•"/>
              <a:tabLst>
                <a:tab pos="247650" algn="l"/>
              </a:tabLst>
            </a:pPr>
            <a:r>
              <a:rPr lang="en-US" sz="1500" dirty="0">
                <a:latin typeface="Abadi" panose="020B0604020104020204" pitchFamily="34" charset="0"/>
                <a:cs typeface="Aharoni" panose="02010803020104030203" pitchFamily="2" charset="-79"/>
              </a:rPr>
              <a:t>types of this condition ?</a:t>
            </a:r>
            <a:endParaRPr lang="en-US" sz="1500" spc="-8" dirty="0">
              <a:latin typeface="Abadi" panose="020B0604020104020204" pitchFamily="34" charset="0"/>
              <a:cs typeface="Aharoni" panose="02010803020104030203" pitchFamily="2" charset="-79"/>
            </a:endParaRPr>
          </a:p>
          <a:p>
            <a:pPr marL="523875" lvl="1" indent="-171926">
              <a:spcBef>
                <a:spcPts val="153"/>
              </a:spcBef>
              <a:buFont typeface="Courier New"/>
              <a:buChar char="o"/>
              <a:tabLst>
                <a:tab pos="524351" algn="l"/>
              </a:tabLst>
            </a:pPr>
            <a:r>
              <a:rPr lang="en-US" sz="1500" spc="-15" dirty="0">
                <a:latin typeface="Abadi" panose="020B0604020104020204" pitchFamily="34" charset="0"/>
                <a:cs typeface="Aharoni" panose="02010803020104030203" pitchFamily="2" charset="-79"/>
              </a:rPr>
              <a:t>Tractional</a:t>
            </a:r>
            <a:endParaRPr lang="en-US" sz="1500" dirty="0">
              <a:latin typeface="Abadi" panose="020B0604020104020204" pitchFamily="34" charset="0"/>
              <a:cs typeface="Aharoni" panose="02010803020104030203" pitchFamily="2" charset="-79"/>
            </a:endParaRPr>
          </a:p>
          <a:p>
            <a:pPr marL="523875" marR="3810" lvl="1" indent="-171450">
              <a:lnSpc>
                <a:spcPts val="1943"/>
              </a:lnSpc>
              <a:spcBef>
                <a:spcPts val="409"/>
              </a:spcBef>
              <a:buFont typeface="Courier New"/>
              <a:buChar char="o"/>
              <a:tabLst>
                <a:tab pos="524351" algn="l"/>
              </a:tabLst>
            </a:pPr>
            <a:r>
              <a:rPr lang="en-US" sz="1500" spc="-8" dirty="0">
                <a:latin typeface="Abadi" panose="020B0604020104020204" pitchFamily="34" charset="0"/>
                <a:cs typeface="Aharoni" panose="02010803020104030203" pitchFamily="2" charset="-79"/>
              </a:rPr>
              <a:t>Exudative: </a:t>
            </a:r>
            <a:r>
              <a:rPr lang="en-US" sz="1500" spc="-4" dirty="0">
                <a:latin typeface="Abadi" panose="020B0604020104020204" pitchFamily="34" charset="0"/>
                <a:cs typeface="Aharoni" panose="02010803020104030203" pitchFamily="2" charset="-79"/>
              </a:rPr>
              <a:t>retinal </a:t>
            </a:r>
            <a:r>
              <a:rPr lang="en-US" sz="1500" spc="-8" dirty="0">
                <a:latin typeface="Abadi" panose="020B0604020104020204" pitchFamily="34" charset="0"/>
                <a:cs typeface="Aharoni" panose="02010803020104030203" pitchFamily="2" charset="-79"/>
              </a:rPr>
              <a:t>detachment </a:t>
            </a:r>
            <a:r>
              <a:rPr lang="en-US" sz="1500" dirty="0">
                <a:latin typeface="Abadi" panose="020B0604020104020204" pitchFamily="34" charset="0"/>
                <a:cs typeface="Aharoni" panose="02010803020104030203" pitchFamily="2" charset="-79"/>
              </a:rPr>
              <a:t>as</a:t>
            </a:r>
            <a:r>
              <a:rPr lang="en-US" sz="1500" spc="-64" dirty="0">
                <a:latin typeface="Abadi" panose="020B0604020104020204" pitchFamily="34" charset="0"/>
                <a:cs typeface="Aharoni" panose="02010803020104030203" pitchFamily="2" charset="-79"/>
              </a:rPr>
              <a:t> </a:t>
            </a:r>
            <a:r>
              <a:rPr lang="en-US" sz="1500" dirty="0">
                <a:latin typeface="Abadi" panose="020B0604020104020204" pitchFamily="34" charset="0"/>
                <a:cs typeface="Aharoni" panose="02010803020104030203" pitchFamily="2" charset="-79"/>
              </a:rPr>
              <a:t>in  </a:t>
            </a:r>
            <a:r>
              <a:rPr lang="en-US" sz="1500" spc="-4" dirty="0">
                <a:latin typeface="Abadi" panose="020B0604020104020204" pitchFamily="34" charset="0"/>
                <a:cs typeface="Aharoni" panose="02010803020104030203" pitchFamily="2" charset="-79"/>
              </a:rPr>
              <a:t>preeclampsia </a:t>
            </a:r>
            <a:r>
              <a:rPr lang="en-US" sz="1500" dirty="0">
                <a:latin typeface="Abadi" panose="020B0604020104020204" pitchFamily="34" charset="0"/>
                <a:cs typeface="Aharoni" panose="02010803020104030203" pitchFamily="2" charset="-79"/>
              </a:rPr>
              <a:t>&amp;</a:t>
            </a:r>
            <a:r>
              <a:rPr lang="en-US" sz="1500" spc="-26" dirty="0">
                <a:latin typeface="Abadi" panose="020B0604020104020204" pitchFamily="34" charset="0"/>
                <a:cs typeface="Aharoni" panose="02010803020104030203" pitchFamily="2" charset="-79"/>
              </a:rPr>
              <a:t> </a:t>
            </a:r>
            <a:r>
              <a:rPr lang="en-US" sz="1500" dirty="0">
                <a:latin typeface="Abadi" panose="020B0604020104020204" pitchFamily="34" charset="0"/>
                <a:cs typeface="Aharoni" panose="02010803020104030203" pitchFamily="2" charset="-79"/>
              </a:rPr>
              <a:t>malignancy</a:t>
            </a:r>
          </a:p>
          <a:p>
            <a:pPr marL="523875" marR="3810" lvl="1" indent="-171450">
              <a:lnSpc>
                <a:spcPts val="1943"/>
              </a:lnSpc>
              <a:spcBef>
                <a:spcPts val="409"/>
              </a:spcBef>
              <a:buFont typeface="Courier New"/>
              <a:buChar char="o"/>
              <a:tabLst>
                <a:tab pos="524351" algn="l"/>
              </a:tabLst>
            </a:pPr>
            <a:r>
              <a:rPr lang="en-US" sz="1500" spc="-8" dirty="0" err="1">
                <a:latin typeface="Abadi" panose="020B0604020104020204" pitchFamily="34" charset="0"/>
                <a:cs typeface="Aharoni" panose="02010803020104030203" pitchFamily="2" charset="-79"/>
              </a:rPr>
              <a:t>Rhegmatogenous</a:t>
            </a:r>
            <a:r>
              <a:rPr lang="en-US" sz="1500" spc="-15" dirty="0">
                <a:latin typeface="Abadi" panose="020B0604020104020204" pitchFamily="34" charset="0"/>
                <a:cs typeface="Aharoni" panose="02010803020104030203" pitchFamily="2" charset="-79"/>
              </a:rPr>
              <a:t> </a:t>
            </a:r>
            <a:r>
              <a:rPr lang="en-US" sz="1500" spc="-4" dirty="0">
                <a:latin typeface="Abadi" panose="020B0604020104020204" pitchFamily="34" charset="0"/>
                <a:cs typeface="Aharoni" panose="02010803020104030203" pitchFamily="2" charset="-79"/>
              </a:rPr>
              <a:t>(Hole) </a:t>
            </a:r>
          </a:p>
          <a:p>
            <a:pPr marL="266224" indent="-257175">
              <a:spcBef>
                <a:spcPts val="469"/>
              </a:spcBef>
              <a:buSzPct val="96428"/>
              <a:buFont typeface="Arial" panose="020B0604020202020204" pitchFamily="34" charset="0"/>
              <a:buChar char="•"/>
              <a:tabLst>
                <a:tab pos="247650" algn="l"/>
              </a:tabLst>
            </a:pPr>
            <a:r>
              <a:rPr lang="en-US" sz="1500" dirty="0">
                <a:latin typeface="Abadi" panose="020B0604020104020204" pitchFamily="34" charset="0"/>
                <a:cs typeface="Aharoni" panose="02010803020104030203" pitchFamily="2" charset="-79"/>
              </a:rPr>
              <a:t>Treatment ? </a:t>
            </a:r>
            <a:br>
              <a:rPr lang="en-US" sz="1500" dirty="0">
                <a:latin typeface="Abadi" panose="020B0604020104020204" pitchFamily="34" charset="0"/>
                <a:cs typeface="Aharoni" panose="02010803020104030203" pitchFamily="2" charset="-79"/>
              </a:rPr>
            </a:br>
            <a:r>
              <a:rPr lang="en-US" sz="1500" dirty="0">
                <a:latin typeface="Abadi" panose="020B0604020104020204" pitchFamily="34" charset="0"/>
                <a:cs typeface="Aharoni" panose="02010803020104030203" pitchFamily="2" charset="-79"/>
              </a:rPr>
              <a:t>Pars plana vitrectomy </a:t>
            </a:r>
          </a:p>
        </p:txBody>
      </p:sp>
      <p:pic>
        <p:nvPicPr>
          <p:cNvPr id="1026" name="Picture 2" descr="Retinal Detachment | Ophthalmology | Geeky Medics">
            <a:extLst>
              <a:ext uri="{FF2B5EF4-FFF2-40B4-BE49-F238E27FC236}">
                <a16:creationId xmlns:a16="http://schemas.microsoft.com/office/drawing/2014/main" id="{143B24B2-597D-17BF-989C-E159C77370E3}"/>
              </a:ext>
            </a:extLst>
          </p:cNvPr>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11768" r="1176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542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DELL\Desktop\rubeosis-Iridis.jpg"/>
          <p:cNvPicPr>
            <a:picLocks noGrp="1" noChangeAspect="1" noChangeArrowheads="1"/>
          </p:cNvPicPr>
          <p:nvPr>
            <p:ph idx="1"/>
          </p:nvPr>
        </p:nvPicPr>
        <p:blipFill>
          <a:blip r:embed="rId2"/>
          <a:srcRect/>
          <a:stretch>
            <a:fillRect/>
          </a:stretch>
        </p:blipFill>
        <p:spPr bwMode="auto">
          <a:xfrm>
            <a:off x="1809750" y="1791494"/>
            <a:ext cx="5524500" cy="4143375"/>
          </a:xfrm>
          <a:prstGeom prst="rect">
            <a:avLst/>
          </a:prstGeom>
          <a:noFill/>
        </p:spPr>
      </p:pic>
      <p:sp>
        <p:nvSpPr>
          <p:cNvPr id="3" name="Slide Number Placeholder 2">
            <a:extLst>
              <a:ext uri="{FF2B5EF4-FFF2-40B4-BE49-F238E27FC236}">
                <a16:creationId xmlns:a16="http://schemas.microsoft.com/office/drawing/2014/main" id="{A5B85827-1663-7282-29B5-B4BC4D664A5F}"/>
              </a:ext>
            </a:extLst>
          </p:cNvPr>
          <p:cNvSpPr>
            <a:spLocks noGrp="1"/>
          </p:cNvSpPr>
          <p:nvPr>
            <p:ph type="sldNum" sz="quarter" idx="12"/>
          </p:nvPr>
        </p:nvSpPr>
        <p:spPr/>
        <p:txBody>
          <a:bodyPr/>
          <a:lstStyle/>
          <a:p>
            <a:fld id="{E90C49B3-DFFD-4844-A6FF-8C37A804B8FA}" type="slidenum">
              <a:rPr lang="en-US" smtClean="0"/>
              <a:t>130</a:t>
            </a:fld>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305800" cy="5715000"/>
          </a:xfrm>
        </p:spPr>
        <p:txBody>
          <a:bodyPr>
            <a:normAutofit lnSpcReduction="10000"/>
          </a:bodyPr>
          <a:lstStyle/>
          <a:p>
            <a:r>
              <a:rPr lang="en-US" dirty="0"/>
              <a:t>What is this sign ?</a:t>
            </a:r>
            <a:br>
              <a:rPr lang="en-US" dirty="0"/>
            </a:br>
            <a:r>
              <a:rPr lang="en-US" dirty="0" err="1">
                <a:solidFill>
                  <a:srgbClr val="FF0000"/>
                </a:solidFill>
              </a:rPr>
              <a:t>Rubeosis</a:t>
            </a:r>
            <a:r>
              <a:rPr lang="en-US" dirty="0">
                <a:solidFill>
                  <a:srgbClr val="FF0000"/>
                </a:solidFill>
              </a:rPr>
              <a:t> </a:t>
            </a:r>
            <a:r>
              <a:rPr lang="en-US" dirty="0" err="1">
                <a:solidFill>
                  <a:srgbClr val="FF0000"/>
                </a:solidFill>
              </a:rPr>
              <a:t>iridis</a:t>
            </a:r>
            <a:endParaRPr lang="en-US" dirty="0">
              <a:solidFill>
                <a:srgbClr val="FF0000"/>
              </a:solidFill>
            </a:endParaRPr>
          </a:p>
          <a:p>
            <a:endParaRPr lang="en-US" dirty="0"/>
          </a:p>
          <a:p>
            <a:r>
              <a:rPr lang="en-US" dirty="0" err="1"/>
              <a:t>Defferential</a:t>
            </a:r>
            <a:r>
              <a:rPr lang="en-US" dirty="0"/>
              <a:t> ?</a:t>
            </a:r>
            <a:br>
              <a:rPr lang="en-US" dirty="0"/>
            </a:br>
            <a:r>
              <a:rPr lang="en-US" dirty="0">
                <a:solidFill>
                  <a:srgbClr val="FF0000"/>
                </a:solidFill>
              </a:rPr>
              <a:t>Acute </a:t>
            </a:r>
            <a:r>
              <a:rPr lang="en-US" dirty="0" err="1">
                <a:solidFill>
                  <a:srgbClr val="FF0000"/>
                </a:solidFill>
              </a:rPr>
              <a:t>glucoma</a:t>
            </a:r>
            <a:br>
              <a:rPr lang="en-US" dirty="0">
                <a:solidFill>
                  <a:srgbClr val="FF0000"/>
                </a:solidFill>
              </a:rPr>
            </a:br>
            <a:endParaRPr lang="en-US" dirty="0"/>
          </a:p>
          <a:p>
            <a:r>
              <a:rPr lang="en-US" dirty="0"/>
              <a:t>Treatment if IOP 35?</a:t>
            </a:r>
            <a:br>
              <a:rPr lang="en-US" dirty="0"/>
            </a:br>
            <a:r>
              <a:rPr lang="en-US" dirty="0" err="1">
                <a:solidFill>
                  <a:srgbClr val="FF0000"/>
                </a:solidFill>
              </a:rPr>
              <a:t>transscleral</a:t>
            </a:r>
            <a:r>
              <a:rPr lang="en-US" dirty="0">
                <a:solidFill>
                  <a:srgbClr val="FF0000"/>
                </a:solidFill>
              </a:rPr>
              <a:t> freezing of the ciliary body to reduce IOP</a:t>
            </a:r>
          </a:p>
          <a:p>
            <a:r>
              <a:rPr lang="en-US" dirty="0"/>
              <a:t>Type of glaucoma ?</a:t>
            </a:r>
            <a:br>
              <a:rPr lang="en-US" dirty="0"/>
            </a:br>
            <a:r>
              <a:rPr lang="en-US" dirty="0">
                <a:solidFill>
                  <a:srgbClr val="FF0000"/>
                </a:solidFill>
              </a:rPr>
              <a:t>Secondary </a:t>
            </a:r>
            <a:r>
              <a:rPr lang="en-US" dirty="0" err="1">
                <a:solidFill>
                  <a:srgbClr val="FF0000"/>
                </a:solidFill>
              </a:rPr>
              <a:t>neovascularization</a:t>
            </a:r>
            <a:endParaRPr lang="en-US" dirty="0">
              <a:solidFill>
                <a:srgbClr val="FF0000"/>
              </a:solidFill>
            </a:endParaRPr>
          </a:p>
        </p:txBody>
      </p:sp>
      <p:sp>
        <p:nvSpPr>
          <p:cNvPr id="2" name="Slide Number Placeholder 1">
            <a:extLst>
              <a:ext uri="{FF2B5EF4-FFF2-40B4-BE49-F238E27FC236}">
                <a16:creationId xmlns:a16="http://schemas.microsoft.com/office/drawing/2014/main" id="{0967C8C6-0434-DE67-6809-C74F5A711F0D}"/>
              </a:ext>
            </a:extLst>
          </p:cNvPr>
          <p:cNvSpPr>
            <a:spLocks noGrp="1"/>
          </p:cNvSpPr>
          <p:nvPr>
            <p:ph type="sldNum" sz="quarter" idx="12"/>
          </p:nvPr>
        </p:nvSpPr>
        <p:spPr/>
        <p:txBody>
          <a:bodyPr/>
          <a:lstStyle/>
          <a:p>
            <a:fld id="{E90C49B3-DFFD-4844-A6FF-8C37A804B8FA}" type="slidenum">
              <a:rPr lang="en-US" smtClean="0"/>
              <a:t>131</a:t>
            </a:fld>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 the anatomic parts  </a:t>
            </a:r>
          </a:p>
        </p:txBody>
      </p:sp>
      <p:pic>
        <p:nvPicPr>
          <p:cNvPr id="3074" name="Picture 2" descr="C:\Users\DELL\Desktop\image_2021-01-15_070217.png"/>
          <p:cNvPicPr>
            <a:picLocks noGrp="1" noChangeAspect="1" noChangeArrowheads="1"/>
          </p:cNvPicPr>
          <p:nvPr>
            <p:ph idx="1"/>
          </p:nvPr>
        </p:nvPicPr>
        <p:blipFill>
          <a:blip r:embed="rId2"/>
          <a:srcRect/>
          <a:stretch>
            <a:fillRect/>
          </a:stretch>
        </p:blipFill>
        <p:spPr bwMode="auto">
          <a:xfrm>
            <a:off x="1963693" y="1600200"/>
            <a:ext cx="5216613" cy="4525963"/>
          </a:xfrm>
          <a:prstGeom prst="rect">
            <a:avLst/>
          </a:prstGeom>
          <a:noFill/>
        </p:spPr>
      </p:pic>
      <p:sp>
        <p:nvSpPr>
          <p:cNvPr id="3" name="Slide Number Placeholder 2">
            <a:extLst>
              <a:ext uri="{FF2B5EF4-FFF2-40B4-BE49-F238E27FC236}">
                <a16:creationId xmlns:a16="http://schemas.microsoft.com/office/drawing/2014/main" id="{D2AE2EF2-BA2C-AD74-BEA0-8A1F4D1F8C7F}"/>
              </a:ext>
            </a:extLst>
          </p:cNvPr>
          <p:cNvSpPr>
            <a:spLocks noGrp="1"/>
          </p:cNvSpPr>
          <p:nvPr>
            <p:ph type="sldNum" sz="quarter" idx="12"/>
          </p:nvPr>
        </p:nvSpPr>
        <p:spPr/>
        <p:txBody>
          <a:bodyPr/>
          <a:lstStyle/>
          <a:p>
            <a:fld id="{E90C49B3-DFFD-4844-A6FF-8C37A804B8FA}" type="slidenum">
              <a:rPr lang="en-US" smtClean="0"/>
              <a:t>132</a:t>
            </a:fld>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Match the following </a:t>
            </a:r>
            <a:r>
              <a:rPr lang="en-US" dirty="0">
                <a:solidFill>
                  <a:srgbClr val="FF0000"/>
                </a:solidFill>
              </a:rPr>
              <a:t>diseases</a:t>
            </a:r>
            <a:r>
              <a:rPr lang="en-US" dirty="0"/>
              <a:t> with visual field defect </a:t>
            </a:r>
          </a:p>
        </p:txBody>
      </p:sp>
      <p:sp>
        <p:nvSpPr>
          <p:cNvPr id="3" name="Content Placeholder 2"/>
          <p:cNvSpPr>
            <a:spLocks noGrp="1"/>
          </p:cNvSpPr>
          <p:nvPr>
            <p:ph idx="1"/>
          </p:nvPr>
        </p:nvSpPr>
        <p:spPr/>
        <p:txBody>
          <a:bodyPr/>
          <a:lstStyle/>
          <a:p>
            <a:r>
              <a:rPr lang="en-US" dirty="0">
                <a:solidFill>
                  <a:srgbClr val="FF0000"/>
                </a:solidFill>
              </a:rPr>
              <a:t>Papilledema</a:t>
            </a:r>
            <a:r>
              <a:rPr lang="en-US" dirty="0"/>
              <a:t> ___&gt; blind spot enlargement </a:t>
            </a:r>
          </a:p>
          <a:p>
            <a:r>
              <a:rPr lang="en-US" dirty="0">
                <a:solidFill>
                  <a:srgbClr val="FF0000"/>
                </a:solidFill>
              </a:rPr>
              <a:t>Age related macular degeneration </a:t>
            </a:r>
            <a:r>
              <a:rPr lang="en-US" dirty="0"/>
              <a:t>___&gt; central scotoma</a:t>
            </a:r>
          </a:p>
          <a:p>
            <a:r>
              <a:rPr lang="en-US" dirty="0">
                <a:solidFill>
                  <a:srgbClr val="FF0000"/>
                </a:solidFill>
              </a:rPr>
              <a:t>glaucoma</a:t>
            </a:r>
            <a:r>
              <a:rPr lang="en-US" dirty="0"/>
              <a:t>___&gt; arcuate scotoma</a:t>
            </a:r>
          </a:p>
          <a:p>
            <a:r>
              <a:rPr lang="en-US" dirty="0">
                <a:solidFill>
                  <a:srgbClr val="FF0000"/>
                </a:solidFill>
              </a:rPr>
              <a:t>Pituitary adenoma</a:t>
            </a:r>
            <a:r>
              <a:rPr lang="en-US" dirty="0"/>
              <a:t>___&gt; bitemporal hemianopia</a:t>
            </a:r>
          </a:p>
        </p:txBody>
      </p:sp>
      <p:sp>
        <p:nvSpPr>
          <p:cNvPr id="4" name="Slide Number Placeholder 3">
            <a:extLst>
              <a:ext uri="{FF2B5EF4-FFF2-40B4-BE49-F238E27FC236}">
                <a16:creationId xmlns:a16="http://schemas.microsoft.com/office/drawing/2014/main" id="{D8D9DDB4-E1AC-C94F-A8DE-38507433A0D0}"/>
              </a:ext>
            </a:extLst>
          </p:cNvPr>
          <p:cNvSpPr>
            <a:spLocks noGrp="1"/>
          </p:cNvSpPr>
          <p:nvPr>
            <p:ph type="sldNum" sz="quarter" idx="12"/>
          </p:nvPr>
        </p:nvSpPr>
        <p:spPr/>
        <p:txBody>
          <a:bodyPr/>
          <a:lstStyle/>
          <a:p>
            <a:fld id="{E90C49B3-DFFD-4844-A6FF-8C37A804B8FA}" type="slidenum">
              <a:rPr lang="en-US" smtClean="0"/>
              <a:t>133</a:t>
            </a:fld>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Ophthalmology </a:t>
            </a:r>
            <a:br>
              <a:rPr lang="en-US" dirty="0"/>
            </a:br>
            <a:r>
              <a:rPr lang="en-US" dirty="0"/>
              <a:t>group 4 A+B </a:t>
            </a:r>
          </a:p>
        </p:txBody>
      </p:sp>
      <p:sp>
        <p:nvSpPr>
          <p:cNvPr id="3" name="Slide Number Placeholder 2">
            <a:extLst>
              <a:ext uri="{FF2B5EF4-FFF2-40B4-BE49-F238E27FC236}">
                <a16:creationId xmlns:a16="http://schemas.microsoft.com/office/drawing/2014/main" id="{A0B5544F-1643-C0B3-43D3-64D36BDA13B4}"/>
              </a:ext>
            </a:extLst>
          </p:cNvPr>
          <p:cNvSpPr>
            <a:spLocks noGrp="1"/>
          </p:cNvSpPr>
          <p:nvPr>
            <p:ph type="sldNum" sz="quarter" idx="12"/>
          </p:nvPr>
        </p:nvSpPr>
        <p:spPr/>
        <p:txBody>
          <a:bodyPr/>
          <a:lstStyle/>
          <a:p>
            <a:fld id="{E90C49B3-DFFD-4844-A6FF-8C37A804B8FA}" type="slidenum">
              <a:rPr lang="en-US" smtClean="0"/>
              <a:t>134</a:t>
            </a:fld>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504" y="1307137"/>
            <a:ext cx="2286000" cy="784553"/>
          </a:xfrm>
        </p:spPr>
        <p:txBody>
          <a:bodyPr>
            <a:normAutofit fontScale="90000"/>
          </a:bodyPr>
          <a:lstStyle/>
          <a:p>
            <a:r>
              <a:rPr lang="en-US" dirty="0"/>
              <a:t>Q1 : assay question </a:t>
            </a:r>
          </a:p>
        </p:txBody>
      </p:sp>
      <p:sp>
        <p:nvSpPr>
          <p:cNvPr id="3" name="Subtitle 2"/>
          <p:cNvSpPr>
            <a:spLocks noGrp="1"/>
          </p:cNvSpPr>
          <p:nvPr>
            <p:ph type="subTitle" idx="1"/>
          </p:nvPr>
        </p:nvSpPr>
        <p:spPr>
          <a:xfrm>
            <a:off x="186145" y="2209255"/>
            <a:ext cx="8957855" cy="3791495"/>
          </a:xfrm>
        </p:spPr>
        <p:txBody>
          <a:bodyPr>
            <a:normAutofit/>
          </a:bodyPr>
          <a:lstStyle/>
          <a:p>
            <a:pPr marL="342900" indent="-342900" algn="l">
              <a:buAutoNum type="arabicPeriod"/>
            </a:pPr>
            <a:r>
              <a:rPr lang="en-US" dirty="0">
                <a:solidFill>
                  <a:schemeClr val="tx1"/>
                </a:solidFill>
              </a:rPr>
              <a:t>Differences between direct and indirect ophthalmoscope </a:t>
            </a:r>
          </a:p>
          <a:p>
            <a:pPr marL="342900" indent="-342900" algn="l">
              <a:buAutoNum type="arabicPeriod"/>
            </a:pPr>
            <a:r>
              <a:rPr lang="en-US" dirty="0">
                <a:solidFill>
                  <a:schemeClr val="tx1"/>
                </a:solidFill>
                <a:highlight>
                  <a:srgbClr val="FFFF00"/>
                </a:highlight>
              </a:rPr>
              <a:t>Causes of </a:t>
            </a:r>
            <a:r>
              <a:rPr lang="en-US" dirty="0" err="1">
                <a:solidFill>
                  <a:schemeClr val="tx1"/>
                </a:solidFill>
                <a:highlight>
                  <a:srgbClr val="FFFF00"/>
                </a:highlight>
              </a:rPr>
              <a:t>rubeosis</a:t>
            </a:r>
            <a:r>
              <a:rPr lang="en-US" dirty="0">
                <a:solidFill>
                  <a:schemeClr val="tx1"/>
                </a:solidFill>
                <a:highlight>
                  <a:srgbClr val="FFFF00"/>
                </a:highlight>
              </a:rPr>
              <a:t> </a:t>
            </a:r>
            <a:r>
              <a:rPr lang="en-US" dirty="0" err="1">
                <a:solidFill>
                  <a:schemeClr val="tx1"/>
                </a:solidFill>
                <a:highlight>
                  <a:srgbClr val="FFFF00"/>
                </a:highlight>
              </a:rPr>
              <a:t>iridis</a:t>
            </a:r>
            <a:r>
              <a:rPr lang="en-US" dirty="0">
                <a:solidFill>
                  <a:schemeClr val="tx1"/>
                </a:solidFill>
                <a:highlight>
                  <a:srgbClr val="FFFF00"/>
                </a:highlight>
              </a:rPr>
              <a:t> ? </a:t>
            </a:r>
          </a:p>
          <a:p>
            <a:pPr lvl="1" algn="l"/>
            <a:r>
              <a:rPr lang="en-US" sz="2100" dirty="0">
                <a:solidFill>
                  <a:srgbClr val="00B050"/>
                </a:solidFill>
              </a:rPr>
              <a:t>DM , central retinal vein occlusion , chronic retinal detachment </a:t>
            </a:r>
          </a:p>
          <a:p>
            <a:pPr marL="342900" indent="-342900" algn="l">
              <a:buAutoNum type="arabicPeriod"/>
            </a:pPr>
            <a:r>
              <a:rPr lang="en-US" dirty="0">
                <a:solidFill>
                  <a:schemeClr val="tx1"/>
                </a:solidFill>
              </a:rPr>
              <a:t>Mention 2 visual acuity test   : </a:t>
            </a:r>
            <a:r>
              <a:rPr lang="en-US" dirty="0">
                <a:solidFill>
                  <a:srgbClr val="00B050"/>
                </a:solidFill>
              </a:rPr>
              <a:t>random E , </a:t>
            </a:r>
            <a:r>
              <a:rPr lang="en-US" dirty="0" err="1">
                <a:solidFill>
                  <a:srgbClr val="00B050"/>
                </a:solidFill>
              </a:rPr>
              <a:t>snellens</a:t>
            </a:r>
            <a:r>
              <a:rPr lang="en-US" dirty="0">
                <a:solidFill>
                  <a:srgbClr val="00B050"/>
                </a:solidFill>
              </a:rPr>
              <a:t> </a:t>
            </a:r>
          </a:p>
          <a:p>
            <a:pPr marL="342900" indent="-342900" algn="l">
              <a:buAutoNum type="arabicPeriod"/>
            </a:pPr>
            <a:r>
              <a:rPr lang="en-US" dirty="0">
                <a:solidFill>
                  <a:schemeClr val="tx1"/>
                </a:solidFill>
              </a:rPr>
              <a:t>Causes of RAPD : </a:t>
            </a:r>
          </a:p>
          <a:p>
            <a:pPr lvl="1" algn="l"/>
            <a:r>
              <a:rPr lang="en-US" sz="2100" dirty="0">
                <a:solidFill>
                  <a:srgbClr val="00B050"/>
                </a:solidFill>
              </a:rPr>
              <a:t> optic neuritis ,Optic vascular disease, Severe glaucoma, Giant cell arteritis. </a:t>
            </a:r>
          </a:p>
          <a:p>
            <a:pPr marL="342900" indent="-342900" algn="l">
              <a:buAutoNum type="arabicPeriod"/>
            </a:pPr>
            <a:endParaRPr lang="en-US" dirty="0"/>
          </a:p>
        </p:txBody>
      </p:sp>
      <p:sp>
        <p:nvSpPr>
          <p:cNvPr id="4" name="Slide Number Placeholder 3">
            <a:extLst>
              <a:ext uri="{FF2B5EF4-FFF2-40B4-BE49-F238E27FC236}">
                <a16:creationId xmlns:a16="http://schemas.microsoft.com/office/drawing/2014/main" id="{93B27C81-0B2E-EB7D-D5FD-2A3916822DFA}"/>
              </a:ext>
            </a:extLst>
          </p:cNvPr>
          <p:cNvSpPr>
            <a:spLocks noGrp="1"/>
          </p:cNvSpPr>
          <p:nvPr>
            <p:ph type="sldNum" sz="quarter" idx="12"/>
          </p:nvPr>
        </p:nvSpPr>
        <p:spPr/>
        <p:txBody>
          <a:bodyPr/>
          <a:lstStyle/>
          <a:p>
            <a:fld id="{E90C49B3-DFFD-4844-A6FF-8C37A804B8FA}" type="slidenum">
              <a:rPr lang="en-US" smtClean="0"/>
              <a:t>135</a:t>
            </a:fld>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a:t>
            </a:r>
            <a:endParaRPr lang="ar-JO" dirty="0"/>
          </a:p>
        </p:txBody>
      </p:sp>
      <p:graphicFrame>
        <p:nvGraphicFramePr>
          <p:cNvPr id="4" name="Content Placeholder 3"/>
          <p:cNvGraphicFramePr>
            <a:graphicFrameLocks noGrp="1"/>
          </p:cNvGraphicFramePr>
          <p:nvPr>
            <p:ph idx="1"/>
          </p:nvPr>
        </p:nvGraphicFramePr>
        <p:xfrm>
          <a:off x="1614487" y="2611547"/>
          <a:ext cx="5915026" cy="2526040"/>
        </p:xfrm>
        <a:graphic>
          <a:graphicData uri="http://schemas.openxmlformats.org/drawingml/2006/table">
            <a:tbl>
              <a:tblPr firstRow="1" bandRow="1">
                <a:tableStyleId>{073A0DAA-6AF3-43AB-8588-CEC1D06C72B9}</a:tableStyleId>
              </a:tblPr>
              <a:tblGrid>
                <a:gridCol w="2939600">
                  <a:extLst>
                    <a:ext uri="{9D8B030D-6E8A-4147-A177-3AD203B41FA5}">
                      <a16:colId xmlns:a16="http://schemas.microsoft.com/office/drawing/2014/main" val="20000"/>
                    </a:ext>
                  </a:extLst>
                </a:gridCol>
                <a:gridCol w="2975426">
                  <a:extLst>
                    <a:ext uri="{9D8B030D-6E8A-4147-A177-3AD203B41FA5}">
                      <a16:colId xmlns:a16="http://schemas.microsoft.com/office/drawing/2014/main" val="20001"/>
                    </a:ext>
                  </a:extLst>
                </a:gridCol>
              </a:tblGrid>
              <a:tr h="211455">
                <a:tc>
                  <a:txBody>
                    <a:bodyPr/>
                    <a:lstStyle/>
                    <a:p>
                      <a:pPr algn="l" rtl="0"/>
                      <a:r>
                        <a:rPr lang="en-US" sz="1100" dirty="0"/>
                        <a:t>Indirect</a:t>
                      </a:r>
                      <a:r>
                        <a:rPr lang="en-US" sz="1100" baseline="0" dirty="0"/>
                        <a:t> ophthalmoscope</a:t>
                      </a:r>
                      <a:endParaRPr lang="ar-JO" sz="1100" dirty="0"/>
                    </a:p>
                  </a:txBody>
                  <a:tcPr marL="51435" marR="51435" marT="25718" marB="25718"/>
                </a:tc>
                <a:tc>
                  <a:txBody>
                    <a:bodyPr/>
                    <a:lstStyle/>
                    <a:p>
                      <a:pPr algn="l" rtl="0"/>
                      <a:r>
                        <a:rPr lang="en-US" sz="1100" dirty="0"/>
                        <a:t>Direct</a:t>
                      </a:r>
                      <a:r>
                        <a:rPr lang="en-US" sz="1100" baseline="0" dirty="0"/>
                        <a:t> ophthalmoscope</a:t>
                      </a:r>
                      <a:endParaRPr lang="ar-JO" sz="1100" dirty="0"/>
                    </a:p>
                  </a:txBody>
                  <a:tcPr marL="51435" marR="51435" marT="25718" marB="25718"/>
                </a:tc>
                <a:extLst>
                  <a:ext uri="{0D108BD9-81ED-4DB2-BD59-A6C34878D82A}">
                    <a16:rowId xmlns:a16="http://schemas.microsoft.com/office/drawing/2014/main" val="10000"/>
                  </a:ext>
                </a:extLst>
              </a:tr>
              <a:tr h="211455">
                <a:tc>
                  <a:txBody>
                    <a:bodyPr/>
                    <a:lstStyle/>
                    <a:p>
                      <a:pPr algn="l" rtl="0"/>
                      <a:r>
                        <a:rPr lang="en-US" sz="1100" dirty="0"/>
                        <a:t>Binocular view</a:t>
                      </a:r>
                      <a:endParaRPr lang="ar-JO" sz="1100" dirty="0"/>
                    </a:p>
                  </a:txBody>
                  <a:tcPr marL="51435" marR="51435" marT="25718" marB="25718"/>
                </a:tc>
                <a:tc>
                  <a:txBody>
                    <a:bodyPr/>
                    <a:lstStyle/>
                    <a:p>
                      <a:pPr algn="l" rtl="0"/>
                      <a:r>
                        <a:rPr lang="en-US" sz="1100" dirty="0"/>
                        <a:t>Monocular view</a:t>
                      </a:r>
                      <a:endParaRPr lang="ar-JO" sz="1100" dirty="0"/>
                    </a:p>
                  </a:txBody>
                  <a:tcPr marL="51435" marR="51435" marT="25718" marB="25718"/>
                </a:tc>
                <a:extLst>
                  <a:ext uri="{0D108BD9-81ED-4DB2-BD59-A6C34878D82A}">
                    <a16:rowId xmlns:a16="http://schemas.microsoft.com/office/drawing/2014/main" val="10001"/>
                  </a:ext>
                </a:extLst>
              </a:tr>
              <a:tr h="211455">
                <a:tc>
                  <a:txBody>
                    <a:bodyPr/>
                    <a:lstStyle/>
                    <a:p>
                      <a:pPr algn="l" rtl="0"/>
                      <a:r>
                        <a:rPr lang="en-US" sz="1100" dirty="0"/>
                        <a:t>Wide field of view (35 degree)</a:t>
                      </a:r>
                      <a:endParaRPr lang="ar-JO" sz="1100" dirty="0"/>
                    </a:p>
                  </a:txBody>
                  <a:tcPr marL="51435" marR="51435" marT="25718" marB="25718"/>
                </a:tc>
                <a:tc>
                  <a:txBody>
                    <a:bodyPr/>
                    <a:lstStyle/>
                    <a:p>
                      <a:pPr algn="l" rtl="0"/>
                      <a:r>
                        <a:rPr lang="en-US" sz="1100" dirty="0"/>
                        <a:t>Limited field of view (10-15 degree)</a:t>
                      </a:r>
                      <a:endParaRPr lang="ar-JO" sz="1100" dirty="0"/>
                    </a:p>
                  </a:txBody>
                  <a:tcPr marL="51435" marR="51435" marT="25718" marB="25718"/>
                </a:tc>
                <a:extLst>
                  <a:ext uri="{0D108BD9-81ED-4DB2-BD59-A6C34878D82A}">
                    <a16:rowId xmlns:a16="http://schemas.microsoft.com/office/drawing/2014/main" val="10002"/>
                  </a:ext>
                </a:extLst>
              </a:tr>
              <a:tr h="211455">
                <a:tc>
                  <a:txBody>
                    <a:bodyPr/>
                    <a:lstStyle/>
                    <a:p>
                      <a:pPr algn="l" rtl="0"/>
                      <a:r>
                        <a:rPr lang="en-US" sz="1100" dirty="0"/>
                        <a:t>Better view in hazy media </a:t>
                      </a:r>
                      <a:endParaRPr lang="ar-JO" sz="1100" dirty="0"/>
                    </a:p>
                  </a:txBody>
                  <a:tcPr marL="51435" marR="51435" marT="25718" marB="25718"/>
                </a:tc>
                <a:tc>
                  <a:txBody>
                    <a:bodyPr/>
                    <a:lstStyle/>
                    <a:p>
                      <a:pPr algn="l" rtl="0"/>
                      <a:r>
                        <a:rPr lang="en-US" sz="1100" dirty="0"/>
                        <a:t>Poor view in hazy</a:t>
                      </a:r>
                      <a:r>
                        <a:rPr lang="en-US" sz="1100" baseline="0" dirty="0"/>
                        <a:t> media  </a:t>
                      </a:r>
                      <a:endParaRPr lang="ar-JO" sz="1100" dirty="0"/>
                    </a:p>
                  </a:txBody>
                  <a:tcPr marL="51435" marR="51435" marT="25718" marB="25718"/>
                </a:tc>
                <a:extLst>
                  <a:ext uri="{0D108BD9-81ED-4DB2-BD59-A6C34878D82A}">
                    <a16:rowId xmlns:a16="http://schemas.microsoft.com/office/drawing/2014/main" val="10003"/>
                  </a:ext>
                </a:extLst>
              </a:tr>
              <a:tr h="211455">
                <a:tc>
                  <a:txBody>
                    <a:bodyPr/>
                    <a:lstStyle/>
                    <a:p>
                      <a:pPr algn="l" rtl="0"/>
                      <a:r>
                        <a:rPr lang="en-US" sz="1100" dirty="0"/>
                        <a:t>Can be used for fundus examination during surgery</a:t>
                      </a:r>
                      <a:endParaRPr lang="ar-JO" sz="1100" dirty="0"/>
                    </a:p>
                  </a:txBody>
                  <a:tcPr marL="51435" marR="51435" marT="25718" marB="25718"/>
                </a:tc>
                <a:tc>
                  <a:txBody>
                    <a:bodyPr/>
                    <a:lstStyle/>
                    <a:p>
                      <a:pPr algn="l" rtl="0"/>
                      <a:r>
                        <a:rPr lang="en-US" sz="1100" dirty="0"/>
                        <a:t>Difficult to use during surgery</a:t>
                      </a:r>
                      <a:endParaRPr lang="ar-JO" sz="1100" dirty="0"/>
                    </a:p>
                  </a:txBody>
                  <a:tcPr marL="51435" marR="51435" marT="25718" marB="25718"/>
                </a:tc>
                <a:extLst>
                  <a:ext uri="{0D108BD9-81ED-4DB2-BD59-A6C34878D82A}">
                    <a16:rowId xmlns:a16="http://schemas.microsoft.com/office/drawing/2014/main" val="10004"/>
                  </a:ext>
                </a:extLst>
              </a:tr>
              <a:tr h="211455">
                <a:tc>
                  <a:txBody>
                    <a:bodyPr/>
                    <a:lstStyle/>
                    <a:p>
                      <a:pPr algn="l" rtl="0"/>
                      <a:r>
                        <a:rPr lang="en-US" sz="1100" dirty="0"/>
                        <a:t>Working distance is 35-40 cm </a:t>
                      </a:r>
                      <a:endParaRPr lang="ar-JO" sz="1100" dirty="0"/>
                    </a:p>
                  </a:txBody>
                  <a:tcPr marL="51435" marR="51435" marT="25718" marB="25718"/>
                </a:tc>
                <a:tc>
                  <a:txBody>
                    <a:bodyPr/>
                    <a:lstStyle/>
                    <a:p>
                      <a:pPr algn="l" rtl="0"/>
                      <a:r>
                        <a:rPr lang="en-US" sz="1100" dirty="0"/>
                        <a:t>Has to go very close to patient</a:t>
                      </a:r>
                      <a:endParaRPr lang="ar-JO" sz="1100" dirty="0"/>
                    </a:p>
                  </a:txBody>
                  <a:tcPr marL="51435" marR="51435" marT="25718" marB="25718"/>
                </a:tc>
                <a:extLst>
                  <a:ext uri="{0D108BD9-81ED-4DB2-BD59-A6C34878D82A}">
                    <a16:rowId xmlns:a16="http://schemas.microsoft.com/office/drawing/2014/main" val="10005"/>
                  </a:ext>
                </a:extLst>
              </a:tr>
              <a:tr h="211455">
                <a:tc>
                  <a:txBody>
                    <a:bodyPr/>
                    <a:lstStyle/>
                    <a:p>
                      <a:pPr algn="l" rtl="0"/>
                      <a:r>
                        <a:rPr lang="en-US" sz="1100" dirty="0"/>
                        <a:t>Drawing of retinal lesion</a:t>
                      </a:r>
                      <a:r>
                        <a:rPr lang="en-US" sz="1100" baseline="0" dirty="0"/>
                        <a:t> is easier </a:t>
                      </a:r>
                      <a:endParaRPr lang="ar-JO" sz="1100" dirty="0"/>
                    </a:p>
                  </a:txBody>
                  <a:tcPr marL="51435" marR="51435" marT="25718" marB="25718"/>
                </a:tc>
                <a:tc>
                  <a:txBody>
                    <a:bodyPr/>
                    <a:lstStyle/>
                    <a:p>
                      <a:pPr algn="l" rtl="0"/>
                      <a:r>
                        <a:rPr lang="en-US" sz="1100" dirty="0"/>
                        <a:t>Drawing of retinal lesion is incomplete and difficult</a:t>
                      </a:r>
                      <a:endParaRPr lang="ar-JO" sz="1100" dirty="0"/>
                    </a:p>
                  </a:txBody>
                  <a:tcPr marL="51435" marR="51435" marT="25718" marB="25718"/>
                </a:tc>
                <a:extLst>
                  <a:ext uri="{0D108BD9-81ED-4DB2-BD59-A6C34878D82A}">
                    <a16:rowId xmlns:a16="http://schemas.microsoft.com/office/drawing/2014/main" val="10006"/>
                  </a:ext>
                </a:extLst>
              </a:tr>
              <a:tr h="211455">
                <a:tc>
                  <a:txBody>
                    <a:bodyPr/>
                    <a:lstStyle/>
                    <a:p>
                      <a:pPr algn="l" rtl="0"/>
                      <a:r>
                        <a:rPr lang="en-US" sz="1100" dirty="0"/>
                        <a:t>Illumination 15-18 watt</a:t>
                      </a:r>
                      <a:endParaRPr lang="ar-JO" sz="1100" dirty="0"/>
                    </a:p>
                  </a:txBody>
                  <a:tcPr marL="51435" marR="51435" marT="25718" marB="25718"/>
                </a:tc>
                <a:tc>
                  <a:txBody>
                    <a:bodyPr/>
                    <a:lstStyle/>
                    <a:p>
                      <a:pPr algn="l" rtl="0"/>
                      <a:r>
                        <a:rPr lang="en-US" sz="1100" dirty="0"/>
                        <a:t>Illumination .5-2 watt</a:t>
                      </a:r>
                      <a:endParaRPr lang="ar-JO" sz="1100" dirty="0"/>
                    </a:p>
                  </a:txBody>
                  <a:tcPr marL="51435" marR="51435" marT="25718" marB="25718"/>
                </a:tc>
                <a:extLst>
                  <a:ext uri="{0D108BD9-81ED-4DB2-BD59-A6C34878D82A}">
                    <a16:rowId xmlns:a16="http://schemas.microsoft.com/office/drawing/2014/main" val="10007"/>
                  </a:ext>
                </a:extLst>
              </a:tr>
              <a:tr h="211455">
                <a:tc>
                  <a:txBody>
                    <a:bodyPr/>
                    <a:lstStyle/>
                    <a:p>
                      <a:pPr algn="l" rtl="0"/>
                      <a:r>
                        <a:rPr lang="en-US" sz="1100" dirty="0"/>
                        <a:t>2-5X</a:t>
                      </a:r>
                      <a:r>
                        <a:rPr lang="en-US" sz="1100" baseline="0" dirty="0"/>
                        <a:t> magnification </a:t>
                      </a:r>
                      <a:endParaRPr lang="ar-JO" sz="1100" dirty="0"/>
                    </a:p>
                  </a:txBody>
                  <a:tcPr marL="51435" marR="51435" marT="25718" marB="25718"/>
                </a:tc>
                <a:tc>
                  <a:txBody>
                    <a:bodyPr/>
                    <a:lstStyle/>
                    <a:p>
                      <a:pPr algn="l" rtl="0"/>
                      <a:r>
                        <a:rPr lang="en-US" sz="1100" dirty="0"/>
                        <a:t>15X</a:t>
                      </a:r>
                      <a:r>
                        <a:rPr lang="en-US" sz="1100" baseline="0" dirty="0"/>
                        <a:t> magnification </a:t>
                      </a:r>
                      <a:endParaRPr lang="ar-JO" sz="1100" dirty="0"/>
                    </a:p>
                  </a:txBody>
                  <a:tcPr marL="51435" marR="51435" marT="25718" marB="25718"/>
                </a:tc>
                <a:extLst>
                  <a:ext uri="{0D108BD9-81ED-4DB2-BD59-A6C34878D82A}">
                    <a16:rowId xmlns:a16="http://schemas.microsoft.com/office/drawing/2014/main" val="10008"/>
                  </a:ext>
                </a:extLst>
              </a:tr>
              <a:tr h="211455">
                <a:tc>
                  <a:txBody>
                    <a:bodyPr/>
                    <a:lstStyle/>
                    <a:p>
                      <a:pPr algn="l" rtl="0"/>
                      <a:r>
                        <a:rPr lang="en-US" sz="1100" dirty="0"/>
                        <a:t>Real and inverted</a:t>
                      </a:r>
                      <a:r>
                        <a:rPr lang="en-US" sz="1100" baseline="0" dirty="0"/>
                        <a:t> image</a:t>
                      </a:r>
                    </a:p>
                  </a:txBody>
                  <a:tcPr marL="51435" marR="51435" marT="25718" marB="25718"/>
                </a:tc>
                <a:tc>
                  <a:txBody>
                    <a:bodyPr/>
                    <a:lstStyle/>
                    <a:p>
                      <a:pPr algn="l" rtl="0"/>
                      <a:r>
                        <a:rPr lang="en-US" sz="1100" dirty="0"/>
                        <a:t>Virtual and erect</a:t>
                      </a:r>
                      <a:r>
                        <a:rPr lang="en-US" sz="1100" baseline="0" dirty="0"/>
                        <a:t> image</a:t>
                      </a:r>
                      <a:endParaRPr lang="ar-JO" sz="1100" dirty="0"/>
                    </a:p>
                  </a:txBody>
                  <a:tcPr marL="51435" marR="51435" marT="25718" marB="25718"/>
                </a:tc>
                <a:extLst>
                  <a:ext uri="{0D108BD9-81ED-4DB2-BD59-A6C34878D82A}">
                    <a16:rowId xmlns:a16="http://schemas.microsoft.com/office/drawing/2014/main" val="10009"/>
                  </a:ext>
                </a:extLst>
              </a:tr>
            </a:tbl>
          </a:graphicData>
        </a:graphic>
      </p:graphicFrame>
      <p:sp>
        <p:nvSpPr>
          <p:cNvPr id="3" name="Slide Number Placeholder 2">
            <a:extLst>
              <a:ext uri="{FF2B5EF4-FFF2-40B4-BE49-F238E27FC236}">
                <a16:creationId xmlns:a16="http://schemas.microsoft.com/office/drawing/2014/main" id="{845B6DB7-2DEF-995E-A674-DCCC219547A5}"/>
              </a:ext>
            </a:extLst>
          </p:cNvPr>
          <p:cNvSpPr>
            <a:spLocks noGrp="1"/>
          </p:cNvSpPr>
          <p:nvPr>
            <p:ph type="sldNum" sz="quarter" idx="12"/>
          </p:nvPr>
        </p:nvSpPr>
        <p:spPr/>
        <p:txBody>
          <a:bodyPr/>
          <a:lstStyle/>
          <a:p>
            <a:fld id="{E90C49B3-DFFD-4844-A6FF-8C37A804B8FA}" type="slidenum">
              <a:rPr lang="en-US" smtClean="0"/>
              <a:t>136</a:t>
            </a:fld>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 </a:t>
            </a:r>
            <a:endParaRPr lang="ar-JO" dirty="0"/>
          </a:p>
        </p:txBody>
      </p:sp>
      <p:pic>
        <p:nvPicPr>
          <p:cNvPr id="6" name="Content Placeholder 5"/>
          <p:cNvPicPr>
            <a:picLocks noGrp="1" noChangeAspect="1"/>
          </p:cNvPicPr>
          <p:nvPr>
            <p:ph sz="half" idx="1"/>
          </p:nvPr>
        </p:nvPicPr>
        <p:blipFill>
          <a:blip r:embed="rId2"/>
          <a:stretch>
            <a:fillRect/>
          </a:stretch>
        </p:blipFill>
        <p:spPr>
          <a:xfrm>
            <a:off x="1223629" y="1920480"/>
            <a:ext cx="3191779" cy="2738102"/>
          </a:xfrm>
          <a:prstGeom prst="rect">
            <a:avLst/>
          </a:prstGeom>
        </p:spPr>
      </p:pic>
      <p:sp>
        <p:nvSpPr>
          <p:cNvPr id="5" name="Content Placeholder 4"/>
          <p:cNvSpPr>
            <a:spLocks noGrp="1"/>
          </p:cNvSpPr>
          <p:nvPr>
            <p:ph sz="half" idx="2"/>
          </p:nvPr>
        </p:nvSpPr>
        <p:spPr/>
        <p:txBody>
          <a:bodyPr>
            <a:normAutofit lnSpcReduction="10000"/>
          </a:bodyPr>
          <a:lstStyle/>
          <a:p>
            <a:r>
              <a:rPr lang="en-US" dirty="0"/>
              <a:t>Sign name? </a:t>
            </a:r>
            <a:r>
              <a:rPr lang="en-US" dirty="0">
                <a:solidFill>
                  <a:srgbClr val="00B050"/>
                </a:solidFill>
              </a:rPr>
              <a:t>Dendritic epithelial ulcer </a:t>
            </a:r>
          </a:p>
          <a:p>
            <a:r>
              <a:rPr lang="en-US" dirty="0"/>
              <a:t>What is the possible cause? </a:t>
            </a:r>
            <a:r>
              <a:rPr lang="en-US" dirty="0">
                <a:solidFill>
                  <a:srgbClr val="00B050"/>
                </a:solidFill>
              </a:rPr>
              <a:t>HSV infection </a:t>
            </a:r>
          </a:p>
          <a:p>
            <a:r>
              <a:rPr lang="en-US" dirty="0"/>
              <a:t>How do you manage such a case  ? </a:t>
            </a:r>
            <a:r>
              <a:rPr lang="en-US" dirty="0">
                <a:solidFill>
                  <a:srgbClr val="00B050"/>
                </a:solidFill>
              </a:rPr>
              <a:t>Topical antiviral  </a:t>
            </a:r>
            <a:endParaRPr lang="ar-JO" dirty="0">
              <a:solidFill>
                <a:srgbClr val="00B050"/>
              </a:solidFill>
            </a:endParaRPr>
          </a:p>
          <a:p>
            <a:r>
              <a:rPr lang="en-US" dirty="0"/>
              <a:t>would it recur? </a:t>
            </a:r>
            <a:r>
              <a:rPr lang="ar-JO" dirty="0"/>
              <a:t> </a:t>
            </a:r>
            <a:r>
              <a:rPr lang="en-US" dirty="0">
                <a:solidFill>
                  <a:srgbClr val="00B050"/>
                </a:solidFill>
              </a:rPr>
              <a:t>yes</a:t>
            </a:r>
            <a:endParaRPr lang="ar-JO" dirty="0">
              <a:solidFill>
                <a:srgbClr val="00B050"/>
              </a:solidFill>
            </a:endParaRPr>
          </a:p>
          <a:p>
            <a:r>
              <a:rPr lang="en-US" dirty="0"/>
              <a:t> Would it affect corneal sensory ? </a:t>
            </a:r>
            <a:r>
              <a:rPr lang="en-US" dirty="0">
                <a:solidFill>
                  <a:srgbClr val="00B050"/>
                </a:solidFill>
              </a:rPr>
              <a:t>Yes </a:t>
            </a:r>
          </a:p>
          <a:p>
            <a:pPr marL="0" indent="0">
              <a:buNone/>
            </a:pPr>
            <a:endParaRPr lang="en-US" dirty="0"/>
          </a:p>
          <a:p>
            <a:endParaRPr lang="ar-JO" dirty="0"/>
          </a:p>
        </p:txBody>
      </p:sp>
      <p:sp>
        <p:nvSpPr>
          <p:cNvPr id="3" name="Slide Number Placeholder 2">
            <a:extLst>
              <a:ext uri="{FF2B5EF4-FFF2-40B4-BE49-F238E27FC236}">
                <a16:creationId xmlns:a16="http://schemas.microsoft.com/office/drawing/2014/main" id="{14D44785-16C7-CE40-B28D-A089B3A63E0F}"/>
              </a:ext>
            </a:extLst>
          </p:cNvPr>
          <p:cNvSpPr>
            <a:spLocks noGrp="1"/>
          </p:cNvSpPr>
          <p:nvPr>
            <p:ph type="sldNum" sz="quarter" idx="12"/>
          </p:nvPr>
        </p:nvSpPr>
        <p:spPr/>
        <p:txBody>
          <a:bodyPr/>
          <a:lstStyle/>
          <a:p>
            <a:fld id="{E90C49B3-DFFD-4844-A6FF-8C37A804B8FA}" type="slidenum">
              <a:rPr lang="en-US" smtClean="0"/>
              <a:t>137</a:t>
            </a:fld>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497465" y="2822306"/>
            <a:ext cx="3429000" cy="2950029"/>
          </a:xfrm>
          <a:prstGeom prst="rect">
            <a:avLst/>
          </a:prstGeom>
          <a:noFill/>
          <a:ln w="9525">
            <a:noFill/>
            <a:miter lim="800000"/>
            <a:headEnd/>
            <a:tailEnd/>
          </a:ln>
        </p:spPr>
      </p:pic>
      <p:sp>
        <p:nvSpPr>
          <p:cNvPr id="4" name="TextBox 3"/>
          <p:cNvSpPr txBox="1"/>
          <p:nvPr/>
        </p:nvSpPr>
        <p:spPr>
          <a:xfrm>
            <a:off x="156755" y="998730"/>
            <a:ext cx="7844246" cy="1569660"/>
          </a:xfrm>
          <a:prstGeom prst="rect">
            <a:avLst/>
          </a:prstGeom>
          <a:noFill/>
        </p:spPr>
        <p:txBody>
          <a:bodyPr wrap="square" rtlCol="1">
            <a:spAutoFit/>
          </a:bodyPr>
          <a:lstStyle/>
          <a:p>
            <a:pPr algn="l" rtl="0"/>
            <a:r>
              <a:rPr lang="en-US" sz="2400" b="1" dirty="0">
                <a:latin typeface="Times New Roman" panose="02020603050405020304" pitchFamily="18" charset="0"/>
                <a:cs typeface="Times New Roman" panose="02020603050405020304" pitchFamily="18" charset="0"/>
              </a:rPr>
              <a:t>Q3</a:t>
            </a:r>
          </a:p>
          <a:p>
            <a:pPr algn="l" rtl="0"/>
            <a:r>
              <a:rPr lang="en-US" dirty="0">
                <a:latin typeface="Times New Roman" panose="02020603050405020304" pitchFamily="18" charset="0"/>
                <a:cs typeface="Times New Roman" panose="02020603050405020304" pitchFamily="18" charset="0"/>
              </a:rPr>
              <a:t>A 22 year old male patient complaining of sudden onset blurry vision in the right eye, the best corrected visual acuity is 20/200 in the right eye, 20/20 in the left eye. The patient has a positive relative afferent </a:t>
            </a:r>
            <a:r>
              <a:rPr lang="en-US" dirty="0" err="1">
                <a:latin typeface="Times New Roman" panose="02020603050405020304" pitchFamily="18" charset="0"/>
                <a:cs typeface="Times New Roman" panose="02020603050405020304" pitchFamily="18" charset="0"/>
              </a:rPr>
              <a:t>pupillary</a:t>
            </a:r>
            <a:r>
              <a:rPr lang="en-US" dirty="0">
                <a:latin typeface="Times New Roman" panose="02020603050405020304" pitchFamily="18" charset="0"/>
                <a:cs typeface="Times New Roman" panose="02020603050405020304" pitchFamily="18" charset="0"/>
              </a:rPr>
              <a:t> defect. </a:t>
            </a:r>
            <a:r>
              <a:rPr lang="en-US" dirty="0" err="1">
                <a:latin typeface="Times New Roman" panose="02020603050405020304" pitchFamily="18" charset="0"/>
                <a:cs typeface="Times New Roman" panose="02020603050405020304" pitchFamily="18" charset="0"/>
              </a:rPr>
              <a:t>Fundus</a:t>
            </a:r>
            <a:r>
              <a:rPr lang="en-US" dirty="0">
                <a:latin typeface="Times New Roman" panose="02020603050405020304" pitchFamily="18" charset="0"/>
                <a:cs typeface="Times New Roman" panose="02020603050405020304" pitchFamily="18" charset="0"/>
              </a:rPr>
              <a:t> examination is shown in the picture. No history of headache, vomiting, or eye redness</a:t>
            </a:r>
            <a:r>
              <a:rPr lang="ar-JO" dirty="0">
                <a:latin typeface="Times New Roman" panose="02020603050405020304" pitchFamily="18" charset="0"/>
                <a:cs typeface="Times New Roman" panose="02020603050405020304" pitchFamily="18" charset="0"/>
              </a:rPr>
              <a:t>.</a:t>
            </a:r>
            <a:endParaRPr lang="ar-JO" b="1" u="sng" dirty="0">
              <a:cs typeface="+mj-cs"/>
            </a:endParaRPr>
          </a:p>
        </p:txBody>
      </p:sp>
      <p:sp>
        <p:nvSpPr>
          <p:cNvPr id="5" name="Rectangle 4"/>
          <p:cNvSpPr/>
          <p:nvPr/>
        </p:nvSpPr>
        <p:spPr>
          <a:xfrm>
            <a:off x="156755" y="2726424"/>
            <a:ext cx="4391118" cy="3970318"/>
          </a:xfrm>
          <a:prstGeom prst="rect">
            <a:avLst/>
          </a:prstGeom>
        </p:spPr>
        <p:txBody>
          <a:bodyPr wrap="square">
            <a:spAutoFit/>
          </a:bodyPr>
          <a:lstStyle/>
          <a:p>
            <a:r>
              <a:rPr lang="en-US" sz="3600" dirty="0"/>
              <a:t>findings?</a:t>
            </a:r>
            <a:r>
              <a:rPr lang="en-US" sz="2400" b="1" dirty="0"/>
              <a:t> </a:t>
            </a:r>
            <a:r>
              <a:rPr lang="en-US" sz="2800" dirty="0">
                <a:solidFill>
                  <a:srgbClr val="00B050"/>
                </a:solidFill>
              </a:rPr>
              <a:t>Papilledema</a:t>
            </a:r>
            <a:r>
              <a:rPr lang="en-US" sz="2400" dirty="0"/>
              <a:t> </a:t>
            </a:r>
            <a:endParaRPr lang="en-US" sz="3600" dirty="0"/>
          </a:p>
          <a:p>
            <a:r>
              <a:rPr lang="en-US" sz="3600" dirty="0"/>
              <a:t>Next investigation ? </a:t>
            </a:r>
            <a:r>
              <a:rPr lang="en-US" sz="3600" dirty="0">
                <a:solidFill>
                  <a:srgbClr val="00B050"/>
                </a:solidFill>
              </a:rPr>
              <a:t>CT/MRI  </a:t>
            </a:r>
          </a:p>
          <a:p>
            <a:r>
              <a:rPr lang="en-US" sz="3600" dirty="0"/>
              <a:t>Complete recovery ? </a:t>
            </a:r>
            <a:r>
              <a:rPr lang="en-US" sz="3600" dirty="0">
                <a:solidFill>
                  <a:srgbClr val="00B050"/>
                </a:solidFill>
              </a:rPr>
              <a:t>Yes  </a:t>
            </a:r>
          </a:p>
          <a:p>
            <a:r>
              <a:rPr lang="en-US" sz="3600" dirty="0"/>
              <a:t>Complete recovery without steroid ? </a:t>
            </a:r>
            <a:r>
              <a:rPr lang="en-US" sz="3600" dirty="0">
                <a:solidFill>
                  <a:srgbClr val="00B050"/>
                </a:solidFill>
              </a:rPr>
              <a:t>Yes </a:t>
            </a:r>
            <a:endParaRPr lang="ar-JO" sz="3600" dirty="0">
              <a:solidFill>
                <a:srgbClr val="00B050"/>
              </a:solidFill>
            </a:endParaRPr>
          </a:p>
        </p:txBody>
      </p:sp>
      <p:sp>
        <p:nvSpPr>
          <p:cNvPr id="3" name="Slide Number Placeholder 2">
            <a:extLst>
              <a:ext uri="{FF2B5EF4-FFF2-40B4-BE49-F238E27FC236}">
                <a16:creationId xmlns:a16="http://schemas.microsoft.com/office/drawing/2014/main" id="{3E560BBA-0671-FC65-2448-97319B86442E}"/>
              </a:ext>
            </a:extLst>
          </p:cNvPr>
          <p:cNvSpPr>
            <a:spLocks noGrp="1"/>
          </p:cNvSpPr>
          <p:nvPr>
            <p:ph type="sldNum" sz="quarter" idx="12"/>
          </p:nvPr>
        </p:nvSpPr>
        <p:spPr/>
        <p:txBody>
          <a:bodyPr/>
          <a:lstStyle/>
          <a:p>
            <a:fld id="{E90C49B3-DFFD-4844-A6FF-8C37A804B8FA}" type="slidenum">
              <a:rPr lang="en-US" smtClean="0"/>
              <a:t>138</a:t>
            </a:fld>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977934" y="2888940"/>
            <a:ext cx="3969060" cy="2756646"/>
          </a:xfrm>
          <a:prstGeom prst="rect">
            <a:avLst/>
          </a:prstGeom>
          <a:noFill/>
          <a:ln w="9525">
            <a:noFill/>
            <a:miter lim="800000"/>
            <a:headEnd/>
            <a:tailEnd/>
          </a:ln>
        </p:spPr>
      </p:pic>
      <p:sp>
        <p:nvSpPr>
          <p:cNvPr id="4" name="TextBox 3"/>
          <p:cNvSpPr txBox="1"/>
          <p:nvPr/>
        </p:nvSpPr>
        <p:spPr>
          <a:xfrm>
            <a:off x="1143000" y="887667"/>
            <a:ext cx="6858000" cy="1846659"/>
          </a:xfrm>
          <a:prstGeom prst="rect">
            <a:avLst/>
          </a:prstGeom>
          <a:noFill/>
        </p:spPr>
        <p:txBody>
          <a:bodyPr wrap="square" rtlCol="1">
            <a:spAutoFit/>
          </a:bodyPr>
          <a:lstStyle/>
          <a:p>
            <a:pPr algn="l" rtl="0"/>
            <a:r>
              <a:rPr lang="en-US" sz="2400" b="1" dirty="0">
                <a:latin typeface="Times New Roman" panose="02020603050405020304" pitchFamily="18" charset="0"/>
                <a:cs typeface="Times New Roman" panose="02020603050405020304" pitchFamily="18" charset="0"/>
              </a:rPr>
              <a:t>Q4</a:t>
            </a:r>
            <a:r>
              <a:rPr lang="en-US" dirty="0">
                <a:latin typeface="Times New Roman" panose="02020603050405020304" pitchFamily="18" charset="0"/>
                <a:cs typeface="Times New Roman" panose="02020603050405020304" pitchFamily="18" charset="0"/>
              </a:rPr>
              <a:t> </a:t>
            </a:r>
          </a:p>
          <a:p>
            <a:pPr algn="l" rtl="0"/>
            <a:r>
              <a:rPr lang="en-US" dirty="0">
                <a:latin typeface="Times New Roman" panose="02020603050405020304" pitchFamily="18" charset="0"/>
                <a:cs typeface="Times New Roman" panose="02020603050405020304" pitchFamily="18" charset="0"/>
              </a:rPr>
              <a:t>A 55 year old male patient with a history of hypertension came to the clinic with a </a:t>
            </a:r>
            <a:r>
              <a:rPr lang="en-US" dirty="0">
                <a:solidFill>
                  <a:srgbClr val="0070C0"/>
                </a:solidFill>
                <a:latin typeface="Times New Roman" panose="02020603050405020304" pitchFamily="18" charset="0"/>
                <a:cs typeface="Times New Roman" panose="02020603050405020304" pitchFamily="18" charset="0"/>
              </a:rPr>
              <a:t>sudden onset of visual loss</a:t>
            </a:r>
            <a:r>
              <a:rPr lang="en-US" dirty="0">
                <a:latin typeface="Times New Roman" panose="02020603050405020304" pitchFamily="18" charset="0"/>
                <a:cs typeface="Times New Roman" panose="02020603050405020304" pitchFamily="18" charset="0"/>
              </a:rPr>
              <a:t>. His best corrected visual acuity in the right eye 20/200 and in the left eye 20/20. The patients intraocular pressure in the right eye was </a:t>
            </a:r>
            <a:r>
              <a:rPr lang="en-US" dirty="0">
                <a:solidFill>
                  <a:srgbClr val="0070C0"/>
                </a:solidFill>
                <a:latin typeface="Times New Roman" panose="02020603050405020304" pitchFamily="18" charset="0"/>
                <a:cs typeface="Times New Roman" panose="02020603050405020304" pitchFamily="18" charset="0"/>
              </a:rPr>
              <a:t>27 mmHg </a:t>
            </a:r>
            <a:r>
              <a:rPr lang="en-US" dirty="0">
                <a:latin typeface="Times New Roman" panose="02020603050405020304" pitchFamily="18" charset="0"/>
                <a:cs typeface="Times New Roman" panose="02020603050405020304" pitchFamily="18" charset="0"/>
              </a:rPr>
              <a:t>and in the left eye </a:t>
            </a:r>
            <a:r>
              <a:rPr lang="en-US" dirty="0">
                <a:solidFill>
                  <a:srgbClr val="0070C0"/>
                </a:solidFill>
                <a:latin typeface="Times New Roman" panose="02020603050405020304" pitchFamily="18" charset="0"/>
                <a:cs typeface="Times New Roman" panose="02020603050405020304" pitchFamily="18" charset="0"/>
              </a:rPr>
              <a:t>25 mmHg</a:t>
            </a:r>
            <a:r>
              <a:rPr lang="en-US" dirty="0">
                <a:latin typeface="Times New Roman" panose="02020603050405020304" pitchFamily="18" charset="0"/>
                <a:cs typeface="Times New Roman" panose="02020603050405020304" pitchFamily="18" charset="0"/>
              </a:rPr>
              <a:t>. </a:t>
            </a:r>
          </a:p>
          <a:p>
            <a:pPr algn="l" rtl="0"/>
            <a:endParaRPr lang="ar-JO" b="1" u="sng"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6256" y="3115005"/>
            <a:ext cx="2970330" cy="3416320"/>
          </a:xfrm>
          <a:prstGeom prst="rect">
            <a:avLst/>
          </a:prstGeom>
          <a:noFill/>
        </p:spPr>
        <p:txBody>
          <a:bodyPr wrap="square" rtlCol="1">
            <a:spAutoFit/>
          </a:bodyPr>
          <a:lstStyle/>
          <a:p>
            <a:pPr marL="342900" indent="-342900">
              <a:buAutoNum type="arabicPeriod"/>
            </a:pPr>
            <a:r>
              <a:rPr lang="en-US" dirty="0">
                <a:latin typeface="Times New Roman" panose="02020603050405020304" pitchFamily="18" charset="0"/>
                <a:cs typeface="Times New Roman" panose="02020603050405020304" pitchFamily="18" charset="0"/>
              </a:rPr>
              <a:t>The most likely diagnosis? </a:t>
            </a:r>
            <a:r>
              <a:rPr lang="en-US" b="1" dirty="0">
                <a:solidFill>
                  <a:srgbClr val="00B050"/>
                </a:solidFill>
                <a:latin typeface="Times New Roman" panose="02020603050405020304" pitchFamily="18" charset="0"/>
                <a:cs typeface="Times New Roman" panose="02020603050405020304" pitchFamily="18" charset="0"/>
              </a:rPr>
              <a:t>Central retinal vein occlusion</a:t>
            </a:r>
          </a:p>
          <a:p>
            <a:pPr marL="342900" indent="-342900">
              <a:buAutoNum type="arabicPeriod"/>
            </a:pPr>
            <a:r>
              <a:rPr lang="en-US" b="1" dirty="0">
                <a:latin typeface="Times New Roman" panose="02020603050405020304" pitchFamily="18" charset="0"/>
                <a:cs typeface="Times New Roman" panose="02020603050405020304" pitchFamily="18" charset="0"/>
              </a:rPr>
              <a:t>First line of management ?</a:t>
            </a:r>
            <a:r>
              <a:rPr lang="ar-JO" b="1" dirty="0">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Timolol</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pilocarbin</a:t>
            </a:r>
            <a:r>
              <a:rPr lang="en-US" b="1" dirty="0">
                <a:solidFill>
                  <a:srgbClr val="00B050"/>
                </a:solidFill>
                <a:latin typeface="Times New Roman" panose="02020603050405020304" pitchFamily="18" charset="0"/>
                <a:cs typeface="Times New Roman" panose="02020603050405020304" pitchFamily="18" charset="0"/>
              </a:rPr>
              <a:t> </a:t>
            </a:r>
          </a:p>
          <a:p>
            <a:pPr marL="342900" indent="-342900">
              <a:buAutoNum type="arabicPeriod"/>
            </a:pPr>
            <a:r>
              <a:rPr lang="en-US" b="1" dirty="0">
                <a:latin typeface="Times New Roman" panose="02020603050405020304" pitchFamily="18" charset="0"/>
                <a:cs typeface="Times New Roman" panose="02020603050405020304" pitchFamily="18" charset="0"/>
              </a:rPr>
              <a:t>Findings in the picture ? </a:t>
            </a:r>
            <a:r>
              <a:rPr lang="en-US" b="1" dirty="0">
                <a:solidFill>
                  <a:srgbClr val="00B050"/>
                </a:solidFill>
                <a:latin typeface="Times New Roman" panose="02020603050405020304" pitchFamily="18" charset="0"/>
                <a:cs typeface="Times New Roman" panose="02020603050405020304" pitchFamily="18" charset="0"/>
              </a:rPr>
              <a:t>Cotton wool sign, flame shaped </a:t>
            </a:r>
            <a:r>
              <a:rPr lang="en-US" b="1" dirty="0" err="1">
                <a:solidFill>
                  <a:srgbClr val="00B050"/>
                </a:solidFill>
                <a:latin typeface="Times New Roman" panose="02020603050405020304" pitchFamily="18" charset="0"/>
                <a:cs typeface="Times New Roman" panose="02020603050405020304" pitchFamily="18" charset="0"/>
              </a:rPr>
              <a:t>h’age</a:t>
            </a:r>
            <a:r>
              <a:rPr lang="en-US" b="1" dirty="0">
                <a:solidFill>
                  <a:srgbClr val="00B050"/>
                </a:solidFill>
                <a:latin typeface="Times New Roman" panose="02020603050405020304" pitchFamily="18" charset="0"/>
                <a:cs typeface="Times New Roman" panose="02020603050405020304" pitchFamily="18" charset="0"/>
              </a:rPr>
              <a:t> , retinal and macular edema </a:t>
            </a:r>
          </a:p>
          <a:p>
            <a:pPr marL="342900" indent="-342900">
              <a:buAutoNum type="arabicPeriod"/>
            </a:pPr>
            <a:endParaRPr lang="en-US" b="1"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a:pP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A20FB2E-B01B-3358-9702-98F4061C1E17}"/>
              </a:ext>
            </a:extLst>
          </p:cNvPr>
          <p:cNvSpPr>
            <a:spLocks noGrp="1"/>
          </p:cNvSpPr>
          <p:nvPr>
            <p:ph type="sldNum" sz="quarter" idx="12"/>
          </p:nvPr>
        </p:nvSpPr>
        <p:spPr/>
        <p:txBody>
          <a:bodyPr/>
          <a:lstStyle/>
          <a:p>
            <a:fld id="{E90C49B3-DFFD-4844-A6FF-8C37A804B8FA}" type="slidenum">
              <a:rPr lang="en-US" smtClean="0"/>
              <a:t>139</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C87E-A5AC-4570-AA9D-A1BB9BC9FFF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3570B2AD-1A27-6455-96B3-B90D6ACA6DCC}"/>
              </a:ext>
            </a:extLst>
          </p:cNvPr>
          <p:cNvSpPr>
            <a:spLocks noGrp="1"/>
          </p:cNvSpPr>
          <p:nvPr>
            <p:ph type="body" sz="half" idx="2"/>
          </p:nvPr>
        </p:nvSpPr>
        <p:spPr/>
        <p:txBody>
          <a:bodyPr>
            <a:normAutofit fontScale="47500" lnSpcReduction="20000"/>
          </a:bodyPr>
          <a:lstStyle/>
          <a:p>
            <a:pPr marL="281464" indent="-272415">
              <a:spcBef>
                <a:spcPts val="578"/>
              </a:spcBef>
              <a:buFont typeface="Wingdings"/>
              <a:buChar char=""/>
              <a:tabLst>
                <a:tab pos="281940" algn="l"/>
                <a:tab pos="1564004" algn="l"/>
              </a:tabLst>
            </a:pPr>
            <a:r>
              <a:rPr lang="en-US" sz="1200" spc="-4" dirty="0">
                <a:solidFill>
                  <a:srgbClr val="45515E"/>
                </a:solidFill>
                <a:latin typeface="Carlito"/>
                <a:cs typeface="Carlito"/>
              </a:rPr>
              <a:t>3</a:t>
            </a:r>
            <a:r>
              <a:rPr lang="en-US" sz="1200" spc="11" dirty="0">
                <a:solidFill>
                  <a:srgbClr val="45515E"/>
                </a:solidFill>
                <a:latin typeface="Carlito"/>
                <a:cs typeface="Carlito"/>
              </a:rPr>
              <a:t> </a:t>
            </a:r>
            <a:r>
              <a:rPr lang="en-US" sz="1200" spc="-41" dirty="0">
                <a:solidFill>
                  <a:srgbClr val="45515E"/>
                </a:solidFill>
                <a:latin typeface="Carlito"/>
                <a:cs typeface="Carlito"/>
              </a:rPr>
              <a:t>Years</a:t>
            </a:r>
            <a:r>
              <a:rPr lang="en-US" sz="1200" spc="4" dirty="0">
                <a:solidFill>
                  <a:srgbClr val="45515E"/>
                </a:solidFill>
                <a:latin typeface="Carlito"/>
                <a:cs typeface="Carlito"/>
              </a:rPr>
              <a:t> </a:t>
            </a:r>
            <a:r>
              <a:rPr lang="en-US" sz="1200" spc="-4" dirty="0">
                <a:solidFill>
                  <a:srgbClr val="45515E"/>
                </a:solidFill>
                <a:latin typeface="Carlito"/>
                <a:cs typeface="Carlito"/>
              </a:rPr>
              <a:t>old child with </a:t>
            </a:r>
            <a:r>
              <a:rPr lang="en-US" sz="1200" spc="-8" dirty="0">
                <a:solidFill>
                  <a:srgbClr val="45515E"/>
                </a:solidFill>
                <a:latin typeface="Carlito"/>
                <a:cs typeface="Carlito"/>
              </a:rPr>
              <a:t>normal ocular</a:t>
            </a:r>
            <a:r>
              <a:rPr lang="en-US" sz="1200" spc="26" dirty="0">
                <a:solidFill>
                  <a:srgbClr val="45515E"/>
                </a:solidFill>
                <a:latin typeface="Carlito"/>
                <a:cs typeface="Carlito"/>
              </a:rPr>
              <a:t> </a:t>
            </a:r>
            <a:r>
              <a:rPr lang="en-US" sz="1200" spc="-4" dirty="0">
                <a:solidFill>
                  <a:srgbClr val="45515E"/>
                </a:solidFill>
                <a:latin typeface="Carlito"/>
                <a:cs typeface="Carlito"/>
              </a:rPr>
              <a:t>motility</a:t>
            </a:r>
            <a:endParaRPr lang="en-US" sz="1200" dirty="0">
              <a:latin typeface="Carlito"/>
              <a:cs typeface="Carlito"/>
            </a:endParaRPr>
          </a:p>
          <a:p>
            <a:pPr marL="247174" indent="-238125">
              <a:spcBef>
                <a:spcPts val="503"/>
              </a:spcBef>
              <a:buSzPct val="96428"/>
              <a:buFont typeface="Wingdings"/>
              <a:buChar char=""/>
              <a:tabLst>
                <a:tab pos="247650" algn="l"/>
              </a:tabLst>
            </a:pPr>
            <a:r>
              <a:rPr lang="en-US" sz="1200" b="1" spc="-11" dirty="0">
                <a:solidFill>
                  <a:srgbClr val="45515E"/>
                </a:solidFill>
                <a:latin typeface="Carlito"/>
                <a:cs typeface="Carlito"/>
              </a:rPr>
              <a:t>What </a:t>
            </a:r>
            <a:r>
              <a:rPr lang="en-US" sz="1200" b="1" spc="-4" dirty="0">
                <a:solidFill>
                  <a:srgbClr val="45515E"/>
                </a:solidFill>
                <a:latin typeface="Carlito"/>
                <a:cs typeface="Carlito"/>
              </a:rPr>
              <a:t>is the name of this </a:t>
            </a:r>
            <a:r>
              <a:rPr lang="en-US" sz="1200" b="1" spc="-11" dirty="0">
                <a:solidFill>
                  <a:srgbClr val="45515E"/>
                </a:solidFill>
                <a:latin typeface="Carlito"/>
                <a:cs typeface="Carlito"/>
              </a:rPr>
              <a:t>strabismus </a:t>
            </a:r>
            <a:r>
              <a:rPr lang="en-US" sz="1200" b="1" spc="-4" dirty="0">
                <a:solidFill>
                  <a:srgbClr val="45515E"/>
                </a:solidFill>
                <a:latin typeface="Carlito"/>
                <a:cs typeface="Carlito"/>
              </a:rPr>
              <a:t>type</a:t>
            </a:r>
            <a:r>
              <a:rPr lang="en-US" sz="1200" b="1" spc="75" dirty="0">
                <a:solidFill>
                  <a:srgbClr val="45515E"/>
                </a:solidFill>
                <a:latin typeface="Carlito"/>
                <a:cs typeface="Carlito"/>
              </a:rPr>
              <a:t> </a:t>
            </a:r>
            <a:r>
              <a:rPr lang="en-US" sz="1200" b="1" spc="-4" dirty="0">
                <a:solidFill>
                  <a:srgbClr val="45515E"/>
                </a:solidFill>
                <a:latin typeface="Carlito"/>
                <a:cs typeface="Carlito"/>
              </a:rPr>
              <a:t>?</a:t>
            </a:r>
            <a:r>
              <a:rPr lang="en-US" sz="1200" dirty="0" err="1">
                <a:solidFill>
                  <a:srgbClr val="45515E"/>
                </a:solidFill>
                <a:latin typeface="Courier New"/>
                <a:cs typeface="Courier New"/>
              </a:rPr>
              <a:t>o</a:t>
            </a:r>
            <a:r>
              <a:rPr lang="en-US" sz="1200" dirty="0" err="1">
                <a:solidFill>
                  <a:srgbClr val="45515E"/>
                </a:solidFill>
                <a:latin typeface="Carlito"/>
                <a:cs typeface="Carlito"/>
              </a:rPr>
              <a:t>Esotropia</a:t>
            </a:r>
            <a:endParaRPr lang="en-US" sz="1200" dirty="0">
              <a:solidFill>
                <a:srgbClr val="45515E"/>
              </a:solidFill>
              <a:latin typeface="Carlito"/>
              <a:cs typeface="Carlito"/>
            </a:endParaRPr>
          </a:p>
          <a:p>
            <a:pPr marL="247174" indent="-238125">
              <a:spcBef>
                <a:spcPts val="503"/>
              </a:spcBef>
              <a:buSzPct val="96428"/>
              <a:buFont typeface="Wingdings"/>
              <a:buChar char=""/>
              <a:tabLst>
                <a:tab pos="247650" algn="l"/>
              </a:tabLst>
            </a:pPr>
            <a:r>
              <a:rPr lang="en-US" sz="1200" b="1" dirty="0">
                <a:solidFill>
                  <a:srgbClr val="45515E"/>
                </a:solidFill>
                <a:latin typeface="Carlito"/>
                <a:cs typeface="Carlito"/>
              </a:rPr>
              <a:t>Prognosis ? Good </a:t>
            </a:r>
            <a:endParaRPr lang="en-US" sz="1200" b="1" dirty="0">
              <a:latin typeface="Carlito"/>
              <a:cs typeface="Carlito"/>
            </a:endParaRPr>
          </a:p>
          <a:p>
            <a:pPr marL="247174" indent="-238125">
              <a:spcBef>
                <a:spcPts val="503"/>
              </a:spcBef>
              <a:buSzPct val="96428"/>
              <a:buFont typeface="Wingdings"/>
              <a:buChar char=""/>
              <a:tabLst>
                <a:tab pos="247650" algn="l"/>
              </a:tabLst>
            </a:pPr>
            <a:r>
              <a:rPr lang="en-US" sz="1200" b="1" spc="-8" dirty="0">
                <a:solidFill>
                  <a:srgbClr val="45515E"/>
                </a:solidFill>
                <a:latin typeface="Carlito"/>
                <a:cs typeface="Carlito"/>
              </a:rPr>
              <a:t>Mention </a:t>
            </a:r>
            <a:r>
              <a:rPr lang="en-US" sz="1200" b="1" spc="-4" dirty="0">
                <a:solidFill>
                  <a:srgbClr val="45515E"/>
                </a:solidFill>
                <a:latin typeface="Carlito"/>
                <a:cs typeface="Carlito"/>
              </a:rPr>
              <a:t>two </a:t>
            </a:r>
            <a:r>
              <a:rPr lang="en-US" sz="1200" b="1" spc="-11" dirty="0">
                <a:solidFill>
                  <a:srgbClr val="45515E"/>
                </a:solidFill>
                <a:latin typeface="Carlito"/>
                <a:cs typeface="Carlito"/>
              </a:rPr>
              <a:t>differential</a:t>
            </a:r>
            <a:r>
              <a:rPr lang="en-US" sz="1200" b="1" spc="49" dirty="0">
                <a:solidFill>
                  <a:srgbClr val="45515E"/>
                </a:solidFill>
                <a:latin typeface="Carlito"/>
                <a:cs typeface="Carlito"/>
              </a:rPr>
              <a:t> </a:t>
            </a:r>
            <a:r>
              <a:rPr lang="en-US" sz="1200" b="1" spc="-4" dirty="0">
                <a:solidFill>
                  <a:srgbClr val="45515E"/>
                </a:solidFill>
                <a:latin typeface="Carlito"/>
                <a:cs typeface="Carlito"/>
              </a:rPr>
              <a:t>diagnosis?</a:t>
            </a:r>
            <a:endParaRPr lang="en-US" sz="1200" dirty="0">
              <a:latin typeface="Carlito"/>
              <a:cs typeface="Carlito"/>
            </a:endParaRPr>
          </a:p>
          <a:p>
            <a:pPr marL="351949">
              <a:spcBef>
                <a:spcPts val="116"/>
              </a:spcBef>
            </a:pPr>
            <a:r>
              <a:rPr lang="en-US" sz="1200" spc="4" dirty="0" err="1">
                <a:solidFill>
                  <a:srgbClr val="45515E"/>
                </a:solidFill>
                <a:latin typeface="Courier New"/>
                <a:cs typeface="Courier New"/>
              </a:rPr>
              <a:t>o</a:t>
            </a:r>
            <a:r>
              <a:rPr lang="en-US" sz="1200" spc="4" dirty="0" err="1">
                <a:solidFill>
                  <a:srgbClr val="45515E"/>
                </a:solidFill>
                <a:latin typeface="Carlito"/>
                <a:cs typeface="Carlito"/>
              </a:rPr>
              <a:t>Abducent</a:t>
            </a:r>
            <a:r>
              <a:rPr lang="en-US" sz="1200" spc="4" dirty="0">
                <a:solidFill>
                  <a:srgbClr val="45515E"/>
                </a:solidFill>
                <a:latin typeface="Carlito"/>
                <a:cs typeface="Carlito"/>
              </a:rPr>
              <a:t> </a:t>
            </a:r>
            <a:r>
              <a:rPr lang="en-US" sz="1200" spc="-8" dirty="0">
                <a:solidFill>
                  <a:srgbClr val="45515E"/>
                </a:solidFill>
                <a:latin typeface="Carlito"/>
                <a:cs typeface="Carlito"/>
              </a:rPr>
              <a:t>nerve</a:t>
            </a:r>
            <a:r>
              <a:rPr lang="en-US" sz="1200" spc="26" dirty="0">
                <a:solidFill>
                  <a:srgbClr val="45515E"/>
                </a:solidFill>
                <a:latin typeface="Carlito"/>
                <a:cs typeface="Carlito"/>
              </a:rPr>
              <a:t> </a:t>
            </a:r>
            <a:r>
              <a:rPr lang="en-US" sz="1200" spc="-15" dirty="0">
                <a:solidFill>
                  <a:srgbClr val="45515E"/>
                </a:solidFill>
                <a:latin typeface="Carlito"/>
                <a:cs typeface="Carlito"/>
              </a:rPr>
              <a:t>paralysis</a:t>
            </a:r>
          </a:p>
          <a:p>
            <a:pPr marL="351949">
              <a:spcBef>
                <a:spcPts val="116"/>
              </a:spcBef>
            </a:pPr>
            <a:r>
              <a:rPr lang="en-US" sz="1200" spc="-8" dirty="0" err="1">
                <a:solidFill>
                  <a:srgbClr val="45515E"/>
                </a:solidFill>
                <a:latin typeface="Courier New"/>
                <a:cs typeface="Courier New"/>
              </a:rPr>
              <a:t>o</a:t>
            </a:r>
            <a:r>
              <a:rPr lang="en-US" sz="1200" spc="-8" dirty="0" err="1">
                <a:solidFill>
                  <a:srgbClr val="45515E"/>
                </a:solidFill>
                <a:latin typeface="Carlito"/>
                <a:cs typeface="Carlito"/>
              </a:rPr>
              <a:t>Retinoblastoma</a:t>
            </a:r>
            <a:endParaRPr lang="en-US" sz="1200" spc="-8" dirty="0">
              <a:solidFill>
                <a:srgbClr val="45515E"/>
              </a:solidFill>
              <a:latin typeface="Carlito"/>
              <a:cs typeface="Carlito"/>
            </a:endParaRPr>
          </a:p>
          <a:p>
            <a:pPr marL="351949">
              <a:spcBef>
                <a:spcPts val="116"/>
              </a:spcBef>
            </a:pPr>
            <a:endParaRPr lang="en-US" spc="-8" dirty="0">
              <a:solidFill>
                <a:srgbClr val="45515E"/>
              </a:solidFill>
              <a:latin typeface="Carlito"/>
              <a:cs typeface="Carlito"/>
            </a:endParaRPr>
          </a:p>
          <a:p>
            <a:pPr marL="351949">
              <a:spcBef>
                <a:spcPts val="116"/>
              </a:spcBef>
            </a:pPr>
            <a:endParaRPr lang="en-US" sz="1200" dirty="0">
              <a:latin typeface="Carlito"/>
              <a:cs typeface="Carlito"/>
            </a:endParaRPr>
          </a:p>
          <a:p>
            <a:pPr marL="351949">
              <a:spcBef>
                <a:spcPts val="116"/>
              </a:spcBef>
            </a:pPr>
            <a:endParaRPr lang="en-US" sz="1200" dirty="0">
              <a:latin typeface="Carlito"/>
              <a:cs typeface="Carlito"/>
            </a:endParaRPr>
          </a:p>
          <a:p>
            <a:endParaRPr lang="en-US" dirty="0"/>
          </a:p>
        </p:txBody>
      </p:sp>
      <p:grpSp>
        <p:nvGrpSpPr>
          <p:cNvPr id="5" name="object 4">
            <a:extLst>
              <a:ext uri="{FF2B5EF4-FFF2-40B4-BE49-F238E27FC236}">
                <a16:creationId xmlns:a16="http://schemas.microsoft.com/office/drawing/2014/main" id="{196F99E3-510F-6FB7-8775-70D58E044FB6}"/>
              </a:ext>
            </a:extLst>
          </p:cNvPr>
          <p:cNvGrpSpPr/>
          <p:nvPr/>
        </p:nvGrpSpPr>
        <p:grpSpPr>
          <a:xfrm>
            <a:off x="5467375" y="1903206"/>
            <a:ext cx="2665571" cy="2436019"/>
            <a:chOff x="8174735" y="1109472"/>
            <a:chExt cx="3554095" cy="3248025"/>
          </a:xfrm>
        </p:grpSpPr>
        <p:sp>
          <p:nvSpPr>
            <p:cNvPr id="6" name="object 5">
              <a:extLst>
                <a:ext uri="{FF2B5EF4-FFF2-40B4-BE49-F238E27FC236}">
                  <a16:creationId xmlns:a16="http://schemas.microsoft.com/office/drawing/2014/main" id="{7444E9DA-06F1-8EF5-EAC1-2AE98A130712}"/>
                </a:ext>
              </a:extLst>
            </p:cNvPr>
            <p:cNvSpPr/>
            <p:nvPr/>
          </p:nvSpPr>
          <p:spPr>
            <a:xfrm>
              <a:off x="8174735" y="1109472"/>
              <a:ext cx="3553968" cy="3247644"/>
            </a:xfrm>
            <a:prstGeom prst="rect">
              <a:avLst/>
            </a:prstGeom>
            <a:blipFill>
              <a:blip r:embed="rId2" cstate="print"/>
              <a:stretch>
                <a:fillRect/>
              </a:stretch>
            </a:blipFill>
          </p:spPr>
          <p:txBody>
            <a:bodyPr wrap="square" lIns="0" tIns="0" rIns="0" bIns="0" rtlCol="0"/>
            <a:lstStyle/>
            <a:p>
              <a:endParaRPr sz="1350"/>
            </a:p>
          </p:txBody>
        </p:sp>
        <p:sp>
          <p:nvSpPr>
            <p:cNvPr id="7" name="object 6">
              <a:extLst>
                <a:ext uri="{FF2B5EF4-FFF2-40B4-BE49-F238E27FC236}">
                  <a16:creationId xmlns:a16="http://schemas.microsoft.com/office/drawing/2014/main" id="{181C948B-39B6-9EB4-EF2F-329A2F2DFD14}"/>
                </a:ext>
              </a:extLst>
            </p:cNvPr>
            <p:cNvSpPr/>
            <p:nvPr/>
          </p:nvSpPr>
          <p:spPr>
            <a:xfrm>
              <a:off x="8369807" y="1304544"/>
              <a:ext cx="2983992" cy="2677667"/>
            </a:xfrm>
            <a:prstGeom prst="rect">
              <a:avLst/>
            </a:prstGeom>
            <a:blipFill>
              <a:blip r:embed="rId3" cstate="print"/>
              <a:stretch>
                <a:fillRect/>
              </a:stretch>
            </a:blipFill>
          </p:spPr>
          <p:txBody>
            <a:bodyPr wrap="square" lIns="0" tIns="0" rIns="0" bIns="0" rtlCol="0"/>
            <a:lstStyle/>
            <a:p>
              <a:endParaRPr sz="1350"/>
            </a:p>
          </p:txBody>
        </p:sp>
      </p:grpSp>
    </p:spTree>
    <p:extLst>
      <p:ext uri="{BB962C8B-B14F-4D97-AF65-F5344CB8AC3E}">
        <p14:creationId xmlns:p14="http://schemas.microsoft.com/office/powerpoint/2010/main" val="6783131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65" y="1532776"/>
            <a:ext cx="7886700" cy="994172"/>
          </a:xfrm>
        </p:spPr>
        <p:txBody>
          <a:bodyPr>
            <a:noAutofit/>
          </a:bodyPr>
          <a:lstStyle/>
          <a:p>
            <a:r>
              <a:rPr lang="en-US" sz="2700" b="1" dirty="0"/>
              <a:t>Q5</a:t>
            </a:r>
            <a:r>
              <a:rPr lang="en-US" sz="2400" dirty="0"/>
              <a:t> </a:t>
            </a:r>
            <a:br>
              <a:rPr lang="en-US" sz="2400" dirty="0"/>
            </a:br>
            <a:r>
              <a:rPr lang="en-US" sz="2400" dirty="0"/>
              <a:t>Q </a:t>
            </a:r>
            <a:r>
              <a:rPr lang="en-US" sz="2400" dirty="0">
                <a:latin typeface="Times New Roman" panose="02020603050405020304" pitchFamily="18" charset="0"/>
                <a:cs typeface="Times New Roman" panose="02020603050405020304" pitchFamily="18" charset="0"/>
              </a:rPr>
              <a:t>A 2 year old child brought by his parents with the following picture. The mother is worried because of the constant lacrimation her child has. </a:t>
            </a:r>
            <a:r>
              <a:rPr lang="en-US" sz="2400" b="1" u="sng" dirty="0">
                <a:latin typeface="Times New Roman" panose="02020603050405020304" pitchFamily="18" charset="0"/>
                <a:cs typeface="Times New Roman" panose="02020603050405020304" pitchFamily="18" charset="0"/>
              </a:rPr>
              <a:t>provided that is intraocular pressure was </a:t>
            </a:r>
            <a:r>
              <a:rPr lang="en-US" sz="2400" b="1" u="sng" dirty="0">
                <a:solidFill>
                  <a:srgbClr val="0070C0"/>
                </a:solidFill>
                <a:latin typeface="Times New Roman" panose="02020603050405020304" pitchFamily="18" charset="0"/>
                <a:cs typeface="Times New Roman" panose="02020603050405020304" pitchFamily="18" charset="0"/>
              </a:rPr>
              <a:t>27 mmHg .</a:t>
            </a:r>
            <a:br>
              <a:rPr lang="en-US" sz="2400" b="1" u="sng" dirty="0">
                <a:latin typeface="Times New Roman" panose="02020603050405020304" pitchFamily="18" charset="0"/>
                <a:cs typeface="Times New Roman" panose="02020603050405020304" pitchFamily="18" charset="0"/>
              </a:rPr>
            </a:br>
            <a:endParaRPr lang="en-US" sz="2400" dirty="0"/>
          </a:p>
        </p:txBody>
      </p:sp>
      <p:pic>
        <p:nvPicPr>
          <p:cNvPr id="4" name="Content Placeholder 3"/>
          <p:cNvPicPr>
            <a:picLocks noGrp="1" noChangeAspect="1"/>
          </p:cNvPicPr>
          <p:nvPr>
            <p:ph idx="1"/>
          </p:nvPr>
        </p:nvPicPr>
        <p:blipFill>
          <a:blip r:embed="rId2"/>
          <a:stretch>
            <a:fillRect/>
          </a:stretch>
        </p:blipFill>
        <p:spPr>
          <a:xfrm>
            <a:off x="5636973" y="3563662"/>
            <a:ext cx="3507028" cy="2437088"/>
          </a:xfrm>
          <a:prstGeom prst="rect">
            <a:avLst/>
          </a:prstGeom>
        </p:spPr>
      </p:pic>
      <p:sp>
        <p:nvSpPr>
          <p:cNvPr id="5" name="TextBox 4"/>
          <p:cNvSpPr txBox="1"/>
          <p:nvPr/>
        </p:nvSpPr>
        <p:spPr>
          <a:xfrm>
            <a:off x="383722" y="2784331"/>
            <a:ext cx="3544933" cy="2585323"/>
          </a:xfrm>
          <a:prstGeom prst="rect">
            <a:avLst/>
          </a:prstGeom>
          <a:noFill/>
        </p:spPr>
        <p:txBody>
          <a:bodyPr wrap="square" rtlCol="0">
            <a:spAutoFit/>
          </a:bodyPr>
          <a:lstStyle/>
          <a:p>
            <a:pPr marL="342900" indent="-342900">
              <a:buFont typeface="+mj-lt"/>
              <a:buAutoNum type="arabicPeriod"/>
            </a:pPr>
            <a:r>
              <a:rPr lang="en-US" dirty="0"/>
              <a:t>Name of this case ?  </a:t>
            </a:r>
            <a:r>
              <a:rPr lang="en-US" dirty="0" err="1">
                <a:solidFill>
                  <a:srgbClr val="00B050"/>
                </a:solidFill>
              </a:rPr>
              <a:t>Buphthalmos</a:t>
            </a:r>
            <a:r>
              <a:rPr lang="en-US" dirty="0">
                <a:solidFill>
                  <a:srgbClr val="00B050"/>
                </a:solidFill>
              </a:rPr>
              <a:t> </a:t>
            </a:r>
          </a:p>
          <a:p>
            <a:pPr marL="342900" indent="-342900">
              <a:buFont typeface="+mj-lt"/>
              <a:buAutoNum type="arabicPeriod"/>
            </a:pPr>
            <a:r>
              <a:rPr lang="en-US" dirty="0"/>
              <a:t>Medical treatment ? </a:t>
            </a:r>
            <a:r>
              <a:rPr lang="en-US" dirty="0">
                <a:solidFill>
                  <a:srgbClr val="00B050"/>
                </a:solidFill>
              </a:rPr>
              <a:t>Acetazolamide , </a:t>
            </a:r>
            <a:r>
              <a:rPr lang="en-US" dirty="0" err="1">
                <a:solidFill>
                  <a:srgbClr val="00B050"/>
                </a:solidFill>
              </a:rPr>
              <a:t>timolol</a:t>
            </a:r>
            <a:r>
              <a:rPr lang="en-US" dirty="0">
                <a:solidFill>
                  <a:srgbClr val="00B050"/>
                </a:solidFill>
              </a:rPr>
              <a:t> , </a:t>
            </a:r>
            <a:r>
              <a:rPr lang="en-US" dirty="0" err="1">
                <a:solidFill>
                  <a:srgbClr val="00B050"/>
                </a:solidFill>
              </a:rPr>
              <a:t>pilocarbine</a:t>
            </a:r>
            <a:r>
              <a:rPr lang="en-US" dirty="0">
                <a:solidFill>
                  <a:srgbClr val="00B050"/>
                </a:solidFill>
              </a:rPr>
              <a:t> </a:t>
            </a:r>
          </a:p>
          <a:p>
            <a:pPr marL="342900" indent="-342900">
              <a:buFont typeface="+mj-lt"/>
              <a:buAutoNum type="arabicPeriod"/>
            </a:pPr>
            <a:r>
              <a:rPr lang="en-US" dirty="0"/>
              <a:t>need surgery  ? </a:t>
            </a:r>
            <a:r>
              <a:rPr lang="en-US" dirty="0">
                <a:solidFill>
                  <a:srgbClr val="00B050"/>
                </a:solidFill>
              </a:rPr>
              <a:t>Yes</a:t>
            </a:r>
            <a:r>
              <a:rPr lang="en-US" dirty="0"/>
              <a:t> </a:t>
            </a:r>
          </a:p>
          <a:p>
            <a:pPr marL="342900" indent="-342900">
              <a:buFont typeface="+mj-lt"/>
              <a:buAutoNum type="arabicPeriod"/>
            </a:pPr>
            <a:r>
              <a:rPr lang="en-US" dirty="0">
                <a:latin typeface="Times New Roman" panose="02020603050405020304" pitchFamily="18" charset="0"/>
                <a:cs typeface="Times New Roman" panose="02020603050405020304" pitchFamily="18" charset="0"/>
              </a:rPr>
              <a:t>The most likely diagnosis of this patient ocular problem? </a:t>
            </a:r>
            <a:r>
              <a:rPr lang="en-US" dirty="0">
                <a:solidFill>
                  <a:srgbClr val="00B050"/>
                </a:solidFill>
              </a:rPr>
              <a:t> Congenital glaucoma </a:t>
            </a:r>
          </a:p>
        </p:txBody>
      </p:sp>
      <p:sp>
        <p:nvSpPr>
          <p:cNvPr id="3" name="Slide Number Placeholder 2">
            <a:extLst>
              <a:ext uri="{FF2B5EF4-FFF2-40B4-BE49-F238E27FC236}">
                <a16:creationId xmlns:a16="http://schemas.microsoft.com/office/drawing/2014/main" id="{F79D85D4-B203-FFD2-F610-9FD439849DAB}"/>
              </a:ext>
            </a:extLst>
          </p:cNvPr>
          <p:cNvSpPr>
            <a:spLocks noGrp="1"/>
          </p:cNvSpPr>
          <p:nvPr>
            <p:ph type="sldNum" sz="quarter" idx="12"/>
          </p:nvPr>
        </p:nvSpPr>
        <p:spPr/>
        <p:txBody>
          <a:bodyPr/>
          <a:lstStyle/>
          <a:p>
            <a:fld id="{E90C49B3-DFFD-4844-A6FF-8C37A804B8FA}" type="slidenum">
              <a:rPr lang="en-US" smtClean="0"/>
              <a:t>140</a:t>
            </a:fld>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901338" y="1006637"/>
            <a:ext cx="6965029" cy="1072214"/>
          </a:xfrm>
        </p:spPr>
        <p:txBody>
          <a:bodyPr>
            <a:noAutofit/>
          </a:bodyPr>
          <a:lstStyle/>
          <a:p>
            <a:pPr algn="l">
              <a:buNone/>
            </a:pPr>
            <a:r>
              <a:rPr lang="en-US" sz="4000" b="1" dirty="0">
                <a:highlight>
                  <a:srgbClr val="FF0000"/>
                </a:highlight>
                <a:latin typeface="Times New Roman" panose="02020603050405020304" pitchFamily="18" charset="0"/>
                <a:cs typeface="Times New Roman" panose="02020603050405020304" pitchFamily="18" charset="0"/>
              </a:rPr>
              <a:t>Q6</a:t>
            </a:r>
            <a:r>
              <a:rPr lang="en-US" sz="1800" dirty="0">
                <a:latin typeface="Times New Roman" panose="02020603050405020304" pitchFamily="18" charset="0"/>
                <a:cs typeface="Times New Roman" panose="02020603050405020304" pitchFamily="18" charset="0"/>
              </a:rPr>
              <a:t> </a:t>
            </a:r>
          </a:p>
          <a:p>
            <a:pPr algn="l">
              <a:buNone/>
            </a:pPr>
            <a:r>
              <a:rPr lang="en-US" sz="1800" dirty="0">
                <a:latin typeface="Times New Roman" panose="02020603050405020304" pitchFamily="18" charset="0"/>
                <a:cs typeface="Times New Roman" panose="02020603050405020304" pitchFamily="18" charset="0"/>
              </a:rPr>
              <a:t>This a 16 year old male wearing +10 glasses in both eyes , the patient history was significant of presence of mitral </a:t>
            </a:r>
            <a:r>
              <a:rPr lang="en-US" sz="1800" dirty="0" err="1">
                <a:latin typeface="Times New Roman" panose="02020603050405020304" pitchFamily="18" charset="0"/>
                <a:cs typeface="Times New Roman" panose="02020603050405020304" pitchFamily="18" charset="0"/>
              </a:rPr>
              <a:t>valvular</a:t>
            </a:r>
            <a:r>
              <a:rPr lang="en-US" sz="1800" dirty="0">
                <a:latin typeface="Times New Roman" panose="02020603050405020304" pitchFamily="18" charset="0"/>
                <a:cs typeface="Times New Roman" panose="02020603050405020304" pitchFamily="18" charset="0"/>
              </a:rPr>
              <a:t> prolapse , the patient is tall and thin  , anterior segment examination is shown in the picture .</a:t>
            </a:r>
          </a:p>
        </p:txBody>
      </p:sp>
      <p:sp>
        <p:nvSpPr>
          <p:cNvPr id="8" name="Content Placeholder 7"/>
          <p:cNvSpPr>
            <a:spLocks noGrp="1"/>
          </p:cNvSpPr>
          <p:nvPr>
            <p:ph sz="half" idx="2"/>
          </p:nvPr>
        </p:nvSpPr>
        <p:spPr>
          <a:xfrm>
            <a:off x="279396" y="2992518"/>
            <a:ext cx="4104456" cy="3546394"/>
          </a:xfrm>
        </p:spPr>
        <p:txBody>
          <a:bodyPr>
            <a:normAutofit fontScale="92500" lnSpcReduction="10000"/>
          </a:bodyPr>
          <a:lstStyle/>
          <a:p>
            <a:pPr algn="l">
              <a:buNone/>
            </a:pPr>
            <a:r>
              <a:rPr lang="en-US" sz="2400" dirty="0">
                <a:latin typeface="Times New Roman" panose="02020603050405020304" pitchFamily="18" charset="0"/>
                <a:cs typeface="Times New Roman" panose="02020603050405020304" pitchFamily="18" charset="0"/>
              </a:rPr>
              <a:t>Name of sign ? </a:t>
            </a:r>
            <a:r>
              <a:rPr lang="en-US" sz="2400" dirty="0">
                <a:solidFill>
                  <a:srgbClr val="00B050"/>
                </a:solidFill>
                <a:latin typeface="Times New Roman" panose="02020603050405020304" pitchFamily="18" charset="0"/>
                <a:cs typeface="Times New Roman" panose="02020603050405020304" pitchFamily="18" charset="0"/>
              </a:rPr>
              <a:t>Lens subluxation </a:t>
            </a:r>
          </a:p>
          <a:p>
            <a:pPr algn="l">
              <a:buNone/>
            </a:pPr>
            <a:r>
              <a:rPr lang="en-US" sz="2400" dirty="0">
                <a:latin typeface="Times New Roman" panose="02020603050405020304" pitchFamily="18" charset="0"/>
                <a:cs typeface="Times New Roman" panose="02020603050405020304" pitchFamily="18" charset="0"/>
              </a:rPr>
              <a:t>Causes ? </a:t>
            </a:r>
            <a:r>
              <a:rPr lang="en-US" sz="2400" dirty="0" err="1">
                <a:solidFill>
                  <a:srgbClr val="00B050"/>
                </a:solidFill>
                <a:latin typeface="Times New Roman" panose="02020603050405020304" pitchFamily="18" charset="0"/>
                <a:cs typeface="Times New Roman" panose="02020603050405020304" pitchFamily="18" charset="0"/>
              </a:rPr>
              <a:t>Marfan</a:t>
            </a:r>
            <a:r>
              <a:rPr lang="en-US" sz="2400" dirty="0">
                <a:solidFill>
                  <a:srgbClr val="00B050"/>
                </a:solidFill>
                <a:latin typeface="Times New Roman" panose="02020603050405020304" pitchFamily="18" charset="0"/>
                <a:cs typeface="Times New Roman" panose="02020603050405020304" pitchFamily="18" charset="0"/>
              </a:rPr>
              <a:t> syndrome , long standing glaucoma , </a:t>
            </a:r>
            <a:r>
              <a:rPr lang="en-US" sz="2400" dirty="0" err="1">
                <a:solidFill>
                  <a:srgbClr val="00B050"/>
                </a:solidFill>
                <a:latin typeface="Times New Roman" panose="02020603050405020304" pitchFamily="18" charset="0"/>
                <a:cs typeface="Times New Roman" panose="02020603050405020304" pitchFamily="18" charset="0"/>
              </a:rPr>
              <a:t>hypermature</a:t>
            </a:r>
            <a:r>
              <a:rPr lang="en-US" sz="2400" dirty="0">
                <a:solidFill>
                  <a:srgbClr val="00B050"/>
                </a:solidFill>
                <a:latin typeface="Times New Roman" panose="02020603050405020304" pitchFamily="18" charset="0"/>
                <a:cs typeface="Times New Roman" panose="02020603050405020304" pitchFamily="18" charset="0"/>
              </a:rPr>
              <a:t> cataract , trauma </a:t>
            </a:r>
          </a:p>
          <a:p>
            <a:pPr algn="l">
              <a:buNone/>
            </a:pPr>
            <a:endParaRPr lang="en-US" sz="2400" dirty="0">
              <a:latin typeface="Times New Roman" panose="02020603050405020304" pitchFamily="18" charset="0"/>
              <a:cs typeface="Times New Roman" panose="02020603050405020304" pitchFamily="18" charset="0"/>
            </a:endParaRPr>
          </a:p>
          <a:p>
            <a:pPr marL="0" indent="0">
              <a:buNone/>
            </a:pPr>
            <a:r>
              <a:rPr lang="en-US" sz="4000" dirty="0"/>
              <a:t>Does it cause retinal detachment? </a:t>
            </a:r>
            <a:r>
              <a:rPr lang="en-US" sz="4000" dirty="0">
                <a:solidFill>
                  <a:srgbClr val="00B050"/>
                </a:solidFill>
              </a:rPr>
              <a:t>yes</a:t>
            </a:r>
          </a:p>
          <a:p>
            <a:pPr marL="0" indent="0">
              <a:buNone/>
            </a:pPr>
            <a:br>
              <a:rPr lang="en-US" sz="2400" dirty="0"/>
            </a:br>
            <a:endParaRPr lang="ar-JO"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015037" y="3770151"/>
            <a:ext cx="3128963" cy="2143125"/>
          </a:xfrm>
          <a:prstGeom prst="rect">
            <a:avLst/>
          </a:prstGeom>
        </p:spPr>
      </p:pic>
      <p:sp>
        <p:nvSpPr>
          <p:cNvPr id="2" name="Slide Number Placeholder 1">
            <a:extLst>
              <a:ext uri="{FF2B5EF4-FFF2-40B4-BE49-F238E27FC236}">
                <a16:creationId xmlns:a16="http://schemas.microsoft.com/office/drawing/2014/main" id="{E27AAD5A-C69E-6E4A-AD3F-82DA491545F9}"/>
              </a:ext>
            </a:extLst>
          </p:cNvPr>
          <p:cNvSpPr>
            <a:spLocks noGrp="1"/>
          </p:cNvSpPr>
          <p:nvPr>
            <p:ph type="sldNum" sz="quarter" idx="12"/>
          </p:nvPr>
        </p:nvSpPr>
        <p:spPr/>
        <p:txBody>
          <a:bodyPr/>
          <a:lstStyle/>
          <a:p>
            <a:fld id="{E90C49B3-DFFD-4844-A6FF-8C37A804B8FA}" type="slidenum">
              <a:rPr lang="en-US" smtClean="0"/>
              <a:t>141</a:t>
            </a:fld>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Q7 :</a:t>
            </a:r>
          </a:p>
        </p:txBody>
      </p:sp>
      <p:sp>
        <p:nvSpPr>
          <p:cNvPr id="5" name="Content Placeholder 4"/>
          <p:cNvSpPr>
            <a:spLocks noGrp="1"/>
          </p:cNvSpPr>
          <p:nvPr>
            <p:ph idx="1"/>
          </p:nvPr>
        </p:nvSpPr>
        <p:spPr/>
        <p:txBody>
          <a:bodyPr/>
          <a:lstStyle/>
          <a:p>
            <a:r>
              <a:rPr lang="en-US" dirty="0"/>
              <a:t>Refractive error ? </a:t>
            </a:r>
            <a:r>
              <a:rPr lang="en-US" dirty="0">
                <a:solidFill>
                  <a:srgbClr val="00B050"/>
                </a:solidFill>
              </a:rPr>
              <a:t>Myopia</a:t>
            </a:r>
            <a:r>
              <a:rPr lang="en-US" dirty="0"/>
              <a:t> </a:t>
            </a:r>
          </a:p>
          <a:p>
            <a:r>
              <a:rPr lang="en-US" dirty="0"/>
              <a:t>Type of lens ? </a:t>
            </a:r>
            <a:r>
              <a:rPr lang="en-US" dirty="0">
                <a:solidFill>
                  <a:srgbClr val="00B050"/>
                </a:solidFill>
              </a:rPr>
              <a:t>Concave</a:t>
            </a:r>
            <a:r>
              <a:rPr lang="en-US" dirty="0"/>
              <a:t> </a:t>
            </a:r>
          </a:p>
          <a:p>
            <a:r>
              <a:rPr lang="en-US" dirty="0"/>
              <a:t>Method of treatment ?  </a:t>
            </a:r>
            <a:r>
              <a:rPr lang="en-US" dirty="0">
                <a:solidFill>
                  <a:srgbClr val="00B050"/>
                </a:solidFill>
              </a:rPr>
              <a:t>spectacle , laser </a:t>
            </a:r>
          </a:p>
        </p:txBody>
      </p:sp>
      <p:pic>
        <p:nvPicPr>
          <p:cNvPr id="1026" name="Picture 2" descr="https://scontent.xx.fbcdn.net/v/t1.15752-0/p206x206/123728865_812596456227170_3270182528059488439_n.png?_nc_cat=111&amp;ccb=2&amp;_nc_sid=58c789&amp;_nc_eui2=AeHrXyiBivcGhA5dIocHCpmmfspzcd0Iq4d-ynNx3Qirh35hgBrYsVycH21DXs0VKq_d1pnLnMSCsO1PAISZzNei&amp;_nc_ohc=Hcg1IwWZ-0kAX9Cg2xi&amp;_nc_ad=z-m&amp;_nc_cid=0&amp;_nc_ht=scontent.xx&amp;_nc_tp=30&amp;oh=6a9cf07c64f508d350203cb16787f224&amp;oe=60130E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645024"/>
            <a:ext cx="4851822" cy="22112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100" b="0" i="0" u="none" strike="noStrike" cap="none" normalizeH="0" baseline="0">
                <a:ln>
                  <a:noFill/>
                </a:ln>
                <a:solidFill>
                  <a:srgbClr val="1C1E21"/>
                </a:solidFill>
                <a:effectLst/>
                <a:latin typeface="inherit"/>
                <a:cs typeface="Segoe UI Historic" panose="020B0502040204020203" pitchFamily="34" charset="0"/>
              </a:rPr>
              <a:t>Focus point in front of retina</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2"/>
          <p:cNvSpPr>
            <a:spLocks noChangeArrowheads="1"/>
          </p:cNvSpPr>
          <p:nvPr/>
        </p:nvSpPr>
        <p:spPr bwMode="auto">
          <a:xfrm>
            <a:off x="53975"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ctr" latinLnBrk="0" hangingPunct="0">
              <a:lnSpc>
                <a:spcPct val="100000"/>
              </a:lnSpc>
              <a:spcBef>
                <a:spcPct val="0"/>
              </a:spcBef>
              <a:spcAft>
                <a:spcPct val="0"/>
              </a:spcAft>
              <a:buClrTx/>
              <a:buSzTx/>
              <a:buFontTx/>
              <a:buNone/>
            </a:pPr>
            <a:r>
              <a:rPr kumimoji="0" lang="en-US" altLang="en-US" sz="1100" b="0" i="0" u="none" strike="noStrike" cap="none" normalizeH="0" baseline="0">
                <a:ln>
                  <a:noFill/>
                </a:ln>
                <a:solidFill>
                  <a:srgbClr val="1C1E21"/>
                </a:solidFill>
                <a:effectLst/>
                <a:latin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100" b="0" i="0" u="none" strike="noStrike" cap="none" normalizeH="0" baseline="0">
                <a:ln>
                  <a:noFill/>
                </a:ln>
                <a:solidFill>
                  <a:srgbClr val="1C1E21"/>
                </a:solidFill>
                <a:effectLst/>
                <a:latin typeface="inherit"/>
                <a:cs typeface="Segoe UI Historic" panose="020B0502040204020203" pitchFamily="34" charset="0"/>
              </a:rPr>
              <a:t>1</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900" b="0" i="0" u="none" strike="noStrike" cap="none" normalizeH="0" baseline="0">
                <a:ln>
                  <a:noFill/>
                </a:ln>
                <a:solidFill>
                  <a:srgbClr val="1C1E21"/>
                </a:solidFill>
                <a:effectLst/>
                <a:latin typeface="inherit"/>
                <a:cs typeface="Segoe UI Historic" panose="020B0502040204020203" pitchFamily="34" charset="0"/>
              </a:rPr>
            </a:br>
            <a:endParaRPr kumimoji="0" lang="en-US" altLang="en-US" sz="900" b="0" i="0" u="none" strike="noStrike" cap="none" normalizeH="0" baseline="0">
              <a:ln>
                <a:noFill/>
              </a:ln>
              <a:solidFill>
                <a:srgbClr val="1C1E21"/>
              </a:solidFill>
              <a:effectLst/>
              <a:latin typeface="inherit"/>
              <a:cs typeface="Segoe UI Historic" panose="020B0502040204020203" pitchFamily="34" charset="0"/>
            </a:endParaRPr>
          </a:p>
        </p:txBody>
      </p:sp>
      <p:pic>
        <p:nvPicPr>
          <p:cNvPr id="1027" name="Picture 3"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3048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90653" y="6113385"/>
            <a:ext cx="2862387" cy="369332"/>
          </a:xfrm>
          <a:prstGeom prst="rect">
            <a:avLst/>
          </a:prstGeom>
        </p:spPr>
        <p:txBody>
          <a:bodyPr wrap="none">
            <a:spAutoFit/>
          </a:bodyPr>
          <a:lstStyle/>
          <a:p>
            <a:r>
              <a:rPr lang="en-US" dirty="0"/>
              <a:t>Focus point in front of retina</a:t>
            </a:r>
          </a:p>
        </p:txBody>
      </p:sp>
      <p:sp>
        <p:nvSpPr>
          <p:cNvPr id="7" name="Slide Number Placeholder 6">
            <a:extLst>
              <a:ext uri="{FF2B5EF4-FFF2-40B4-BE49-F238E27FC236}">
                <a16:creationId xmlns:a16="http://schemas.microsoft.com/office/drawing/2014/main" id="{4F9EC603-F2B2-4BA1-B35C-C01953CC5883}"/>
              </a:ext>
            </a:extLst>
          </p:cNvPr>
          <p:cNvSpPr>
            <a:spLocks noGrp="1"/>
          </p:cNvSpPr>
          <p:nvPr>
            <p:ph type="sldNum" sz="quarter" idx="12"/>
          </p:nvPr>
        </p:nvSpPr>
        <p:spPr/>
        <p:txBody>
          <a:bodyPr/>
          <a:lstStyle/>
          <a:p>
            <a:fld id="{E90C49B3-DFFD-4844-A6FF-8C37A804B8FA}" type="slidenum">
              <a:rPr lang="en-US" smtClean="0"/>
              <a:t>142</a:t>
            </a:fld>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r">
              <a:buNone/>
            </a:pPr>
            <a:r>
              <a:rPr lang="ar-JO" dirty="0"/>
              <a:t>باقي الملف يشمل أراشيف احسان مع مجموعة من امتحانات وطن بدون تكرار مع الحلول الصحيحة . </a:t>
            </a:r>
          </a:p>
          <a:p>
            <a:pPr marL="0" indent="0" algn="r">
              <a:buNone/>
            </a:pPr>
            <a:endParaRPr lang="ar-JO" dirty="0"/>
          </a:p>
          <a:p>
            <a:pPr marL="0" indent="0" algn="r">
              <a:buNone/>
            </a:pPr>
            <a:r>
              <a:rPr lang="ar-JO" dirty="0"/>
              <a:t> بجهد من محمد هاشم , أكرم العوران .</a:t>
            </a:r>
            <a:endParaRPr lang="en-US" dirty="0"/>
          </a:p>
        </p:txBody>
      </p:sp>
      <p:sp>
        <p:nvSpPr>
          <p:cNvPr id="2" name="Slide Number Placeholder 1">
            <a:extLst>
              <a:ext uri="{FF2B5EF4-FFF2-40B4-BE49-F238E27FC236}">
                <a16:creationId xmlns:a16="http://schemas.microsoft.com/office/drawing/2014/main" id="{381B5A21-1E54-928C-1387-83C651C74882}"/>
              </a:ext>
            </a:extLst>
          </p:cNvPr>
          <p:cNvSpPr>
            <a:spLocks noGrp="1"/>
          </p:cNvSpPr>
          <p:nvPr>
            <p:ph type="sldNum" sz="quarter" idx="12"/>
          </p:nvPr>
        </p:nvSpPr>
        <p:spPr/>
        <p:txBody>
          <a:bodyPr/>
          <a:lstStyle/>
          <a:p>
            <a:fld id="{E90C49B3-DFFD-4844-A6FF-8C37A804B8FA}" type="slidenum">
              <a:rPr lang="en-US" smtClean="0"/>
              <a:t>143</a:t>
            </a:fld>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703" y="1297911"/>
            <a:ext cx="7922777" cy="4262179"/>
          </a:xfrm>
        </p:spPr>
        <p:txBody>
          <a:bodyPr>
            <a:normAutofit fontScale="92500" lnSpcReduction="20000"/>
          </a:bodyPr>
          <a:lstStyle/>
          <a:p>
            <a:pPr marL="0" indent="0">
              <a:buNone/>
            </a:pPr>
            <a:r>
              <a:rPr lang="en-US" dirty="0"/>
              <a:t>A 60 year old man presented to your clinic. With visual acuity in his left eye of 20/200.</a:t>
            </a:r>
            <a:br>
              <a:rPr lang="en-US" dirty="0"/>
            </a:br>
            <a:endParaRPr lang="ar-SA" dirty="0"/>
          </a:p>
          <a:p>
            <a:pPr marL="514350" indent="-514350">
              <a:buFont typeface="+mj-lt"/>
              <a:buAutoNum type="arabicPeriod"/>
            </a:pPr>
            <a:r>
              <a:rPr lang="en-US" dirty="0"/>
              <a:t>Your diagnosis</a:t>
            </a:r>
            <a:r>
              <a:rPr lang="ar-SA" dirty="0"/>
              <a:t> </a:t>
            </a:r>
          </a:p>
          <a:p>
            <a:pPr marL="514350" indent="-514350">
              <a:buFont typeface="+mj-lt"/>
              <a:buAutoNum type="arabicPeriod"/>
            </a:pPr>
            <a:r>
              <a:rPr lang="en-US" dirty="0"/>
              <a:t>If you know that he has RAPD in his eye name three causes</a:t>
            </a:r>
            <a:endParaRPr lang="ar-SA" dirty="0"/>
          </a:p>
          <a:p>
            <a:pPr marL="514350" indent="-514350">
              <a:buFont typeface="+mj-lt"/>
              <a:buAutoNum type="arabicPeriod"/>
            </a:pPr>
            <a:r>
              <a:rPr lang="en-US" dirty="0"/>
              <a:t>Would he benefit from surgery in his right eye if he has RAPD in his right eye (yes or no)</a:t>
            </a:r>
          </a:p>
          <a:p>
            <a:pPr marL="0" indent="0">
              <a:buNone/>
            </a:pPr>
            <a:br>
              <a:rPr lang="en-US" dirty="0">
                <a:hlinkClick r:id="rId2"/>
              </a:rPr>
            </a:br>
            <a:endParaRPr lang="en-US" dirty="0"/>
          </a:p>
        </p:txBody>
      </p:sp>
      <p:sp>
        <p:nvSpPr>
          <p:cNvPr id="7" name="TextBox 6"/>
          <p:cNvSpPr txBox="1"/>
          <p:nvPr/>
        </p:nvSpPr>
        <p:spPr>
          <a:xfrm>
            <a:off x="457200" y="575733"/>
            <a:ext cx="3106688" cy="584775"/>
          </a:xfrm>
          <a:prstGeom prst="rect">
            <a:avLst/>
          </a:prstGeom>
          <a:noFill/>
        </p:spPr>
        <p:txBody>
          <a:bodyPr wrap="square" rtlCol="0">
            <a:spAutoFit/>
          </a:bodyPr>
          <a:lstStyle/>
          <a:p>
            <a:r>
              <a:rPr lang="en-US" sz="3200" b="1" dirty="0">
                <a:solidFill>
                  <a:srgbClr val="FF0000"/>
                </a:solidFill>
              </a:rPr>
              <a:t>Question 1</a:t>
            </a:r>
          </a:p>
        </p:txBody>
      </p:sp>
      <p:pic>
        <p:nvPicPr>
          <p:cNvPr id="1026" name="Picture 2" descr="نتيجة بحث الصور عن ‪cataract left 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022" y="4581128"/>
            <a:ext cx="2244651" cy="224713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430C45B-CE81-8D5B-D172-6E0C1A2804B5}"/>
              </a:ext>
            </a:extLst>
          </p:cNvPr>
          <p:cNvSpPr>
            <a:spLocks noGrp="1"/>
          </p:cNvSpPr>
          <p:nvPr>
            <p:ph type="sldNum" sz="quarter" idx="12"/>
          </p:nvPr>
        </p:nvSpPr>
        <p:spPr/>
        <p:txBody>
          <a:bodyPr/>
          <a:lstStyle/>
          <a:p>
            <a:fld id="{E90C49B3-DFFD-4844-A6FF-8C37A804B8FA}" type="slidenum">
              <a:rPr lang="en-US" smtClean="0"/>
              <a:t>144</a:t>
            </a:fld>
            <a:endParaRPr 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dirty="0">
                <a:solidFill>
                  <a:srgbClr val="0070C0"/>
                </a:solidFill>
              </a:rPr>
              <a:t>1-Cataract</a:t>
            </a:r>
          </a:p>
          <a:p>
            <a:pPr marL="0" indent="0">
              <a:buNone/>
            </a:pPr>
            <a:endParaRPr lang="en-US" dirty="0">
              <a:solidFill>
                <a:srgbClr val="0070C0"/>
              </a:solidFill>
            </a:endParaRPr>
          </a:p>
          <a:p>
            <a:pPr marL="0" indent="0">
              <a:buNone/>
            </a:pPr>
            <a:r>
              <a:rPr lang="en-US" dirty="0">
                <a:solidFill>
                  <a:srgbClr val="0070C0"/>
                </a:solidFill>
              </a:rPr>
              <a:t>2-Optic neuritis</a:t>
            </a:r>
          </a:p>
          <a:p>
            <a:pPr marL="0" indent="0">
              <a:buNone/>
            </a:pPr>
            <a:r>
              <a:rPr lang="en-US" dirty="0">
                <a:solidFill>
                  <a:srgbClr val="0070C0"/>
                </a:solidFill>
              </a:rPr>
              <a:t>- Optic vascular disease</a:t>
            </a:r>
          </a:p>
          <a:p>
            <a:pPr marL="0" indent="0">
              <a:buNone/>
            </a:pPr>
            <a:r>
              <a:rPr lang="en-US" dirty="0">
                <a:solidFill>
                  <a:srgbClr val="0070C0"/>
                </a:solidFill>
              </a:rPr>
              <a:t>-Severe glaucoma</a:t>
            </a:r>
          </a:p>
          <a:p>
            <a:pPr marL="0" indent="0">
              <a:buNone/>
            </a:pPr>
            <a:r>
              <a:rPr lang="en-US" dirty="0">
                <a:solidFill>
                  <a:srgbClr val="0070C0"/>
                </a:solidFill>
              </a:rPr>
              <a:t>- Giant cell arteritis </a:t>
            </a:r>
          </a:p>
          <a:p>
            <a:pPr marL="0" indent="0">
              <a:buNone/>
            </a:pPr>
            <a:endParaRPr lang="en-US" dirty="0">
              <a:solidFill>
                <a:srgbClr val="0070C0"/>
              </a:solidFill>
            </a:endParaRPr>
          </a:p>
          <a:p>
            <a:pPr marL="0" indent="0">
              <a:buNone/>
            </a:pPr>
            <a:r>
              <a:rPr lang="en-US" dirty="0">
                <a:solidFill>
                  <a:srgbClr val="0070C0"/>
                </a:solidFill>
              </a:rPr>
              <a:t>3- No</a:t>
            </a:r>
          </a:p>
        </p:txBody>
      </p:sp>
      <p:sp>
        <p:nvSpPr>
          <p:cNvPr id="2" name="Slide Number Placeholder 1">
            <a:extLst>
              <a:ext uri="{FF2B5EF4-FFF2-40B4-BE49-F238E27FC236}">
                <a16:creationId xmlns:a16="http://schemas.microsoft.com/office/drawing/2014/main" id="{A9A44FA0-B4A7-C4E1-A116-F3720D20CC0F}"/>
              </a:ext>
            </a:extLst>
          </p:cNvPr>
          <p:cNvSpPr>
            <a:spLocks noGrp="1"/>
          </p:cNvSpPr>
          <p:nvPr>
            <p:ph type="sldNum" sz="quarter" idx="12"/>
          </p:nvPr>
        </p:nvSpPr>
        <p:spPr/>
        <p:txBody>
          <a:bodyPr/>
          <a:lstStyle/>
          <a:p>
            <a:fld id="{E90C49B3-DFFD-4844-A6FF-8C37A804B8FA}" type="slidenum">
              <a:rPr lang="en-US" smtClean="0"/>
              <a:t>145</a:t>
            </a:fld>
            <a:endParaRPr 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333" y="2924944"/>
            <a:ext cx="5698976" cy="3232682"/>
          </a:xfrm>
        </p:spPr>
        <p:txBody>
          <a:bodyPr/>
          <a:lstStyle/>
          <a:p>
            <a:pPr marL="514350" indent="-514350">
              <a:buFont typeface="+mj-lt"/>
              <a:buAutoNum type="arabicPeriod"/>
            </a:pPr>
            <a:r>
              <a:rPr lang="en-US" dirty="0"/>
              <a:t>Describe the findings</a:t>
            </a:r>
          </a:p>
          <a:p>
            <a:pPr marL="514350" indent="-514350">
              <a:buFont typeface="+mj-lt"/>
              <a:buAutoNum type="arabicPeriod"/>
            </a:pPr>
            <a:r>
              <a:rPr lang="en-US" dirty="0"/>
              <a:t>Your dx</a:t>
            </a:r>
          </a:p>
          <a:p>
            <a:pPr marL="514350" indent="-514350">
              <a:buFont typeface="+mj-lt"/>
              <a:buAutoNum type="arabicPeriod"/>
            </a:pPr>
            <a:r>
              <a:rPr lang="en-US" dirty="0"/>
              <a:t>Malignant or benign</a:t>
            </a:r>
          </a:p>
          <a:p>
            <a:pPr marL="514350" indent="-514350">
              <a:buFont typeface="+mj-lt"/>
              <a:buAutoNum type="arabicPeriod"/>
            </a:pPr>
            <a:r>
              <a:rPr lang="en-US" dirty="0"/>
              <a:t>Type of associated </a:t>
            </a:r>
            <a:r>
              <a:rPr lang="en-US" dirty="0" err="1"/>
              <a:t>glucoma</a:t>
            </a:r>
            <a:endParaRPr lang="en-US" dirty="0"/>
          </a:p>
        </p:txBody>
      </p:sp>
      <p:sp>
        <p:nvSpPr>
          <p:cNvPr id="6" name="TextBox 5"/>
          <p:cNvSpPr txBox="1"/>
          <p:nvPr/>
        </p:nvSpPr>
        <p:spPr>
          <a:xfrm>
            <a:off x="457200" y="575733"/>
            <a:ext cx="3394720" cy="584775"/>
          </a:xfrm>
          <a:prstGeom prst="rect">
            <a:avLst/>
          </a:prstGeom>
          <a:noFill/>
        </p:spPr>
        <p:txBody>
          <a:bodyPr wrap="square" rtlCol="0">
            <a:spAutoFit/>
          </a:bodyPr>
          <a:lstStyle/>
          <a:p>
            <a:r>
              <a:rPr lang="en-US" sz="3200" b="1" dirty="0">
                <a:solidFill>
                  <a:srgbClr val="FF0000"/>
                </a:solidFill>
              </a:rPr>
              <a:t>Question 2</a:t>
            </a:r>
          </a:p>
        </p:txBody>
      </p:sp>
      <p:pic>
        <p:nvPicPr>
          <p:cNvPr id="7" name="Picture 6"/>
          <p:cNvPicPr>
            <a:picLocks noChangeAspect="1"/>
          </p:cNvPicPr>
          <p:nvPr/>
        </p:nvPicPr>
        <p:blipFill>
          <a:blip r:embed="rId2"/>
          <a:stretch>
            <a:fillRect/>
          </a:stretch>
        </p:blipFill>
        <p:spPr>
          <a:xfrm>
            <a:off x="4860032" y="476672"/>
            <a:ext cx="4085635" cy="2774476"/>
          </a:xfrm>
          <a:prstGeom prst="rect">
            <a:avLst/>
          </a:prstGeom>
        </p:spPr>
      </p:pic>
      <p:sp>
        <p:nvSpPr>
          <p:cNvPr id="2" name="Slide Number Placeholder 1">
            <a:extLst>
              <a:ext uri="{FF2B5EF4-FFF2-40B4-BE49-F238E27FC236}">
                <a16:creationId xmlns:a16="http://schemas.microsoft.com/office/drawing/2014/main" id="{6F1F825D-4017-3A81-856F-78DD3607C8C1}"/>
              </a:ext>
            </a:extLst>
          </p:cNvPr>
          <p:cNvSpPr>
            <a:spLocks noGrp="1"/>
          </p:cNvSpPr>
          <p:nvPr>
            <p:ph type="sldNum" sz="quarter" idx="12"/>
          </p:nvPr>
        </p:nvSpPr>
        <p:spPr/>
        <p:txBody>
          <a:bodyPr/>
          <a:lstStyle/>
          <a:p>
            <a:fld id="{E90C49B3-DFFD-4844-A6FF-8C37A804B8FA}" type="slidenum">
              <a:rPr lang="en-US" smtClean="0"/>
              <a:t>146</a:t>
            </a:fld>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0070C0"/>
                </a:solidFill>
              </a:rPr>
              <a:t>1-dark irregular mass in anterior chamber cover the iris and the pupil partially</a:t>
            </a:r>
          </a:p>
          <a:p>
            <a:pPr marL="0" indent="0">
              <a:buNone/>
            </a:pPr>
            <a:r>
              <a:rPr lang="en-US" dirty="0">
                <a:solidFill>
                  <a:srgbClr val="0070C0"/>
                </a:solidFill>
              </a:rPr>
              <a:t>2- melanoma </a:t>
            </a:r>
          </a:p>
          <a:p>
            <a:pPr marL="0" indent="0">
              <a:buNone/>
            </a:pPr>
            <a:r>
              <a:rPr lang="en-US" dirty="0">
                <a:solidFill>
                  <a:srgbClr val="0070C0"/>
                </a:solidFill>
              </a:rPr>
              <a:t>3- malignant</a:t>
            </a:r>
          </a:p>
          <a:p>
            <a:pPr marL="0" indent="0">
              <a:buNone/>
            </a:pPr>
            <a:r>
              <a:rPr lang="en-US" dirty="0">
                <a:solidFill>
                  <a:srgbClr val="0070C0"/>
                </a:solidFill>
              </a:rPr>
              <a:t>4- </a:t>
            </a:r>
            <a:r>
              <a:rPr lang="en-US" dirty="0">
                <a:solidFill>
                  <a:srgbClr val="FF0000"/>
                </a:solidFill>
              </a:rPr>
              <a:t>secondary neovascular glaucoma</a:t>
            </a:r>
          </a:p>
        </p:txBody>
      </p:sp>
      <p:sp>
        <p:nvSpPr>
          <p:cNvPr id="2" name="Slide Number Placeholder 1">
            <a:extLst>
              <a:ext uri="{FF2B5EF4-FFF2-40B4-BE49-F238E27FC236}">
                <a16:creationId xmlns:a16="http://schemas.microsoft.com/office/drawing/2014/main" id="{5873983F-78DF-E412-42FE-81C326AEE482}"/>
              </a:ext>
            </a:extLst>
          </p:cNvPr>
          <p:cNvSpPr>
            <a:spLocks noGrp="1"/>
          </p:cNvSpPr>
          <p:nvPr>
            <p:ph type="sldNum" sz="quarter" idx="12"/>
          </p:nvPr>
        </p:nvSpPr>
        <p:spPr/>
        <p:txBody>
          <a:bodyPr/>
          <a:lstStyle/>
          <a:p>
            <a:fld id="{E90C49B3-DFFD-4844-A6FF-8C37A804B8FA}" type="slidenum">
              <a:rPr lang="en-US" smtClean="0"/>
              <a:t>147</a:t>
            </a:fld>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 y="1072515"/>
            <a:ext cx="8229600" cy="4525963"/>
          </a:xfrm>
        </p:spPr>
        <p:txBody>
          <a:bodyPr>
            <a:normAutofit fontScale="92500" lnSpcReduction="20000"/>
          </a:bodyPr>
          <a:lstStyle/>
          <a:p>
            <a:r>
              <a:rPr lang="en-US" dirty="0"/>
              <a:t>Hx of eye </a:t>
            </a:r>
            <a:r>
              <a:rPr lang="en-US" u="sng" dirty="0">
                <a:highlight>
                  <a:srgbClr val="FF0000"/>
                </a:highlight>
              </a:rPr>
              <a:t>trauma</a:t>
            </a:r>
            <a:r>
              <a:rPr lang="en-US" dirty="0"/>
              <a:t> in a 15 year old boy with complain of </a:t>
            </a:r>
            <a:r>
              <a:rPr lang="en-US" u="sng" dirty="0">
                <a:highlight>
                  <a:srgbClr val="FF0000"/>
                </a:highlight>
              </a:rPr>
              <a:t>veil like vison </a:t>
            </a:r>
            <a:r>
              <a:rPr lang="en-US" dirty="0"/>
              <a:t>loss in one of his eyes</a:t>
            </a:r>
          </a:p>
          <a:p>
            <a:pPr marL="514350" indent="-514350">
              <a:buFont typeface="+mj-lt"/>
              <a:buAutoNum type="arabicPeriod"/>
            </a:pPr>
            <a:r>
              <a:rPr lang="en-US" dirty="0"/>
              <a:t>Your Dx</a:t>
            </a:r>
          </a:p>
          <a:p>
            <a:pPr marL="514350" indent="-514350">
              <a:buFont typeface="+mj-lt"/>
              <a:buAutoNum type="arabicPeriod"/>
            </a:pPr>
            <a:r>
              <a:rPr lang="en-US" dirty="0"/>
              <a:t>Treatment</a:t>
            </a:r>
          </a:p>
          <a:p>
            <a:pPr marL="514350" indent="-514350">
              <a:buFont typeface="+mj-lt"/>
              <a:buAutoNum type="arabicPeriod"/>
            </a:pPr>
            <a:r>
              <a:rPr lang="en-US" dirty="0"/>
              <a:t>Emergency or not</a:t>
            </a:r>
          </a:p>
          <a:p>
            <a:pPr marL="514350" indent="-514350">
              <a:buFont typeface="+mj-lt"/>
              <a:buAutoNum type="arabicPeriod"/>
            </a:pPr>
            <a:r>
              <a:rPr lang="en-US" dirty="0"/>
              <a:t>Maximum benefit from surgery: (MCQ)</a:t>
            </a:r>
          </a:p>
          <a:p>
            <a:pPr marL="0" indent="0">
              <a:buNone/>
            </a:pPr>
            <a:r>
              <a:rPr lang="en-US" dirty="0"/>
              <a:t>-first week </a:t>
            </a:r>
          </a:p>
          <a:p>
            <a:pPr marL="0" indent="0">
              <a:buNone/>
            </a:pPr>
            <a:r>
              <a:rPr lang="en-US" dirty="0"/>
              <a:t>-first month</a:t>
            </a:r>
          </a:p>
          <a:p>
            <a:pPr marL="0" indent="0">
              <a:buNone/>
            </a:pPr>
            <a:r>
              <a:rPr lang="en-US" dirty="0"/>
              <a:t>-first year </a:t>
            </a:r>
          </a:p>
          <a:p>
            <a:pPr marL="0" indent="0">
              <a:buNone/>
            </a:pPr>
            <a:r>
              <a:rPr lang="en-US" dirty="0"/>
              <a:t>-Do not do anything</a:t>
            </a:r>
          </a:p>
        </p:txBody>
      </p:sp>
      <p:pic>
        <p:nvPicPr>
          <p:cNvPr id="5" name="Picture 4" descr="A picture containing table, sitting, food, frui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595" y="3792220"/>
            <a:ext cx="2853690" cy="3025775"/>
          </a:xfrm>
          <a:prstGeom prst="rect">
            <a:avLst/>
          </a:prstGeom>
        </p:spPr>
      </p:pic>
      <p:sp>
        <p:nvSpPr>
          <p:cNvPr id="6" name="TextBox 5"/>
          <p:cNvSpPr txBox="1"/>
          <p:nvPr/>
        </p:nvSpPr>
        <p:spPr>
          <a:xfrm>
            <a:off x="457200" y="575733"/>
            <a:ext cx="3250704" cy="584775"/>
          </a:xfrm>
          <a:prstGeom prst="rect">
            <a:avLst/>
          </a:prstGeom>
          <a:noFill/>
        </p:spPr>
        <p:txBody>
          <a:bodyPr wrap="square" rtlCol="0">
            <a:spAutoFit/>
          </a:bodyPr>
          <a:lstStyle/>
          <a:p>
            <a:r>
              <a:rPr lang="en-US" sz="3200" b="1" dirty="0">
                <a:solidFill>
                  <a:srgbClr val="FF0000"/>
                </a:solidFill>
              </a:rPr>
              <a:t>Question 3</a:t>
            </a:r>
          </a:p>
        </p:txBody>
      </p:sp>
      <p:sp>
        <p:nvSpPr>
          <p:cNvPr id="2" name="Slide Number Placeholder 1">
            <a:extLst>
              <a:ext uri="{FF2B5EF4-FFF2-40B4-BE49-F238E27FC236}">
                <a16:creationId xmlns:a16="http://schemas.microsoft.com/office/drawing/2014/main" id="{2D0D15F2-D5E1-0D77-87B9-1FC8A8142053}"/>
              </a:ext>
            </a:extLst>
          </p:cNvPr>
          <p:cNvSpPr>
            <a:spLocks noGrp="1"/>
          </p:cNvSpPr>
          <p:nvPr>
            <p:ph type="sldNum" sz="quarter" idx="12"/>
          </p:nvPr>
        </p:nvSpPr>
        <p:spPr/>
        <p:txBody>
          <a:bodyPr/>
          <a:lstStyle/>
          <a:p>
            <a:fld id="{E90C49B3-DFFD-4844-A6FF-8C37A804B8FA}" type="slidenum">
              <a:rPr lang="en-US" smtClean="0"/>
              <a:t>148</a:t>
            </a:fld>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0070C0"/>
                </a:solidFill>
              </a:rPr>
              <a:t>1- retinal detachment</a:t>
            </a:r>
          </a:p>
          <a:p>
            <a:pPr marL="0" indent="0">
              <a:buNone/>
            </a:pPr>
            <a:r>
              <a:rPr lang="en-US" dirty="0">
                <a:solidFill>
                  <a:srgbClr val="0070C0"/>
                </a:solidFill>
              </a:rPr>
              <a:t>2- vitrectomy</a:t>
            </a:r>
          </a:p>
          <a:p>
            <a:pPr marL="0" indent="0">
              <a:buNone/>
            </a:pPr>
            <a:r>
              <a:rPr lang="en-US" dirty="0">
                <a:solidFill>
                  <a:srgbClr val="00B0F0"/>
                </a:solidFill>
              </a:rPr>
              <a:t>3- emergency (not sure</a:t>
            </a:r>
            <a:r>
              <a:rPr lang="en-US" dirty="0">
                <a:solidFill>
                  <a:srgbClr val="0070C0"/>
                </a:solidFill>
              </a:rPr>
              <a:t>)</a:t>
            </a:r>
          </a:p>
          <a:p>
            <a:pPr marL="0" indent="0">
              <a:buNone/>
            </a:pPr>
            <a:r>
              <a:rPr lang="en-US" dirty="0">
                <a:solidFill>
                  <a:srgbClr val="0070C0"/>
                </a:solidFill>
              </a:rPr>
              <a:t>4- first week </a:t>
            </a:r>
          </a:p>
          <a:p>
            <a:pPr marL="0" indent="0">
              <a:buNone/>
            </a:pPr>
            <a:endParaRPr lang="en-US" dirty="0"/>
          </a:p>
          <a:p>
            <a:pPr marL="0" indent="0">
              <a:buNone/>
            </a:pPr>
            <a:endParaRPr lang="en-US" dirty="0"/>
          </a:p>
          <a:p>
            <a:pPr marL="0" indent="0">
              <a:buNone/>
            </a:pPr>
            <a:endParaRPr lang="en-US" dirty="0"/>
          </a:p>
        </p:txBody>
      </p:sp>
      <p:sp>
        <p:nvSpPr>
          <p:cNvPr id="2" name="Slide Number Placeholder 1">
            <a:extLst>
              <a:ext uri="{FF2B5EF4-FFF2-40B4-BE49-F238E27FC236}">
                <a16:creationId xmlns:a16="http://schemas.microsoft.com/office/drawing/2014/main" id="{A0B773A9-5988-7C29-D8DB-B962926A6EEF}"/>
              </a:ext>
            </a:extLst>
          </p:cNvPr>
          <p:cNvSpPr>
            <a:spLocks noGrp="1"/>
          </p:cNvSpPr>
          <p:nvPr>
            <p:ph type="sldNum" sz="quarter" idx="12"/>
          </p:nvPr>
        </p:nvSpPr>
        <p:spPr/>
        <p:txBody>
          <a:bodyPr/>
          <a:lstStyle/>
          <a:p>
            <a:fld id="{E90C49B3-DFFD-4844-A6FF-8C37A804B8FA}" type="slidenum">
              <a:rPr lang="en-US" smtClean="0"/>
              <a:t>149</a:t>
            </a:fld>
            <a:endParaRPr lang="en-US"/>
          </a:p>
        </p:txBody>
      </p:sp>
      <p:sp>
        <p:nvSpPr>
          <p:cNvPr id="5" name="TextBox 4">
            <a:extLst>
              <a:ext uri="{FF2B5EF4-FFF2-40B4-BE49-F238E27FC236}">
                <a16:creationId xmlns:a16="http://schemas.microsoft.com/office/drawing/2014/main" id="{2AB007A6-74FF-E786-16E1-F015C0A8C940}"/>
              </a:ext>
            </a:extLst>
          </p:cNvPr>
          <p:cNvSpPr txBox="1"/>
          <p:nvPr/>
        </p:nvSpPr>
        <p:spPr>
          <a:xfrm>
            <a:off x="452835" y="4293096"/>
            <a:ext cx="7416824" cy="1938992"/>
          </a:xfrm>
          <a:prstGeom prst="rect">
            <a:avLst/>
          </a:prstGeom>
          <a:noFill/>
        </p:spPr>
        <p:txBody>
          <a:bodyPr wrap="square">
            <a:spAutoFit/>
          </a:bodyPr>
          <a:lstStyle/>
          <a:p>
            <a:r>
              <a:rPr lang="en-US" sz="3000" dirty="0" err="1">
                <a:highlight>
                  <a:srgbClr val="FF0000"/>
                </a:highlight>
              </a:rPr>
              <a:t>oRhegmatogenous</a:t>
            </a:r>
            <a:r>
              <a:rPr lang="en-US" sz="3000" dirty="0">
                <a:highlight>
                  <a:srgbClr val="FF0000"/>
                </a:highlight>
              </a:rPr>
              <a:t> → External (conventional), Internal (vitreoretinal surgery) </a:t>
            </a:r>
          </a:p>
          <a:p>
            <a:endParaRPr lang="en-US" sz="3000" dirty="0">
              <a:highlight>
                <a:srgbClr val="FF0000"/>
              </a:highlight>
            </a:endParaRPr>
          </a:p>
          <a:p>
            <a:r>
              <a:rPr lang="en-US" sz="3000" dirty="0" err="1">
                <a:highlight>
                  <a:srgbClr val="FF0000"/>
                </a:highlight>
              </a:rPr>
              <a:t>oTractional</a:t>
            </a:r>
            <a:r>
              <a:rPr lang="en-US" sz="3000" dirty="0">
                <a:highlight>
                  <a:srgbClr val="FF0000"/>
                </a:highlight>
              </a:rPr>
              <a:t> → laser and </a:t>
            </a:r>
            <a:r>
              <a:rPr lang="en-US" sz="3000" dirty="0" err="1">
                <a:highlight>
                  <a:srgbClr val="FF0000"/>
                </a:highlight>
              </a:rPr>
              <a:t>viterectomy</a:t>
            </a:r>
            <a:endParaRPr lang="en-US" sz="3000" dirty="0">
              <a:highlight>
                <a:srgbClr val="FF0000"/>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03B6-1AC9-5BC6-34E0-65F903BC442A}"/>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C9D4C249-7616-251C-59A4-59C3EF0B0650}"/>
              </a:ext>
            </a:extLst>
          </p:cNvPr>
          <p:cNvSpPr>
            <a:spLocks noGrp="1"/>
          </p:cNvSpPr>
          <p:nvPr>
            <p:ph type="body" sz="half" idx="2"/>
          </p:nvPr>
        </p:nvSpPr>
        <p:spPr>
          <a:xfrm>
            <a:off x="317091" y="2400300"/>
            <a:ext cx="4948084" cy="2858691"/>
          </a:xfrm>
        </p:spPr>
        <p:txBody>
          <a:bodyPr>
            <a:normAutofit/>
          </a:bodyPr>
          <a:lstStyle/>
          <a:p>
            <a:pPr marL="247174" indent="-238125">
              <a:lnSpc>
                <a:spcPts val="2497"/>
              </a:lnSpc>
              <a:spcBef>
                <a:spcPts val="71"/>
              </a:spcBef>
              <a:buSzPct val="96428"/>
              <a:buFont typeface="Wingdings"/>
              <a:buChar char=""/>
              <a:tabLst>
                <a:tab pos="247650" algn="l"/>
              </a:tabLst>
            </a:pPr>
            <a:r>
              <a:rPr lang="en-US" sz="2100" b="1" spc="-4" dirty="0">
                <a:solidFill>
                  <a:srgbClr val="45515E"/>
                </a:solidFill>
                <a:latin typeface="Carlito"/>
                <a:cs typeface="Carlito"/>
              </a:rPr>
              <a:t>Describe </a:t>
            </a:r>
            <a:r>
              <a:rPr lang="en-US" sz="2100" b="1" spc="-11" dirty="0">
                <a:solidFill>
                  <a:srgbClr val="45515E"/>
                </a:solidFill>
                <a:latin typeface="Carlito"/>
                <a:cs typeface="Carlito"/>
              </a:rPr>
              <a:t>what you</a:t>
            </a:r>
            <a:r>
              <a:rPr lang="en-US" sz="2100" b="1" spc="26" dirty="0">
                <a:solidFill>
                  <a:srgbClr val="45515E"/>
                </a:solidFill>
                <a:latin typeface="Carlito"/>
                <a:cs typeface="Carlito"/>
              </a:rPr>
              <a:t> </a:t>
            </a:r>
            <a:r>
              <a:rPr lang="en-US" sz="2100" b="1" spc="-4" dirty="0">
                <a:solidFill>
                  <a:srgbClr val="45515E"/>
                </a:solidFill>
                <a:latin typeface="Carlito"/>
                <a:cs typeface="Carlito"/>
              </a:rPr>
              <a:t>see</a:t>
            </a:r>
            <a:endParaRPr lang="en-US" sz="2100" dirty="0">
              <a:latin typeface="Carlito"/>
              <a:cs typeface="Carlito"/>
            </a:endParaRPr>
          </a:p>
          <a:p>
            <a:pPr marL="523875" lvl="1" indent="-171926">
              <a:lnSpc>
                <a:spcPts val="2138"/>
              </a:lnSpc>
              <a:buFont typeface="Courier New"/>
              <a:buChar char="o"/>
              <a:tabLst>
                <a:tab pos="524351" algn="l"/>
              </a:tabLst>
            </a:pPr>
            <a:r>
              <a:rPr lang="en-US" sz="1800" spc="-8" dirty="0">
                <a:solidFill>
                  <a:srgbClr val="45515E"/>
                </a:solidFill>
                <a:latin typeface="Carlito"/>
                <a:cs typeface="Carlito"/>
              </a:rPr>
              <a:t>Protrusion </a:t>
            </a:r>
            <a:r>
              <a:rPr lang="en-US" sz="1800" spc="-4" dirty="0">
                <a:solidFill>
                  <a:srgbClr val="45515E"/>
                </a:solidFill>
                <a:latin typeface="Carlito"/>
                <a:cs typeface="Carlito"/>
              </a:rPr>
              <a:t>of </a:t>
            </a:r>
            <a:r>
              <a:rPr lang="en-US" sz="1800" dirty="0">
                <a:solidFill>
                  <a:srgbClr val="45515E"/>
                </a:solidFill>
                <a:latin typeface="Carlito"/>
                <a:cs typeface="Carlito"/>
              </a:rPr>
              <a:t>the globe </a:t>
            </a:r>
            <a:r>
              <a:rPr lang="en-US" sz="1800" spc="-8" dirty="0">
                <a:solidFill>
                  <a:srgbClr val="45515E"/>
                </a:solidFill>
                <a:latin typeface="Carlito"/>
                <a:cs typeface="Carlito"/>
              </a:rPr>
              <a:t>(Proptosis), </a:t>
            </a:r>
            <a:r>
              <a:rPr lang="en-US" sz="1800" spc="-11" dirty="0" err="1">
                <a:solidFill>
                  <a:srgbClr val="45515E"/>
                </a:solidFill>
                <a:latin typeface="Carlito"/>
                <a:cs typeface="Carlito"/>
              </a:rPr>
              <a:t>exophthalmus</a:t>
            </a:r>
            <a:r>
              <a:rPr lang="en-US" sz="1800" spc="-11" dirty="0">
                <a:solidFill>
                  <a:srgbClr val="45515E"/>
                </a:solidFill>
                <a:latin typeface="Carlito"/>
                <a:cs typeface="Carlito"/>
              </a:rPr>
              <a:t>.</a:t>
            </a:r>
          </a:p>
          <a:p>
            <a:pPr marL="247174" indent="-238125">
              <a:lnSpc>
                <a:spcPts val="2497"/>
              </a:lnSpc>
              <a:spcBef>
                <a:spcPts val="233"/>
              </a:spcBef>
              <a:buSzPct val="96428"/>
              <a:buFont typeface="Wingdings"/>
              <a:buChar char=""/>
              <a:tabLst>
                <a:tab pos="247650" algn="l"/>
              </a:tabLst>
            </a:pPr>
            <a:r>
              <a:rPr lang="en-US" sz="2100" b="1" spc="-11" dirty="0">
                <a:solidFill>
                  <a:srgbClr val="45515E"/>
                </a:solidFill>
                <a:latin typeface="Carlito"/>
                <a:cs typeface="Carlito"/>
              </a:rPr>
              <a:t>What </a:t>
            </a:r>
            <a:r>
              <a:rPr lang="en-US" sz="2100" b="1" spc="-4" dirty="0">
                <a:solidFill>
                  <a:srgbClr val="45515E"/>
                </a:solidFill>
                <a:latin typeface="Carlito"/>
                <a:cs typeface="Carlito"/>
              </a:rPr>
              <a:t>is </a:t>
            </a:r>
            <a:r>
              <a:rPr lang="en-US" sz="2100" b="1" spc="-8" dirty="0">
                <a:solidFill>
                  <a:srgbClr val="45515E"/>
                </a:solidFill>
                <a:latin typeface="Carlito"/>
                <a:cs typeface="Carlito"/>
              </a:rPr>
              <a:t>your </a:t>
            </a:r>
            <a:r>
              <a:rPr lang="en-US" sz="2100" b="1" spc="-4" dirty="0">
                <a:solidFill>
                  <a:srgbClr val="45515E"/>
                </a:solidFill>
                <a:latin typeface="Carlito"/>
                <a:cs typeface="Carlito"/>
              </a:rPr>
              <a:t>diagnosis</a:t>
            </a:r>
            <a:r>
              <a:rPr lang="en-US" sz="2100" b="1" spc="41" dirty="0">
                <a:solidFill>
                  <a:srgbClr val="45515E"/>
                </a:solidFill>
                <a:latin typeface="Carlito"/>
                <a:cs typeface="Carlito"/>
              </a:rPr>
              <a:t> </a:t>
            </a:r>
            <a:r>
              <a:rPr lang="en-US" sz="2100" b="1" spc="-4" dirty="0">
                <a:solidFill>
                  <a:srgbClr val="45515E"/>
                </a:solidFill>
                <a:latin typeface="Carlito"/>
                <a:cs typeface="Carlito"/>
              </a:rPr>
              <a:t>?</a:t>
            </a:r>
            <a:endParaRPr lang="en-US" sz="2100" dirty="0">
              <a:latin typeface="Carlito"/>
              <a:cs typeface="Carlito"/>
            </a:endParaRPr>
          </a:p>
          <a:p>
            <a:pPr marL="352425">
              <a:lnSpc>
                <a:spcPts val="2138"/>
              </a:lnSpc>
            </a:pPr>
            <a:r>
              <a:rPr lang="en-US" sz="1800" dirty="0">
                <a:solidFill>
                  <a:srgbClr val="45515E"/>
                </a:solidFill>
                <a:latin typeface="Courier New"/>
                <a:cs typeface="Courier New"/>
              </a:rPr>
              <a:t>o</a:t>
            </a:r>
            <a:r>
              <a:rPr lang="en-US" sz="1800" spc="-806" dirty="0">
                <a:solidFill>
                  <a:srgbClr val="45515E"/>
                </a:solidFill>
                <a:latin typeface="Courier New"/>
                <a:cs typeface="Courier New"/>
              </a:rPr>
              <a:t> </a:t>
            </a:r>
            <a:r>
              <a:rPr lang="en-US" sz="1800" spc="-15" dirty="0">
                <a:solidFill>
                  <a:srgbClr val="45515E"/>
                </a:solidFill>
                <a:latin typeface="Carlito"/>
                <a:cs typeface="Carlito"/>
              </a:rPr>
              <a:t>graves </a:t>
            </a:r>
            <a:r>
              <a:rPr lang="en-US" sz="1800" spc="-4" dirty="0">
                <a:solidFill>
                  <a:srgbClr val="45515E"/>
                </a:solidFill>
                <a:latin typeface="Carlito"/>
                <a:cs typeface="Carlito"/>
              </a:rPr>
              <a:t>disease </a:t>
            </a:r>
            <a:r>
              <a:rPr lang="en-US" sz="1800" spc="-11" dirty="0">
                <a:solidFill>
                  <a:srgbClr val="45515E"/>
                </a:solidFill>
                <a:latin typeface="Carlito"/>
                <a:cs typeface="Carlito"/>
              </a:rPr>
              <a:t>(</a:t>
            </a:r>
            <a:r>
              <a:rPr lang="en-US" sz="1800" spc="-11" dirty="0" err="1">
                <a:solidFill>
                  <a:srgbClr val="45515E"/>
                </a:solidFill>
                <a:latin typeface="Carlito"/>
                <a:cs typeface="Carlito"/>
              </a:rPr>
              <a:t>dysthyroidoculopathy</a:t>
            </a:r>
            <a:endParaRPr lang="en-US" sz="1800" spc="-11" dirty="0">
              <a:solidFill>
                <a:srgbClr val="45515E"/>
              </a:solidFill>
              <a:latin typeface="Carlito"/>
              <a:cs typeface="Carlito"/>
            </a:endParaRPr>
          </a:p>
          <a:p>
            <a:pPr marL="247174" indent="-238125">
              <a:lnSpc>
                <a:spcPts val="2494"/>
              </a:lnSpc>
              <a:spcBef>
                <a:spcPts val="240"/>
              </a:spcBef>
              <a:buSzPct val="96428"/>
              <a:buFont typeface="Wingdings"/>
              <a:buChar char=""/>
              <a:tabLst>
                <a:tab pos="247650" algn="l"/>
              </a:tabLst>
            </a:pPr>
            <a:r>
              <a:rPr lang="en-US" sz="2100" b="1" spc="-11" dirty="0">
                <a:solidFill>
                  <a:srgbClr val="45515E"/>
                </a:solidFill>
                <a:latin typeface="Carlito"/>
                <a:cs typeface="Carlito"/>
              </a:rPr>
              <a:t>What </a:t>
            </a:r>
            <a:r>
              <a:rPr lang="en-US" sz="2100" b="1" spc="-4" dirty="0">
                <a:solidFill>
                  <a:srgbClr val="45515E"/>
                </a:solidFill>
                <a:latin typeface="Carlito"/>
                <a:cs typeface="Carlito"/>
              </a:rPr>
              <a:t>possible </a:t>
            </a:r>
            <a:r>
              <a:rPr lang="en-US" sz="2100" b="1" spc="-8" dirty="0">
                <a:solidFill>
                  <a:srgbClr val="45515E"/>
                </a:solidFill>
                <a:latin typeface="Carlito"/>
                <a:cs typeface="Carlito"/>
              </a:rPr>
              <a:t>complications</a:t>
            </a:r>
            <a:r>
              <a:rPr lang="en-US" sz="2100" b="1" spc="23" dirty="0">
                <a:solidFill>
                  <a:srgbClr val="45515E"/>
                </a:solidFill>
                <a:latin typeface="Carlito"/>
                <a:cs typeface="Carlito"/>
              </a:rPr>
              <a:t> </a:t>
            </a:r>
            <a:r>
              <a:rPr lang="en-US" sz="2100" b="1" spc="-4" dirty="0">
                <a:solidFill>
                  <a:srgbClr val="45515E"/>
                </a:solidFill>
                <a:latin typeface="Carlito"/>
                <a:cs typeface="Carlito"/>
              </a:rPr>
              <a:t>?</a:t>
            </a:r>
            <a:endParaRPr lang="en-US" sz="2100" dirty="0">
              <a:latin typeface="Carlito"/>
              <a:cs typeface="Carlito"/>
            </a:endParaRPr>
          </a:p>
          <a:p>
            <a:pPr marL="523875" marR="3810" indent="-171450">
              <a:lnSpc>
                <a:spcPts val="1725"/>
              </a:lnSpc>
              <a:spcBef>
                <a:spcPts val="394"/>
              </a:spcBef>
            </a:pPr>
            <a:r>
              <a:rPr lang="en-US" sz="1800" dirty="0">
                <a:solidFill>
                  <a:srgbClr val="45515E"/>
                </a:solidFill>
                <a:latin typeface="Courier New"/>
                <a:cs typeface="Courier New"/>
              </a:rPr>
              <a:t>o</a:t>
            </a:r>
            <a:r>
              <a:rPr lang="en-US" sz="1800" spc="-829" dirty="0">
                <a:solidFill>
                  <a:srgbClr val="45515E"/>
                </a:solidFill>
                <a:latin typeface="Courier New"/>
                <a:cs typeface="Courier New"/>
              </a:rPr>
              <a:t> </a:t>
            </a:r>
            <a:r>
              <a:rPr lang="en-US" sz="1800" dirty="0">
                <a:solidFill>
                  <a:srgbClr val="45515E"/>
                </a:solidFill>
                <a:latin typeface="Carlito"/>
                <a:cs typeface="Carlito"/>
              </a:rPr>
              <a:t>macular edema, </a:t>
            </a:r>
            <a:r>
              <a:rPr lang="en-US" sz="1800" spc="-8" dirty="0">
                <a:solidFill>
                  <a:srgbClr val="45515E"/>
                </a:solidFill>
                <a:latin typeface="Carlito"/>
                <a:cs typeface="Carlito"/>
              </a:rPr>
              <a:t>inferior </a:t>
            </a:r>
            <a:r>
              <a:rPr lang="en-US" sz="1800" spc="-4" dirty="0">
                <a:solidFill>
                  <a:srgbClr val="45515E"/>
                </a:solidFill>
                <a:latin typeface="Carlito"/>
                <a:cs typeface="Carlito"/>
              </a:rPr>
              <a:t>rectus tethering, </a:t>
            </a:r>
            <a:r>
              <a:rPr lang="en-US" sz="1800" spc="-8" dirty="0">
                <a:solidFill>
                  <a:srgbClr val="45515E"/>
                </a:solidFill>
                <a:latin typeface="Carlito"/>
                <a:cs typeface="Carlito"/>
              </a:rPr>
              <a:t>extraocular </a:t>
            </a:r>
            <a:r>
              <a:rPr lang="en-US" sz="1800" spc="-4" dirty="0">
                <a:solidFill>
                  <a:srgbClr val="45515E"/>
                </a:solidFill>
                <a:latin typeface="Carlito"/>
                <a:cs typeface="Carlito"/>
              </a:rPr>
              <a:t>mobility </a:t>
            </a:r>
            <a:r>
              <a:rPr lang="en-US" sz="1800" spc="-11" dirty="0">
                <a:solidFill>
                  <a:srgbClr val="45515E"/>
                </a:solidFill>
                <a:latin typeface="Carlito"/>
                <a:cs typeface="Carlito"/>
              </a:rPr>
              <a:t>affected,  exposure</a:t>
            </a:r>
            <a:r>
              <a:rPr lang="en-US" sz="1800" spc="-4" dirty="0">
                <a:solidFill>
                  <a:srgbClr val="45515E"/>
                </a:solidFill>
                <a:latin typeface="Carlito"/>
                <a:cs typeface="Carlito"/>
              </a:rPr>
              <a:t> </a:t>
            </a:r>
            <a:r>
              <a:rPr lang="en-US" sz="1800" spc="-19" dirty="0">
                <a:solidFill>
                  <a:srgbClr val="45515E"/>
                </a:solidFill>
                <a:latin typeface="Carlito"/>
                <a:cs typeface="Carlito"/>
              </a:rPr>
              <a:t>keratopathy</a:t>
            </a:r>
            <a:endParaRPr lang="en-US" sz="1800" dirty="0">
              <a:latin typeface="Carlito"/>
              <a:cs typeface="Carlito"/>
            </a:endParaRPr>
          </a:p>
          <a:p>
            <a:pPr marL="351949" lvl="1">
              <a:lnSpc>
                <a:spcPts val="2138"/>
              </a:lnSpc>
              <a:tabLst>
                <a:tab pos="524351" algn="l"/>
              </a:tabLst>
            </a:pPr>
            <a:endParaRPr lang="en-US" sz="1800" spc="-11" dirty="0">
              <a:solidFill>
                <a:srgbClr val="45515E"/>
              </a:solidFill>
              <a:latin typeface="Carlito"/>
              <a:cs typeface="Carlito"/>
            </a:endParaRPr>
          </a:p>
          <a:p>
            <a:pPr marL="609124" lvl="1" indent="-257175">
              <a:lnSpc>
                <a:spcPts val="2138"/>
              </a:lnSpc>
              <a:buFont typeface="Wingdings" panose="05000000000000000000" pitchFamily="2" charset="2"/>
              <a:buChar char="v"/>
              <a:tabLst>
                <a:tab pos="524351" algn="l"/>
              </a:tabLst>
            </a:pPr>
            <a:endParaRPr lang="en-US" sz="1800" spc="-11" dirty="0">
              <a:solidFill>
                <a:srgbClr val="45515E"/>
              </a:solidFill>
              <a:latin typeface="Carlito"/>
              <a:cs typeface="Carlito"/>
            </a:endParaRPr>
          </a:p>
          <a:p>
            <a:pPr marL="351949" lvl="1">
              <a:lnSpc>
                <a:spcPts val="2138"/>
              </a:lnSpc>
              <a:tabLst>
                <a:tab pos="524351" algn="l"/>
              </a:tabLst>
            </a:pPr>
            <a:endParaRPr lang="en-US" sz="1800" dirty="0">
              <a:latin typeface="Carlito"/>
              <a:cs typeface="Carlito"/>
            </a:endParaRPr>
          </a:p>
          <a:p>
            <a:endParaRPr lang="en-US" dirty="0"/>
          </a:p>
        </p:txBody>
      </p:sp>
      <p:grpSp>
        <p:nvGrpSpPr>
          <p:cNvPr id="5" name="object 4">
            <a:extLst>
              <a:ext uri="{FF2B5EF4-FFF2-40B4-BE49-F238E27FC236}">
                <a16:creationId xmlns:a16="http://schemas.microsoft.com/office/drawing/2014/main" id="{937979BB-B4B2-E1A5-04E3-22649070A8AD}"/>
              </a:ext>
            </a:extLst>
          </p:cNvPr>
          <p:cNvGrpSpPr/>
          <p:nvPr/>
        </p:nvGrpSpPr>
        <p:grpSpPr>
          <a:xfrm>
            <a:off x="5188998" y="1800225"/>
            <a:ext cx="3325162" cy="3098342"/>
            <a:chOff x="8183880" y="1109472"/>
            <a:chExt cx="3545204" cy="2801620"/>
          </a:xfrm>
        </p:grpSpPr>
        <p:sp>
          <p:nvSpPr>
            <p:cNvPr id="6" name="object 5">
              <a:extLst>
                <a:ext uri="{FF2B5EF4-FFF2-40B4-BE49-F238E27FC236}">
                  <a16:creationId xmlns:a16="http://schemas.microsoft.com/office/drawing/2014/main" id="{9B3B2642-913F-66A7-6317-D6C5F9D8895C}"/>
                </a:ext>
              </a:extLst>
            </p:cNvPr>
            <p:cNvSpPr/>
            <p:nvPr/>
          </p:nvSpPr>
          <p:spPr>
            <a:xfrm>
              <a:off x="8183880" y="1109472"/>
              <a:ext cx="3544697" cy="2801111"/>
            </a:xfrm>
            <a:prstGeom prst="rect">
              <a:avLst/>
            </a:prstGeom>
            <a:blipFill>
              <a:blip r:embed="rId2" cstate="print"/>
              <a:stretch>
                <a:fillRect/>
              </a:stretch>
            </a:blipFill>
          </p:spPr>
          <p:txBody>
            <a:bodyPr wrap="square" lIns="0" tIns="0" rIns="0" bIns="0" rtlCol="0"/>
            <a:lstStyle/>
            <a:p>
              <a:endParaRPr sz="1350"/>
            </a:p>
          </p:txBody>
        </p:sp>
        <p:sp>
          <p:nvSpPr>
            <p:cNvPr id="7" name="object 6">
              <a:extLst>
                <a:ext uri="{FF2B5EF4-FFF2-40B4-BE49-F238E27FC236}">
                  <a16:creationId xmlns:a16="http://schemas.microsoft.com/office/drawing/2014/main" id="{6394A77E-0AD0-C23F-8992-EB83A09F2F0B}"/>
                </a:ext>
              </a:extLst>
            </p:cNvPr>
            <p:cNvSpPr/>
            <p:nvPr/>
          </p:nvSpPr>
          <p:spPr>
            <a:xfrm>
              <a:off x="8378952" y="1304544"/>
              <a:ext cx="2974848" cy="2231136"/>
            </a:xfrm>
            <a:prstGeom prst="rect">
              <a:avLst/>
            </a:prstGeom>
            <a:blipFill>
              <a:blip r:embed="rId3" cstate="print"/>
              <a:stretch>
                <a:fillRect/>
              </a:stretch>
            </a:blipFill>
          </p:spPr>
          <p:txBody>
            <a:bodyPr wrap="square" lIns="0" tIns="0" rIns="0" bIns="0" rtlCol="0"/>
            <a:lstStyle/>
            <a:p>
              <a:endParaRPr sz="1350"/>
            </a:p>
          </p:txBody>
        </p:sp>
      </p:grpSp>
    </p:spTree>
    <p:extLst>
      <p:ext uri="{BB962C8B-B14F-4D97-AF65-F5344CB8AC3E}">
        <p14:creationId xmlns:p14="http://schemas.microsoft.com/office/powerpoint/2010/main" val="315353257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 56 year old man smoker known case of thyroid disease since twenty years.. presented to you with a complaint of sudden vision loss in one of his eyes. Normal fundoscopy findings</a:t>
            </a:r>
          </a:p>
          <a:p>
            <a:pPr marL="514350" indent="-514350">
              <a:buFont typeface="+mj-lt"/>
              <a:buAutoNum type="arabicPeriod"/>
            </a:pPr>
            <a:r>
              <a:rPr lang="en-US" dirty="0"/>
              <a:t>What's the cause behind his complaint</a:t>
            </a:r>
          </a:p>
          <a:p>
            <a:pPr marL="514350" indent="-514350">
              <a:buFont typeface="+mj-lt"/>
              <a:buAutoNum type="arabicPeriod"/>
            </a:pPr>
            <a:r>
              <a:rPr lang="en-US" dirty="0"/>
              <a:t>Your management</a:t>
            </a:r>
          </a:p>
          <a:p>
            <a:pPr marL="514350" indent="-514350">
              <a:buFont typeface="+mj-lt"/>
              <a:buAutoNum type="arabicPeriod"/>
            </a:pPr>
            <a:r>
              <a:rPr lang="en-US" dirty="0"/>
              <a:t>Is it an emergency or not</a:t>
            </a:r>
          </a:p>
        </p:txBody>
      </p:sp>
      <p:pic>
        <p:nvPicPr>
          <p:cNvPr id="5" name="Picture 4" descr="A picture containing foo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4222059"/>
            <a:ext cx="2594012" cy="2343796"/>
          </a:xfrm>
          <a:prstGeom prst="rect">
            <a:avLst/>
          </a:prstGeom>
        </p:spPr>
      </p:pic>
      <p:sp>
        <p:nvSpPr>
          <p:cNvPr id="6" name="TextBox 5"/>
          <p:cNvSpPr txBox="1"/>
          <p:nvPr/>
        </p:nvSpPr>
        <p:spPr>
          <a:xfrm>
            <a:off x="457200" y="575733"/>
            <a:ext cx="2602632" cy="584775"/>
          </a:xfrm>
          <a:prstGeom prst="rect">
            <a:avLst/>
          </a:prstGeom>
          <a:noFill/>
        </p:spPr>
        <p:txBody>
          <a:bodyPr wrap="square" rtlCol="0">
            <a:spAutoFit/>
          </a:bodyPr>
          <a:lstStyle/>
          <a:p>
            <a:r>
              <a:rPr lang="en-US" sz="3200" b="1" dirty="0">
                <a:solidFill>
                  <a:srgbClr val="FF0000"/>
                </a:solidFill>
              </a:rPr>
              <a:t>Question 4</a:t>
            </a:r>
          </a:p>
        </p:txBody>
      </p:sp>
      <p:sp>
        <p:nvSpPr>
          <p:cNvPr id="2" name="Slide Number Placeholder 1">
            <a:extLst>
              <a:ext uri="{FF2B5EF4-FFF2-40B4-BE49-F238E27FC236}">
                <a16:creationId xmlns:a16="http://schemas.microsoft.com/office/drawing/2014/main" id="{D5F63116-353F-D749-BA57-1009E389C1DD}"/>
              </a:ext>
            </a:extLst>
          </p:cNvPr>
          <p:cNvSpPr>
            <a:spLocks noGrp="1"/>
          </p:cNvSpPr>
          <p:nvPr>
            <p:ph type="sldNum" sz="quarter" idx="12"/>
          </p:nvPr>
        </p:nvSpPr>
        <p:spPr/>
        <p:txBody>
          <a:bodyPr/>
          <a:lstStyle/>
          <a:p>
            <a:fld id="{E90C49B3-DFFD-4844-A6FF-8C37A804B8FA}" type="slidenum">
              <a:rPr lang="en-US" smtClean="0"/>
              <a:t>150</a:t>
            </a:fld>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0070C0"/>
                </a:solidFill>
              </a:rPr>
              <a:t>1- compression optic neuropathy</a:t>
            </a:r>
          </a:p>
          <a:p>
            <a:pPr marL="0" indent="0">
              <a:buNone/>
            </a:pPr>
            <a:endParaRPr lang="en-US" dirty="0">
              <a:solidFill>
                <a:srgbClr val="0070C0"/>
              </a:solidFill>
            </a:endParaRPr>
          </a:p>
          <a:p>
            <a:pPr marL="0" indent="0">
              <a:buNone/>
            </a:pPr>
            <a:r>
              <a:rPr lang="en-US" dirty="0">
                <a:solidFill>
                  <a:srgbClr val="0070C0"/>
                </a:solidFill>
              </a:rPr>
              <a:t>2--surgical decompression</a:t>
            </a:r>
          </a:p>
          <a:p>
            <a:pPr marL="0" indent="0">
              <a:buNone/>
            </a:pPr>
            <a:r>
              <a:rPr lang="en-US" dirty="0">
                <a:solidFill>
                  <a:srgbClr val="0070C0"/>
                </a:solidFill>
              </a:rPr>
              <a:t>-steroid </a:t>
            </a:r>
          </a:p>
          <a:p>
            <a:pPr marL="0" indent="0">
              <a:buNone/>
            </a:pPr>
            <a:r>
              <a:rPr lang="en-US" dirty="0">
                <a:solidFill>
                  <a:srgbClr val="0070C0"/>
                </a:solidFill>
              </a:rPr>
              <a:t>-radiotherapy</a:t>
            </a:r>
          </a:p>
          <a:p>
            <a:pPr marL="0" indent="0">
              <a:buNone/>
            </a:pPr>
            <a:endParaRPr lang="en-US" dirty="0">
              <a:solidFill>
                <a:srgbClr val="0070C0"/>
              </a:solidFill>
            </a:endParaRPr>
          </a:p>
          <a:p>
            <a:pPr marL="0" indent="0">
              <a:buNone/>
            </a:pPr>
            <a:r>
              <a:rPr lang="en-US" dirty="0">
                <a:solidFill>
                  <a:srgbClr val="0070C0"/>
                </a:solidFill>
              </a:rPr>
              <a:t>3-emergency</a:t>
            </a:r>
          </a:p>
        </p:txBody>
      </p:sp>
      <p:sp>
        <p:nvSpPr>
          <p:cNvPr id="2" name="Slide Number Placeholder 1">
            <a:extLst>
              <a:ext uri="{FF2B5EF4-FFF2-40B4-BE49-F238E27FC236}">
                <a16:creationId xmlns:a16="http://schemas.microsoft.com/office/drawing/2014/main" id="{83BCD3BD-144D-E38F-FA9C-A3549B3F72DB}"/>
              </a:ext>
            </a:extLst>
          </p:cNvPr>
          <p:cNvSpPr>
            <a:spLocks noGrp="1"/>
          </p:cNvSpPr>
          <p:nvPr>
            <p:ph type="sldNum" sz="quarter" idx="12"/>
          </p:nvPr>
        </p:nvSpPr>
        <p:spPr/>
        <p:txBody>
          <a:bodyPr/>
          <a:lstStyle/>
          <a:p>
            <a:fld id="{E90C49B3-DFFD-4844-A6FF-8C37A804B8FA}" type="slidenum">
              <a:rPr lang="en-US" smtClean="0"/>
              <a:t>151</a:t>
            </a:fld>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642199" y="2411057"/>
            <a:ext cx="3859103" cy="2894327"/>
          </a:xfrm>
          <a:prstGeom prst="rect">
            <a:avLst/>
          </a:prstGeom>
        </p:spPr>
      </p:pic>
      <p:sp>
        <p:nvSpPr>
          <p:cNvPr id="6" name="Content Placeholder 5"/>
          <p:cNvSpPr>
            <a:spLocks noGrp="1"/>
          </p:cNvSpPr>
          <p:nvPr>
            <p:ph sz="half" idx="2"/>
          </p:nvPr>
        </p:nvSpPr>
        <p:spPr/>
        <p:txBody>
          <a:bodyPr>
            <a:normAutofit/>
          </a:bodyPr>
          <a:lstStyle/>
          <a:p>
            <a:r>
              <a:rPr lang="en-US" dirty="0"/>
              <a:t>Diagnosis?</a:t>
            </a:r>
          </a:p>
          <a:p>
            <a:r>
              <a:rPr lang="en-US" dirty="0"/>
              <a:t>How do you manage ? </a:t>
            </a:r>
          </a:p>
          <a:p>
            <a:r>
              <a:rPr lang="en-US" dirty="0"/>
              <a:t>Medical </a:t>
            </a:r>
            <a:r>
              <a:rPr lang="en-US" dirty="0" err="1"/>
              <a:t>tx</a:t>
            </a:r>
            <a:r>
              <a:rPr lang="en-US" dirty="0"/>
              <a:t> if he had an IOP of 32 </a:t>
            </a:r>
            <a:r>
              <a:rPr lang="en-US" dirty="0" err="1"/>
              <a:t>mmhg</a:t>
            </a:r>
            <a:endParaRPr lang="ar-JO" dirty="0"/>
          </a:p>
        </p:txBody>
      </p:sp>
      <p:sp>
        <p:nvSpPr>
          <p:cNvPr id="7" name="TextBox 6"/>
          <p:cNvSpPr txBox="1"/>
          <p:nvPr/>
        </p:nvSpPr>
        <p:spPr>
          <a:xfrm>
            <a:off x="395536" y="620688"/>
            <a:ext cx="2602632" cy="584775"/>
          </a:xfrm>
          <a:prstGeom prst="rect">
            <a:avLst/>
          </a:prstGeom>
          <a:noFill/>
        </p:spPr>
        <p:txBody>
          <a:bodyPr wrap="square" rtlCol="0">
            <a:spAutoFit/>
          </a:bodyPr>
          <a:lstStyle/>
          <a:p>
            <a:r>
              <a:rPr lang="en-US" sz="3200" b="1" dirty="0">
                <a:solidFill>
                  <a:srgbClr val="FF0000"/>
                </a:solidFill>
              </a:rPr>
              <a:t>Question 5</a:t>
            </a:r>
          </a:p>
        </p:txBody>
      </p:sp>
      <p:sp>
        <p:nvSpPr>
          <p:cNvPr id="2" name="Slide Number Placeholder 1">
            <a:extLst>
              <a:ext uri="{FF2B5EF4-FFF2-40B4-BE49-F238E27FC236}">
                <a16:creationId xmlns:a16="http://schemas.microsoft.com/office/drawing/2014/main" id="{D6755B43-3E7A-0166-FF41-A94351E620EA}"/>
              </a:ext>
            </a:extLst>
          </p:cNvPr>
          <p:cNvSpPr>
            <a:spLocks noGrp="1"/>
          </p:cNvSpPr>
          <p:nvPr>
            <p:ph type="sldNum" sz="quarter" idx="12"/>
          </p:nvPr>
        </p:nvSpPr>
        <p:spPr/>
        <p:txBody>
          <a:bodyPr/>
          <a:lstStyle/>
          <a:p>
            <a:fld id="{E90C49B3-DFFD-4844-A6FF-8C37A804B8FA}" type="slidenum">
              <a:rPr lang="en-US" smtClean="0"/>
              <a:t>152</a:t>
            </a:fld>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32656"/>
            <a:ext cx="8229600" cy="1143000"/>
          </a:xfrm>
        </p:spPr>
        <p:txBody>
          <a:bodyPr/>
          <a:lstStyle/>
          <a:p>
            <a:r>
              <a:rPr lang="en-US" dirty="0"/>
              <a:t>Answers</a:t>
            </a:r>
            <a:endParaRPr lang="ar-JO" dirty="0"/>
          </a:p>
        </p:txBody>
      </p:sp>
      <p:sp>
        <p:nvSpPr>
          <p:cNvPr id="6" name="Content Placeholder 5"/>
          <p:cNvSpPr>
            <a:spLocks noGrp="1"/>
          </p:cNvSpPr>
          <p:nvPr>
            <p:ph idx="1"/>
          </p:nvPr>
        </p:nvSpPr>
        <p:spPr>
          <a:xfrm>
            <a:off x="457200" y="1268760"/>
            <a:ext cx="8229600" cy="4525963"/>
          </a:xfrm>
        </p:spPr>
        <p:txBody>
          <a:bodyPr>
            <a:noAutofit/>
          </a:bodyPr>
          <a:lstStyle/>
          <a:p>
            <a:r>
              <a:rPr lang="en-US" sz="2400" dirty="0"/>
              <a:t>Hyphemia</a:t>
            </a:r>
          </a:p>
          <a:p>
            <a:pPr marL="0" indent="0">
              <a:buNone/>
            </a:pPr>
            <a:endParaRPr lang="en-US" sz="2400" dirty="0"/>
          </a:p>
          <a:p>
            <a:r>
              <a:rPr lang="en-US" sz="2400" dirty="0"/>
              <a:t>Tx:</a:t>
            </a:r>
          </a:p>
          <a:p>
            <a:pPr marL="0" indent="0">
              <a:buNone/>
            </a:pPr>
            <a:r>
              <a:rPr lang="en-US" sz="2400" dirty="0"/>
              <a:t>-Rest</a:t>
            </a:r>
          </a:p>
          <a:p>
            <a:pPr marL="0" indent="0">
              <a:buNone/>
            </a:pPr>
            <a:r>
              <a:rPr lang="en-US" sz="2400" dirty="0"/>
              <a:t>-Steroid eye drops</a:t>
            </a:r>
          </a:p>
          <a:p>
            <a:pPr marL="0" indent="0">
              <a:buNone/>
            </a:pPr>
            <a:r>
              <a:rPr lang="en-US" sz="2400" dirty="0"/>
              <a:t>- dilation of the pupil by </a:t>
            </a:r>
            <a:r>
              <a:rPr lang="en-US" sz="2400" dirty="0" err="1"/>
              <a:t>cyclopelgia</a:t>
            </a:r>
            <a:r>
              <a:rPr lang="en-US" sz="2400" dirty="0"/>
              <a:t> (cyclopentolate)</a:t>
            </a:r>
          </a:p>
          <a:p>
            <a:pPr marL="0" indent="0">
              <a:buNone/>
            </a:pPr>
            <a:r>
              <a:rPr lang="en-US" sz="2400" dirty="0"/>
              <a:t>- Treat the complications ( increased IOP)</a:t>
            </a:r>
          </a:p>
          <a:p>
            <a:pPr marL="0" indent="0">
              <a:buNone/>
            </a:pPr>
            <a:endParaRPr lang="en-US" sz="2400" dirty="0"/>
          </a:p>
          <a:p>
            <a:pPr marL="0" indent="0">
              <a:buNone/>
            </a:pPr>
            <a:r>
              <a:rPr lang="en-US" sz="2400" dirty="0"/>
              <a:t>3-acetazolamide </a:t>
            </a:r>
          </a:p>
          <a:p>
            <a:pPr marL="0" indent="0">
              <a:buNone/>
            </a:pPr>
            <a:r>
              <a:rPr lang="en-US" sz="2400" dirty="0"/>
              <a:t>-timolol</a:t>
            </a:r>
          </a:p>
          <a:p>
            <a:pPr marL="0" indent="0">
              <a:buNone/>
            </a:pPr>
            <a:r>
              <a:rPr lang="en-US" sz="2400" dirty="0"/>
              <a:t>-topical prostaglandin</a:t>
            </a:r>
          </a:p>
          <a:p>
            <a:pPr marL="0" indent="0">
              <a:buNone/>
            </a:pPr>
            <a:r>
              <a:rPr lang="en-US" sz="2400" dirty="0"/>
              <a:t>-</a:t>
            </a:r>
            <a:r>
              <a:rPr lang="en-US" sz="2400" dirty="0" err="1"/>
              <a:t>pilocarbine</a:t>
            </a:r>
            <a:endParaRPr lang="en-US" sz="2400" dirty="0"/>
          </a:p>
          <a:p>
            <a:pPr marL="0" indent="0">
              <a:buNone/>
            </a:pPr>
            <a:endParaRPr lang="en-US" sz="2800" dirty="0"/>
          </a:p>
          <a:p>
            <a:pPr marL="0" indent="0">
              <a:buNone/>
            </a:pPr>
            <a:endParaRPr lang="ar-JO" sz="2800" dirty="0"/>
          </a:p>
        </p:txBody>
      </p:sp>
      <p:sp>
        <p:nvSpPr>
          <p:cNvPr id="2" name="Slide Number Placeholder 1">
            <a:extLst>
              <a:ext uri="{FF2B5EF4-FFF2-40B4-BE49-F238E27FC236}">
                <a16:creationId xmlns:a16="http://schemas.microsoft.com/office/drawing/2014/main" id="{2975BC29-1DC2-5950-66D1-265DA2855892}"/>
              </a:ext>
            </a:extLst>
          </p:cNvPr>
          <p:cNvSpPr>
            <a:spLocks noGrp="1"/>
          </p:cNvSpPr>
          <p:nvPr>
            <p:ph type="sldNum" sz="quarter" idx="12"/>
          </p:nvPr>
        </p:nvSpPr>
        <p:spPr/>
        <p:txBody>
          <a:bodyPr/>
          <a:lstStyle/>
          <a:p>
            <a:fld id="{E90C49B3-DFFD-4844-A6FF-8C37A804B8FA}" type="slidenum">
              <a:rPr lang="en-US" smtClean="0"/>
              <a:t>153</a:t>
            </a:fld>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Picture of hypopyon with a hx of post ocular surgery</a:t>
            </a:r>
          </a:p>
          <a:p>
            <a:pPr marL="514350" indent="-514350">
              <a:buFont typeface="+mj-lt"/>
              <a:buAutoNum type="arabicPeriod"/>
            </a:pPr>
            <a:r>
              <a:rPr lang="en-US" dirty="0"/>
              <a:t>Name the sign</a:t>
            </a:r>
          </a:p>
          <a:p>
            <a:pPr marL="514350" indent="-514350">
              <a:buFont typeface="+mj-lt"/>
              <a:buAutoNum type="arabicPeriod"/>
            </a:pPr>
            <a:r>
              <a:rPr lang="en-US" dirty="0"/>
              <a:t>management</a:t>
            </a:r>
            <a:br>
              <a:rPr lang="en-US" dirty="0"/>
            </a:br>
            <a:br>
              <a:rPr lang="en-US" dirty="0"/>
            </a:br>
            <a:endParaRPr lang="en-US" dirty="0"/>
          </a:p>
        </p:txBody>
      </p:sp>
      <p:sp>
        <p:nvSpPr>
          <p:cNvPr id="6" name="TextBox 5"/>
          <p:cNvSpPr txBox="1"/>
          <p:nvPr/>
        </p:nvSpPr>
        <p:spPr>
          <a:xfrm>
            <a:off x="457200" y="575733"/>
            <a:ext cx="2458616" cy="584775"/>
          </a:xfrm>
          <a:prstGeom prst="rect">
            <a:avLst/>
          </a:prstGeom>
          <a:noFill/>
        </p:spPr>
        <p:txBody>
          <a:bodyPr wrap="square" rtlCol="0">
            <a:spAutoFit/>
          </a:bodyPr>
          <a:lstStyle/>
          <a:p>
            <a:r>
              <a:rPr lang="en-US" sz="3200" b="1" dirty="0">
                <a:solidFill>
                  <a:srgbClr val="FF0000"/>
                </a:solidFill>
              </a:rPr>
              <a:t>Question 6</a:t>
            </a:r>
          </a:p>
        </p:txBody>
      </p:sp>
      <p:pic>
        <p:nvPicPr>
          <p:cNvPr id="7" name="Picture 6" descr="Hypopion.jpg"/>
          <p:cNvPicPr>
            <a:picLocks noChangeAspect="1"/>
          </p:cNvPicPr>
          <p:nvPr/>
        </p:nvPicPr>
        <p:blipFill>
          <a:blip r:embed="rId2"/>
          <a:stretch>
            <a:fillRect/>
          </a:stretch>
        </p:blipFill>
        <p:spPr>
          <a:xfrm>
            <a:off x="5868144" y="2420888"/>
            <a:ext cx="2766619" cy="2411372"/>
          </a:xfrm>
          <a:prstGeom prst="rect">
            <a:avLst/>
          </a:prstGeom>
        </p:spPr>
      </p:pic>
      <p:sp>
        <p:nvSpPr>
          <p:cNvPr id="2" name="Slide Number Placeholder 1">
            <a:extLst>
              <a:ext uri="{FF2B5EF4-FFF2-40B4-BE49-F238E27FC236}">
                <a16:creationId xmlns:a16="http://schemas.microsoft.com/office/drawing/2014/main" id="{449B5160-5080-F7BD-3F15-F0C0A10FAD49}"/>
              </a:ext>
            </a:extLst>
          </p:cNvPr>
          <p:cNvSpPr>
            <a:spLocks noGrp="1"/>
          </p:cNvSpPr>
          <p:nvPr>
            <p:ph type="sldNum" sz="quarter" idx="12"/>
          </p:nvPr>
        </p:nvSpPr>
        <p:spPr/>
        <p:txBody>
          <a:bodyPr/>
          <a:lstStyle/>
          <a:p>
            <a:fld id="{E90C49B3-DFFD-4844-A6FF-8C37A804B8FA}" type="slidenum">
              <a:rPr lang="en-US" smtClean="0"/>
              <a:t>154</a:t>
            </a:fld>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80728"/>
            <a:ext cx="8229600" cy="4525963"/>
          </a:xfrm>
        </p:spPr>
        <p:txBody>
          <a:bodyPr>
            <a:noAutofit/>
          </a:bodyPr>
          <a:lstStyle/>
          <a:p>
            <a:pPr marL="0" indent="0">
              <a:buNone/>
            </a:pPr>
            <a:r>
              <a:rPr lang="en-US" dirty="0"/>
              <a:t>1- </a:t>
            </a:r>
            <a:r>
              <a:rPr lang="en-US" sz="4000" b="1" dirty="0"/>
              <a:t>hypopyon</a:t>
            </a:r>
            <a:endParaRPr lang="en-US" b="1" dirty="0"/>
          </a:p>
          <a:p>
            <a:pPr marL="0" indent="0">
              <a:buNone/>
            </a:pPr>
            <a:endParaRPr lang="en-US" dirty="0"/>
          </a:p>
          <a:p>
            <a:r>
              <a:rPr lang="en-US" dirty="0"/>
              <a:t>2- </a:t>
            </a:r>
          </a:p>
          <a:p>
            <a:pPr marL="0" indent="0">
              <a:buNone/>
            </a:pPr>
            <a:r>
              <a:rPr lang="en-US" dirty="0"/>
              <a:t>*</a:t>
            </a:r>
            <a:r>
              <a:rPr lang="en-US" sz="3600" dirty="0"/>
              <a:t>Admission</a:t>
            </a:r>
          </a:p>
          <a:p>
            <a:pPr marL="0" indent="0">
              <a:buNone/>
            </a:pPr>
            <a:r>
              <a:rPr lang="en-US" sz="3600" dirty="0"/>
              <a:t>*intraocular antibiotic </a:t>
            </a:r>
          </a:p>
          <a:p>
            <a:pPr marL="0" indent="0">
              <a:buNone/>
            </a:pPr>
            <a:r>
              <a:rPr lang="en-US" sz="3600" dirty="0"/>
              <a:t>*systemic antibiotic</a:t>
            </a:r>
          </a:p>
          <a:p>
            <a:pPr marL="0" indent="0">
              <a:buNone/>
            </a:pPr>
            <a:r>
              <a:rPr lang="en-US" sz="3600" dirty="0"/>
              <a:t>*aspiration</a:t>
            </a:r>
          </a:p>
          <a:p>
            <a:pPr marL="0" indent="0">
              <a:buNone/>
            </a:pPr>
            <a:r>
              <a:rPr lang="en-US" sz="3600" dirty="0"/>
              <a:t>* pars plana vitrectomy</a:t>
            </a:r>
          </a:p>
          <a:p>
            <a:pPr marL="0" indent="0">
              <a:buNone/>
            </a:pPr>
            <a:endParaRPr lang="en-US" dirty="0"/>
          </a:p>
        </p:txBody>
      </p:sp>
      <p:sp>
        <p:nvSpPr>
          <p:cNvPr id="2" name="Slide Number Placeholder 1">
            <a:extLst>
              <a:ext uri="{FF2B5EF4-FFF2-40B4-BE49-F238E27FC236}">
                <a16:creationId xmlns:a16="http://schemas.microsoft.com/office/drawing/2014/main" id="{2927512D-5A3E-7578-F44C-0DC0A703BB8A}"/>
              </a:ext>
            </a:extLst>
          </p:cNvPr>
          <p:cNvSpPr>
            <a:spLocks noGrp="1"/>
          </p:cNvSpPr>
          <p:nvPr>
            <p:ph type="sldNum" sz="quarter" idx="12"/>
          </p:nvPr>
        </p:nvSpPr>
        <p:spPr/>
        <p:txBody>
          <a:bodyPr/>
          <a:lstStyle/>
          <a:p>
            <a:fld id="{E90C49B3-DFFD-4844-A6FF-8C37A804B8FA}" type="slidenum">
              <a:rPr lang="en-US" smtClean="0"/>
              <a:t>155</a:t>
            </a:fld>
            <a:endParaRPr 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dirty="0"/>
              <a:t>Essay question:-</a:t>
            </a:r>
            <a:br>
              <a:rPr lang="en-US" dirty="0"/>
            </a:br>
            <a:r>
              <a:rPr lang="en-US" dirty="0"/>
              <a:t>1-Mention three differences between direct and indirect ophthalmoscope</a:t>
            </a:r>
            <a:br>
              <a:rPr lang="en-US" dirty="0"/>
            </a:br>
            <a:r>
              <a:rPr lang="en-US" dirty="0"/>
              <a:t>2-Name functions of optic nerve</a:t>
            </a:r>
            <a:br>
              <a:rPr lang="en-US" dirty="0"/>
            </a:br>
            <a:r>
              <a:rPr lang="en-US" dirty="0"/>
              <a:t>4-Name two complications of contact lenses</a:t>
            </a:r>
            <a:br>
              <a:rPr lang="en-US" dirty="0"/>
            </a:br>
            <a:r>
              <a:rPr lang="en-US" dirty="0"/>
              <a:t>5-Name two examples for light near dissociation</a:t>
            </a:r>
          </a:p>
          <a:p>
            <a:pPr marL="0" indent="0">
              <a:buNone/>
            </a:pPr>
            <a:r>
              <a:rPr lang="en-US" dirty="0">
                <a:highlight>
                  <a:srgbClr val="FF0000"/>
                </a:highlight>
              </a:rPr>
              <a:t>Adie's tonic syndrome</a:t>
            </a:r>
          </a:p>
          <a:p>
            <a:pPr marL="0" indent="0">
              <a:buNone/>
            </a:pPr>
            <a:r>
              <a:rPr lang="en-US" dirty="0">
                <a:highlight>
                  <a:srgbClr val="FF0000"/>
                </a:highlight>
              </a:rPr>
              <a:t>- Argyll Robertson syndrome </a:t>
            </a:r>
          </a:p>
          <a:p>
            <a:pPr marL="0" indent="0">
              <a:buNone/>
            </a:pPr>
            <a:r>
              <a:rPr lang="en-US" dirty="0">
                <a:highlight>
                  <a:srgbClr val="FF0000"/>
                </a:highlight>
              </a:rPr>
              <a:t>- Parinaud syndrome</a:t>
            </a:r>
          </a:p>
          <a:p>
            <a:pPr marL="0" indent="0">
              <a:buNone/>
            </a:pPr>
            <a:endParaRPr lang="en-US" dirty="0"/>
          </a:p>
        </p:txBody>
      </p:sp>
      <p:sp>
        <p:nvSpPr>
          <p:cNvPr id="5" name="TextBox 4"/>
          <p:cNvSpPr txBox="1"/>
          <p:nvPr/>
        </p:nvSpPr>
        <p:spPr>
          <a:xfrm>
            <a:off x="457200" y="575733"/>
            <a:ext cx="3754760" cy="584775"/>
          </a:xfrm>
          <a:prstGeom prst="rect">
            <a:avLst/>
          </a:prstGeom>
          <a:noFill/>
        </p:spPr>
        <p:txBody>
          <a:bodyPr wrap="square" rtlCol="0">
            <a:spAutoFit/>
          </a:bodyPr>
          <a:lstStyle/>
          <a:p>
            <a:r>
              <a:rPr lang="en-US" sz="3200" b="1" dirty="0">
                <a:solidFill>
                  <a:srgbClr val="FF0000"/>
                </a:solidFill>
              </a:rPr>
              <a:t>Question 7</a:t>
            </a:r>
          </a:p>
        </p:txBody>
      </p:sp>
      <p:sp>
        <p:nvSpPr>
          <p:cNvPr id="2" name="Slide Number Placeholder 1">
            <a:extLst>
              <a:ext uri="{FF2B5EF4-FFF2-40B4-BE49-F238E27FC236}">
                <a16:creationId xmlns:a16="http://schemas.microsoft.com/office/drawing/2014/main" id="{360A8CCD-7866-8629-4616-43F75DE80406}"/>
              </a:ext>
            </a:extLst>
          </p:cNvPr>
          <p:cNvSpPr>
            <a:spLocks noGrp="1"/>
          </p:cNvSpPr>
          <p:nvPr>
            <p:ph type="sldNum" sz="quarter" idx="12"/>
          </p:nvPr>
        </p:nvSpPr>
        <p:spPr/>
        <p:txBody>
          <a:bodyPr/>
          <a:lstStyle/>
          <a:p>
            <a:fld id="{E90C49B3-DFFD-4844-A6FF-8C37A804B8FA}" type="slidenum">
              <a:rPr lang="en-US" smtClean="0"/>
              <a:t>156</a:t>
            </a:fld>
            <a:endParaRPr lang="en-US"/>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Q1 differences between direct and indirect ophthalmoscope</a:t>
            </a:r>
          </a:p>
        </p:txBody>
      </p:sp>
      <p:graphicFrame>
        <p:nvGraphicFramePr>
          <p:cNvPr id="3" name="Table 2"/>
          <p:cNvGraphicFramePr/>
          <p:nvPr/>
        </p:nvGraphicFramePr>
        <p:xfrm>
          <a:off x="113030" y="1731645"/>
          <a:ext cx="8917940" cy="3980180"/>
        </p:xfrm>
        <a:graphic>
          <a:graphicData uri="http://schemas.openxmlformats.org/drawingml/2006/table">
            <a:tbl>
              <a:tblPr firstRow="1" bandRow="1">
                <a:tableStyleId>{5C22544A-7EE6-4342-B048-85BDC9FD1C3A}</a:tableStyleId>
              </a:tblPr>
              <a:tblGrid>
                <a:gridCol w="4458970">
                  <a:extLst>
                    <a:ext uri="{9D8B030D-6E8A-4147-A177-3AD203B41FA5}">
                      <a16:colId xmlns:a16="http://schemas.microsoft.com/office/drawing/2014/main" val="20000"/>
                    </a:ext>
                  </a:extLst>
                </a:gridCol>
                <a:gridCol w="4458970">
                  <a:extLst>
                    <a:ext uri="{9D8B030D-6E8A-4147-A177-3AD203B41FA5}">
                      <a16:colId xmlns:a16="http://schemas.microsoft.com/office/drawing/2014/main" val="20001"/>
                    </a:ext>
                  </a:extLst>
                </a:gridCol>
              </a:tblGrid>
              <a:tr h="457200">
                <a:tc>
                  <a:txBody>
                    <a:bodyPr/>
                    <a:lstStyle/>
                    <a:p>
                      <a:pPr>
                        <a:buNone/>
                      </a:pPr>
                      <a:r>
                        <a:rPr lang="en-US" sz="2400"/>
                        <a:t>Direct</a:t>
                      </a:r>
                    </a:p>
                  </a:txBody>
                  <a:tcPr/>
                </a:tc>
                <a:tc>
                  <a:txBody>
                    <a:bodyPr/>
                    <a:lstStyle/>
                    <a:p>
                      <a:pPr>
                        <a:buNone/>
                      </a:pPr>
                      <a:r>
                        <a:rPr lang="en-US" sz="2400"/>
                        <a:t>Indirect</a:t>
                      </a:r>
                    </a:p>
                  </a:txBody>
                  <a:tcPr/>
                </a:tc>
                <a:extLst>
                  <a:ext uri="{0D108BD9-81ED-4DB2-BD59-A6C34878D82A}">
                    <a16:rowId xmlns:a16="http://schemas.microsoft.com/office/drawing/2014/main" val="10000"/>
                  </a:ext>
                </a:extLst>
              </a:tr>
              <a:tr h="457200">
                <a:tc>
                  <a:txBody>
                    <a:bodyPr/>
                    <a:lstStyle/>
                    <a:p>
                      <a:pPr>
                        <a:buNone/>
                      </a:pPr>
                      <a:r>
                        <a:rPr lang="en-US" sz="2400"/>
                        <a:t>mono-ocular view</a:t>
                      </a:r>
                    </a:p>
                  </a:txBody>
                  <a:tcPr/>
                </a:tc>
                <a:tc>
                  <a:txBody>
                    <a:bodyPr/>
                    <a:lstStyle/>
                    <a:p>
                      <a:pPr>
                        <a:buNone/>
                      </a:pPr>
                      <a:r>
                        <a:rPr lang="en-US" sz="2400">
                          <a:sym typeface="+mn-ea"/>
                        </a:rPr>
                        <a:t>bi-ocular view</a:t>
                      </a:r>
                    </a:p>
                  </a:txBody>
                  <a:tcPr/>
                </a:tc>
                <a:extLst>
                  <a:ext uri="{0D108BD9-81ED-4DB2-BD59-A6C34878D82A}">
                    <a16:rowId xmlns:a16="http://schemas.microsoft.com/office/drawing/2014/main" val="10001"/>
                  </a:ext>
                </a:extLst>
              </a:tr>
              <a:tr h="457200">
                <a:tc>
                  <a:txBody>
                    <a:bodyPr/>
                    <a:lstStyle/>
                    <a:p>
                      <a:pPr>
                        <a:buNone/>
                      </a:pPr>
                      <a:r>
                        <a:rPr lang="en-US" sz="2400"/>
                        <a:t>Limited field of view</a:t>
                      </a:r>
                    </a:p>
                  </a:txBody>
                  <a:tcPr/>
                </a:tc>
                <a:tc>
                  <a:txBody>
                    <a:bodyPr/>
                    <a:lstStyle/>
                    <a:p>
                      <a:pPr>
                        <a:buNone/>
                      </a:pPr>
                      <a:r>
                        <a:rPr lang="en-US" sz="2400"/>
                        <a:t>wide field of view</a:t>
                      </a:r>
                    </a:p>
                  </a:txBody>
                  <a:tcPr/>
                </a:tc>
                <a:extLst>
                  <a:ext uri="{0D108BD9-81ED-4DB2-BD59-A6C34878D82A}">
                    <a16:rowId xmlns:a16="http://schemas.microsoft.com/office/drawing/2014/main" val="10002"/>
                  </a:ext>
                </a:extLst>
              </a:tr>
              <a:tr h="457200">
                <a:tc>
                  <a:txBody>
                    <a:bodyPr/>
                    <a:lstStyle/>
                    <a:p>
                      <a:pPr>
                        <a:buNone/>
                      </a:pPr>
                      <a:r>
                        <a:rPr lang="en-US" sz="2400"/>
                        <a:t>high magnification (X15)</a:t>
                      </a:r>
                    </a:p>
                  </a:txBody>
                  <a:tcPr/>
                </a:tc>
                <a:tc>
                  <a:txBody>
                    <a:bodyPr/>
                    <a:lstStyle/>
                    <a:p>
                      <a:pPr>
                        <a:buNone/>
                      </a:pPr>
                      <a:r>
                        <a:rPr lang="en-US" sz="2400"/>
                        <a:t>lower magnification (x2-5)</a:t>
                      </a:r>
                    </a:p>
                  </a:txBody>
                  <a:tcPr/>
                </a:tc>
                <a:extLst>
                  <a:ext uri="{0D108BD9-81ED-4DB2-BD59-A6C34878D82A}">
                    <a16:rowId xmlns:a16="http://schemas.microsoft.com/office/drawing/2014/main" val="10003"/>
                  </a:ext>
                </a:extLst>
              </a:tr>
              <a:tr h="1328420">
                <a:tc>
                  <a:txBody>
                    <a:bodyPr/>
                    <a:lstStyle/>
                    <a:p>
                      <a:pPr>
                        <a:buNone/>
                      </a:pPr>
                      <a:r>
                        <a:rPr lang="en-US" sz="2400"/>
                        <a:t>Virtual (2d) and erect image</a:t>
                      </a:r>
                    </a:p>
                  </a:txBody>
                  <a:tcPr/>
                </a:tc>
                <a:tc>
                  <a:txBody>
                    <a:bodyPr/>
                    <a:lstStyle/>
                    <a:p>
                      <a:pPr>
                        <a:buNone/>
                      </a:pPr>
                      <a:r>
                        <a:rPr lang="en-US" sz="2400"/>
                        <a:t>Real (3d) but inverted image (both vertically and horizontaly/ upside down and right left)</a:t>
                      </a:r>
                    </a:p>
                  </a:txBody>
                  <a:tcPr/>
                </a:tc>
                <a:extLst>
                  <a:ext uri="{0D108BD9-81ED-4DB2-BD59-A6C34878D82A}">
                    <a16:rowId xmlns:a16="http://schemas.microsoft.com/office/drawing/2014/main" val="10004"/>
                  </a:ext>
                </a:extLst>
              </a:tr>
              <a:tr h="822960">
                <a:tc>
                  <a:txBody>
                    <a:bodyPr/>
                    <a:lstStyle/>
                    <a:p>
                      <a:pPr>
                        <a:buNone/>
                      </a:pPr>
                      <a:r>
                        <a:rPr lang="en-US" sz="2400"/>
                        <a:t>Has to come close to the patient</a:t>
                      </a:r>
                    </a:p>
                  </a:txBody>
                  <a:tcPr/>
                </a:tc>
                <a:tc>
                  <a:txBody>
                    <a:bodyPr/>
                    <a:lstStyle/>
                    <a:p>
                      <a:pPr>
                        <a:buNone/>
                      </a:pPr>
                      <a:r>
                        <a:rPr lang="en-US" sz="2400"/>
                        <a:t>Working distance is about 35-40cm</a:t>
                      </a:r>
                    </a:p>
                  </a:txBody>
                  <a:tcPr/>
                </a:tc>
                <a:extLst>
                  <a:ext uri="{0D108BD9-81ED-4DB2-BD59-A6C34878D82A}">
                    <a16:rowId xmlns:a16="http://schemas.microsoft.com/office/drawing/2014/main" val="10005"/>
                  </a:ext>
                </a:extLst>
              </a:tr>
            </a:tbl>
          </a:graphicData>
        </a:graphic>
      </p:graphicFrame>
      <p:sp>
        <p:nvSpPr>
          <p:cNvPr id="4" name="Slide Number Placeholder 3">
            <a:extLst>
              <a:ext uri="{FF2B5EF4-FFF2-40B4-BE49-F238E27FC236}">
                <a16:creationId xmlns:a16="http://schemas.microsoft.com/office/drawing/2014/main" id="{A2F5E36E-7ED2-5CDF-6F28-528CCEE1D010}"/>
              </a:ext>
            </a:extLst>
          </p:cNvPr>
          <p:cNvSpPr>
            <a:spLocks noGrp="1"/>
          </p:cNvSpPr>
          <p:nvPr>
            <p:ph type="sldNum" sz="quarter" idx="12"/>
          </p:nvPr>
        </p:nvSpPr>
        <p:spPr/>
        <p:txBody>
          <a:bodyPr/>
          <a:lstStyle/>
          <a:p>
            <a:fld id="{E90C49B3-DFFD-4844-A6FF-8C37A804B8FA}" type="slidenum">
              <a:rPr lang="en-US" smtClean="0"/>
              <a:t>157</a:t>
            </a:fld>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Q2</a:t>
            </a:r>
          </a:p>
          <a:p>
            <a:pPr marL="0" indent="0">
              <a:buNone/>
            </a:pPr>
            <a:r>
              <a:rPr lang="en-US" dirty="0"/>
              <a:t>- visual acuity</a:t>
            </a:r>
          </a:p>
          <a:p>
            <a:pPr marL="0" indent="0">
              <a:buNone/>
            </a:pPr>
            <a:r>
              <a:rPr lang="en-US" dirty="0"/>
              <a:t>- visual field </a:t>
            </a:r>
          </a:p>
          <a:p>
            <a:pPr marL="0" indent="0">
              <a:buNone/>
            </a:pPr>
            <a:r>
              <a:rPr lang="en-US" dirty="0"/>
              <a:t>- color vision </a:t>
            </a:r>
          </a:p>
          <a:p>
            <a:pPr marL="0" indent="0">
              <a:buNone/>
            </a:pPr>
            <a:r>
              <a:rPr lang="en-US" dirty="0"/>
              <a:t>- Pupillary reflex</a:t>
            </a:r>
          </a:p>
          <a:p>
            <a:pPr marL="0" indent="0">
              <a:buNone/>
            </a:pPr>
            <a:endParaRPr lang="en-US" dirty="0"/>
          </a:p>
        </p:txBody>
      </p:sp>
      <p:sp>
        <p:nvSpPr>
          <p:cNvPr id="2" name="Slide Number Placeholder 1">
            <a:extLst>
              <a:ext uri="{FF2B5EF4-FFF2-40B4-BE49-F238E27FC236}">
                <a16:creationId xmlns:a16="http://schemas.microsoft.com/office/drawing/2014/main" id="{5C363436-0B69-E42A-9335-B666793F0C00}"/>
              </a:ext>
            </a:extLst>
          </p:cNvPr>
          <p:cNvSpPr>
            <a:spLocks noGrp="1"/>
          </p:cNvSpPr>
          <p:nvPr>
            <p:ph type="sldNum" sz="quarter" idx="12"/>
          </p:nvPr>
        </p:nvSpPr>
        <p:spPr/>
        <p:txBody>
          <a:bodyPr/>
          <a:lstStyle/>
          <a:p>
            <a:fld id="{E90C49B3-DFFD-4844-A6FF-8C37A804B8FA}" type="slidenum">
              <a:rPr lang="en-US" smtClean="0"/>
              <a:t>158</a:t>
            </a:fld>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dirty="0"/>
              <a:t>Q4</a:t>
            </a:r>
          </a:p>
          <a:p>
            <a:pPr marL="0" indent="0">
              <a:buNone/>
            </a:pPr>
            <a:r>
              <a:rPr lang="en-US" dirty="0"/>
              <a:t>-dry eye </a:t>
            </a:r>
          </a:p>
          <a:p>
            <a:pPr marL="0" indent="0">
              <a:buNone/>
            </a:pPr>
            <a:r>
              <a:rPr lang="en-US" dirty="0"/>
              <a:t>-corneal abrasion &amp; ulcer</a:t>
            </a:r>
          </a:p>
          <a:p>
            <a:pPr marL="0" indent="0">
              <a:buNone/>
            </a:pPr>
            <a:endParaRPr lang="en-US" dirty="0"/>
          </a:p>
          <a:p>
            <a:r>
              <a:rPr lang="en-US" dirty="0"/>
              <a:t>Q5</a:t>
            </a:r>
          </a:p>
          <a:p>
            <a:pPr marL="0" indent="0">
              <a:buNone/>
            </a:pPr>
            <a:r>
              <a:rPr lang="en-US" dirty="0"/>
              <a:t>- Adie's tonic syndrome</a:t>
            </a:r>
          </a:p>
          <a:p>
            <a:pPr marL="0" indent="0">
              <a:buNone/>
            </a:pPr>
            <a:r>
              <a:rPr lang="en-US" dirty="0"/>
              <a:t>- Argyll Robertson syndrome </a:t>
            </a:r>
          </a:p>
          <a:p>
            <a:pPr marL="0" indent="0">
              <a:buNone/>
            </a:pPr>
            <a:r>
              <a:rPr lang="en-US" dirty="0"/>
              <a:t>- Parinaud syndrome</a:t>
            </a:r>
          </a:p>
        </p:txBody>
      </p:sp>
      <p:sp>
        <p:nvSpPr>
          <p:cNvPr id="2" name="Slide Number Placeholder 1">
            <a:extLst>
              <a:ext uri="{FF2B5EF4-FFF2-40B4-BE49-F238E27FC236}">
                <a16:creationId xmlns:a16="http://schemas.microsoft.com/office/drawing/2014/main" id="{C018C9A0-F66C-BC9D-E1E5-427F66059A1A}"/>
              </a:ext>
            </a:extLst>
          </p:cNvPr>
          <p:cNvSpPr>
            <a:spLocks noGrp="1"/>
          </p:cNvSpPr>
          <p:nvPr>
            <p:ph type="sldNum" sz="quarter" idx="12"/>
          </p:nvPr>
        </p:nvSpPr>
        <p:spPr/>
        <p:txBody>
          <a:bodyPr/>
          <a:lstStyle/>
          <a:p>
            <a:fld id="{E90C49B3-DFFD-4844-A6FF-8C37A804B8FA}" type="slidenum">
              <a:rPr lang="en-US" smtClean="0"/>
              <a:t>159</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1972-4E60-34D8-8CCC-95105E91F49E}"/>
              </a:ext>
            </a:extLst>
          </p:cNvPr>
          <p:cNvSpPr>
            <a:spLocks noGrp="1"/>
          </p:cNvSpPr>
          <p:nvPr>
            <p:ph type="title"/>
          </p:nvPr>
        </p:nvSpPr>
        <p:spPr>
          <a:xfrm>
            <a:off x="629841" y="1200150"/>
            <a:ext cx="3257550" cy="1200150"/>
          </a:xfrm>
        </p:spPr>
        <p:txBody>
          <a:bodyPr>
            <a:normAutofit/>
          </a:bodyPr>
          <a:lstStyle/>
          <a:p>
            <a:r>
              <a:rPr lang="en-US" dirty="0"/>
              <a:t>A case of RTA with eye trauma and hemorrhage </a:t>
            </a:r>
          </a:p>
        </p:txBody>
      </p:sp>
      <p:sp>
        <p:nvSpPr>
          <p:cNvPr id="3" name="Picture Placeholder 2">
            <a:extLst>
              <a:ext uri="{FF2B5EF4-FFF2-40B4-BE49-F238E27FC236}">
                <a16:creationId xmlns:a16="http://schemas.microsoft.com/office/drawing/2014/main" id="{E7A8D4BE-658F-63B4-870C-328720E8B6E0}"/>
              </a:ext>
            </a:extLst>
          </p:cNvPr>
          <p:cNvSpPr>
            <a:spLocks noGrp="1"/>
          </p:cNvSpPr>
          <p:nvPr>
            <p:ph type="pic" idx="1"/>
          </p:nvPr>
        </p:nvSpPr>
        <p:spPr/>
      </p:sp>
      <p:sp>
        <p:nvSpPr>
          <p:cNvPr id="4" name="Text Placeholder 3">
            <a:extLst>
              <a:ext uri="{FF2B5EF4-FFF2-40B4-BE49-F238E27FC236}">
                <a16:creationId xmlns:a16="http://schemas.microsoft.com/office/drawing/2014/main" id="{AB752050-A57F-5A88-BC04-841BB58972E2}"/>
              </a:ext>
            </a:extLst>
          </p:cNvPr>
          <p:cNvSpPr>
            <a:spLocks noGrp="1"/>
          </p:cNvSpPr>
          <p:nvPr>
            <p:ph type="body" sz="half" idx="2"/>
          </p:nvPr>
        </p:nvSpPr>
        <p:spPr/>
        <p:txBody>
          <a:bodyPr>
            <a:normAutofit fontScale="25000" lnSpcReduction="20000"/>
          </a:bodyPr>
          <a:lstStyle/>
          <a:p>
            <a:r>
              <a:rPr lang="en-US" dirty="0"/>
              <a:t>The first thing that you should do as a GP? </a:t>
            </a:r>
            <a:br>
              <a:rPr lang="en-US" dirty="0"/>
            </a:br>
            <a:r>
              <a:rPr lang="en-US" dirty="0"/>
              <a:t>secure his airway breathing and circulation </a:t>
            </a:r>
          </a:p>
          <a:p>
            <a:r>
              <a:rPr lang="en-US" dirty="0"/>
              <a:t>If  a patient were presented to you with anterior </a:t>
            </a:r>
            <a:r>
              <a:rPr lang="en-US" dirty="0" err="1"/>
              <a:t>champer</a:t>
            </a:r>
            <a:r>
              <a:rPr lang="en-US" dirty="0"/>
              <a:t> trauma , what’s your </a:t>
            </a:r>
            <a:r>
              <a:rPr lang="en-US" dirty="0" err="1"/>
              <a:t>ddx</a:t>
            </a:r>
            <a:r>
              <a:rPr lang="en-US" dirty="0"/>
              <a:t> ? </a:t>
            </a:r>
          </a:p>
          <a:p>
            <a:pPr marL="214313" indent="-214313">
              <a:buFont typeface="Arial" panose="020B0604020202020204" pitchFamily="34" charset="0"/>
              <a:buChar char="•"/>
            </a:pPr>
            <a:r>
              <a:rPr lang="en-US" dirty="0"/>
              <a:t>Anterior uveitis </a:t>
            </a:r>
          </a:p>
          <a:p>
            <a:pPr marL="214313" indent="-214313">
              <a:buFont typeface="Arial" panose="020B0604020202020204" pitchFamily="34" charset="0"/>
              <a:buChar char="•"/>
            </a:pPr>
            <a:r>
              <a:rPr lang="en-US" dirty="0"/>
              <a:t>Retinal detachment </a:t>
            </a:r>
          </a:p>
          <a:p>
            <a:pPr marL="214313" indent="-214313">
              <a:buFont typeface="Arial" panose="020B0604020202020204" pitchFamily="34" charset="0"/>
              <a:buChar char="•"/>
            </a:pPr>
            <a:r>
              <a:rPr lang="en-US" dirty="0"/>
              <a:t>Lens displacement</a:t>
            </a:r>
          </a:p>
          <a:p>
            <a:pPr marL="214313" indent="-214313">
              <a:buFont typeface="Arial" panose="020B0604020202020204" pitchFamily="34" charset="0"/>
              <a:buChar char="•"/>
            </a:pPr>
            <a:r>
              <a:rPr lang="en-US" dirty="0"/>
              <a:t>Elevated IOP ?</a:t>
            </a:r>
          </a:p>
          <a:p>
            <a:pPr marL="214313" indent="-214313">
              <a:buFont typeface="Arial" panose="020B0604020202020204" pitchFamily="34" charset="0"/>
              <a:buChar char="•"/>
            </a:pPr>
            <a:r>
              <a:rPr lang="en-US" dirty="0"/>
              <a:t>Post traumatic cataract ? </a:t>
            </a: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38163948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0" y="0"/>
            <a:ext cx="5072066" cy="264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endParaRPr lang="en-US" sz="2400" dirty="0">
              <a:solidFill>
                <a:schemeClr val="bg1"/>
              </a:solidFill>
            </a:endParaRPr>
          </a:p>
          <a:p>
            <a:pPr algn="l"/>
            <a:r>
              <a:rPr lang="en-US" sz="2400" dirty="0">
                <a:solidFill>
                  <a:schemeClr val="bg1"/>
                </a:solidFill>
              </a:rPr>
              <a:t>-Describe what you see.</a:t>
            </a:r>
          </a:p>
          <a:p>
            <a:pPr algn="l"/>
            <a:r>
              <a:rPr lang="en-US" sz="2400" dirty="0">
                <a:solidFill>
                  <a:schemeClr val="bg1"/>
                </a:solidFill>
              </a:rPr>
              <a:t>-What the possible diagnosis ? </a:t>
            </a:r>
          </a:p>
          <a:p>
            <a:pPr algn="l"/>
            <a:r>
              <a:rPr lang="en-US" sz="2400" dirty="0">
                <a:solidFill>
                  <a:schemeClr val="bg1"/>
                </a:solidFill>
              </a:rPr>
              <a:t>-How do you manage such a case  ?</a:t>
            </a:r>
            <a:endParaRPr lang="ar-JO" sz="2400" dirty="0">
              <a:solidFill>
                <a:schemeClr val="bg1"/>
              </a:solidFill>
            </a:endParaRPr>
          </a:p>
          <a:p>
            <a:pPr algn="l" rtl="0"/>
            <a:r>
              <a:rPr lang="en-US" sz="2400" dirty="0">
                <a:solidFill>
                  <a:schemeClr val="bg1"/>
                </a:solidFill>
              </a:rPr>
              <a:t>-what is the </a:t>
            </a:r>
            <a:r>
              <a:rPr lang="en-US" sz="2400" dirty="0" err="1">
                <a:solidFill>
                  <a:schemeClr val="bg1"/>
                </a:solidFill>
              </a:rPr>
              <a:t>DDx</a:t>
            </a:r>
            <a:r>
              <a:rPr lang="en-US" sz="2400" dirty="0">
                <a:solidFill>
                  <a:schemeClr val="bg1"/>
                </a:solidFill>
              </a:rPr>
              <a:t> ?</a:t>
            </a:r>
          </a:p>
          <a:p>
            <a:pPr algn="l"/>
            <a:endParaRPr lang="ar-JO" sz="2400" dirty="0">
              <a:solidFill>
                <a:schemeClr val="bg1"/>
              </a:solidFill>
            </a:endParaRPr>
          </a:p>
        </p:txBody>
      </p:sp>
      <p:sp>
        <p:nvSpPr>
          <p:cNvPr id="6" name="مستطيل 5"/>
          <p:cNvSpPr/>
          <p:nvPr/>
        </p:nvSpPr>
        <p:spPr>
          <a:xfrm>
            <a:off x="5357818" y="214290"/>
            <a:ext cx="3786182" cy="6643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en-US" sz="2000" b="1" dirty="0">
                <a:solidFill>
                  <a:schemeClr val="bg1"/>
                </a:solidFill>
              </a:rPr>
              <a:t>Answer</a:t>
            </a:r>
            <a:r>
              <a:rPr lang="en-US" sz="2000" dirty="0">
                <a:solidFill>
                  <a:schemeClr val="bg1"/>
                </a:solidFill>
              </a:rPr>
              <a:t> :</a:t>
            </a:r>
            <a:endParaRPr lang="ar-JO" sz="2000" dirty="0">
              <a:solidFill>
                <a:schemeClr val="bg1"/>
              </a:solidFill>
            </a:endParaRPr>
          </a:p>
          <a:p>
            <a:pPr algn="l"/>
            <a:endParaRPr lang="en-US" sz="2000" dirty="0">
              <a:solidFill>
                <a:schemeClr val="bg1"/>
              </a:solidFill>
            </a:endParaRPr>
          </a:p>
          <a:p>
            <a:pPr algn="l"/>
            <a:r>
              <a:rPr lang="en-US" sz="2000" dirty="0">
                <a:solidFill>
                  <a:schemeClr val="bg1"/>
                </a:solidFill>
              </a:rPr>
              <a:t>-Whitish discoloration of the cornea(opacity) , </a:t>
            </a:r>
            <a:r>
              <a:rPr lang="en-US" sz="2000" dirty="0" err="1">
                <a:solidFill>
                  <a:schemeClr val="bg1"/>
                </a:solidFill>
              </a:rPr>
              <a:t>hypopion</a:t>
            </a:r>
            <a:r>
              <a:rPr lang="en-US" sz="2000" dirty="0">
                <a:solidFill>
                  <a:schemeClr val="bg1"/>
                </a:solidFill>
              </a:rPr>
              <a:t> , </a:t>
            </a:r>
            <a:r>
              <a:rPr lang="en-US" sz="2000" dirty="0" err="1">
                <a:solidFill>
                  <a:schemeClr val="bg1"/>
                </a:solidFill>
              </a:rPr>
              <a:t>conjuctival</a:t>
            </a:r>
            <a:r>
              <a:rPr lang="en-US" sz="2000" dirty="0">
                <a:solidFill>
                  <a:schemeClr val="bg1"/>
                </a:solidFill>
              </a:rPr>
              <a:t> injection </a:t>
            </a:r>
          </a:p>
          <a:p>
            <a:pPr algn="l"/>
            <a:endParaRPr lang="en-US" sz="2000" dirty="0">
              <a:solidFill>
                <a:schemeClr val="bg1"/>
              </a:solidFill>
            </a:endParaRPr>
          </a:p>
          <a:p>
            <a:pPr algn="l"/>
            <a:r>
              <a:rPr lang="en-US" sz="2000" dirty="0">
                <a:solidFill>
                  <a:schemeClr val="bg1"/>
                </a:solidFill>
              </a:rPr>
              <a:t>-Bacterial </a:t>
            </a:r>
            <a:r>
              <a:rPr lang="en-US" sz="2000" dirty="0" err="1">
                <a:solidFill>
                  <a:schemeClr val="bg1"/>
                </a:solidFill>
              </a:rPr>
              <a:t>endophthalmitis</a:t>
            </a:r>
            <a:r>
              <a:rPr lang="en-US" sz="2000" dirty="0">
                <a:solidFill>
                  <a:schemeClr val="bg1"/>
                </a:solidFill>
              </a:rPr>
              <a:t> </a:t>
            </a:r>
          </a:p>
          <a:p>
            <a:pPr algn="l"/>
            <a:endParaRPr lang="en-US" sz="2000" dirty="0">
              <a:solidFill>
                <a:schemeClr val="bg1"/>
              </a:solidFill>
            </a:endParaRPr>
          </a:p>
          <a:p>
            <a:pPr algn="l"/>
            <a:r>
              <a:rPr lang="en-US" sz="2000" dirty="0">
                <a:solidFill>
                  <a:schemeClr val="bg1"/>
                </a:solidFill>
              </a:rPr>
              <a:t>-Admission ,</a:t>
            </a:r>
            <a:r>
              <a:rPr lang="en-US" sz="2000" dirty="0" err="1">
                <a:solidFill>
                  <a:schemeClr val="bg1"/>
                </a:solidFill>
              </a:rPr>
              <a:t>intervetrial</a:t>
            </a:r>
            <a:r>
              <a:rPr lang="en-US" sz="2000" dirty="0">
                <a:solidFill>
                  <a:schemeClr val="bg1"/>
                </a:solidFill>
              </a:rPr>
              <a:t> </a:t>
            </a:r>
            <a:endParaRPr lang="ar-JO" sz="2000" dirty="0">
              <a:solidFill>
                <a:schemeClr val="bg1"/>
              </a:solidFill>
            </a:endParaRPr>
          </a:p>
          <a:p>
            <a:pPr algn="l"/>
            <a:r>
              <a:rPr lang="en-US" sz="2000" dirty="0">
                <a:solidFill>
                  <a:schemeClr val="bg1"/>
                </a:solidFill>
              </a:rPr>
              <a:t>antibiotics, aspiration </a:t>
            </a:r>
          </a:p>
          <a:p>
            <a:pPr lvl="1"/>
            <a:r>
              <a:rPr lang="en-US" dirty="0" err="1">
                <a:solidFill>
                  <a:srgbClr val="FF0000"/>
                </a:solidFill>
              </a:rPr>
              <a:t>introcular</a:t>
            </a:r>
            <a:r>
              <a:rPr lang="en-US" dirty="0">
                <a:solidFill>
                  <a:srgbClr val="FF0000"/>
                </a:solidFill>
              </a:rPr>
              <a:t> antibiotic </a:t>
            </a:r>
          </a:p>
          <a:p>
            <a:pPr lvl="1"/>
            <a:r>
              <a:rPr lang="en-US" dirty="0"/>
              <a:t>-systemic antibiotic</a:t>
            </a:r>
          </a:p>
          <a:p>
            <a:pPr lvl="1"/>
            <a:r>
              <a:rPr lang="en-US" dirty="0"/>
              <a:t>-immediate pars </a:t>
            </a:r>
            <a:r>
              <a:rPr lang="en-US" dirty="0" err="1"/>
              <a:t>plana</a:t>
            </a:r>
            <a:r>
              <a:rPr lang="en-US" dirty="0"/>
              <a:t> </a:t>
            </a:r>
            <a:r>
              <a:rPr lang="en-US" dirty="0" err="1"/>
              <a:t>vetriectomy</a:t>
            </a:r>
            <a:endParaRPr lang="en-US" dirty="0"/>
          </a:p>
          <a:p>
            <a:pPr algn="l"/>
            <a:endParaRPr lang="ar-JO" sz="2000" dirty="0">
              <a:solidFill>
                <a:schemeClr val="bg1"/>
              </a:solidFill>
            </a:endParaRPr>
          </a:p>
          <a:p>
            <a:pPr algn="l"/>
            <a:endParaRPr lang="en-US" sz="2000" dirty="0">
              <a:solidFill>
                <a:schemeClr val="bg1"/>
              </a:solidFill>
            </a:endParaRPr>
          </a:p>
          <a:p>
            <a:pPr algn="l"/>
            <a:r>
              <a:rPr lang="en-US" sz="2000" dirty="0">
                <a:solidFill>
                  <a:schemeClr val="bg1"/>
                </a:solidFill>
              </a:rPr>
              <a:t>- bacterial </a:t>
            </a:r>
            <a:r>
              <a:rPr lang="en-US" sz="2000" dirty="0" err="1">
                <a:solidFill>
                  <a:schemeClr val="bg1"/>
                </a:solidFill>
              </a:rPr>
              <a:t>keratitis,fungal</a:t>
            </a:r>
            <a:r>
              <a:rPr lang="en-US" sz="2000" dirty="0">
                <a:solidFill>
                  <a:schemeClr val="bg1"/>
                </a:solidFill>
              </a:rPr>
              <a:t> keratitis, </a:t>
            </a:r>
            <a:r>
              <a:rPr lang="en-US" sz="2000" dirty="0">
                <a:solidFill>
                  <a:srgbClr val="FFC000"/>
                </a:solidFill>
              </a:rPr>
              <a:t>uveitis</a:t>
            </a:r>
            <a:r>
              <a:rPr lang="en-US" sz="2000" dirty="0">
                <a:solidFill>
                  <a:schemeClr val="bg1"/>
                </a:solidFill>
              </a:rPr>
              <a:t>, acanthamoeba , </a:t>
            </a:r>
            <a:r>
              <a:rPr lang="en-US" sz="2000" dirty="0" err="1">
                <a:solidFill>
                  <a:schemeClr val="bg1"/>
                </a:solidFill>
              </a:rPr>
              <a:t>endopthlamitis</a:t>
            </a:r>
            <a:endParaRPr lang="ar-JO" sz="2000" dirty="0">
              <a:solidFill>
                <a:schemeClr val="bg1"/>
              </a:solidFill>
            </a:endParaRPr>
          </a:p>
        </p:txBody>
      </p:sp>
      <p:pic>
        <p:nvPicPr>
          <p:cNvPr id="4" name="Picture 7" descr="cat"/>
          <p:cNvPicPr>
            <a:picLocks noChangeAspect="1" noChangeArrowheads="1"/>
          </p:cNvPicPr>
          <p:nvPr/>
        </p:nvPicPr>
        <p:blipFill>
          <a:blip r:embed="rId2" cstate="print"/>
          <a:srcRect/>
          <a:stretch>
            <a:fillRect/>
          </a:stretch>
        </p:blipFill>
        <p:spPr>
          <a:xfrm>
            <a:off x="0" y="2952286"/>
            <a:ext cx="5286380" cy="3905713"/>
          </a:xfrm>
          <a:prstGeom prst="rect">
            <a:avLst/>
          </a:prstGeom>
          <a:noFill/>
        </p:spPr>
      </p:pic>
      <p:sp>
        <p:nvSpPr>
          <p:cNvPr id="7" name="Slide Number Placeholder 6"/>
          <p:cNvSpPr>
            <a:spLocks noGrp="1"/>
          </p:cNvSpPr>
          <p:nvPr>
            <p:ph type="sldNum" sz="quarter" idx="12"/>
          </p:nvPr>
        </p:nvSpPr>
        <p:spPr/>
        <p:txBody>
          <a:bodyPr/>
          <a:lstStyle/>
          <a:p>
            <a:fld id="{0B34F065-1154-456A-91E3-76DE8E75E17B}" type="slidenum">
              <a:rPr lang="ar-SA" smtClean="0"/>
              <a:t>160</a:t>
            </a:fld>
            <a:endParaRPr lang="ar-SA"/>
          </a:p>
        </p:txBody>
      </p:sp>
      <mc:AlternateContent xmlns:mc="http://schemas.openxmlformats.org/markup-compatibility/2006" xmlns:p14="http://schemas.microsoft.com/office/powerpoint/2010/main">
        <mc:Choice Requires="p14">
          <p:contentPart p14:bwMode="auto" r:id="rId3">
            <p14:nvContentPartPr>
              <p14:cNvPr id="2050" name="Ink 2"/>
              <p14:cNvContentPartPr/>
              <p14:nvPr/>
            </p14:nvContentPartPr>
            <p14:xfrm>
              <a:off x="43141900" y="21832888"/>
              <a:ext cx="0" cy="0"/>
            </p14:xfrm>
          </p:contentPart>
        </mc:Choice>
        <mc:Fallback xmlns="">
          <p:pic>
            <p:nvPicPr>
              <p:cNvPr id="2050" name="Ink 2"/>
            </p:nvPicPr>
            <p:blipFill>
              <a:blip r:embed="rId4"/>
            </p:blipFill>
            <p:spPr>
              <a:xfrm>
                <a:off x="43141900" y="21832888"/>
                <a:ext cx="0" cy="0"/>
              </a:xfrm>
              <a:prstGeom prst="rect"/>
            </p:spPr>
          </p:pic>
        </mc:Fallback>
      </mc:AlternateContent>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94945"/>
            <a:ext cx="2165985" cy="3406140"/>
          </a:xfrm>
        </p:spPr>
        <p:txBody>
          <a:bodyPr>
            <a:noAutofit/>
          </a:bodyPr>
          <a:lstStyle/>
          <a:p>
            <a:pPr marL="0" indent="0">
              <a:buNone/>
            </a:pPr>
            <a:r>
              <a:rPr lang="en-US" sz="2400" dirty="0"/>
              <a:t>History of Swimming in Public Pool.</a:t>
            </a:r>
          </a:p>
          <a:p>
            <a:pPr marL="0" indent="0">
              <a:buNone/>
            </a:pPr>
            <a:r>
              <a:rPr lang="en-US" sz="2400" dirty="0"/>
              <a:t>-Sign? </a:t>
            </a:r>
          </a:p>
          <a:p>
            <a:pPr marL="0" indent="0">
              <a:buNone/>
            </a:pPr>
            <a:r>
              <a:rPr lang="en-US" sz="2400" dirty="0">
                <a:solidFill>
                  <a:srgbClr val="FF0000"/>
                </a:solidFill>
              </a:rPr>
              <a:t>Ring Sign</a:t>
            </a:r>
            <a:r>
              <a:rPr lang="en-US" sz="2400" dirty="0"/>
              <a:t>.</a:t>
            </a:r>
          </a:p>
          <a:p>
            <a:pPr marL="0" indent="0">
              <a:buNone/>
            </a:pPr>
            <a:r>
              <a:rPr lang="en-US" sz="2400" dirty="0"/>
              <a:t>-</a:t>
            </a:r>
            <a:r>
              <a:rPr lang="en-US" sz="2400" dirty="0" err="1"/>
              <a:t>Dx</a:t>
            </a:r>
            <a:r>
              <a:rPr lang="en-US" sz="2400" dirty="0"/>
              <a:t>? </a:t>
            </a:r>
            <a:r>
              <a:rPr lang="en-US" sz="2400" dirty="0">
                <a:solidFill>
                  <a:srgbClr val="FF0000"/>
                </a:solidFill>
              </a:rPr>
              <a:t>acanthamoeba keratitis</a:t>
            </a:r>
            <a:endParaRPr lang="en-US" sz="2400" dirty="0"/>
          </a:p>
          <a:p>
            <a:pPr marL="0" indent="0">
              <a:buNone/>
            </a:pPr>
            <a:r>
              <a:rPr lang="en-US" sz="2400" dirty="0"/>
              <a:t>-Management? </a:t>
            </a:r>
            <a:r>
              <a:rPr lang="en-US" sz="2400" dirty="0">
                <a:solidFill>
                  <a:srgbClr val="FF0000"/>
                </a:solidFill>
              </a:rPr>
              <a:t>Chlorohexidine , corneal graft</a:t>
            </a:r>
          </a:p>
        </p:txBody>
      </p:sp>
      <p:sp>
        <p:nvSpPr>
          <p:cNvPr id="5" name="Slide Number Placeholder 4"/>
          <p:cNvSpPr>
            <a:spLocks noGrp="1"/>
          </p:cNvSpPr>
          <p:nvPr>
            <p:ph type="sldNum" sz="quarter" idx="12"/>
          </p:nvPr>
        </p:nvSpPr>
        <p:spPr/>
        <p:txBody>
          <a:bodyPr/>
          <a:lstStyle/>
          <a:p>
            <a:fld id="{E90C49B3-DFFD-4844-A6FF-8C37A804B8FA}" type="slidenum">
              <a:rPr lang="en-US" smtClean="0"/>
              <a:t>161</a:t>
            </a:fld>
            <a:endParaRPr lang="en-US"/>
          </a:p>
        </p:txBody>
      </p:sp>
      <p:pic>
        <p:nvPicPr>
          <p:cNvPr id="2" name="Picture 1" descr="acanthamoeba-LRG"/>
          <p:cNvPicPr>
            <a:picLocks noChangeAspect="1"/>
          </p:cNvPicPr>
          <p:nvPr/>
        </p:nvPicPr>
        <p:blipFill>
          <a:blip r:embed="rId2"/>
          <a:stretch>
            <a:fillRect/>
          </a:stretch>
        </p:blipFill>
        <p:spPr>
          <a:xfrm>
            <a:off x="3527425" y="3509010"/>
            <a:ext cx="5518150" cy="3634740"/>
          </a:xfrm>
          <a:prstGeom prst="rect">
            <a:avLst/>
          </a:prstGeom>
        </p:spPr>
      </p:pic>
      <p:pic>
        <p:nvPicPr>
          <p:cNvPr id="7" name="Picture 6" descr="N-perineuritis-LRG-SK"/>
          <p:cNvPicPr>
            <a:picLocks noChangeAspect="1"/>
          </p:cNvPicPr>
          <p:nvPr/>
        </p:nvPicPr>
        <p:blipFill>
          <a:blip r:embed="rId3"/>
          <a:stretch>
            <a:fillRect/>
          </a:stretch>
        </p:blipFill>
        <p:spPr>
          <a:xfrm>
            <a:off x="3527425" y="0"/>
            <a:ext cx="5715000" cy="3509010"/>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صورة ذات صلة"/>
          <p:cNvPicPr>
            <a:picLocks noChangeAspect="1" noChangeArrowheads="1"/>
          </p:cNvPicPr>
          <p:nvPr/>
        </p:nvPicPr>
        <p:blipFill>
          <a:blip r:embed="rId2" cstate="print"/>
          <a:srcRect/>
          <a:stretch>
            <a:fillRect/>
          </a:stretch>
        </p:blipFill>
        <p:spPr bwMode="auto">
          <a:xfrm>
            <a:off x="4929190" y="1357298"/>
            <a:ext cx="3582606" cy="5286388"/>
          </a:xfrm>
          <a:prstGeom prst="rect">
            <a:avLst/>
          </a:prstGeom>
          <a:noFill/>
        </p:spPr>
      </p:pic>
      <p:pic>
        <p:nvPicPr>
          <p:cNvPr id="5" name="Picture 4" descr="http://pocketdentistry.com/wp-content/uploads/285/B9781455705542000101_f010-003-97814557055421.jpg"/>
          <p:cNvPicPr>
            <a:picLocks noChangeAspect="1" noChangeArrowheads="1"/>
          </p:cNvPicPr>
          <p:nvPr/>
        </p:nvPicPr>
        <p:blipFill>
          <a:blip r:embed="rId3" cstate="print"/>
          <a:srcRect/>
          <a:stretch>
            <a:fillRect/>
          </a:stretch>
        </p:blipFill>
        <p:spPr bwMode="auto">
          <a:xfrm>
            <a:off x="714348" y="1357298"/>
            <a:ext cx="3929090" cy="5381551"/>
          </a:xfrm>
          <a:prstGeom prst="rect">
            <a:avLst/>
          </a:prstGeom>
          <a:noFill/>
          <a:ln w="57150">
            <a:solidFill>
              <a:srgbClr val="00FF00"/>
            </a:solidFill>
          </a:ln>
        </p:spPr>
      </p:pic>
      <p:sp>
        <p:nvSpPr>
          <p:cNvPr id="6" name="عنوان 1"/>
          <p:cNvSpPr>
            <a:spLocks noGrp="1"/>
          </p:cNvSpPr>
          <p:nvPr>
            <p:ph type="title"/>
          </p:nvPr>
        </p:nvSpPr>
        <p:spPr>
          <a:xfrm>
            <a:off x="214282" y="500042"/>
            <a:ext cx="8229600" cy="714380"/>
          </a:xfrm>
        </p:spPr>
        <p:txBody>
          <a:bodyPr>
            <a:normAutofit fontScale="90000"/>
          </a:bodyPr>
          <a:lstStyle/>
          <a:p>
            <a:pPr marL="0" indent="0"/>
            <a:r>
              <a:rPr lang="en-US" dirty="0"/>
              <a:t>Name the parts (highlighted in red)</a:t>
            </a:r>
          </a:p>
        </p:txBody>
      </p:sp>
      <mc:AlternateContent xmlns:mc="http://schemas.openxmlformats.org/markup-compatibility/2006" xmlns:p14="http://schemas.microsoft.com/office/powerpoint/2010/main">
        <mc:Choice Requires="p14">
          <p:contentPart p14:bwMode="auto" r:id="rId4">
            <p14:nvContentPartPr>
              <p14:cNvPr id="14338" name="Ink 2"/>
              <p14:cNvContentPartPr/>
              <p14:nvPr/>
            </p14:nvContentPartPr>
            <p14:xfrm>
              <a:off x="3054350" y="5116513"/>
              <a:ext cx="669925" cy="44450"/>
            </p14:xfrm>
          </p:contentPart>
        </mc:Choice>
        <mc:Fallback xmlns="">
          <p:pic>
            <p:nvPicPr>
              <p:cNvPr id="14338" name="Ink 2"/>
            </p:nvPicPr>
            <p:blipFill>
              <a:blip r:embed="rId5"/>
            </p:blipFill>
            <p:spPr>
              <a:xfrm>
                <a:off x="3054350" y="5116513"/>
                <a:ext cx="669925" cy="44450"/>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14339" name="Ink 3"/>
              <p14:cNvContentPartPr/>
              <p14:nvPr/>
            </p14:nvContentPartPr>
            <p14:xfrm>
              <a:off x="3143250" y="5241925"/>
              <a:ext cx="322263" cy="1588"/>
            </p14:xfrm>
          </p:contentPart>
        </mc:Choice>
        <mc:Fallback xmlns="">
          <p:pic>
            <p:nvPicPr>
              <p:cNvPr id="14339" name="Ink 3"/>
            </p:nvPicPr>
            <p:blipFill>
              <a:blip r:embed="rId7"/>
            </p:blipFill>
            <p:spPr>
              <a:xfrm>
                <a:off x="3143250" y="5241925"/>
                <a:ext cx="322263" cy="1588"/>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14340" name="Ink 4"/>
              <p14:cNvContentPartPr/>
              <p14:nvPr/>
            </p14:nvContentPartPr>
            <p14:xfrm>
              <a:off x="714375" y="2125663"/>
              <a:ext cx="536575" cy="53975"/>
            </p14:xfrm>
          </p:contentPart>
        </mc:Choice>
        <mc:Fallback xmlns="">
          <p:pic>
            <p:nvPicPr>
              <p:cNvPr id="14340" name="Ink 4"/>
            </p:nvPicPr>
            <p:blipFill>
              <a:blip r:embed="rId9"/>
            </p:blipFill>
            <p:spPr>
              <a:xfrm>
                <a:off x="714375" y="2125663"/>
                <a:ext cx="536575" cy="53975"/>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4341" name="Ink 5"/>
              <p14:cNvContentPartPr/>
              <p14:nvPr/>
            </p14:nvContentPartPr>
            <p14:xfrm>
              <a:off x="750888" y="2017713"/>
              <a:ext cx="517525" cy="1587"/>
            </p14:xfrm>
          </p:contentPart>
        </mc:Choice>
        <mc:Fallback xmlns="">
          <p:pic>
            <p:nvPicPr>
              <p:cNvPr id="14341" name="Ink 5"/>
            </p:nvPicPr>
            <p:blipFill>
              <a:blip r:embed="rId11"/>
            </p:blipFill>
            <p:spPr>
              <a:xfrm>
                <a:off x="750888" y="2017713"/>
                <a:ext cx="517525" cy="1587"/>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4342" name="Ink 6"/>
              <p14:cNvContentPartPr/>
              <p14:nvPr/>
            </p14:nvContentPartPr>
            <p14:xfrm>
              <a:off x="866775" y="1857375"/>
              <a:ext cx="482600" cy="88900"/>
            </p14:xfrm>
          </p:contentPart>
        </mc:Choice>
        <mc:Fallback xmlns="">
          <p:pic>
            <p:nvPicPr>
              <p:cNvPr id="14342" name="Ink 6"/>
            </p:nvPicPr>
            <p:blipFill>
              <a:blip r:embed="rId13"/>
            </p:blipFill>
            <p:spPr>
              <a:xfrm>
                <a:off x="866775" y="1857375"/>
                <a:ext cx="482600" cy="88900"/>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4343" name="Ink 7"/>
              <p14:cNvContentPartPr/>
              <p14:nvPr/>
            </p14:nvContentPartPr>
            <p14:xfrm>
              <a:off x="758825" y="3224213"/>
              <a:ext cx="563563" cy="71437"/>
            </p14:xfrm>
          </p:contentPart>
        </mc:Choice>
        <mc:Fallback xmlns="">
          <p:pic>
            <p:nvPicPr>
              <p:cNvPr id="14343" name="Ink 7"/>
            </p:nvPicPr>
            <p:blipFill>
              <a:blip r:embed="rId15"/>
            </p:blipFill>
            <p:spPr>
              <a:xfrm>
                <a:off x="758825" y="3224213"/>
                <a:ext cx="563563" cy="71437"/>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4344" name="Ink 8"/>
              <p14:cNvContentPartPr/>
              <p14:nvPr/>
            </p14:nvContentPartPr>
            <p14:xfrm>
              <a:off x="965200" y="3375025"/>
              <a:ext cx="374650" cy="36513"/>
            </p14:xfrm>
          </p:contentPart>
        </mc:Choice>
        <mc:Fallback xmlns="">
          <p:pic>
            <p:nvPicPr>
              <p:cNvPr id="14344" name="Ink 8"/>
            </p:nvPicPr>
            <p:blipFill>
              <a:blip r:embed="rId17"/>
            </p:blipFill>
            <p:spPr>
              <a:xfrm>
                <a:off x="965200" y="3375025"/>
                <a:ext cx="374650" cy="36513"/>
              </a:xfrm>
              <a:prstGeom prst="rect"/>
            </p:spPr>
          </p:pic>
        </mc:Fallback>
      </mc:AlternateContent>
      <p:sp>
        <p:nvSpPr>
          <p:cNvPr id="2" name="Slide Number Placeholder 1">
            <a:extLst>
              <a:ext uri="{FF2B5EF4-FFF2-40B4-BE49-F238E27FC236}">
                <a16:creationId xmlns:a16="http://schemas.microsoft.com/office/drawing/2014/main" id="{74F6AFFC-59EF-F010-D76C-A6F6905191EA}"/>
              </a:ext>
            </a:extLst>
          </p:cNvPr>
          <p:cNvSpPr>
            <a:spLocks noGrp="1"/>
          </p:cNvSpPr>
          <p:nvPr>
            <p:ph type="sldNum" sz="quarter" idx="12"/>
          </p:nvPr>
        </p:nvSpPr>
        <p:spPr/>
        <p:txBody>
          <a:bodyPr/>
          <a:lstStyle/>
          <a:p>
            <a:fld id="{E90C49B3-DFFD-4844-A6FF-8C37A804B8FA}" type="slidenum">
              <a:rPr lang="en-US" smtClean="0"/>
              <a:t>162</a:t>
            </a:fld>
            <a:endParaRPr 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04800" y="920261"/>
            <a:ext cx="8229600" cy="5334000"/>
          </a:xfrm>
        </p:spPr>
        <p:txBody>
          <a:bodyPr/>
          <a:lstStyle/>
          <a:p>
            <a:pPr marL="0" indent="0">
              <a:buNone/>
            </a:pPr>
            <a:r>
              <a:rPr lang="en-US" dirty="0"/>
              <a:t>Assay Questions:</a:t>
            </a:r>
          </a:p>
          <a:p>
            <a:pPr marL="0" indent="0">
              <a:buNone/>
            </a:pPr>
            <a:r>
              <a:rPr lang="en-US" dirty="0"/>
              <a:t>2- Mention 3 Anti Glaucoma Drugs.</a:t>
            </a:r>
          </a:p>
          <a:p>
            <a:pPr marL="0" indent="0">
              <a:buNone/>
            </a:pPr>
            <a:r>
              <a:rPr lang="en-US" dirty="0"/>
              <a:t>3- </a:t>
            </a:r>
            <a:r>
              <a:rPr lang="en-US" dirty="0" err="1"/>
              <a:t>ddx</a:t>
            </a:r>
            <a:r>
              <a:rPr lang="en-US" dirty="0"/>
              <a:t> of Relative afferent pupillary defect?</a:t>
            </a:r>
          </a:p>
          <a:p>
            <a:pPr marL="0" indent="0">
              <a:buNone/>
            </a:pPr>
            <a:r>
              <a:rPr lang="en-US" dirty="0"/>
              <a:t>4- Names of types of Retinal detachment?</a:t>
            </a:r>
          </a:p>
          <a:p>
            <a:pPr marL="0" indent="0">
              <a:buNone/>
            </a:pPr>
            <a:r>
              <a:rPr lang="en-US" dirty="0"/>
              <a:t>5- </a:t>
            </a:r>
            <a:r>
              <a:rPr lang="en-US" dirty="0" err="1"/>
              <a:t>ddx</a:t>
            </a:r>
            <a:r>
              <a:rPr lang="en-US" dirty="0"/>
              <a:t> of leukocoria?</a:t>
            </a:r>
          </a:p>
        </p:txBody>
      </p:sp>
      <p:sp>
        <p:nvSpPr>
          <p:cNvPr id="4" name="Slide Number Placeholder 3"/>
          <p:cNvSpPr>
            <a:spLocks noGrp="1"/>
          </p:cNvSpPr>
          <p:nvPr>
            <p:ph type="sldNum" sz="quarter" idx="12"/>
          </p:nvPr>
        </p:nvSpPr>
        <p:spPr/>
        <p:txBody>
          <a:bodyPr/>
          <a:lstStyle/>
          <a:p>
            <a:fld id="{E90C49B3-DFFD-4844-A6FF-8C37A804B8FA}" type="slidenum">
              <a:rPr lang="en-US" smtClean="0"/>
              <a:t>163</a:t>
            </a:fld>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20688"/>
            <a:ext cx="8229600" cy="5735662"/>
          </a:xfrm>
        </p:spPr>
        <p:txBody>
          <a:bodyPr>
            <a:noAutofit/>
          </a:bodyPr>
          <a:lstStyle/>
          <a:p>
            <a:pPr algn="l"/>
            <a:r>
              <a:rPr lang="en-US" sz="2800" b="1" u="sng" dirty="0"/>
              <a:t>Essay question  </a:t>
            </a:r>
          </a:p>
          <a:p>
            <a:pPr algn="l"/>
            <a:r>
              <a:rPr lang="en-US" sz="2800" dirty="0"/>
              <a:t> 2.Three </a:t>
            </a:r>
            <a:r>
              <a:rPr lang="en-US" sz="2800" dirty="0" err="1"/>
              <a:t>Glucoma</a:t>
            </a:r>
            <a:r>
              <a:rPr lang="en-US" sz="2800" dirty="0"/>
              <a:t> drugs? </a:t>
            </a:r>
            <a:r>
              <a:rPr lang="en-US" sz="2800" dirty="0" err="1">
                <a:solidFill>
                  <a:srgbClr val="FF0000"/>
                </a:solidFill>
              </a:rPr>
              <a:t>Acetazolamide</a:t>
            </a:r>
            <a:r>
              <a:rPr lang="en-US" sz="2800" dirty="0">
                <a:solidFill>
                  <a:srgbClr val="FF0000"/>
                </a:solidFill>
              </a:rPr>
              <a:t> /</a:t>
            </a:r>
            <a:r>
              <a:rPr lang="en-US" sz="2800" dirty="0" err="1">
                <a:solidFill>
                  <a:srgbClr val="FF0000"/>
                </a:solidFill>
              </a:rPr>
              <a:t>pilocarbine</a:t>
            </a:r>
            <a:r>
              <a:rPr lang="en-US" sz="2800" dirty="0">
                <a:solidFill>
                  <a:srgbClr val="FF0000"/>
                </a:solidFill>
              </a:rPr>
              <a:t> /</a:t>
            </a:r>
            <a:r>
              <a:rPr lang="en-US" sz="2800" dirty="0" err="1">
                <a:solidFill>
                  <a:srgbClr val="FF0000"/>
                </a:solidFill>
              </a:rPr>
              <a:t>timolol</a:t>
            </a:r>
            <a:r>
              <a:rPr lang="en-US" sz="2800" dirty="0">
                <a:solidFill>
                  <a:srgbClr val="FF0000"/>
                </a:solidFill>
              </a:rPr>
              <a:t> </a:t>
            </a:r>
          </a:p>
          <a:p>
            <a:pPr marL="0" indent="0" algn="l">
              <a:buNone/>
            </a:pPr>
            <a:r>
              <a:rPr lang="en-US" sz="2800" dirty="0"/>
              <a:t>3. </a:t>
            </a:r>
            <a:r>
              <a:rPr lang="en-US" sz="2800" dirty="0" err="1"/>
              <a:t>ddx</a:t>
            </a:r>
            <a:r>
              <a:rPr lang="en-US" sz="2800" dirty="0"/>
              <a:t> of Relative afferent </a:t>
            </a:r>
            <a:r>
              <a:rPr lang="en-US" sz="2800" dirty="0" err="1"/>
              <a:t>pupillary</a:t>
            </a:r>
            <a:r>
              <a:rPr lang="en-US" sz="2800" dirty="0"/>
              <a:t> defect?</a:t>
            </a:r>
          </a:p>
          <a:p>
            <a:pPr marL="0" indent="0">
              <a:buNone/>
            </a:pPr>
            <a:r>
              <a:rPr lang="en-US" sz="2800" dirty="0">
                <a:solidFill>
                  <a:srgbClr val="FF0000"/>
                </a:solidFill>
              </a:rPr>
              <a:t>Optic neuritis – severe glaucoma – optic vascular disease, </a:t>
            </a:r>
            <a:r>
              <a:rPr lang="en-US" sz="2800" dirty="0"/>
              <a:t>giant cell arteritis</a:t>
            </a:r>
          </a:p>
          <a:p>
            <a:pPr marL="0" indent="0">
              <a:buNone/>
            </a:pPr>
            <a:endParaRPr lang="en-US" sz="2800" dirty="0"/>
          </a:p>
          <a:p>
            <a:r>
              <a:rPr lang="en-US" sz="2800" dirty="0"/>
              <a:t>4.</a:t>
            </a:r>
          </a:p>
          <a:p>
            <a:r>
              <a:rPr lang="en-US" sz="2800" dirty="0" err="1"/>
              <a:t>Rhegmatogenous</a:t>
            </a:r>
            <a:r>
              <a:rPr lang="en-US" sz="2800" dirty="0"/>
              <a:t> </a:t>
            </a:r>
          </a:p>
          <a:p>
            <a:r>
              <a:rPr lang="en-US" sz="2800" dirty="0"/>
              <a:t>Tractional        </a:t>
            </a:r>
          </a:p>
          <a:p>
            <a:r>
              <a:rPr lang="en-US" sz="2800" dirty="0"/>
              <a:t>Exudative retinal detachment</a:t>
            </a:r>
          </a:p>
          <a:p>
            <a:pPr marL="0" indent="0">
              <a:buNone/>
            </a:pPr>
            <a:endParaRPr lang="en-US" sz="2800" dirty="0"/>
          </a:p>
          <a:p>
            <a:pPr marL="0" indent="0" algn="l">
              <a:buNone/>
            </a:pPr>
            <a:endParaRPr lang="en-US" sz="2800" dirty="0">
              <a:solidFill>
                <a:srgbClr val="FF0000"/>
              </a:solidFill>
            </a:endParaRPr>
          </a:p>
          <a:p>
            <a:pPr algn="l">
              <a:buNone/>
            </a:pPr>
            <a:endParaRPr lang="ar-JO" sz="2800" dirty="0"/>
          </a:p>
          <a:p>
            <a:pPr algn="l">
              <a:buNone/>
            </a:pPr>
            <a:endParaRPr lang="en-US" sz="2800" dirty="0"/>
          </a:p>
        </p:txBody>
      </p:sp>
      <p:sp>
        <p:nvSpPr>
          <p:cNvPr id="4" name="Slide Number Placeholder 3"/>
          <p:cNvSpPr>
            <a:spLocks noGrp="1"/>
          </p:cNvSpPr>
          <p:nvPr>
            <p:ph type="sldNum" sz="quarter" idx="12"/>
          </p:nvPr>
        </p:nvSpPr>
        <p:spPr/>
        <p:txBody>
          <a:bodyPr/>
          <a:lstStyle/>
          <a:p>
            <a:fld id="{E90C49B3-DFFD-4844-A6FF-8C37A804B8FA}" type="slidenum">
              <a:rPr lang="en-US" smtClean="0"/>
              <a:t>164</a:t>
            </a:fld>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5. Leukocoria(Whitish yellow pupil)</a:t>
            </a:r>
            <a:endParaRPr lang="ar-SA" dirty="0">
              <a:solidFill>
                <a:schemeClr val="bg1"/>
              </a:solidFill>
            </a:endParaRPr>
          </a:p>
          <a:p>
            <a:pPr lvl="1">
              <a:buClr>
                <a:srgbClr val="FF99CC"/>
              </a:buClr>
            </a:pPr>
            <a:r>
              <a:rPr lang="en-US" dirty="0"/>
              <a:t>Congenital cataract</a:t>
            </a:r>
          </a:p>
          <a:p>
            <a:pPr lvl="1">
              <a:buClr>
                <a:srgbClr val="FF99CC"/>
              </a:buClr>
            </a:pPr>
            <a:r>
              <a:rPr lang="en-US" dirty="0"/>
              <a:t> Retinoblastoma</a:t>
            </a:r>
          </a:p>
          <a:p>
            <a:pPr lvl="1">
              <a:buClr>
                <a:srgbClr val="FF99CC"/>
              </a:buClr>
            </a:pPr>
            <a:r>
              <a:rPr lang="en-US" dirty="0">
                <a:sym typeface="+mn-ea"/>
              </a:rPr>
              <a:t>Toxocariasis ( exudative retinal detachment )</a:t>
            </a:r>
            <a:endParaRPr lang="en-US" dirty="0"/>
          </a:p>
          <a:p>
            <a:pPr lvl="1">
              <a:buClr>
                <a:srgbClr val="FF99CC"/>
              </a:buClr>
            </a:pPr>
            <a:endParaRPr lang="en-US" dirty="0"/>
          </a:p>
          <a:p>
            <a:pPr lvl="1">
              <a:buClr>
                <a:srgbClr val="FF99CC"/>
              </a:buClr>
            </a:pPr>
            <a:r>
              <a:rPr lang="en-US" dirty="0"/>
              <a:t> Retinopathy of prematurity </a:t>
            </a:r>
          </a:p>
          <a:p>
            <a:pPr lvl="1">
              <a:buClr>
                <a:srgbClr val="FF99CC"/>
              </a:buClr>
            </a:pPr>
            <a:r>
              <a:rPr lang="en-US" dirty="0"/>
              <a:t> Coat’s disease (exudative retinitis)</a:t>
            </a:r>
          </a:p>
          <a:p>
            <a:pPr lvl="1">
              <a:buClr>
                <a:srgbClr val="FF99CC"/>
              </a:buClr>
            </a:pPr>
            <a:endParaRPr lang="en-US" dirty="0"/>
          </a:p>
        </p:txBody>
      </p:sp>
      <p:sp>
        <p:nvSpPr>
          <p:cNvPr id="2" name="Slide Number Placeholder 1">
            <a:extLst>
              <a:ext uri="{FF2B5EF4-FFF2-40B4-BE49-F238E27FC236}">
                <a16:creationId xmlns:a16="http://schemas.microsoft.com/office/drawing/2014/main" id="{E2F3A297-8B59-6572-7341-F32BC4EBA53B}"/>
              </a:ext>
            </a:extLst>
          </p:cNvPr>
          <p:cNvSpPr>
            <a:spLocks noGrp="1"/>
          </p:cNvSpPr>
          <p:nvPr>
            <p:ph type="sldNum" sz="quarter" idx="12"/>
          </p:nvPr>
        </p:nvSpPr>
        <p:spPr/>
        <p:txBody>
          <a:bodyPr/>
          <a:lstStyle/>
          <a:p>
            <a:fld id="{E90C49B3-DFFD-4844-A6FF-8C37A804B8FA}" type="slidenum">
              <a:rPr lang="en-US" smtClean="0"/>
              <a:t>165</a:t>
            </a:fld>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3-Name two types of </a:t>
            </a:r>
            <a:r>
              <a:rPr lang="en-US" u="sng" dirty="0"/>
              <a:t>contact lenses</a:t>
            </a:r>
          </a:p>
          <a:p>
            <a:pPr marL="0" indent="0">
              <a:buNone/>
            </a:pPr>
            <a:r>
              <a:rPr lang="en-US" dirty="0"/>
              <a:t>-</a:t>
            </a:r>
            <a:r>
              <a:rPr lang="en-US" dirty="0">
                <a:solidFill>
                  <a:srgbClr val="FFC000"/>
                </a:solidFill>
              </a:rPr>
              <a:t>soft</a:t>
            </a:r>
            <a:r>
              <a:rPr lang="en-US" dirty="0"/>
              <a:t> lenses </a:t>
            </a:r>
          </a:p>
          <a:p>
            <a:pPr marL="0" indent="0">
              <a:buNone/>
            </a:pPr>
            <a:r>
              <a:rPr lang="en-US" dirty="0"/>
              <a:t>-</a:t>
            </a:r>
            <a:r>
              <a:rPr lang="en-US" dirty="0">
                <a:solidFill>
                  <a:srgbClr val="FFC000"/>
                </a:solidFill>
              </a:rPr>
              <a:t>hard</a:t>
            </a:r>
            <a:r>
              <a:rPr lang="en-US" dirty="0"/>
              <a:t> lenses(rigid lenses)</a:t>
            </a:r>
          </a:p>
        </p:txBody>
      </p:sp>
      <p:sp>
        <p:nvSpPr>
          <p:cNvPr id="4" name="Slide Number Placeholder 3"/>
          <p:cNvSpPr>
            <a:spLocks noGrp="1"/>
          </p:cNvSpPr>
          <p:nvPr>
            <p:ph type="sldNum" sz="quarter" idx="12"/>
          </p:nvPr>
        </p:nvSpPr>
        <p:spPr/>
        <p:txBody>
          <a:bodyPr/>
          <a:lstStyle/>
          <a:p>
            <a:fld id="{E90C49B3-DFFD-4844-A6FF-8C37A804B8FA}" type="slidenum">
              <a:rPr lang="en-US" smtClean="0"/>
              <a:t>166</a:t>
            </a:fld>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l">
              <a:buNone/>
            </a:pPr>
            <a:r>
              <a:rPr lang="en-US" sz="2800" dirty="0"/>
              <a:t>Q1:</a:t>
            </a:r>
          </a:p>
          <a:p>
            <a:pPr marL="0" indent="0" algn="l">
              <a:buNone/>
            </a:pPr>
            <a:r>
              <a:rPr lang="en-US" sz="2800" dirty="0"/>
              <a:t>1.Dx : </a:t>
            </a:r>
            <a:r>
              <a:rPr lang="en-US" sz="2800" dirty="0" err="1">
                <a:solidFill>
                  <a:srgbClr val="FF0000"/>
                </a:solidFill>
              </a:rPr>
              <a:t>nonproliferative</a:t>
            </a:r>
            <a:r>
              <a:rPr lang="en-US" sz="2800" dirty="0">
                <a:solidFill>
                  <a:srgbClr val="FF0000"/>
                </a:solidFill>
              </a:rPr>
              <a:t> diabetic</a:t>
            </a:r>
            <a:r>
              <a:rPr lang="en-US" sz="2800" dirty="0"/>
              <a:t> </a:t>
            </a:r>
          </a:p>
          <a:p>
            <a:pPr marL="0" indent="0" algn="l">
              <a:buNone/>
            </a:pPr>
            <a:r>
              <a:rPr lang="en-US" sz="2800" dirty="0"/>
              <a:t> </a:t>
            </a:r>
            <a:r>
              <a:rPr lang="en-US" sz="2800" dirty="0">
                <a:solidFill>
                  <a:srgbClr val="FF0000"/>
                </a:solidFill>
              </a:rPr>
              <a:t>Retinopathy</a:t>
            </a:r>
            <a:endParaRPr lang="en-US" sz="2800" dirty="0"/>
          </a:p>
          <a:p>
            <a:pPr marL="514350" indent="-514350" algn="l">
              <a:buNone/>
            </a:pPr>
            <a:r>
              <a:rPr lang="en-US" sz="2800" dirty="0"/>
              <a:t>What is the sign you will find ?</a:t>
            </a:r>
          </a:p>
          <a:p>
            <a:pPr marL="514350" indent="-514350" algn="l">
              <a:buNone/>
            </a:pPr>
            <a:r>
              <a:rPr lang="en-US" sz="2800" dirty="0">
                <a:solidFill>
                  <a:srgbClr val="FF0000"/>
                </a:solidFill>
              </a:rPr>
              <a:t>Hard yellow </a:t>
            </a:r>
            <a:r>
              <a:rPr lang="en-US" sz="2800" dirty="0" err="1">
                <a:solidFill>
                  <a:srgbClr val="FF0000"/>
                </a:solidFill>
              </a:rPr>
              <a:t>exudate</a:t>
            </a:r>
            <a:r>
              <a:rPr lang="en-US" sz="2800" dirty="0">
                <a:solidFill>
                  <a:srgbClr val="FF0000"/>
                </a:solidFill>
              </a:rPr>
              <a:t> </a:t>
            </a:r>
          </a:p>
          <a:p>
            <a:pPr marL="0" indent="0" algn="l">
              <a:buNone/>
            </a:pPr>
            <a:r>
              <a:rPr lang="en-US" sz="2800" dirty="0"/>
              <a:t>Treatment ? </a:t>
            </a:r>
          </a:p>
          <a:p>
            <a:pPr marL="0" indent="0" algn="l">
              <a:buNone/>
            </a:pPr>
            <a:r>
              <a:rPr lang="en-US" sz="2800" dirty="0">
                <a:solidFill>
                  <a:srgbClr val="FF0000"/>
                </a:solidFill>
              </a:rPr>
              <a:t>control blood sugar + laser ?</a:t>
            </a:r>
          </a:p>
          <a:p>
            <a:pPr marL="0" indent="0" algn="l">
              <a:buNone/>
            </a:pPr>
            <a:r>
              <a:rPr lang="en-US" sz="2800" dirty="0"/>
              <a:t> 4. What is the impotent investigation you should order? </a:t>
            </a:r>
            <a:r>
              <a:rPr lang="en-US" sz="2800" dirty="0">
                <a:solidFill>
                  <a:srgbClr val="FF0000"/>
                </a:solidFill>
              </a:rPr>
              <a:t>HbA1C and fasting blood sugar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264903"/>
            <a:ext cx="3547096" cy="2670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A5BEDA0E-1E60-5A00-17A7-BA64A69A4D81}"/>
              </a:ext>
            </a:extLst>
          </p:cNvPr>
          <p:cNvSpPr>
            <a:spLocks noGrp="1"/>
          </p:cNvSpPr>
          <p:nvPr>
            <p:ph type="sldNum" sz="quarter" idx="12"/>
          </p:nvPr>
        </p:nvSpPr>
        <p:spPr/>
        <p:txBody>
          <a:bodyPr/>
          <a:lstStyle/>
          <a:p>
            <a:fld id="{E90C49B3-DFFD-4844-A6FF-8C37A804B8FA}" type="slidenum">
              <a:rPr lang="en-US" smtClean="0"/>
              <a:t>167</a:t>
            </a:fld>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6632"/>
            <a:ext cx="9144000" cy="1143000"/>
          </a:xfrm>
        </p:spPr>
        <p:txBody>
          <a:bodyPr>
            <a:normAutofit/>
          </a:bodyPr>
          <a:lstStyle/>
          <a:p>
            <a:r>
              <a:rPr lang="en-US" sz="2800" dirty="0"/>
              <a:t>Q2:Patient come to ER after he has a trauma to his eye caused by pet in his home</a:t>
            </a:r>
            <a:endParaRPr lang="ar-JO" sz="2800" dirty="0"/>
          </a:p>
        </p:txBody>
      </p:sp>
      <p:sp>
        <p:nvSpPr>
          <p:cNvPr id="3" name="Subtitle 2"/>
          <p:cNvSpPr>
            <a:spLocks noGrp="1"/>
          </p:cNvSpPr>
          <p:nvPr>
            <p:ph type="subTitle" idx="1"/>
          </p:nvPr>
        </p:nvSpPr>
        <p:spPr>
          <a:xfrm>
            <a:off x="4648200" y="1371600"/>
            <a:ext cx="4495800" cy="4793704"/>
          </a:xfrm>
        </p:spPr>
        <p:txBody>
          <a:bodyPr>
            <a:noAutofit/>
          </a:bodyPr>
          <a:lstStyle/>
          <a:p>
            <a:pPr algn="l"/>
            <a:r>
              <a:rPr lang="en-US" sz="2800" dirty="0">
                <a:solidFill>
                  <a:schemeClr val="tx1"/>
                </a:solidFill>
              </a:rPr>
              <a:t>What  do you see in the picture ?</a:t>
            </a:r>
          </a:p>
          <a:p>
            <a:pPr algn="l"/>
            <a:r>
              <a:rPr lang="en-US" sz="2800" dirty="0">
                <a:solidFill>
                  <a:srgbClr val="FF0000"/>
                </a:solidFill>
              </a:rPr>
              <a:t>Upper led cut laceration </a:t>
            </a:r>
          </a:p>
          <a:p>
            <a:pPr algn="l"/>
            <a:r>
              <a:rPr lang="en-US" sz="2800" dirty="0">
                <a:solidFill>
                  <a:schemeClr val="tx1"/>
                </a:solidFill>
              </a:rPr>
              <a:t>What vaccines the patient should receive ?</a:t>
            </a:r>
          </a:p>
          <a:p>
            <a:pPr algn="l"/>
            <a:r>
              <a:rPr lang="en-US" sz="2800" dirty="0">
                <a:solidFill>
                  <a:srgbClr val="FF0000"/>
                </a:solidFill>
              </a:rPr>
              <a:t>1)Tetanus </a:t>
            </a:r>
            <a:r>
              <a:rPr lang="en-US" sz="2800" dirty="0" err="1">
                <a:solidFill>
                  <a:srgbClr val="FF0000"/>
                </a:solidFill>
              </a:rPr>
              <a:t>toxoid</a:t>
            </a:r>
            <a:endParaRPr lang="en-US" sz="2800" dirty="0">
              <a:solidFill>
                <a:srgbClr val="FF0000"/>
              </a:solidFill>
            </a:endParaRPr>
          </a:p>
          <a:p>
            <a:pPr algn="l"/>
            <a:r>
              <a:rPr lang="en-US" sz="2800" dirty="0">
                <a:solidFill>
                  <a:srgbClr val="FF0000"/>
                </a:solidFill>
              </a:rPr>
              <a:t>2)</a:t>
            </a:r>
          </a:p>
          <a:p>
            <a:pPr algn="l"/>
            <a:r>
              <a:rPr lang="en-US" sz="2800" dirty="0">
                <a:solidFill>
                  <a:schemeClr val="tx1"/>
                </a:solidFill>
              </a:rPr>
              <a:t>Do you think this patient has poor or good prognosis? </a:t>
            </a:r>
            <a:r>
              <a:rPr lang="en-US" sz="2800" dirty="0">
                <a:solidFill>
                  <a:srgbClr val="FF0000"/>
                </a:solidFill>
              </a:rPr>
              <a:t>good</a:t>
            </a:r>
            <a:r>
              <a:rPr lang="en-US" sz="2800" dirty="0">
                <a:solidFill>
                  <a:schemeClr val="tx1"/>
                </a:solidFill>
              </a:rPr>
              <a:t>  </a:t>
            </a:r>
            <a:endParaRPr lang="ar-JO" sz="2800" dirty="0">
              <a:solidFill>
                <a:schemeClr val="tx1"/>
              </a:solidFill>
            </a:endParaRPr>
          </a:p>
        </p:txBody>
      </p:sp>
      <p:pic>
        <p:nvPicPr>
          <p:cNvPr id="1026" name="Picture 2" descr="نتيجة بحث الصور عن ‪upper lid laceration‬‏"/>
          <p:cNvPicPr>
            <a:picLocks noChangeAspect="1" noChangeArrowheads="1"/>
          </p:cNvPicPr>
          <p:nvPr/>
        </p:nvPicPr>
        <p:blipFill>
          <a:blip r:embed="rId2" cstate="print"/>
          <a:srcRect/>
          <a:stretch>
            <a:fillRect/>
          </a:stretch>
        </p:blipFill>
        <p:spPr bwMode="auto">
          <a:xfrm>
            <a:off x="107504" y="1985627"/>
            <a:ext cx="4464496" cy="3348373"/>
          </a:xfrm>
          <a:prstGeom prst="rect">
            <a:avLst/>
          </a:prstGeom>
          <a:noFill/>
        </p:spPr>
      </p:pic>
      <p:sp>
        <p:nvSpPr>
          <p:cNvPr id="4" name="Slide Number Placeholder 3">
            <a:extLst>
              <a:ext uri="{FF2B5EF4-FFF2-40B4-BE49-F238E27FC236}">
                <a16:creationId xmlns:a16="http://schemas.microsoft.com/office/drawing/2014/main" id="{4FF7B2D1-E253-E210-0FC3-168BB4D370ED}"/>
              </a:ext>
            </a:extLst>
          </p:cNvPr>
          <p:cNvSpPr>
            <a:spLocks noGrp="1"/>
          </p:cNvSpPr>
          <p:nvPr>
            <p:ph type="sldNum" sz="quarter" idx="12"/>
          </p:nvPr>
        </p:nvSpPr>
        <p:spPr/>
        <p:txBody>
          <a:bodyPr/>
          <a:lstStyle/>
          <a:p>
            <a:fld id="{E90C49B3-DFFD-4844-A6FF-8C37A804B8FA}" type="slidenum">
              <a:rPr lang="en-US" smtClean="0"/>
              <a:t>168</a:t>
            </a:fld>
            <a:endParaRPr 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3400"/>
            <a:ext cx="8229600" cy="1143000"/>
          </a:xfrm>
        </p:spPr>
        <p:txBody>
          <a:bodyPr>
            <a:noAutofit/>
          </a:bodyPr>
          <a:lstStyle/>
          <a:p>
            <a:br>
              <a:rPr lang="en-US" sz="2800" dirty="0"/>
            </a:br>
            <a:br>
              <a:rPr lang="en-US" sz="2800" dirty="0"/>
            </a:br>
            <a:r>
              <a:rPr lang="en-US" sz="2800" dirty="0"/>
              <a:t>Q3: What's the diagnosis? </a:t>
            </a:r>
            <a:r>
              <a:rPr lang="en-US" sz="2800" dirty="0">
                <a:solidFill>
                  <a:srgbClr val="FF0000"/>
                </a:solidFill>
              </a:rPr>
              <a:t>Hypertropia (UP)</a:t>
            </a:r>
            <a:br>
              <a:rPr lang="en-US" sz="2800" dirty="0"/>
            </a:br>
            <a:r>
              <a:rPr lang="en-US" sz="2800" dirty="0"/>
              <a:t>mention three causes ? </a:t>
            </a:r>
            <a:r>
              <a:rPr lang="en-US" sz="2800" dirty="0">
                <a:solidFill>
                  <a:srgbClr val="FF0000"/>
                </a:solidFill>
              </a:rPr>
              <a:t>Trauma , stroke , nerve palsies thyroid disease </a:t>
            </a:r>
            <a:br>
              <a:rPr lang="en-US" sz="2800" dirty="0"/>
            </a:br>
            <a:r>
              <a:rPr lang="en-US" sz="2800" dirty="0"/>
              <a:t>Do you think patient has amblyopia? </a:t>
            </a:r>
            <a:r>
              <a:rPr lang="en-US" sz="2800" dirty="0">
                <a:solidFill>
                  <a:srgbClr val="FF0000"/>
                </a:solidFill>
              </a:rPr>
              <a:t>yes</a:t>
            </a:r>
            <a:br>
              <a:rPr lang="en-US" sz="2800" dirty="0"/>
            </a:br>
            <a:endParaRPr lang="ar-JO" sz="2800" dirty="0"/>
          </a:p>
        </p:txBody>
      </p:sp>
      <p:pic>
        <p:nvPicPr>
          <p:cNvPr id="4" name="Content Placeholder 3" descr="download.jpg"/>
          <p:cNvPicPr>
            <a:picLocks noGrp="1" noChangeAspect="1"/>
          </p:cNvPicPr>
          <p:nvPr>
            <p:ph idx="1"/>
          </p:nvPr>
        </p:nvPicPr>
        <p:blipFill>
          <a:blip r:embed="rId2" cstate="print"/>
          <a:stretch>
            <a:fillRect/>
          </a:stretch>
        </p:blipFill>
        <p:spPr>
          <a:xfrm>
            <a:off x="971600" y="332656"/>
            <a:ext cx="6905600" cy="3867136"/>
          </a:xfrm>
        </p:spPr>
      </p:pic>
      <p:sp>
        <p:nvSpPr>
          <p:cNvPr id="3" name="Slide Number Placeholder 2">
            <a:extLst>
              <a:ext uri="{FF2B5EF4-FFF2-40B4-BE49-F238E27FC236}">
                <a16:creationId xmlns:a16="http://schemas.microsoft.com/office/drawing/2014/main" id="{8C4428E9-C27A-2F89-8D80-649DC76C1ED2}"/>
              </a:ext>
            </a:extLst>
          </p:cNvPr>
          <p:cNvSpPr>
            <a:spLocks noGrp="1"/>
          </p:cNvSpPr>
          <p:nvPr>
            <p:ph type="sldNum" sz="quarter" idx="12"/>
          </p:nvPr>
        </p:nvSpPr>
        <p:spPr/>
        <p:txBody>
          <a:bodyPr/>
          <a:lstStyle/>
          <a:p>
            <a:fld id="{E90C49B3-DFFD-4844-A6FF-8C37A804B8FA}" type="slidenum">
              <a:rPr lang="en-US" smtClean="0"/>
              <a:t>169</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B2AB9-A48E-B651-2E69-585EF42A07B2}"/>
              </a:ext>
            </a:extLst>
          </p:cNvPr>
          <p:cNvSpPr>
            <a:spLocks noGrp="1"/>
          </p:cNvSpPr>
          <p:nvPr>
            <p:ph type="title"/>
          </p:nvPr>
        </p:nvSpPr>
        <p:spPr/>
        <p:txBody>
          <a:bodyPr/>
          <a:lstStyle/>
          <a:p>
            <a:r>
              <a:rPr lang="en-US" dirty="0"/>
              <a:t>No pic </a:t>
            </a:r>
          </a:p>
        </p:txBody>
      </p:sp>
      <p:sp>
        <p:nvSpPr>
          <p:cNvPr id="4" name="Text Placeholder 3">
            <a:extLst>
              <a:ext uri="{FF2B5EF4-FFF2-40B4-BE49-F238E27FC236}">
                <a16:creationId xmlns:a16="http://schemas.microsoft.com/office/drawing/2014/main" id="{6F5A7EE0-8C39-6DD7-8BAE-C0F65B0F6C1B}"/>
              </a:ext>
            </a:extLst>
          </p:cNvPr>
          <p:cNvSpPr>
            <a:spLocks noGrp="1"/>
          </p:cNvSpPr>
          <p:nvPr>
            <p:ph type="body" sz="half" idx="2"/>
          </p:nvPr>
        </p:nvSpPr>
        <p:spPr/>
        <p:txBody>
          <a:bodyPr>
            <a:normAutofit fontScale="47500" lnSpcReduction="20000"/>
          </a:bodyPr>
          <a:lstStyle/>
          <a:p>
            <a:r>
              <a:rPr lang="en-US" dirty="0"/>
              <a:t>1.The most common cause of conjunctivitis ? Viral conjunctivitis </a:t>
            </a:r>
            <a:br>
              <a:rPr lang="en-US" dirty="0"/>
            </a:br>
            <a:br>
              <a:rPr lang="en-US" dirty="0"/>
            </a:br>
            <a:r>
              <a:rPr lang="en-US" dirty="0"/>
              <a:t>2.other two types of conjunctivitis  ?</a:t>
            </a:r>
            <a:br>
              <a:rPr lang="en-US" dirty="0"/>
            </a:br>
            <a:r>
              <a:rPr lang="en-US" dirty="0"/>
              <a:t>bacterial and allergic conjunctivitis </a:t>
            </a:r>
            <a:br>
              <a:rPr lang="en-US" dirty="0"/>
            </a:br>
            <a:br>
              <a:rPr lang="en-US" dirty="0"/>
            </a:br>
            <a:r>
              <a:rPr lang="en-US" dirty="0"/>
              <a:t>3.definition of myopia with illustration by drawing ? </a:t>
            </a:r>
          </a:p>
          <a:p>
            <a:br>
              <a:rPr lang="en-US" dirty="0"/>
            </a:br>
            <a:r>
              <a:rPr lang="en-US" sz="1200" b="1" spc="-8" dirty="0">
                <a:latin typeface="Carlito"/>
                <a:cs typeface="Carlito"/>
              </a:rPr>
              <a:t>Myopia </a:t>
            </a:r>
            <a:r>
              <a:rPr lang="en-US" sz="1200" spc="-4" dirty="0">
                <a:latin typeface="Carlito"/>
                <a:cs typeface="Carlito"/>
              </a:rPr>
              <a:t>is a </a:t>
            </a:r>
            <a:r>
              <a:rPr lang="en-US" sz="1200" spc="-8" dirty="0">
                <a:latin typeface="Carlito"/>
                <a:cs typeface="Carlito"/>
              </a:rPr>
              <a:t>condition </a:t>
            </a:r>
            <a:r>
              <a:rPr lang="en-US" sz="1200" spc="-4" dirty="0">
                <a:latin typeface="Carlito"/>
                <a:cs typeface="Carlito"/>
              </a:rPr>
              <a:t>of </a:t>
            </a:r>
            <a:r>
              <a:rPr lang="en-US" sz="1200" spc="-11" dirty="0">
                <a:latin typeface="Carlito"/>
                <a:cs typeface="Carlito"/>
              </a:rPr>
              <a:t>nearsightedness </a:t>
            </a:r>
            <a:r>
              <a:rPr lang="en-US" sz="1200" spc="-8" dirty="0">
                <a:latin typeface="Carlito"/>
                <a:cs typeface="Carlito"/>
              </a:rPr>
              <a:t>that causes </a:t>
            </a:r>
            <a:r>
              <a:rPr lang="en-US" sz="1200" spc="-11" dirty="0">
                <a:latin typeface="Carlito"/>
                <a:cs typeface="Carlito"/>
              </a:rPr>
              <a:t>blurred  distance </a:t>
            </a:r>
            <a:r>
              <a:rPr lang="en-US" sz="1200" spc="-8" dirty="0">
                <a:latin typeface="Carlito"/>
                <a:cs typeface="Carlito"/>
              </a:rPr>
              <a:t>vision due </a:t>
            </a:r>
            <a:r>
              <a:rPr lang="en-US" sz="1200" spc="-11" dirty="0">
                <a:latin typeface="Carlito"/>
                <a:cs typeface="Carlito"/>
              </a:rPr>
              <a:t>to focusing </a:t>
            </a:r>
            <a:r>
              <a:rPr lang="en-US" sz="1200" spc="-4" dirty="0">
                <a:latin typeface="Carlito"/>
                <a:cs typeface="Carlito"/>
              </a:rPr>
              <a:t>of </a:t>
            </a:r>
            <a:r>
              <a:rPr lang="en-US" sz="1200" spc="-8" dirty="0">
                <a:latin typeface="Carlito"/>
                <a:cs typeface="Carlito"/>
              </a:rPr>
              <a:t>light </a:t>
            </a:r>
            <a:r>
              <a:rPr lang="en-US" sz="1200" spc="-4" dirty="0">
                <a:latin typeface="Carlito"/>
                <a:cs typeface="Carlito"/>
              </a:rPr>
              <a:t>in </a:t>
            </a:r>
            <a:r>
              <a:rPr lang="en-US" sz="1200" spc="-19" dirty="0">
                <a:latin typeface="Carlito"/>
                <a:cs typeface="Carlito"/>
              </a:rPr>
              <a:t>front </a:t>
            </a:r>
            <a:r>
              <a:rPr lang="en-US" sz="1200" spc="-4" dirty="0">
                <a:latin typeface="Carlito"/>
                <a:cs typeface="Carlito"/>
              </a:rPr>
              <a:t>of</a:t>
            </a:r>
            <a:r>
              <a:rPr lang="en-US" sz="1200" spc="139" dirty="0">
                <a:latin typeface="Carlito"/>
                <a:cs typeface="Carlito"/>
              </a:rPr>
              <a:t> </a:t>
            </a:r>
            <a:r>
              <a:rPr lang="en-US" sz="1200" spc="-11" dirty="0">
                <a:latin typeface="Carlito"/>
                <a:cs typeface="Carlito"/>
              </a:rPr>
              <a:t>retina</a:t>
            </a:r>
            <a:endParaRPr lang="en-US" sz="1200" dirty="0">
              <a:latin typeface="Carlito"/>
              <a:cs typeface="Carlito"/>
            </a:endParaRPr>
          </a:p>
          <a:p>
            <a:endParaRPr lang="en-US" dirty="0"/>
          </a:p>
        </p:txBody>
      </p:sp>
      <p:sp>
        <p:nvSpPr>
          <p:cNvPr id="8" name="object 6">
            <a:extLst>
              <a:ext uri="{FF2B5EF4-FFF2-40B4-BE49-F238E27FC236}">
                <a16:creationId xmlns:a16="http://schemas.microsoft.com/office/drawing/2014/main" id="{EA05ECCB-9944-45F8-257B-36EA3723D836}"/>
              </a:ext>
            </a:extLst>
          </p:cNvPr>
          <p:cNvSpPr/>
          <p:nvPr/>
        </p:nvSpPr>
        <p:spPr>
          <a:xfrm>
            <a:off x="4765498" y="1999655"/>
            <a:ext cx="3987670" cy="2858691"/>
          </a:xfrm>
          <a:prstGeom prst="rect">
            <a:avLst/>
          </a:prstGeom>
          <a:blipFill>
            <a:blip r:embed="rId2"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32057093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02535" y="145415"/>
            <a:ext cx="4831715" cy="6501130"/>
          </a:xfrm>
          <a:prstGeom prst="rect">
            <a:avLst/>
          </a:prstGeom>
        </p:spPr>
      </p:pic>
      <p:sp>
        <p:nvSpPr>
          <p:cNvPr id="3" name="Slide Number Placeholder 2">
            <a:extLst>
              <a:ext uri="{FF2B5EF4-FFF2-40B4-BE49-F238E27FC236}">
                <a16:creationId xmlns:a16="http://schemas.microsoft.com/office/drawing/2014/main" id="{AE8AB621-F8FB-941A-316A-CBCE9F852889}"/>
              </a:ext>
            </a:extLst>
          </p:cNvPr>
          <p:cNvSpPr>
            <a:spLocks noGrp="1"/>
          </p:cNvSpPr>
          <p:nvPr>
            <p:ph type="sldNum" sz="quarter" idx="12"/>
          </p:nvPr>
        </p:nvSpPr>
        <p:spPr/>
        <p:txBody>
          <a:bodyPr/>
          <a:lstStyle/>
          <a:p>
            <a:fld id="{E90C49B3-DFFD-4844-A6FF-8C37A804B8FA}" type="slidenum">
              <a:rPr lang="en-US" smtClean="0"/>
              <a:t>170</a:t>
            </a:fld>
            <a:endParaRPr 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675" y="2605405"/>
            <a:ext cx="8602345" cy="3738245"/>
          </a:xfrm>
        </p:spPr>
        <p:txBody>
          <a:bodyPr>
            <a:normAutofit lnSpcReduction="10000"/>
          </a:bodyPr>
          <a:lstStyle/>
          <a:p>
            <a:pPr algn="l"/>
            <a:r>
              <a:rPr lang="en-US" dirty="0"/>
              <a:t>What surgery done for this patient?</a:t>
            </a:r>
            <a:r>
              <a:rPr lang="ar-JO" dirty="0"/>
              <a:t> </a:t>
            </a:r>
            <a:r>
              <a:rPr lang="en-US" dirty="0"/>
              <a:t>Q4:</a:t>
            </a:r>
          </a:p>
          <a:p>
            <a:pPr algn="l">
              <a:buNone/>
            </a:pPr>
            <a:r>
              <a:rPr lang="en-US" dirty="0">
                <a:highlight>
                  <a:srgbClr val="FFFF00"/>
                </a:highlight>
              </a:rPr>
              <a:t>Lens replacement </a:t>
            </a:r>
            <a:r>
              <a:rPr lang="en-US" dirty="0"/>
              <a:t>(maybe with </a:t>
            </a:r>
            <a:r>
              <a:rPr lang="en-US" dirty="0">
                <a:solidFill>
                  <a:srgbClr val="FF0000"/>
                </a:solidFill>
              </a:rPr>
              <a:t>intra capsular cataract extraction</a:t>
            </a:r>
            <a:r>
              <a:rPr lang="en-US" dirty="0"/>
              <a:t> )</a:t>
            </a:r>
          </a:p>
          <a:p>
            <a:pPr algn="l"/>
            <a:r>
              <a:rPr lang="ar-JO" dirty="0"/>
              <a:t> </a:t>
            </a:r>
            <a:r>
              <a:rPr lang="en-US" dirty="0"/>
              <a:t>Three indication</a:t>
            </a:r>
          </a:p>
          <a:p>
            <a:pPr lvl="1" algn="l"/>
            <a:r>
              <a:rPr lang="en-US" altLang="ar-JO" dirty="0">
                <a:solidFill>
                  <a:srgbClr val="FF0000"/>
                </a:solidFill>
              </a:rPr>
              <a:t>cataract</a:t>
            </a:r>
          </a:p>
          <a:p>
            <a:pPr lvl="1" algn="l"/>
            <a:r>
              <a:rPr lang="en-US" altLang="ar-JO" dirty="0">
                <a:solidFill>
                  <a:srgbClr val="FF0000"/>
                </a:solidFill>
              </a:rPr>
              <a:t>Lenticular malposition (Sublaxation of the lens)</a:t>
            </a:r>
          </a:p>
          <a:p>
            <a:pPr lvl="1" algn="l"/>
            <a:r>
              <a:rPr lang="en-US" altLang="ar-JO" dirty="0">
                <a:solidFill>
                  <a:srgbClr val="FF0000"/>
                </a:solidFill>
              </a:rPr>
              <a:t>Lenticular malformation (Coloboma)</a:t>
            </a:r>
          </a:p>
          <a:p>
            <a:pPr lvl="1" algn="l"/>
            <a:endParaRPr lang="en-US" altLang="ar-JO" dirty="0">
              <a:solidFill>
                <a:srgbClr val="FF0000"/>
              </a:solidFill>
            </a:endParaRPr>
          </a:p>
        </p:txBody>
      </p:sp>
      <p:sp>
        <p:nvSpPr>
          <p:cNvPr id="15362" name="AutoShape 2" descr="نتيجة بحث الصور عن ‪pseudophakia‬‏"/>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lstStyle/>
          <a:p>
            <a:endParaRPr lang="ar-JO"/>
          </a:p>
        </p:txBody>
      </p:sp>
      <p:pic>
        <p:nvPicPr>
          <p:cNvPr id="5" name="Picture 4" descr="download (1).jpg"/>
          <p:cNvPicPr>
            <a:picLocks noChangeAspect="1"/>
          </p:cNvPicPr>
          <p:nvPr/>
        </p:nvPicPr>
        <p:blipFill>
          <a:blip r:embed="rId2" cstate="print"/>
          <a:stretch>
            <a:fillRect/>
          </a:stretch>
        </p:blipFill>
        <p:spPr>
          <a:xfrm>
            <a:off x="1316990" y="160655"/>
            <a:ext cx="3431540" cy="2254885"/>
          </a:xfrm>
          <a:prstGeom prst="rect">
            <a:avLst/>
          </a:prstGeom>
        </p:spPr>
      </p:pic>
      <p:sp>
        <p:nvSpPr>
          <p:cNvPr id="2" name="Slide Number Placeholder 1">
            <a:extLst>
              <a:ext uri="{FF2B5EF4-FFF2-40B4-BE49-F238E27FC236}">
                <a16:creationId xmlns:a16="http://schemas.microsoft.com/office/drawing/2014/main" id="{23B585B1-7F1C-5D5F-DDD8-9CC11C7D87BB}"/>
              </a:ext>
            </a:extLst>
          </p:cNvPr>
          <p:cNvSpPr>
            <a:spLocks noGrp="1"/>
          </p:cNvSpPr>
          <p:nvPr>
            <p:ph type="sldNum" sz="quarter" idx="12"/>
          </p:nvPr>
        </p:nvSpPr>
        <p:spPr/>
        <p:txBody>
          <a:bodyPr/>
          <a:lstStyle/>
          <a:p>
            <a:fld id="{E90C49B3-DFFD-4844-A6FF-8C37A804B8FA}" type="slidenum">
              <a:rPr lang="en-US" smtClean="0"/>
              <a:t>171</a:t>
            </a:fld>
            <a:endParaRPr lang="en-US"/>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470" y="749300"/>
            <a:ext cx="3207385" cy="5041900"/>
          </a:xfrm>
        </p:spPr>
        <p:txBody>
          <a:bodyPr>
            <a:noAutofit/>
          </a:bodyPr>
          <a:lstStyle/>
          <a:p>
            <a:pPr algn="l"/>
            <a:r>
              <a:rPr lang="ar-JO" sz="2800" dirty="0"/>
              <a:t>:</a:t>
            </a:r>
            <a:r>
              <a:rPr lang="en-US" sz="2800" dirty="0"/>
              <a:t> Q5</a:t>
            </a:r>
            <a:br>
              <a:rPr lang="en-US" sz="2800" dirty="0"/>
            </a:br>
            <a:r>
              <a:rPr lang="en-US" sz="2800" dirty="0"/>
              <a:t>*</a:t>
            </a:r>
            <a:r>
              <a:rPr lang="en-US" sz="2800" dirty="0" err="1"/>
              <a:t>Whats</a:t>
            </a:r>
            <a:r>
              <a:rPr lang="en-US" sz="2800" dirty="0"/>
              <a:t> the diagnosis ?</a:t>
            </a:r>
            <a:br>
              <a:rPr lang="en-US" sz="2800" dirty="0"/>
            </a:br>
            <a:r>
              <a:rPr lang="en-US" sz="2800" dirty="0">
                <a:solidFill>
                  <a:srgbClr val="FF0000"/>
                </a:solidFill>
              </a:rPr>
              <a:t>Corneal foreign body</a:t>
            </a:r>
            <a:br>
              <a:rPr lang="en-US" sz="2800" dirty="0"/>
            </a:br>
            <a:r>
              <a:rPr lang="en-US" sz="2800" dirty="0"/>
              <a:t>*Management?</a:t>
            </a:r>
            <a:br>
              <a:rPr lang="en-US" sz="2800" dirty="0"/>
            </a:br>
            <a:r>
              <a:rPr lang="en-US" sz="2800" dirty="0">
                <a:solidFill>
                  <a:srgbClr val="FF0000"/>
                </a:solidFill>
              </a:rPr>
              <a:t>Analgesia </a:t>
            </a:r>
            <a:br>
              <a:rPr lang="en-US" sz="2800" dirty="0">
                <a:solidFill>
                  <a:srgbClr val="FF0000"/>
                </a:solidFill>
              </a:rPr>
            </a:br>
            <a:r>
              <a:rPr lang="en-US" sz="2800" dirty="0">
                <a:solidFill>
                  <a:srgbClr val="FF0000"/>
                </a:solidFill>
              </a:rPr>
              <a:t>remove foreign body </a:t>
            </a:r>
            <a:br>
              <a:rPr lang="en-US" sz="2800" dirty="0">
                <a:solidFill>
                  <a:srgbClr val="FF0000"/>
                </a:solidFill>
              </a:rPr>
            </a:br>
            <a:r>
              <a:rPr lang="en-US" sz="2800" dirty="0">
                <a:solidFill>
                  <a:srgbClr val="FF0000"/>
                </a:solidFill>
              </a:rPr>
              <a:t>antibiotic </a:t>
            </a:r>
            <a:br>
              <a:rPr lang="en-US" sz="2800" dirty="0"/>
            </a:br>
            <a:br>
              <a:rPr lang="en-US" sz="2800" dirty="0"/>
            </a:br>
            <a:br>
              <a:rPr lang="en-US" sz="2800" dirty="0"/>
            </a:br>
            <a:br>
              <a:rPr lang="en-US" sz="2800" dirty="0"/>
            </a:br>
            <a:br>
              <a:rPr lang="en-US" sz="2800" dirty="0"/>
            </a:br>
            <a:endParaRPr lang="ar-JO" sz="2800" dirty="0"/>
          </a:p>
        </p:txBody>
      </p:sp>
      <p:pic>
        <p:nvPicPr>
          <p:cNvPr id="5" name="Content Placeholder 4" descr="download (2).jpg"/>
          <p:cNvPicPr>
            <a:picLocks noGrp="1" noChangeAspect="1"/>
          </p:cNvPicPr>
          <p:nvPr>
            <p:ph idx="1"/>
          </p:nvPr>
        </p:nvPicPr>
        <p:blipFill>
          <a:blip r:embed="rId2" cstate="print"/>
          <a:stretch>
            <a:fillRect/>
          </a:stretch>
        </p:blipFill>
        <p:spPr>
          <a:xfrm>
            <a:off x="4603115" y="1169035"/>
            <a:ext cx="4191000" cy="2728673"/>
          </a:xfrm>
        </p:spPr>
      </p:pic>
      <p:sp>
        <p:nvSpPr>
          <p:cNvPr id="17410" name="AutoShape 2" descr="نتيجة بحث الصور عن ‪corneal foreign body‬‏"/>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lstStyle/>
          <a:p>
            <a:endParaRPr lang="ar-JO"/>
          </a:p>
        </p:txBody>
      </p:sp>
      <p:sp>
        <p:nvSpPr>
          <p:cNvPr id="3" name="Slide Number Placeholder 2">
            <a:extLst>
              <a:ext uri="{FF2B5EF4-FFF2-40B4-BE49-F238E27FC236}">
                <a16:creationId xmlns:a16="http://schemas.microsoft.com/office/drawing/2014/main" id="{875B5338-A84A-907D-B60E-D0CF68EE8696}"/>
              </a:ext>
            </a:extLst>
          </p:cNvPr>
          <p:cNvSpPr>
            <a:spLocks noGrp="1"/>
          </p:cNvSpPr>
          <p:nvPr>
            <p:ph type="sldNum" sz="quarter" idx="12"/>
          </p:nvPr>
        </p:nvSpPr>
        <p:spPr/>
        <p:txBody>
          <a:bodyPr/>
          <a:lstStyle/>
          <a:p>
            <a:fld id="{E90C49B3-DFFD-4844-A6FF-8C37A804B8FA}" type="slidenum">
              <a:rPr lang="en-US" smtClean="0"/>
              <a:t>172</a:t>
            </a:fld>
            <a:endParaRPr lang="en-US"/>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384" y="287948"/>
            <a:ext cx="8229600" cy="4525963"/>
          </a:xfrm>
        </p:spPr>
        <p:txBody>
          <a:bodyPr>
            <a:noAutofit/>
          </a:bodyPr>
          <a:lstStyle/>
          <a:p>
            <a:pPr algn="l"/>
            <a:r>
              <a:rPr lang="en-US" sz="2800" b="1" u="sng" dirty="0"/>
              <a:t>Essay question  </a:t>
            </a:r>
          </a:p>
          <a:p>
            <a:pPr algn="l"/>
            <a:r>
              <a:rPr lang="en-US" sz="2800" dirty="0"/>
              <a:t> 1.Three </a:t>
            </a:r>
            <a:r>
              <a:rPr lang="en-US" sz="2800" dirty="0" err="1"/>
              <a:t>Glucoma</a:t>
            </a:r>
            <a:r>
              <a:rPr lang="en-US" sz="2800" dirty="0"/>
              <a:t> drugs? </a:t>
            </a:r>
            <a:r>
              <a:rPr lang="en-US" sz="2800" dirty="0" err="1">
                <a:solidFill>
                  <a:srgbClr val="FF0000"/>
                </a:solidFill>
              </a:rPr>
              <a:t>Acetazolamide</a:t>
            </a:r>
            <a:r>
              <a:rPr lang="en-US" sz="2800" dirty="0">
                <a:solidFill>
                  <a:srgbClr val="FF0000"/>
                </a:solidFill>
              </a:rPr>
              <a:t> /</a:t>
            </a:r>
            <a:r>
              <a:rPr lang="en-US" sz="2800" dirty="0" err="1">
                <a:solidFill>
                  <a:srgbClr val="FF0000"/>
                </a:solidFill>
              </a:rPr>
              <a:t>pilocarbine</a:t>
            </a:r>
            <a:r>
              <a:rPr lang="en-US" sz="2800" dirty="0">
                <a:solidFill>
                  <a:srgbClr val="FF0000"/>
                </a:solidFill>
              </a:rPr>
              <a:t> /</a:t>
            </a:r>
            <a:r>
              <a:rPr lang="en-US" sz="2800" dirty="0" err="1">
                <a:solidFill>
                  <a:srgbClr val="FF0000"/>
                </a:solidFill>
              </a:rPr>
              <a:t>timolol</a:t>
            </a:r>
            <a:r>
              <a:rPr lang="en-US" sz="2800" dirty="0">
                <a:solidFill>
                  <a:srgbClr val="FF0000"/>
                </a:solidFill>
              </a:rPr>
              <a:t> </a:t>
            </a:r>
          </a:p>
          <a:p>
            <a:pPr algn="l"/>
            <a:r>
              <a:rPr lang="en-US" sz="2800" dirty="0"/>
              <a:t>  2.Types of cataract extraction ? </a:t>
            </a:r>
          </a:p>
          <a:p>
            <a:pPr algn="l">
              <a:buNone/>
            </a:pPr>
            <a:r>
              <a:rPr lang="en-US" sz="2800" dirty="0">
                <a:solidFill>
                  <a:srgbClr val="FF0000"/>
                </a:solidFill>
              </a:rPr>
              <a:t>-</a:t>
            </a:r>
            <a:r>
              <a:rPr lang="en-US" sz="2800" dirty="0"/>
              <a:t> </a:t>
            </a:r>
            <a:r>
              <a:rPr lang="en-US" sz="2800" dirty="0">
                <a:solidFill>
                  <a:srgbClr val="FF0000"/>
                </a:solidFill>
              </a:rPr>
              <a:t>intracapsular cataract extraction</a:t>
            </a:r>
          </a:p>
          <a:p>
            <a:pPr algn="l">
              <a:buFontTx/>
              <a:buChar char="-"/>
            </a:pPr>
            <a:r>
              <a:rPr lang="en-US" sz="2800" dirty="0">
                <a:solidFill>
                  <a:srgbClr val="FF0000"/>
                </a:solidFill>
              </a:rPr>
              <a:t>Extracapsular cataract extraction</a:t>
            </a:r>
          </a:p>
          <a:p>
            <a:pPr algn="l">
              <a:buFontTx/>
              <a:buChar char="-"/>
            </a:pPr>
            <a:r>
              <a:rPr lang="en-US" altLang="en-US" sz="2800" dirty="0">
                <a:solidFill>
                  <a:srgbClr val="FF0000"/>
                </a:solidFill>
              </a:rPr>
              <a:t>Phacoemulsification (ultrasonic  emulsificaiton)</a:t>
            </a:r>
          </a:p>
          <a:p>
            <a:pPr algn="l"/>
            <a:r>
              <a:rPr lang="en-US" sz="2800" dirty="0"/>
              <a:t>  3.define myopia and draw it ?</a:t>
            </a:r>
          </a:p>
          <a:p>
            <a:pPr algn="l">
              <a:buNone/>
            </a:pPr>
            <a:r>
              <a:rPr lang="en-US" sz="2800" dirty="0"/>
              <a:t>- </a:t>
            </a:r>
            <a:r>
              <a:rPr lang="en-US" sz="2800" dirty="0">
                <a:solidFill>
                  <a:srgbClr val="FF0000"/>
                </a:solidFill>
              </a:rPr>
              <a:t>short sightedness  or focus of light in front of retina</a:t>
            </a:r>
          </a:p>
          <a:p>
            <a:pPr algn="l">
              <a:buNone/>
            </a:pPr>
            <a:endParaRPr lang="ar-JO" sz="2800" dirty="0"/>
          </a:p>
          <a:p>
            <a:pPr algn="l">
              <a:buNone/>
            </a:pPr>
            <a:endParaRPr lang="en-US" sz="2800" dirty="0"/>
          </a:p>
        </p:txBody>
      </p:sp>
      <p:grpSp>
        <p:nvGrpSpPr>
          <p:cNvPr id="2" name="Group 1"/>
          <p:cNvGrpSpPr/>
          <p:nvPr/>
        </p:nvGrpSpPr>
        <p:grpSpPr>
          <a:xfrm>
            <a:off x="5391785" y="4813935"/>
            <a:ext cx="3083560" cy="1719580"/>
            <a:chOff x="9381" y="4755"/>
            <a:chExt cx="4856" cy="2708"/>
          </a:xfrm>
        </p:grpSpPr>
        <p:grpSp>
          <p:nvGrpSpPr>
            <p:cNvPr id="10" name="Group 9"/>
            <p:cNvGrpSpPr/>
            <p:nvPr/>
          </p:nvGrpSpPr>
          <p:grpSpPr>
            <a:xfrm>
              <a:off x="10489" y="5513"/>
              <a:ext cx="3749" cy="1951"/>
              <a:chOff x="6585144" y="3154515"/>
              <a:chExt cx="2380680" cy="1239120"/>
            </a:xfrm>
          </p:grpSpPr>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6585144" y="3154515"/>
                  <a:ext cx="1752840" cy="1239120"/>
                </p14:xfrm>
              </p:contentPart>
            </mc:Choice>
            <mc:Fallback xmlns="">
              <p:pic>
                <p:nvPicPr>
                  <p:cNvPr id="7" name="Ink 6"/>
                </p:nvPicPr>
                <p:blipFill>
                  <a:blip r:embed="rId3"/>
                </p:blipFill>
                <p:spPr>
                  <a:xfrm>
                    <a:off x="6585144" y="3154515"/>
                    <a:ext cx="1752840" cy="1239120"/>
                  </a:xfrm>
                  <a:prstGeom prst="rect"/>
                </p:spPr>
              </p:pic>
            </mc:Fallback>
          </mc:AlternateContent>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8316384" y="3797115"/>
                  <a:ext cx="560160" cy="29520"/>
                </p14:xfrm>
              </p:contentPart>
            </mc:Choice>
            <mc:Fallback xmlns="">
              <p:pic>
                <p:nvPicPr>
                  <p:cNvPr id="8" name="Ink 7"/>
                </p:nvPicPr>
                <p:blipFill>
                  <a:blip r:embed="rId5"/>
                </p:blipFill>
                <p:spPr>
                  <a:xfrm>
                    <a:off x="8316384" y="3797115"/>
                    <a:ext cx="560160" cy="29520"/>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8343024" y="3888915"/>
                  <a:ext cx="622800" cy="37800"/>
                </p14:xfrm>
              </p:contentPart>
            </mc:Choice>
            <mc:Fallback xmlns="">
              <p:pic>
                <p:nvPicPr>
                  <p:cNvPr id="9" name="Ink 8"/>
                </p:nvPicPr>
                <p:blipFill>
                  <a:blip r:embed="rId7"/>
                </p:blipFill>
                <p:spPr>
                  <a:xfrm>
                    <a:off x="8343024" y="3888915"/>
                    <a:ext cx="622800" cy="37800"/>
                  </a:xfrm>
                  <a:prstGeom prst="rect"/>
                </p:spPr>
              </p:pic>
            </mc:Fallback>
          </mc:AlternateContent>
        </p:grpSp>
        <p:grpSp>
          <p:nvGrpSpPr>
            <p:cNvPr id="21" name="Group 20"/>
            <p:cNvGrpSpPr/>
            <p:nvPr/>
          </p:nvGrpSpPr>
          <p:grpSpPr>
            <a:xfrm>
              <a:off x="10543" y="5598"/>
              <a:ext cx="636" cy="1755"/>
              <a:chOff x="6619704" y="3208155"/>
              <a:chExt cx="403920" cy="1114200"/>
            </a:xfrm>
          </p:grpSpPr>
          <mc:AlternateContent xmlns:mc="http://schemas.openxmlformats.org/markup-compatibility/2006" xmlns:p14="http://schemas.microsoft.com/office/powerpoint/2010/main">
            <mc:Choice Requires="p14">
              <p:contentPart p14:bwMode="auto" r:id="rId8">
                <p14:nvContentPartPr>
                  <p14:cNvPr id="11" name="Ink 10"/>
                  <p14:cNvContentPartPr/>
                  <p14:nvPr/>
                </p14:nvContentPartPr>
                <p14:xfrm>
                  <a:off x="6856944" y="3208155"/>
                  <a:ext cx="69480" cy="444960"/>
                </p14:xfrm>
              </p:contentPart>
            </mc:Choice>
            <mc:Fallback xmlns="">
              <p:pic>
                <p:nvPicPr>
                  <p:cNvPr id="11" name="Ink 10"/>
                </p:nvPicPr>
                <p:blipFill>
                  <a:blip r:embed="rId9"/>
                </p:blipFill>
                <p:spPr>
                  <a:xfrm>
                    <a:off x="6856944" y="3208155"/>
                    <a:ext cx="69480" cy="444960"/>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2" name="Ink 11"/>
                  <p14:cNvContentPartPr/>
                  <p14:nvPr/>
                </p14:nvContentPartPr>
                <p14:xfrm>
                  <a:off x="6922104" y="3904395"/>
                  <a:ext cx="88200" cy="388080"/>
                </p14:xfrm>
              </p:contentPart>
            </mc:Choice>
            <mc:Fallback xmlns="">
              <p:pic>
                <p:nvPicPr>
                  <p:cNvPr id="12" name="Ink 11"/>
                </p:nvPicPr>
                <p:blipFill>
                  <a:blip r:embed="rId11"/>
                </p:blipFill>
                <p:spPr>
                  <a:xfrm>
                    <a:off x="6922104" y="3904395"/>
                    <a:ext cx="88200" cy="388080"/>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3" name="Ink 12"/>
                  <p14:cNvContentPartPr/>
                  <p14:nvPr/>
                </p14:nvContentPartPr>
                <p14:xfrm>
                  <a:off x="6986904" y="4213635"/>
                  <a:ext cx="36720" cy="108720"/>
                </p14:xfrm>
              </p:contentPart>
            </mc:Choice>
            <mc:Fallback xmlns="">
              <p:pic>
                <p:nvPicPr>
                  <p:cNvPr id="13" name="Ink 12"/>
                </p:nvPicPr>
                <p:blipFill>
                  <a:blip r:embed="rId13"/>
                </p:blipFill>
                <p:spPr>
                  <a:xfrm>
                    <a:off x="6986904" y="4213635"/>
                    <a:ext cx="36720" cy="108720"/>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7" name="Ink 16"/>
                  <p14:cNvContentPartPr/>
                  <p14:nvPr/>
                </p14:nvContentPartPr>
                <p14:xfrm>
                  <a:off x="6619704" y="3210315"/>
                  <a:ext cx="244080" cy="1022760"/>
                </p14:xfrm>
              </p:contentPart>
            </mc:Choice>
            <mc:Fallback xmlns="">
              <p:pic>
                <p:nvPicPr>
                  <p:cNvPr id="17" name="Ink 16"/>
                </p:nvPicPr>
                <p:blipFill>
                  <a:blip r:embed="rId15"/>
                </p:blipFill>
                <p:spPr>
                  <a:xfrm>
                    <a:off x="6619704" y="3210315"/>
                    <a:ext cx="244080" cy="1022760"/>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8" name="Ink 17"/>
                  <p14:cNvContentPartPr/>
                  <p14:nvPr/>
                </p14:nvContentPartPr>
                <p14:xfrm>
                  <a:off x="6620064" y="3283395"/>
                  <a:ext cx="136440" cy="442080"/>
                </p14:xfrm>
              </p:contentPart>
            </mc:Choice>
            <mc:Fallback xmlns="">
              <p:pic>
                <p:nvPicPr>
                  <p:cNvPr id="18" name="Ink 17"/>
                </p:nvPicPr>
                <p:blipFill>
                  <a:blip r:embed="rId17"/>
                </p:blipFill>
                <p:spPr>
                  <a:xfrm>
                    <a:off x="6620064" y="3283395"/>
                    <a:ext cx="136440" cy="442080"/>
                  </a:xfrm>
                  <a:prstGeom prst="rect"/>
                </p:spPr>
              </p:pic>
            </mc:Fallback>
          </mc:AlternateContent>
        </p:grpSp>
        <p:grpSp>
          <p:nvGrpSpPr>
            <p:cNvPr id="27" name="Group 26"/>
            <p:cNvGrpSpPr/>
            <p:nvPr/>
          </p:nvGrpSpPr>
          <p:grpSpPr>
            <a:xfrm>
              <a:off x="9805" y="6182"/>
              <a:ext cx="2697" cy="610"/>
              <a:chOff x="6151344" y="3579315"/>
              <a:chExt cx="1712880" cy="387360"/>
            </a:xfrm>
          </p:grpSpPr>
          <mc:AlternateContent xmlns:mc="http://schemas.openxmlformats.org/markup-compatibility/2006" xmlns:p14="http://schemas.microsoft.com/office/powerpoint/2010/main">
            <mc:Choice Requires="p14">
              <p:contentPart p14:bwMode="auto" r:id="rId18">
                <p14:nvContentPartPr>
                  <p14:cNvPr id="23" name="Ink 22"/>
                  <p14:cNvContentPartPr/>
                  <p14:nvPr/>
                </p14:nvContentPartPr>
                <p14:xfrm>
                  <a:off x="6151344" y="3592995"/>
                  <a:ext cx="1153080" cy="28800"/>
                </p14:xfrm>
              </p:contentPart>
            </mc:Choice>
            <mc:Fallback xmlns="">
              <p:pic>
                <p:nvPicPr>
                  <p:cNvPr id="23" name="Ink 22"/>
                </p:nvPicPr>
                <p:blipFill>
                  <a:blip r:embed="rId19"/>
                </p:blipFill>
                <p:spPr>
                  <a:xfrm>
                    <a:off x="6151344" y="3592995"/>
                    <a:ext cx="1153080" cy="28800"/>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24" name="Ink 23"/>
                  <p14:cNvContentPartPr/>
                  <p14:nvPr/>
                </p14:nvContentPartPr>
                <p14:xfrm>
                  <a:off x="6302184" y="3877395"/>
                  <a:ext cx="1093320" cy="89280"/>
                </p14:xfrm>
              </p:contentPart>
            </mc:Choice>
            <mc:Fallback xmlns="">
              <p:pic>
                <p:nvPicPr>
                  <p:cNvPr id="24" name="Ink 23"/>
                </p:nvPicPr>
                <p:blipFill>
                  <a:blip r:embed="rId21"/>
                </p:blipFill>
                <p:spPr>
                  <a:xfrm>
                    <a:off x="6302184" y="3877395"/>
                    <a:ext cx="1093320" cy="89280"/>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25" name="Ink 24"/>
                  <p14:cNvContentPartPr/>
                  <p14:nvPr/>
                </p14:nvContentPartPr>
                <p14:xfrm>
                  <a:off x="7300824" y="3579315"/>
                  <a:ext cx="563400" cy="200520"/>
                </p14:xfrm>
              </p:contentPart>
            </mc:Choice>
            <mc:Fallback xmlns="">
              <p:pic>
                <p:nvPicPr>
                  <p:cNvPr id="25" name="Ink 24"/>
                </p:nvPicPr>
                <p:blipFill>
                  <a:blip r:embed="rId23"/>
                </p:blipFill>
                <p:spPr>
                  <a:xfrm>
                    <a:off x="7300824" y="3579315"/>
                    <a:ext cx="563400" cy="200520"/>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26" name="Ink 25"/>
                  <p14:cNvContentPartPr/>
                  <p14:nvPr/>
                </p14:nvContentPartPr>
                <p14:xfrm>
                  <a:off x="7365264" y="3751755"/>
                  <a:ext cx="497880" cy="111240"/>
                </p14:xfrm>
              </p:contentPart>
            </mc:Choice>
            <mc:Fallback xmlns="">
              <p:pic>
                <p:nvPicPr>
                  <p:cNvPr id="26" name="Ink 25"/>
                </p:nvPicPr>
                <p:blipFill>
                  <a:blip r:embed="rId25"/>
                </p:blipFill>
                <p:spPr>
                  <a:xfrm>
                    <a:off x="7365264" y="3751755"/>
                    <a:ext cx="497880" cy="111240"/>
                  </a:xfrm>
                  <a:prstGeom prst="rect"/>
                </p:spPr>
              </p:pic>
            </mc:Fallback>
          </mc:AlternateContent>
        </p:grpSp>
        <p:grpSp>
          <p:nvGrpSpPr>
            <p:cNvPr id="39" name="Group 38"/>
            <p:cNvGrpSpPr/>
            <p:nvPr/>
          </p:nvGrpSpPr>
          <p:grpSpPr>
            <a:xfrm>
              <a:off x="11059" y="4755"/>
              <a:ext cx="1501" cy="689"/>
              <a:chOff x="6947664" y="2673195"/>
              <a:chExt cx="953280" cy="437400"/>
            </a:xfrm>
          </p:grpSpPr>
          <mc:AlternateContent xmlns:mc="http://schemas.openxmlformats.org/markup-compatibility/2006" xmlns:p14="http://schemas.microsoft.com/office/powerpoint/2010/main">
            <mc:Choice Requires="p14">
              <p:contentPart p14:bwMode="auto" r:id="rId26">
                <p14:nvContentPartPr>
                  <p14:cNvPr id="31" name="Ink 30"/>
                  <p14:cNvContentPartPr/>
                  <p14:nvPr/>
                </p14:nvContentPartPr>
                <p14:xfrm>
                  <a:off x="6947664" y="2706315"/>
                  <a:ext cx="263160" cy="313560"/>
                </p14:xfrm>
              </p:contentPart>
            </mc:Choice>
            <mc:Fallback xmlns="">
              <p:pic>
                <p:nvPicPr>
                  <p:cNvPr id="31" name="Ink 30"/>
                </p:nvPicPr>
                <p:blipFill>
                  <a:blip r:embed="rId27"/>
                </p:blipFill>
                <p:spPr>
                  <a:xfrm>
                    <a:off x="6947664" y="2706315"/>
                    <a:ext cx="263160" cy="313560"/>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32" name="Ink 31"/>
                  <p14:cNvContentPartPr/>
                  <p14:nvPr/>
                </p14:nvContentPartPr>
                <p14:xfrm>
                  <a:off x="7237824" y="2804955"/>
                  <a:ext cx="163080" cy="305640"/>
                </p14:xfrm>
              </p:contentPart>
            </mc:Choice>
            <mc:Fallback xmlns="">
              <p:pic>
                <p:nvPicPr>
                  <p:cNvPr id="32" name="Ink 31"/>
                </p:nvPicPr>
                <p:blipFill>
                  <a:blip r:embed="rId29"/>
                </p:blipFill>
                <p:spPr>
                  <a:xfrm>
                    <a:off x="7237824" y="2804955"/>
                    <a:ext cx="163080" cy="305640"/>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33" name="Ink 32"/>
                  <p14:cNvContentPartPr/>
                  <p14:nvPr/>
                </p14:nvContentPartPr>
                <p14:xfrm>
                  <a:off x="7418544" y="2818635"/>
                  <a:ext cx="106560" cy="112680"/>
                </p14:xfrm>
              </p:contentPart>
            </mc:Choice>
            <mc:Fallback xmlns="">
              <p:pic>
                <p:nvPicPr>
                  <p:cNvPr id="33" name="Ink 32"/>
                </p:nvPicPr>
                <p:blipFill>
                  <a:blip r:embed="rId31"/>
                </p:blipFill>
                <p:spPr>
                  <a:xfrm>
                    <a:off x="7418544" y="2818635"/>
                    <a:ext cx="106560" cy="112680"/>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34" name="Ink 33"/>
                  <p14:cNvContentPartPr/>
                  <p14:nvPr/>
                </p14:nvContentPartPr>
                <p14:xfrm>
                  <a:off x="7540224" y="2762475"/>
                  <a:ext cx="142200" cy="288720"/>
                </p14:xfrm>
              </p:contentPart>
            </mc:Choice>
            <mc:Fallback xmlns="">
              <p:pic>
                <p:nvPicPr>
                  <p:cNvPr id="34" name="Ink 33"/>
                </p:nvPicPr>
                <p:blipFill>
                  <a:blip r:embed="rId33"/>
                </p:blipFill>
                <p:spPr>
                  <a:xfrm>
                    <a:off x="7540224" y="2762475"/>
                    <a:ext cx="142200" cy="288720"/>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35" name="Ink 34"/>
                  <p14:cNvContentPartPr/>
                  <p14:nvPr/>
                </p14:nvContentPartPr>
                <p14:xfrm>
                  <a:off x="7731744" y="2799915"/>
                  <a:ext cx="25200" cy="154800"/>
                </p14:xfrm>
              </p:contentPart>
            </mc:Choice>
            <mc:Fallback xmlns="">
              <p:pic>
                <p:nvPicPr>
                  <p:cNvPr id="35" name="Ink 34"/>
                </p:nvPicPr>
                <p:blipFill>
                  <a:blip r:embed="rId35"/>
                </p:blipFill>
                <p:spPr>
                  <a:xfrm>
                    <a:off x="7731744" y="2799915"/>
                    <a:ext cx="25200" cy="154800"/>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36" name="Ink 35"/>
                  <p14:cNvContentPartPr/>
                  <p14:nvPr/>
                </p14:nvContentPartPr>
                <p14:xfrm>
                  <a:off x="7759104" y="2673195"/>
                  <a:ext cx="12600" cy="31680"/>
                </p14:xfrm>
              </p:contentPart>
            </mc:Choice>
            <mc:Fallback xmlns="">
              <p:pic>
                <p:nvPicPr>
                  <p:cNvPr id="36" name="Ink 35"/>
                </p:nvPicPr>
                <p:blipFill>
                  <a:blip r:embed="rId37"/>
                </p:blipFill>
                <p:spPr>
                  <a:xfrm>
                    <a:off x="7759104" y="2673195"/>
                    <a:ext cx="12600" cy="31680"/>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37" name="Ink 36"/>
                  <p14:cNvContentPartPr/>
                  <p14:nvPr/>
                </p14:nvContentPartPr>
                <p14:xfrm>
                  <a:off x="7795824" y="2808195"/>
                  <a:ext cx="105120" cy="178560"/>
                </p14:xfrm>
              </p:contentPart>
            </mc:Choice>
            <mc:Fallback xmlns="">
              <p:pic>
                <p:nvPicPr>
                  <p:cNvPr id="37" name="Ink 36"/>
                </p:nvPicPr>
                <p:blipFill>
                  <a:blip r:embed="rId39"/>
                </p:blipFill>
                <p:spPr>
                  <a:xfrm>
                    <a:off x="7795824" y="2808195"/>
                    <a:ext cx="105120" cy="178560"/>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38" name="Ink 37"/>
                  <p14:cNvContentPartPr/>
                  <p14:nvPr/>
                </p14:nvContentPartPr>
                <p14:xfrm>
                  <a:off x="7566504" y="2895675"/>
                  <a:ext cx="104040" cy="42480"/>
                </p14:xfrm>
              </p:contentPart>
            </mc:Choice>
            <mc:Fallback xmlns="">
              <p:pic>
                <p:nvPicPr>
                  <p:cNvPr id="38" name="Ink 37"/>
                </p:nvPicPr>
                <p:blipFill>
                  <a:blip r:embed="rId41"/>
                </p:blipFill>
                <p:spPr>
                  <a:xfrm>
                    <a:off x="7566504" y="2895675"/>
                    <a:ext cx="104040" cy="42480"/>
                  </a:xfrm>
                  <a:prstGeom prst="rect"/>
                </p:spPr>
              </p:pic>
            </mc:Fallback>
          </mc:AlternateContent>
        </p:grpSp>
        <p:grpSp>
          <p:nvGrpSpPr>
            <p:cNvPr id="47" name="Group 46"/>
            <p:cNvGrpSpPr/>
            <p:nvPr/>
          </p:nvGrpSpPr>
          <p:grpSpPr>
            <a:xfrm>
              <a:off x="9381" y="5793"/>
              <a:ext cx="541" cy="543"/>
              <a:chOff x="5881704" y="3331995"/>
              <a:chExt cx="343440" cy="344880"/>
            </a:xfrm>
          </p:grpSpPr>
          <mc:AlternateContent xmlns:mc="http://schemas.openxmlformats.org/markup-compatibility/2006" xmlns:p14="http://schemas.microsoft.com/office/powerpoint/2010/main">
            <mc:Choice Requires="p14">
              <p:contentPart p14:bwMode="auto" r:id="rId42">
                <p14:nvContentPartPr>
                  <p14:cNvPr id="40" name="Ink 39"/>
                  <p14:cNvContentPartPr/>
                  <p14:nvPr/>
                </p14:nvContentPartPr>
                <p14:xfrm>
                  <a:off x="5881704" y="3398235"/>
                  <a:ext cx="23040" cy="154800"/>
                </p14:xfrm>
              </p:contentPart>
            </mc:Choice>
            <mc:Fallback xmlns="">
              <p:pic>
                <p:nvPicPr>
                  <p:cNvPr id="40" name="Ink 39"/>
                </p:nvPicPr>
                <p:blipFill>
                  <a:blip r:embed="rId43"/>
                </p:blipFill>
                <p:spPr>
                  <a:xfrm>
                    <a:off x="5881704" y="3398235"/>
                    <a:ext cx="23040" cy="154800"/>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41" name="Ink 40"/>
                  <p14:cNvContentPartPr/>
                  <p14:nvPr/>
                </p14:nvContentPartPr>
                <p14:xfrm>
                  <a:off x="5940744" y="3468075"/>
                  <a:ext cx="14040" cy="59040"/>
                </p14:xfrm>
              </p:contentPart>
            </mc:Choice>
            <mc:Fallback xmlns="">
              <p:pic>
                <p:nvPicPr>
                  <p:cNvPr id="41" name="Ink 40"/>
                </p:nvPicPr>
                <p:blipFill>
                  <a:blip r:embed="rId45"/>
                </p:blipFill>
                <p:spPr>
                  <a:xfrm>
                    <a:off x="5940744" y="3468075"/>
                    <a:ext cx="14040" cy="59040"/>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42" name="Ink 41"/>
                  <p14:cNvContentPartPr/>
                  <p14:nvPr/>
                </p14:nvContentPartPr>
                <p14:xfrm>
                  <a:off x="5952264" y="3397155"/>
                  <a:ext cx="5760" cy="18720"/>
                </p14:xfrm>
              </p:contentPart>
            </mc:Choice>
            <mc:Fallback xmlns="">
              <p:pic>
                <p:nvPicPr>
                  <p:cNvPr id="42" name="Ink 41"/>
                </p:nvPicPr>
                <p:blipFill>
                  <a:blip r:embed="rId47"/>
                </p:blipFill>
                <p:spPr>
                  <a:xfrm>
                    <a:off x="5952264" y="3397155"/>
                    <a:ext cx="5760" cy="18720"/>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43" name="Ink 42"/>
                  <p14:cNvContentPartPr/>
                  <p14:nvPr/>
                </p14:nvContentPartPr>
                <p14:xfrm>
                  <a:off x="5947584" y="3463755"/>
                  <a:ext cx="106920" cy="213120"/>
                </p14:xfrm>
              </p:contentPart>
            </mc:Choice>
            <mc:Fallback xmlns="">
              <p:pic>
                <p:nvPicPr>
                  <p:cNvPr id="43" name="Ink 42"/>
                </p:nvPicPr>
                <p:blipFill>
                  <a:blip r:embed="rId49"/>
                </p:blipFill>
                <p:spPr>
                  <a:xfrm>
                    <a:off x="5947584" y="3463755"/>
                    <a:ext cx="106920" cy="213120"/>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44" name="Ink 43"/>
                  <p14:cNvContentPartPr/>
                  <p14:nvPr/>
                </p14:nvContentPartPr>
                <p14:xfrm>
                  <a:off x="6071424" y="3385275"/>
                  <a:ext cx="68760" cy="175320"/>
                </p14:xfrm>
              </p:contentPart>
            </mc:Choice>
            <mc:Fallback xmlns="">
              <p:pic>
                <p:nvPicPr>
                  <p:cNvPr id="44" name="Ink 43"/>
                </p:nvPicPr>
                <p:blipFill>
                  <a:blip r:embed="rId51"/>
                </p:blipFill>
                <p:spPr>
                  <a:xfrm>
                    <a:off x="6071424" y="3385275"/>
                    <a:ext cx="68760" cy="175320"/>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45" name="Ink 44"/>
                  <p14:cNvContentPartPr/>
                  <p14:nvPr/>
                </p14:nvContentPartPr>
                <p14:xfrm>
                  <a:off x="6158904" y="3331995"/>
                  <a:ext cx="66240" cy="235440"/>
                </p14:xfrm>
              </p:contentPart>
            </mc:Choice>
            <mc:Fallback xmlns="">
              <p:pic>
                <p:nvPicPr>
                  <p:cNvPr id="45" name="Ink 44"/>
                </p:nvPicPr>
                <p:blipFill>
                  <a:blip r:embed="rId53"/>
                </p:blipFill>
                <p:spPr>
                  <a:xfrm>
                    <a:off x="6158904" y="3331995"/>
                    <a:ext cx="66240" cy="235440"/>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46" name="Ink 45"/>
                  <p14:cNvContentPartPr/>
                  <p14:nvPr/>
                </p14:nvContentPartPr>
                <p14:xfrm>
                  <a:off x="6164304" y="3437115"/>
                  <a:ext cx="39600" cy="23040"/>
                </p14:xfrm>
              </p:contentPart>
            </mc:Choice>
            <mc:Fallback xmlns="">
              <p:pic>
                <p:nvPicPr>
                  <p:cNvPr id="46" name="Ink 45"/>
                </p:nvPicPr>
                <p:blipFill>
                  <a:blip r:embed="rId55"/>
                </p:blipFill>
                <p:spPr>
                  <a:xfrm>
                    <a:off x="6164304" y="3437115"/>
                    <a:ext cx="39600" cy="23040"/>
                  </a:xfrm>
                  <a:prstGeom prst="rect"/>
                </p:spPr>
              </p:pic>
            </mc:Fallback>
          </mc:AlternateContent>
        </p:grpSp>
      </p:grpSp>
      <p:sp>
        <p:nvSpPr>
          <p:cNvPr id="4" name="Slide Number Placeholder 3">
            <a:extLst>
              <a:ext uri="{FF2B5EF4-FFF2-40B4-BE49-F238E27FC236}">
                <a16:creationId xmlns:a16="http://schemas.microsoft.com/office/drawing/2014/main" id="{D5E4BA0D-6B72-9872-B6A4-1281727A348E}"/>
              </a:ext>
            </a:extLst>
          </p:cNvPr>
          <p:cNvSpPr>
            <a:spLocks noGrp="1"/>
          </p:cNvSpPr>
          <p:nvPr>
            <p:ph type="sldNum" sz="quarter" idx="12"/>
          </p:nvPr>
        </p:nvSpPr>
        <p:spPr/>
        <p:txBody>
          <a:bodyPr/>
          <a:lstStyle/>
          <a:p>
            <a:fld id="{E90C49B3-DFFD-4844-A6FF-8C37A804B8FA}" type="slidenum">
              <a:rPr lang="en-US" smtClean="0"/>
              <a:t>173</a:t>
            </a:fld>
            <a:endParaRPr lang="en-US"/>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a:t>
            </a:r>
            <a:endParaRPr lang="ar-JO" dirty="0"/>
          </a:p>
        </p:txBody>
      </p:sp>
      <p:pic>
        <p:nvPicPr>
          <p:cNvPr id="6" name="Content Placeholder 5"/>
          <p:cNvPicPr>
            <a:picLocks noGrp="1" noChangeAspect="1"/>
          </p:cNvPicPr>
          <p:nvPr>
            <p:ph sz="half" idx="1"/>
          </p:nvPr>
        </p:nvPicPr>
        <p:blipFill>
          <a:blip r:embed="rId2"/>
          <a:stretch>
            <a:fillRect/>
          </a:stretch>
        </p:blipFill>
        <p:spPr>
          <a:xfrm>
            <a:off x="179512" y="1772816"/>
            <a:ext cx="4231181" cy="3789165"/>
          </a:xfrm>
          <a:prstGeom prst="rect">
            <a:avLst/>
          </a:prstGeom>
        </p:spPr>
      </p:pic>
      <p:sp>
        <p:nvSpPr>
          <p:cNvPr id="5" name="Content Placeholder 4"/>
          <p:cNvSpPr>
            <a:spLocks noGrp="1"/>
          </p:cNvSpPr>
          <p:nvPr>
            <p:ph sz="half" idx="2"/>
          </p:nvPr>
        </p:nvSpPr>
        <p:spPr/>
        <p:txBody>
          <a:bodyPr/>
          <a:lstStyle/>
          <a:p>
            <a:r>
              <a:rPr lang="en-US" dirty="0"/>
              <a:t>Why this patient could loss his vision?</a:t>
            </a:r>
          </a:p>
          <a:p>
            <a:r>
              <a:rPr lang="en-US" dirty="0"/>
              <a:t>Write down 2 complication of this condition?</a:t>
            </a:r>
          </a:p>
          <a:p>
            <a:endParaRPr lang="ar-JO" dirty="0"/>
          </a:p>
        </p:txBody>
      </p:sp>
      <p:sp>
        <p:nvSpPr>
          <p:cNvPr id="3" name="Slide Number Placeholder 2">
            <a:extLst>
              <a:ext uri="{FF2B5EF4-FFF2-40B4-BE49-F238E27FC236}">
                <a16:creationId xmlns:a16="http://schemas.microsoft.com/office/drawing/2014/main" id="{EB92CA1C-725A-3F84-EEEA-30ABBEDA59CB}"/>
              </a:ext>
            </a:extLst>
          </p:cNvPr>
          <p:cNvSpPr>
            <a:spLocks noGrp="1"/>
          </p:cNvSpPr>
          <p:nvPr>
            <p:ph type="sldNum" sz="quarter" idx="12"/>
          </p:nvPr>
        </p:nvSpPr>
        <p:spPr/>
        <p:txBody>
          <a:bodyPr/>
          <a:lstStyle/>
          <a:p>
            <a:fld id="{E90C49B3-DFFD-4844-A6FF-8C37A804B8FA}" type="slidenum">
              <a:rPr lang="en-US" smtClean="0"/>
              <a:t>174</a:t>
            </a:fld>
            <a:endParaRPr 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Answers </a:t>
            </a:r>
            <a:endParaRPr lang="ar-JO" dirty="0"/>
          </a:p>
        </p:txBody>
      </p:sp>
      <p:sp>
        <p:nvSpPr>
          <p:cNvPr id="6" name="Content Placeholder 5"/>
          <p:cNvSpPr>
            <a:spLocks noGrp="1"/>
          </p:cNvSpPr>
          <p:nvPr>
            <p:ph idx="1"/>
          </p:nvPr>
        </p:nvSpPr>
        <p:spPr/>
        <p:txBody>
          <a:bodyPr>
            <a:normAutofit/>
          </a:bodyPr>
          <a:lstStyle/>
          <a:p>
            <a:r>
              <a:rPr lang="en-US" dirty="0"/>
              <a:t>Compression on the Optic nerve Disc </a:t>
            </a:r>
            <a:r>
              <a:rPr lang="en-US" b="1" u="sng" dirty="0">
                <a:solidFill>
                  <a:srgbClr val="FF0000"/>
                </a:solidFill>
              </a:rPr>
              <a:t>(not Sure) </a:t>
            </a:r>
          </a:p>
          <a:p>
            <a:r>
              <a:rPr lang="en-US" dirty="0"/>
              <a:t>Optic nerve compression / macula compression / Excessive exposure of the conjunctiva and cornea with the formation of </a:t>
            </a:r>
            <a:r>
              <a:rPr lang="en-US" u="sng" dirty="0"/>
              <a:t>chemosis</a:t>
            </a:r>
            <a:r>
              <a:rPr lang="en-US" dirty="0"/>
              <a:t> and corneal </a:t>
            </a:r>
            <a:r>
              <a:rPr lang="en-US" u="sng" dirty="0"/>
              <a:t>ulcers</a:t>
            </a:r>
            <a:r>
              <a:rPr lang="en-US" dirty="0"/>
              <a:t> </a:t>
            </a:r>
          </a:p>
          <a:p>
            <a:endParaRPr lang="ar-JO" dirty="0"/>
          </a:p>
        </p:txBody>
      </p:sp>
      <p:sp>
        <p:nvSpPr>
          <p:cNvPr id="2" name="Slide Number Placeholder 1">
            <a:extLst>
              <a:ext uri="{FF2B5EF4-FFF2-40B4-BE49-F238E27FC236}">
                <a16:creationId xmlns:a16="http://schemas.microsoft.com/office/drawing/2014/main" id="{F244D744-B985-A634-F2DE-8B26029B9F21}"/>
              </a:ext>
            </a:extLst>
          </p:cNvPr>
          <p:cNvSpPr>
            <a:spLocks noGrp="1"/>
          </p:cNvSpPr>
          <p:nvPr>
            <p:ph type="sldNum" sz="quarter" idx="12"/>
          </p:nvPr>
        </p:nvSpPr>
        <p:spPr/>
        <p:txBody>
          <a:bodyPr/>
          <a:lstStyle/>
          <a:p>
            <a:fld id="{E90C49B3-DFFD-4844-A6FF-8C37A804B8FA}" type="slidenum">
              <a:rPr lang="en-US" smtClean="0"/>
              <a:t>175</a:t>
            </a:fld>
            <a:endParaRPr 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 </a:t>
            </a:r>
            <a:endParaRPr lang="ar-JO" dirty="0"/>
          </a:p>
        </p:txBody>
      </p:sp>
      <p:pic>
        <p:nvPicPr>
          <p:cNvPr id="6" name="Content Placeholder 5"/>
          <p:cNvPicPr>
            <a:picLocks noGrp="1" noChangeAspect="1"/>
          </p:cNvPicPr>
          <p:nvPr>
            <p:ph sz="half" idx="1"/>
          </p:nvPr>
        </p:nvPicPr>
        <p:blipFill>
          <a:blip r:embed="rId2"/>
          <a:stretch>
            <a:fillRect/>
          </a:stretch>
        </p:blipFill>
        <p:spPr>
          <a:xfrm>
            <a:off x="107504" y="1417638"/>
            <a:ext cx="4255705" cy="3650803"/>
          </a:xfrm>
          <a:prstGeom prst="rect">
            <a:avLst/>
          </a:prstGeom>
        </p:spPr>
      </p:pic>
      <p:sp>
        <p:nvSpPr>
          <p:cNvPr id="5" name="Content Placeholder 4"/>
          <p:cNvSpPr>
            <a:spLocks noGrp="1"/>
          </p:cNvSpPr>
          <p:nvPr>
            <p:ph sz="half" idx="2"/>
          </p:nvPr>
        </p:nvSpPr>
        <p:spPr/>
        <p:txBody>
          <a:bodyPr/>
          <a:lstStyle/>
          <a:p>
            <a:r>
              <a:rPr lang="en-US" dirty="0"/>
              <a:t>Diagnosis?</a:t>
            </a:r>
          </a:p>
          <a:p>
            <a:r>
              <a:rPr lang="en-US" dirty="0"/>
              <a:t>What is the possible cause?</a:t>
            </a:r>
          </a:p>
          <a:p>
            <a:r>
              <a:rPr lang="en-US" dirty="0"/>
              <a:t>How do you manage such a case  ?</a:t>
            </a:r>
          </a:p>
          <a:p>
            <a:endParaRPr lang="ar-JO" dirty="0"/>
          </a:p>
        </p:txBody>
      </p:sp>
      <p:sp>
        <p:nvSpPr>
          <p:cNvPr id="3" name="Slide Number Placeholder 2">
            <a:extLst>
              <a:ext uri="{FF2B5EF4-FFF2-40B4-BE49-F238E27FC236}">
                <a16:creationId xmlns:a16="http://schemas.microsoft.com/office/drawing/2014/main" id="{BAAD069A-1A80-0E6E-1590-534F2F75CA74}"/>
              </a:ext>
            </a:extLst>
          </p:cNvPr>
          <p:cNvSpPr>
            <a:spLocks noGrp="1"/>
          </p:cNvSpPr>
          <p:nvPr>
            <p:ph type="sldNum" sz="quarter" idx="12"/>
          </p:nvPr>
        </p:nvSpPr>
        <p:spPr/>
        <p:txBody>
          <a:bodyPr/>
          <a:lstStyle/>
          <a:p>
            <a:fld id="{E90C49B3-DFFD-4844-A6FF-8C37A804B8FA}" type="slidenum">
              <a:rPr lang="en-US" smtClean="0"/>
              <a:t>176</a:t>
            </a:fld>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endParaRPr lang="ar-JO" dirty="0"/>
          </a:p>
        </p:txBody>
      </p:sp>
      <p:sp>
        <p:nvSpPr>
          <p:cNvPr id="3" name="Content Placeholder 2"/>
          <p:cNvSpPr>
            <a:spLocks noGrp="1"/>
          </p:cNvSpPr>
          <p:nvPr>
            <p:ph idx="1"/>
          </p:nvPr>
        </p:nvSpPr>
        <p:spPr/>
        <p:txBody>
          <a:bodyPr/>
          <a:lstStyle/>
          <a:p>
            <a:r>
              <a:rPr lang="en-US" dirty="0"/>
              <a:t>Dendritic epithelial ulcers</a:t>
            </a:r>
          </a:p>
          <a:p>
            <a:r>
              <a:rPr lang="en-US" dirty="0">
                <a:solidFill>
                  <a:srgbClr val="FF0000"/>
                </a:solidFill>
              </a:rPr>
              <a:t>Herpes simplex keratitis</a:t>
            </a:r>
          </a:p>
          <a:p>
            <a:r>
              <a:rPr lang="en-US" dirty="0"/>
              <a:t>Topical antivirals (Acyclovir) / </a:t>
            </a:r>
            <a:r>
              <a:rPr lang="en-US" b="1" u="sng" dirty="0"/>
              <a:t>avoid steroids</a:t>
            </a:r>
          </a:p>
          <a:p>
            <a:endParaRPr lang="en-US" dirty="0"/>
          </a:p>
          <a:p>
            <a:endParaRPr lang="ar-JO" dirty="0"/>
          </a:p>
        </p:txBody>
      </p:sp>
      <p:sp>
        <p:nvSpPr>
          <p:cNvPr id="4" name="Slide Number Placeholder 3">
            <a:extLst>
              <a:ext uri="{FF2B5EF4-FFF2-40B4-BE49-F238E27FC236}">
                <a16:creationId xmlns:a16="http://schemas.microsoft.com/office/drawing/2014/main" id="{035A803F-4CD2-C269-A8E8-7107ABC78DF0}"/>
              </a:ext>
            </a:extLst>
          </p:cNvPr>
          <p:cNvSpPr>
            <a:spLocks noGrp="1"/>
          </p:cNvSpPr>
          <p:nvPr>
            <p:ph type="sldNum" sz="quarter" idx="12"/>
          </p:nvPr>
        </p:nvSpPr>
        <p:spPr/>
        <p:txBody>
          <a:bodyPr/>
          <a:lstStyle/>
          <a:p>
            <a:fld id="{E90C49B3-DFFD-4844-A6FF-8C37A804B8FA}" type="slidenum">
              <a:rPr lang="en-US" smtClean="0"/>
              <a:t>177</a:t>
            </a:fld>
            <a:endParaRPr lang="en-US"/>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Q4</a:t>
            </a:r>
            <a:endParaRPr lang="ar-JO" dirty="0"/>
          </a:p>
        </p:txBody>
      </p:sp>
      <p:pic>
        <p:nvPicPr>
          <p:cNvPr id="7" name="Content Placeholder 6"/>
          <p:cNvPicPr>
            <a:picLocks noGrp="1" noChangeAspect="1"/>
          </p:cNvPicPr>
          <p:nvPr>
            <p:ph sz="half" idx="1"/>
          </p:nvPr>
        </p:nvPicPr>
        <p:blipFill>
          <a:blip r:embed="rId2"/>
          <a:stretch>
            <a:fillRect/>
          </a:stretch>
        </p:blipFill>
        <p:spPr>
          <a:xfrm>
            <a:off x="179512" y="1340768"/>
            <a:ext cx="4174983" cy="3836618"/>
          </a:xfrm>
          <a:prstGeom prst="rect">
            <a:avLst/>
          </a:prstGeom>
        </p:spPr>
      </p:pic>
      <p:sp>
        <p:nvSpPr>
          <p:cNvPr id="6" name="Content Placeholder 5"/>
          <p:cNvSpPr>
            <a:spLocks noGrp="1"/>
          </p:cNvSpPr>
          <p:nvPr>
            <p:ph sz="half" idx="2"/>
          </p:nvPr>
        </p:nvSpPr>
        <p:spPr/>
        <p:txBody>
          <a:bodyPr/>
          <a:lstStyle/>
          <a:p>
            <a:r>
              <a:rPr lang="en-US" dirty="0"/>
              <a:t>Describe 2 clinical signs?</a:t>
            </a:r>
          </a:p>
          <a:p>
            <a:r>
              <a:rPr lang="en-US" dirty="0"/>
              <a:t>If you know that it was gram negative diplococci what’s the possible cause?</a:t>
            </a:r>
          </a:p>
          <a:p>
            <a:r>
              <a:rPr lang="en-US" dirty="0"/>
              <a:t>Treatment?</a:t>
            </a:r>
          </a:p>
          <a:p>
            <a:endParaRPr lang="ar-JO" dirty="0"/>
          </a:p>
        </p:txBody>
      </p:sp>
      <p:sp>
        <p:nvSpPr>
          <p:cNvPr id="2" name="Slide Number Placeholder 1">
            <a:extLst>
              <a:ext uri="{FF2B5EF4-FFF2-40B4-BE49-F238E27FC236}">
                <a16:creationId xmlns:a16="http://schemas.microsoft.com/office/drawing/2014/main" id="{98FD3325-7437-78E6-68F4-5F7D6A2E381C}"/>
              </a:ext>
            </a:extLst>
          </p:cNvPr>
          <p:cNvSpPr>
            <a:spLocks noGrp="1"/>
          </p:cNvSpPr>
          <p:nvPr>
            <p:ph type="sldNum" sz="quarter" idx="12"/>
          </p:nvPr>
        </p:nvSpPr>
        <p:spPr/>
        <p:txBody>
          <a:bodyPr/>
          <a:lstStyle/>
          <a:p>
            <a:fld id="{E90C49B3-DFFD-4844-A6FF-8C37A804B8FA}" type="slidenum">
              <a:rPr lang="en-US" smtClean="0"/>
              <a:t>178</a:t>
            </a:fld>
            <a:endParaRPr lang="en-US"/>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Answers</a:t>
            </a:r>
            <a:endParaRPr lang="ar-JO" dirty="0"/>
          </a:p>
        </p:txBody>
      </p:sp>
      <p:sp>
        <p:nvSpPr>
          <p:cNvPr id="6" name="Content Placeholder 5"/>
          <p:cNvSpPr>
            <a:spLocks noGrp="1"/>
          </p:cNvSpPr>
          <p:nvPr>
            <p:ph idx="1"/>
          </p:nvPr>
        </p:nvSpPr>
        <p:spPr/>
        <p:txBody>
          <a:bodyPr/>
          <a:lstStyle/>
          <a:p>
            <a:r>
              <a:rPr lang="en-US" dirty="0"/>
              <a:t>Corneal infiltrate (opacity) / Hypopion / Ciliary injection.</a:t>
            </a:r>
          </a:p>
          <a:p>
            <a:r>
              <a:rPr lang="en-US" dirty="0"/>
              <a:t>Neisseria Gonorrhea.</a:t>
            </a:r>
          </a:p>
          <a:p>
            <a:r>
              <a:rPr lang="en-US" dirty="0"/>
              <a:t>Topical gentamycin or bacitracin / Intravenous </a:t>
            </a:r>
            <a:r>
              <a:rPr lang="en-US" dirty="0" err="1"/>
              <a:t>cefoxitin</a:t>
            </a:r>
            <a:r>
              <a:rPr lang="en-US" dirty="0"/>
              <a:t> or </a:t>
            </a:r>
            <a:r>
              <a:rPr lang="en-US" dirty="0" err="1"/>
              <a:t>cefotaxime</a:t>
            </a:r>
            <a:endParaRPr lang="en-US" dirty="0"/>
          </a:p>
          <a:p>
            <a:pPr marL="0" indent="0">
              <a:buNone/>
            </a:pPr>
            <a:endParaRPr lang="en-US" dirty="0"/>
          </a:p>
          <a:p>
            <a:endParaRPr lang="en-US" dirty="0"/>
          </a:p>
          <a:p>
            <a:endParaRPr lang="ar-JO" dirty="0"/>
          </a:p>
        </p:txBody>
      </p:sp>
      <p:sp>
        <p:nvSpPr>
          <p:cNvPr id="2" name="Slide Number Placeholder 1">
            <a:extLst>
              <a:ext uri="{FF2B5EF4-FFF2-40B4-BE49-F238E27FC236}">
                <a16:creationId xmlns:a16="http://schemas.microsoft.com/office/drawing/2014/main" id="{623AB994-2C37-E172-6F08-8763F120699C}"/>
              </a:ext>
            </a:extLst>
          </p:cNvPr>
          <p:cNvSpPr>
            <a:spLocks noGrp="1"/>
          </p:cNvSpPr>
          <p:nvPr>
            <p:ph type="sldNum" sz="quarter" idx="12"/>
          </p:nvPr>
        </p:nvSpPr>
        <p:spPr/>
        <p:txBody>
          <a:bodyPr/>
          <a:lstStyle/>
          <a:p>
            <a:fld id="{E90C49B3-DFFD-4844-A6FF-8C37A804B8FA}" type="slidenum">
              <a:rPr lang="en-US" smtClean="0"/>
              <a:t>179</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8A9C6-E85D-50C3-25EB-F2FEFFD82B71}"/>
              </a:ext>
            </a:extLst>
          </p:cNvPr>
          <p:cNvSpPr>
            <a:spLocks noGrp="1"/>
          </p:cNvSpPr>
          <p:nvPr>
            <p:ph idx="1"/>
          </p:nvPr>
        </p:nvSpPr>
        <p:spPr>
          <a:xfrm>
            <a:off x="457200" y="3415547"/>
            <a:ext cx="8229600" cy="3057203"/>
          </a:xfrm>
        </p:spPr>
        <p:txBody>
          <a:bodyPr/>
          <a:lstStyle/>
          <a:p>
            <a:pPr marL="0" indent="0" algn="ctr">
              <a:buNone/>
            </a:pPr>
            <a:r>
              <a:rPr lang="ar-JO" dirty="0"/>
              <a:t>اعداد :</a:t>
            </a:r>
            <a:br>
              <a:rPr lang="ar-JO" dirty="0"/>
            </a:br>
            <a:r>
              <a:rPr lang="ar-JO" dirty="0"/>
              <a:t>باسل البطوش </a:t>
            </a:r>
            <a:br>
              <a:rPr lang="ar-JO" dirty="0"/>
            </a:br>
            <a:r>
              <a:rPr lang="ar-JO" dirty="0"/>
              <a:t>مصطفى الفواز </a:t>
            </a:r>
            <a:endParaRPr lang="en-US" dirty="0"/>
          </a:p>
        </p:txBody>
      </p:sp>
      <p:sp>
        <p:nvSpPr>
          <p:cNvPr id="4" name="Slide Number Placeholder 3">
            <a:extLst>
              <a:ext uri="{FF2B5EF4-FFF2-40B4-BE49-F238E27FC236}">
                <a16:creationId xmlns:a16="http://schemas.microsoft.com/office/drawing/2014/main" id="{3EB1197F-F22B-1A8A-95CC-F828458B5929}"/>
              </a:ext>
            </a:extLst>
          </p:cNvPr>
          <p:cNvSpPr>
            <a:spLocks noGrp="1"/>
          </p:cNvSpPr>
          <p:nvPr>
            <p:ph type="sldNum" sz="quarter" idx="12"/>
          </p:nvPr>
        </p:nvSpPr>
        <p:spPr/>
        <p:txBody>
          <a:bodyPr/>
          <a:lstStyle/>
          <a:p>
            <a:fld id="{E90C49B3-DFFD-4844-A6FF-8C37A804B8FA}" type="slidenum">
              <a:rPr lang="en-US" smtClean="0"/>
              <a:t>18</a:t>
            </a:fld>
            <a:endParaRPr lang="en-US"/>
          </a:p>
        </p:txBody>
      </p:sp>
      <p:sp>
        <p:nvSpPr>
          <p:cNvPr id="5" name="عنوان 1">
            <a:extLst>
              <a:ext uri="{FF2B5EF4-FFF2-40B4-BE49-F238E27FC236}">
                <a16:creationId xmlns:a16="http://schemas.microsoft.com/office/drawing/2014/main" id="{AD40F55E-9F4B-2618-4D52-B5C8664DBF2B}"/>
              </a:ext>
            </a:extLst>
          </p:cNvPr>
          <p:cNvSpPr txBox="1">
            <a:spLocks/>
          </p:cNvSpPr>
          <p:nvPr/>
        </p:nvSpPr>
        <p:spPr>
          <a:xfrm>
            <a:off x="914400" y="136874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OPHTHALMOLOGY</a:t>
            </a:r>
            <a:br>
              <a:rPr lang="en-US" b="1" dirty="0"/>
            </a:br>
            <a:r>
              <a:rPr lang="en-US" dirty="0"/>
              <a:t>Mini-</a:t>
            </a:r>
            <a:r>
              <a:rPr lang="en-US" dirty="0" err="1"/>
              <a:t>Osce</a:t>
            </a:r>
            <a:r>
              <a:rPr lang="en-US" dirty="0"/>
              <a:t> Archive</a:t>
            </a:r>
          </a:p>
        </p:txBody>
      </p:sp>
    </p:spTree>
    <p:extLst>
      <p:ext uri="{BB962C8B-B14F-4D97-AF65-F5344CB8AC3E}">
        <p14:creationId xmlns:p14="http://schemas.microsoft.com/office/powerpoint/2010/main" val="118239562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Q5</a:t>
            </a:r>
            <a:endParaRPr lang="ar-JO" dirty="0"/>
          </a:p>
        </p:txBody>
      </p:sp>
      <p:pic>
        <p:nvPicPr>
          <p:cNvPr id="7" name="Content Placeholder 6"/>
          <p:cNvPicPr>
            <a:picLocks noGrp="1" noChangeAspect="1"/>
          </p:cNvPicPr>
          <p:nvPr>
            <p:ph sz="half" idx="1"/>
          </p:nvPr>
        </p:nvPicPr>
        <p:blipFill>
          <a:blip r:embed="rId2"/>
          <a:stretch>
            <a:fillRect/>
          </a:stretch>
        </p:blipFill>
        <p:spPr>
          <a:xfrm>
            <a:off x="611560" y="1797248"/>
            <a:ext cx="3742046" cy="3263504"/>
          </a:xfrm>
          <a:prstGeom prst="rect">
            <a:avLst/>
          </a:prstGeom>
        </p:spPr>
      </p:pic>
      <p:sp>
        <p:nvSpPr>
          <p:cNvPr id="6" name="Content Placeholder 5"/>
          <p:cNvSpPr>
            <a:spLocks noGrp="1"/>
          </p:cNvSpPr>
          <p:nvPr>
            <p:ph sz="half" idx="2"/>
          </p:nvPr>
        </p:nvSpPr>
        <p:spPr/>
        <p:txBody>
          <a:bodyPr/>
          <a:lstStyle/>
          <a:p>
            <a:r>
              <a:rPr lang="en-US" dirty="0"/>
              <a:t>What is your diagnosis?</a:t>
            </a:r>
          </a:p>
          <a:p>
            <a:r>
              <a:rPr lang="en-US" dirty="0"/>
              <a:t>Preferable Rx : (Surgical / Glasses)</a:t>
            </a:r>
          </a:p>
          <a:p>
            <a:r>
              <a:rPr lang="en-US" dirty="0"/>
              <a:t>Why you have to examine fovea?</a:t>
            </a:r>
          </a:p>
          <a:p>
            <a:endParaRPr lang="en-US" dirty="0"/>
          </a:p>
          <a:p>
            <a:endParaRPr lang="ar-JO" dirty="0"/>
          </a:p>
        </p:txBody>
      </p:sp>
      <p:sp>
        <p:nvSpPr>
          <p:cNvPr id="2" name="Slide Number Placeholder 1">
            <a:extLst>
              <a:ext uri="{FF2B5EF4-FFF2-40B4-BE49-F238E27FC236}">
                <a16:creationId xmlns:a16="http://schemas.microsoft.com/office/drawing/2014/main" id="{63981A8C-6DE3-5779-E512-D6DF7D2A299B}"/>
              </a:ext>
            </a:extLst>
          </p:cNvPr>
          <p:cNvSpPr>
            <a:spLocks noGrp="1"/>
          </p:cNvSpPr>
          <p:nvPr>
            <p:ph type="sldNum" sz="quarter" idx="12"/>
          </p:nvPr>
        </p:nvSpPr>
        <p:spPr/>
        <p:txBody>
          <a:bodyPr/>
          <a:lstStyle/>
          <a:p>
            <a:fld id="{E90C49B3-DFFD-4844-A6FF-8C37A804B8FA}" type="slidenum">
              <a:rPr lang="en-US" smtClean="0"/>
              <a:t>180</a:t>
            </a:fld>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endParaRPr lang="ar-JO" dirty="0"/>
          </a:p>
        </p:txBody>
      </p:sp>
      <p:sp>
        <p:nvSpPr>
          <p:cNvPr id="3" name="Content Placeholder 2"/>
          <p:cNvSpPr>
            <a:spLocks noGrp="1"/>
          </p:cNvSpPr>
          <p:nvPr>
            <p:ph idx="1"/>
          </p:nvPr>
        </p:nvSpPr>
        <p:spPr/>
        <p:txBody>
          <a:bodyPr/>
          <a:lstStyle/>
          <a:p>
            <a:r>
              <a:rPr lang="en-US" dirty="0"/>
              <a:t>Exotropia</a:t>
            </a:r>
          </a:p>
          <a:p>
            <a:r>
              <a:rPr lang="en-US" dirty="0"/>
              <a:t>Surgical </a:t>
            </a:r>
            <a:r>
              <a:rPr lang="en-US" b="1" u="sng" dirty="0">
                <a:solidFill>
                  <a:srgbClr val="FF0000"/>
                </a:solidFill>
              </a:rPr>
              <a:t>(not Sure)</a:t>
            </a:r>
          </a:p>
          <a:p>
            <a:r>
              <a:rPr lang="en-US" dirty="0"/>
              <a:t>Because squint may be due to eccentric fixation which means that the </a:t>
            </a:r>
            <a:r>
              <a:rPr lang="en-US" dirty="0">
                <a:solidFill>
                  <a:srgbClr val="FF0000"/>
                </a:solidFill>
              </a:rPr>
              <a:t>fovea is not centrally located</a:t>
            </a:r>
            <a:r>
              <a:rPr lang="en-US" dirty="0"/>
              <a:t>, Also to </a:t>
            </a:r>
            <a:r>
              <a:rPr lang="en-US" dirty="0">
                <a:solidFill>
                  <a:srgbClr val="FF0000"/>
                </a:solidFill>
              </a:rPr>
              <a:t>exclude ocular pathology</a:t>
            </a:r>
            <a:r>
              <a:rPr lang="en-US" dirty="0"/>
              <a:t> such as </a:t>
            </a:r>
            <a:r>
              <a:rPr lang="en-US" dirty="0" err="1"/>
              <a:t>foveal</a:t>
            </a:r>
            <a:r>
              <a:rPr lang="en-US" dirty="0"/>
              <a:t> scar and retinoblastoma as the cause of squint </a:t>
            </a:r>
            <a:r>
              <a:rPr lang="en-US" b="1" u="sng" dirty="0">
                <a:solidFill>
                  <a:srgbClr val="FF0000"/>
                </a:solidFill>
              </a:rPr>
              <a:t>(not Sure)</a:t>
            </a:r>
            <a:endParaRPr lang="en-US" b="1" u="sng" dirty="0"/>
          </a:p>
          <a:p>
            <a:endParaRPr lang="ar-JO" dirty="0"/>
          </a:p>
        </p:txBody>
      </p:sp>
      <p:sp>
        <p:nvSpPr>
          <p:cNvPr id="4" name="Slide Number Placeholder 3">
            <a:extLst>
              <a:ext uri="{FF2B5EF4-FFF2-40B4-BE49-F238E27FC236}">
                <a16:creationId xmlns:a16="http://schemas.microsoft.com/office/drawing/2014/main" id="{333841EC-0A59-A9A7-6AEB-57AC90C4E2F0}"/>
              </a:ext>
            </a:extLst>
          </p:cNvPr>
          <p:cNvSpPr>
            <a:spLocks noGrp="1"/>
          </p:cNvSpPr>
          <p:nvPr>
            <p:ph type="sldNum" sz="quarter" idx="12"/>
          </p:nvPr>
        </p:nvSpPr>
        <p:spPr/>
        <p:txBody>
          <a:bodyPr/>
          <a:lstStyle/>
          <a:p>
            <a:fld id="{E90C49B3-DFFD-4844-A6FF-8C37A804B8FA}" type="slidenum">
              <a:rPr lang="en-US" smtClean="0"/>
              <a:t>181</a:t>
            </a:fld>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This patient come to clinic with history of vision problem</a:t>
            </a:r>
          </a:p>
        </p:txBody>
      </p:sp>
      <p:sp>
        <p:nvSpPr>
          <p:cNvPr id="3" name="Content Placeholder 2"/>
          <p:cNvSpPr>
            <a:spLocks noGrp="1"/>
          </p:cNvSpPr>
          <p:nvPr>
            <p:ph idx="1"/>
          </p:nvPr>
        </p:nvSpPr>
        <p:spPr/>
        <p:txBody>
          <a:bodyPr/>
          <a:lstStyle/>
          <a:p>
            <a:r>
              <a:rPr lang="en-US" dirty="0"/>
              <a:t>1-what is the name of this squint ‘ </a:t>
            </a:r>
            <a:r>
              <a:rPr lang="en-US" dirty="0">
                <a:solidFill>
                  <a:srgbClr val="FF0000"/>
                </a:solidFill>
              </a:rPr>
              <a:t>exotropion</a:t>
            </a:r>
            <a:endParaRPr lang="en-US" dirty="0"/>
          </a:p>
          <a:p>
            <a:r>
              <a:rPr lang="en-US" dirty="0"/>
              <a:t>2-can corrected by ( glass    OR     </a:t>
            </a:r>
            <a:r>
              <a:rPr lang="en-US" dirty="0">
                <a:solidFill>
                  <a:srgbClr val="FF0000"/>
                </a:solidFill>
              </a:rPr>
              <a:t>surgery</a:t>
            </a:r>
            <a:r>
              <a:rPr lang="en-US" dirty="0"/>
              <a:t>)</a:t>
            </a:r>
          </a:p>
          <a:p>
            <a:r>
              <a:rPr lang="en-US" dirty="0">
                <a:sym typeface="+mn-ea"/>
              </a:rPr>
              <a:t>3-You have to examine fovea to exclude?</a:t>
            </a:r>
          </a:p>
          <a:p>
            <a:r>
              <a:rPr lang="en-US" dirty="0">
                <a:solidFill>
                  <a:srgbClr val="FF0000"/>
                </a:solidFill>
                <a:sym typeface="+mn-ea"/>
              </a:rPr>
              <a:t>eccentric fixation</a:t>
            </a:r>
          </a:p>
          <a:p>
            <a:r>
              <a:rPr lang="en-US" dirty="0" err="1">
                <a:solidFill>
                  <a:srgbClr val="FF0000"/>
                </a:solidFill>
                <a:sym typeface="+mn-ea"/>
              </a:rPr>
              <a:t>foveal</a:t>
            </a:r>
            <a:r>
              <a:rPr lang="en-US" dirty="0">
                <a:solidFill>
                  <a:srgbClr val="FF0000"/>
                </a:solidFill>
                <a:sym typeface="+mn-ea"/>
              </a:rPr>
              <a:t> scar  </a:t>
            </a:r>
          </a:p>
          <a:p>
            <a:r>
              <a:rPr lang="en-US" dirty="0">
                <a:solidFill>
                  <a:srgbClr val="FF0000"/>
                </a:solidFill>
                <a:sym typeface="+mn-ea"/>
              </a:rPr>
              <a:t>retinoblastoma </a:t>
            </a:r>
            <a:endParaRPr lang="en-US" dirty="0">
              <a:solidFill>
                <a:srgbClr val="FF0000"/>
              </a:solidFill>
            </a:endParaRPr>
          </a:p>
          <a:p>
            <a:endParaRPr lang="en-US" dirty="0"/>
          </a:p>
          <a:p>
            <a:endParaRPr lang="en-US" dirty="0"/>
          </a:p>
        </p:txBody>
      </p:sp>
      <p:pic>
        <p:nvPicPr>
          <p:cNvPr id="5122" name="Picture 2" descr="C:\Users\Pc city\Downloads\images.jpg"/>
          <p:cNvPicPr>
            <a:picLocks noChangeAspect="1" noChangeArrowheads="1"/>
          </p:cNvPicPr>
          <p:nvPr/>
        </p:nvPicPr>
        <p:blipFill>
          <a:blip r:embed="rId2"/>
          <a:srcRect l="15433" r="15633"/>
          <a:stretch>
            <a:fillRect/>
          </a:stretch>
        </p:blipFill>
        <p:spPr bwMode="auto">
          <a:xfrm>
            <a:off x="5204460" y="3702050"/>
            <a:ext cx="3939540" cy="2971800"/>
          </a:xfrm>
          <a:prstGeom prst="rect">
            <a:avLst/>
          </a:prstGeom>
          <a:noFill/>
        </p:spPr>
      </p:pic>
      <p:sp>
        <p:nvSpPr>
          <p:cNvPr id="4" name="Slide Number Placeholder 3">
            <a:extLst>
              <a:ext uri="{FF2B5EF4-FFF2-40B4-BE49-F238E27FC236}">
                <a16:creationId xmlns:a16="http://schemas.microsoft.com/office/drawing/2014/main" id="{31EE4B77-F162-18C6-990F-4145D3EE12DD}"/>
              </a:ext>
            </a:extLst>
          </p:cNvPr>
          <p:cNvSpPr>
            <a:spLocks noGrp="1"/>
          </p:cNvSpPr>
          <p:nvPr>
            <p:ph type="sldNum" sz="quarter" idx="12"/>
          </p:nvPr>
        </p:nvSpPr>
        <p:spPr/>
        <p:txBody>
          <a:bodyPr/>
          <a:lstStyle/>
          <a:p>
            <a:fld id="{E90C49B3-DFFD-4844-A6FF-8C37A804B8FA}" type="slidenum">
              <a:rPr lang="en-US" smtClean="0"/>
              <a:t>182</a:t>
            </a:fld>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Q6 </a:t>
            </a:r>
            <a:endParaRPr lang="ar-JO" dirty="0"/>
          </a:p>
        </p:txBody>
      </p:sp>
      <p:pic>
        <p:nvPicPr>
          <p:cNvPr id="5" name="Content Placeholder 4"/>
          <p:cNvPicPr>
            <a:picLocks noGrp="1" noChangeAspect="1"/>
          </p:cNvPicPr>
          <p:nvPr>
            <p:ph sz="half" idx="1"/>
          </p:nvPr>
        </p:nvPicPr>
        <p:blipFill>
          <a:blip r:embed="rId2"/>
          <a:stretch>
            <a:fillRect/>
          </a:stretch>
        </p:blipFill>
        <p:spPr>
          <a:xfrm>
            <a:off x="628650" y="2226469"/>
            <a:ext cx="3685183" cy="3263503"/>
          </a:xfrm>
          <a:prstGeom prst="rect">
            <a:avLst/>
          </a:prstGeom>
        </p:spPr>
      </p:pic>
      <p:sp>
        <p:nvSpPr>
          <p:cNvPr id="4" name="Content Placeholder 3"/>
          <p:cNvSpPr>
            <a:spLocks noGrp="1"/>
          </p:cNvSpPr>
          <p:nvPr>
            <p:ph sz="half" idx="2"/>
          </p:nvPr>
        </p:nvSpPr>
        <p:spPr/>
        <p:txBody>
          <a:bodyPr/>
          <a:lstStyle/>
          <a:p>
            <a:r>
              <a:rPr lang="en-US" dirty="0"/>
              <a:t>What is your diagnosis ?</a:t>
            </a:r>
          </a:p>
          <a:p>
            <a:r>
              <a:rPr lang="en-US" dirty="0"/>
              <a:t>Possible complication? </a:t>
            </a:r>
          </a:p>
          <a:p>
            <a:r>
              <a:rPr lang="en-US" dirty="0"/>
              <a:t>How to manage such a case ? </a:t>
            </a:r>
            <a:endParaRPr lang="ar-JO" dirty="0"/>
          </a:p>
        </p:txBody>
      </p:sp>
      <p:sp>
        <p:nvSpPr>
          <p:cNvPr id="3" name="Slide Number Placeholder 2">
            <a:extLst>
              <a:ext uri="{FF2B5EF4-FFF2-40B4-BE49-F238E27FC236}">
                <a16:creationId xmlns:a16="http://schemas.microsoft.com/office/drawing/2014/main" id="{8A4564B0-3F87-5655-C333-D68B004C88DB}"/>
              </a:ext>
            </a:extLst>
          </p:cNvPr>
          <p:cNvSpPr>
            <a:spLocks noGrp="1"/>
          </p:cNvSpPr>
          <p:nvPr>
            <p:ph type="sldNum" sz="quarter" idx="12"/>
          </p:nvPr>
        </p:nvSpPr>
        <p:spPr/>
        <p:txBody>
          <a:bodyPr/>
          <a:lstStyle/>
          <a:p>
            <a:fld id="{E90C49B3-DFFD-4844-A6FF-8C37A804B8FA}" type="slidenum">
              <a:rPr lang="en-US" smtClean="0"/>
              <a:t>183</a:t>
            </a:fld>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endParaRPr lang="ar-JO" dirty="0"/>
          </a:p>
        </p:txBody>
      </p:sp>
      <p:sp>
        <p:nvSpPr>
          <p:cNvPr id="3" name="Content Placeholder 2"/>
          <p:cNvSpPr>
            <a:spLocks noGrp="1"/>
          </p:cNvSpPr>
          <p:nvPr>
            <p:ph idx="1"/>
          </p:nvPr>
        </p:nvSpPr>
        <p:spPr/>
        <p:txBody>
          <a:bodyPr/>
          <a:lstStyle/>
          <a:p>
            <a:r>
              <a:rPr lang="en-US" dirty="0"/>
              <a:t>Capillary Hemangioma </a:t>
            </a:r>
          </a:p>
          <a:p>
            <a:endParaRPr lang="en-US" dirty="0"/>
          </a:p>
          <a:p>
            <a:r>
              <a:rPr lang="en-US" dirty="0"/>
              <a:t>Occlusion Amblyopia </a:t>
            </a:r>
          </a:p>
          <a:p>
            <a:endParaRPr lang="en-US" dirty="0"/>
          </a:p>
          <a:p>
            <a:r>
              <a:rPr lang="en-US" dirty="0"/>
              <a:t>Spontaneous resolution is the course Treatment (surgical) may be indicated if occluding the visual axis </a:t>
            </a:r>
          </a:p>
          <a:p>
            <a:endParaRPr lang="ar-JO" dirty="0"/>
          </a:p>
        </p:txBody>
      </p:sp>
      <p:sp>
        <p:nvSpPr>
          <p:cNvPr id="4" name="Slide Number Placeholder 3">
            <a:extLst>
              <a:ext uri="{FF2B5EF4-FFF2-40B4-BE49-F238E27FC236}">
                <a16:creationId xmlns:a16="http://schemas.microsoft.com/office/drawing/2014/main" id="{7C846F7F-80E8-2D49-FE36-1273188FB175}"/>
              </a:ext>
            </a:extLst>
          </p:cNvPr>
          <p:cNvSpPr>
            <a:spLocks noGrp="1"/>
          </p:cNvSpPr>
          <p:nvPr>
            <p:ph type="sldNum" sz="quarter" idx="12"/>
          </p:nvPr>
        </p:nvSpPr>
        <p:spPr/>
        <p:txBody>
          <a:bodyPr/>
          <a:lstStyle/>
          <a:p>
            <a:fld id="{E90C49B3-DFFD-4844-A6FF-8C37A804B8FA}" type="slidenum">
              <a:rPr lang="en-US" smtClean="0"/>
              <a:t>184</a:t>
            </a:fld>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 Assay Questions: </a:t>
            </a:r>
            <a:endParaRPr lang="ar-JO" dirty="0"/>
          </a:p>
        </p:txBody>
      </p:sp>
      <p:sp>
        <p:nvSpPr>
          <p:cNvPr id="3" name="Content Placeholder 2"/>
          <p:cNvSpPr>
            <a:spLocks noGrp="1"/>
          </p:cNvSpPr>
          <p:nvPr>
            <p:ph idx="1"/>
          </p:nvPr>
        </p:nvSpPr>
        <p:spPr/>
        <p:txBody>
          <a:bodyPr/>
          <a:lstStyle/>
          <a:p>
            <a:r>
              <a:rPr lang="en-US" dirty="0"/>
              <a:t>Define Glaucoma? And what is the normal Range of IOP?</a:t>
            </a:r>
          </a:p>
          <a:p>
            <a:r>
              <a:rPr lang="en-US" dirty="0"/>
              <a:t>Write Down 2 Disease associated with HLA-B 27? </a:t>
            </a:r>
          </a:p>
          <a:p>
            <a:endParaRPr lang="ar-JO" dirty="0"/>
          </a:p>
        </p:txBody>
      </p:sp>
      <p:sp>
        <p:nvSpPr>
          <p:cNvPr id="4" name="Slide Number Placeholder 3">
            <a:extLst>
              <a:ext uri="{FF2B5EF4-FFF2-40B4-BE49-F238E27FC236}">
                <a16:creationId xmlns:a16="http://schemas.microsoft.com/office/drawing/2014/main" id="{C4818C26-0741-CD27-CA86-2A0FCF1ED49D}"/>
              </a:ext>
            </a:extLst>
          </p:cNvPr>
          <p:cNvSpPr>
            <a:spLocks noGrp="1"/>
          </p:cNvSpPr>
          <p:nvPr>
            <p:ph type="sldNum" sz="quarter" idx="12"/>
          </p:nvPr>
        </p:nvSpPr>
        <p:spPr/>
        <p:txBody>
          <a:bodyPr/>
          <a:lstStyle/>
          <a:p>
            <a:fld id="{E90C49B3-DFFD-4844-A6FF-8C37A804B8FA}" type="slidenum">
              <a:rPr lang="en-US" smtClean="0"/>
              <a:t>185</a:t>
            </a:fld>
            <a:endParaRPr lang="en-US"/>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836712"/>
            <a:ext cx="8229600" cy="4525963"/>
          </a:xfrm>
        </p:spPr>
        <p:txBody>
          <a:bodyPr>
            <a:noAutofit/>
          </a:bodyPr>
          <a:lstStyle/>
          <a:p>
            <a:r>
              <a:rPr lang="en-US" dirty="0"/>
              <a:t>Glaucoma: a group of diseases causing damage to the optic nerve by the effects of raised intraocular pressure (IOP) on the optic nerve . Normal IOP : (11-21) </a:t>
            </a:r>
            <a:r>
              <a:rPr lang="en-US" dirty="0" err="1"/>
              <a:t>mmhg</a:t>
            </a:r>
            <a:endParaRPr lang="en-US" dirty="0"/>
          </a:p>
          <a:p>
            <a:endParaRPr lang="en-US" dirty="0"/>
          </a:p>
          <a:p>
            <a:endParaRPr lang="en-US" dirty="0"/>
          </a:p>
          <a:p>
            <a:pPr>
              <a:buNone/>
            </a:pPr>
            <a:r>
              <a:rPr lang="en-US" i="1" dirty="0"/>
              <a:t>*Ankylosing Spondylitis</a:t>
            </a:r>
          </a:p>
          <a:p>
            <a:pPr>
              <a:buNone/>
            </a:pPr>
            <a:r>
              <a:rPr lang="en-US" i="1" dirty="0"/>
              <a:t>*</a:t>
            </a:r>
            <a:r>
              <a:rPr lang="en-US" dirty="0"/>
              <a:t>Inflammatory Bowel </a:t>
            </a:r>
            <a:r>
              <a:rPr lang="en-US" i="1" dirty="0"/>
              <a:t>Disease</a:t>
            </a:r>
          </a:p>
          <a:p>
            <a:pPr>
              <a:buNone/>
            </a:pPr>
            <a:r>
              <a:rPr lang="en-US" i="1" dirty="0"/>
              <a:t>*</a:t>
            </a:r>
            <a:r>
              <a:rPr lang="en-US" dirty="0"/>
              <a:t> Reactive Arthritis</a:t>
            </a:r>
          </a:p>
          <a:p>
            <a:pPr>
              <a:buNone/>
            </a:pPr>
            <a:r>
              <a:rPr lang="en-US" dirty="0"/>
              <a:t>*psoriatic arthritis </a:t>
            </a:r>
          </a:p>
          <a:p>
            <a:endParaRPr lang="ar-JO" dirty="0"/>
          </a:p>
        </p:txBody>
      </p:sp>
      <p:sp>
        <p:nvSpPr>
          <p:cNvPr id="2" name="Slide Number Placeholder 1">
            <a:extLst>
              <a:ext uri="{FF2B5EF4-FFF2-40B4-BE49-F238E27FC236}">
                <a16:creationId xmlns:a16="http://schemas.microsoft.com/office/drawing/2014/main" id="{674D8D32-39B4-CD24-C78F-659F56F014FF}"/>
              </a:ext>
            </a:extLst>
          </p:cNvPr>
          <p:cNvSpPr>
            <a:spLocks noGrp="1"/>
          </p:cNvSpPr>
          <p:nvPr>
            <p:ph type="sldNum" sz="quarter" idx="12"/>
          </p:nvPr>
        </p:nvSpPr>
        <p:spPr/>
        <p:txBody>
          <a:bodyPr/>
          <a:lstStyle/>
          <a:p>
            <a:fld id="{E90C49B3-DFFD-4844-A6FF-8C37A804B8FA}" type="slidenum">
              <a:rPr lang="en-US" smtClean="0"/>
              <a:t>186</a:t>
            </a:fld>
            <a:endParaRPr 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251520" y="199181"/>
            <a:ext cx="8712968"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a 16 year old male wearing +10 glasses in both eyes , the patient history was significant of presence of mitral </a:t>
            </a:r>
            <a:r>
              <a:rPr lang="en-US" sz="2400" dirty="0" err="1">
                <a:latin typeface="Times New Roman" panose="02020603050405020304" pitchFamily="18" charset="0"/>
                <a:cs typeface="Times New Roman" panose="02020603050405020304" pitchFamily="18" charset="0"/>
              </a:rPr>
              <a:t>valvular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prolapse</a:t>
            </a:r>
            <a:r>
              <a:rPr lang="en-US" sz="2400" dirty="0">
                <a:latin typeface="Times New Roman" panose="02020603050405020304" pitchFamily="18" charset="0"/>
                <a:cs typeface="Times New Roman" panose="02020603050405020304" pitchFamily="18" charset="0"/>
              </a:rPr>
              <a:t> , the patient is tall and thin  , anterior segment examination is shown in the picture .</a:t>
            </a:r>
            <a:r>
              <a:rPr lang="en-US" sz="2400" b="1" u="sng" dirty="0">
                <a:latin typeface="Times New Roman" panose="02020603050405020304" pitchFamily="18" charset="0"/>
                <a:cs typeface="Times New Roman" panose="02020603050405020304" pitchFamily="18" charset="0"/>
              </a:rPr>
              <a:t>The most likely condition cause the obvious picture:</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251520" y="4437112"/>
            <a:ext cx="8712968" cy="2304256"/>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DM.</a:t>
            </a:r>
          </a:p>
          <a:p>
            <a:pPr algn="l">
              <a:buNone/>
            </a:pPr>
            <a:r>
              <a:rPr lang="en-US" sz="2400" dirty="0">
                <a:latin typeface="Times New Roman" panose="02020603050405020304" pitchFamily="18" charset="0"/>
                <a:cs typeface="Times New Roman" panose="02020603050405020304" pitchFamily="18" charset="0"/>
              </a:rPr>
              <a:t>2- HTN .</a:t>
            </a:r>
          </a:p>
          <a:p>
            <a:pPr algn="l">
              <a:buNone/>
            </a:pPr>
            <a:r>
              <a:rPr lang="en-US" sz="2400" b="1" dirty="0">
                <a:solidFill>
                  <a:srgbClr val="FF0000"/>
                </a:solidFill>
                <a:latin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cs typeface="Times New Roman" panose="02020603050405020304" pitchFamily="18" charset="0"/>
              </a:rPr>
              <a:t>Marfan</a:t>
            </a:r>
            <a:r>
              <a:rPr lang="en-US" sz="2400" b="1" dirty="0">
                <a:solidFill>
                  <a:srgbClr val="FF0000"/>
                </a:solidFill>
                <a:latin typeface="Times New Roman" panose="02020603050405020304" pitchFamily="18" charset="0"/>
                <a:cs typeface="Times New Roman" panose="02020603050405020304" pitchFamily="18" charset="0"/>
              </a:rPr>
              <a:t> syndrome . </a:t>
            </a:r>
          </a:p>
          <a:p>
            <a:pPr algn="l">
              <a:buNone/>
            </a:pPr>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Keratoconus</a:t>
            </a:r>
            <a:r>
              <a:rPr lang="en-US" sz="2400" dirty="0">
                <a:latin typeface="Times New Roman" panose="02020603050405020304" pitchFamily="18" charset="0"/>
                <a:cs typeface="Times New Roman" panose="02020603050405020304" pitchFamily="18" charset="0"/>
              </a:rPr>
              <a:t> .  </a:t>
            </a:r>
          </a:p>
          <a:p>
            <a:pPr algn="l">
              <a:buNone/>
            </a:pPr>
            <a:r>
              <a:rPr lang="en-US" sz="2400" dirty="0">
                <a:latin typeface="Times New Roman" panose="02020603050405020304" pitchFamily="18" charset="0"/>
                <a:cs typeface="Times New Roman" panose="02020603050405020304" pitchFamily="18" charset="0"/>
              </a:rPr>
              <a:t>5- Rheumatoid </a:t>
            </a:r>
            <a:r>
              <a:rPr lang="en-US" sz="2400" dirty="0" err="1">
                <a:latin typeface="Times New Roman" panose="02020603050405020304" pitchFamily="18" charset="0"/>
                <a:cs typeface="Times New Roman" panose="02020603050405020304" pitchFamily="18" charset="0"/>
              </a:rPr>
              <a:t>arthrits</a:t>
            </a:r>
            <a:r>
              <a:rPr lang="en-US" sz="2400" dirty="0">
                <a:latin typeface="Times New Roman" panose="02020603050405020304" pitchFamily="18" charset="0"/>
                <a:cs typeface="Times New Roman" panose="02020603050405020304" pitchFamily="18" charset="0"/>
              </a:rPr>
              <a:t> . </a:t>
            </a:r>
            <a:endParaRPr lang="ar-JO" sz="2400" dirty="0">
              <a:latin typeface="Times New Roman" panose="02020603050405020304" pitchFamily="18" charset="0"/>
              <a:cs typeface="Times New Roman" panose="02020603050405020304" pitchFamily="18" charset="0"/>
            </a:endParaRPr>
          </a:p>
        </p:txBody>
      </p:sp>
      <p:pic>
        <p:nvPicPr>
          <p:cNvPr id="23555" name="Picture 3"/>
          <p:cNvPicPr>
            <a:picLocks noChangeAspect="1" noChangeArrowheads="1"/>
          </p:cNvPicPr>
          <p:nvPr/>
        </p:nvPicPr>
        <p:blipFill>
          <a:blip r:embed="rId2" cstate="print"/>
          <a:srcRect/>
          <a:stretch>
            <a:fillRect/>
          </a:stretch>
        </p:blipFill>
        <p:spPr bwMode="auto">
          <a:xfrm>
            <a:off x="395536" y="1844824"/>
            <a:ext cx="3528392" cy="2448272"/>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18452861-9B13-22D3-7487-A6B1C8C9BEC4}"/>
              </a:ext>
            </a:extLst>
          </p:cNvPr>
          <p:cNvSpPr>
            <a:spLocks noGrp="1"/>
          </p:cNvSpPr>
          <p:nvPr>
            <p:ph type="sldNum" sz="quarter" idx="12"/>
          </p:nvPr>
        </p:nvSpPr>
        <p:spPr/>
        <p:txBody>
          <a:bodyPr/>
          <a:lstStyle/>
          <a:p>
            <a:fld id="{E90C49B3-DFFD-4844-A6FF-8C37A804B8FA}" type="slidenum">
              <a:rPr lang="en-US" smtClean="0"/>
              <a:t>187</a:t>
            </a:fld>
            <a:endParaRPr lang="en-U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251520" y="199181"/>
            <a:ext cx="8712968"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a 16 year old male wearing +10 glasses in both eyes , the patient history was significant of presence of mitral </a:t>
            </a:r>
            <a:r>
              <a:rPr lang="en-US" sz="2400" dirty="0" err="1">
                <a:latin typeface="Times New Roman" panose="02020603050405020304" pitchFamily="18" charset="0"/>
                <a:cs typeface="Times New Roman" panose="02020603050405020304" pitchFamily="18" charset="0"/>
              </a:rPr>
              <a:t>valvular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prolapse</a:t>
            </a:r>
            <a:r>
              <a:rPr lang="en-US" sz="2400" dirty="0">
                <a:latin typeface="Times New Roman" panose="02020603050405020304" pitchFamily="18" charset="0"/>
                <a:cs typeface="Times New Roman" panose="02020603050405020304" pitchFamily="18" charset="0"/>
              </a:rPr>
              <a:t> , the patient is tall and thin  , anterior segment examination is shown in the picture .</a:t>
            </a:r>
            <a:r>
              <a:rPr lang="en-US" sz="2400" b="1" u="sng" dirty="0">
                <a:latin typeface="Times New Roman" panose="02020603050405020304" pitchFamily="18" charset="0"/>
                <a:cs typeface="Times New Roman" panose="02020603050405020304" pitchFamily="18" charset="0"/>
              </a:rPr>
              <a:t> The physical sign shown in the following picture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251520" y="4437112"/>
            <a:ext cx="8712968"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Aphakia</a:t>
            </a:r>
            <a:r>
              <a:rPr lang="en-US" sz="2400" dirty="0">
                <a:latin typeface="Times New Roman" panose="02020603050405020304" pitchFamily="18" charset="0"/>
                <a:cs typeface="Times New Roman" panose="02020603050405020304" pitchFamily="18" charset="0"/>
              </a:rPr>
              <a:t> .</a:t>
            </a:r>
          </a:p>
          <a:p>
            <a:pPr algn="l">
              <a:buNone/>
            </a:pPr>
            <a:r>
              <a:rPr lang="en-US" sz="2400" dirty="0">
                <a:latin typeface="Times New Roman" panose="02020603050405020304" pitchFamily="18" charset="0"/>
                <a:cs typeface="Times New Roman" panose="02020603050405020304" pitchFamily="18" charset="0"/>
              </a:rPr>
              <a:t>2- Cataract .</a:t>
            </a:r>
          </a:p>
          <a:p>
            <a:pPr algn="l">
              <a:buNone/>
            </a:pPr>
            <a:r>
              <a:rPr lang="en-US" sz="2400" dirty="0">
                <a:latin typeface="Times New Roman" panose="02020603050405020304" pitchFamily="18" charset="0"/>
                <a:cs typeface="Times New Roman" panose="02020603050405020304" pitchFamily="18" charset="0"/>
              </a:rPr>
              <a:t>3- Corneal </a:t>
            </a:r>
            <a:r>
              <a:rPr lang="en-US" sz="2400" dirty="0" err="1">
                <a:latin typeface="Times New Roman" panose="02020603050405020304" pitchFamily="18" charset="0"/>
                <a:cs typeface="Times New Roman" panose="02020603050405020304" pitchFamily="18" charset="0"/>
              </a:rPr>
              <a:t>oedema</a:t>
            </a:r>
            <a:r>
              <a:rPr lang="en-US" sz="2400" dirty="0">
                <a:latin typeface="Times New Roman" panose="02020603050405020304" pitchFamily="18" charset="0"/>
                <a:cs typeface="Times New Roman" panose="02020603050405020304" pitchFamily="18" charset="0"/>
              </a:rPr>
              <a:t> . </a:t>
            </a:r>
          </a:p>
          <a:p>
            <a:pPr algn="l">
              <a:buNone/>
            </a:pPr>
            <a:r>
              <a:rPr lang="en-US" sz="2400" b="1" dirty="0">
                <a:solidFill>
                  <a:srgbClr val="FF0000"/>
                </a:solidFill>
                <a:latin typeface="Times New Roman" panose="02020603050405020304" pitchFamily="18" charset="0"/>
                <a:cs typeface="Times New Roman" panose="02020603050405020304" pitchFamily="18" charset="0"/>
              </a:rPr>
              <a:t>4- </a:t>
            </a:r>
            <a:r>
              <a:rPr lang="en-US" sz="2400" b="1" dirty="0" err="1">
                <a:solidFill>
                  <a:srgbClr val="FF0000"/>
                </a:solidFill>
                <a:latin typeface="Times New Roman" panose="02020603050405020304" pitchFamily="18" charset="0"/>
                <a:cs typeface="Times New Roman" panose="02020603050405020304" pitchFamily="18" charset="0"/>
              </a:rPr>
              <a:t>Sublaxated</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lense</a:t>
            </a:r>
            <a:r>
              <a:rPr lang="en-US" sz="2400" b="1" dirty="0">
                <a:solidFill>
                  <a:srgbClr val="FF0000"/>
                </a:solidFill>
                <a:latin typeface="Times New Roman" panose="02020603050405020304" pitchFamily="18" charset="0"/>
                <a:cs typeface="Times New Roman" panose="02020603050405020304" pitchFamily="18" charset="0"/>
              </a:rPr>
              <a:t> .  </a:t>
            </a:r>
          </a:p>
          <a:p>
            <a:pPr algn="l">
              <a:buNone/>
            </a:pPr>
            <a:r>
              <a:rPr lang="en-US" sz="2400" dirty="0">
                <a:latin typeface="Times New Roman" panose="02020603050405020304" pitchFamily="18" charset="0"/>
                <a:cs typeface="Times New Roman" panose="02020603050405020304" pitchFamily="18" charset="0"/>
              </a:rPr>
              <a:t>5- </a:t>
            </a:r>
            <a:r>
              <a:rPr lang="en-US" sz="2400" dirty="0" err="1">
                <a:latin typeface="Times New Roman" panose="02020603050405020304" pitchFamily="18" charset="0"/>
                <a:cs typeface="Times New Roman" panose="02020603050405020304" pitchFamily="18" charset="0"/>
              </a:rPr>
              <a:t>Vitrious</a:t>
            </a:r>
            <a:r>
              <a:rPr lang="en-US" sz="2400" dirty="0">
                <a:latin typeface="Times New Roman" panose="02020603050405020304" pitchFamily="18" charset="0"/>
                <a:cs typeface="Times New Roman" panose="02020603050405020304" pitchFamily="18" charset="0"/>
              </a:rPr>
              <a:t> hemorrhage . </a:t>
            </a:r>
            <a:endParaRPr lang="ar-JO" sz="2400" dirty="0">
              <a:latin typeface="Times New Roman" panose="02020603050405020304" pitchFamily="18" charset="0"/>
              <a:cs typeface="Times New Roman" panose="02020603050405020304" pitchFamily="18" charset="0"/>
            </a:endParaRPr>
          </a:p>
        </p:txBody>
      </p:sp>
      <p:pic>
        <p:nvPicPr>
          <p:cNvPr id="23555" name="Picture 3"/>
          <p:cNvPicPr>
            <a:picLocks noChangeAspect="1" noChangeArrowheads="1"/>
          </p:cNvPicPr>
          <p:nvPr/>
        </p:nvPicPr>
        <p:blipFill>
          <a:blip r:embed="rId2" cstate="print"/>
          <a:srcRect/>
          <a:stretch>
            <a:fillRect/>
          </a:stretch>
        </p:blipFill>
        <p:spPr bwMode="auto">
          <a:xfrm>
            <a:off x="395536" y="1844824"/>
            <a:ext cx="3528392" cy="2448272"/>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8C026B90-5F45-E127-42EA-335B68B2A3B5}"/>
              </a:ext>
            </a:extLst>
          </p:cNvPr>
          <p:cNvSpPr>
            <a:spLocks noGrp="1"/>
          </p:cNvSpPr>
          <p:nvPr>
            <p:ph type="sldNum" sz="quarter" idx="12"/>
          </p:nvPr>
        </p:nvSpPr>
        <p:spPr/>
        <p:txBody>
          <a:bodyPr/>
          <a:lstStyle/>
          <a:p>
            <a:fld id="{E90C49B3-DFFD-4844-A6FF-8C37A804B8FA}" type="slidenum">
              <a:rPr lang="en-US" smtClean="0"/>
              <a:t>188</a:t>
            </a:fld>
            <a:endParaRPr lang="en-US"/>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355976" y="2447956"/>
            <a:ext cx="4572000" cy="3933372"/>
          </a:xfrm>
          <a:prstGeom prst="rect">
            <a:avLst/>
          </a:prstGeom>
          <a:noFill/>
          <a:ln w="9525">
            <a:noFill/>
            <a:miter lim="800000"/>
            <a:headEnd/>
            <a:tailEnd/>
          </a:ln>
        </p:spPr>
      </p:pic>
      <p:sp>
        <p:nvSpPr>
          <p:cNvPr id="4" name="TextBox 3"/>
          <p:cNvSpPr txBox="1"/>
          <p:nvPr/>
        </p:nvSpPr>
        <p:spPr>
          <a:xfrm>
            <a:off x="0" y="188640"/>
            <a:ext cx="9144000" cy="2308324"/>
          </a:xfrm>
          <a:prstGeom prst="rect">
            <a:avLst/>
          </a:prstGeom>
          <a:noFill/>
        </p:spPr>
        <p:txBody>
          <a:bodyPr wrap="square" rtlCol="1">
            <a:spAutoFit/>
          </a:bodyPr>
          <a:lstStyle/>
          <a:p>
            <a:pPr algn="l" rtl="0"/>
            <a:r>
              <a:rPr lang="en-US" sz="2400" dirty="0">
                <a:latin typeface="Times New Roman" panose="02020603050405020304" pitchFamily="18" charset="0"/>
                <a:cs typeface="Times New Roman" panose="02020603050405020304" pitchFamily="18" charset="0"/>
              </a:rPr>
              <a:t>A 22 year old male patient complaining of sudden onset blurry vision in the right eye, the best corrected visual acuity is 20/200 in the right eye, 20/20 in the left eye. The patient has a positive relative afferent </a:t>
            </a:r>
            <a:r>
              <a:rPr lang="en-US" sz="2400" dirty="0" err="1">
                <a:latin typeface="Times New Roman" panose="02020603050405020304" pitchFamily="18" charset="0"/>
                <a:cs typeface="Times New Roman" panose="02020603050405020304" pitchFamily="18" charset="0"/>
              </a:rPr>
              <a:t>pupillary</a:t>
            </a:r>
            <a:r>
              <a:rPr lang="en-US" sz="2400" dirty="0">
                <a:latin typeface="Times New Roman" panose="02020603050405020304" pitchFamily="18" charset="0"/>
                <a:cs typeface="Times New Roman" panose="02020603050405020304" pitchFamily="18" charset="0"/>
              </a:rPr>
              <a:t> defect. </a:t>
            </a:r>
            <a:r>
              <a:rPr lang="en-US" sz="2400" dirty="0" err="1">
                <a:latin typeface="Times New Roman" panose="02020603050405020304" pitchFamily="18" charset="0"/>
                <a:cs typeface="Times New Roman" panose="02020603050405020304" pitchFamily="18" charset="0"/>
              </a:rPr>
              <a:t>Fundus</a:t>
            </a:r>
            <a:r>
              <a:rPr lang="en-US" sz="2400" dirty="0">
                <a:latin typeface="Times New Roman" panose="02020603050405020304" pitchFamily="18" charset="0"/>
                <a:cs typeface="Times New Roman" panose="02020603050405020304" pitchFamily="18" charset="0"/>
              </a:rPr>
              <a:t> examination is shown in the picture. No history of headache, vomiting, or eye redness. </a:t>
            </a:r>
            <a:r>
              <a:rPr lang="en-US" sz="2400" b="1" u="sng" dirty="0">
                <a:latin typeface="Times New Roman" panose="02020603050405020304" pitchFamily="18" charset="0"/>
                <a:cs typeface="Times New Roman" panose="02020603050405020304" pitchFamily="18" charset="0"/>
              </a:rPr>
              <a:t>The most likely diagnosis of his ocular condition is:</a:t>
            </a:r>
            <a:endParaRPr lang="ar-JO" sz="2400" b="1" u="sng" dirty="0">
              <a:cs typeface="+mj-cs"/>
            </a:endParaRPr>
          </a:p>
        </p:txBody>
      </p:sp>
      <p:sp>
        <p:nvSpPr>
          <p:cNvPr id="5" name="Rectangle 4"/>
          <p:cNvSpPr/>
          <p:nvPr/>
        </p:nvSpPr>
        <p:spPr>
          <a:xfrm>
            <a:off x="0" y="3068960"/>
            <a:ext cx="4788024" cy="1938992"/>
          </a:xfrm>
          <a:prstGeom prst="rect">
            <a:avLst/>
          </a:prstGeom>
        </p:spPr>
        <p:txBody>
          <a:bodyPr wrap="square">
            <a:spAutoFit/>
          </a:bodyPr>
          <a:lstStyle/>
          <a:p>
            <a:pPr marL="457200" indent="-457200" algn="l" rtl="0">
              <a:buFont typeface="+mj-lt"/>
              <a:buAutoNum type="alphaUcPeriod"/>
            </a:pPr>
            <a:r>
              <a:rPr lang="en-US" sz="2400" dirty="0">
                <a:latin typeface="Times New Roman" panose="02020603050405020304" pitchFamily="18" charset="0"/>
                <a:cs typeface="Times New Roman" panose="02020603050405020304" pitchFamily="18" charset="0"/>
              </a:rPr>
              <a:t>Optic disc </a:t>
            </a:r>
            <a:r>
              <a:rPr lang="en-US" sz="2400" dirty="0" err="1">
                <a:latin typeface="Times New Roman" panose="02020603050405020304" pitchFamily="18" charset="0"/>
                <a:cs typeface="Times New Roman" panose="02020603050405020304" pitchFamily="18" charset="0"/>
              </a:rPr>
              <a:t>drusens</a:t>
            </a:r>
            <a:endParaRPr lang="en-US" sz="2400" dirty="0">
              <a:latin typeface="Times New Roman" panose="02020603050405020304" pitchFamily="18" charset="0"/>
              <a:cs typeface="Times New Roman" panose="02020603050405020304" pitchFamily="18" charset="0"/>
            </a:endParaRPr>
          </a:p>
          <a:p>
            <a:pPr marL="457200" indent="-457200" algn="l" rtl="0">
              <a:buFont typeface="+mj-lt"/>
              <a:buAutoNum type="alphaUcPeriod"/>
            </a:pPr>
            <a:r>
              <a:rPr lang="en-US" sz="2400" dirty="0" err="1">
                <a:latin typeface="Times New Roman" panose="02020603050405020304" pitchFamily="18" charset="0"/>
                <a:cs typeface="Times New Roman" panose="02020603050405020304" pitchFamily="18" charset="0"/>
              </a:rPr>
              <a:t>Papilledema</a:t>
            </a:r>
            <a:r>
              <a:rPr lang="en-US" sz="2400" dirty="0">
                <a:latin typeface="Times New Roman" panose="02020603050405020304" pitchFamily="18" charset="0"/>
                <a:cs typeface="Times New Roman" panose="02020603050405020304" pitchFamily="18" charset="0"/>
              </a:rPr>
              <a:t> </a:t>
            </a:r>
          </a:p>
          <a:p>
            <a:pPr marL="457200" indent="-457200" algn="l" rtl="0">
              <a:buFont typeface="+mj-lt"/>
              <a:buAutoNum type="alphaUcPeriod"/>
            </a:pPr>
            <a:r>
              <a:rPr lang="en-US" sz="2400" b="1" dirty="0">
                <a:solidFill>
                  <a:srgbClr val="FF0000"/>
                </a:solidFill>
                <a:latin typeface="Times New Roman" panose="02020603050405020304" pitchFamily="18" charset="0"/>
                <a:cs typeface="Times New Roman" panose="02020603050405020304" pitchFamily="18" charset="0"/>
              </a:rPr>
              <a:t>Optic neuritis </a:t>
            </a:r>
          </a:p>
          <a:p>
            <a:pPr marL="457200" indent="-457200" algn="l" rtl="0">
              <a:buFont typeface="+mj-lt"/>
              <a:buAutoNum type="alphaUcPeriod"/>
            </a:pPr>
            <a:r>
              <a:rPr lang="en-US" sz="2400" dirty="0">
                <a:latin typeface="Times New Roman" panose="02020603050405020304" pitchFamily="18" charset="0"/>
                <a:cs typeface="Times New Roman" panose="02020603050405020304" pitchFamily="18" charset="0"/>
              </a:rPr>
              <a:t>Central retinal vein occlusion </a:t>
            </a:r>
          </a:p>
          <a:p>
            <a:pPr marL="457200" indent="-457200" algn="l" rtl="0">
              <a:buFont typeface="+mj-lt"/>
              <a:buAutoNum type="alphaUcPeriod"/>
            </a:pPr>
            <a:r>
              <a:rPr lang="en-US" sz="2400" dirty="0">
                <a:latin typeface="Times New Roman" panose="02020603050405020304" pitchFamily="18" charset="0"/>
                <a:cs typeface="Times New Roman" panose="02020603050405020304" pitchFamily="18" charset="0"/>
              </a:rPr>
              <a:t>Diabetic </a:t>
            </a:r>
            <a:r>
              <a:rPr lang="en-US" sz="2400" dirty="0" err="1">
                <a:latin typeface="Times New Roman" panose="02020603050405020304" pitchFamily="18" charset="0"/>
                <a:cs typeface="Times New Roman" panose="02020603050405020304" pitchFamily="18" charset="0"/>
              </a:rPr>
              <a:t>papillopathy</a:t>
            </a:r>
            <a:r>
              <a:rPr lang="en-US" sz="2400" dirty="0"/>
              <a:t> </a:t>
            </a:r>
            <a:endParaRPr lang="ar-JO" sz="2400" dirty="0"/>
          </a:p>
        </p:txBody>
      </p:sp>
      <p:sp>
        <p:nvSpPr>
          <p:cNvPr id="3" name="Slide Number Placeholder 2">
            <a:extLst>
              <a:ext uri="{FF2B5EF4-FFF2-40B4-BE49-F238E27FC236}">
                <a16:creationId xmlns:a16="http://schemas.microsoft.com/office/drawing/2014/main" id="{258924FD-8C67-B140-23AE-78824390A249}"/>
              </a:ext>
            </a:extLst>
          </p:cNvPr>
          <p:cNvSpPr>
            <a:spLocks noGrp="1"/>
          </p:cNvSpPr>
          <p:nvPr>
            <p:ph type="sldNum" sz="quarter" idx="12"/>
          </p:nvPr>
        </p:nvSpPr>
        <p:spPr/>
        <p:txBody>
          <a:bodyPr/>
          <a:lstStyle/>
          <a:p>
            <a:fld id="{E90C49B3-DFFD-4844-A6FF-8C37A804B8FA}" type="slidenum">
              <a:rPr lang="en-US" smtClean="0"/>
              <a:t>189</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47697A-EC47-712D-EC83-92D624FDF1E7}"/>
              </a:ext>
            </a:extLst>
          </p:cNvPr>
          <p:cNvSpPr>
            <a:spLocks noGrp="1"/>
          </p:cNvSpPr>
          <p:nvPr>
            <p:ph type="sldNum" sz="quarter" idx="12"/>
          </p:nvPr>
        </p:nvSpPr>
        <p:spPr/>
        <p:txBody>
          <a:bodyPr/>
          <a:lstStyle/>
          <a:p>
            <a:fld id="{E90C49B3-DFFD-4844-A6FF-8C37A804B8FA}" type="slidenum">
              <a:rPr lang="en-US" smtClean="0"/>
              <a:t>19</a:t>
            </a:fld>
            <a:endParaRPr lang="en-US"/>
          </a:p>
        </p:txBody>
      </p:sp>
      <p:pic>
        <p:nvPicPr>
          <p:cNvPr id="5" name="صورة 3">
            <a:extLst>
              <a:ext uri="{FF2B5EF4-FFF2-40B4-BE49-F238E27FC236}">
                <a16:creationId xmlns:a16="http://schemas.microsoft.com/office/drawing/2014/main" id="{21580CDE-1E38-3C2B-1482-7CD3C7E1C0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1624012"/>
            <a:ext cx="4258568" cy="4525963"/>
          </a:xfrm>
          <a:prstGeom prst="rect">
            <a:avLst/>
          </a:prstGeom>
        </p:spPr>
      </p:pic>
      <p:sp>
        <p:nvSpPr>
          <p:cNvPr id="7" name="TextBox 6">
            <a:extLst>
              <a:ext uri="{FF2B5EF4-FFF2-40B4-BE49-F238E27FC236}">
                <a16:creationId xmlns:a16="http://schemas.microsoft.com/office/drawing/2014/main" id="{8BCE01E9-B56B-BC2B-6A9F-126C1E1A5055}"/>
              </a:ext>
            </a:extLst>
          </p:cNvPr>
          <p:cNvSpPr txBox="1"/>
          <p:nvPr/>
        </p:nvSpPr>
        <p:spPr>
          <a:xfrm>
            <a:off x="5165138" y="384859"/>
            <a:ext cx="3505200" cy="646331"/>
          </a:xfrm>
          <a:prstGeom prst="rect">
            <a:avLst/>
          </a:prstGeom>
          <a:noFill/>
        </p:spPr>
        <p:txBody>
          <a:bodyPr wrap="square">
            <a:spAutoFit/>
          </a:bodyPr>
          <a:lstStyle/>
          <a:p>
            <a:pPr algn="r"/>
            <a:r>
              <a:rPr lang="ar-JO" sz="1800" dirty="0"/>
              <a:t> كان السؤال طويل ومن بين الجمل انه المريضه اخذت </a:t>
            </a:r>
            <a:r>
              <a:rPr lang="en-US" sz="1800" dirty="0"/>
              <a:t> </a:t>
            </a:r>
            <a:r>
              <a:rPr lang="en-US" sz="1800" dirty="0" err="1"/>
              <a:t>tobradex</a:t>
            </a:r>
            <a:r>
              <a:rPr lang="ar-JO" sz="1800" dirty="0"/>
              <a:t> وما استفادت </a:t>
            </a:r>
            <a:endParaRPr lang="en-US" dirty="0"/>
          </a:p>
        </p:txBody>
      </p:sp>
      <p:sp>
        <p:nvSpPr>
          <p:cNvPr id="9" name="TextBox 8">
            <a:extLst>
              <a:ext uri="{FF2B5EF4-FFF2-40B4-BE49-F238E27FC236}">
                <a16:creationId xmlns:a16="http://schemas.microsoft.com/office/drawing/2014/main" id="{00F8693F-384F-5E18-E723-B47447C46EBF}"/>
              </a:ext>
            </a:extLst>
          </p:cNvPr>
          <p:cNvSpPr txBox="1"/>
          <p:nvPr/>
        </p:nvSpPr>
        <p:spPr>
          <a:xfrm>
            <a:off x="179512" y="548680"/>
            <a:ext cx="3312368" cy="4031873"/>
          </a:xfrm>
          <a:prstGeom prst="rect">
            <a:avLst/>
          </a:prstGeom>
          <a:noFill/>
        </p:spPr>
        <p:txBody>
          <a:bodyPr wrap="square">
            <a:spAutoFit/>
          </a:bodyPr>
          <a:lstStyle/>
          <a:p>
            <a:pPr marL="0" indent="0" algn="l">
              <a:buNone/>
              <a:defRPr/>
            </a:pPr>
            <a:r>
              <a:rPr lang="en-US" sz="2000" b="1" dirty="0">
                <a:solidFill>
                  <a:srgbClr val="FF0000"/>
                </a:solidFill>
              </a:rPr>
              <a:t>Q1-Diagnosis</a:t>
            </a:r>
            <a:r>
              <a:rPr lang="en-US" sz="2000" dirty="0">
                <a:solidFill>
                  <a:srgbClr val="FF0000"/>
                </a:solidFill>
              </a:rPr>
              <a:t> </a:t>
            </a:r>
            <a:br>
              <a:rPr lang="ar-JO" sz="2000" dirty="0"/>
            </a:br>
            <a:r>
              <a:rPr lang="en-US" altLang="en-US" sz="2000" b="1" dirty="0"/>
              <a:t>Herpes Simplex Keratitis </a:t>
            </a:r>
            <a:br>
              <a:rPr lang="ar-JO" dirty="0"/>
            </a:br>
            <a:r>
              <a:rPr lang="en-US" sz="1800" b="1" dirty="0">
                <a:solidFill>
                  <a:srgbClr val="FF0000"/>
                </a:solidFill>
              </a:rPr>
              <a:t>Q2-Management</a:t>
            </a:r>
            <a:r>
              <a:rPr lang="en-US" sz="1800" dirty="0"/>
              <a:t> </a:t>
            </a:r>
            <a:br>
              <a:rPr lang="ar-JO" sz="1800" dirty="0"/>
            </a:br>
            <a:r>
              <a:rPr lang="en-GB" altLang="en-US" sz="1800" i="1" dirty="0"/>
              <a:t>-Antivirals</a:t>
            </a:r>
          </a:p>
          <a:p>
            <a:pPr marL="0" indent="0" algn="l">
              <a:buNone/>
              <a:defRPr/>
            </a:pPr>
            <a:r>
              <a:rPr lang="en-GB" altLang="en-US" sz="1800" dirty="0"/>
              <a:t>Dendritic lesions are treated with topical antivirals(Epithelial lesions).</a:t>
            </a:r>
          </a:p>
          <a:p>
            <a:pPr marL="0" indent="0" algn="l">
              <a:buNone/>
              <a:defRPr/>
            </a:pPr>
            <a:r>
              <a:rPr lang="en-GB" altLang="en-US" sz="1800" dirty="0"/>
              <a:t>Oral antivirals for all cases.</a:t>
            </a:r>
          </a:p>
          <a:p>
            <a:pPr marL="0" indent="0" algn="l">
              <a:buNone/>
              <a:defRPr/>
            </a:pPr>
            <a:r>
              <a:rPr lang="en-GB" altLang="en-US" sz="1800" dirty="0"/>
              <a:t>and typically heal within 2 weeks. Some of those available are:</a:t>
            </a:r>
          </a:p>
          <a:p>
            <a:pPr marL="0" indent="0" algn="l">
              <a:buNone/>
              <a:defRPr/>
            </a:pPr>
            <a:r>
              <a:rPr lang="en-GB" altLang="en-US" sz="1800" dirty="0"/>
              <a:t>• Acyclovir</a:t>
            </a:r>
          </a:p>
          <a:p>
            <a:pPr marL="0" indent="0" algn="l">
              <a:buNone/>
              <a:defRPr/>
            </a:pPr>
            <a:r>
              <a:rPr lang="en-GB" altLang="en-US" sz="1800" dirty="0"/>
              <a:t>• Idoxuridine</a:t>
            </a:r>
          </a:p>
          <a:p>
            <a:pPr marL="0" indent="0" algn="l">
              <a:buNone/>
              <a:defRPr/>
            </a:pPr>
            <a:r>
              <a:rPr lang="en-GB" altLang="en-US" sz="1800" dirty="0"/>
              <a:t>• Vidarabine</a:t>
            </a:r>
          </a:p>
          <a:p>
            <a:pPr marL="0" indent="0" algn="l">
              <a:buNone/>
              <a:defRPr/>
            </a:pPr>
            <a:r>
              <a:rPr lang="en-GB" altLang="en-US" sz="1800" dirty="0"/>
              <a:t>• </a:t>
            </a:r>
            <a:r>
              <a:rPr lang="en-GB" altLang="en-US" sz="1800" dirty="0" err="1"/>
              <a:t>Trifluorothymidine</a:t>
            </a:r>
            <a:endParaRPr lang="en-US" altLang="en-US" sz="1800" dirty="0"/>
          </a:p>
        </p:txBody>
      </p:sp>
      <p:sp>
        <p:nvSpPr>
          <p:cNvPr id="10" name="TextBox 9">
            <a:extLst>
              <a:ext uri="{FF2B5EF4-FFF2-40B4-BE49-F238E27FC236}">
                <a16:creationId xmlns:a16="http://schemas.microsoft.com/office/drawing/2014/main" id="{D0020612-F735-8268-500E-24CA353E4DCC}"/>
              </a:ext>
            </a:extLst>
          </p:cNvPr>
          <p:cNvSpPr txBox="1"/>
          <p:nvPr/>
        </p:nvSpPr>
        <p:spPr>
          <a:xfrm>
            <a:off x="0" y="4592312"/>
            <a:ext cx="4427984" cy="2554545"/>
          </a:xfrm>
          <a:prstGeom prst="rect">
            <a:avLst/>
          </a:prstGeom>
          <a:noFill/>
        </p:spPr>
        <p:txBody>
          <a:bodyPr wrap="square" rtlCol="0">
            <a:spAutoFit/>
          </a:bodyPr>
          <a:lstStyle/>
          <a:p>
            <a:r>
              <a:rPr lang="en-US" sz="2000" b="1" dirty="0">
                <a:solidFill>
                  <a:srgbClr val="FF0000"/>
                </a:solidFill>
              </a:rPr>
              <a:t>Q3- Do you think that is it a wise idea to give her </a:t>
            </a:r>
            <a:r>
              <a:rPr lang="en-US" sz="2000" b="1" dirty="0" err="1">
                <a:solidFill>
                  <a:srgbClr val="FF0000"/>
                </a:solidFill>
              </a:rPr>
              <a:t>tobradex</a:t>
            </a:r>
            <a:r>
              <a:rPr lang="en-US" sz="2000" b="1" dirty="0">
                <a:solidFill>
                  <a:srgbClr val="FF0000"/>
                </a:solidFill>
              </a:rPr>
              <a:t> , and is it contributed to her worsening condition?</a:t>
            </a:r>
          </a:p>
          <a:p>
            <a:pPr marL="0" indent="0" algn="l">
              <a:buNone/>
              <a:defRPr/>
            </a:pPr>
            <a:r>
              <a:rPr lang="en-GB" altLang="en-US" sz="2000" dirty="0"/>
              <a:t>No it was stupid idea, since they may exacerbate the disease and cause extensive corneal ulceration??</a:t>
            </a:r>
          </a:p>
          <a:p>
            <a:pPr marL="0" indent="0" algn="l">
              <a:buNone/>
              <a:defRPr/>
            </a:pPr>
            <a:endParaRPr lang="en-GB" altLang="en-US" sz="2000" dirty="0"/>
          </a:p>
          <a:p>
            <a:endParaRPr lang="en-US" sz="2000" b="1" dirty="0">
              <a:solidFill>
                <a:srgbClr val="FF0000"/>
              </a:solidFill>
            </a:endParaRPr>
          </a:p>
        </p:txBody>
      </p:sp>
      <p:sp>
        <p:nvSpPr>
          <p:cNvPr id="11" name="TextBox 10">
            <a:extLst>
              <a:ext uri="{FF2B5EF4-FFF2-40B4-BE49-F238E27FC236}">
                <a16:creationId xmlns:a16="http://schemas.microsoft.com/office/drawing/2014/main" id="{FBC09B33-5CCC-B22B-8249-D5090D36E0BB}"/>
              </a:ext>
            </a:extLst>
          </p:cNvPr>
          <p:cNvSpPr txBox="1"/>
          <p:nvPr/>
        </p:nvSpPr>
        <p:spPr>
          <a:xfrm>
            <a:off x="179511" y="0"/>
            <a:ext cx="3799351" cy="477054"/>
          </a:xfrm>
          <a:prstGeom prst="rect">
            <a:avLst/>
          </a:prstGeom>
          <a:noFill/>
        </p:spPr>
        <p:txBody>
          <a:bodyPr wrap="square" rtlCol="0">
            <a:spAutoFit/>
          </a:bodyPr>
          <a:lstStyle/>
          <a:p>
            <a:r>
              <a:rPr lang="en-US" sz="2500" dirty="0"/>
              <a:t>Station 1</a:t>
            </a:r>
          </a:p>
        </p:txBody>
      </p:sp>
    </p:spTree>
    <p:extLst>
      <p:ext uri="{BB962C8B-B14F-4D97-AF65-F5344CB8AC3E}">
        <p14:creationId xmlns:p14="http://schemas.microsoft.com/office/powerpoint/2010/main" val="23168666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84" y="260648"/>
            <a:ext cx="9144000" cy="2308324"/>
          </a:xfrm>
          <a:prstGeom prst="rect">
            <a:avLst/>
          </a:prstGeom>
          <a:noFill/>
        </p:spPr>
        <p:txBody>
          <a:bodyPr wrap="square" rtlCol="1">
            <a:spAutoFit/>
          </a:bodyPr>
          <a:lstStyle/>
          <a:p>
            <a:pPr algn="l" rtl="0"/>
            <a:r>
              <a:rPr lang="en-US" sz="2400" dirty="0">
                <a:latin typeface="Times New Roman" panose="02020603050405020304" pitchFamily="18" charset="0"/>
                <a:cs typeface="Times New Roman" panose="02020603050405020304" pitchFamily="18" charset="0"/>
              </a:rPr>
              <a:t>A 22 year old male patient complaining of sudden onset blurry vision in the right eye, the best corrected visual acuity is 20/200 in the right eye, 20/20 in the left eye. The patient has a positive relative afferent </a:t>
            </a:r>
            <a:r>
              <a:rPr lang="en-US" sz="2400" dirty="0" err="1">
                <a:latin typeface="Times New Roman" panose="02020603050405020304" pitchFamily="18" charset="0"/>
                <a:cs typeface="Times New Roman" panose="02020603050405020304" pitchFamily="18" charset="0"/>
              </a:rPr>
              <a:t>pupillary</a:t>
            </a:r>
            <a:r>
              <a:rPr lang="en-US" sz="2400" dirty="0">
                <a:latin typeface="Times New Roman" panose="02020603050405020304" pitchFamily="18" charset="0"/>
                <a:cs typeface="Times New Roman" panose="02020603050405020304" pitchFamily="18" charset="0"/>
              </a:rPr>
              <a:t> defect. </a:t>
            </a:r>
            <a:r>
              <a:rPr lang="en-US" sz="2400" dirty="0" err="1">
                <a:latin typeface="Times New Roman" panose="02020603050405020304" pitchFamily="18" charset="0"/>
                <a:cs typeface="Times New Roman" panose="02020603050405020304" pitchFamily="18" charset="0"/>
              </a:rPr>
              <a:t>Fundus</a:t>
            </a:r>
            <a:r>
              <a:rPr lang="en-US" sz="2400" dirty="0">
                <a:latin typeface="Times New Roman" panose="02020603050405020304" pitchFamily="18" charset="0"/>
                <a:cs typeface="Times New Roman" panose="02020603050405020304" pitchFamily="18" charset="0"/>
              </a:rPr>
              <a:t> examination is shown in the picture. No history of headache, vomiting, or eye redness. </a:t>
            </a:r>
            <a:r>
              <a:rPr lang="en-US" sz="2400" b="1" u="sng" dirty="0">
                <a:latin typeface="Times New Roman" panose="02020603050405020304" pitchFamily="18" charset="0"/>
                <a:cs typeface="Times New Roman" panose="02020603050405020304" pitchFamily="18" charset="0"/>
              </a:rPr>
              <a:t>The most commonly used treatment for his ocular condition is:</a:t>
            </a:r>
            <a:endParaRPr lang="ar-JO" sz="2400" b="1" u="sng" dirty="0">
              <a:cs typeface="+mj-cs"/>
            </a:endParaRPr>
          </a:p>
        </p:txBody>
      </p:sp>
      <p:sp>
        <p:nvSpPr>
          <p:cNvPr id="5" name="TextBox 4"/>
          <p:cNvSpPr txBox="1"/>
          <p:nvPr/>
        </p:nvSpPr>
        <p:spPr>
          <a:xfrm>
            <a:off x="0" y="3068960"/>
            <a:ext cx="4427984" cy="3416320"/>
          </a:xfrm>
          <a:prstGeom prst="rect">
            <a:avLst/>
          </a:prstGeom>
          <a:noFill/>
        </p:spPr>
        <p:txBody>
          <a:bodyPr wrap="square" rtlCol="1">
            <a:spAutoFit/>
          </a:bodyPr>
          <a:lstStyle/>
          <a:p>
            <a:pPr marL="457200" indent="-457200" algn="l" rtl="0">
              <a:buFont typeface="+mj-lt"/>
              <a:buAutoNum type="alphaUcPeriod"/>
            </a:pPr>
            <a:r>
              <a:rPr lang="en-US" sz="2400" dirty="0">
                <a:latin typeface="Times New Roman" panose="02020603050405020304" pitchFamily="18" charset="0"/>
                <a:cs typeface="Times New Roman" panose="02020603050405020304" pitchFamily="18" charset="0"/>
              </a:rPr>
              <a:t>Intravenous </a:t>
            </a:r>
            <a:r>
              <a:rPr lang="en-US" sz="2400" dirty="0" err="1">
                <a:latin typeface="Times New Roman" panose="02020603050405020304" pitchFamily="18" charset="0"/>
                <a:cs typeface="Times New Roman" panose="02020603050405020304" pitchFamily="18" charset="0"/>
              </a:rPr>
              <a:t>acetazolamide</a:t>
            </a:r>
            <a:r>
              <a:rPr lang="en-US" sz="2400" dirty="0">
                <a:latin typeface="Times New Roman" panose="02020603050405020304" pitchFamily="18" charset="0"/>
                <a:cs typeface="Times New Roman" panose="02020603050405020304" pitchFamily="18" charset="0"/>
              </a:rPr>
              <a:t> injection</a:t>
            </a:r>
          </a:p>
          <a:p>
            <a:pPr marL="457200" indent="-457200" algn="l" rtl="0">
              <a:buFont typeface="+mj-lt"/>
              <a:buAutoNum type="alphaUcPeriod"/>
            </a:pPr>
            <a:r>
              <a:rPr lang="en-US" sz="2400" b="1" dirty="0">
                <a:solidFill>
                  <a:srgbClr val="FF0000"/>
                </a:solidFill>
                <a:latin typeface="Times New Roman" panose="02020603050405020304" pitchFamily="18" charset="0"/>
                <a:cs typeface="Times New Roman" panose="02020603050405020304" pitchFamily="18" charset="0"/>
              </a:rPr>
              <a:t>Intravenous and oral steroids</a:t>
            </a:r>
          </a:p>
          <a:p>
            <a:pPr marL="457200" indent="-457200" algn="l" rtl="0">
              <a:buFont typeface="+mj-lt"/>
              <a:buAutoNum type="alphaUcPeriod"/>
            </a:pPr>
            <a:r>
              <a:rPr lang="en-US" sz="2400" dirty="0" err="1">
                <a:latin typeface="Times New Roman" panose="02020603050405020304" pitchFamily="18" charset="0"/>
                <a:cs typeface="Times New Roman" panose="02020603050405020304" pitchFamily="18" charset="0"/>
              </a:rPr>
              <a:t>Intravitreal</a:t>
            </a:r>
            <a:r>
              <a:rPr lang="en-US" sz="2400" dirty="0">
                <a:latin typeface="Times New Roman" panose="02020603050405020304" pitchFamily="18" charset="0"/>
                <a:cs typeface="Times New Roman" panose="02020603050405020304" pitchFamily="18" charset="0"/>
              </a:rPr>
              <a:t> anti-vascular endothelial growth factor injection</a:t>
            </a:r>
          </a:p>
          <a:p>
            <a:pPr marL="457200" indent="-457200" algn="l" rtl="0">
              <a:buFont typeface="+mj-lt"/>
              <a:buAutoNum type="alphaUcPeriod"/>
            </a:pPr>
            <a:r>
              <a:rPr lang="en-US" sz="2400" dirty="0" err="1">
                <a:latin typeface="Times New Roman" panose="02020603050405020304" pitchFamily="18" charset="0"/>
                <a:cs typeface="Times New Roman" panose="02020603050405020304" pitchFamily="18" charset="0"/>
              </a:rPr>
              <a:t>Intravitreal</a:t>
            </a:r>
            <a:r>
              <a:rPr lang="en-US" sz="2400" dirty="0">
                <a:latin typeface="Times New Roman" panose="02020603050405020304" pitchFamily="18" charset="0"/>
                <a:cs typeface="Times New Roman" panose="02020603050405020304" pitchFamily="18" charset="0"/>
              </a:rPr>
              <a:t> steroid injection</a:t>
            </a:r>
          </a:p>
          <a:p>
            <a:pPr marL="457200" indent="-457200" algn="l" rtl="0">
              <a:buFont typeface="+mj-lt"/>
              <a:buAutoNum type="alphaUcPeriod"/>
            </a:pPr>
            <a:r>
              <a:rPr lang="en-US" sz="2400" dirty="0">
                <a:latin typeface="Times New Roman" panose="02020603050405020304" pitchFamily="18" charset="0"/>
                <a:cs typeface="Times New Roman" panose="02020603050405020304" pitchFamily="18" charset="0"/>
              </a:rPr>
              <a:t>Oral B-blockers</a:t>
            </a:r>
            <a:endParaRPr lang="ar-JO" sz="2400"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2" cstate="print"/>
          <a:srcRect/>
          <a:stretch>
            <a:fillRect/>
          </a:stretch>
        </p:blipFill>
        <p:spPr bwMode="auto">
          <a:xfrm>
            <a:off x="4355976" y="2636912"/>
            <a:ext cx="4572000" cy="3933372"/>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8C174F98-9D6C-20ED-DB33-6C60A81837CD}"/>
              </a:ext>
            </a:extLst>
          </p:cNvPr>
          <p:cNvSpPr>
            <a:spLocks noGrp="1"/>
          </p:cNvSpPr>
          <p:nvPr>
            <p:ph type="sldNum" sz="quarter" idx="12"/>
          </p:nvPr>
        </p:nvSpPr>
        <p:spPr/>
        <p:txBody>
          <a:bodyPr/>
          <a:lstStyle/>
          <a:p>
            <a:fld id="{E90C49B3-DFFD-4844-A6FF-8C37A804B8FA}" type="slidenum">
              <a:rPr lang="en-US" smtClean="0"/>
              <a:t>190</a:t>
            </a:fld>
            <a:endParaRPr lang="en-US"/>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779912" y="2708920"/>
            <a:ext cx="5292080" cy="3675528"/>
          </a:xfrm>
          <a:prstGeom prst="rect">
            <a:avLst/>
          </a:prstGeom>
          <a:noFill/>
          <a:ln w="9525">
            <a:noFill/>
            <a:miter lim="800000"/>
            <a:headEnd/>
            <a:tailEnd/>
          </a:ln>
        </p:spPr>
      </p:pic>
      <p:sp>
        <p:nvSpPr>
          <p:cNvPr id="4" name="TextBox 3"/>
          <p:cNvSpPr txBox="1"/>
          <p:nvPr/>
        </p:nvSpPr>
        <p:spPr>
          <a:xfrm>
            <a:off x="0" y="40556"/>
            <a:ext cx="9144000" cy="2308324"/>
          </a:xfrm>
          <a:prstGeom prst="rect">
            <a:avLst/>
          </a:prstGeom>
          <a:noFill/>
        </p:spPr>
        <p:txBody>
          <a:bodyPr wrap="square" rtlCol="1">
            <a:spAutoFit/>
          </a:bodyPr>
          <a:lstStyle/>
          <a:p>
            <a:pPr algn="l" rtl="0"/>
            <a:r>
              <a:rPr lang="en-US" sz="2400" dirty="0">
                <a:latin typeface="Times New Roman" panose="02020603050405020304" pitchFamily="18" charset="0"/>
                <a:cs typeface="Times New Roman" panose="02020603050405020304" pitchFamily="18" charset="0"/>
              </a:rPr>
              <a:t>A 55 year old male patient with a history of hypertension came to the clinic with a </a:t>
            </a:r>
            <a:r>
              <a:rPr lang="en-US" sz="2400" dirty="0">
                <a:solidFill>
                  <a:srgbClr val="0070C0"/>
                </a:solidFill>
                <a:latin typeface="Times New Roman" panose="02020603050405020304" pitchFamily="18" charset="0"/>
                <a:cs typeface="Times New Roman" panose="02020603050405020304" pitchFamily="18" charset="0"/>
              </a:rPr>
              <a:t>sudden onset of visual loss</a:t>
            </a:r>
            <a:r>
              <a:rPr lang="en-US" sz="2400" dirty="0">
                <a:latin typeface="Times New Roman" panose="02020603050405020304" pitchFamily="18" charset="0"/>
                <a:cs typeface="Times New Roman" panose="02020603050405020304" pitchFamily="18" charset="0"/>
              </a:rPr>
              <a:t>. His best corrected visual acuity in the right eye 20/200 and in the left eye 20/20. The patients intraocular pressure in the right eye was </a:t>
            </a:r>
            <a:r>
              <a:rPr lang="en-US" sz="2400" dirty="0">
                <a:solidFill>
                  <a:srgbClr val="0070C0"/>
                </a:solidFill>
                <a:latin typeface="Times New Roman" panose="02020603050405020304" pitchFamily="18" charset="0"/>
                <a:cs typeface="Times New Roman" panose="02020603050405020304" pitchFamily="18" charset="0"/>
              </a:rPr>
              <a:t>27 mmHg </a:t>
            </a:r>
            <a:r>
              <a:rPr lang="en-US" sz="2400" dirty="0">
                <a:latin typeface="Times New Roman" panose="02020603050405020304" pitchFamily="18" charset="0"/>
                <a:cs typeface="Times New Roman" panose="02020603050405020304" pitchFamily="18" charset="0"/>
              </a:rPr>
              <a:t>and in the left eye </a:t>
            </a:r>
            <a:r>
              <a:rPr lang="en-US" sz="2400" dirty="0">
                <a:solidFill>
                  <a:srgbClr val="0070C0"/>
                </a:solidFill>
                <a:latin typeface="Times New Roman" panose="02020603050405020304" pitchFamily="18" charset="0"/>
                <a:cs typeface="Times New Roman" panose="02020603050405020304" pitchFamily="18" charset="0"/>
              </a:rPr>
              <a:t>25 mmHg</a:t>
            </a:r>
            <a:r>
              <a:rPr lang="en-US" sz="2400"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The most likely diagnosis of his right eye sudden loss of vision according to the </a:t>
            </a:r>
            <a:r>
              <a:rPr lang="en-US" sz="2400" b="1" u="sng" dirty="0" err="1">
                <a:latin typeface="Times New Roman" panose="02020603050405020304" pitchFamily="18" charset="0"/>
                <a:cs typeface="Times New Roman" panose="02020603050405020304" pitchFamily="18" charset="0"/>
              </a:rPr>
              <a:t>fundus</a:t>
            </a:r>
            <a:r>
              <a:rPr lang="en-US" sz="2400" b="1" u="sng" dirty="0">
                <a:latin typeface="Times New Roman" panose="02020603050405020304" pitchFamily="18" charset="0"/>
                <a:cs typeface="Times New Roman" panose="02020603050405020304" pitchFamily="18" charset="0"/>
              </a:rPr>
              <a:t> photograph is:</a:t>
            </a:r>
            <a:endParaRPr lang="ar-JO" sz="2400" b="1" u="sng"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5496" y="3140968"/>
            <a:ext cx="3960440" cy="2677656"/>
          </a:xfrm>
          <a:prstGeom prst="rect">
            <a:avLst/>
          </a:prstGeom>
          <a:noFill/>
        </p:spPr>
        <p:txBody>
          <a:bodyPr wrap="square" rtlCol="1">
            <a:spAutoFit/>
          </a:bodyPr>
          <a:lstStyle/>
          <a:p>
            <a:pPr marL="342900" indent="-342900" algn="l" rtl="0">
              <a:buFont typeface="+mj-lt"/>
              <a:buAutoNum type="alphaUcPeriod"/>
            </a:pPr>
            <a:r>
              <a:rPr lang="en-US" sz="2400" dirty="0">
                <a:latin typeface="Times New Roman" panose="02020603050405020304" pitchFamily="18" charset="0"/>
                <a:cs typeface="Times New Roman" panose="02020603050405020304" pitchFamily="18" charset="0"/>
              </a:rPr>
              <a:t>Central retinal artery occlusion</a:t>
            </a:r>
          </a:p>
          <a:p>
            <a:pPr marL="342900" indent="-342900" algn="l" rtl="0">
              <a:buFont typeface="+mj-lt"/>
              <a:buAutoNum type="alphaUcPeriod"/>
            </a:pPr>
            <a:r>
              <a:rPr lang="en-US" sz="2400" b="1" dirty="0">
                <a:solidFill>
                  <a:srgbClr val="FF0000"/>
                </a:solidFill>
                <a:latin typeface="Times New Roman" panose="02020603050405020304" pitchFamily="18" charset="0"/>
                <a:cs typeface="Times New Roman" panose="02020603050405020304" pitchFamily="18" charset="0"/>
              </a:rPr>
              <a:t>Central retinal vein occlusion</a:t>
            </a:r>
          </a:p>
          <a:p>
            <a:pPr marL="342900" indent="-342900" algn="l" rtl="0">
              <a:buFont typeface="+mj-lt"/>
              <a:buAutoNum type="alphaUcPeriod"/>
            </a:pPr>
            <a:r>
              <a:rPr lang="en-US" sz="2400" dirty="0">
                <a:latin typeface="Times New Roman" panose="02020603050405020304" pitchFamily="18" charset="0"/>
                <a:cs typeface="Times New Roman" panose="02020603050405020304" pitchFamily="18" charset="0"/>
              </a:rPr>
              <a:t>Retinal detachment</a:t>
            </a:r>
          </a:p>
          <a:p>
            <a:pPr marL="342900" indent="-342900" algn="l" rtl="0">
              <a:buFont typeface="+mj-lt"/>
              <a:buAutoNum type="alphaUcPeriod"/>
            </a:pPr>
            <a:r>
              <a:rPr lang="en-US" sz="2400" dirty="0">
                <a:latin typeface="Times New Roman" panose="02020603050405020304" pitchFamily="18" charset="0"/>
                <a:cs typeface="Times New Roman" panose="02020603050405020304" pitchFamily="18" charset="0"/>
              </a:rPr>
              <a:t>Diabetic macular </a:t>
            </a:r>
            <a:r>
              <a:rPr lang="en-US" sz="2400" dirty="0" err="1">
                <a:latin typeface="Times New Roman" panose="02020603050405020304" pitchFamily="18" charset="0"/>
                <a:cs typeface="Times New Roman" panose="02020603050405020304" pitchFamily="18" charset="0"/>
              </a:rPr>
              <a:t>oedema</a:t>
            </a:r>
            <a:endParaRPr lang="en-US" sz="2400" dirty="0">
              <a:latin typeface="Times New Roman" panose="02020603050405020304" pitchFamily="18" charset="0"/>
              <a:cs typeface="Times New Roman" panose="02020603050405020304" pitchFamily="18" charset="0"/>
            </a:endParaRPr>
          </a:p>
          <a:p>
            <a:pPr marL="342900" indent="-342900" algn="l" rtl="0">
              <a:buFont typeface="+mj-lt"/>
              <a:buAutoNum type="alphaUcPeriod"/>
            </a:pPr>
            <a:r>
              <a:rPr lang="en-US" sz="2400" dirty="0">
                <a:latin typeface="Times New Roman" panose="02020603050405020304" pitchFamily="18" charset="0"/>
                <a:cs typeface="Times New Roman" panose="02020603050405020304" pitchFamily="18" charset="0"/>
              </a:rPr>
              <a:t>Optic neuritis</a:t>
            </a:r>
            <a:endParaRPr lang="ar-JO" sz="24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566E023-E73C-8A44-5400-A06CF1CE53AE}"/>
              </a:ext>
            </a:extLst>
          </p:cNvPr>
          <p:cNvSpPr>
            <a:spLocks noGrp="1"/>
          </p:cNvSpPr>
          <p:nvPr>
            <p:ph type="sldNum" sz="quarter" idx="12"/>
          </p:nvPr>
        </p:nvSpPr>
        <p:spPr/>
        <p:txBody>
          <a:bodyPr/>
          <a:lstStyle/>
          <a:p>
            <a:fld id="{E90C49B3-DFFD-4844-A6FF-8C37A804B8FA}" type="slidenum">
              <a:rPr lang="en-US" smtClean="0"/>
              <a:t>191</a:t>
            </a:fld>
            <a:endParaRPr lang="en-US"/>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32656"/>
            <a:ext cx="9144000" cy="2308324"/>
          </a:xfrm>
          <a:prstGeom prst="rect">
            <a:avLst/>
          </a:prstGeom>
          <a:noFill/>
        </p:spPr>
        <p:txBody>
          <a:bodyPr wrap="square" rtlCol="1">
            <a:spAutoFit/>
          </a:bodyPr>
          <a:lstStyle/>
          <a:p>
            <a:pPr algn="l" rtl="0"/>
            <a:r>
              <a:rPr lang="en-US" sz="2400" dirty="0">
                <a:latin typeface="Times New Roman" panose="02020603050405020304" pitchFamily="18" charset="0"/>
                <a:cs typeface="Times New Roman" panose="02020603050405020304" pitchFamily="18" charset="0"/>
              </a:rPr>
              <a:t>A 55 year old male patient with a history of hypertension came to the clinic with a sudden onset of visual loss. His best corrected visual acuity in the right eye 20/200 and in the left eye 20/20. The patients intraocular pressure in the right eye was 27 mmHg and in the left eye 25 mmHg. </a:t>
            </a:r>
            <a:r>
              <a:rPr lang="en-US" sz="2400" b="1" u="sng" dirty="0">
                <a:latin typeface="Times New Roman" panose="02020603050405020304" pitchFamily="18" charset="0"/>
                <a:cs typeface="Times New Roman" panose="02020603050405020304" pitchFamily="18" charset="0"/>
              </a:rPr>
              <a:t>The most important clinical sign of retinal ischemia seen in this picture is:</a:t>
            </a:r>
            <a:endParaRPr lang="ar-JO" sz="2400" b="1" u="sng" dirty="0">
              <a:latin typeface="Times New Roman" panose="02020603050405020304" pitchFamily="18" charset="0"/>
              <a:cs typeface="Times New Roman" panose="02020603050405020304" pitchFamily="18" charset="0"/>
            </a:endParaRPr>
          </a:p>
        </p:txBody>
      </p:sp>
      <p:sp>
        <p:nvSpPr>
          <p:cNvPr id="5" name="TextBox 4"/>
          <p:cNvSpPr txBox="1"/>
          <p:nvPr/>
        </p:nvSpPr>
        <p:spPr>
          <a:xfrm>
            <a:off x="0" y="3434224"/>
            <a:ext cx="3707904" cy="1938992"/>
          </a:xfrm>
          <a:prstGeom prst="rect">
            <a:avLst/>
          </a:prstGeom>
          <a:noFill/>
        </p:spPr>
        <p:txBody>
          <a:bodyPr wrap="square" rtlCol="1">
            <a:spAutoFit/>
          </a:bodyPr>
          <a:lstStyle/>
          <a:p>
            <a:pPr marL="342900" indent="-342900" algn="l" rtl="0">
              <a:buFont typeface="+mj-lt"/>
              <a:buAutoNum type="alphaUcPeriod"/>
            </a:pPr>
            <a:r>
              <a:rPr lang="en-US" sz="2400" dirty="0">
                <a:latin typeface="Times New Roman" panose="02020603050405020304" pitchFamily="18" charset="0"/>
                <a:cs typeface="Times New Roman" panose="02020603050405020304" pitchFamily="18" charset="0"/>
              </a:rPr>
              <a:t>Splinter </a:t>
            </a:r>
            <a:r>
              <a:rPr lang="en-US" sz="2400" dirty="0" err="1">
                <a:latin typeface="Times New Roman" panose="02020603050405020304" pitchFamily="18" charset="0"/>
                <a:cs typeface="Times New Roman" panose="02020603050405020304" pitchFamily="18" charset="0"/>
              </a:rPr>
              <a:t>haemorrhages</a:t>
            </a:r>
            <a:endParaRPr lang="en-US" sz="2400" dirty="0">
              <a:latin typeface="Times New Roman" panose="02020603050405020304" pitchFamily="18" charset="0"/>
              <a:cs typeface="Times New Roman" panose="02020603050405020304" pitchFamily="18" charset="0"/>
            </a:endParaRPr>
          </a:p>
          <a:p>
            <a:pPr marL="342900" indent="-342900" algn="l" rtl="0">
              <a:buFont typeface="+mj-lt"/>
              <a:buAutoNum type="alphaUcPeriod"/>
            </a:pPr>
            <a:r>
              <a:rPr lang="en-US" sz="2400" dirty="0">
                <a:latin typeface="Times New Roman" panose="02020603050405020304" pitchFamily="18" charset="0"/>
                <a:cs typeface="Times New Roman" panose="02020603050405020304" pitchFamily="18" charset="0"/>
              </a:rPr>
              <a:t>Venous dilatation</a:t>
            </a:r>
          </a:p>
          <a:p>
            <a:pPr marL="342900" indent="-342900" algn="l" rtl="0">
              <a:buFont typeface="+mj-lt"/>
              <a:buAutoNum type="alphaUcPeriod"/>
            </a:pPr>
            <a:r>
              <a:rPr lang="en-US" sz="2400" dirty="0">
                <a:latin typeface="Times New Roman" panose="02020603050405020304" pitchFamily="18" charset="0"/>
                <a:cs typeface="Times New Roman" panose="02020603050405020304" pitchFamily="18" charset="0"/>
              </a:rPr>
              <a:t>Arterial attenuation</a:t>
            </a:r>
          </a:p>
          <a:p>
            <a:pPr marL="342900" indent="-342900" algn="l" rtl="0">
              <a:buFont typeface="+mj-lt"/>
              <a:buAutoNum type="alphaUcPeriod"/>
            </a:pPr>
            <a:r>
              <a:rPr lang="en-US" sz="2400" b="1" dirty="0">
                <a:solidFill>
                  <a:srgbClr val="FF0000"/>
                </a:solidFill>
                <a:latin typeface="Times New Roman" panose="02020603050405020304" pitchFamily="18" charset="0"/>
                <a:cs typeface="Times New Roman" panose="02020603050405020304" pitchFamily="18" charset="0"/>
              </a:rPr>
              <a:t>Cotton wool spots</a:t>
            </a:r>
          </a:p>
          <a:p>
            <a:pPr marL="342900" indent="-342900" algn="l" rtl="0">
              <a:buFont typeface="+mj-lt"/>
              <a:buAutoNum type="alphaUcPeriod"/>
            </a:pPr>
            <a:r>
              <a:rPr lang="en-US" sz="2400" dirty="0">
                <a:latin typeface="Times New Roman" panose="02020603050405020304" pitchFamily="18" charset="0"/>
                <a:cs typeface="Times New Roman" panose="02020603050405020304" pitchFamily="18" charset="0"/>
              </a:rPr>
              <a:t>Bone </a:t>
            </a:r>
            <a:r>
              <a:rPr lang="en-US" sz="2400" dirty="0" err="1">
                <a:latin typeface="Times New Roman" panose="02020603050405020304" pitchFamily="18" charset="0"/>
                <a:cs typeface="Times New Roman" panose="02020603050405020304" pitchFamily="18" charset="0"/>
              </a:rPr>
              <a:t>spicules</a:t>
            </a:r>
            <a:endParaRPr lang="ar-JO" sz="2400"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2" cstate="print"/>
          <a:srcRect/>
          <a:stretch>
            <a:fillRect/>
          </a:stretch>
        </p:blipFill>
        <p:spPr bwMode="auto">
          <a:xfrm>
            <a:off x="3744416" y="2705800"/>
            <a:ext cx="5292080" cy="3675528"/>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F41A2478-48D0-4711-78AA-5F9ACFD97F49}"/>
              </a:ext>
            </a:extLst>
          </p:cNvPr>
          <p:cNvSpPr>
            <a:spLocks noGrp="1"/>
          </p:cNvSpPr>
          <p:nvPr>
            <p:ph type="sldNum" sz="quarter" idx="12"/>
          </p:nvPr>
        </p:nvSpPr>
        <p:spPr/>
        <p:txBody>
          <a:bodyPr/>
          <a:lstStyle/>
          <a:p>
            <a:fld id="{E90C49B3-DFFD-4844-A6FF-8C37A804B8FA}" type="slidenum">
              <a:rPr lang="en-US" smtClean="0"/>
              <a:t>192</a:t>
            </a:fld>
            <a:endParaRPr 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04664"/>
            <a:ext cx="9144000" cy="4524315"/>
          </a:xfrm>
          <a:prstGeom prst="rect">
            <a:avLst/>
          </a:prstGeom>
          <a:noFill/>
        </p:spPr>
        <p:txBody>
          <a:bodyPr wrap="square" rtlCol="1">
            <a:spAutoFit/>
          </a:bodyPr>
          <a:lstStyle/>
          <a:p>
            <a:pPr algn="l" rtl="0"/>
            <a:r>
              <a:rPr lang="en-US" sz="2400" dirty="0">
                <a:latin typeface="Times New Roman" panose="02020603050405020304" pitchFamily="18" charset="0"/>
                <a:cs typeface="Times New Roman" panose="02020603050405020304" pitchFamily="18" charset="0"/>
              </a:rPr>
              <a:t>A 2 year old child brought by his parents with the following picture. The mother is worried because of the constant </a:t>
            </a:r>
            <a:r>
              <a:rPr lang="en-US" sz="2400" dirty="0" err="1">
                <a:latin typeface="Times New Roman" panose="02020603050405020304" pitchFamily="18" charset="0"/>
                <a:cs typeface="Times New Roman" panose="02020603050405020304" pitchFamily="18" charset="0"/>
              </a:rPr>
              <a:t>lacrimation</a:t>
            </a:r>
            <a:r>
              <a:rPr lang="en-US" sz="2400" dirty="0">
                <a:latin typeface="Times New Roman" panose="02020603050405020304" pitchFamily="18" charset="0"/>
                <a:cs typeface="Times New Roman" panose="02020603050405020304" pitchFamily="18" charset="0"/>
              </a:rPr>
              <a:t> her child has. </a:t>
            </a:r>
            <a:r>
              <a:rPr lang="en-US" sz="2400" b="1" u="sng" dirty="0">
                <a:latin typeface="Times New Roman" panose="02020603050405020304" pitchFamily="18" charset="0"/>
                <a:cs typeface="Times New Roman" panose="02020603050405020304" pitchFamily="18" charset="0"/>
              </a:rPr>
              <a:t>The most likely clinical sign the patient might have according to the picture is:</a:t>
            </a:r>
          </a:p>
          <a:p>
            <a:pPr algn="l" rtl="0"/>
            <a:endParaRPr lang="en-US" sz="2400" dirty="0">
              <a:latin typeface="Times New Roman" panose="02020603050405020304" pitchFamily="18" charset="0"/>
              <a:cs typeface="Times New Roman" panose="02020603050405020304" pitchFamily="18" charset="0"/>
            </a:endParaRPr>
          </a:p>
          <a:p>
            <a:pPr algn="l" rtl="0"/>
            <a:endParaRPr lang="en-US" sz="2400" dirty="0">
              <a:latin typeface="Times New Roman" panose="02020603050405020304" pitchFamily="18" charset="0"/>
              <a:cs typeface="Times New Roman" panose="02020603050405020304" pitchFamily="18" charset="0"/>
            </a:endParaRPr>
          </a:p>
          <a:p>
            <a:pPr algn="l" rtl="0"/>
            <a:endParaRPr lang="en-US" sz="2400" dirty="0">
              <a:latin typeface="Times New Roman" panose="02020603050405020304" pitchFamily="18" charset="0"/>
              <a:cs typeface="Times New Roman" panose="02020603050405020304" pitchFamily="18" charset="0"/>
            </a:endParaRPr>
          </a:p>
          <a:p>
            <a:pPr marL="457200" indent="-457200" algn="l" rtl="0">
              <a:buFont typeface="+mj-lt"/>
              <a:buAutoNum type="alphaUcPeriod"/>
            </a:pPr>
            <a:r>
              <a:rPr lang="en-US" sz="2400" dirty="0">
                <a:latin typeface="Times New Roman" panose="02020603050405020304" pitchFamily="18" charset="0"/>
                <a:cs typeface="Times New Roman" panose="02020603050405020304" pitchFamily="18" charset="0"/>
              </a:rPr>
              <a:t>Cataract </a:t>
            </a:r>
          </a:p>
          <a:p>
            <a:pPr marL="457200" indent="-457200" algn="l" rtl="0">
              <a:buFont typeface="+mj-lt"/>
              <a:buAutoNum type="alphaUcPeriod"/>
            </a:pPr>
            <a:r>
              <a:rPr lang="en-US" sz="2400" b="1" dirty="0" err="1">
                <a:solidFill>
                  <a:srgbClr val="FF0000"/>
                </a:solidFill>
                <a:latin typeface="Times New Roman" panose="02020603050405020304" pitchFamily="18" charset="0"/>
                <a:cs typeface="Times New Roman" panose="02020603050405020304" pitchFamily="18" charset="0"/>
              </a:rPr>
              <a:t>Buphthalmos</a:t>
            </a:r>
            <a:r>
              <a:rPr lang="en-US" sz="2400" b="1" dirty="0">
                <a:solidFill>
                  <a:srgbClr val="FF0000"/>
                </a:solidFill>
                <a:latin typeface="Times New Roman" panose="02020603050405020304" pitchFamily="18" charset="0"/>
                <a:cs typeface="Times New Roman" panose="02020603050405020304" pitchFamily="18" charset="0"/>
              </a:rPr>
              <a:t> (enlarged eye)</a:t>
            </a:r>
          </a:p>
          <a:p>
            <a:pPr marL="457200" indent="-457200" algn="l" rtl="0">
              <a:buFont typeface="+mj-lt"/>
              <a:buAutoNum type="alphaUcPeriod"/>
            </a:pPr>
            <a:r>
              <a:rPr lang="en-US" sz="2400" dirty="0" err="1">
                <a:latin typeface="Times New Roman" panose="02020603050405020304" pitchFamily="18" charset="0"/>
                <a:cs typeface="Times New Roman" panose="02020603050405020304" pitchFamily="18" charset="0"/>
              </a:rPr>
              <a:t>Leukocoria</a:t>
            </a:r>
            <a:endParaRPr lang="en-US" sz="2400" dirty="0">
              <a:latin typeface="Times New Roman" panose="02020603050405020304" pitchFamily="18" charset="0"/>
              <a:cs typeface="Times New Roman" panose="02020603050405020304" pitchFamily="18" charset="0"/>
            </a:endParaRPr>
          </a:p>
          <a:p>
            <a:pPr marL="457200" indent="-457200" algn="l" rtl="0">
              <a:buFont typeface="+mj-lt"/>
              <a:buAutoNum type="alphaUcPeriod"/>
            </a:pPr>
            <a:r>
              <a:rPr lang="en-US" sz="2400" dirty="0">
                <a:latin typeface="Times New Roman" panose="02020603050405020304" pitchFamily="18" charset="0"/>
                <a:cs typeface="Times New Roman" panose="02020603050405020304" pitchFamily="18" charset="0"/>
              </a:rPr>
              <a:t>Upper lid </a:t>
            </a:r>
            <a:r>
              <a:rPr lang="en-US" sz="2400" dirty="0" err="1">
                <a:latin typeface="Times New Roman" panose="02020603050405020304" pitchFamily="18" charset="0"/>
                <a:cs typeface="Times New Roman" panose="02020603050405020304" pitchFamily="18" charset="0"/>
              </a:rPr>
              <a:t>ptosis</a:t>
            </a:r>
            <a:endParaRPr lang="en-US" sz="2400" dirty="0">
              <a:latin typeface="Times New Roman" panose="02020603050405020304" pitchFamily="18" charset="0"/>
              <a:cs typeface="Times New Roman" panose="02020603050405020304" pitchFamily="18" charset="0"/>
            </a:endParaRPr>
          </a:p>
          <a:p>
            <a:pPr marL="457200" indent="-457200" algn="l" rtl="0">
              <a:buFont typeface="+mj-lt"/>
              <a:buAutoNum type="alphaUcPeriod"/>
            </a:pPr>
            <a:r>
              <a:rPr lang="en-US" sz="2400" dirty="0">
                <a:latin typeface="Times New Roman" panose="02020603050405020304" pitchFamily="18" charset="0"/>
                <a:cs typeface="Times New Roman" panose="02020603050405020304" pitchFamily="18" charset="0"/>
              </a:rPr>
              <a:t>Corneal ulcer</a:t>
            </a:r>
          </a:p>
        </p:txBody>
      </p:sp>
      <p:pic>
        <p:nvPicPr>
          <p:cNvPr id="5" name="Picture 4"/>
          <p:cNvPicPr>
            <a:picLocks noChangeAspect="1" noChangeArrowheads="1"/>
          </p:cNvPicPr>
          <p:nvPr/>
        </p:nvPicPr>
        <p:blipFill>
          <a:blip r:embed="rId2" cstate="print"/>
          <a:srcRect/>
          <a:stretch>
            <a:fillRect/>
          </a:stretch>
        </p:blipFill>
        <p:spPr bwMode="auto">
          <a:xfrm>
            <a:off x="4355976" y="2120393"/>
            <a:ext cx="4680520" cy="325282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99B8A6A9-A4C1-0390-F3CA-CAFB14358944}"/>
              </a:ext>
            </a:extLst>
          </p:cNvPr>
          <p:cNvSpPr>
            <a:spLocks noGrp="1"/>
          </p:cNvSpPr>
          <p:nvPr>
            <p:ph type="sldNum" sz="quarter" idx="12"/>
          </p:nvPr>
        </p:nvSpPr>
        <p:spPr/>
        <p:txBody>
          <a:bodyPr/>
          <a:lstStyle/>
          <a:p>
            <a:fld id="{E90C49B3-DFFD-4844-A6FF-8C37A804B8FA}" type="slidenum">
              <a:rPr lang="en-US" smtClean="0"/>
              <a:t>193</a:t>
            </a:fld>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8640"/>
            <a:ext cx="9144000" cy="4893647"/>
          </a:xfrm>
          <a:prstGeom prst="rect">
            <a:avLst/>
          </a:prstGeom>
          <a:noFill/>
        </p:spPr>
        <p:txBody>
          <a:bodyPr wrap="square" rtlCol="1">
            <a:spAutoFit/>
          </a:bodyPr>
          <a:lstStyle/>
          <a:p>
            <a:pPr algn="l" rtl="0"/>
            <a:r>
              <a:rPr lang="en-US" sz="2400" dirty="0">
                <a:latin typeface="Times New Roman" panose="02020603050405020304" pitchFamily="18" charset="0"/>
                <a:cs typeface="Times New Roman" panose="02020603050405020304" pitchFamily="18" charset="0"/>
              </a:rPr>
              <a:t>A 2 year old child brought by his parents with the following picture. The mother is worried because of the constant </a:t>
            </a:r>
            <a:r>
              <a:rPr lang="en-US" sz="2400" dirty="0" err="1">
                <a:latin typeface="Times New Roman" panose="02020603050405020304" pitchFamily="18" charset="0"/>
                <a:cs typeface="Times New Roman" panose="02020603050405020304" pitchFamily="18" charset="0"/>
              </a:rPr>
              <a:t>lacrimation</a:t>
            </a:r>
            <a:r>
              <a:rPr lang="en-US" sz="2400" dirty="0">
                <a:latin typeface="Times New Roman" panose="02020603050405020304" pitchFamily="18" charset="0"/>
                <a:cs typeface="Times New Roman" panose="02020603050405020304" pitchFamily="18" charset="0"/>
              </a:rPr>
              <a:t> her child has. </a:t>
            </a:r>
            <a:r>
              <a:rPr lang="en-US" sz="2400" b="1" u="sng" dirty="0">
                <a:latin typeface="Times New Roman" panose="02020603050405020304" pitchFamily="18" charset="0"/>
                <a:cs typeface="Times New Roman" panose="02020603050405020304" pitchFamily="18" charset="0"/>
              </a:rPr>
              <a:t>The most likely diagnosis of this patient ocular problem, provided that is intraocular pressure was </a:t>
            </a:r>
            <a:r>
              <a:rPr lang="en-US" sz="2400" b="1" u="sng" dirty="0">
                <a:solidFill>
                  <a:srgbClr val="0070C0"/>
                </a:solidFill>
                <a:latin typeface="Times New Roman" panose="02020603050405020304" pitchFamily="18" charset="0"/>
                <a:cs typeface="Times New Roman" panose="02020603050405020304" pitchFamily="18" charset="0"/>
              </a:rPr>
              <a:t>27 mmHg </a:t>
            </a:r>
            <a:r>
              <a:rPr lang="en-US" sz="2400" b="1" u="sng" dirty="0">
                <a:latin typeface="Times New Roman" panose="02020603050405020304" pitchFamily="18" charset="0"/>
                <a:cs typeface="Times New Roman" panose="02020603050405020304" pitchFamily="18" charset="0"/>
              </a:rPr>
              <a:t>is:</a:t>
            </a:r>
          </a:p>
          <a:p>
            <a:pPr algn="l" rtl="0"/>
            <a:endParaRPr lang="en-US" sz="2400" dirty="0">
              <a:latin typeface="Times New Roman" panose="02020603050405020304" pitchFamily="18" charset="0"/>
              <a:cs typeface="Times New Roman" panose="02020603050405020304" pitchFamily="18" charset="0"/>
            </a:endParaRPr>
          </a:p>
          <a:p>
            <a:pPr algn="l" rtl="0"/>
            <a:endParaRPr lang="en-US" sz="2400" dirty="0">
              <a:latin typeface="Times New Roman" panose="02020603050405020304" pitchFamily="18" charset="0"/>
              <a:cs typeface="Times New Roman" panose="02020603050405020304" pitchFamily="18" charset="0"/>
            </a:endParaRPr>
          </a:p>
          <a:p>
            <a:pPr algn="l" rtl="0"/>
            <a:endParaRPr lang="en-US" sz="2400" dirty="0">
              <a:latin typeface="Times New Roman" panose="02020603050405020304" pitchFamily="18" charset="0"/>
              <a:cs typeface="Times New Roman" panose="02020603050405020304" pitchFamily="18" charset="0"/>
            </a:endParaRPr>
          </a:p>
          <a:p>
            <a:pPr algn="l" rtl="0"/>
            <a:endParaRPr lang="en-US" sz="2400" dirty="0">
              <a:latin typeface="Times New Roman" panose="02020603050405020304" pitchFamily="18" charset="0"/>
              <a:cs typeface="Times New Roman" panose="02020603050405020304" pitchFamily="18" charset="0"/>
            </a:endParaRPr>
          </a:p>
          <a:p>
            <a:pPr marL="457200" indent="-457200" algn="l" rtl="0">
              <a:buFont typeface="+mj-lt"/>
              <a:buAutoNum type="alphaUcPeriod"/>
            </a:pPr>
            <a:r>
              <a:rPr lang="en-US" sz="2400" dirty="0" err="1">
                <a:latin typeface="Times New Roman" panose="02020603050405020304" pitchFamily="18" charset="0"/>
                <a:cs typeface="Times New Roman" panose="02020603050405020304" pitchFamily="18" charset="0"/>
              </a:rPr>
              <a:t>Nasolacrimal</a:t>
            </a:r>
            <a:r>
              <a:rPr lang="en-US" sz="2400" dirty="0">
                <a:latin typeface="Times New Roman" panose="02020603050405020304" pitchFamily="18" charset="0"/>
                <a:cs typeface="Times New Roman" panose="02020603050405020304" pitchFamily="18" charset="0"/>
              </a:rPr>
              <a:t> duct obstruction</a:t>
            </a:r>
          </a:p>
          <a:p>
            <a:pPr marL="457200" indent="-457200" algn="l" rtl="0">
              <a:buFont typeface="+mj-lt"/>
              <a:buAutoNum type="alphaUcPeriod"/>
            </a:pPr>
            <a:r>
              <a:rPr lang="en-US" sz="2400" b="1" dirty="0">
                <a:solidFill>
                  <a:srgbClr val="FF0000"/>
                </a:solidFill>
                <a:latin typeface="Times New Roman" panose="02020603050405020304" pitchFamily="18" charset="0"/>
                <a:cs typeface="Times New Roman" panose="02020603050405020304" pitchFamily="18" charset="0"/>
              </a:rPr>
              <a:t>Congenital glaucoma</a:t>
            </a:r>
          </a:p>
          <a:p>
            <a:pPr marL="457200" indent="-457200" algn="l" rtl="0">
              <a:buFont typeface="+mj-lt"/>
              <a:buAutoNum type="alphaUcPeriod"/>
            </a:pPr>
            <a:r>
              <a:rPr lang="en-US" sz="2400" dirty="0">
                <a:latin typeface="Times New Roman" panose="02020603050405020304" pitchFamily="18" charset="0"/>
                <a:cs typeface="Times New Roman" panose="02020603050405020304" pitchFamily="18" charset="0"/>
              </a:rPr>
              <a:t>Congenital cataract</a:t>
            </a:r>
          </a:p>
          <a:p>
            <a:pPr marL="457200" indent="-457200" algn="l" rtl="0">
              <a:buFont typeface="+mj-lt"/>
              <a:buAutoNum type="alphaUcPeriod"/>
            </a:pPr>
            <a:r>
              <a:rPr lang="en-US" sz="2400" dirty="0">
                <a:latin typeface="Times New Roman" panose="02020603050405020304" pitchFamily="18" charset="0"/>
                <a:cs typeface="Times New Roman" panose="02020603050405020304" pitchFamily="18" charset="0"/>
              </a:rPr>
              <a:t>Bacterial </a:t>
            </a:r>
            <a:r>
              <a:rPr lang="en-US" sz="2400" dirty="0" err="1">
                <a:latin typeface="Times New Roman" panose="02020603050405020304" pitchFamily="18" charset="0"/>
                <a:cs typeface="Times New Roman" panose="02020603050405020304" pitchFamily="18" charset="0"/>
              </a:rPr>
              <a:t>keratitis</a:t>
            </a:r>
            <a:endParaRPr lang="en-US" sz="2400" dirty="0">
              <a:latin typeface="Times New Roman" panose="02020603050405020304" pitchFamily="18" charset="0"/>
              <a:cs typeface="Times New Roman" panose="02020603050405020304" pitchFamily="18" charset="0"/>
            </a:endParaRPr>
          </a:p>
          <a:p>
            <a:pPr marL="457200" indent="-457200" algn="l" rtl="0">
              <a:buFont typeface="+mj-lt"/>
              <a:buAutoNum type="alphaUcPeriod"/>
            </a:pPr>
            <a:r>
              <a:rPr lang="en-US" sz="2400" dirty="0">
                <a:latin typeface="Times New Roman" panose="02020603050405020304" pitchFamily="18" charset="0"/>
                <a:cs typeface="Times New Roman" panose="02020603050405020304" pitchFamily="18" charset="0"/>
              </a:rPr>
              <a:t>Fungal </a:t>
            </a:r>
            <a:r>
              <a:rPr lang="en-US" sz="2400" dirty="0" err="1">
                <a:latin typeface="Times New Roman" panose="02020603050405020304" pitchFamily="18" charset="0"/>
                <a:cs typeface="Times New Roman" panose="02020603050405020304" pitchFamily="18" charset="0"/>
              </a:rPr>
              <a:t>keratitis</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2" cstate="print"/>
          <a:srcRect/>
          <a:stretch>
            <a:fillRect/>
          </a:stretch>
        </p:blipFill>
        <p:spPr bwMode="auto">
          <a:xfrm>
            <a:off x="4355976" y="2120393"/>
            <a:ext cx="4680520" cy="325282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D48C1400-777B-BB05-C4C9-9EF4332FBB6F}"/>
              </a:ext>
            </a:extLst>
          </p:cNvPr>
          <p:cNvSpPr>
            <a:spLocks noGrp="1"/>
          </p:cNvSpPr>
          <p:nvPr>
            <p:ph type="sldNum" sz="quarter" idx="12"/>
          </p:nvPr>
        </p:nvSpPr>
        <p:spPr/>
        <p:txBody>
          <a:bodyPr/>
          <a:lstStyle/>
          <a:p>
            <a:fld id="{E90C49B3-DFFD-4844-A6FF-8C37A804B8FA}" type="slidenum">
              <a:rPr lang="en-US" smtClean="0"/>
              <a:t>194</a:t>
            </a:fld>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28800"/>
            <a:ext cx="8229600" cy="4525963"/>
          </a:xfrm>
        </p:spPr>
        <p:txBody>
          <a:bodyPr/>
          <a:lstStyle/>
          <a:p>
            <a:pPr marL="514350" indent="-514350">
              <a:buFont typeface="+mj-lt"/>
              <a:buAutoNum type="arabicPeriod"/>
            </a:pPr>
            <a:r>
              <a:rPr lang="en-US" dirty="0" err="1"/>
              <a:t>Decribe</a:t>
            </a:r>
            <a:r>
              <a:rPr lang="en-US" dirty="0"/>
              <a:t> the findings</a:t>
            </a:r>
          </a:p>
          <a:p>
            <a:pPr marL="514350" indent="-514350">
              <a:buFont typeface="+mj-lt"/>
              <a:buAutoNum type="arabicPeriod"/>
            </a:pPr>
            <a:r>
              <a:rPr lang="en-US" dirty="0"/>
              <a:t>Your dx</a:t>
            </a:r>
          </a:p>
          <a:p>
            <a:pPr marL="514350" indent="-514350">
              <a:buFont typeface="+mj-lt"/>
              <a:buAutoNum type="arabicPeriod"/>
            </a:pPr>
            <a:r>
              <a:rPr lang="en-US" dirty="0"/>
              <a:t>Malignant or benign</a:t>
            </a:r>
          </a:p>
          <a:p>
            <a:pPr marL="514350" indent="-514350">
              <a:buFont typeface="+mj-lt"/>
              <a:buAutoNum type="arabicPeriod"/>
            </a:pPr>
            <a:r>
              <a:rPr lang="en-US" dirty="0"/>
              <a:t>Type of associated </a:t>
            </a:r>
            <a:r>
              <a:rPr lang="en-US" dirty="0" err="1"/>
              <a:t>glucoma</a:t>
            </a:r>
            <a:endParaRPr lang="en-US" dirty="0"/>
          </a:p>
        </p:txBody>
      </p:sp>
      <p:pic>
        <p:nvPicPr>
          <p:cNvPr id="5" name="Picture 4" descr="A close up of a persons fac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1052736"/>
            <a:ext cx="3051768" cy="2880320"/>
          </a:xfrm>
          <a:prstGeom prst="rect">
            <a:avLst/>
          </a:prstGeom>
        </p:spPr>
      </p:pic>
      <p:sp>
        <p:nvSpPr>
          <p:cNvPr id="6" name="TextBox 5"/>
          <p:cNvSpPr txBox="1"/>
          <p:nvPr/>
        </p:nvSpPr>
        <p:spPr>
          <a:xfrm>
            <a:off x="457200" y="575733"/>
            <a:ext cx="3394720" cy="584775"/>
          </a:xfrm>
          <a:prstGeom prst="rect">
            <a:avLst/>
          </a:prstGeom>
          <a:noFill/>
        </p:spPr>
        <p:txBody>
          <a:bodyPr wrap="square" rtlCol="0">
            <a:spAutoFit/>
          </a:bodyPr>
          <a:lstStyle/>
          <a:p>
            <a:r>
              <a:rPr lang="en-US" sz="3200" b="1" dirty="0">
                <a:solidFill>
                  <a:srgbClr val="FF0000"/>
                </a:solidFill>
              </a:rPr>
              <a:t>Question 2</a:t>
            </a:r>
          </a:p>
        </p:txBody>
      </p:sp>
      <p:sp>
        <p:nvSpPr>
          <p:cNvPr id="2" name="Slide Number Placeholder 1">
            <a:extLst>
              <a:ext uri="{FF2B5EF4-FFF2-40B4-BE49-F238E27FC236}">
                <a16:creationId xmlns:a16="http://schemas.microsoft.com/office/drawing/2014/main" id="{8D7A5CDC-137E-D169-90B2-6C11450CF67F}"/>
              </a:ext>
            </a:extLst>
          </p:cNvPr>
          <p:cNvSpPr>
            <a:spLocks noGrp="1"/>
          </p:cNvSpPr>
          <p:nvPr>
            <p:ph type="sldNum" sz="quarter" idx="12"/>
          </p:nvPr>
        </p:nvSpPr>
        <p:spPr/>
        <p:txBody>
          <a:bodyPr/>
          <a:lstStyle/>
          <a:p>
            <a:fld id="{E90C49B3-DFFD-4844-A6FF-8C37A804B8FA}" type="slidenum">
              <a:rPr lang="en-US" smtClean="0"/>
              <a:t>195</a:t>
            </a:fld>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1-dark irregular mass in anterior chamber cover the lower third of iris, the </a:t>
            </a:r>
            <a:r>
              <a:rPr lang="en-US" b="1" dirty="0"/>
              <a:t>pupil is not involved </a:t>
            </a:r>
            <a:endParaRPr lang="en-US" dirty="0"/>
          </a:p>
          <a:p>
            <a:pPr marL="0" indent="0">
              <a:buNone/>
            </a:pPr>
            <a:r>
              <a:rPr lang="en-US" dirty="0"/>
              <a:t>2- melanoma </a:t>
            </a:r>
          </a:p>
          <a:p>
            <a:pPr marL="0" indent="0">
              <a:buNone/>
            </a:pPr>
            <a:r>
              <a:rPr lang="en-US" dirty="0"/>
              <a:t>3-malignant</a:t>
            </a:r>
          </a:p>
          <a:p>
            <a:pPr marL="0" indent="0">
              <a:buNone/>
            </a:pPr>
            <a:r>
              <a:rPr lang="en-US" dirty="0">
                <a:solidFill>
                  <a:srgbClr val="0070C0"/>
                </a:solidFill>
              </a:rPr>
              <a:t>4- secondary neovascular glaucoma </a:t>
            </a:r>
            <a:r>
              <a:rPr lang="en-US" dirty="0"/>
              <a:t>(answer from doctor)</a:t>
            </a:r>
          </a:p>
        </p:txBody>
      </p:sp>
      <p:sp>
        <p:nvSpPr>
          <p:cNvPr id="2" name="Slide Number Placeholder 1">
            <a:extLst>
              <a:ext uri="{FF2B5EF4-FFF2-40B4-BE49-F238E27FC236}">
                <a16:creationId xmlns:a16="http://schemas.microsoft.com/office/drawing/2014/main" id="{ED3CA1AF-4EEF-6AF9-513F-7C1B68EBD0C4}"/>
              </a:ext>
            </a:extLst>
          </p:cNvPr>
          <p:cNvSpPr>
            <a:spLocks noGrp="1"/>
          </p:cNvSpPr>
          <p:nvPr>
            <p:ph type="sldNum" sz="quarter" idx="12"/>
          </p:nvPr>
        </p:nvSpPr>
        <p:spPr/>
        <p:txBody>
          <a:bodyPr/>
          <a:lstStyle/>
          <a:p>
            <a:fld id="{E90C49B3-DFFD-4844-A6FF-8C37A804B8FA}" type="slidenum">
              <a:rPr lang="en-US" smtClean="0"/>
              <a:t>196</a:t>
            </a:fld>
            <a:endParaRPr lang="en-US"/>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Ophthalmology 19/12 /2019</a:t>
            </a:r>
          </a:p>
        </p:txBody>
      </p:sp>
      <p:sp>
        <p:nvSpPr>
          <p:cNvPr id="3" name="Subtitle 2"/>
          <p:cNvSpPr>
            <a:spLocks noGrp="1"/>
          </p:cNvSpPr>
          <p:nvPr>
            <p:ph type="subTitle" idx="1"/>
          </p:nvPr>
        </p:nvSpPr>
        <p:spPr>
          <a:xfrm>
            <a:off x="1371600" y="3886200"/>
            <a:ext cx="6656784" cy="1752600"/>
          </a:xfrm>
        </p:spPr>
        <p:txBody>
          <a:bodyPr/>
          <a:lstStyle/>
          <a:p>
            <a:r>
              <a:rPr lang="en-US" dirty="0"/>
              <a:t>Done by </a:t>
            </a:r>
            <a:r>
              <a:rPr lang="en-US" dirty="0" err="1"/>
              <a:t>Sajeda</a:t>
            </a:r>
            <a:r>
              <a:rPr lang="en-US" dirty="0"/>
              <a:t> </a:t>
            </a:r>
            <a:r>
              <a:rPr lang="en-US" dirty="0" err="1"/>
              <a:t>Subuh</a:t>
            </a:r>
            <a:r>
              <a:rPr lang="en-US" dirty="0"/>
              <a:t> and Rana </a:t>
            </a:r>
            <a:r>
              <a:rPr lang="en-US" dirty="0" err="1"/>
              <a:t>Wadi</a:t>
            </a:r>
            <a:endParaRPr lang="en-US" dirty="0"/>
          </a:p>
          <a:p>
            <a:r>
              <a:rPr lang="en-US" dirty="0"/>
              <a:t>-</a:t>
            </a:r>
            <a:r>
              <a:rPr lang="en-US" sz="2000" dirty="0">
                <a:solidFill>
                  <a:srgbClr val="FF0000"/>
                </a:solidFill>
              </a:rPr>
              <a:t>all the pic is similar to that in the exam but not same</a:t>
            </a:r>
            <a:r>
              <a:rPr lang="en-US" dirty="0"/>
              <a:t>  </a:t>
            </a:r>
          </a:p>
        </p:txBody>
      </p:sp>
      <p:sp>
        <p:nvSpPr>
          <p:cNvPr id="4" name="Slide Number Placeholder 3">
            <a:extLst>
              <a:ext uri="{FF2B5EF4-FFF2-40B4-BE49-F238E27FC236}">
                <a16:creationId xmlns:a16="http://schemas.microsoft.com/office/drawing/2014/main" id="{7CB7BD0B-7DC8-2C79-5BD4-D6314722E8D3}"/>
              </a:ext>
            </a:extLst>
          </p:cNvPr>
          <p:cNvSpPr>
            <a:spLocks noGrp="1"/>
          </p:cNvSpPr>
          <p:nvPr>
            <p:ph type="sldNum" sz="quarter" idx="12"/>
          </p:nvPr>
        </p:nvSpPr>
        <p:spPr/>
        <p:txBody>
          <a:bodyPr/>
          <a:lstStyle/>
          <a:p>
            <a:fld id="{E90C49B3-DFFD-4844-A6FF-8C37A804B8FA}" type="slidenum">
              <a:rPr lang="en-US" smtClean="0"/>
              <a:t>197</a:t>
            </a:fld>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US" dirty="0"/>
              <a:t>Ciliary injection? </a:t>
            </a:r>
          </a:p>
          <a:p>
            <a:pPr marL="0" indent="0" algn="l">
              <a:buNone/>
            </a:pPr>
            <a:r>
              <a:rPr lang="en-US" dirty="0"/>
              <a:t>What is the sign?</a:t>
            </a:r>
          </a:p>
          <a:p>
            <a:pPr marL="0" indent="0" algn="l">
              <a:buNone/>
            </a:pPr>
            <a:r>
              <a:rPr lang="en-US" dirty="0"/>
              <a:t>What is the investigation?   </a:t>
            </a:r>
          </a:p>
          <a:p>
            <a:pPr marL="0" indent="0" algn="l">
              <a:buNone/>
            </a:pPr>
            <a:r>
              <a:rPr lang="en-US"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9095" y="1404273"/>
            <a:ext cx="4211960"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B64B978F-0A19-245A-8B89-A5D733E1D41F}"/>
              </a:ext>
            </a:extLst>
          </p:cNvPr>
          <p:cNvSpPr>
            <a:spLocks noGrp="1"/>
          </p:cNvSpPr>
          <p:nvPr>
            <p:ph type="sldNum" sz="quarter" idx="12"/>
          </p:nvPr>
        </p:nvSpPr>
        <p:spPr/>
        <p:txBody>
          <a:bodyPr/>
          <a:lstStyle/>
          <a:p>
            <a:fld id="{E90C49B3-DFFD-4844-A6FF-8C37A804B8FA}" type="slidenum">
              <a:rPr lang="en-US" smtClean="0"/>
              <a:t>198</a:t>
            </a:fld>
            <a:endParaRPr 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US" dirty="0"/>
              <a:t>Foreign body after RTA….</a:t>
            </a:r>
          </a:p>
          <a:p>
            <a:pPr marL="0" indent="0" algn="l">
              <a:buNone/>
            </a:pPr>
            <a:r>
              <a:rPr lang="en-US" dirty="0"/>
              <a:t>What is the white lesion ?</a:t>
            </a:r>
          </a:p>
          <a:p>
            <a:pPr marL="0" indent="0" algn="l">
              <a:buNone/>
            </a:pPr>
            <a:r>
              <a:rPr lang="ar-JO" dirty="0"/>
              <a:t> </a:t>
            </a:r>
            <a:r>
              <a:rPr lang="en-US" dirty="0"/>
              <a:t>Management as GP ?</a:t>
            </a:r>
          </a:p>
        </p:txBody>
      </p:sp>
      <p:sp>
        <p:nvSpPr>
          <p:cNvPr id="2" name="Slide Number Placeholder 1">
            <a:extLst>
              <a:ext uri="{FF2B5EF4-FFF2-40B4-BE49-F238E27FC236}">
                <a16:creationId xmlns:a16="http://schemas.microsoft.com/office/drawing/2014/main" id="{7F232CDD-3DB9-DE92-195A-482A1BEC56EE}"/>
              </a:ext>
            </a:extLst>
          </p:cNvPr>
          <p:cNvSpPr>
            <a:spLocks noGrp="1"/>
          </p:cNvSpPr>
          <p:nvPr>
            <p:ph type="sldNum" sz="quarter" idx="12"/>
          </p:nvPr>
        </p:nvSpPr>
        <p:spPr/>
        <p:txBody>
          <a:bodyPr/>
          <a:lstStyle/>
          <a:p>
            <a:fld id="{E90C49B3-DFFD-4844-A6FF-8C37A804B8FA}" type="slidenum">
              <a:rPr lang="en-US" smtClean="0"/>
              <a:t>199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cs typeface="Calibri Light"/>
              </a:rPr>
              <a:t>Ophthalmology mini-</a:t>
            </a:r>
            <a:r>
              <a:rPr lang="en-US" dirty="0" err="1">
                <a:cs typeface="Calibri Light"/>
              </a:rPr>
              <a:t>osce</a:t>
            </a:r>
            <a:endParaRPr lang="en-US" dirty="0" err="1"/>
          </a:p>
        </p:txBody>
      </p:sp>
      <p:sp>
        <p:nvSpPr>
          <p:cNvPr id="3" name="Subtitle 2"/>
          <p:cNvSpPr>
            <a:spLocks noGrp="1"/>
          </p:cNvSpPr>
          <p:nvPr>
            <p:ph type="subTitle" idx="1"/>
          </p:nvPr>
        </p:nvSpPr>
        <p:spPr/>
        <p:txBody>
          <a:bodyPr vert="horz" lIns="68580" tIns="34290" rIns="68580" bIns="34290" rtlCol="0" anchor="t">
            <a:normAutofit/>
          </a:bodyPr>
          <a:lstStyle/>
          <a:p>
            <a:r>
              <a:rPr lang="en-US" dirty="0">
                <a:cs typeface="Calibri"/>
              </a:rPr>
              <a:t>Made by :- Osama </a:t>
            </a:r>
            <a:r>
              <a:rPr lang="en-US" dirty="0" err="1">
                <a:cs typeface="Calibri"/>
              </a:rPr>
              <a:t>Alqaryouti</a:t>
            </a:r>
            <a:endParaRPr lang="en-US" dirty="0" err="1"/>
          </a:p>
        </p:txBody>
      </p:sp>
    </p:spTree>
    <p:extLst>
      <p:ext uri="{BB962C8B-B14F-4D97-AF65-F5344CB8AC3E}">
        <p14:creationId xmlns:p14="http://schemas.microsoft.com/office/powerpoint/2010/main" val="109857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608BE-0750-4BE6-9853-0669A717E88F}"/>
              </a:ext>
            </a:extLst>
          </p:cNvPr>
          <p:cNvSpPr>
            <a:spLocks noGrp="1"/>
          </p:cNvSpPr>
          <p:nvPr>
            <p:ph type="title"/>
          </p:nvPr>
        </p:nvSpPr>
        <p:spPr>
          <a:xfrm>
            <a:off x="457200" y="589921"/>
            <a:ext cx="8229600" cy="1143000"/>
          </a:xfrm>
        </p:spPr>
        <p:txBody>
          <a:bodyPr>
            <a:normAutofit/>
          </a:bodyPr>
          <a:lstStyle/>
          <a:p>
            <a:r>
              <a:rPr lang="en-US" sz="3000" dirty="0" err="1"/>
              <a:t>Hx</a:t>
            </a:r>
            <a:r>
              <a:rPr lang="en-US" sz="3000" dirty="0"/>
              <a:t> of keratoconus and post contact lens using ???</a:t>
            </a:r>
          </a:p>
        </p:txBody>
      </p:sp>
      <p:pic>
        <p:nvPicPr>
          <p:cNvPr id="6" name="Content Placeholder 5" descr="Close up of a person's eye with a blue eye&#10;&#10;Description automatically generated with low confidence">
            <a:extLst>
              <a:ext uri="{FF2B5EF4-FFF2-40B4-BE49-F238E27FC236}">
                <a16:creationId xmlns:a16="http://schemas.microsoft.com/office/drawing/2014/main" id="{481E0A48-AE9E-D13A-D6FA-6D0C49D49A3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2328" y="1642667"/>
            <a:ext cx="3394472" cy="4525963"/>
          </a:xfrm>
        </p:spPr>
      </p:pic>
      <p:sp>
        <p:nvSpPr>
          <p:cNvPr id="4" name="Slide Number Placeholder 3">
            <a:extLst>
              <a:ext uri="{FF2B5EF4-FFF2-40B4-BE49-F238E27FC236}">
                <a16:creationId xmlns:a16="http://schemas.microsoft.com/office/drawing/2014/main" id="{F41A3327-227A-5998-376E-D9CC7B8AEEFA}"/>
              </a:ext>
            </a:extLst>
          </p:cNvPr>
          <p:cNvSpPr>
            <a:spLocks noGrp="1"/>
          </p:cNvSpPr>
          <p:nvPr>
            <p:ph type="sldNum" sz="quarter" idx="12"/>
          </p:nvPr>
        </p:nvSpPr>
        <p:spPr/>
        <p:txBody>
          <a:bodyPr/>
          <a:lstStyle/>
          <a:p>
            <a:fld id="{E90C49B3-DFFD-4844-A6FF-8C37A804B8FA}" type="slidenum">
              <a:rPr lang="en-US" smtClean="0"/>
              <a:t>20</a:t>
            </a:fld>
            <a:endParaRPr lang="en-US"/>
          </a:p>
        </p:txBody>
      </p:sp>
      <p:sp>
        <p:nvSpPr>
          <p:cNvPr id="7" name="TextBox 6">
            <a:extLst>
              <a:ext uri="{FF2B5EF4-FFF2-40B4-BE49-F238E27FC236}">
                <a16:creationId xmlns:a16="http://schemas.microsoft.com/office/drawing/2014/main" id="{C1F19631-4C42-E10B-1CC4-469D7FC936CF}"/>
              </a:ext>
            </a:extLst>
          </p:cNvPr>
          <p:cNvSpPr txBox="1"/>
          <p:nvPr/>
        </p:nvSpPr>
        <p:spPr>
          <a:xfrm>
            <a:off x="107504" y="2492896"/>
            <a:ext cx="4464496" cy="3170099"/>
          </a:xfrm>
          <a:prstGeom prst="rect">
            <a:avLst/>
          </a:prstGeom>
          <a:noFill/>
        </p:spPr>
        <p:txBody>
          <a:bodyPr wrap="square" rtlCol="0">
            <a:spAutoFit/>
          </a:bodyPr>
          <a:lstStyle/>
          <a:p>
            <a:r>
              <a:rPr lang="en-US" sz="2500" b="1" dirty="0">
                <a:solidFill>
                  <a:srgbClr val="FF0000"/>
                </a:solidFill>
              </a:rPr>
              <a:t>1- Give 3 </a:t>
            </a:r>
            <a:r>
              <a:rPr lang="en-US" sz="2500" b="1" dirty="0" err="1">
                <a:solidFill>
                  <a:srgbClr val="FF0000"/>
                </a:solidFill>
              </a:rPr>
              <a:t>ddx</a:t>
            </a:r>
            <a:r>
              <a:rPr lang="en-US" sz="2500" b="1" dirty="0">
                <a:solidFill>
                  <a:srgbClr val="FF0000"/>
                </a:solidFill>
              </a:rPr>
              <a:t>??</a:t>
            </a:r>
            <a:br>
              <a:rPr lang="en-US" sz="2500" b="1" dirty="0">
                <a:solidFill>
                  <a:srgbClr val="FF0000"/>
                </a:solidFill>
              </a:rPr>
            </a:br>
            <a:endParaRPr lang="en-US" sz="2500" b="1" dirty="0">
              <a:solidFill>
                <a:srgbClr val="FF0000"/>
              </a:solidFill>
            </a:endParaRPr>
          </a:p>
          <a:p>
            <a:r>
              <a:rPr lang="en-US" sz="2500" b="1" dirty="0">
                <a:solidFill>
                  <a:srgbClr val="FF0000"/>
                </a:solidFill>
              </a:rPr>
              <a:t>2- </a:t>
            </a:r>
            <a:r>
              <a:rPr lang="en-US" sz="2500" b="1" dirty="0" err="1">
                <a:solidFill>
                  <a:srgbClr val="FF0000"/>
                </a:solidFill>
              </a:rPr>
              <a:t>whats</a:t>
            </a:r>
            <a:r>
              <a:rPr lang="en-US" sz="2500" b="1" dirty="0">
                <a:solidFill>
                  <a:srgbClr val="FF0000"/>
                </a:solidFill>
              </a:rPr>
              <a:t> the diagnostic test that use to rule out some of your </a:t>
            </a:r>
            <a:r>
              <a:rPr lang="en-US" sz="2500" b="1" dirty="0" err="1">
                <a:solidFill>
                  <a:srgbClr val="FF0000"/>
                </a:solidFill>
              </a:rPr>
              <a:t>ddx</a:t>
            </a:r>
            <a:r>
              <a:rPr lang="en-US" sz="2500" b="1" dirty="0">
                <a:solidFill>
                  <a:srgbClr val="FF0000"/>
                </a:solidFill>
              </a:rPr>
              <a:t>??</a:t>
            </a:r>
          </a:p>
          <a:p>
            <a:endParaRPr lang="en-US" sz="2500" b="1" dirty="0">
              <a:solidFill>
                <a:srgbClr val="FF0000"/>
              </a:solidFill>
            </a:endParaRPr>
          </a:p>
          <a:p>
            <a:r>
              <a:rPr lang="en-US" sz="2500" b="1" dirty="0">
                <a:solidFill>
                  <a:srgbClr val="FF0000"/>
                </a:solidFill>
              </a:rPr>
              <a:t>3- if its negative , what's the most likely cause </a:t>
            </a:r>
          </a:p>
        </p:txBody>
      </p:sp>
      <p:sp>
        <p:nvSpPr>
          <p:cNvPr id="9" name="TextBox 8">
            <a:extLst>
              <a:ext uri="{FF2B5EF4-FFF2-40B4-BE49-F238E27FC236}">
                <a16:creationId xmlns:a16="http://schemas.microsoft.com/office/drawing/2014/main" id="{06D71862-D4DB-0F00-451F-227ABFB05907}"/>
              </a:ext>
            </a:extLst>
          </p:cNvPr>
          <p:cNvSpPr txBox="1"/>
          <p:nvPr/>
        </p:nvSpPr>
        <p:spPr>
          <a:xfrm>
            <a:off x="95327" y="0"/>
            <a:ext cx="4572000" cy="707886"/>
          </a:xfrm>
          <a:prstGeom prst="rect">
            <a:avLst/>
          </a:prstGeom>
          <a:noFill/>
        </p:spPr>
        <p:txBody>
          <a:bodyPr wrap="square">
            <a:spAutoFit/>
          </a:bodyPr>
          <a:lstStyle/>
          <a:p>
            <a:r>
              <a:rPr lang="en-US" sz="4000" dirty="0"/>
              <a:t>Station 2</a:t>
            </a:r>
          </a:p>
        </p:txBody>
      </p:sp>
    </p:spTree>
    <p:extLst>
      <p:ext uri="{BB962C8B-B14F-4D97-AF65-F5344CB8AC3E}">
        <p14:creationId xmlns:p14="http://schemas.microsoft.com/office/powerpoint/2010/main" val="200531019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935" y="387985"/>
            <a:ext cx="8229600" cy="5655945"/>
          </a:xfrm>
        </p:spPr>
        <p:txBody>
          <a:bodyPr>
            <a:normAutofit fontScale="92500" lnSpcReduction="10000"/>
          </a:bodyPr>
          <a:lstStyle/>
          <a:p>
            <a:pPr marL="0" indent="0" algn="l">
              <a:buNone/>
            </a:pPr>
            <a:r>
              <a:rPr lang="en-US" dirty="0"/>
              <a:t>What is the diagnosis ?</a:t>
            </a:r>
          </a:p>
          <a:p>
            <a:pPr marL="0" indent="0" algn="l">
              <a:buNone/>
            </a:pPr>
            <a:r>
              <a:rPr lang="en-US" dirty="0">
                <a:solidFill>
                  <a:srgbClr val="FF0000"/>
                </a:solidFill>
              </a:rPr>
              <a:t>dermoid </a:t>
            </a:r>
            <a:r>
              <a:rPr lang="en-US" dirty="0" err="1">
                <a:solidFill>
                  <a:srgbClr val="FF0000"/>
                </a:solidFill>
              </a:rPr>
              <a:t>cyct</a:t>
            </a:r>
            <a:r>
              <a:rPr lang="en-US" dirty="0">
                <a:solidFill>
                  <a:srgbClr val="FF0000"/>
                </a:solidFill>
              </a:rPr>
              <a:t> </a:t>
            </a:r>
            <a:endParaRPr lang="en-US" dirty="0"/>
          </a:p>
          <a:p>
            <a:pPr marL="0" indent="0" algn="l">
              <a:buNone/>
            </a:pPr>
            <a:r>
              <a:rPr lang="en-US" dirty="0"/>
              <a:t> </a:t>
            </a:r>
          </a:p>
          <a:p>
            <a:pPr marL="0" indent="0" algn="l">
              <a:buNone/>
            </a:pPr>
            <a:r>
              <a:rPr lang="en-US" dirty="0">
                <a:sym typeface="+mn-ea"/>
              </a:rPr>
              <a:t>Why you need to excise it ?</a:t>
            </a:r>
            <a:endParaRPr lang="en-US" dirty="0"/>
          </a:p>
          <a:p>
            <a:pPr marL="0" indent="0" algn="l">
              <a:buNone/>
            </a:pPr>
            <a:r>
              <a:rPr lang="en-US" dirty="0">
                <a:solidFill>
                  <a:srgbClr val="FF0000"/>
                </a:solidFill>
              </a:rPr>
              <a:t>because it can be uncomfortable</a:t>
            </a:r>
          </a:p>
          <a:p>
            <a:pPr marL="0" indent="0" algn="l">
              <a:buNone/>
            </a:pPr>
            <a:r>
              <a:rPr lang="en-US" dirty="0">
                <a:solidFill>
                  <a:srgbClr val="FF0000"/>
                </a:solidFill>
              </a:rPr>
              <a:t>if it ruptured it can cause dissaminated infection</a:t>
            </a:r>
          </a:p>
          <a:p>
            <a:pPr marL="0" indent="0" algn="l">
              <a:buNone/>
            </a:pPr>
            <a:r>
              <a:rPr lang="en-US" dirty="0">
                <a:solidFill>
                  <a:srgbClr val="FF0000"/>
                </a:solidFill>
              </a:rPr>
              <a:t>cosmetic</a:t>
            </a:r>
          </a:p>
          <a:p>
            <a:pPr marL="0" indent="0" algn="l">
              <a:buNone/>
            </a:pPr>
            <a:endParaRPr lang="en-US" dirty="0"/>
          </a:p>
          <a:p>
            <a:pPr marL="0" indent="0" algn="l">
              <a:buNone/>
            </a:pPr>
            <a:r>
              <a:rPr lang="en-US" dirty="0"/>
              <a:t>Define trachoma ? </a:t>
            </a:r>
          </a:p>
          <a:p>
            <a:pPr marL="0" indent="0" algn="l">
              <a:buNone/>
            </a:pPr>
            <a:r>
              <a:rPr lang="en-US" dirty="0">
                <a:solidFill>
                  <a:srgbClr val="FF0000"/>
                </a:solidFill>
              </a:rPr>
              <a:t>an infection that causes a roughening of the inner surface of the eyelids.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b="33181"/>
          <a:stretch>
            <a:fillRect/>
          </a:stretch>
        </p:blipFill>
        <p:spPr bwMode="auto">
          <a:xfrm>
            <a:off x="6592570" y="0"/>
            <a:ext cx="2551430" cy="158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DB645227-430B-C939-1085-2AA9D26D835E}"/>
              </a:ext>
            </a:extLst>
          </p:cNvPr>
          <p:cNvSpPr>
            <a:spLocks noGrp="1"/>
          </p:cNvSpPr>
          <p:nvPr>
            <p:ph type="sldNum" sz="quarter" idx="12"/>
          </p:nvPr>
        </p:nvSpPr>
        <p:spPr/>
        <p:txBody>
          <a:bodyPr/>
          <a:lstStyle/>
          <a:p>
            <a:fld id="{E90C49B3-DFFD-4844-A6FF-8C37A804B8FA}" type="slidenum">
              <a:rPr lang="en-US" smtClean="0"/>
              <a:t>200</a:t>
            </a:fld>
            <a:endParaRPr lang="en-US"/>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4525963"/>
          </a:xfrm>
        </p:spPr>
        <p:txBody>
          <a:bodyPr>
            <a:normAutofit lnSpcReduction="10000"/>
          </a:bodyPr>
          <a:lstStyle/>
          <a:p>
            <a:pPr marL="0" indent="0" algn="l">
              <a:buNone/>
            </a:pPr>
            <a:r>
              <a:rPr lang="en-US" dirty="0"/>
              <a:t>What is the diagnosis? </a:t>
            </a:r>
            <a:r>
              <a:rPr lang="en-US" dirty="0">
                <a:solidFill>
                  <a:srgbClr val="FF0000"/>
                </a:solidFill>
              </a:rPr>
              <a:t>Cataract</a:t>
            </a:r>
            <a:endParaRPr lang="en-US" dirty="0"/>
          </a:p>
          <a:p>
            <a:pPr marL="0" indent="0">
              <a:buNone/>
            </a:pPr>
            <a:r>
              <a:rPr lang="en-US" dirty="0"/>
              <a:t>Name of sign ? </a:t>
            </a:r>
            <a:r>
              <a:rPr lang="en-US" dirty="0">
                <a:solidFill>
                  <a:srgbClr val="FF0000"/>
                </a:solidFill>
              </a:rPr>
              <a:t>Leukocoria </a:t>
            </a:r>
            <a:endParaRPr lang="en-US" dirty="0"/>
          </a:p>
          <a:p>
            <a:pPr marL="0" indent="0" algn="l">
              <a:buNone/>
            </a:pPr>
            <a:r>
              <a:rPr lang="en-US" dirty="0"/>
              <a:t>What is complication ?</a:t>
            </a:r>
          </a:p>
          <a:p>
            <a:pPr marL="0" indent="0" algn="l">
              <a:buNone/>
            </a:pPr>
            <a:r>
              <a:rPr lang="en-US" dirty="0">
                <a:solidFill>
                  <a:srgbClr val="FF0000"/>
                </a:solidFill>
              </a:rPr>
              <a:t>Iris prolaps</a:t>
            </a:r>
          </a:p>
          <a:p>
            <a:pPr marL="0" indent="0" algn="l">
              <a:buNone/>
            </a:pPr>
            <a:r>
              <a:rPr lang="en-US" dirty="0">
                <a:solidFill>
                  <a:srgbClr val="FF0000"/>
                </a:solidFill>
              </a:rPr>
              <a:t>Endophthalmitis</a:t>
            </a:r>
          </a:p>
          <a:p>
            <a:pPr marL="0" indent="0" algn="l">
              <a:buNone/>
            </a:pPr>
            <a:r>
              <a:rPr lang="en-US" dirty="0">
                <a:solidFill>
                  <a:srgbClr val="FF0000"/>
                </a:solidFill>
              </a:rPr>
              <a:t>Retinal detachment</a:t>
            </a:r>
          </a:p>
          <a:p>
            <a:pPr marL="0" indent="0" algn="l">
              <a:buNone/>
            </a:pPr>
            <a:r>
              <a:rPr lang="en-US" dirty="0">
                <a:solidFill>
                  <a:srgbClr val="FF0000"/>
                </a:solidFill>
              </a:rPr>
              <a:t>Vitrous loss</a:t>
            </a:r>
          </a:p>
          <a:p>
            <a:pPr marL="0" indent="0" algn="l">
              <a:buNone/>
            </a:pPr>
            <a:r>
              <a:rPr lang="en-US" dirty="0">
                <a:solidFill>
                  <a:srgbClr val="FF0000"/>
                </a:solidFill>
              </a:rPr>
              <a:t>postoperative astigmatism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r="39313"/>
          <a:stretch>
            <a:fillRect/>
          </a:stretch>
        </p:blipFill>
        <p:spPr bwMode="auto">
          <a:xfrm>
            <a:off x="5793105" y="1211580"/>
            <a:ext cx="3126467" cy="2592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6450201" y="4497090"/>
            <a:ext cx="2469568" cy="1943887"/>
          </a:xfrm>
          <a:prstGeom prst="rect">
            <a:avLst/>
          </a:prstGeom>
        </p:spPr>
      </p:pic>
      <p:sp>
        <p:nvSpPr>
          <p:cNvPr id="2" name="Slide Number Placeholder 1">
            <a:extLst>
              <a:ext uri="{FF2B5EF4-FFF2-40B4-BE49-F238E27FC236}">
                <a16:creationId xmlns:a16="http://schemas.microsoft.com/office/drawing/2014/main" id="{D84A4D25-8382-EE39-7E4C-8E54858B9914}"/>
              </a:ext>
            </a:extLst>
          </p:cNvPr>
          <p:cNvSpPr>
            <a:spLocks noGrp="1"/>
          </p:cNvSpPr>
          <p:nvPr>
            <p:ph type="sldNum" sz="quarter" idx="12"/>
          </p:nvPr>
        </p:nvSpPr>
        <p:spPr/>
        <p:txBody>
          <a:bodyPr/>
          <a:lstStyle/>
          <a:p>
            <a:fld id="{E90C49B3-DFFD-4844-A6FF-8C37A804B8FA}" type="slidenum">
              <a:rPr lang="en-US" smtClean="0"/>
              <a:t>201</a:t>
            </a:fld>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830" y="813435"/>
            <a:ext cx="8435280" cy="4525963"/>
          </a:xfrm>
        </p:spPr>
        <p:txBody>
          <a:bodyPr>
            <a:normAutofit/>
          </a:bodyPr>
          <a:lstStyle/>
          <a:p>
            <a:pPr marL="0" indent="0" algn="l">
              <a:buNone/>
            </a:pPr>
            <a:r>
              <a:rPr lang="en-US" dirty="0"/>
              <a:t>3.Afferent and efferent of papillary reflex ?</a:t>
            </a:r>
          </a:p>
          <a:p>
            <a:pPr marL="0" indent="0" algn="l">
              <a:buNone/>
            </a:pPr>
            <a:r>
              <a:rPr lang="en-US" dirty="0">
                <a:solidFill>
                  <a:srgbClr val="FF0000"/>
                </a:solidFill>
              </a:rPr>
              <a:t>Afferent : Optic nerve (CNII)</a:t>
            </a:r>
          </a:p>
          <a:p>
            <a:pPr marL="0" indent="0" algn="l">
              <a:buNone/>
            </a:pPr>
            <a:r>
              <a:rPr lang="en-US" dirty="0">
                <a:solidFill>
                  <a:srgbClr val="FF0000"/>
                </a:solidFill>
              </a:rPr>
              <a:t>Efferent : Occulomoter nerve (CN III)</a:t>
            </a:r>
          </a:p>
          <a:p>
            <a:pPr marL="0" indent="0" algn="l">
              <a:buNone/>
            </a:pPr>
            <a:endParaRPr lang="en-US" dirty="0"/>
          </a:p>
          <a:p>
            <a:pPr marL="0" indent="0" algn="l">
              <a:buNone/>
            </a:pPr>
            <a:r>
              <a:rPr lang="en-US" dirty="0"/>
              <a:t>4.glaucoma what is the result in papillary reflex ? </a:t>
            </a:r>
          </a:p>
          <a:p>
            <a:pPr marL="0" indent="0" algn="l">
              <a:buNone/>
            </a:pPr>
            <a:r>
              <a:rPr lang="en-US" dirty="0">
                <a:solidFill>
                  <a:srgbClr val="FF0000"/>
                </a:solidFill>
                <a:sym typeface="+mn-ea"/>
              </a:rPr>
              <a:t>papillary reflex is </a:t>
            </a:r>
            <a:r>
              <a:rPr lang="en-US" dirty="0">
                <a:solidFill>
                  <a:srgbClr val="FF0000"/>
                </a:solidFill>
              </a:rPr>
              <a:t>reduced in eyes with glaucoma</a:t>
            </a:r>
          </a:p>
          <a:p>
            <a:pPr marL="0" indent="0" algn="l">
              <a:buNone/>
            </a:pPr>
            <a:endParaRPr lang="en-US" dirty="0">
              <a:solidFill>
                <a:srgbClr val="FF0000"/>
              </a:solidFill>
            </a:endParaRPr>
          </a:p>
        </p:txBody>
      </p:sp>
      <p:sp>
        <p:nvSpPr>
          <p:cNvPr id="2" name="Slide Number Placeholder 1">
            <a:extLst>
              <a:ext uri="{FF2B5EF4-FFF2-40B4-BE49-F238E27FC236}">
                <a16:creationId xmlns:a16="http://schemas.microsoft.com/office/drawing/2014/main" id="{9D4E109A-78B9-F9A2-A35E-ACC0FE31F182}"/>
              </a:ext>
            </a:extLst>
          </p:cNvPr>
          <p:cNvSpPr>
            <a:spLocks noGrp="1"/>
          </p:cNvSpPr>
          <p:nvPr>
            <p:ph type="sldNum" sz="quarter" idx="12"/>
          </p:nvPr>
        </p:nvSpPr>
        <p:spPr/>
        <p:txBody>
          <a:bodyPr/>
          <a:lstStyle/>
          <a:p>
            <a:fld id="{E90C49B3-DFFD-4844-A6FF-8C37A804B8FA}" type="slidenum">
              <a:rPr lang="en-US" smtClean="0"/>
              <a:t>202</a:t>
            </a:fld>
            <a:endParaRPr lang="en-US"/>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Ophthalmology mini-</a:t>
            </a:r>
            <a:r>
              <a:rPr lang="en-US" dirty="0" err="1"/>
              <a:t>osce</a:t>
            </a:r>
            <a:r>
              <a:rPr lang="en-US" dirty="0"/>
              <a:t> </a:t>
            </a:r>
            <a:br>
              <a:rPr lang="en-US" dirty="0"/>
            </a:br>
            <a:r>
              <a:rPr lang="en-US" dirty="0"/>
              <a:t>group 2 (</a:t>
            </a:r>
            <a:r>
              <a:rPr lang="en-US" dirty="0" err="1"/>
              <a:t>c+d</a:t>
            </a:r>
            <a:r>
              <a:rPr lang="en-US" dirty="0"/>
              <a:t>)</a:t>
            </a:r>
          </a:p>
        </p:txBody>
      </p:sp>
      <p:sp>
        <p:nvSpPr>
          <p:cNvPr id="3" name="Subtitle 2"/>
          <p:cNvSpPr>
            <a:spLocks noGrp="1"/>
          </p:cNvSpPr>
          <p:nvPr>
            <p:ph type="subTitle" idx="1"/>
          </p:nvPr>
        </p:nvSpPr>
        <p:spPr/>
        <p:txBody>
          <a:bodyPr>
            <a:normAutofit/>
          </a:bodyPr>
          <a:lstStyle/>
          <a:p>
            <a:r>
              <a:rPr lang="en-US" sz="3600" b="1" dirty="0">
                <a:solidFill>
                  <a:schemeClr val="tx1"/>
                </a:solidFill>
              </a:rPr>
              <a:t>Done by : </a:t>
            </a:r>
            <a:r>
              <a:rPr lang="en-US" sz="3600" b="1" dirty="0" err="1">
                <a:solidFill>
                  <a:schemeClr val="tx1"/>
                </a:solidFill>
              </a:rPr>
              <a:t>mahmoud</a:t>
            </a:r>
            <a:r>
              <a:rPr lang="en-US" sz="3600" b="1" dirty="0">
                <a:solidFill>
                  <a:schemeClr val="tx1"/>
                </a:solidFill>
              </a:rPr>
              <a:t> </a:t>
            </a:r>
            <a:r>
              <a:rPr lang="en-US" sz="3600" b="1" dirty="0" err="1">
                <a:solidFill>
                  <a:schemeClr val="tx1"/>
                </a:solidFill>
              </a:rPr>
              <a:t>yonus</a:t>
            </a:r>
            <a:endParaRPr lang="en-US" sz="3600" b="1" dirty="0">
              <a:solidFill>
                <a:schemeClr val="tx1"/>
              </a:solidFill>
            </a:endParaRPr>
          </a:p>
        </p:txBody>
      </p:sp>
      <p:sp>
        <p:nvSpPr>
          <p:cNvPr id="4" name="Slide Number Placeholder 3">
            <a:extLst>
              <a:ext uri="{FF2B5EF4-FFF2-40B4-BE49-F238E27FC236}">
                <a16:creationId xmlns:a16="http://schemas.microsoft.com/office/drawing/2014/main" id="{363F236D-FE2C-2C55-0431-B7265EA20A59}"/>
              </a:ext>
            </a:extLst>
          </p:cNvPr>
          <p:cNvSpPr>
            <a:spLocks noGrp="1"/>
          </p:cNvSpPr>
          <p:nvPr>
            <p:ph type="sldNum" sz="quarter" idx="12"/>
          </p:nvPr>
        </p:nvSpPr>
        <p:spPr/>
        <p:txBody>
          <a:bodyPr/>
          <a:lstStyle/>
          <a:p>
            <a:fld id="{E90C49B3-DFFD-4844-A6FF-8C37A804B8FA}" type="slidenum">
              <a:rPr lang="en-US" smtClean="0"/>
              <a:t>203</a:t>
            </a:fld>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5500370" cy="1143000"/>
          </a:xfrm>
        </p:spPr>
        <p:txBody>
          <a:bodyPr>
            <a:normAutofit fontScale="90000"/>
          </a:bodyPr>
          <a:lstStyle/>
          <a:p>
            <a:r>
              <a:rPr lang="en-US" sz="2400" dirty="0"/>
              <a:t>Patient suffer from thyroid disease for several years ,correction visual acuity in his left eye is 6/60 and in right eye 6/36 :</a:t>
            </a:r>
          </a:p>
        </p:txBody>
      </p:sp>
      <p:sp>
        <p:nvSpPr>
          <p:cNvPr id="3" name="Content Placeholder 2"/>
          <p:cNvSpPr>
            <a:spLocks noGrp="1"/>
          </p:cNvSpPr>
          <p:nvPr>
            <p:ph idx="1"/>
          </p:nvPr>
        </p:nvSpPr>
        <p:spPr>
          <a:xfrm>
            <a:off x="151765" y="1655445"/>
            <a:ext cx="6498590" cy="4526280"/>
          </a:xfrm>
        </p:spPr>
        <p:txBody>
          <a:bodyPr>
            <a:normAutofit/>
          </a:bodyPr>
          <a:lstStyle/>
          <a:p>
            <a:r>
              <a:rPr lang="en-US" sz="2800" dirty="0"/>
              <a:t>1-why vision cannot be corrected by eye-glasses</a:t>
            </a:r>
          </a:p>
          <a:p>
            <a:r>
              <a:rPr lang="en-US" sz="2800" dirty="0">
                <a:solidFill>
                  <a:srgbClr val="FF0000"/>
                </a:solidFill>
              </a:rPr>
              <a:t>because theres compression (damage) to the optic nerve </a:t>
            </a:r>
          </a:p>
          <a:p>
            <a:r>
              <a:rPr lang="en-US" sz="2800" dirty="0"/>
              <a:t>2-give two complication of this disease</a:t>
            </a:r>
          </a:p>
          <a:p>
            <a:r>
              <a:rPr lang="en-US" sz="2800" dirty="0"/>
              <a:t>Optic nerve compression</a:t>
            </a:r>
          </a:p>
          <a:p>
            <a:r>
              <a:rPr lang="en-US" sz="2800" dirty="0"/>
              <a:t>chemosis </a:t>
            </a:r>
          </a:p>
          <a:p>
            <a:r>
              <a:rPr lang="en-US" sz="2800" dirty="0"/>
              <a:t>3-this case is emergency ? </a:t>
            </a:r>
            <a:r>
              <a:rPr lang="en-US" sz="2800" dirty="0">
                <a:solidFill>
                  <a:srgbClr val="FF0000"/>
                </a:solidFill>
              </a:rPr>
              <a:t>Yes</a:t>
            </a:r>
            <a:r>
              <a:rPr lang="en-US" sz="2800" dirty="0"/>
              <a:t> / No</a:t>
            </a:r>
          </a:p>
          <a:p>
            <a:r>
              <a:rPr lang="en-US" sz="2800" dirty="0"/>
              <a:t>4- what is your intervention </a:t>
            </a:r>
          </a:p>
          <a:p>
            <a:endParaRPr lang="en-US" sz="2800" dirty="0"/>
          </a:p>
        </p:txBody>
      </p:sp>
      <p:pic>
        <p:nvPicPr>
          <p:cNvPr id="1026" name="Picture 2" descr="C:\Users\Pc city\Downloads\058_rp1218_plastics-3.jpg"/>
          <p:cNvPicPr>
            <a:picLocks noChangeAspect="1" noChangeArrowheads="1"/>
          </p:cNvPicPr>
          <p:nvPr/>
        </p:nvPicPr>
        <p:blipFill>
          <a:blip r:embed="rId3"/>
          <a:srcRect/>
          <a:stretch>
            <a:fillRect/>
          </a:stretch>
        </p:blipFill>
        <p:spPr bwMode="auto">
          <a:xfrm>
            <a:off x="6650355" y="3067685"/>
            <a:ext cx="2590800" cy="2971800"/>
          </a:xfrm>
          <a:prstGeom prst="rect">
            <a:avLst/>
          </a:prstGeom>
          <a:noFill/>
        </p:spPr>
      </p:pic>
      <p:pic>
        <p:nvPicPr>
          <p:cNvPr id="1027" name="Picture 3" descr="C:\Users\Pc city\Downloads\057_rp1218_plastics-2.jpg"/>
          <p:cNvPicPr>
            <a:picLocks noChangeAspect="1" noChangeArrowheads="1"/>
          </p:cNvPicPr>
          <p:nvPr/>
        </p:nvPicPr>
        <p:blipFill>
          <a:blip r:embed="rId4"/>
          <a:srcRect/>
          <a:stretch>
            <a:fillRect/>
          </a:stretch>
        </p:blipFill>
        <p:spPr bwMode="auto">
          <a:xfrm>
            <a:off x="6650355" y="95885"/>
            <a:ext cx="2438400" cy="2971800"/>
          </a:xfrm>
          <a:prstGeom prst="rect">
            <a:avLst/>
          </a:prstGeom>
          <a:noFill/>
        </p:spPr>
      </p:pic>
      <p:sp>
        <p:nvSpPr>
          <p:cNvPr id="4" name="Slide Number Placeholder 3">
            <a:extLst>
              <a:ext uri="{FF2B5EF4-FFF2-40B4-BE49-F238E27FC236}">
                <a16:creationId xmlns:a16="http://schemas.microsoft.com/office/drawing/2014/main" id="{DD9581CB-0557-6FA8-3C2E-7D9B25B77F17}"/>
              </a:ext>
            </a:extLst>
          </p:cNvPr>
          <p:cNvSpPr>
            <a:spLocks noGrp="1"/>
          </p:cNvSpPr>
          <p:nvPr>
            <p:ph type="sldNum" sz="quarter" idx="12"/>
          </p:nvPr>
        </p:nvSpPr>
        <p:spPr/>
        <p:txBody>
          <a:bodyPr/>
          <a:lstStyle/>
          <a:p>
            <a:fld id="{E90C49B3-DFFD-4844-A6FF-8C37A804B8FA}" type="slidenum">
              <a:rPr lang="en-US" smtClean="0"/>
              <a:t>204</a:t>
            </a:fld>
            <a:endParaRPr 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Child with vision problems come to your clinic :</a:t>
            </a:r>
          </a:p>
        </p:txBody>
      </p:sp>
      <p:sp>
        <p:nvSpPr>
          <p:cNvPr id="3" name="Content Placeholder 2"/>
          <p:cNvSpPr>
            <a:spLocks noGrp="1"/>
          </p:cNvSpPr>
          <p:nvPr>
            <p:ph idx="1"/>
          </p:nvPr>
        </p:nvSpPr>
        <p:spPr>
          <a:xfrm>
            <a:off x="457200" y="1600200"/>
            <a:ext cx="4564380" cy="4526280"/>
          </a:xfrm>
        </p:spPr>
        <p:txBody>
          <a:bodyPr>
            <a:normAutofit fontScale="87500" lnSpcReduction="20000"/>
          </a:bodyPr>
          <a:lstStyle/>
          <a:p>
            <a:r>
              <a:rPr lang="en-US" dirty="0"/>
              <a:t>1-spot diagnosis</a:t>
            </a:r>
          </a:p>
          <a:p>
            <a:r>
              <a:rPr lang="en-US" dirty="0">
                <a:sym typeface="+mn-ea"/>
              </a:rPr>
              <a:t>capillary hemangioma </a:t>
            </a:r>
            <a:endParaRPr lang="en-US" dirty="0"/>
          </a:p>
          <a:p>
            <a:r>
              <a:rPr lang="en-US" dirty="0"/>
              <a:t>2-give two vision symptoms child suffer </a:t>
            </a:r>
          </a:p>
          <a:p>
            <a:r>
              <a:rPr lang="en-US" dirty="0" err="1">
                <a:solidFill>
                  <a:srgbClr val="FF0000"/>
                </a:solidFill>
                <a:sym typeface="+mn-ea"/>
              </a:rPr>
              <a:t>probtosis</a:t>
            </a:r>
            <a:r>
              <a:rPr lang="en-US" dirty="0">
                <a:solidFill>
                  <a:srgbClr val="FF0000"/>
                </a:solidFill>
                <a:sym typeface="+mn-ea"/>
              </a:rPr>
              <a:t> / amblyopia</a:t>
            </a:r>
            <a:endParaRPr lang="en-US" dirty="0">
              <a:solidFill>
                <a:srgbClr val="FF0000"/>
              </a:solidFill>
            </a:endParaRPr>
          </a:p>
          <a:p>
            <a:endParaRPr lang="en-US" dirty="0"/>
          </a:p>
          <a:p>
            <a:r>
              <a:rPr lang="en-US" dirty="0"/>
              <a:t>3-management </a:t>
            </a:r>
          </a:p>
          <a:p>
            <a:r>
              <a:rPr lang="en-US" dirty="0">
                <a:solidFill>
                  <a:srgbClr val="FF0000"/>
                </a:solidFill>
                <a:sym typeface="+mn-ea"/>
              </a:rPr>
              <a:t> regress without intervention </a:t>
            </a:r>
            <a:endParaRPr lang="en-US" dirty="0">
              <a:solidFill>
                <a:srgbClr val="FF0000"/>
              </a:solidFill>
            </a:endParaRPr>
          </a:p>
          <a:p>
            <a:r>
              <a:rPr lang="en-US" dirty="0">
                <a:solidFill>
                  <a:srgbClr val="FF0000"/>
                </a:solidFill>
                <a:sym typeface="+mn-ea"/>
              </a:rPr>
              <a:t>               If persistent : steroid</a:t>
            </a:r>
            <a:endParaRPr lang="en-US" dirty="0">
              <a:solidFill>
                <a:srgbClr val="FF0000"/>
              </a:solidFill>
            </a:endParaRPr>
          </a:p>
          <a:p>
            <a:endParaRPr lang="en-US" dirty="0">
              <a:solidFill>
                <a:srgbClr val="FF0000"/>
              </a:solidFill>
            </a:endParaRPr>
          </a:p>
        </p:txBody>
      </p:sp>
      <p:pic>
        <p:nvPicPr>
          <p:cNvPr id="2050" name="Picture 2" descr="C:\Users\Pc city\Downloads\index.jpg"/>
          <p:cNvPicPr>
            <a:picLocks noChangeAspect="1" noChangeArrowheads="1"/>
          </p:cNvPicPr>
          <p:nvPr/>
        </p:nvPicPr>
        <p:blipFill>
          <a:blip r:embed="rId2"/>
          <a:srcRect/>
          <a:stretch>
            <a:fillRect/>
          </a:stretch>
        </p:blipFill>
        <p:spPr bwMode="auto">
          <a:xfrm>
            <a:off x="5308099" y="3230880"/>
            <a:ext cx="4572000" cy="2895600"/>
          </a:xfrm>
          <a:prstGeom prst="rect">
            <a:avLst/>
          </a:prstGeom>
          <a:noFill/>
        </p:spPr>
      </p:pic>
      <p:sp>
        <p:nvSpPr>
          <p:cNvPr id="4" name="Slide Number Placeholder 3">
            <a:extLst>
              <a:ext uri="{FF2B5EF4-FFF2-40B4-BE49-F238E27FC236}">
                <a16:creationId xmlns:a16="http://schemas.microsoft.com/office/drawing/2014/main" id="{E1BDB4EB-5229-7E4B-CBE9-2596371B010E}"/>
              </a:ext>
            </a:extLst>
          </p:cNvPr>
          <p:cNvSpPr>
            <a:spLocks noGrp="1"/>
          </p:cNvSpPr>
          <p:nvPr>
            <p:ph type="sldNum" sz="quarter" idx="12"/>
          </p:nvPr>
        </p:nvSpPr>
        <p:spPr/>
        <p:txBody>
          <a:bodyPr/>
          <a:lstStyle/>
          <a:p>
            <a:fld id="{E90C49B3-DFFD-4844-A6FF-8C37A804B8FA}" type="slidenum">
              <a:rPr lang="en-US" smtClean="0"/>
              <a:t>205</a:t>
            </a:fld>
            <a:endParaRPr lang="en-US"/>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2057400"/>
            <a:ext cx="8229600" cy="2162908"/>
          </a:xfrm>
        </p:spPr>
        <p:txBody>
          <a:bodyPr>
            <a:normAutofit/>
          </a:bodyPr>
          <a:lstStyle/>
          <a:p>
            <a:r>
              <a:rPr lang="en-US" dirty="0"/>
              <a:t>Ophthalmology mini-</a:t>
            </a:r>
            <a:r>
              <a:rPr lang="en-US" dirty="0" err="1"/>
              <a:t>osce</a:t>
            </a:r>
            <a:r>
              <a:rPr lang="en-US" dirty="0"/>
              <a:t> </a:t>
            </a:r>
            <a:br>
              <a:rPr lang="en-US" dirty="0"/>
            </a:br>
            <a:r>
              <a:rPr lang="en-US" dirty="0"/>
              <a:t>group 3 (</a:t>
            </a:r>
            <a:r>
              <a:rPr lang="en-US" dirty="0" err="1"/>
              <a:t>c+d</a:t>
            </a:r>
            <a:r>
              <a:rPr lang="en-US" dirty="0"/>
              <a:t>)</a:t>
            </a:r>
            <a:br>
              <a:rPr lang="en-US" dirty="0"/>
            </a:br>
            <a:r>
              <a:rPr lang="en-US" dirty="0"/>
              <a:t>done by Rayan Nihad</a:t>
            </a:r>
          </a:p>
        </p:txBody>
      </p:sp>
      <p:sp>
        <p:nvSpPr>
          <p:cNvPr id="3" name="Slide Number Placeholder 2">
            <a:extLst>
              <a:ext uri="{FF2B5EF4-FFF2-40B4-BE49-F238E27FC236}">
                <a16:creationId xmlns:a16="http://schemas.microsoft.com/office/drawing/2014/main" id="{FD1CD0B3-A7BE-78EC-F607-D8892C007D11}"/>
              </a:ext>
            </a:extLst>
          </p:cNvPr>
          <p:cNvSpPr>
            <a:spLocks noGrp="1"/>
          </p:cNvSpPr>
          <p:nvPr>
            <p:ph type="sldNum" sz="quarter" idx="12"/>
          </p:nvPr>
        </p:nvSpPr>
        <p:spPr/>
        <p:txBody>
          <a:bodyPr/>
          <a:lstStyle/>
          <a:p>
            <a:fld id="{E90C49B3-DFFD-4844-A6FF-8C37A804B8FA}" type="slidenum">
              <a:rPr lang="en-US" smtClean="0"/>
              <a:t>206</a:t>
            </a:fld>
            <a:endParaRPr lang="en-US"/>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9512" y="-38100"/>
            <a:ext cx="8229600" cy="1143000"/>
          </a:xfrm>
        </p:spPr>
        <p:txBody>
          <a:bodyPr/>
          <a:lstStyle/>
          <a:p>
            <a:r>
              <a:rPr lang="en-US" dirty="0"/>
              <a:t>Question 1</a:t>
            </a:r>
          </a:p>
        </p:txBody>
      </p:sp>
      <p:sp>
        <p:nvSpPr>
          <p:cNvPr id="3" name="عنصر نائب للمحتوى 2"/>
          <p:cNvSpPr>
            <a:spLocks noGrp="1"/>
          </p:cNvSpPr>
          <p:nvPr>
            <p:ph idx="1"/>
          </p:nvPr>
        </p:nvSpPr>
        <p:spPr>
          <a:xfrm>
            <a:off x="683568" y="764704"/>
            <a:ext cx="8229600" cy="4525963"/>
          </a:xfrm>
        </p:spPr>
        <p:txBody>
          <a:bodyPr/>
          <a:lstStyle/>
          <a:p>
            <a:pPr marL="0" indent="0">
              <a:buNone/>
            </a:pPr>
            <a:r>
              <a:rPr lang="en-US" dirty="0"/>
              <a:t>Name the parts (highlighted in red)</a:t>
            </a:r>
          </a:p>
          <a:p>
            <a:pPr marL="0" indent="0">
              <a:buNone/>
            </a:pP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371600"/>
            <a:ext cx="5562600" cy="5203348"/>
          </a:xfrm>
          <a:prstGeom prst="rect">
            <a:avLst/>
          </a:prstGeom>
        </p:spPr>
      </p:pic>
      <p:sp>
        <p:nvSpPr>
          <p:cNvPr id="5" name="Slide Number Placeholder 4">
            <a:extLst>
              <a:ext uri="{FF2B5EF4-FFF2-40B4-BE49-F238E27FC236}">
                <a16:creationId xmlns:a16="http://schemas.microsoft.com/office/drawing/2014/main" id="{68245790-4443-A018-0CCD-63D2B716D035}"/>
              </a:ext>
            </a:extLst>
          </p:cNvPr>
          <p:cNvSpPr>
            <a:spLocks noGrp="1"/>
          </p:cNvSpPr>
          <p:nvPr>
            <p:ph type="sldNum" sz="quarter" idx="12"/>
          </p:nvPr>
        </p:nvSpPr>
        <p:spPr/>
        <p:txBody>
          <a:bodyPr/>
          <a:lstStyle/>
          <a:p>
            <a:fld id="{E90C49B3-DFFD-4844-A6FF-8C37A804B8FA}" type="slidenum">
              <a:rPr lang="en-US" smtClean="0"/>
              <a:t>207</a:t>
            </a:fld>
            <a:endParaRPr lang="en-US"/>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6200"/>
            <a:ext cx="8229600" cy="1143000"/>
          </a:xfrm>
        </p:spPr>
        <p:txBody>
          <a:bodyPr/>
          <a:lstStyle/>
          <a:p>
            <a:r>
              <a:rPr lang="en-US" dirty="0"/>
              <a:t>Question 2</a:t>
            </a:r>
          </a:p>
        </p:txBody>
      </p:sp>
      <p:sp>
        <p:nvSpPr>
          <p:cNvPr id="3" name="عنصر نائب للمحتوى 2"/>
          <p:cNvSpPr>
            <a:spLocks noGrp="1"/>
          </p:cNvSpPr>
          <p:nvPr>
            <p:ph idx="1"/>
          </p:nvPr>
        </p:nvSpPr>
        <p:spPr>
          <a:xfrm>
            <a:off x="457200" y="838200"/>
            <a:ext cx="8229600" cy="4525963"/>
          </a:xfrm>
        </p:spPr>
        <p:txBody>
          <a:bodyPr/>
          <a:lstStyle/>
          <a:p>
            <a:pPr fontAlgn="ctr"/>
            <a:r>
              <a:rPr lang="en-US" sz="2000" b="1" dirty="0"/>
              <a:t>1- Hyphemia Picture</a:t>
            </a:r>
            <a:br>
              <a:rPr lang="en-US" sz="2000" b="1" dirty="0"/>
            </a:br>
            <a:r>
              <a:rPr lang="en-US" sz="2000" b="1" dirty="0"/>
              <a:t>- Sign? Hyphemia</a:t>
            </a:r>
            <a:br>
              <a:rPr lang="en-US" sz="2000" b="1" dirty="0"/>
            </a:br>
            <a:r>
              <a:rPr lang="en-US" sz="2000" b="1" dirty="0"/>
              <a:t>- Management? Bed Rest, Steroids, </a:t>
            </a:r>
            <a:r>
              <a:rPr lang="en-US" sz="2000" b="1" dirty="0" err="1"/>
              <a:t>Cycloplegics</a:t>
            </a:r>
            <a:r>
              <a:rPr lang="en-US" sz="2000" b="1" dirty="0"/>
              <a:t> </a:t>
            </a:r>
            <a:r>
              <a:rPr lang="en-US" sz="2000" b="1" dirty="0" err="1"/>
              <a:t>etc</a:t>
            </a:r>
            <a:endParaRPr lang="en-US" sz="2000" b="1" dirty="0"/>
          </a:p>
          <a:p>
            <a:pPr marL="0" indent="0" fontAlgn="ctr">
              <a:buNone/>
            </a:pPr>
            <a:endParaRPr lang="en-US" sz="2000" b="1" dirty="0"/>
          </a:p>
          <a:p>
            <a:pPr marL="0" indent="0">
              <a:buNone/>
            </a:pP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905000"/>
            <a:ext cx="3219450" cy="4572000"/>
          </a:xfrm>
          <a:prstGeom prst="rect">
            <a:avLst/>
          </a:prstGeom>
        </p:spPr>
      </p:pic>
      <p:sp>
        <p:nvSpPr>
          <p:cNvPr id="5" name="Slide Number Placeholder 4">
            <a:extLst>
              <a:ext uri="{FF2B5EF4-FFF2-40B4-BE49-F238E27FC236}">
                <a16:creationId xmlns:a16="http://schemas.microsoft.com/office/drawing/2014/main" id="{1C89704C-0C87-A28E-32FA-7B34E0099452}"/>
              </a:ext>
            </a:extLst>
          </p:cNvPr>
          <p:cNvSpPr>
            <a:spLocks noGrp="1"/>
          </p:cNvSpPr>
          <p:nvPr>
            <p:ph type="sldNum" sz="quarter" idx="12"/>
          </p:nvPr>
        </p:nvSpPr>
        <p:spPr/>
        <p:txBody>
          <a:bodyPr/>
          <a:lstStyle/>
          <a:p>
            <a:fld id="{E90C49B3-DFFD-4844-A6FF-8C37A804B8FA}" type="slidenum">
              <a:rPr lang="en-US" smtClean="0"/>
              <a:t>208</a:t>
            </a:fld>
            <a:endParaRPr lang="en-US"/>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1143000"/>
          </a:xfrm>
        </p:spPr>
        <p:txBody>
          <a:bodyPr/>
          <a:lstStyle/>
          <a:p>
            <a:r>
              <a:rPr lang="en-US" dirty="0"/>
              <a:t>Assay questions </a:t>
            </a:r>
          </a:p>
        </p:txBody>
      </p:sp>
      <p:sp>
        <p:nvSpPr>
          <p:cNvPr id="3" name="عنصر نائب للمحتوى 2"/>
          <p:cNvSpPr>
            <a:spLocks noGrp="1"/>
          </p:cNvSpPr>
          <p:nvPr>
            <p:ph idx="1"/>
          </p:nvPr>
        </p:nvSpPr>
        <p:spPr>
          <a:xfrm>
            <a:off x="152400" y="685800"/>
            <a:ext cx="8229600" cy="6096000"/>
          </a:xfrm>
        </p:spPr>
        <p:txBody>
          <a:bodyPr>
            <a:noAutofit/>
          </a:bodyPr>
          <a:lstStyle/>
          <a:p>
            <a:pPr marL="0" indent="0">
              <a:buNone/>
            </a:pPr>
            <a:r>
              <a:rPr lang="en-US" sz="2400" dirty="0"/>
              <a:t>1- A-Definition  of glaucoma  / normal range of IOP </a:t>
            </a:r>
          </a:p>
          <a:p>
            <a:pPr marL="0" indent="0">
              <a:buNone/>
            </a:pPr>
            <a:r>
              <a:rPr lang="en-US" sz="2400" dirty="0">
                <a:solidFill>
                  <a:srgbClr val="FF0000"/>
                </a:solidFill>
              </a:rPr>
              <a:t>group of eye diseases which result in damage to the optic nerve </a:t>
            </a:r>
          </a:p>
          <a:p>
            <a:pPr marL="0" indent="0">
              <a:buNone/>
            </a:pPr>
            <a:r>
              <a:rPr lang="en-US" sz="2400" dirty="0">
                <a:solidFill>
                  <a:srgbClr val="FF0000"/>
                </a:solidFill>
              </a:rPr>
              <a:t>IOP ; 12-22 </a:t>
            </a:r>
          </a:p>
          <a:p>
            <a:pPr marL="0" indent="0">
              <a:buNone/>
            </a:pPr>
            <a:endParaRPr lang="en-US" sz="2400" dirty="0">
              <a:solidFill>
                <a:srgbClr val="FF0000"/>
              </a:solidFill>
            </a:endParaRPr>
          </a:p>
        </p:txBody>
      </p:sp>
      <p:sp>
        <p:nvSpPr>
          <p:cNvPr id="4" name="Slide Number Placeholder 3">
            <a:extLst>
              <a:ext uri="{FF2B5EF4-FFF2-40B4-BE49-F238E27FC236}">
                <a16:creationId xmlns:a16="http://schemas.microsoft.com/office/drawing/2014/main" id="{276E2E1A-B689-7451-DADC-6051A53253A6}"/>
              </a:ext>
            </a:extLst>
          </p:cNvPr>
          <p:cNvSpPr>
            <a:spLocks noGrp="1"/>
          </p:cNvSpPr>
          <p:nvPr>
            <p:ph type="sldNum" sz="quarter" idx="12"/>
          </p:nvPr>
        </p:nvSpPr>
        <p:spPr/>
        <p:txBody>
          <a:bodyPr/>
          <a:lstStyle/>
          <a:p>
            <a:fld id="{E90C49B3-DFFD-4844-A6FF-8C37A804B8FA}" type="slidenum">
              <a:rPr lang="en-US" smtClean="0"/>
              <a:t>209</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light, dark, blurry, lit&#10;&#10;Description automatically generated">
            <a:extLst>
              <a:ext uri="{FF2B5EF4-FFF2-40B4-BE49-F238E27FC236}">
                <a16:creationId xmlns:a16="http://schemas.microsoft.com/office/drawing/2014/main" id="{D8FA1B4B-4228-317B-44B2-9AE55520A67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76056" y="1653070"/>
            <a:ext cx="3394472" cy="4525963"/>
          </a:xfrm>
        </p:spPr>
      </p:pic>
      <p:sp>
        <p:nvSpPr>
          <p:cNvPr id="4" name="Slide Number Placeholder 3">
            <a:extLst>
              <a:ext uri="{FF2B5EF4-FFF2-40B4-BE49-F238E27FC236}">
                <a16:creationId xmlns:a16="http://schemas.microsoft.com/office/drawing/2014/main" id="{C422A39A-8301-7751-D9E9-91D3EC664C45}"/>
              </a:ext>
            </a:extLst>
          </p:cNvPr>
          <p:cNvSpPr>
            <a:spLocks noGrp="1"/>
          </p:cNvSpPr>
          <p:nvPr>
            <p:ph type="sldNum" sz="quarter" idx="12"/>
          </p:nvPr>
        </p:nvSpPr>
        <p:spPr/>
        <p:txBody>
          <a:bodyPr/>
          <a:lstStyle/>
          <a:p>
            <a:fld id="{E90C49B3-DFFD-4844-A6FF-8C37A804B8FA}" type="slidenum">
              <a:rPr lang="en-US" smtClean="0"/>
              <a:t>21</a:t>
            </a:fld>
            <a:endParaRPr lang="en-US"/>
          </a:p>
        </p:txBody>
      </p:sp>
      <p:sp>
        <p:nvSpPr>
          <p:cNvPr id="7" name="TextBox 6">
            <a:extLst>
              <a:ext uri="{FF2B5EF4-FFF2-40B4-BE49-F238E27FC236}">
                <a16:creationId xmlns:a16="http://schemas.microsoft.com/office/drawing/2014/main" id="{714852B6-CDC8-6072-42CA-B9BDE7BA8143}"/>
              </a:ext>
            </a:extLst>
          </p:cNvPr>
          <p:cNvSpPr txBox="1"/>
          <p:nvPr/>
        </p:nvSpPr>
        <p:spPr>
          <a:xfrm>
            <a:off x="395536" y="1678641"/>
            <a:ext cx="3394472" cy="3323987"/>
          </a:xfrm>
          <a:prstGeom prst="rect">
            <a:avLst/>
          </a:prstGeom>
          <a:noFill/>
        </p:spPr>
        <p:txBody>
          <a:bodyPr wrap="square" rtlCol="0">
            <a:spAutoFit/>
          </a:bodyPr>
          <a:lstStyle/>
          <a:p>
            <a:r>
              <a:rPr lang="en-US" sz="3000" dirty="0">
                <a:solidFill>
                  <a:srgbClr val="FF0000"/>
                </a:solidFill>
              </a:rPr>
              <a:t>What's the name of the sign ??</a:t>
            </a:r>
          </a:p>
          <a:p>
            <a:endParaRPr lang="en-US" sz="3000" dirty="0">
              <a:solidFill>
                <a:srgbClr val="FF0000"/>
              </a:solidFill>
            </a:endParaRPr>
          </a:p>
          <a:p>
            <a:r>
              <a:rPr lang="en-US" sz="3000" dirty="0">
                <a:solidFill>
                  <a:srgbClr val="FF0000"/>
                </a:solidFill>
              </a:rPr>
              <a:t>Mention 2 causes </a:t>
            </a:r>
          </a:p>
          <a:p>
            <a:endParaRPr lang="en-US" sz="3000" dirty="0">
              <a:solidFill>
                <a:srgbClr val="FF0000"/>
              </a:solidFill>
            </a:endParaRPr>
          </a:p>
          <a:p>
            <a:r>
              <a:rPr lang="en-US" sz="3000" dirty="0">
                <a:solidFill>
                  <a:srgbClr val="FF0000"/>
                </a:solidFill>
              </a:rPr>
              <a:t>Mention 2 drugs for glaucoma </a:t>
            </a:r>
          </a:p>
        </p:txBody>
      </p:sp>
      <p:sp>
        <p:nvSpPr>
          <p:cNvPr id="11" name="TextBox 10">
            <a:extLst>
              <a:ext uri="{FF2B5EF4-FFF2-40B4-BE49-F238E27FC236}">
                <a16:creationId xmlns:a16="http://schemas.microsoft.com/office/drawing/2014/main" id="{E08D6BAD-7D90-70DC-9A70-B2A9715730BF}"/>
              </a:ext>
            </a:extLst>
          </p:cNvPr>
          <p:cNvSpPr txBox="1"/>
          <p:nvPr/>
        </p:nvSpPr>
        <p:spPr>
          <a:xfrm>
            <a:off x="547974" y="309635"/>
            <a:ext cx="4572000" cy="707886"/>
          </a:xfrm>
          <a:prstGeom prst="rect">
            <a:avLst/>
          </a:prstGeom>
          <a:noFill/>
        </p:spPr>
        <p:txBody>
          <a:bodyPr wrap="square">
            <a:spAutoFit/>
          </a:bodyPr>
          <a:lstStyle/>
          <a:p>
            <a:r>
              <a:rPr lang="en-US" sz="4000" dirty="0"/>
              <a:t>Station 3</a:t>
            </a:r>
          </a:p>
        </p:txBody>
      </p:sp>
    </p:spTree>
    <p:extLst>
      <p:ext uri="{BB962C8B-B14F-4D97-AF65-F5344CB8AC3E}">
        <p14:creationId xmlns:p14="http://schemas.microsoft.com/office/powerpoint/2010/main" val="119051880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428868"/>
            <a:ext cx="8229600" cy="1143000"/>
          </a:xfrm>
        </p:spPr>
        <p:txBody>
          <a:bodyPr/>
          <a:lstStyle/>
          <a:p>
            <a:r>
              <a:rPr lang="en-US" dirty="0"/>
              <a:t>WATEEN</a:t>
            </a:r>
            <a:endParaRPr lang="ar-JO" dirty="0"/>
          </a:p>
        </p:txBody>
      </p:sp>
      <p:sp>
        <p:nvSpPr>
          <p:cNvPr id="3" name="Slide Number Placeholder 2">
            <a:extLst>
              <a:ext uri="{FF2B5EF4-FFF2-40B4-BE49-F238E27FC236}">
                <a16:creationId xmlns:a16="http://schemas.microsoft.com/office/drawing/2014/main" id="{75A50700-2787-BD32-5AAF-9B060981562B}"/>
              </a:ext>
            </a:extLst>
          </p:cNvPr>
          <p:cNvSpPr>
            <a:spLocks noGrp="1"/>
          </p:cNvSpPr>
          <p:nvPr>
            <p:ph type="sldNum" sz="quarter" idx="12"/>
          </p:nvPr>
        </p:nvSpPr>
        <p:spPr/>
        <p:txBody>
          <a:bodyPr/>
          <a:lstStyle/>
          <a:p>
            <a:fld id="{E90C49B3-DFFD-4844-A6FF-8C37A804B8FA}" type="slidenum">
              <a:rPr lang="en-US" smtClean="0"/>
              <a:t>210</a:t>
            </a:fld>
            <a:endParaRPr lang="en-US"/>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Dx 3 </a:t>
            </a:r>
            <a:r>
              <a:rPr lang="en-US" dirty="0" err="1"/>
              <a:t>ddx</a:t>
            </a:r>
            <a:r>
              <a:rPr lang="en-US" dirty="0"/>
              <a:t> Locally invasion or </a:t>
            </a:r>
            <a:r>
              <a:rPr lang="en-US" dirty="0" err="1"/>
              <a:t>distaly</a:t>
            </a:r>
            <a:r>
              <a:rPr lang="en-US" dirty="0"/>
              <a:t> </a:t>
            </a:r>
            <a:r>
              <a:rPr lang="en-US" dirty="0" err="1"/>
              <a:t>mets</a:t>
            </a:r>
            <a:r>
              <a:rPr lang="en-US" dirty="0"/>
              <a:t> ? Management ?</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552219"/>
            <a:ext cx="6912768" cy="51558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16AE36F-6983-9F25-2025-1E8F5ADA477C}"/>
              </a:ext>
            </a:extLst>
          </p:cNvPr>
          <p:cNvSpPr>
            <a:spLocks noGrp="1"/>
          </p:cNvSpPr>
          <p:nvPr>
            <p:ph type="sldNum" sz="quarter" idx="12"/>
          </p:nvPr>
        </p:nvSpPr>
        <p:spPr/>
        <p:txBody>
          <a:bodyPr/>
          <a:lstStyle/>
          <a:p>
            <a:fld id="{E90C49B3-DFFD-4844-A6FF-8C37A804B8FA}" type="slidenum">
              <a:rPr lang="en-US" smtClean="0"/>
              <a:t>211</a:t>
            </a:fld>
            <a:endParaRPr lang="en-US"/>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RAPD definition and causes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7784" y="1690688"/>
            <a:ext cx="3744416" cy="495025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59BD565-36E3-90BC-519C-208B517050DA}"/>
              </a:ext>
            </a:extLst>
          </p:cNvPr>
          <p:cNvSpPr>
            <a:spLocks noGrp="1"/>
          </p:cNvSpPr>
          <p:nvPr>
            <p:ph type="sldNum" sz="quarter" idx="12"/>
          </p:nvPr>
        </p:nvSpPr>
        <p:spPr/>
        <p:txBody>
          <a:bodyPr/>
          <a:lstStyle/>
          <a:p>
            <a:fld id="{E90C49B3-DFFD-4844-A6FF-8C37A804B8FA}" type="slidenum">
              <a:rPr lang="en-US" smtClean="0"/>
              <a:t>212</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CE01-026A-220A-9BD1-36374202E200}"/>
              </a:ext>
            </a:extLst>
          </p:cNvPr>
          <p:cNvSpPr>
            <a:spLocks noGrp="1"/>
          </p:cNvSpPr>
          <p:nvPr>
            <p:ph type="title"/>
          </p:nvPr>
        </p:nvSpPr>
        <p:spPr/>
        <p:txBody>
          <a:bodyPr/>
          <a:lstStyle/>
          <a:p>
            <a:r>
              <a:rPr lang="en-US" dirty="0"/>
              <a:t>Station 4</a:t>
            </a:r>
          </a:p>
        </p:txBody>
      </p:sp>
      <p:pic>
        <p:nvPicPr>
          <p:cNvPr id="6" name="Content Placeholder 5" descr="A close up of a person's lips and nose&#10;&#10;Description automatically generated with low confidence">
            <a:extLst>
              <a:ext uri="{FF2B5EF4-FFF2-40B4-BE49-F238E27FC236}">
                <a16:creationId xmlns:a16="http://schemas.microsoft.com/office/drawing/2014/main" id="{F819C841-2D5D-727D-E656-0F86C9513F4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64088" y="1624012"/>
            <a:ext cx="3394472" cy="4525963"/>
          </a:xfrm>
        </p:spPr>
      </p:pic>
      <p:sp>
        <p:nvSpPr>
          <p:cNvPr id="4" name="Slide Number Placeholder 3">
            <a:extLst>
              <a:ext uri="{FF2B5EF4-FFF2-40B4-BE49-F238E27FC236}">
                <a16:creationId xmlns:a16="http://schemas.microsoft.com/office/drawing/2014/main" id="{A740BBDA-3F64-6A0E-DDCF-30A505D94864}"/>
              </a:ext>
            </a:extLst>
          </p:cNvPr>
          <p:cNvSpPr>
            <a:spLocks noGrp="1"/>
          </p:cNvSpPr>
          <p:nvPr>
            <p:ph type="sldNum" sz="quarter" idx="12"/>
          </p:nvPr>
        </p:nvSpPr>
        <p:spPr/>
        <p:txBody>
          <a:bodyPr/>
          <a:lstStyle/>
          <a:p>
            <a:fld id="{E90C49B3-DFFD-4844-A6FF-8C37A804B8FA}" type="slidenum">
              <a:rPr lang="en-US" smtClean="0"/>
              <a:t>22</a:t>
            </a:fld>
            <a:endParaRPr lang="en-US"/>
          </a:p>
        </p:txBody>
      </p:sp>
      <p:sp>
        <p:nvSpPr>
          <p:cNvPr id="7" name="TextBox 6">
            <a:extLst>
              <a:ext uri="{FF2B5EF4-FFF2-40B4-BE49-F238E27FC236}">
                <a16:creationId xmlns:a16="http://schemas.microsoft.com/office/drawing/2014/main" id="{B4A76E02-0E1D-6E7B-026C-8807A7D41DB1}"/>
              </a:ext>
            </a:extLst>
          </p:cNvPr>
          <p:cNvSpPr txBox="1"/>
          <p:nvPr/>
        </p:nvSpPr>
        <p:spPr>
          <a:xfrm>
            <a:off x="323528" y="2060848"/>
            <a:ext cx="4248472" cy="1938992"/>
          </a:xfrm>
          <a:prstGeom prst="rect">
            <a:avLst/>
          </a:prstGeom>
          <a:noFill/>
        </p:spPr>
        <p:txBody>
          <a:bodyPr wrap="square" rtlCol="0">
            <a:spAutoFit/>
          </a:bodyPr>
          <a:lstStyle/>
          <a:p>
            <a:r>
              <a:rPr lang="en-US" sz="3000" dirty="0">
                <a:solidFill>
                  <a:srgbClr val="FF0000"/>
                </a:solidFill>
              </a:rPr>
              <a:t>1 . </a:t>
            </a:r>
            <a:r>
              <a:rPr lang="en-US" sz="3000" dirty="0" err="1">
                <a:solidFill>
                  <a:srgbClr val="FF0000"/>
                </a:solidFill>
              </a:rPr>
              <a:t>Whats</a:t>
            </a:r>
            <a:r>
              <a:rPr lang="en-US" sz="3000" dirty="0">
                <a:solidFill>
                  <a:srgbClr val="FF0000"/>
                </a:solidFill>
              </a:rPr>
              <a:t> the diagnosis ??</a:t>
            </a:r>
          </a:p>
          <a:p>
            <a:r>
              <a:rPr lang="en-US" sz="3000" dirty="0">
                <a:solidFill>
                  <a:srgbClr val="FF0000"/>
                </a:solidFill>
              </a:rPr>
              <a:t>2 . The sign ??</a:t>
            </a:r>
          </a:p>
          <a:p>
            <a:r>
              <a:rPr lang="en-US" sz="3000" dirty="0">
                <a:solidFill>
                  <a:srgbClr val="FF0000"/>
                </a:solidFill>
              </a:rPr>
              <a:t>3 . Three medications for it ??</a:t>
            </a:r>
          </a:p>
        </p:txBody>
      </p:sp>
    </p:spTree>
    <p:extLst>
      <p:ext uri="{BB962C8B-B14F-4D97-AF65-F5344CB8AC3E}">
        <p14:creationId xmlns:p14="http://schemas.microsoft.com/office/powerpoint/2010/main" val="3794700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0CB4C-8B96-19EB-B360-7B78D6ED01ED}"/>
              </a:ext>
            </a:extLst>
          </p:cNvPr>
          <p:cNvSpPr>
            <a:spLocks noGrp="1"/>
          </p:cNvSpPr>
          <p:nvPr>
            <p:ph type="title"/>
          </p:nvPr>
        </p:nvSpPr>
        <p:spPr>
          <a:xfrm>
            <a:off x="251520" y="2004116"/>
            <a:ext cx="4320480" cy="2793035"/>
          </a:xfrm>
        </p:spPr>
        <p:txBody>
          <a:bodyPr>
            <a:normAutofit/>
          </a:bodyPr>
          <a:lstStyle/>
          <a:p>
            <a:pPr algn="l"/>
            <a:r>
              <a:rPr lang="en-US" sz="3000" dirty="0"/>
              <a:t>1 . Cause of decreased visual acuity ?</a:t>
            </a:r>
            <a:br>
              <a:rPr lang="en-US" sz="3000" dirty="0"/>
            </a:br>
            <a:r>
              <a:rPr lang="en-US" sz="3000" dirty="0"/>
              <a:t>2. grade ??</a:t>
            </a:r>
            <a:br>
              <a:rPr lang="en-US" sz="3000" dirty="0"/>
            </a:br>
            <a:br>
              <a:rPr lang="en-US" sz="3000" dirty="0"/>
            </a:br>
            <a:r>
              <a:rPr lang="en-US" sz="3000" dirty="0"/>
              <a:t>3 . ????</a:t>
            </a:r>
          </a:p>
        </p:txBody>
      </p:sp>
      <p:sp>
        <p:nvSpPr>
          <p:cNvPr id="4" name="Slide Number Placeholder 3">
            <a:extLst>
              <a:ext uri="{FF2B5EF4-FFF2-40B4-BE49-F238E27FC236}">
                <a16:creationId xmlns:a16="http://schemas.microsoft.com/office/drawing/2014/main" id="{E28518F0-3686-34F8-DE9C-58877B38312B}"/>
              </a:ext>
            </a:extLst>
          </p:cNvPr>
          <p:cNvSpPr>
            <a:spLocks noGrp="1"/>
          </p:cNvSpPr>
          <p:nvPr>
            <p:ph type="sldNum" sz="quarter" idx="12"/>
          </p:nvPr>
        </p:nvSpPr>
        <p:spPr/>
        <p:txBody>
          <a:bodyPr/>
          <a:lstStyle/>
          <a:p>
            <a:fld id="{E90C49B3-DFFD-4844-A6FF-8C37A804B8FA}" type="slidenum">
              <a:rPr lang="en-US" smtClean="0"/>
              <a:t>23</a:t>
            </a:fld>
            <a:endParaRPr lang="en-US"/>
          </a:p>
        </p:txBody>
      </p:sp>
      <p:pic>
        <p:nvPicPr>
          <p:cNvPr id="5" name="Content Placeholder 4">
            <a:extLst>
              <a:ext uri="{FF2B5EF4-FFF2-40B4-BE49-F238E27FC236}">
                <a16:creationId xmlns:a16="http://schemas.microsoft.com/office/drawing/2014/main" id="{04530887-0FA8-9F1D-D0E1-23692FAECC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4613" y="2004117"/>
            <a:ext cx="3810000" cy="3810000"/>
          </a:xfrm>
          <a:prstGeom prst="rect">
            <a:avLst/>
          </a:prstGeom>
        </p:spPr>
      </p:pic>
      <p:sp>
        <p:nvSpPr>
          <p:cNvPr id="7" name="TextBox 6">
            <a:extLst>
              <a:ext uri="{FF2B5EF4-FFF2-40B4-BE49-F238E27FC236}">
                <a16:creationId xmlns:a16="http://schemas.microsoft.com/office/drawing/2014/main" id="{B8646740-F92E-3E59-F6B5-0596B508F2D9}"/>
              </a:ext>
            </a:extLst>
          </p:cNvPr>
          <p:cNvSpPr txBox="1"/>
          <p:nvPr/>
        </p:nvSpPr>
        <p:spPr>
          <a:xfrm>
            <a:off x="107504" y="476672"/>
            <a:ext cx="3810000" cy="769441"/>
          </a:xfrm>
          <a:prstGeom prst="rect">
            <a:avLst/>
          </a:prstGeom>
          <a:noFill/>
        </p:spPr>
        <p:txBody>
          <a:bodyPr wrap="square" rtlCol="0">
            <a:spAutoFit/>
          </a:bodyPr>
          <a:lstStyle/>
          <a:p>
            <a:r>
              <a:rPr lang="en-US" sz="4400" dirty="0"/>
              <a:t>Station 5  </a:t>
            </a:r>
          </a:p>
        </p:txBody>
      </p:sp>
    </p:spTree>
    <p:extLst>
      <p:ext uri="{BB962C8B-B14F-4D97-AF65-F5344CB8AC3E}">
        <p14:creationId xmlns:p14="http://schemas.microsoft.com/office/powerpoint/2010/main" val="1297647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20079" y="836712"/>
            <a:ext cx="9217023" cy="4525963"/>
          </a:xfrm>
        </p:spPr>
        <p:txBody>
          <a:bodyPr/>
          <a:lstStyle/>
          <a:p>
            <a:pPr marL="0" indent="0">
              <a:buNone/>
            </a:pPr>
            <a:r>
              <a:rPr lang="en-US" dirty="0" err="1"/>
              <a:t>Preseptal</a:t>
            </a:r>
            <a:r>
              <a:rPr lang="en-US" dirty="0"/>
              <a:t> cellulitis </a:t>
            </a:r>
          </a:p>
          <a:p>
            <a:pPr marL="0" indent="0">
              <a:buNone/>
            </a:pPr>
            <a:endParaRPr lang="en-US" dirty="0"/>
          </a:p>
        </p:txBody>
      </p:sp>
      <p:sp>
        <p:nvSpPr>
          <p:cNvPr id="4" name="عنوان 1"/>
          <p:cNvSpPr txBox="1">
            <a:spLocks/>
          </p:cNvSpPr>
          <p:nvPr/>
        </p:nvSpPr>
        <p:spPr>
          <a:xfrm>
            <a:off x="813791" y="97818"/>
            <a:ext cx="8229600" cy="1143000"/>
          </a:xfrm>
          <a:prstGeom prst="rect">
            <a:avLst/>
          </a:prstGeom>
        </p:spPr>
        <p:txBody>
          <a:bodyPr vert="horz" lIns="91440" tIns="45720" rIns="91440" bIns="45720" rtlCol="1" anchor="ctr">
            <a:normAutofit fontScale="90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a:t>Station 6 : </a:t>
            </a:r>
            <a:br>
              <a:rPr lang="ar-JO" dirty="0"/>
            </a:br>
            <a:endParaRPr lang="en-US" dirty="0"/>
          </a:p>
        </p:txBody>
      </p:sp>
      <p:sp>
        <p:nvSpPr>
          <p:cNvPr id="6" name="عنصر نائب للمحتوى 2"/>
          <p:cNvSpPr txBox="1">
            <a:spLocks/>
          </p:cNvSpPr>
          <p:nvPr/>
        </p:nvSpPr>
        <p:spPr>
          <a:xfrm>
            <a:off x="11589" y="2110846"/>
            <a:ext cx="5796136" cy="4601501"/>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b="1" dirty="0">
                <a:solidFill>
                  <a:srgbClr val="FF0000"/>
                </a:solidFill>
              </a:rPr>
              <a:t>Q1- </a:t>
            </a:r>
            <a:r>
              <a:rPr lang="en-US" dirty="0">
                <a:solidFill>
                  <a:srgbClr val="FF0000"/>
                </a:solidFill>
              </a:rPr>
              <a:t>Dx</a:t>
            </a:r>
            <a:r>
              <a:rPr lang="en-US" sz="1400" dirty="0"/>
              <a:t> </a:t>
            </a:r>
            <a:br>
              <a:rPr lang="en-US" sz="2000" dirty="0"/>
            </a:br>
            <a:r>
              <a:rPr lang="en-US" sz="2000" dirty="0"/>
              <a:t>orbital cellulitis</a:t>
            </a:r>
            <a:br>
              <a:rPr lang="en-US" sz="2000" dirty="0"/>
            </a:br>
            <a:r>
              <a:rPr lang="en-US" sz="2000" dirty="0"/>
              <a:t>insect bite</a:t>
            </a:r>
          </a:p>
          <a:p>
            <a:pPr marL="0" indent="0" algn="l">
              <a:buNone/>
            </a:pPr>
            <a:r>
              <a:rPr lang="en-US" sz="2000" dirty="0"/>
              <a:t>trauma</a:t>
            </a:r>
          </a:p>
          <a:p>
            <a:pPr marL="0" indent="0" algn="l">
              <a:buNone/>
            </a:pPr>
            <a:r>
              <a:rPr lang="en-US" sz="2000" dirty="0" err="1"/>
              <a:t>preseptal</a:t>
            </a:r>
            <a:r>
              <a:rPr lang="en-US" sz="2000" dirty="0"/>
              <a:t> cellulitis</a:t>
            </a:r>
          </a:p>
          <a:p>
            <a:pPr marL="0" indent="0" algn="l">
              <a:buNone/>
              <a:defRPr/>
            </a:pPr>
            <a:r>
              <a:rPr lang="en-US" sz="1800" dirty="0"/>
              <a:t> </a:t>
            </a:r>
            <a:r>
              <a:rPr lang="en-US" sz="2400" b="1" dirty="0">
                <a:solidFill>
                  <a:srgbClr val="FF0000"/>
                </a:solidFill>
              </a:rPr>
              <a:t>Q2-If this was a malignant lesion , what is the best treatment ?</a:t>
            </a:r>
            <a:br>
              <a:rPr lang="en-US" sz="2000" dirty="0"/>
            </a:br>
            <a:r>
              <a:rPr lang="en-US" sz="2000" dirty="0">
                <a:highlight>
                  <a:srgbClr val="FFFF00"/>
                </a:highlight>
              </a:rPr>
              <a:t>surgical remove + chemoradiotherapy  (Not sure ) </a:t>
            </a:r>
          </a:p>
          <a:p>
            <a:pPr marL="0" indent="0" algn="l">
              <a:buNone/>
              <a:defRPr/>
            </a:pPr>
            <a:r>
              <a:rPr lang="en-US" sz="2400" b="1" dirty="0">
                <a:solidFill>
                  <a:srgbClr val="FF0000"/>
                </a:solidFill>
              </a:rPr>
              <a:t>Q3-Best investigation to confirm the </a:t>
            </a:r>
            <a:br>
              <a:rPr lang="ar-JO" sz="2400" b="1" dirty="0">
                <a:solidFill>
                  <a:srgbClr val="FF0000"/>
                </a:solidFill>
              </a:rPr>
            </a:br>
            <a:r>
              <a:rPr lang="en-US" sz="2400" b="1" dirty="0">
                <a:solidFill>
                  <a:srgbClr val="FF0000"/>
                </a:solidFill>
              </a:rPr>
              <a:t>diagnosis</a:t>
            </a:r>
            <a:endParaRPr lang="ar-JO" sz="2400" b="1" dirty="0">
              <a:solidFill>
                <a:srgbClr val="FF0000"/>
              </a:solidFill>
            </a:endParaRPr>
          </a:p>
          <a:p>
            <a:pPr marL="0" indent="0" algn="l">
              <a:buNone/>
              <a:defRPr/>
            </a:pPr>
            <a:r>
              <a:rPr lang="en-US" sz="2400" b="1" dirty="0"/>
              <a:t>CT MRI</a:t>
            </a:r>
            <a:endParaRPr lang="en-US" sz="3600" b="1" dirty="0"/>
          </a:p>
        </p:txBody>
      </p:sp>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9972" y="1920264"/>
            <a:ext cx="3131840" cy="4392488"/>
          </a:xfrm>
          <a:prstGeom prst="rect">
            <a:avLst/>
          </a:prstGeom>
        </p:spPr>
      </p:pic>
      <p:sp>
        <p:nvSpPr>
          <p:cNvPr id="2" name="Slide Number Placeholder 1">
            <a:extLst>
              <a:ext uri="{FF2B5EF4-FFF2-40B4-BE49-F238E27FC236}">
                <a16:creationId xmlns:a16="http://schemas.microsoft.com/office/drawing/2014/main" id="{54D4DE24-4DA8-EB05-F53E-CC6DFB6DE79A}"/>
              </a:ext>
            </a:extLst>
          </p:cNvPr>
          <p:cNvSpPr>
            <a:spLocks noGrp="1"/>
          </p:cNvSpPr>
          <p:nvPr>
            <p:ph type="sldNum" sz="quarter" idx="12"/>
          </p:nvPr>
        </p:nvSpPr>
        <p:spPr/>
        <p:txBody>
          <a:bodyPr/>
          <a:lstStyle/>
          <a:p>
            <a:fld id="{E90C49B3-DFFD-4844-A6FF-8C37A804B8FA}" type="slidenum">
              <a:rPr lang="en-US" smtClean="0"/>
              <a:t>24</a:t>
            </a:fld>
            <a:endParaRPr lang="en-US"/>
          </a:p>
        </p:txBody>
      </p:sp>
    </p:spTree>
    <p:extLst>
      <p:ext uri="{BB962C8B-B14F-4D97-AF65-F5344CB8AC3E}">
        <p14:creationId xmlns:p14="http://schemas.microsoft.com/office/powerpoint/2010/main" val="1322572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C4AF3-6A47-2DB6-5E02-4B481C46527C}"/>
              </a:ext>
            </a:extLst>
          </p:cNvPr>
          <p:cNvSpPr>
            <a:spLocks noGrp="1"/>
          </p:cNvSpPr>
          <p:nvPr>
            <p:ph type="title"/>
          </p:nvPr>
        </p:nvSpPr>
        <p:spPr>
          <a:xfrm>
            <a:off x="6039" y="1003083"/>
            <a:ext cx="8229600" cy="1143000"/>
          </a:xfrm>
        </p:spPr>
        <p:txBody>
          <a:bodyPr>
            <a:normAutofit/>
          </a:bodyPr>
          <a:lstStyle/>
          <a:p>
            <a:pPr algn="l"/>
            <a:r>
              <a:rPr lang="en-US" sz="2000" b="1" dirty="0">
                <a:solidFill>
                  <a:srgbClr val="FF0000"/>
                </a:solidFill>
                <a:latin typeface="Helvetica Neue"/>
              </a:rPr>
              <a:t>Types of  </a:t>
            </a:r>
            <a:r>
              <a:rPr lang="en-US" sz="2000" b="1" dirty="0" err="1">
                <a:solidFill>
                  <a:srgbClr val="FF0000"/>
                </a:solidFill>
                <a:latin typeface="Helvetica Neue"/>
              </a:rPr>
              <a:t>comitant</a:t>
            </a:r>
            <a:r>
              <a:rPr lang="en-US" sz="2000" b="1" dirty="0">
                <a:solidFill>
                  <a:srgbClr val="FF0000"/>
                </a:solidFill>
                <a:latin typeface="Helvetica Neue"/>
              </a:rPr>
              <a:t> esotropia ??</a:t>
            </a:r>
            <a:br>
              <a:rPr lang="en-US" sz="2000" b="1" i="0" dirty="0">
                <a:solidFill>
                  <a:srgbClr val="202124"/>
                </a:solidFill>
                <a:effectLst/>
                <a:latin typeface="Helvetica Neue"/>
              </a:rPr>
            </a:br>
            <a:r>
              <a:rPr lang="en-US" sz="2000" b="1" i="0" dirty="0">
                <a:solidFill>
                  <a:srgbClr val="202124"/>
                </a:solidFill>
                <a:effectLst/>
                <a:latin typeface="Helvetica Neue"/>
              </a:rPr>
              <a:t>refractive, non-refractive, and partially accommodative or decompensated</a:t>
            </a:r>
            <a:endParaRPr lang="en-US" sz="2000" dirty="0"/>
          </a:p>
        </p:txBody>
      </p:sp>
      <p:sp>
        <p:nvSpPr>
          <p:cNvPr id="4" name="Slide Number Placeholder 3">
            <a:extLst>
              <a:ext uri="{FF2B5EF4-FFF2-40B4-BE49-F238E27FC236}">
                <a16:creationId xmlns:a16="http://schemas.microsoft.com/office/drawing/2014/main" id="{170F02A6-2AE1-8CF2-24C6-F339101A260E}"/>
              </a:ext>
            </a:extLst>
          </p:cNvPr>
          <p:cNvSpPr>
            <a:spLocks noGrp="1"/>
          </p:cNvSpPr>
          <p:nvPr>
            <p:ph type="sldNum" sz="quarter" idx="12"/>
          </p:nvPr>
        </p:nvSpPr>
        <p:spPr/>
        <p:txBody>
          <a:bodyPr/>
          <a:lstStyle/>
          <a:p>
            <a:fld id="{E90C49B3-DFFD-4844-A6FF-8C37A804B8FA}" type="slidenum">
              <a:rPr lang="en-US" smtClean="0"/>
              <a:t>25</a:t>
            </a:fld>
            <a:endParaRPr lang="en-US"/>
          </a:p>
        </p:txBody>
      </p:sp>
      <p:pic>
        <p:nvPicPr>
          <p:cNvPr id="5" name="صورة 9">
            <a:extLst>
              <a:ext uri="{FF2B5EF4-FFF2-40B4-BE49-F238E27FC236}">
                <a16:creationId xmlns:a16="http://schemas.microsoft.com/office/drawing/2014/main" id="{0AA8EF5E-78E7-F933-3E8F-7D3E39FDCCFC}"/>
              </a:ext>
            </a:extLst>
          </p:cNvPr>
          <p:cNvPicPr>
            <a:picLocks noChangeAspect="1"/>
          </p:cNvPicPr>
          <p:nvPr/>
        </p:nvPicPr>
        <p:blipFill rotWithShape="1">
          <a:blip r:embed="rId2">
            <a:extLst>
              <a:ext uri="{28A0092B-C50C-407E-A947-70E740481C1C}">
                <a14:useLocalDpi xmlns:a14="http://schemas.microsoft.com/office/drawing/2010/main" val="0"/>
              </a:ext>
            </a:extLst>
          </a:blip>
          <a:srcRect l="323" t="28010" r="-323" b="-28010"/>
          <a:stretch/>
        </p:blipFill>
        <p:spPr>
          <a:xfrm>
            <a:off x="-6039" y="2622375"/>
            <a:ext cx="9144000" cy="1325217"/>
          </a:xfrm>
          <a:prstGeom prst="rect">
            <a:avLst/>
          </a:prstGeom>
        </p:spPr>
      </p:pic>
      <p:pic>
        <p:nvPicPr>
          <p:cNvPr id="6" name="صورة 10">
            <a:extLst>
              <a:ext uri="{FF2B5EF4-FFF2-40B4-BE49-F238E27FC236}">
                <a16:creationId xmlns:a16="http://schemas.microsoft.com/office/drawing/2014/main" id="{EC490644-A2FB-292C-9C6C-ADCD0F236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 y="3573016"/>
            <a:ext cx="4824536" cy="3384376"/>
          </a:xfrm>
          <a:prstGeom prst="rect">
            <a:avLst/>
          </a:prstGeom>
        </p:spPr>
      </p:pic>
      <p:pic>
        <p:nvPicPr>
          <p:cNvPr id="7" name="صورة 11">
            <a:extLst>
              <a:ext uri="{FF2B5EF4-FFF2-40B4-BE49-F238E27FC236}">
                <a16:creationId xmlns:a16="http://schemas.microsoft.com/office/drawing/2014/main" id="{DCA0F0F9-E0FA-BD0F-D381-956B58B16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3947592"/>
            <a:ext cx="3692644" cy="2773883"/>
          </a:xfrm>
          <a:prstGeom prst="rect">
            <a:avLst/>
          </a:prstGeom>
        </p:spPr>
      </p:pic>
      <p:sp>
        <p:nvSpPr>
          <p:cNvPr id="3" name="TextBox 2">
            <a:extLst>
              <a:ext uri="{FF2B5EF4-FFF2-40B4-BE49-F238E27FC236}">
                <a16:creationId xmlns:a16="http://schemas.microsoft.com/office/drawing/2014/main" id="{CB5C98D0-C398-AA6C-5B55-9945496F93BC}"/>
              </a:ext>
            </a:extLst>
          </p:cNvPr>
          <p:cNvSpPr txBox="1"/>
          <p:nvPr/>
        </p:nvSpPr>
        <p:spPr>
          <a:xfrm>
            <a:off x="251520" y="57051"/>
            <a:ext cx="2880320" cy="707886"/>
          </a:xfrm>
          <a:prstGeom prst="rect">
            <a:avLst/>
          </a:prstGeom>
          <a:noFill/>
        </p:spPr>
        <p:txBody>
          <a:bodyPr wrap="square" rtlCol="0">
            <a:spAutoFit/>
          </a:bodyPr>
          <a:lstStyle/>
          <a:p>
            <a:r>
              <a:rPr lang="en-US" sz="4000" b="1" dirty="0"/>
              <a:t>Station 7 :</a:t>
            </a:r>
          </a:p>
        </p:txBody>
      </p:sp>
    </p:spTree>
    <p:extLst>
      <p:ext uri="{BB962C8B-B14F-4D97-AF65-F5344CB8AC3E}">
        <p14:creationId xmlns:p14="http://schemas.microsoft.com/office/powerpoint/2010/main" val="2676682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b="1" dirty="0"/>
              <a:t>OPHTHALMOLOGY</a:t>
            </a:r>
            <a:br>
              <a:rPr lang="en-US" b="1" dirty="0"/>
            </a:br>
            <a:r>
              <a:rPr lang="en-US" dirty="0"/>
              <a:t>Mini-</a:t>
            </a:r>
            <a:r>
              <a:rPr lang="en-US" dirty="0" err="1"/>
              <a:t>Osce</a:t>
            </a:r>
            <a:r>
              <a:rPr lang="en-US" dirty="0"/>
              <a:t> Archive</a:t>
            </a:r>
          </a:p>
        </p:txBody>
      </p:sp>
      <p:sp>
        <p:nvSpPr>
          <p:cNvPr id="4" name="عنوان فرعي 2"/>
          <p:cNvSpPr>
            <a:spLocks noGrp="1"/>
          </p:cNvSpPr>
          <p:nvPr>
            <p:ph type="subTitle" idx="1"/>
          </p:nvPr>
        </p:nvSpPr>
        <p:spPr/>
        <p:txBody>
          <a:bodyPr/>
          <a:lstStyle/>
          <a:p>
            <a:r>
              <a:rPr lang="en-US" dirty="0"/>
              <a:t>Islam Al </a:t>
            </a:r>
            <a:r>
              <a:rPr lang="en-US" dirty="0" err="1"/>
              <a:t>Banawi</a:t>
            </a:r>
            <a:endParaRPr lang="en-US" dirty="0"/>
          </a:p>
          <a:p>
            <a:r>
              <a:rPr lang="en-US" dirty="0" err="1"/>
              <a:t>Deema</a:t>
            </a:r>
            <a:r>
              <a:rPr lang="en-US" dirty="0"/>
              <a:t> </a:t>
            </a:r>
            <a:r>
              <a:rPr lang="en-US" dirty="0" err="1"/>
              <a:t>Shnaikat</a:t>
            </a:r>
            <a:r>
              <a:rPr lang="en-US" dirty="0"/>
              <a:t> </a:t>
            </a:r>
          </a:p>
        </p:txBody>
      </p:sp>
      <p:sp>
        <p:nvSpPr>
          <p:cNvPr id="3" name="Slide Number Placeholder 2">
            <a:extLst>
              <a:ext uri="{FF2B5EF4-FFF2-40B4-BE49-F238E27FC236}">
                <a16:creationId xmlns:a16="http://schemas.microsoft.com/office/drawing/2014/main" id="{013D7F71-2D87-C66A-72C1-4DB5716D61A4}"/>
              </a:ext>
            </a:extLst>
          </p:cNvPr>
          <p:cNvSpPr>
            <a:spLocks noGrp="1"/>
          </p:cNvSpPr>
          <p:nvPr>
            <p:ph type="sldNum" sz="quarter" idx="12"/>
          </p:nvPr>
        </p:nvSpPr>
        <p:spPr/>
        <p:txBody>
          <a:bodyPr/>
          <a:lstStyle/>
          <a:p>
            <a:fld id="{E90C49B3-DFFD-4844-A6FF-8C37A804B8FA}" type="slidenum">
              <a:rPr lang="en-US" smtClean="0"/>
              <a:t>26</a:t>
            </a:fld>
            <a:endParaRPr lang="en-US"/>
          </a:p>
        </p:txBody>
      </p:sp>
    </p:spTree>
    <p:extLst>
      <p:ext uri="{BB962C8B-B14F-4D97-AF65-F5344CB8AC3E}">
        <p14:creationId xmlns:p14="http://schemas.microsoft.com/office/powerpoint/2010/main" val="1986059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16336"/>
            <a:ext cx="8229600" cy="1143000"/>
          </a:xfrm>
        </p:spPr>
        <p:txBody>
          <a:bodyPr>
            <a:normAutofit fontScale="90000"/>
          </a:bodyPr>
          <a:lstStyle/>
          <a:p>
            <a:r>
              <a:rPr lang="en-US" dirty="0"/>
              <a:t>Station 1:</a:t>
            </a:r>
            <a:br>
              <a:rPr lang="ar-JO" dirty="0"/>
            </a:br>
            <a:endParaRPr lang="en-US" dirty="0"/>
          </a:p>
        </p:txBody>
      </p:sp>
      <p:sp>
        <p:nvSpPr>
          <p:cNvPr id="3" name="عنصر نائب للمحتوى 2"/>
          <p:cNvSpPr>
            <a:spLocks noGrp="1"/>
          </p:cNvSpPr>
          <p:nvPr>
            <p:ph idx="1"/>
          </p:nvPr>
        </p:nvSpPr>
        <p:spPr>
          <a:xfrm>
            <a:off x="123530" y="429139"/>
            <a:ext cx="5338002" cy="4041576"/>
          </a:xfrm>
        </p:spPr>
        <p:txBody>
          <a:bodyPr>
            <a:normAutofit fontScale="25000" lnSpcReduction="20000"/>
          </a:bodyPr>
          <a:lstStyle/>
          <a:p>
            <a:pPr marL="0" indent="0" algn="l">
              <a:buNone/>
              <a:defRPr/>
            </a:pPr>
            <a:r>
              <a:rPr lang="en-US" sz="8000" b="1" dirty="0">
                <a:solidFill>
                  <a:srgbClr val="FF0000"/>
                </a:solidFill>
              </a:rPr>
              <a:t>Q1-Diagnosis</a:t>
            </a:r>
            <a:r>
              <a:rPr lang="en-US" sz="8000" dirty="0">
                <a:solidFill>
                  <a:srgbClr val="FF0000"/>
                </a:solidFill>
              </a:rPr>
              <a:t> </a:t>
            </a:r>
            <a:br>
              <a:rPr lang="ar-JO" sz="8000" dirty="0"/>
            </a:br>
            <a:r>
              <a:rPr lang="en-US" altLang="en-US" sz="8000" b="1" dirty="0"/>
              <a:t>Herpes Simplex Keratitis </a:t>
            </a:r>
            <a:br>
              <a:rPr lang="ar-JO" dirty="0"/>
            </a:br>
            <a:r>
              <a:rPr lang="en-US" sz="7200" b="1" dirty="0">
                <a:solidFill>
                  <a:srgbClr val="FF0000"/>
                </a:solidFill>
              </a:rPr>
              <a:t>Q2-Management</a:t>
            </a:r>
            <a:r>
              <a:rPr lang="en-US" sz="7200" dirty="0"/>
              <a:t> </a:t>
            </a:r>
            <a:br>
              <a:rPr lang="ar-JO" sz="7200" dirty="0"/>
            </a:br>
            <a:r>
              <a:rPr lang="en-GB" altLang="en-US" sz="7200" i="1" dirty="0"/>
              <a:t>-Antivirals</a:t>
            </a:r>
          </a:p>
          <a:p>
            <a:pPr marL="0" indent="0" algn="l">
              <a:buNone/>
              <a:defRPr/>
            </a:pPr>
            <a:r>
              <a:rPr lang="en-GB" altLang="en-US" sz="7200" dirty="0"/>
              <a:t>Dendritic lesions are treated with topical antivirals(Epithelial lesions).</a:t>
            </a:r>
          </a:p>
          <a:p>
            <a:pPr marL="0" indent="0" algn="l">
              <a:buNone/>
              <a:defRPr/>
            </a:pPr>
            <a:r>
              <a:rPr lang="en-GB" altLang="en-US" sz="7200" dirty="0"/>
              <a:t>Oral antivirals for all cases.</a:t>
            </a:r>
          </a:p>
          <a:p>
            <a:pPr marL="0" indent="0" algn="l">
              <a:buNone/>
              <a:defRPr/>
            </a:pPr>
            <a:r>
              <a:rPr lang="en-GB" altLang="en-US" sz="7200" dirty="0"/>
              <a:t>and typically heal within 2 weeks. Some of those available are:</a:t>
            </a:r>
          </a:p>
          <a:p>
            <a:pPr marL="0" indent="0" algn="l">
              <a:buNone/>
              <a:defRPr/>
            </a:pPr>
            <a:r>
              <a:rPr lang="en-GB" altLang="en-US" sz="7200" dirty="0"/>
              <a:t>• Acyclovir</a:t>
            </a:r>
          </a:p>
          <a:p>
            <a:pPr marL="0" indent="0" algn="l">
              <a:buNone/>
              <a:defRPr/>
            </a:pPr>
            <a:r>
              <a:rPr lang="en-GB" altLang="en-US" sz="7200" dirty="0"/>
              <a:t>• </a:t>
            </a:r>
            <a:r>
              <a:rPr lang="en-GB" altLang="en-US" sz="7200" dirty="0" err="1"/>
              <a:t>Idoxuridine</a:t>
            </a:r>
            <a:endParaRPr lang="en-GB" altLang="en-US" sz="7200" dirty="0"/>
          </a:p>
          <a:p>
            <a:pPr marL="0" indent="0" algn="l">
              <a:buNone/>
              <a:defRPr/>
            </a:pPr>
            <a:r>
              <a:rPr lang="en-GB" altLang="en-US" sz="7200" dirty="0"/>
              <a:t>• </a:t>
            </a:r>
            <a:r>
              <a:rPr lang="en-GB" altLang="en-US" sz="7200" dirty="0" err="1"/>
              <a:t>Vidarabine</a:t>
            </a:r>
            <a:endParaRPr lang="en-GB" altLang="en-US" sz="7200" dirty="0"/>
          </a:p>
          <a:p>
            <a:pPr marL="0" indent="0" algn="l">
              <a:buNone/>
              <a:defRPr/>
            </a:pPr>
            <a:r>
              <a:rPr lang="en-GB" altLang="en-US" sz="7200" dirty="0"/>
              <a:t>• </a:t>
            </a:r>
            <a:r>
              <a:rPr lang="en-GB" altLang="en-US" sz="7200" dirty="0" err="1"/>
              <a:t>Trifluorothymidine</a:t>
            </a:r>
            <a:endParaRPr lang="en-US" altLang="en-US" sz="7200" dirty="0"/>
          </a:p>
          <a:p>
            <a:pPr marL="0" indent="0" algn="l">
              <a:buNone/>
              <a:defRPr/>
            </a:pPr>
            <a:endParaRPr lang="en-US" altLang="en-US" dirty="0"/>
          </a:p>
          <a:p>
            <a:pPr marL="0" indent="0" algn="l">
              <a:buNone/>
              <a:defRPr/>
            </a:pPr>
            <a:r>
              <a:rPr lang="en-US" altLang="en-US" dirty="0"/>
              <a:t>-</a:t>
            </a:r>
            <a:r>
              <a:rPr lang="en-GB" altLang="en-US" sz="5600" dirty="0"/>
              <a:t>Topical steroids must not be given to patients with a dendritic ulcer, since they may exacerbate the disease and cause extensive corneal ulceration??</a:t>
            </a:r>
          </a:p>
          <a:p>
            <a:pPr marL="0" indent="0" algn="l">
              <a:buNone/>
              <a:defRPr/>
            </a:pPr>
            <a:endParaRPr lang="en-GB" altLang="en-US" sz="5600" dirty="0"/>
          </a:p>
          <a:p>
            <a:pPr marL="0" indent="0" algn="l">
              <a:buNone/>
              <a:defRPr/>
            </a:pPr>
            <a:r>
              <a:rPr lang="en-GB" altLang="en-US" sz="5600" dirty="0"/>
              <a:t>-In patients with stromal involvement (keratitis),steroids are used cautiously, under ophthalmic super-vision and with antiviral cover, to suppress the </a:t>
            </a:r>
            <a:br>
              <a:rPr lang="en-GB" altLang="en-US" sz="5600" dirty="0"/>
            </a:br>
            <a:r>
              <a:rPr lang="en-GB" altLang="en-US" sz="5600" dirty="0"/>
              <a:t>immunogenic response</a:t>
            </a:r>
          </a:p>
          <a:p>
            <a:pPr marL="0" indent="0" algn="l">
              <a:buNone/>
              <a:defRPr/>
            </a:pPr>
            <a:br>
              <a:rPr lang="ar-JO" dirty="0"/>
            </a:br>
            <a:r>
              <a:rPr lang="en-US" sz="7400" dirty="0">
                <a:solidFill>
                  <a:srgbClr val="FF0000"/>
                </a:solidFill>
              </a:rPr>
              <a:t>Q3- 3</a:t>
            </a:r>
            <a:r>
              <a:rPr lang="en-US" sz="7400" b="1" dirty="0">
                <a:solidFill>
                  <a:srgbClr val="FF0000"/>
                </a:solidFill>
              </a:rPr>
              <a:t>Complication</a:t>
            </a:r>
          </a:p>
          <a:p>
            <a:pPr marL="0" indent="0" algn="l">
              <a:buNone/>
              <a:defRPr/>
            </a:pPr>
            <a:r>
              <a:rPr lang="en-US" sz="5500" b="1" dirty="0"/>
              <a:t>1-Dendritic epithelial ulcers usually heal without scars ( Linear branching epithelial ulcers).</a:t>
            </a:r>
          </a:p>
          <a:p>
            <a:pPr marL="0" indent="0" algn="l">
              <a:buNone/>
              <a:defRPr/>
            </a:pPr>
            <a:r>
              <a:rPr lang="en-US" sz="5500" b="1" dirty="0"/>
              <a:t>2-Stromal involvement (white opaque oval lesion) : can lead to edema and scaring that may require Penetrating </a:t>
            </a:r>
            <a:r>
              <a:rPr lang="en-US" sz="5500" b="1" dirty="0" err="1"/>
              <a:t>keratoplasty</a:t>
            </a:r>
            <a:r>
              <a:rPr lang="en-US" sz="5500" b="1" dirty="0"/>
              <a:t> ( corneal graft surgery).</a:t>
            </a:r>
          </a:p>
          <a:p>
            <a:pPr marL="0" indent="0" algn="l">
              <a:buNone/>
              <a:defRPr/>
            </a:pPr>
            <a:r>
              <a:rPr lang="en-US" sz="5500" b="1" dirty="0"/>
              <a:t>3-Uveitis.</a:t>
            </a:r>
          </a:p>
          <a:p>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692" y="1988840"/>
            <a:ext cx="3415308" cy="2664296"/>
          </a:xfrm>
          <a:prstGeom prst="rect">
            <a:avLst/>
          </a:prstGeom>
        </p:spPr>
      </p:pic>
      <p:sp>
        <p:nvSpPr>
          <p:cNvPr id="5" name="عنصر نائب للمحتوى 2"/>
          <p:cNvSpPr txBox="1">
            <a:spLocks/>
          </p:cNvSpPr>
          <p:nvPr/>
        </p:nvSpPr>
        <p:spPr>
          <a:xfrm>
            <a:off x="929857" y="404664"/>
            <a:ext cx="8229600" cy="4525963"/>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ar-JO" sz="2000" dirty="0"/>
              <a:t>برضو كان السؤال طويل ومن بين الجمل انه المريضه اخذت </a:t>
            </a:r>
            <a:r>
              <a:rPr lang="en-US" sz="2000" dirty="0"/>
              <a:t> </a:t>
            </a:r>
            <a:r>
              <a:rPr lang="en-US" sz="2000" dirty="0" err="1"/>
              <a:t>tobradex</a:t>
            </a:r>
            <a:r>
              <a:rPr lang="ar-JO" sz="2000" dirty="0"/>
              <a:t> وما استفادت ؟</a:t>
            </a:r>
            <a:endParaRPr lang="en-US" sz="2000" dirty="0"/>
          </a:p>
        </p:txBody>
      </p:sp>
      <p:sp>
        <p:nvSpPr>
          <p:cNvPr id="6" name="مستطيل 5"/>
          <p:cNvSpPr/>
          <p:nvPr/>
        </p:nvSpPr>
        <p:spPr>
          <a:xfrm>
            <a:off x="5167655" y="6488668"/>
            <a:ext cx="3976345" cy="369332"/>
          </a:xfrm>
          <a:prstGeom prst="rect">
            <a:avLst/>
          </a:prstGeom>
          <a:solidFill>
            <a:srgbClr val="7030A0"/>
          </a:solidFill>
        </p:spPr>
        <p:txBody>
          <a:bodyPr wrap="none">
            <a:spAutoFit/>
          </a:bodyPr>
          <a:lstStyle/>
          <a:p>
            <a:r>
              <a:rPr lang="en-US" b="1" dirty="0" err="1"/>
              <a:t>TobraDex</a:t>
            </a:r>
            <a:r>
              <a:rPr lang="en-US" dirty="0"/>
              <a:t> (Tobramycin, Dexamethasone)</a:t>
            </a:r>
          </a:p>
        </p:txBody>
      </p:sp>
      <p:sp>
        <p:nvSpPr>
          <p:cNvPr id="7" name="Slide Number Placeholder 6">
            <a:extLst>
              <a:ext uri="{FF2B5EF4-FFF2-40B4-BE49-F238E27FC236}">
                <a16:creationId xmlns:a16="http://schemas.microsoft.com/office/drawing/2014/main" id="{EE1AC3D4-C069-6D0C-4E5F-8C610F2C3045}"/>
              </a:ext>
            </a:extLst>
          </p:cNvPr>
          <p:cNvSpPr>
            <a:spLocks noGrp="1"/>
          </p:cNvSpPr>
          <p:nvPr>
            <p:ph type="sldNum" sz="quarter" idx="12"/>
          </p:nvPr>
        </p:nvSpPr>
        <p:spPr/>
        <p:txBody>
          <a:bodyPr/>
          <a:lstStyle/>
          <a:p>
            <a:fld id="{E90C49B3-DFFD-4844-A6FF-8C37A804B8FA}" type="slidenum">
              <a:rPr lang="en-US" smtClean="0"/>
              <a:t>27</a:t>
            </a:fld>
            <a:endParaRPr lang="en-US"/>
          </a:p>
        </p:txBody>
      </p:sp>
    </p:spTree>
    <p:extLst>
      <p:ext uri="{BB962C8B-B14F-4D97-AF65-F5344CB8AC3E}">
        <p14:creationId xmlns:p14="http://schemas.microsoft.com/office/powerpoint/2010/main" val="3461977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Station 2:</a:t>
            </a:r>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628800"/>
            <a:ext cx="8229600" cy="4530117"/>
          </a:xfrm>
        </p:spPr>
      </p:pic>
      <p:sp>
        <p:nvSpPr>
          <p:cNvPr id="5" name="مستطيل 4"/>
          <p:cNvSpPr/>
          <p:nvPr/>
        </p:nvSpPr>
        <p:spPr>
          <a:xfrm>
            <a:off x="2483768" y="1556792"/>
            <a:ext cx="417646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1515740-E98D-FD11-7C48-1CEC2C2BE53A}"/>
              </a:ext>
            </a:extLst>
          </p:cNvPr>
          <p:cNvSpPr>
            <a:spLocks noGrp="1"/>
          </p:cNvSpPr>
          <p:nvPr>
            <p:ph type="sldNum" sz="quarter" idx="12"/>
          </p:nvPr>
        </p:nvSpPr>
        <p:spPr/>
        <p:txBody>
          <a:bodyPr/>
          <a:lstStyle/>
          <a:p>
            <a:fld id="{E90C49B3-DFFD-4844-A6FF-8C37A804B8FA}" type="slidenum">
              <a:rPr lang="en-US" smtClean="0"/>
              <a:t>28</a:t>
            </a:fld>
            <a:endParaRPr lang="en-US"/>
          </a:p>
        </p:txBody>
      </p:sp>
    </p:spTree>
    <p:extLst>
      <p:ext uri="{BB962C8B-B14F-4D97-AF65-F5344CB8AC3E}">
        <p14:creationId xmlns:p14="http://schemas.microsoft.com/office/powerpoint/2010/main" val="1802114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268760"/>
            <a:ext cx="8640960" cy="5256584"/>
          </a:xfrm>
        </p:spPr>
      </p:pic>
      <p:sp>
        <p:nvSpPr>
          <p:cNvPr id="5" name="عنوان 1"/>
          <p:cNvSpPr txBox="1">
            <a:spLocks/>
          </p:cNvSpPr>
          <p:nvPr/>
        </p:nvSpPr>
        <p:spPr>
          <a:xfrm>
            <a:off x="-612576" y="332656"/>
            <a:ext cx="8229600" cy="1143000"/>
          </a:xfrm>
          <a:prstGeom prst="rect">
            <a:avLst/>
          </a:prstGeom>
        </p:spPr>
        <p:txBody>
          <a:bodyPr vert="horz" lIns="91440" tIns="45720" rIns="91440" bIns="45720" rtlCol="1" anchor="ctr">
            <a:normAutofit fontScale="90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a:t>Station 3:</a:t>
            </a:r>
            <a:br>
              <a:rPr lang="ar-JO" dirty="0"/>
            </a:br>
            <a:endParaRPr lang="en-US" dirty="0"/>
          </a:p>
        </p:txBody>
      </p:sp>
      <p:sp>
        <p:nvSpPr>
          <p:cNvPr id="6" name="مستطيل 5"/>
          <p:cNvSpPr/>
          <p:nvPr/>
        </p:nvSpPr>
        <p:spPr>
          <a:xfrm>
            <a:off x="2699792" y="1124744"/>
            <a:ext cx="367240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3FC247E-836D-2330-30EF-B0DC5A4653F4}"/>
              </a:ext>
            </a:extLst>
          </p:cNvPr>
          <p:cNvSpPr>
            <a:spLocks noGrp="1"/>
          </p:cNvSpPr>
          <p:nvPr>
            <p:ph type="sldNum" sz="quarter" idx="12"/>
          </p:nvPr>
        </p:nvSpPr>
        <p:spPr/>
        <p:txBody>
          <a:bodyPr/>
          <a:lstStyle/>
          <a:p>
            <a:fld id="{E90C49B3-DFFD-4844-A6FF-8C37A804B8FA}" type="slidenum">
              <a:rPr lang="en-US" smtClean="0"/>
              <a:t>29</a:t>
            </a:fld>
            <a:endParaRPr lang="en-US"/>
          </a:p>
        </p:txBody>
      </p:sp>
    </p:spTree>
    <p:extLst>
      <p:ext uri="{BB962C8B-B14F-4D97-AF65-F5344CB8AC3E}">
        <p14:creationId xmlns:p14="http://schemas.microsoft.com/office/powerpoint/2010/main" val="1741301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4AD8-845D-4065-A4C4-042603770064}"/>
              </a:ext>
            </a:extLst>
          </p:cNvPr>
          <p:cNvSpPr>
            <a:spLocks noGrp="1"/>
          </p:cNvSpPr>
          <p:nvPr>
            <p:ph type="title"/>
          </p:nvPr>
        </p:nvSpPr>
        <p:spPr>
          <a:xfrm>
            <a:off x="628650" y="1859543"/>
            <a:ext cx="4616991" cy="887195"/>
          </a:xfrm>
        </p:spPr>
        <p:txBody>
          <a:bodyPr anchor="b">
            <a:normAutofit/>
          </a:bodyPr>
          <a:lstStyle/>
          <a:p>
            <a:r>
              <a:rPr lang="en-US" sz="1650">
                <a:cs typeface="Calibri Light"/>
              </a:rPr>
              <a:t>1- case about a lady who is having trouble seeing the sides of the road while driving and has menstrual cycle abnormalities and galactorrhea </a:t>
            </a:r>
            <a:endParaRPr lang="en-US" sz="1650"/>
          </a:p>
        </p:txBody>
      </p:sp>
      <p:sp>
        <p:nvSpPr>
          <p:cNvPr id="3" name="Content Placeholder 2">
            <a:extLst>
              <a:ext uri="{FF2B5EF4-FFF2-40B4-BE49-F238E27FC236}">
                <a16:creationId xmlns:a16="http://schemas.microsoft.com/office/drawing/2014/main" id="{40000D30-9247-0A0F-7529-889291C5FD18}"/>
              </a:ext>
            </a:extLst>
          </p:cNvPr>
          <p:cNvSpPr>
            <a:spLocks noGrp="1"/>
          </p:cNvSpPr>
          <p:nvPr>
            <p:ph idx="1"/>
          </p:nvPr>
        </p:nvSpPr>
        <p:spPr>
          <a:xfrm>
            <a:off x="602832" y="2979248"/>
            <a:ext cx="4642809" cy="2508344"/>
          </a:xfrm>
        </p:spPr>
        <p:txBody>
          <a:bodyPr vert="horz" lIns="68580" tIns="34290" rIns="68580" bIns="34290" rtlCol="0" anchor="t">
            <a:normAutofit lnSpcReduction="10000"/>
          </a:bodyPr>
          <a:lstStyle/>
          <a:p>
            <a:r>
              <a:rPr lang="en-US" sz="1500" dirty="0">
                <a:solidFill>
                  <a:schemeClr val="tx1">
                    <a:alpha val="80000"/>
                  </a:schemeClr>
                </a:solidFill>
                <a:cs typeface="Calibri"/>
              </a:rPr>
              <a:t>A-what is your diagnosis :- </a:t>
            </a:r>
            <a:r>
              <a:rPr lang="en-US" sz="1500" dirty="0">
                <a:solidFill>
                  <a:srgbClr val="FF0000">
                    <a:alpha val="80000"/>
                  </a:srgbClr>
                </a:solidFill>
                <a:cs typeface="Calibri"/>
              </a:rPr>
              <a:t>prolactinoma</a:t>
            </a:r>
          </a:p>
          <a:p>
            <a:r>
              <a:rPr lang="en-US" sz="1500" dirty="0">
                <a:solidFill>
                  <a:schemeClr val="tx1">
                    <a:alpha val="80000"/>
                  </a:schemeClr>
                </a:solidFill>
                <a:cs typeface="Calibri"/>
              </a:rPr>
              <a:t>B- what is the vision abnormality :- </a:t>
            </a:r>
            <a:r>
              <a:rPr lang="en-US" sz="1500" dirty="0">
                <a:solidFill>
                  <a:srgbClr val="FF0000">
                    <a:alpha val="80000"/>
                  </a:srgbClr>
                </a:solidFill>
                <a:cs typeface="Calibri"/>
              </a:rPr>
              <a:t>bitemporal hemianopsia</a:t>
            </a:r>
          </a:p>
          <a:p>
            <a:r>
              <a:rPr lang="en-US" sz="1500" dirty="0">
                <a:solidFill>
                  <a:schemeClr val="tx1">
                    <a:alpha val="80000"/>
                  </a:schemeClr>
                </a:solidFill>
                <a:cs typeface="Calibri"/>
              </a:rPr>
              <a:t>C- what is the name of the surgery used to treat this disease :- </a:t>
            </a:r>
            <a:r>
              <a:rPr lang="en-US" sz="1500" dirty="0">
                <a:solidFill>
                  <a:srgbClr val="FF0000">
                    <a:alpha val="80000"/>
                  </a:srgbClr>
                </a:solidFill>
                <a:cs typeface="Calibri"/>
              </a:rPr>
              <a:t>Transsphenoidal hypophysectomy</a:t>
            </a:r>
          </a:p>
          <a:p>
            <a:r>
              <a:rPr lang="en-US" sz="1500" dirty="0">
                <a:solidFill>
                  <a:schemeClr val="tx1">
                    <a:alpha val="80000"/>
                  </a:schemeClr>
                </a:solidFill>
                <a:cs typeface="Calibri"/>
              </a:rPr>
              <a:t>D- which region is affected in the picture :- </a:t>
            </a:r>
            <a:r>
              <a:rPr lang="en-US" sz="1500" dirty="0">
                <a:solidFill>
                  <a:srgbClr val="FF0000">
                    <a:alpha val="80000"/>
                  </a:srgbClr>
                </a:solidFill>
                <a:cs typeface="Calibri"/>
              </a:rPr>
              <a:t>5</a:t>
            </a:r>
          </a:p>
          <a:p>
            <a:r>
              <a:rPr lang="en-US" sz="1500" dirty="0">
                <a:solidFill>
                  <a:schemeClr val="tx1">
                    <a:alpha val="80000"/>
                  </a:schemeClr>
                </a:solidFill>
                <a:cs typeface="Calibri"/>
              </a:rPr>
              <a:t>E- what is it called :- </a:t>
            </a:r>
            <a:r>
              <a:rPr lang="en-US" sz="1500" dirty="0">
                <a:solidFill>
                  <a:srgbClr val="FF0000">
                    <a:alpha val="80000"/>
                  </a:srgbClr>
                </a:solidFill>
                <a:cs typeface="Calibri"/>
              </a:rPr>
              <a:t>Optic chiasm</a:t>
            </a:r>
          </a:p>
          <a:p>
            <a:r>
              <a:rPr lang="en-US" sz="1500" dirty="0">
                <a:solidFill>
                  <a:schemeClr val="tx1">
                    <a:alpha val="80000"/>
                  </a:schemeClr>
                </a:solidFill>
                <a:cs typeface="Calibri"/>
              </a:rPr>
              <a:t>F- explain in your own words why doesn’t  the lady  see the people on the side of the road :- …...........</a:t>
            </a:r>
          </a:p>
        </p:txBody>
      </p:sp>
      <p:pic>
        <p:nvPicPr>
          <p:cNvPr id="5" name="Picture 5" descr="Diagram&#10;&#10;Description automatically generated">
            <a:extLst>
              <a:ext uri="{FF2B5EF4-FFF2-40B4-BE49-F238E27FC236}">
                <a16:creationId xmlns:a16="http://schemas.microsoft.com/office/drawing/2014/main" id="{C1FC8EFC-7193-6FEC-E454-87779BD2F68C}"/>
              </a:ext>
            </a:extLst>
          </p:cNvPr>
          <p:cNvPicPr>
            <a:picLocks noChangeAspect="1"/>
          </p:cNvPicPr>
          <p:nvPr/>
        </p:nvPicPr>
        <p:blipFill>
          <a:blip r:embed="rId2"/>
          <a:stretch>
            <a:fillRect/>
          </a:stretch>
        </p:blipFill>
        <p:spPr>
          <a:xfrm>
            <a:off x="5679490" y="1522255"/>
            <a:ext cx="3265152" cy="4043828"/>
          </a:xfrm>
          <a:prstGeom prst="rect">
            <a:avLst/>
          </a:prstGeom>
        </p:spPr>
      </p:pic>
    </p:spTree>
    <p:extLst>
      <p:ext uri="{BB962C8B-B14F-4D97-AF65-F5344CB8AC3E}">
        <p14:creationId xmlns:p14="http://schemas.microsoft.com/office/powerpoint/2010/main" val="3064447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20079" y="836712"/>
            <a:ext cx="9217023" cy="4525963"/>
          </a:xfrm>
        </p:spPr>
        <p:txBody>
          <a:bodyPr/>
          <a:lstStyle/>
          <a:p>
            <a:pPr marL="0" indent="0">
              <a:buNone/>
            </a:pPr>
            <a:r>
              <a:rPr lang="en-US" dirty="0" err="1"/>
              <a:t>Preseptal</a:t>
            </a:r>
            <a:r>
              <a:rPr lang="en-US" dirty="0"/>
              <a:t> cellulitis </a:t>
            </a:r>
          </a:p>
          <a:p>
            <a:pPr marL="0" indent="0">
              <a:buNone/>
            </a:pPr>
            <a:endParaRPr lang="en-US" dirty="0"/>
          </a:p>
        </p:txBody>
      </p:sp>
      <p:sp>
        <p:nvSpPr>
          <p:cNvPr id="4" name="عنوان 1"/>
          <p:cNvSpPr txBox="1">
            <a:spLocks/>
          </p:cNvSpPr>
          <p:nvPr/>
        </p:nvSpPr>
        <p:spPr>
          <a:xfrm>
            <a:off x="813791" y="97818"/>
            <a:ext cx="8229600" cy="1143000"/>
          </a:xfrm>
          <a:prstGeom prst="rect">
            <a:avLst/>
          </a:prstGeom>
        </p:spPr>
        <p:txBody>
          <a:bodyPr vert="horz" lIns="91440" tIns="45720" rIns="91440" bIns="45720" rtlCol="1" anchor="ctr">
            <a:normAutofit fontScale="90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JO" dirty="0"/>
              <a:t>:4</a:t>
            </a:r>
            <a:r>
              <a:rPr lang="en-US" dirty="0"/>
              <a:t>Station </a:t>
            </a:r>
            <a:br>
              <a:rPr lang="ar-JO" dirty="0"/>
            </a:br>
            <a:endParaRPr lang="en-US" dirty="0"/>
          </a:p>
        </p:txBody>
      </p:sp>
      <p:sp>
        <p:nvSpPr>
          <p:cNvPr id="6" name="عنصر نائب للمحتوى 2"/>
          <p:cNvSpPr txBox="1">
            <a:spLocks/>
          </p:cNvSpPr>
          <p:nvPr/>
        </p:nvSpPr>
        <p:spPr>
          <a:xfrm>
            <a:off x="0" y="1772816"/>
            <a:ext cx="5796136" cy="5433467"/>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b="1" dirty="0">
                <a:solidFill>
                  <a:srgbClr val="FF0000"/>
                </a:solidFill>
              </a:rPr>
              <a:t>Q1</a:t>
            </a:r>
            <a:r>
              <a:rPr lang="en-US" dirty="0">
                <a:solidFill>
                  <a:srgbClr val="FF0000"/>
                </a:solidFill>
              </a:rPr>
              <a:t>DDx</a:t>
            </a:r>
            <a:r>
              <a:rPr lang="en-US" sz="1400" dirty="0"/>
              <a:t> </a:t>
            </a:r>
            <a:br>
              <a:rPr lang="en-US" sz="2000" dirty="0"/>
            </a:br>
            <a:r>
              <a:rPr lang="en-US" sz="2000" dirty="0"/>
              <a:t>orbital cellulitis</a:t>
            </a:r>
            <a:br>
              <a:rPr lang="en-US" sz="2000" dirty="0"/>
            </a:br>
            <a:r>
              <a:rPr lang="en-US" sz="2000" dirty="0"/>
              <a:t>insect bite</a:t>
            </a:r>
          </a:p>
          <a:p>
            <a:pPr marL="0" indent="0" algn="l">
              <a:buNone/>
            </a:pPr>
            <a:r>
              <a:rPr lang="en-US" sz="2000" dirty="0"/>
              <a:t>trauma</a:t>
            </a:r>
          </a:p>
          <a:p>
            <a:pPr marL="0" indent="0" algn="l">
              <a:buNone/>
            </a:pPr>
            <a:r>
              <a:rPr lang="en-US" sz="2000" dirty="0" err="1"/>
              <a:t>preseptal</a:t>
            </a:r>
            <a:r>
              <a:rPr lang="en-US" sz="2000" dirty="0"/>
              <a:t> cellulitis</a:t>
            </a:r>
          </a:p>
          <a:p>
            <a:pPr marL="0" indent="0" algn="l">
              <a:buNone/>
              <a:defRPr/>
            </a:pPr>
            <a:r>
              <a:rPr lang="en-US" sz="1800" dirty="0"/>
              <a:t> </a:t>
            </a:r>
            <a:r>
              <a:rPr lang="en-US" sz="2400" b="1" dirty="0">
                <a:solidFill>
                  <a:srgbClr val="FF0000"/>
                </a:solidFill>
              </a:rPr>
              <a:t>Q2-If this was a malignant lesion , what is your </a:t>
            </a:r>
            <a:r>
              <a:rPr lang="en-US" sz="2400" b="1" dirty="0" err="1">
                <a:solidFill>
                  <a:srgbClr val="FF0000"/>
                </a:solidFill>
              </a:rPr>
              <a:t>Dx</a:t>
            </a:r>
            <a:r>
              <a:rPr lang="en-US" sz="2400" b="1" dirty="0">
                <a:solidFill>
                  <a:srgbClr val="FF0000"/>
                </a:solidFill>
              </a:rPr>
              <a:t>?</a:t>
            </a:r>
            <a:br>
              <a:rPr lang="en-US" sz="2000" dirty="0"/>
            </a:br>
            <a:r>
              <a:rPr lang="en-US" sz="2000" dirty="0"/>
              <a:t>BCC </a:t>
            </a:r>
          </a:p>
          <a:p>
            <a:pPr marL="0" indent="0" algn="l">
              <a:buNone/>
              <a:defRPr/>
            </a:pPr>
            <a:r>
              <a:rPr lang="en-US" sz="2400" b="1" dirty="0">
                <a:solidFill>
                  <a:srgbClr val="FF0000"/>
                </a:solidFill>
              </a:rPr>
              <a:t>Q3-Best investigation to confirm the </a:t>
            </a:r>
            <a:br>
              <a:rPr lang="ar-JO" sz="2400" b="1" dirty="0">
                <a:solidFill>
                  <a:srgbClr val="FF0000"/>
                </a:solidFill>
              </a:rPr>
            </a:br>
            <a:r>
              <a:rPr lang="en-US" sz="2400" b="1" dirty="0">
                <a:solidFill>
                  <a:srgbClr val="FF0000"/>
                </a:solidFill>
              </a:rPr>
              <a:t>diagnosis</a:t>
            </a:r>
            <a:endParaRPr lang="ar-JO" sz="2400" b="1" dirty="0">
              <a:solidFill>
                <a:srgbClr val="FF0000"/>
              </a:solidFill>
            </a:endParaRPr>
          </a:p>
          <a:p>
            <a:pPr marL="0" indent="0" algn="l">
              <a:buNone/>
              <a:defRPr/>
            </a:pPr>
            <a:r>
              <a:rPr lang="en-US" sz="2400" b="1" dirty="0"/>
              <a:t>CT MRI</a:t>
            </a:r>
            <a:endParaRPr lang="en-US" sz="3600" b="1" dirty="0"/>
          </a:p>
        </p:txBody>
      </p:sp>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9972" y="1920264"/>
            <a:ext cx="3131840" cy="4392488"/>
          </a:xfrm>
          <a:prstGeom prst="rect">
            <a:avLst/>
          </a:prstGeom>
        </p:spPr>
      </p:pic>
      <p:sp>
        <p:nvSpPr>
          <p:cNvPr id="2" name="Slide Number Placeholder 1">
            <a:extLst>
              <a:ext uri="{FF2B5EF4-FFF2-40B4-BE49-F238E27FC236}">
                <a16:creationId xmlns:a16="http://schemas.microsoft.com/office/drawing/2014/main" id="{54D4DE24-4DA8-EB05-F53E-CC6DFB6DE79A}"/>
              </a:ext>
            </a:extLst>
          </p:cNvPr>
          <p:cNvSpPr>
            <a:spLocks noGrp="1"/>
          </p:cNvSpPr>
          <p:nvPr>
            <p:ph type="sldNum" sz="quarter" idx="12"/>
          </p:nvPr>
        </p:nvSpPr>
        <p:spPr/>
        <p:txBody>
          <a:bodyPr/>
          <a:lstStyle/>
          <a:p>
            <a:fld id="{E90C49B3-DFFD-4844-A6FF-8C37A804B8FA}" type="slidenum">
              <a:rPr lang="en-US" smtClean="0"/>
              <a:t>30</a:t>
            </a:fld>
            <a:endParaRPr lang="en-US"/>
          </a:p>
        </p:txBody>
      </p:sp>
    </p:spTree>
    <p:extLst>
      <p:ext uri="{BB962C8B-B14F-4D97-AF65-F5344CB8AC3E}">
        <p14:creationId xmlns:p14="http://schemas.microsoft.com/office/powerpoint/2010/main" val="103504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9512" y="116632"/>
            <a:ext cx="8229600" cy="1143000"/>
          </a:xfrm>
        </p:spPr>
        <p:txBody>
          <a:bodyPr/>
          <a:lstStyle/>
          <a:p>
            <a:r>
              <a:rPr lang="en-US" dirty="0"/>
              <a:t>Station 5:</a:t>
            </a:r>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412776"/>
            <a:ext cx="8229600" cy="5040560"/>
          </a:xfrm>
        </p:spPr>
      </p:pic>
      <p:sp>
        <p:nvSpPr>
          <p:cNvPr id="5" name="عنوان 1"/>
          <p:cNvSpPr txBox="1">
            <a:spLocks/>
          </p:cNvSpPr>
          <p:nvPr/>
        </p:nvSpPr>
        <p:spPr>
          <a:xfrm>
            <a:off x="-468560" y="116632"/>
            <a:ext cx="8229600" cy="1143000"/>
          </a:xfrm>
          <a:prstGeom prst="rect">
            <a:avLst/>
          </a:prstGeom>
        </p:spPr>
        <p:txBody>
          <a:bodyPr vert="horz" lIns="91440" tIns="45720" rIns="91440" bIns="45720" rtlCol="1" anchor="ctr">
            <a:normAutofit fontScale="90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br>
              <a:rPr lang="ar-JO" dirty="0"/>
            </a:br>
            <a:endParaRPr lang="en-US" dirty="0"/>
          </a:p>
        </p:txBody>
      </p:sp>
      <p:sp>
        <p:nvSpPr>
          <p:cNvPr id="6" name="مستطيل 5"/>
          <p:cNvSpPr/>
          <p:nvPr/>
        </p:nvSpPr>
        <p:spPr>
          <a:xfrm>
            <a:off x="2411760" y="1259632"/>
            <a:ext cx="4392488" cy="729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30A4E38-D64C-6A76-5354-A0279B4B6D0F}"/>
              </a:ext>
            </a:extLst>
          </p:cNvPr>
          <p:cNvSpPr>
            <a:spLocks noGrp="1"/>
          </p:cNvSpPr>
          <p:nvPr>
            <p:ph type="sldNum" sz="quarter" idx="12"/>
          </p:nvPr>
        </p:nvSpPr>
        <p:spPr/>
        <p:txBody>
          <a:bodyPr/>
          <a:lstStyle/>
          <a:p>
            <a:fld id="{E90C49B3-DFFD-4844-A6FF-8C37A804B8FA}" type="slidenum">
              <a:rPr lang="en-US" smtClean="0"/>
              <a:t>31</a:t>
            </a:fld>
            <a:endParaRPr lang="en-US"/>
          </a:p>
        </p:txBody>
      </p:sp>
    </p:spTree>
    <p:extLst>
      <p:ext uri="{BB962C8B-B14F-4D97-AF65-F5344CB8AC3E}">
        <p14:creationId xmlns:p14="http://schemas.microsoft.com/office/powerpoint/2010/main" val="2747872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315416"/>
            <a:ext cx="8229600" cy="1143000"/>
          </a:xfrm>
        </p:spPr>
        <p:txBody>
          <a:bodyPr/>
          <a:lstStyle/>
          <a:p>
            <a:r>
              <a:rPr lang="en-US" dirty="0"/>
              <a:t>Station 6:</a:t>
            </a:r>
          </a:p>
        </p:txBody>
      </p:sp>
      <p:pic>
        <p:nvPicPr>
          <p:cNvPr id="9" name="عنصر نائب للمحتوى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273" y="548680"/>
            <a:ext cx="8229600" cy="1192695"/>
          </a:xfrm>
        </p:spPr>
      </p:pic>
      <p:pic>
        <p:nvPicPr>
          <p:cNvPr id="10" name="صورة 9"/>
          <p:cNvPicPr>
            <a:picLocks noChangeAspect="1"/>
          </p:cNvPicPr>
          <p:nvPr/>
        </p:nvPicPr>
        <p:blipFill rotWithShape="1">
          <a:blip r:embed="rId3">
            <a:extLst>
              <a:ext uri="{28A0092B-C50C-407E-A947-70E740481C1C}">
                <a14:useLocalDpi xmlns:a14="http://schemas.microsoft.com/office/drawing/2010/main" val="0"/>
              </a:ext>
            </a:extLst>
          </a:blip>
          <a:srcRect l="323" t="28010" r="-323" b="-28010"/>
          <a:stretch/>
        </p:blipFill>
        <p:spPr>
          <a:xfrm>
            <a:off x="-6955" y="2067779"/>
            <a:ext cx="9144000" cy="1325217"/>
          </a:xfrm>
          <a:prstGeom prst="rect">
            <a:avLst/>
          </a:prstGeom>
        </p:spPr>
      </p:pic>
      <p:pic>
        <p:nvPicPr>
          <p:cNvPr id="11" name="صورة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73" y="3392996"/>
            <a:ext cx="4824536" cy="3384376"/>
          </a:xfrm>
          <a:prstGeom prst="rect">
            <a:avLst/>
          </a:prstGeom>
        </p:spPr>
      </p:pic>
      <p:pic>
        <p:nvPicPr>
          <p:cNvPr id="12" name="صورة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1687" y="3933056"/>
            <a:ext cx="3692644" cy="2304256"/>
          </a:xfrm>
          <a:prstGeom prst="rect">
            <a:avLst/>
          </a:prstGeom>
        </p:spPr>
      </p:pic>
      <p:sp>
        <p:nvSpPr>
          <p:cNvPr id="13" name="مربع نص 12"/>
          <p:cNvSpPr txBox="1"/>
          <p:nvPr/>
        </p:nvSpPr>
        <p:spPr>
          <a:xfrm>
            <a:off x="123272" y="620688"/>
            <a:ext cx="704311" cy="461665"/>
          </a:xfrm>
          <a:prstGeom prst="rect">
            <a:avLst/>
          </a:prstGeom>
          <a:solidFill>
            <a:schemeClr val="bg1"/>
          </a:solidFill>
        </p:spPr>
        <p:txBody>
          <a:bodyPr wrap="square" rtlCol="0">
            <a:spAutoFit/>
          </a:bodyPr>
          <a:lstStyle/>
          <a:p>
            <a:r>
              <a:rPr lang="en-US" sz="2400" b="1" dirty="0">
                <a:solidFill>
                  <a:srgbClr val="FF0000"/>
                </a:solidFill>
              </a:rPr>
              <a:t>Q1</a:t>
            </a:r>
            <a:endParaRPr lang="en-US" b="1" dirty="0">
              <a:solidFill>
                <a:srgbClr val="FF0000"/>
              </a:solidFill>
            </a:endParaRPr>
          </a:p>
        </p:txBody>
      </p:sp>
      <p:sp>
        <p:nvSpPr>
          <p:cNvPr id="16" name="مربع نص 15"/>
          <p:cNvSpPr txBox="1"/>
          <p:nvPr/>
        </p:nvSpPr>
        <p:spPr>
          <a:xfrm>
            <a:off x="275672" y="773088"/>
            <a:ext cx="704311" cy="461665"/>
          </a:xfrm>
          <a:prstGeom prst="rect">
            <a:avLst/>
          </a:prstGeom>
          <a:solidFill>
            <a:schemeClr val="bg1"/>
          </a:solidFill>
        </p:spPr>
        <p:txBody>
          <a:bodyPr wrap="square" rtlCol="0">
            <a:spAutoFit/>
          </a:bodyPr>
          <a:lstStyle/>
          <a:p>
            <a:r>
              <a:rPr lang="en-US" sz="2400" b="1" dirty="0">
                <a:solidFill>
                  <a:srgbClr val="FF0000"/>
                </a:solidFill>
              </a:rPr>
              <a:t>Q1</a:t>
            </a:r>
            <a:endParaRPr lang="en-US" b="1" dirty="0">
              <a:solidFill>
                <a:srgbClr val="FF0000"/>
              </a:solidFill>
            </a:endParaRPr>
          </a:p>
        </p:txBody>
      </p:sp>
      <p:sp>
        <p:nvSpPr>
          <p:cNvPr id="15" name="مستطيل 14"/>
          <p:cNvSpPr/>
          <p:nvPr/>
        </p:nvSpPr>
        <p:spPr>
          <a:xfrm>
            <a:off x="367201" y="2067779"/>
            <a:ext cx="460382" cy="369332"/>
          </a:xfrm>
          <a:prstGeom prst="rect">
            <a:avLst/>
          </a:prstGeom>
        </p:spPr>
        <p:txBody>
          <a:bodyPr wrap="none">
            <a:spAutoFit/>
          </a:bodyPr>
          <a:lstStyle/>
          <a:p>
            <a:r>
              <a:rPr lang="en-US" b="1" dirty="0">
                <a:solidFill>
                  <a:srgbClr val="FF0000"/>
                </a:solidFill>
              </a:rPr>
              <a:t>Q2</a:t>
            </a:r>
            <a:endParaRPr lang="en-US" dirty="0"/>
          </a:p>
        </p:txBody>
      </p:sp>
      <p:sp>
        <p:nvSpPr>
          <p:cNvPr id="17" name="مستطيل 16"/>
          <p:cNvSpPr/>
          <p:nvPr/>
        </p:nvSpPr>
        <p:spPr>
          <a:xfrm>
            <a:off x="362002" y="3208330"/>
            <a:ext cx="460382" cy="369332"/>
          </a:xfrm>
          <a:prstGeom prst="rect">
            <a:avLst/>
          </a:prstGeom>
        </p:spPr>
        <p:txBody>
          <a:bodyPr wrap="none">
            <a:spAutoFit/>
          </a:bodyPr>
          <a:lstStyle/>
          <a:p>
            <a:r>
              <a:rPr lang="en-US" b="1" dirty="0">
                <a:solidFill>
                  <a:srgbClr val="FF0000"/>
                </a:solidFill>
              </a:rPr>
              <a:t>Q3</a:t>
            </a:r>
            <a:endParaRPr lang="en-US" dirty="0"/>
          </a:p>
        </p:txBody>
      </p:sp>
      <p:sp>
        <p:nvSpPr>
          <p:cNvPr id="18" name="مستطيل 17"/>
          <p:cNvSpPr/>
          <p:nvPr/>
        </p:nvSpPr>
        <p:spPr>
          <a:xfrm>
            <a:off x="5580112" y="3563724"/>
            <a:ext cx="460382" cy="369332"/>
          </a:xfrm>
          <a:prstGeom prst="rect">
            <a:avLst/>
          </a:prstGeom>
        </p:spPr>
        <p:txBody>
          <a:bodyPr wrap="none">
            <a:spAutoFit/>
          </a:bodyPr>
          <a:lstStyle/>
          <a:p>
            <a:r>
              <a:rPr lang="en-US" b="1" dirty="0">
                <a:solidFill>
                  <a:srgbClr val="FF0000"/>
                </a:solidFill>
              </a:rPr>
              <a:t>Q4</a:t>
            </a:r>
            <a:endParaRPr lang="en-US" dirty="0"/>
          </a:p>
        </p:txBody>
      </p:sp>
      <p:sp>
        <p:nvSpPr>
          <p:cNvPr id="3" name="Slide Number Placeholder 2">
            <a:extLst>
              <a:ext uri="{FF2B5EF4-FFF2-40B4-BE49-F238E27FC236}">
                <a16:creationId xmlns:a16="http://schemas.microsoft.com/office/drawing/2014/main" id="{434C8C2B-3433-FFD2-94A1-028D49E89A30}"/>
              </a:ext>
            </a:extLst>
          </p:cNvPr>
          <p:cNvSpPr>
            <a:spLocks noGrp="1"/>
          </p:cNvSpPr>
          <p:nvPr>
            <p:ph type="sldNum" sz="quarter" idx="12"/>
          </p:nvPr>
        </p:nvSpPr>
        <p:spPr/>
        <p:txBody>
          <a:bodyPr/>
          <a:lstStyle/>
          <a:p>
            <a:fld id="{E90C49B3-DFFD-4844-A6FF-8C37A804B8FA}" type="slidenum">
              <a:rPr lang="en-US" smtClean="0"/>
              <a:t>32</a:t>
            </a:fld>
            <a:endParaRPr lang="en-US"/>
          </a:p>
        </p:txBody>
      </p:sp>
    </p:spTree>
    <p:extLst>
      <p:ext uri="{BB962C8B-B14F-4D97-AF65-F5344CB8AC3E}">
        <p14:creationId xmlns:p14="http://schemas.microsoft.com/office/powerpoint/2010/main" val="261695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Station 7:</a:t>
            </a:r>
            <a:br>
              <a:rPr lang="ar-JO" dirty="0"/>
            </a:br>
            <a:endParaRPr lang="en-US" dirty="0"/>
          </a:p>
        </p:txBody>
      </p:sp>
      <p:sp>
        <p:nvSpPr>
          <p:cNvPr id="3" name="عنصر نائب للمحتوى 2"/>
          <p:cNvSpPr>
            <a:spLocks noGrp="1"/>
          </p:cNvSpPr>
          <p:nvPr>
            <p:ph idx="1"/>
          </p:nvPr>
        </p:nvSpPr>
        <p:spPr>
          <a:xfrm>
            <a:off x="323528" y="764704"/>
            <a:ext cx="8568952" cy="4525963"/>
          </a:xfrm>
        </p:spPr>
        <p:txBody>
          <a:bodyPr/>
          <a:lstStyle/>
          <a:p>
            <a:pPr marL="0" indent="0">
              <a:buNone/>
            </a:pPr>
            <a:r>
              <a:rPr lang="ar-JO" dirty="0"/>
              <a:t>كان السؤال كثير طويل زي </a:t>
            </a:r>
            <a:r>
              <a:rPr lang="en-US" dirty="0"/>
              <a:t>Case</a:t>
            </a:r>
            <a:r>
              <a:rPr lang="ar-JO" dirty="0"/>
              <a:t> يعني !!</a:t>
            </a:r>
            <a:br>
              <a:rPr lang="ar-JO" dirty="0"/>
            </a:br>
            <a:r>
              <a:rPr lang="ar-JO" dirty="0"/>
              <a:t> </a:t>
            </a:r>
            <a:r>
              <a:rPr lang="ar-JO" dirty="0" err="1"/>
              <a:t>هاي</a:t>
            </a:r>
            <a:r>
              <a:rPr lang="ar-JO" dirty="0"/>
              <a:t> الجملة كانت </a:t>
            </a:r>
            <a:r>
              <a:rPr lang="ar-JO" dirty="0" err="1"/>
              <a:t>المهمه</a:t>
            </a:r>
            <a:r>
              <a:rPr lang="ar-JO" dirty="0"/>
              <a:t> فيه </a:t>
            </a:r>
            <a:r>
              <a:rPr lang="en-US" dirty="0"/>
              <a:t>post contact lenses</a:t>
            </a:r>
          </a:p>
        </p:txBody>
      </p:sp>
      <p:sp>
        <p:nvSpPr>
          <p:cNvPr id="6" name="مستطيل 5"/>
          <p:cNvSpPr/>
          <p:nvPr/>
        </p:nvSpPr>
        <p:spPr>
          <a:xfrm>
            <a:off x="323528" y="2132856"/>
            <a:ext cx="4176464" cy="3447098"/>
          </a:xfrm>
          <a:prstGeom prst="rect">
            <a:avLst/>
          </a:prstGeom>
        </p:spPr>
        <p:txBody>
          <a:bodyPr wrap="square">
            <a:spAutoFit/>
          </a:bodyPr>
          <a:lstStyle/>
          <a:p>
            <a:pPr algn="l"/>
            <a:r>
              <a:rPr lang="en-US" sz="2800" b="1" dirty="0">
                <a:solidFill>
                  <a:srgbClr val="FF0000"/>
                </a:solidFill>
              </a:rPr>
              <a:t>Q1 :   3DDx for this lesion? </a:t>
            </a:r>
          </a:p>
          <a:p>
            <a:pPr algn="l"/>
            <a:r>
              <a:rPr lang="en-US" dirty="0"/>
              <a:t>Bacterial keratitis</a:t>
            </a:r>
            <a:br>
              <a:rPr lang="en-US" dirty="0"/>
            </a:br>
            <a:r>
              <a:rPr lang="en-US" dirty="0"/>
              <a:t>Uveitis</a:t>
            </a:r>
            <a:br>
              <a:rPr lang="en-US" dirty="0"/>
            </a:br>
            <a:r>
              <a:rPr lang="en-US" dirty="0"/>
              <a:t>corneal dystrophy</a:t>
            </a:r>
          </a:p>
          <a:p>
            <a:pPr algn="l"/>
            <a:r>
              <a:rPr lang="en-US" sz="2800" b="1" dirty="0">
                <a:solidFill>
                  <a:srgbClr val="FF0000"/>
                </a:solidFill>
              </a:rPr>
              <a:t>Q2 : Management?</a:t>
            </a:r>
          </a:p>
          <a:p>
            <a:pPr algn="l"/>
            <a:r>
              <a:rPr lang="en-US" altLang="en-US" b="1" dirty="0"/>
              <a:t>Corneal scraps </a:t>
            </a:r>
            <a:r>
              <a:rPr lang="en-GB" altLang="en-US" b="1" dirty="0"/>
              <a:t>for Gram staining and culture.</a:t>
            </a:r>
            <a:r>
              <a:rPr lang="en-US" altLang="en-US" b="1" dirty="0"/>
              <a:t> </a:t>
            </a:r>
          </a:p>
          <a:p>
            <a:pPr algn="l"/>
            <a:r>
              <a:rPr lang="en-US" altLang="en-US" b="1" dirty="0"/>
              <a:t>Intensive topical AB. </a:t>
            </a:r>
          </a:p>
          <a:p>
            <a:pPr algn="l"/>
            <a:r>
              <a:rPr lang="en-GB" altLang="en-US" b="1" dirty="0"/>
              <a:t>In severe or unresponsive keratitis, the cornea may perforate. </a:t>
            </a:r>
            <a:r>
              <a:rPr lang="en-US" altLang="en-US" b="1" dirty="0"/>
              <a:t>it may need tissue adhesives and sometimes urgent grafting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421" y="2114303"/>
            <a:ext cx="3697297" cy="2909189"/>
          </a:xfrm>
          <a:prstGeom prst="rect">
            <a:avLst/>
          </a:prstGeom>
        </p:spPr>
      </p:pic>
      <p:sp>
        <p:nvSpPr>
          <p:cNvPr id="5" name="Slide Number Placeholder 4">
            <a:extLst>
              <a:ext uri="{FF2B5EF4-FFF2-40B4-BE49-F238E27FC236}">
                <a16:creationId xmlns:a16="http://schemas.microsoft.com/office/drawing/2014/main" id="{851D4281-2E35-8423-DCB7-56020CCB8138}"/>
              </a:ext>
            </a:extLst>
          </p:cNvPr>
          <p:cNvSpPr>
            <a:spLocks noGrp="1"/>
          </p:cNvSpPr>
          <p:nvPr>
            <p:ph type="sldNum" sz="quarter" idx="12"/>
          </p:nvPr>
        </p:nvSpPr>
        <p:spPr/>
        <p:txBody>
          <a:bodyPr/>
          <a:lstStyle/>
          <a:p>
            <a:fld id="{E90C49B3-DFFD-4844-A6FF-8C37A804B8FA}" type="slidenum">
              <a:rPr lang="en-US" smtClean="0"/>
              <a:t>33</a:t>
            </a:fld>
            <a:endParaRPr lang="en-US"/>
          </a:p>
        </p:txBody>
      </p:sp>
    </p:spTree>
    <p:extLst>
      <p:ext uri="{BB962C8B-B14F-4D97-AF65-F5344CB8AC3E}">
        <p14:creationId xmlns:p14="http://schemas.microsoft.com/office/powerpoint/2010/main" val="4008858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b="1" dirty="0"/>
              <a:t>OPHTHALMOLOGY</a:t>
            </a:r>
            <a:br>
              <a:rPr lang="en-US" b="1" dirty="0"/>
            </a:br>
            <a:r>
              <a:rPr lang="en-US" dirty="0"/>
              <a:t>Mini-</a:t>
            </a:r>
            <a:r>
              <a:rPr lang="en-US" dirty="0" err="1"/>
              <a:t>Osce</a:t>
            </a:r>
            <a:r>
              <a:rPr lang="en-US" dirty="0"/>
              <a:t> Archive</a:t>
            </a:r>
          </a:p>
        </p:txBody>
      </p:sp>
      <p:sp>
        <p:nvSpPr>
          <p:cNvPr id="4" name="عنوان فرعي 2"/>
          <p:cNvSpPr>
            <a:spLocks noGrp="1"/>
          </p:cNvSpPr>
          <p:nvPr>
            <p:ph type="subTitle" idx="1"/>
          </p:nvPr>
        </p:nvSpPr>
        <p:spPr/>
        <p:txBody>
          <a:bodyPr/>
          <a:lstStyle/>
          <a:p>
            <a:r>
              <a:rPr lang="en-US" dirty="0" err="1"/>
              <a:t>Eslam</a:t>
            </a:r>
            <a:r>
              <a:rPr lang="en-US" dirty="0"/>
              <a:t> </a:t>
            </a:r>
            <a:r>
              <a:rPr lang="en-US" dirty="0" err="1"/>
              <a:t>wasfi</a:t>
            </a:r>
            <a:r>
              <a:rPr lang="en-US" dirty="0"/>
              <a:t> Al-</a:t>
            </a:r>
            <a:r>
              <a:rPr lang="en-US" dirty="0" err="1"/>
              <a:t>tarawneh</a:t>
            </a:r>
            <a:endParaRPr lang="en-US" dirty="0"/>
          </a:p>
          <a:p>
            <a:r>
              <a:rPr lang="en-US" dirty="0" err="1"/>
              <a:t>Laith</a:t>
            </a:r>
            <a:r>
              <a:rPr lang="en-US" dirty="0"/>
              <a:t>  </a:t>
            </a:r>
            <a:r>
              <a:rPr lang="en-US" dirty="0" err="1"/>
              <a:t>Najada</a:t>
            </a:r>
            <a:endParaRPr lang="en-US" dirty="0"/>
          </a:p>
          <a:p>
            <a:r>
              <a:rPr lang="en-US" dirty="0" err="1"/>
              <a:t>Walid</a:t>
            </a:r>
            <a:r>
              <a:rPr lang="en-US" dirty="0"/>
              <a:t> </a:t>
            </a:r>
            <a:r>
              <a:rPr lang="en-US" dirty="0" err="1"/>
              <a:t>Azayzeh</a:t>
            </a:r>
            <a:endParaRPr lang="en-US" dirty="0"/>
          </a:p>
          <a:p>
            <a:endParaRPr lang="en-US" dirty="0"/>
          </a:p>
        </p:txBody>
      </p:sp>
      <p:sp>
        <p:nvSpPr>
          <p:cNvPr id="3" name="Slide Number Placeholder 2">
            <a:extLst>
              <a:ext uri="{FF2B5EF4-FFF2-40B4-BE49-F238E27FC236}">
                <a16:creationId xmlns:a16="http://schemas.microsoft.com/office/drawing/2014/main" id="{0961AC82-9A5B-2FAA-B3D4-0905B545C869}"/>
              </a:ext>
            </a:extLst>
          </p:cNvPr>
          <p:cNvSpPr>
            <a:spLocks noGrp="1"/>
          </p:cNvSpPr>
          <p:nvPr>
            <p:ph type="sldNum" sz="quarter" idx="12"/>
          </p:nvPr>
        </p:nvSpPr>
        <p:spPr/>
        <p:txBody>
          <a:bodyPr/>
          <a:lstStyle/>
          <a:p>
            <a:fld id="{E90C49B3-DFFD-4844-A6FF-8C37A804B8FA}" type="slidenum">
              <a:rPr lang="en-US" smtClean="0"/>
              <a:t>34</a:t>
            </a:fld>
            <a:endParaRPr lang="en-US"/>
          </a:p>
        </p:txBody>
      </p:sp>
    </p:spTree>
    <p:extLst>
      <p:ext uri="{BB962C8B-B14F-4D97-AF65-F5344CB8AC3E}">
        <p14:creationId xmlns:p14="http://schemas.microsoft.com/office/powerpoint/2010/main" val="1451418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Station 1:</a:t>
            </a:r>
            <a:br>
              <a:rPr lang="ar-JO" dirty="0"/>
            </a:br>
            <a:endParaRPr lang="en-US" dirty="0"/>
          </a:p>
        </p:txBody>
      </p:sp>
      <p:sp>
        <p:nvSpPr>
          <p:cNvPr id="3" name="عنصر نائب للمحتوى 2"/>
          <p:cNvSpPr>
            <a:spLocks noGrp="1"/>
          </p:cNvSpPr>
          <p:nvPr>
            <p:ph idx="1"/>
          </p:nvPr>
        </p:nvSpPr>
        <p:spPr>
          <a:xfrm>
            <a:off x="323528" y="764704"/>
            <a:ext cx="8568952" cy="4525963"/>
          </a:xfrm>
        </p:spPr>
        <p:txBody>
          <a:bodyPr/>
          <a:lstStyle/>
          <a:p>
            <a:pPr marL="0" indent="0">
              <a:buNone/>
            </a:pPr>
            <a:r>
              <a:rPr lang="ar-JO" dirty="0"/>
              <a:t>كان السؤال كثير طويل زي </a:t>
            </a:r>
            <a:r>
              <a:rPr lang="en-US" dirty="0"/>
              <a:t>Case</a:t>
            </a:r>
            <a:r>
              <a:rPr lang="ar-JO" dirty="0"/>
              <a:t> يعني !!</a:t>
            </a:r>
            <a:br>
              <a:rPr lang="ar-JO" dirty="0"/>
            </a:br>
            <a:r>
              <a:rPr lang="ar-JO" dirty="0"/>
              <a:t> </a:t>
            </a:r>
            <a:r>
              <a:rPr lang="ar-JO" dirty="0" err="1"/>
              <a:t>هاي</a:t>
            </a:r>
            <a:r>
              <a:rPr lang="ar-JO" dirty="0"/>
              <a:t> الجملة كانت </a:t>
            </a:r>
            <a:r>
              <a:rPr lang="ar-JO" dirty="0" err="1"/>
              <a:t>المهمه</a:t>
            </a:r>
            <a:r>
              <a:rPr lang="ar-JO" dirty="0"/>
              <a:t> فيه </a:t>
            </a:r>
            <a:r>
              <a:rPr lang="en-US" dirty="0"/>
              <a:t>post contact lenses</a:t>
            </a:r>
          </a:p>
        </p:txBody>
      </p:sp>
      <p:pic>
        <p:nvPicPr>
          <p:cNvPr id="5" name="صورة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2124477"/>
            <a:ext cx="3343300" cy="3573016"/>
          </a:xfrm>
          <a:prstGeom prst="rect">
            <a:avLst/>
          </a:prstGeom>
        </p:spPr>
      </p:pic>
      <p:sp>
        <p:nvSpPr>
          <p:cNvPr id="6" name="مستطيل 5"/>
          <p:cNvSpPr/>
          <p:nvPr/>
        </p:nvSpPr>
        <p:spPr>
          <a:xfrm>
            <a:off x="323528" y="2132856"/>
            <a:ext cx="4176464" cy="3447098"/>
          </a:xfrm>
          <a:prstGeom prst="rect">
            <a:avLst/>
          </a:prstGeom>
        </p:spPr>
        <p:txBody>
          <a:bodyPr wrap="square">
            <a:spAutoFit/>
          </a:bodyPr>
          <a:lstStyle/>
          <a:p>
            <a:pPr algn="l"/>
            <a:r>
              <a:rPr lang="en-US" sz="2800" b="1" dirty="0">
                <a:solidFill>
                  <a:srgbClr val="FF0000"/>
                </a:solidFill>
              </a:rPr>
              <a:t>Q1 :   3DDx? </a:t>
            </a:r>
          </a:p>
          <a:p>
            <a:pPr algn="l"/>
            <a:r>
              <a:rPr lang="en-US" dirty="0"/>
              <a:t>Bacterial keratitis</a:t>
            </a:r>
            <a:br>
              <a:rPr lang="en-US" dirty="0"/>
            </a:br>
            <a:r>
              <a:rPr lang="en-US" dirty="0"/>
              <a:t>Uveitis</a:t>
            </a:r>
            <a:br>
              <a:rPr lang="en-US" dirty="0"/>
            </a:br>
            <a:r>
              <a:rPr lang="en-US" dirty="0"/>
              <a:t>corneal dystrophy</a:t>
            </a:r>
          </a:p>
          <a:p>
            <a:pPr algn="l"/>
            <a:r>
              <a:rPr lang="en-US" sz="2800" b="1" dirty="0">
                <a:solidFill>
                  <a:srgbClr val="FF0000"/>
                </a:solidFill>
              </a:rPr>
              <a:t>Q2 : Management?</a:t>
            </a:r>
          </a:p>
          <a:p>
            <a:pPr algn="l"/>
            <a:r>
              <a:rPr lang="en-US" altLang="en-US" b="1" dirty="0"/>
              <a:t>Corneal scraps </a:t>
            </a:r>
            <a:r>
              <a:rPr lang="en-GB" altLang="en-US" b="1" dirty="0"/>
              <a:t>for Gram staining and culture.</a:t>
            </a:r>
            <a:r>
              <a:rPr lang="en-US" altLang="en-US" b="1" dirty="0"/>
              <a:t> </a:t>
            </a:r>
          </a:p>
          <a:p>
            <a:pPr algn="l"/>
            <a:r>
              <a:rPr lang="en-US" altLang="en-US" b="1" dirty="0"/>
              <a:t>Intensive topical AB. </a:t>
            </a:r>
          </a:p>
          <a:p>
            <a:pPr algn="l"/>
            <a:r>
              <a:rPr lang="en-GB" altLang="en-US" b="1" dirty="0"/>
              <a:t>In severe or unresponsive keratitis, the cornea may perforate. </a:t>
            </a:r>
            <a:r>
              <a:rPr lang="en-US" altLang="en-US" b="1" dirty="0"/>
              <a:t>it may need tissue adhesives and sometimes urgent grafting</a:t>
            </a:r>
            <a:endParaRPr lang="en-US" dirty="0"/>
          </a:p>
        </p:txBody>
      </p:sp>
      <p:sp>
        <p:nvSpPr>
          <p:cNvPr id="4" name="Slide Number Placeholder 3">
            <a:extLst>
              <a:ext uri="{FF2B5EF4-FFF2-40B4-BE49-F238E27FC236}">
                <a16:creationId xmlns:a16="http://schemas.microsoft.com/office/drawing/2014/main" id="{631BFF70-EB1A-EFCC-E062-47A914C4AEFF}"/>
              </a:ext>
            </a:extLst>
          </p:cNvPr>
          <p:cNvSpPr>
            <a:spLocks noGrp="1"/>
          </p:cNvSpPr>
          <p:nvPr>
            <p:ph type="sldNum" sz="quarter" idx="12"/>
          </p:nvPr>
        </p:nvSpPr>
        <p:spPr/>
        <p:txBody>
          <a:bodyPr/>
          <a:lstStyle/>
          <a:p>
            <a:fld id="{E90C49B3-DFFD-4844-A6FF-8C37A804B8FA}" type="slidenum">
              <a:rPr lang="en-US" smtClean="0"/>
              <a:t>35</a:t>
            </a:fld>
            <a:endParaRPr lang="en-US"/>
          </a:p>
        </p:txBody>
      </p:sp>
    </p:spTree>
    <p:extLst>
      <p:ext uri="{BB962C8B-B14F-4D97-AF65-F5344CB8AC3E}">
        <p14:creationId xmlns:p14="http://schemas.microsoft.com/office/powerpoint/2010/main" val="1059763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16632"/>
            <a:ext cx="8229600" cy="1143000"/>
          </a:xfrm>
        </p:spPr>
        <p:txBody>
          <a:bodyPr>
            <a:normAutofit fontScale="90000"/>
          </a:bodyPr>
          <a:lstStyle/>
          <a:p>
            <a:r>
              <a:rPr lang="en-US" dirty="0"/>
              <a:t>Station 2:</a:t>
            </a:r>
            <a:br>
              <a:rPr lang="ar-JO" dirty="0"/>
            </a:br>
            <a:endParaRPr lang="en-US" dirty="0"/>
          </a:p>
        </p:txBody>
      </p:sp>
      <p:sp>
        <p:nvSpPr>
          <p:cNvPr id="3" name="عنصر نائب للمحتوى 2"/>
          <p:cNvSpPr>
            <a:spLocks noGrp="1"/>
          </p:cNvSpPr>
          <p:nvPr>
            <p:ph idx="1"/>
          </p:nvPr>
        </p:nvSpPr>
        <p:spPr>
          <a:xfrm>
            <a:off x="0" y="1772816"/>
            <a:ext cx="6408712" cy="5433467"/>
          </a:xfrm>
        </p:spPr>
        <p:txBody>
          <a:bodyPr>
            <a:normAutofit fontScale="40000" lnSpcReduction="20000"/>
          </a:bodyPr>
          <a:lstStyle/>
          <a:p>
            <a:pPr marL="0" indent="0" algn="l">
              <a:buNone/>
              <a:defRPr/>
            </a:pPr>
            <a:r>
              <a:rPr lang="en-US" sz="4400" b="1" dirty="0">
                <a:solidFill>
                  <a:srgbClr val="FF0000"/>
                </a:solidFill>
              </a:rPr>
              <a:t>Q1-Diagnosis</a:t>
            </a:r>
            <a:r>
              <a:rPr lang="en-US" sz="4400" dirty="0">
                <a:solidFill>
                  <a:srgbClr val="FF0000"/>
                </a:solidFill>
              </a:rPr>
              <a:t> </a:t>
            </a:r>
            <a:br>
              <a:rPr lang="ar-JO" dirty="0"/>
            </a:br>
            <a:r>
              <a:rPr lang="en-US" altLang="en-US" dirty="0"/>
              <a:t>Herpes Simplex Keratitis </a:t>
            </a:r>
            <a:br>
              <a:rPr lang="ar-JO" dirty="0"/>
            </a:br>
            <a:r>
              <a:rPr lang="en-US" sz="3600" b="1" dirty="0">
                <a:solidFill>
                  <a:srgbClr val="FF0000"/>
                </a:solidFill>
              </a:rPr>
              <a:t>Q2-Management</a:t>
            </a:r>
            <a:r>
              <a:rPr lang="en-US" sz="3600" dirty="0"/>
              <a:t> </a:t>
            </a:r>
            <a:br>
              <a:rPr lang="ar-JO" dirty="0"/>
            </a:br>
            <a:r>
              <a:rPr lang="en-GB" altLang="en-US" i="1" dirty="0"/>
              <a:t>-Antivirals</a:t>
            </a:r>
          </a:p>
          <a:p>
            <a:pPr marL="0" indent="0" algn="l">
              <a:buNone/>
              <a:defRPr/>
            </a:pPr>
            <a:r>
              <a:rPr lang="en-GB" altLang="en-US" dirty="0"/>
              <a:t>Dendritic lesions are treated with topical antivirals(Epithelial lesions).</a:t>
            </a:r>
          </a:p>
          <a:p>
            <a:pPr marL="0" indent="0" algn="l">
              <a:buNone/>
              <a:defRPr/>
            </a:pPr>
            <a:r>
              <a:rPr lang="en-GB" altLang="en-US" dirty="0"/>
              <a:t>Oral antivirals for all cases.</a:t>
            </a:r>
          </a:p>
          <a:p>
            <a:pPr marL="0" indent="0" algn="l">
              <a:buNone/>
              <a:defRPr/>
            </a:pPr>
            <a:r>
              <a:rPr lang="en-GB" altLang="en-US" dirty="0"/>
              <a:t>and typically heal within 2 weeks. Some of those available are:</a:t>
            </a:r>
          </a:p>
          <a:p>
            <a:pPr marL="0" indent="0" algn="l">
              <a:buNone/>
              <a:defRPr/>
            </a:pPr>
            <a:r>
              <a:rPr lang="en-GB" altLang="en-US" dirty="0"/>
              <a:t>• Acyclovir</a:t>
            </a:r>
          </a:p>
          <a:p>
            <a:pPr marL="0" indent="0" algn="l">
              <a:buNone/>
              <a:defRPr/>
            </a:pPr>
            <a:r>
              <a:rPr lang="en-GB" altLang="en-US" dirty="0"/>
              <a:t>• </a:t>
            </a:r>
            <a:r>
              <a:rPr lang="en-GB" altLang="en-US" dirty="0" err="1"/>
              <a:t>Idoxuridine</a:t>
            </a:r>
            <a:endParaRPr lang="en-GB" altLang="en-US" dirty="0"/>
          </a:p>
          <a:p>
            <a:pPr marL="0" indent="0" algn="l">
              <a:buNone/>
              <a:defRPr/>
            </a:pPr>
            <a:r>
              <a:rPr lang="en-GB" altLang="en-US" dirty="0"/>
              <a:t>• </a:t>
            </a:r>
            <a:r>
              <a:rPr lang="en-GB" altLang="en-US" dirty="0" err="1"/>
              <a:t>Vidarabine</a:t>
            </a:r>
            <a:endParaRPr lang="en-GB" altLang="en-US" dirty="0"/>
          </a:p>
          <a:p>
            <a:pPr marL="0" indent="0" algn="l">
              <a:buNone/>
              <a:defRPr/>
            </a:pPr>
            <a:r>
              <a:rPr lang="en-GB" altLang="en-US" dirty="0"/>
              <a:t>• </a:t>
            </a:r>
            <a:r>
              <a:rPr lang="en-GB" altLang="en-US" dirty="0" err="1"/>
              <a:t>Trifluorothymidine</a:t>
            </a:r>
            <a:endParaRPr lang="en-US" altLang="en-US" dirty="0"/>
          </a:p>
          <a:p>
            <a:pPr marL="0" indent="0" algn="l">
              <a:buNone/>
              <a:defRPr/>
            </a:pPr>
            <a:endParaRPr lang="en-US" altLang="en-US" dirty="0"/>
          </a:p>
          <a:p>
            <a:pPr marL="0" indent="0" algn="l">
              <a:buNone/>
              <a:defRPr/>
            </a:pPr>
            <a:r>
              <a:rPr lang="en-US" altLang="en-US" dirty="0"/>
              <a:t>-</a:t>
            </a:r>
            <a:r>
              <a:rPr lang="en-GB" altLang="en-US" dirty="0"/>
              <a:t>Topical steroids must not be given to patients with a dendritic ulcer, since they may exacerbate the disease and cause extensive corneal ulceration??</a:t>
            </a:r>
          </a:p>
          <a:p>
            <a:pPr marL="0" indent="0" algn="l">
              <a:buNone/>
              <a:defRPr/>
            </a:pPr>
            <a:endParaRPr lang="en-GB" altLang="en-US" dirty="0"/>
          </a:p>
          <a:p>
            <a:pPr marL="0" indent="0" algn="l">
              <a:buNone/>
              <a:defRPr/>
            </a:pPr>
            <a:r>
              <a:rPr lang="en-GB" altLang="en-US" dirty="0"/>
              <a:t>-In patients with stromal involvement (keratitis),steroids are used cautiously, under ophthalmic super-vision and with antiviral cover, to suppress the </a:t>
            </a:r>
            <a:br>
              <a:rPr lang="en-GB" altLang="en-US" dirty="0"/>
            </a:br>
            <a:r>
              <a:rPr lang="en-GB" altLang="en-US" dirty="0"/>
              <a:t>immunogenic response</a:t>
            </a:r>
          </a:p>
          <a:p>
            <a:pPr marL="0" indent="0" algn="l">
              <a:buNone/>
              <a:defRPr/>
            </a:pPr>
            <a:br>
              <a:rPr lang="ar-JO" dirty="0"/>
            </a:br>
            <a:r>
              <a:rPr lang="en-US" sz="5100" dirty="0">
                <a:solidFill>
                  <a:srgbClr val="FF0000"/>
                </a:solidFill>
              </a:rPr>
              <a:t>Q3- 3</a:t>
            </a:r>
            <a:r>
              <a:rPr lang="en-US" sz="5100" b="1" dirty="0">
                <a:solidFill>
                  <a:srgbClr val="FF0000"/>
                </a:solidFill>
              </a:rPr>
              <a:t>Complication</a:t>
            </a:r>
            <a:endParaRPr lang="en-US" b="1" dirty="0">
              <a:solidFill>
                <a:srgbClr val="FF0000"/>
              </a:solidFill>
            </a:endParaRPr>
          </a:p>
          <a:p>
            <a:pPr marL="0" indent="0" algn="l">
              <a:buNone/>
              <a:defRPr/>
            </a:pPr>
            <a:r>
              <a:rPr lang="en-US" b="1" dirty="0"/>
              <a:t>1-Dendritic epithelial ulcers usually heal without scars ( Linear branching epithelial ulcers).</a:t>
            </a:r>
          </a:p>
          <a:p>
            <a:pPr marL="0" indent="0" algn="l">
              <a:buNone/>
              <a:defRPr/>
            </a:pPr>
            <a:r>
              <a:rPr lang="en-US" b="1" dirty="0"/>
              <a:t>2-Stromal involvement (white opaque oval lesion) : can lead to edema and scaring that may require Penetrating </a:t>
            </a:r>
            <a:r>
              <a:rPr lang="en-US" b="1" dirty="0" err="1"/>
              <a:t>keratoplasty</a:t>
            </a:r>
            <a:r>
              <a:rPr lang="en-US" b="1" dirty="0"/>
              <a:t> ( corneal graft surgery).</a:t>
            </a:r>
          </a:p>
          <a:p>
            <a:pPr marL="0" indent="0" algn="l">
              <a:buNone/>
              <a:defRPr/>
            </a:pPr>
            <a:r>
              <a:rPr lang="en-US" b="1" dirty="0"/>
              <a:t>3-Uveitis.</a:t>
            </a:r>
          </a:p>
          <a:p>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692" y="1988840"/>
            <a:ext cx="3415308" cy="2664296"/>
          </a:xfrm>
          <a:prstGeom prst="rect">
            <a:avLst/>
          </a:prstGeom>
        </p:spPr>
      </p:pic>
      <p:sp>
        <p:nvSpPr>
          <p:cNvPr id="5" name="عنصر نائب للمحتوى 2"/>
          <p:cNvSpPr txBox="1">
            <a:spLocks/>
          </p:cNvSpPr>
          <p:nvPr/>
        </p:nvSpPr>
        <p:spPr>
          <a:xfrm>
            <a:off x="900820" y="553950"/>
            <a:ext cx="8229600" cy="4525963"/>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ar-JO" dirty="0" err="1"/>
              <a:t>برضو</a:t>
            </a:r>
            <a:r>
              <a:rPr lang="ar-JO" dirty="0"/>
              <a:t> كان السؤال طويل ومن بين الجمل انه </a:t>
            </a:r>
            <a:r>
              <a:rPr lang="ar-JO" dirty="0" err="1"/>
              <a:t>المريضه</a:t>
            </a:r>
            <a:r>
              <a:rPr lang="ar-JO" dirty="0"/>
              <a:t> اخذت </a:t>
            </a:r>
            <a:r>
              <a:rPr lang="en-US" dirty="0"/>
              <a:t> </a:t>
            </a:r>
            <a:r>
              <a:rPr lang="en-US" dirty="0" err="1"/>
              <a:t>tobradex</a:t>
            </a:r>
            <a:r>
              <a:rPr lang="ar-JO" dirty="0"/>
              <a:t> وما استفادت ؟</a:t>
            </a:r>
            <a:endParaRPr lang="en-US" dirty="0"/>
          </a:p>
        </p:txBody>
      </p:sp>
      <p:sp>
        <p:nvSpPr>
          <p:cNvPr id="6" name="مستطيل 5"/>
          <p:cNvSpPr/>
          <p:nvPr/>
        </p:nvSpPr>
        <p:spPr>
          <a:xfrm>
            <a:off x="4997064" y="5079913"/>
            <a:ext cx="3976345" cy="369332"/>
          </a:xfrm>
          <a:prstGeom prst="rect">
            <a:avLst/>
          </a:prstGeom>
          <a:solidFill>
            <a:srgbClr val="7030A0"/>
          </a:solidFill>
        </p:spPr>
        <p:txBody>
          <a:bodyPr wrap="none">
            <a:spAutoFit/>
          </a:bodyPr>
          <a:lstStyle/>
          <a:p>
            <a:r>
              <a:rPr lang="en-US" b="1" dirty="0" err="1"/>
              <a:t>TobraDex</a:t>
            </a:r>
            <a:r>
              <a:rPr lang="en-US" dirty="0"/>
              <a:t> (Tobramycin, Dexamethasone)</a:t>
            </a:r>
          </a:p>
        </p:txBody>
      </p:sp>
      <p:sp>
        <p:nvSpPr>
          <p:cNvPr id="7" name="Slide Number Placeholder 6">
            <a:extLst>
              <a:ext uri="{FF2B5EF4-FFF2-40B4-BE49-F238E27FC236}">
                <a16:creationId xmlns:a16="http://schemas.microsoft.com/office/drawing/2014/main" id="{D4E7D86C-A334-9DA7-19E8-D2AA7838AC95}"/>
              </a:ext>
            </a:extLst>
          </p:cNvPr>
          <p:cNvSpPr>
            <a:spLocks noGrp="1"/>
          </p:cNvSpPr>
          <p:nvPr>
            <p:ph type="sldNum" sz="quarter" idx="12"/>
          </p:nvPr>
        </p:nvSpPr>
        <p:spPr/>
        <p:txBody>
          <a:bodyPr/>
          <a:lstStyle/>
          <a:p>
            <a:fld id="{E90C49B3-DFFD-4844-A6FF-8C37A804B8FA}" type="slidenum">
              <a:rPr lang="en-US" smtClean="0"/>
              <a:t>36</a:t>
            </a:fld>
            <a:endParaRPr lang="en-US"/>
          </a:p>
        </p:txBody>
      </p:sp>
    </p:spTree>
    <p:extLst>
      <p:ext uri="{BB962C8B-B14F-4D97-AF65-F5344CB8AC3E}">
        <p14:creationId xmlns:p14="http://schemas.microsoft.com/office/powerpoint/2010/main" val="351238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268760"/>
            <a:ext cx="8640960" cy="5256584"/>
          </a:xfrm>
        </p:spPr>
      </p:pic>
      <p:sp>
        <p:nvSpPr>
          <p:cNvPr id="5" name="عنوان 1"/>
          <p:cNvSpPr txBox="1">
            <a:spLocks/>
          </p:cNvSpPr>
          <p:nvPr/>
        </p:nvSpPr>
        <p:spPr>
          <a:xfrm>
            <a:off x="-612576" y="332656"/>
            <a:ext cx="8229600" cy="1143000"/>
          </a:xfrm>
          <a:prstGeom prst="rect">
            <a:avLst/>
          </a:prstGeom>
        </p:spPr>
        <p:txBody>
          <a:bodyPr vert="horz" lIns="91440" tIns="45720" rIns="91440" bIns="45720" rtlCol="1" anchor="ctr">
            <a:normAutofit fontScale="90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a:t>Station 3:</a:t>
            </a:r>
            <a:br>
              <a:rPr lang="ar-JO" dirty="0"/>
            </a:br>
            <a:endParaRPr lang="en-US" dirty="0"/>
          </a:p>
        </p:txBody>
      </p:sp>
      <p:sp>
        <p:nvSpPr>
          <p:cNvPr id="6" name="مستطيل 5"/>
          <p:cNvSpPr/>
          <p:nvPr/>
        </p:nvSpPr>
        <p:spPr>
          <a:xfrm>
            <a:off x="2699792" y="1124744"/>
            <a:ext cx="367240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D4240E4-71F5-4929-60FE-0042726D6EF0}"/>
              </a:ext>
            </a:extLst>
          </p:cNvPr>
          <p:cNvSpPr>
            <a:spLocks noGrp="1"/>
          </p:cNvSpPr>
          <p:nvPr>
            <p:ph type="sldNum" sz="quarter" idx="12"/>
          </p:nvPr>
        </p:nvSpPr>
        <p:spPr/>
        <p:txBody>
          <a:bodyPr/>
          <a:lstStyle/>
          <a:p>
            <a:fld id="{E90C49B3-DFFD-4844-A6FF-8C37A804B8FA}" type="slidenum">
              <a:rPr lang="en-US" smtClean="0"/>
              <a:t>37</a:t>
            </a:fld>
            <a:endParaRPr lang="en-US"/>
          </a:p>
        </p:txBody>
      </p:sp>
    </p:spTree>
    <p:extLst>
      <p:ext uri="{BB962C8B-B14F-4D97-AF65-F5344CB8AC3E}">
        <p14:creationId xmlns:p14="http://schemas.microsoft.com/office/powerpoint/2010/main" val="1327722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80528" y="683291"/>
            <a:ext cx="9217023" cy="4525963"/>
          </a:xfrm>
        </p:spPr>
        <p:txBody>
          <a:bodyPr/>
          <a:lstStyle/>
          <a:p>
            <a:pPr marL="0" indent="0">
              <a:buNone/>
            </a:pPr>
            <a:r>
              <a:rPr lang="ar-JO" dirty="0"/>
              <a:t>سؤال طويل كان مضمونه انه الدكتور فكرها </a:t>
            </a:r>
            <a:r>
              <a:rPr lang="en-US" dirty="0" err="1"/>
              <a:t>Preseptal</a:t>
            </a:r>
            <a:r>
              <a:rPr lang="en-US" dirty="0"/>
              <a:t> cellulitis</a:t>
            </a:r>
            <a:r>
              <a:rPr lang="ar-JO" dirty="0"/>
              <a:t> بس بعد فتره رجعت ب وضع اسوء ؟</a:t>
            </a:r>
            <a:endParaRPr lang="en-US" dirty="0"/>
          </a:p>
        </p:txBody>
      </p:sp>
      <p:sp>
        <p:nvSpPr>
          <p:cNvPr id="4" name="عنوان 1"/>
          <p:cNvSpPr txBox="1">
            <a:spLocks/>
          </p:cNvSpPr>
          <p:nvPr/>
        </p:nvSpPr>
        <p:spPr>
          <a:xfrm>
            <a:off x="-468560" y="116632"/>
            <a:ext cx="8229600" cy="1143000"/>
          </a:xfrm>
          <a:prstGeom prst="rect">
            <a:avLst/>
          </a:prstGeom>
        </p:spPr>
        <p:txBody>
          <a:bodyPr vert="horz" lIns="91440" tIns="45720" rIns="91440" bIns="45720" rtlCol="1" anchor="ctr">
            <a:normAutofit fontScale="90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JO" dirty="0"/>
              <a:t>:4</a:t>
            </a:r>
            <a:r>
              <a:rPr lang="en-US" dirty="0"/>
              <a:t>Station </a:t>
            </a:r>
            <a:br>
              <a:rPr lang="ar-JO" dirty="0"/>
            </a:br>
            <a:endParaRPr lang="en-US" dirty="0"/>
          </a:p>
        </p:txBody>
      </p:sp>
      <p:sp>
        <p:nvSpPr>
          <p:cNvPr id="6" name="عنصر نائب للمحتوى 2"/>
          <p:cNvSpPr txBox="1">
            <a:spLocks/>
          </p:cNvSpPr>
          <p:nvPr/>
        </p:nvSpPr>
        <p:spPr>
          <a:xfrm>
            <a:off x="0" y="1772816"/>
            <a:ext cx="5796136" cy="5433467"/>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b="1" dirty="0">
                <a:solidFill>
                  <a:srgbClr val="FF0000"/>
                </a:solidFill>
              </a:rPr>
              <a:t>Q1</a:t>
            </a:r>
            <a:r>
              <a:rPr lang="en-US" dirty="0">
                <a:solidFill>
                  <a:srgbClr val="FF0000"/>
                </a:solidFill>
              </a:rPr>
              <a:t>DDx</a:t>
            </a:r>
            <a:r>
              <a:rPr lang="en-US" sz="1400" dirty="0"/>
              <a:t> </a:t>
            </a:r>
            <a:br>
              <a:rPr lang="en-US" sz="2000" dirty="0"/>
            </a:br>
            <a:r>
              <a:rPr lang="en-US" sz="2000" dirty="0"/>
              <a:t>orbital cellulitis</a:t>
            </a:r>
            <a:br>
              <a:rPr lang="en-US" sz="2000" dirty="0"/>
            </a:br>
            <a:r>
              <a:rPr lang="en-US" sz="2000" dirty="0"/>
              <a:t>insect bite</a:t>
            </a:r>
          </a:p>
          <a:p>
            <a:pPr marL="0" indent="0" algn="l">
              <a:buNone/>
            </a:pPr>
            <a:r>
              <a:rPr lang="en-US" sz="2000" dirty="0"/>
              <a:t>trauma</a:t>
            </a:r>
          </a:p>
          <a:p>
            <a:pPr marL="0" indent="0" algn="l">
              <a:buNone/>
            </a:pPr>
            <a:r>
              <a:rPr lang="en-US" sz="2000" dirty="0" err="1"/>
              <a:t>preseptal</a:t>
            </a:r>
            <a:r>
              <a:rPr lang="en-US" sz="2000" dirty="0"/>
              <a:t> cellulitis</a:t>
            </a:r>
          </a:p>
          <a:p>
            <a:pPr marL="0" indent="0" algn="l">
              <a:buNone/>
              <a:defRPr/>
            </a:pPr>
            <a:r>
              <a:rPr lang="en-US" sz="1800" dirty="0"/>
              <a:t> </a:t>
            </a:r>
            <a:r>
              <a:rPr lang="en-US" sz="2400" b="1" dirty="0">
                <a:solidFill>
                  <a:srgbClr val="FF0000"/>
                </a:solidFill>
              </a:rPr>
              <a:t>Q2-If this was a malignant lesion , what is your </a:t>
            </a:r>
            <a:r>
              <a:rPr lang="en-US" sz="2400" b="1" dirty="0" err="1">
                <a:solidFill>
                  <a:srgbClr val="FF0000"/>
                </a:solidFill>
              </a:rPr>
              <a:t>Dx</a:t>
            </a:r>
            <a:r>
              <a:rPr lang="en-US" sz="2400" b="1" dirty="0">
                <a:solidFill>
                  <a:srgbClr val="FF0000"/>
                </a:solidFill>
              </a:rPr>
              <a:t>?</a:t>
            </a:r>
            <a:br>
              <a:rPr lang="en-US" sz="2000" dirty="0"/>
            </a:br>
            <a:r>
              <a:rPr lang="en-US" sz="2000" dirty="0"/>
              <a:t>BCC </a:t>
            </a:r>
            <a:r>
              <a:rPr lang="ar-JO" sz="2000" dirty="0"/>
              <a:t>  مش متأكدين </a:t>
            </a:r>
            <a:r>
              <a:rPr lang="ar-JO" sz="2000" dirty="0">
                <a:sym typeface="Wingdings" pitchFamily="2" charset="2"/>
              </a:rPr>
              <a:t></a:t>
            </a:r>
            <a:br>
              <a:rPr lang="ar-JO" sz="2400" dirty="0"/>
            </a:br>
            <a:r>
              <a:rPr lang="en-US" sz="2400" b="1" dirty="0">
                <a:solidFill>
                  <a:srgbClr val="FF0000"/>
                </a:solidFill>
              </a:rPr>
              <a:t>Q3-Best investigation to confirm the </a:t>
            </a:r>
            <a:br>
              <a:rPr lang="ar-JO" sz="2400" b="1" dirty="0">
                <a:solidFill>
                  <a:srgbClr val="FF0000"/>
                </a:solidFill>
              </a:rPr>
            </a:br>
            <a:r>
              <a:rPr lang="en-US" sz="2400" b="1" dirty="0">
                <a:solidFill>
                  <a:srgbClr val="FF0000"/>
                </a:solidFill>
              </a:rPr>
              <a:t>diagnosis</a:t>
            </a:r>
            <a:endParaRPr lang="ar-JO" sz="2400" b="1" dirty="0">
              <a:solidFill>
                <a:srgbClr val="FF0000"/>
              </a:solidFill>
            </a:endParaRPr>
          </a:p>
          <a:p>
            <a:pPr marL="0" indent="0" algn="l">
              <a:buNone/>
              <a:defRPr/>
            </a:pPr>
            <a:r>
              <a:rPr lang="en-US" sz="2400" b="1" dirty="0"/>
              <a:t>CT MRI</a:t>
            </a:r>
            <a:endParaRPr lang="en-US" sz="3600" b="1" dirty="0"/>
          </a:p>
        </p:txBody>
      </p:sp>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9972" y="1920264"/>
            <a:ext cx="3131840" cy="4392488"/>
          </a:xfrm>
          <a:prstGeom prst="rect">
            <a:avLst/>
          </a:prstGeom>
        </p:spPr>
      </p:pic>
      <p:sp>
        <p:nvSpPr>
          <p:cNvPr id="2" name="Slide Number Placeholder 1">
            <a:extLst>
              <a:ext uri="{FF2B5EF4-FFF2-40B4-BE49-F238E27FC236}">
                <a16:creationId xmlns:a16="http://schemas.microsoft.com/office/drawing/2014/main" id="{70396313-74F0-531B-BFA2-A64F85FECF31}"/>
              </a:ext>
            </a:extLst>
          </p:cNvPr>
          <p:cNvSpPr>
            <a:spLocks noGrp="1"/>
          </p:cNvSpPr>
          <p:nvPr>
            <p:ph type="sldNum" sz="quarter" idx="12"/>
          </p:nvPr>
        </p:nvSpPr>
        <p:spPr/>
        <p:txBody>
          <a:bodyPr/>
          <a:lstStyle/>
          <a:p>
            <a:fld id="{E90C49B3-DFFD-4844-A6FF-8C37A804B8FA}" type="slidenum">
              <a:rPr lang="en-US" smtClean="0"/>
              <a:t>38</a:t>
            </a:fld>
            <a:endParaRPr lang="en-US"/>
          </a:p>
        </p:txBody>
      </p:sp>
    </p:spTree>
    <p:extLst>
      <p:ext uri="{BB962C8B-B14F-4D97-AF65-F5344CB8AC3E}">
        <p14:creationId xmlns:p14="http://schemas.microsoft.com/office/powerpoint/2010/main" val="1504044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9512" y="116632"/>
            <a:ext cx="8229600" cy="1143000"/>
          </a:xfrm>
        </p:spPr>
        <p:txBody>
          <a:bodyPr/>
          <a:lstStyle/>
          <a:p>
            <a:r>
              <a:rPr lang="en-US" dirty="0"/>
              <a:t>Station 5:</a:t>
            </a:r>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412776"/>
            <a:ext cx="8229600" cy="5040560"/>
          </a:xfrm>
        </p:spPr>
      </p:pic>
      <p:sp>
        <p:nvSpPr>
          <p:cNvPr id="5" name="عنوان 1"/>
          <p:cNvSpPr txBox="1">
            <a:spLocks/>
          </p:cNvSpPr>
          <p:nvPr/>
        </p:nvSpPr>
        <p:spPr>
          <a:xfrm>
            <a:off x="-468560" y="116632"/>
            <a:ext cx="8229600" cy="1143000"/>
          </a:xfrm>
          <a:prstGeom prst="rect">
            <a:avLst/>
          </a:prstGeom>
        </p:spPr>
        <p:txBody>
          <a:bodyPr vert="horz" lIns="91440" tIns="45720" rIns="91440" bIns="45720" rtlCol="1" anchor="ctr">
            <a:normAutofit fontScale="90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br>
              <a:rPr lang="ar-JO" dirty="0"/>
            </a:br>
            <a:endParaRPr lang="en-US" dirty="0"/>
          </a:p>
        </p:txBody>
      </p:sp>
      <p:sp>
        <p:nvSpPr>
          <p:cNvPr id="6" name="مستطيل 5"/>
          <p:cNvSpPr/>
          <p:nvPr/>
        </p:nvSpPr>
        <p:spPr>
          <a:xfrm>
            <a:off x="2411760" y="1259632"/>
            <a:ext cx="4392488" cy="729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0908BA0-413E-6254-B977-1ADD61B9A121}"/>
              </a:ext>
            </a:extLst>
          </p:cNvPr>
          <p:cNvSpPr>
            <a:spLocks noGrp="1"/>
          </p:cNvSpPr>
          <p:nvPr>
            <p:ph type="sldNum" sz="quarter" idx="12"/>
          </p:nvPr>
        </p:nvSpPr>
        <p:spPr/>
        <p:txBody>
          <a:bodyPr/>
          <a:lstStyle/>
          <a:p>
            <a:fld id="{E90C49B3-DFFD-4844-A6FF-8C37A804B8FA}" type="slidenum">
              <a:rPr lang="en-US" smtClean="0"/>
              <a:t>39</a:t>
            </a:fld>
            <a:endParaRPr lang="en-US"/>
          </a:p>
        </p:txBody>
      </p:sp>
    </p:spTree>
    <p:extLst>
      <p:ext uri="{BB962C8B-B14F-4D97-AF65-F5344CB8AC3E}">
        <p14:creationId xmlns:p14="http://schemas.microsoft.com/office/powerpoint/2010/main" val="132133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58DC6E4-ED0F-3CC4-2EAF-DA7B57D67B43}"/>
              </a:ext>
            </a:extLst>
          </p:cNvPr>
          <p:cNvSpPr>
            <a:spLocks noGrp="1"/>
          </p:cNvSpPr>
          <p:nvPr>
            <p:ph idx="1"/>
          </p:nvPr>
        </p:nvSpPr>
        <p:spPr>
          <a:xfrm>
            <a:off x="486698" y="1154863"/>
            <a:ext cx="2629121" cy="4370252"/>
          </a:xfrm>
        </p:spPr>
        <p:txBody>
          <a:bodyPr vert="horz" lIns="68580" tIns="34290" rIns="68580" bIns="34290" rtlCol="0" anchor="t">
            <a:normAutofit/>
          </a:bodyPr>
          <a:lstStyle/>
          <a:p>
            <a:r>
              <a:rPr lang="en-US" sz="1500" dirty="0">
                <a:ea typeface="Calibri"/>
                <a:cs typeface="Calibri"/>
              </a:rPr>
              <a:t>A – identify the structures </a:t>
            </a:r>
            <a:endParaRPr lang="en-US" sz="1500">
              <a:ea typeface="Calibri"/>
              <a:cs typeface="Calibri"/>
            </a:endParaRPr>
          </a:p>
          <a:p>
            <a:pPr marL="0" indent="0">
              <a:buNone/>
            </a:pPr>
            <a:r>
              <a:rPr lang="en-US" sz="1500" dirty="0">
                <a:ea typeface="Calibri"/>
                <a:cs typeface="Calibri"/>
              </a:rPr>
              <a:t>Circled </a:t>
            </a:r>
          </a:p>
          <a:p>
            <a:pPr marL="0" indent="0">
              <a:buNone/>
            </a:pPr>
            <a:r>
              <a:rPr lang="en-US" sz="1500" dirty="0">
                <a:ea typeface="Calibri"/>
                <a:cs typeface="Calibri"/>
              </a:rPr>
              <a:t>B- if a 6 month old child came with </a:t>
            </a:r>
            <a:r>
              <a:rPr lang="en-US" sz="1500" dirty="0" err="1">
                <a:ea typeface="Calibri"/>
                <a:cs typeface="Calibri"/>
              </a:rPr>
              <a:t>with</a:t>
            </a:r>
            <a:r>
              <a:rPr lang="en-US" sz="1500" dirty="0">
                <a:ea typeface="Calibri"/>
                <a:cs typeface="Calibri"/>
              </a:rPr>
              <a:t> congenital nasolacrimal duct obstruction, what will you tell the parents about treatment :-</a:t>
            </a:r>
          </a:p>
          <a:p>
            <a:pPr marL="0" indent="0">
              <a:buNone/>
            </a:pPr>
            <a:r>
              <a:rPr lang="en-US" sz="1500" dirty="0" err="1">
                <a:solidFill>
                  <a:srgbClr val="FF0000"/>
                </a:solidFill>
                <a:ea typeface="+mn-lt"/>
                <a:cs typeface="+mn-lt"/>
              </a:rPr>
              <a:t>oSpontaneous</a:t>
            </a:r>
            <a:r>
              <a:rPr lang="en-US" sz="1500" dirty="0">
                <a:solidFill>
                  <a:srgbClr val="FF0000"/>
                </a:solidFill>
                <a:ea typeface="+mn-lt"/>
                <a:cs typeface="+mn-lt"/>
              </a:rPr>
              <a:t> opening occur in most cases. </a:t>
            </a:r>
            <a:endParaRPr lang="en-US">
              <a:solidFill>
                <a:srgbClr val="FF0000"/>
              </a:solidFill>
              <a:ea typeface="+mn-lt"/>
              <a:cs typeface="+mn-lt"/>
            </a:endParaRPr>
          </a:p>
          <a:p>
            <a:pPr marL="0" indent="0">
              <a:buNone/>
            </a:pPr>
            <a:r>
              <a:rPr lang="en-US" sz="1500" dirty="0" err="1">
                <a:solidFill>
                  <a:srgbClr val="FF0000"/>
                </a:solidFill>
                <a:ea typeface="+mn-lt"/>
                <a:cs typeface="+mn-lt"/>
              </a:rPr>
              <a:t>oLacrimal</a:t>
            </a:r>
            <a:r>
              <a:rPr lang="en-US" sz="1500" dirty="0">
                <a:solidFill>
                  <a:srgbClr val="FF0000"/>
                </a:solidFill>
                <a:ea typeface="+mn-lt"/>
                <a:cs typeface="+mn-lt"/>
              </a:rPr>
              <a:t> sac massage accompanied by lid hygiene.</a:t>
            </a:r>
            <a:endParaRPr lang="en-US" dirty="0">
              <a:solidFill>
                <a:srgbClr val="FF0000"/>
              </a:solidFill>
              <a:ea typeface="+mn-lt"/>
              <a:cs typeface="+mn-lt"/>
            </a:endParaRPr>
          </a:p>
          <a:p>
            <a:pPr marL="0" indent="0">
              <a:buNone/>
            </a:pPr>
            <a:r>
              <a:rPr lang="en-US" sz="1500" dirty="0">
                <a:solidFill>
                  <a:srgbClr val="FF0000"/>
                </a:solidFill>
                <a:ea typeface="+mn-lt"/>
                <a:cs typeface="+mn-lt"/>
              </a:rPr>
              <a:t> O if above failed Lacrimal sac syringing &amp; probing</a:t>
            </a:r>
          </a:p>
          <a:p>
            <a:pPr marL="0" indent="0">
              <a:buNone/>
            </a:pPr>
            <a:r>
              <a:rPr lang="en-US" sz="1500" dirty="0">
                <a:ea typeface="+mn-lt"/>
                <a:cs typeface="+mn-lt"/>
              </a:rPr>
              <a:t>C- What is epiphora</a:t>
            </a:r>
          </a:p>
          <a:p>
            <a:pPr marL="0" indent="0">
              <a:buNone/>
            </a:pPr>
            <a:r>
              <a:rPr lang="en-US" sz="1500" dirty="0">
                <a:solidFill>
                  <a:srgbClr val="FF0000"/>
                </a:solidFill>
                <a:ea typeface="+mn-lt"/>
                <a:cs typeface="+mn-lt"/>
              </a:rPr>
              <a:t>excessive tearing and watering of the eye.</a:t>
            </a:r>
            <a:endParaRPr lang="en-US">
              <a:solidFill>
                <a:srgbClr val="FF0000"/>
              </a:solidFill>
              <a:ea typeface="Calibri"/>
              <a:cs typeface="Calibri"/>
            </a:endParaRPr>
          </a:p>
        </p:txBody>
      </p:sp>
      <p:pic>
        <p:nvPicPr>
          <p:cNvPr id="4" name="Picture 4" descr="Diagram&#10;&#10;Description automatically generated">
            <a:extLst>
              <a:ext uri="{FF2B5EF4-FFF2-40B4-BE49-F238E27FC236}">
                <a16:creationId xmlns:a16="http://schemas.microsoft.com/office/drawing/2014/main" id="{95E01068-E050-C0D3-623F-02FA27229407}"/>
              </a:ext>
            </a:extLst>
          </p:cNvPr>
          <p:cNvPicPr>
            <a:picLocks noChangeAspect="1"/>
          </p:cNvPicPr>
          <p:nvPr/>
        </p:nvPicPr>
        <p:blipFill>
          <a:blip r:embed="rId2"/>
          <a:stretch>
            <a:fillRect/>
          </a:stretch>
        </p:blipFill>
        <p:spPr>
          <a:xfrm>
            <a:off x="4054397" y="2017002"/>
            <a:ext cx="4514498" cy="2821561"/>
          </a:xfrm>
          <a:prstGeom prst="rect">
            <a:avLst/>
          </a:prstGeom>
          <a:effectLst/>
        </p:spPr>
      </p:pic>
      <p:sp>
        <p:nvSpPr>
          <p:cNvPr id="6" name="Oval 5">
            <a:extLst>
              <a:ext uri="{FF2B5EF4-FFF2-40B4-BE49-F238E27FC236}">
                <a16:creationId xmlns:a16="http://schemas.microsoft.com/office/drawing/2014/main" id="{B678E0DC-340B-111C-EBE9-EDF57A341B78}"/>
              </a:ext>
            </a:extLst>
          </p:cNvPr>
          <p:cNvSpPr/>
          <p:nvPr/>
        </p:nvSpPr>
        <p:spPr>
          <a:xfrm>
            <a:off x="3999094" y="1696449"/>
            <a:ext cx="1218481" cy="9489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0803B623-CE79-D28E-A059-8F86137AA36B}"/>
              </a:ext>
            </a:extLst>
          </p:cNvPr>
          <p:cNvSpPr/>
          <p:nvPr/>
        </p:nvSpPr>
        <p:spPr>
          <a:xfrm>
            <a:off x="6037084" y="1664099"/>
            <a:ext cx="1218481" cy="9489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BDDDF700-264D-53DD-A188-3D2826CD225C}"/>
              </a:ext>
            </a:extLst>
          </p:cNvPr>
          <p:cNvSpPr/>
          <p:nvPr/>
        </p:nvSpPr>
        <p:spPr>
          <a:xfrm>
            <a:off x="7417311" y="2613005"/>
            <a:ext cx="1218481" cy="9489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22484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Station 6:</a:t>
            </a:r>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628800"/>
            <a:ext cx="8229600" cy="4530117"/>
          </a:xfrm>
        </p:spPr>
      </p:pic>
      <p:sp>
        <p:nvSpPr>
          <p:cNvPr id="5" name="مستطيل 4"/>
          <p:cNvSpPr/>
          <p:nvPr/>
        </p:nvSpPr>
        <p:spPr>
          <a:xfrm>
            <a:off x="2483768" y="1556792"/>
            <a:ext cx="417646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78DAA28-B5BC-6643-B8DE-4716D21A4158}"/>
              </a:ext>
            </a:extLst>
          </p:cNvPr>
          <p:cNvSpPr>
            <a:spLocks noGrp="1"/>
          </p:cNvSpPr>
          <p:nvPr>
            <p:ph type="sldNum" sz="quarter" idx="12"/>
          </p:nvPr>
        </p:nvSpPr>
        <p:spPr/>
        <p:txBody>
          <a:bodyPr/>
          <a:lstStyle/>
          <a:p>
            <a:fld id="{E90C49B3-DFFD-4844-A6FF-8C37A804B8FA}" type="slidenum">
              <a:rPr lang="en-US" smtClean="0"/>
              <a:t>40</a:t>
            </a:fld>
            <a:endParaRPr lang="en-US"/>
          </a:p>
        </p:txBody>
      </p:sp>
    </p:spTree>
    <p:extLst>
      <p:ext uri="{BB962C8B-B14F-4D97-AF65-F5344CB8AC3E}">
        <p14:creationId xmlns:p14="http://schemas.microsoft.com/office/powerpoint/2010/main" val="1241998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315416"/>
            <a:ext cx="8229600" cy="1143000"/>
          </a:xfrm>
        </p:spPr>
        <p:txBody>
          <a:bodyPr/>
          <a:lstStyle/>
          <a:p>
            <a:r>
              <a:rPr lang="en-US" dirty="0"/>
              <a:t>Station 7:</a:t>
            </a:r>
          </a:p>
        </p:txBody>
      </p:sp>
      <p:pic>
        <p:nvPicPr>
          <p:cNvPr id="9" name="عنصر نائب للمحتوى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273" y="548680"/>
            <a:ext cx="8229600" cy="1192695"/>
          </a:xfrm>
        </p:spPr>
      </p:pic>
      <p:pic>
        <p:nvPicPr>
          <p:cNvPr id="10" name="صورة 9"/>
          <p:cNvPicPr>
            <a:picLocks noChangeAspect="1"/>
          </p:cNvPicPr>
          <p:nvPr/>
        </p:nvPicPr>
        <p:blipFill rotWithShape="1">
          <a:blip r:embed="rId3">
            <a:extLst>
              <a:ext uri="{28A0092B-C50C-407E-A947-70E740481C1C}">
                <a14:useLocalDpi xmlns:a14="http://schemas.microsoft.com/office/drawing/2010/main" val="0"/>
              </a:ext>
            </a:extLst>
          </a:blip>
          <a:srcRect l="323" t="28010" r="-323" b="-28010"/>
          <a:stretch/>
        </p:blipFill>
        <p:spPr>
          <a:xfrm>
            <a:off x="-6955" y="2067779"/>
            <a:ext cx="9144000" cy="1325217"/>
          </a:xfrm>
          <a:prstGeom prst="rect">
            <a:avLst/>
          </a:prstGeom>
        </p:spPr>
      </p:pic>
      <p:pic>
        <p:nvPicPr>
          <p:cNvPr id="11" name="صورة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73" y="3392996"/>
            <a:ext cx="4824536" cy="3384376"/>
          </a:xfrm>
          <a:prstGeom prst="rect">
            <a:avLst/>
          </a:prstGeom>
        </p:spPr>
      </p:pic>
      <p:pic>
        <p:nvPicPr>
          <p:cNvPr id="12" name="صورة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1687" y="3933056"/>
            <a:ext cx="3692644" cy="2304256"/>
          </a:xfrm>
          <a:prstGeom prst="rect">
            <a:avLst/>
          </a:prstGeom>
        </p:spPr>
      </p:pic>
      <p:sp>
        <p:nvSpPr>
          <p:cNvPr id="13" name="مربع نص 12"/>
          <p:cNvSpPr txBox="1"/>
          <p:nvPr/>
        </p:nvSpPr>
        <p:spPr>
          <a:xfrm>
            <a:off x="123272" y="620688"/>
            <a:ext cx="704311" cy="461665"/>
          </a:xfrm>
          <a:prstGeom prst="rect">
            <a:avLst/>
          </a:prstGeom>
          <a:solidFill>
            <a:schemeClr val="bg1"/>
          </a:solidFill>
        </p:spPr>
        <p:txBody>
          <a:bodyPr wrap="square" rtlCol="0">
            <a:spAutoFit/>
          </a:bodyPr>
          <a:lstStyle/>
          <a:p>
            <a:r>
              <a:rPr lang="en-US" sz="2400" b="1" dirty="0">
                <a:solidFill>
                  <a:srgbClr val="FF0000"/>
                </a:solidFill>
              </a:rPr>
              <a:t>Q1</a:t>
            </a:r>
            <a:endParaRPr lang="en-US" b="1" dirty="0">
              <a:solidFill>
                <a:srgbClr val="FF0000"/>
              </a:solidFill>
            </a:endParaRPr>
          </a:p>
        </p:txBody>
      </p:sp>
      <p:sp>
        <p:nvSpPr>
          <p:cNvPr id="16" name="مربع نص 15"/>
          <p:cNvSpPr txBox="1"/>
          <p:nvPr/>
        </p:nvSpPr>
        <p:spPr>
          <a:xfrm>
            <a:off x="275672" y="773088"/>
            <a:ext cx="704311" cy="461665"/>
          </a:xfrm>
          <a:prstGeom prst="rect">
            <a:avLst/>
          </a:prstGeom>
          <a:solidFill>
            <a:schemeClr val="bg1"/>
          </a:solidFill>
        </p:spPr>
        <p:txBody>
          <a:bodyPr wrap="square" rtlCol="0">
            <a:spAutoFit/>
          </a:bodyPr>
          <a:lstStyle/>
          <a:p>
            <a:r>
              <a:rPr lang="en-US" sz="2400" b="1" dirty="0">
                <a:solidFill>
                  <a:srgbClr val="FF0000"/>
                </a:solidFill>
              </a:rPr>
              <a:t>Q1</a:t>
            </a:r>
            <a:endParaRPr lang="en-US" b="1" dirty="0">
              <a:solidFill>
                <a:srgbClr val="FF0000"/>
              </a:solidFill>
            </a:endParaRPr>
          </a:p>
        </p:txBody>
      </p:sp>
      <p:sp>
        <p:nvSpPr>
          <p:cNvPr id="15" name="مستطيل 14"/>
          <p:cNvSpPr/>
          <p:nvPr/>
        </p:nvSpPr>
        <p:spPr>
          <a:xfrm>
            <a:off x="367201" y="2067779"/>
            <a:ext cx="460382" cy="369332"/>
          </a:xfrm>
          <a:prstGeom prst="rect">
            <a:avLst/>
          </a:prstGeom>
        </p:spPr>
        <p:txBody>
          <a:bodyPr wrap="none">
            <a:spAutoFit/>
          </a:bodyPr>
          <a:lstStyle/>
          <a:p>
            <a:r>
              <a:rPr lang="en-US" b="1" dirty="0">
                <a:solidFill>
                  <a:srgbClr val="FF0000"/>
                </a:solidFill>
              </a:rPr>
              <a:t>Q2</a:t>
            </a:r>
            <a:endParaRPr lang="en-US" dirty="0"/>
          </a:p>
        </p:txBody>
      </p:sp>
      <p:sp>
        <p:nvSpPr>
          <p:cNvPr id="17" name="مستطيل 16"/>
          <p:cNvSpPr/>
          <p:nvPr/>
        </p:nvSpPr>
        <p:spPr>
          <a:xfrm>
            <a:off x="362002" y="3208330"/>
            <a:ext cx="460382" cy="369332"/>
          </a:xfrm>
          <a:prstGeom prst="rect">
            <a:avLst/>
          </a:prstGeom>
        </p:spPr>
        <p:txBody>
          <a:bodyPr wrap="none">
            <a:spAutoFit/>
          </a:bodyPr>
          <a:lstStyle/>
          <a:p>
            <a:r>
              <a:rPr lang="en-US" b="1" dirty="0">
                <a:solidFill>
                  <a:srgbClr val="FF0000"/>
                </a:solidFill>
              </a:rPr>
              <a:t>Q3</a:t>
            </a:r>
            <a:endParaRPr lang="en-US" dirty="0"/>
          </a:p>
        </p:txBody>
      </p:sp>
      <p:sp>
        <p:nvSpPr>
          <p:cNvPr id="18" name="مستطيل 17"/>
          <p:cNvSpPr/>
          <p:nvPr/>
        </p:nvSpPr>
        <p:spPr>
          <a:xfrm>
            <a:off x="5580112" y="3563724"/>
            <a:ext cx="460382" cy="369332"/>
          </a:xfrm>
          <a:prstGeom prst="rect">
            <a:avLst/>
          </a:prstGeom>
        </p:spPr>
        <p:txBody>
          <a:bodyPr wrap="none">
            <a:spAutoFit/>
          </a:bodyPr>
          <a:lstStyle/>
          <a:p>
            <a:r>
              <a:rPr lang="en-US" b="1" dirty="0">
                <a:solidFill>
                  <a:srgbClr val="FF0000"/>
                </a:solidFill>
              </a:rPr>
              <a:t>Q4</a:t>
            </a:r>
            <a:endParaRPr lang="en-US" dirty="0"/>
          </a:p>
        </p:txBody>
      </p:sp>
      <p:sp>
        <p:nvSpPr>
          <p:cNvPr id="3" name="Slide Number Placeholder 2">
            <a:extLst>
              <a:ext uri="{FF2B5EF4-FFF2-40B4-BE49-F238E27FC236}">
                <a16:creationId xmlns:a16="http://schemas.microsoft.com/office/drawing/2014/main" id="{0C67180A-E7B9-025C-0BB9-D6FB7BC7DFC7}"/>
              </a:ext>
            </a:extLst>
          </p:cNvPr>
          <p:cNvSpPr>
            <a:spLocks noGrp="1"/>
          </p:cNvSpPr>
          <p:nvPr>
            <p:ph type="sldNum" sz="quarter" idx="12"/>
          </p:nvPr>
        </p:nvSpPr>
        <p:spPr/>
        <p:txBody>
          <a:bodyPr/>
          <a:lstStyle/>
          <a:p>
            <a:fld id="{E90C49B3-DFFD-4844-A6FF-8C37A804B8FA}" type="slidenum">
              <a:rPr lang="en-US" smtClean="0"/>
              <a:t>41</a:t>
            </a:fld>
            <a:endParaRPr lang="en-US"/>
          </a:p>
        </p:txBody>
      </p:sp>
    </p:spTree>
    <p:extLst>
      <p:ext uri="{BB962C8B-B14F-4D97-AF65-F5344CB8AC3E}">
        <p14:creationId xmlns:p14="http://schemas.microsoft.com/office/powerpoint/2010/main" val="1826773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O</a:t>
            </a:r>
            <a:r>
              <a:rPr lang="en-001" dirty="0"/>
              <a:t>phthalmology </a:t>
            </a:r>
            <a:br>
              <a:rPr lang="en-US" dirty="0"/>
            </a:br>
            <a:r>
              <a:rPr lang="en-US" dirty="0"/>
              <a:t>Group 1 (C+D)</a:t>
            </a:r>
            <a:br>
              <a:rPr lang="en-US" dirty="0"/>
            </a:br>
            <a:r>
              <a:rPr lang="en-US" dirty="0"/>
              <a:t>4/8/2022</a:t>
            </a:r>
            <a:endParaRPr lang="ar-JO" dirty="0"/>
          </a:p>
        </p:txBody>
      </p:sp>
      <p:sp>
        <p:nvSpPr>
          <p:cNvPr id="3" name="Subtitle 2"/>
          <p:cNvSpPr>
            <a:spLocks noGrp="1"/>
          </p:cNvSpPr>
          <p:nvPr>
            <p:ph type="subTitle" idx="1"/>
          </p:nvPr>
        </p:nvSpPr>
        <p:spPr/>
        <p:txBody>
          <a:bodyPr/>
          <a:lstStyle/>
          <a:p>
            <a:r>
              <a:rPr lang="en-US" dirty="0"/>
              <a:t>Ahmed AL-</a:t>
            </a:r>
            <a:r>
              <a:rPr lang="en-US" dirty="0" err="1"/>
              <a:t>Debas</a:t>
            </a:r>
            <a:endParaRPr lang="en-US" dirty="0"/>
          </a:p>
          <a:p>
            <a:r>
              <a:rPr lang="en-US" dirty="0"/>
              <a:t>Mohammed </a:t>
            </a:r>
            <a:r>
              <a:rPr lang="en-US" dirty="0" err="1"/>
              <a:t>Amayreh</a:t>
            </a:r>
            <a:endParaRPr lang="ar-JO" dirty="0"/>
          </a:p>
        </p:txBody>
      </p:sp>
      <p:sp>
        <p:nvSpPr>
          <p:cNvPr id="4" name="Slide Number Placeholder 3">
            <a:extLst>
              <a:ext uri="{FF2B5EF4-FFF2-40B4-BE49-F238E27FC236}">
                <a16:creationId xmlns:a16="http://schemas.microsoft.com/office/drawing/2014/main" id="{19E6FF37-D35E-E1E9-0392-F07EBAB5433A}"/>
              </a:ext>
            </a:extLst>
          </p:cNvPr>
          <p:cNvSpPr>
            <a:spLocks noGrp="1"/>
          </p:cNvSpPr>
          <p:nvPr>
            <p:ph type="sldNum" sz="quarter" idx="12"/>
          </p:nvPr>
        </p:nvSpPr>
        <p:spPr/>
        <p:txBody>
          <a:bodyPr/>
          <a:lstStyle/>
          <a:p>
            <a:fld id="{E90C49B3-DFFD-4844-A6FF-8C37A804B8FA}" type="slidenum">
              <a:rPr lang="en-US" smtClean="0"/>
              <a:t>42</a:t>
            </a:fld>
            <a:endParaRPr lang="en-US"/>
          </a:p>
        </p:txBody>
      </p:sp>
    </p:spTree>
    <p:extLst>
      <p:ext uri="{BB962C8B-B14F-4D97-AF65-F5344CB8AC3E}">
        <p14:creationId xmlns:p14="http://schemas.microsoft.com/office/powerpoint/2010/main" val="4082482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4" y="1081792"/>
            <a:ext cx="6172200" cy="1557878"/>
          </a:xfrm>
        </p:spPr>
        <p:txBody>
          <a:bodyPr>
            <a:noAutofit/>
          </a:bodyPr>
          <a:lstStyle/>
          <a:p>
            <a:r>
              <a:rPr lang="en-US" sz="2100" b="1" dirty="0"/>
              <a:t>Q1:50 years old </a:t>
            </a:r>
            <a:r>
              <a:rPr lang="en-US" sz="2100" b="1" dirty="0" err="1"/>
              <a:t>pt</a:t>
            </a:r>
            <a:r>
              <a:rPr lang="en-US" sz="2100" b="1" dirty="0"/>
              <a:t> smoker with a mass on upper eye lid .</a:t>
            </a:r>
            <a:br>
              <a:rPr lang="en-US" sz="2100" b="1" dirty="0"/>
            </a:br>
            <a:r>
              <a:rPr lang="en-US" sz="2100" b="1" dirty="0"/>
              <a:t>Pt says he removed it multiple times but kept reoccurring and bleeding.</a:t>
            </a:r>
            <a:br>
              <a:rPr lang="en-US" sz="2100" b="1" dirty="0"/>
            </a:br>
            <a:r>
              <a:rPr lang="en-US" sz="2100" b="1" dirty="0"/>
              <a:t>The lesion began to change in size , color , and shape with irregular margin.</a:t>
            </a:r>
            <a:endParaRPr lang="en-US" sz="2100" dirty="0"/>
          </a:p>
        </p:txBody>
      </p:sp>
      <p:sp>
        <p:nvSpPr>
          <p:cNvPr id="3" name="Content Placeholder 2"/>
          <p:cNvSpPr>
            <a:spLocks noGrp="1"/>
          </p:cNvSpPr>
          <p:nvPr>
            <p:ph idx="1"/>
          </p:nvPr>
        </p:nvSpPr>
        <p:spPr>
          <a:xfrm>
            <a:off x="64294" y="2537791"/>
            <a:ext cx="5307806" cy="3361080"/>
          </a:xfrm>
        </p:spPr>
        <p:txBody>
          <a:bodyPr>
            <a:noAutofit/>
          </a:bodyPr>
          <a:lstStyle/>
          <a:p>
            <a:r>
              <a:rPr lang="en-US" sz="1800" dirty="0"/>
              <a:t>DDX </a:t>
            </a:r>
          </a:p>
          <a:p>
            <a:pPr marL="0" indent="0">
              <a:buNone/>
            </a:pPr>
            <a:r>
              <a:rPr lang="en-US" sz="1800" dirty="0">
                <a:solidFill>
                  <a:schemeClr val="accent1"/>
                </a:solidFill>
              </a:rPr>
              <a:t>   1.sebaceous cell carcinoma</a:t>
            </a:r>
          </a:p>
          <a:p>
            <a:pPr marL="0" indent="0">
              <a:buNone/>
            </a:pPr>
            <a:r>
              <a:rPr lang="en-US" sz="1800" dirty="0">
                <a:solidFill>
                  <a:schemeClr val="accent1"/>
                </a:solidFill>
              </a:rPr>
              <a:t>   2.basal cell carcinoma</a:t>
            </a:r>
          </a:p>
          <a:p>
            <a:pPr marL="0" indent="0">
              <a:buNone/>
            </a:pPr>
            <a:r>
              <a:rPr lang="en-US" sz="1800" dirty="0">
                <a:solidFill>
                  <a:schemeClr val="accent1"/>
                </a:solidFill>
              </a:rPr>
              <a:t>   3.Sqauemous cell carcinoma</a:t>
            </a:r>
          </a:p>
          <a:p>
            <a:pPr marL="0" indent="0">
              <a:buNone/>
            </a:pPr>
            <a:r>
              <a:rPr lang="en-US" sz="1800" dirty="0">
                <a:solidFill>
                  <a:schemeClr val="accent6">
                    <a:lumMod val="50000"/>
                  </a:schemeClr>
                </a:solidFill>
              </a:rPr>
              <a:t>As a GP , what's your management for this case ? (MCQ)</a:t>
            </a:r>
          </a:p>
          <a:p>
            <a:pPr marL="0" indent="0">
              <a:buNone/>
            </a:pPr>
            <a:r>
              <a:rPr lang="en-US" sz="1800" dirty="0">
                <a:solidFill>
                  <a:schemeClr val="accent1"/>
                </a:solidFill>
              </a:rPr>
              <a:t>1-  Give Antibiotics + Cream</a:t>
            </a:r>
          </a:p>
          <a:p>
            <a:pPr marL="0" indent="0">
              <a:buNone/>
            </a:pPr>
            <a:r>
              <a:rPr lang="en-US" sz="1800" dirty="0">
                <a:solidFill>
                  <a:schemeClr val="accent1"/>
                </a:solidFill>
              </a:rPr>
              <a:t>2- Refer the case to an ophthalmologist as a normal case( maybe benign or malignant).</a:t>
            </a:r>
          </a:p>
          <a:p>
            <a:pPr marL="0" indent="0">
              <a:buNone/>
            </a:pPr>
            <a:r>
              <a:rPr lang="en-US" sz="1800" dirty="0">
                <a:solidFill>
                  <a:schemeClr val="accent1"/>
                </a:solidFill>
              </a:rPr>
              <a:t>3-</a:t>
            </a:r>
            <a:r>
              <a:rPr lang="en-US" sz="1800" dirty="0">
                <a:solidFill>
                  <a:srgbClr val="FF0000"/>
                </a:solidFill>
              </a:rPr>
              <a:t>Urgent referral as a malignant case for excisional surgery</a:t>
            </a:r>
            <a:r>
              <a:rPr lang="en-US" sz="1800" dirty="0">
                <a:solidFill>
                  <a:schemeClr val="accent1"/>
                </a:solidFill>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995" y="2300288"/>
            <a:ext cx="285750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p:nvPr/>
        </p:nvSpPr>
        <p:spPr>
          <a:xfrm>
            <a:off x="5922169" y="4218331"/>
            <a:ext cx="2686050" cy="76800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rgbClr val="FF0000"/>
                </a:solidFill>
              </a:rPr>
              <a:t>Not Same photo</a:t>
            </a:r>
          </a:p>
        </p:txBody>
      </p:sp>
      <p:sp>
        <p:nvSpPr>
          <p:cNvPr id="4" name="Slide Number Placeholder 3">
            <a:extLst>
              <a:ext uri="{FF2B5EF4-FFF2-40B4-BE49-F238E27FC236}">
                <a16:creationId xmlns:a16="http://schemas.microsoft.com/office/drawing/2014/main" id="{30C27BBA-98D6-8730-29D0-E3FD270F6FEE}"/>
              </a:ext>
            </a:extLst>
          </p:cNvPr>
          <p:cNvSpPr>
            <a:spLocks noGrp="1"/>
          </p:cNvSpPr>
          <p:nvPr>
            <p:ph type="sldNum" sz="quarter" idx="12"/>
          </p:nvPr>
        </p:nvSpPr>
        <p:spPr/>
        <p:txBody>
          <a:bodyPr/>
          <a:lstStyle/>
          <a:p>
            <a:fld id="{E90C49B3-DFFD-4844-A6FF-8C37A804B8FA}" type="slidenum">
              <a:rPr lang="en-US" smtClean="0"/>
              <a:t>43</a:t>
            </a:fld>
            <a:endParaRPr lang="en-US"/>
          </a:p>
        </p:txBody>
      </p:sp>
      <p:sp>
        <p:nvSpPr>
          <p:cNvPr id="7" name="TextBox 6">
            <a:extLst>
              <a:ext uri="{FF2B5EF4-FFF2-40B4-BE49-F238E27FC236}">
                <a16:creationId xmlns:a16="http://schemas.microsoft.com/office/drawing/2014/main" id="{6660FCBA-74BE-8377-1FA9-28CE10CAB411}"/>
              </a:ext>
            </a:extLst>
          </p:cNvPr>
          <p:cNvSpPr txBox="1"/>
          <p:nvPr/>
        </p:nvSpPr>
        <p:spPr>
          <a:xfrm>
            <a:off x="1383991" y="6137911"/>
            <a:ext cx="4572000" cy="369332"/>
          </a:xfrm>
          <a:prstGeom prst="rect">
            <a:avLst/>
          </a:prstGeom>
          <a:noFill/>
        </p:spPr>
        <p:txBody>
          <a:bodyPr wrap="square">
            <a:spAutoFit/>
          </a:bodyPr>
          <a:lstStyle/>
          <a:p>
            <a:r>
              <a:rPr lang="en-US" dirty="0" err="1"/>
              <a:t>oSurgical</a:t>
            </a:r>
            <a:r>
              <a:rPr lang="en-US" dirty="0"/>
              <a:t> remove and radiotherapy </a:t>
            </a:r>
          </a:p>
        </p:txBody>
      </p:sp>
    </p:spTree>
    <p:extLst>
      <p:ext uri="{BB962C8B-B14F-4D97-AF65-F5344CB8AC3E}">
        <p14:creationId xmlns:p14="http://schemas.microsoft.com/office/powerpoint/2010/main" val="3507179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2949178" cy="1200150"/>
          </a:xfrm>
        </p:spPr>
        <p:txBody>
          <a:bodyPr/>
          <a:lstStyle/>
          <a:p>
            <a:r>
              <a:rPr lang="en-US" dirty="0"/>
              <a:t>Q 2:  </a:t>
            </a:r>
            <a:endParaRPr lang="ar-JO" dirty="0"/>
          </a:p>
        </p:txBody>
      </p:sp>
      <p:sp>
        <p:nvSpPr>
          <p:cNvPr id="5" name="Text Placeholder 4"/>
          <p:cNvSpPr>
            <a:spLocks noGrp="1"/>
          </p:cNvSpPr>
          <p:nvPr>
            <p:ph type="body" sz="half" idx="2"/>
          </p:nvPr>
        </p:nvSpPr>
        <p:spPr>
          <a:xfrm>
            <a:off x="-11334" y="2057400"/>
            <a:ext cx="4804934" cy="3393281"/>
          </a:xfrm>
        </p:spPr>
        <p:txBody>
          <a:bodyPr>
            <a:normAutofit fontScale="92500" lnSpcReduction="20000"/>
          </a:bodyPr>
          <a:lstStyle/>
          <a:p>
            <a:r>
              <a:rPr lang="en-US" sz="1650" dirty="0">
                <a:solidFill>
                  <a:srgbClr val="FF0000"/>
                </a:solidFill>
              </a:rPr>
              <a:t>1- </a:t>
            </a:r>
            <a:r>
              <a:rPr lang="en-US" sz="2100" dirty="0">
                <a:solidFill>
                  <a:srgbClr val="FF0000"/>
                </a:solidFill>
              </a:rPr>
              <a:t>what’s your diagnosis ?</a:t>
            </a:r>
            <a:br>
              <a:rPr lang="en-US" sz="2100" dirty="0"/>
            </a:br>
            <a:r>
              <a:rPr lang="en-US" sz="2100" dirty="0"/>
              <a:t>Nuclear cataract </a:t>
            </a:r>
          </a:p>
          <a:p>
            <a:r>
              <a:rPr lang="en-US" sz="2100" dirty="0">
                <a:solidFill>
                  <a:srgbClr val="FF0000"/>
                </a:solidFill>
              </a:rPr>
              <a:t>2- what are the methods of treatment for this case ?</a:t>
            </a:r>
            <a:br>
              <a:rPr lang="en-US" sz="2100" dirty="0"/>
            </a:br>
            <a:r>
              <a:rPr lang="en-US" sz="2100" dirty="0"/>
              <a:t>-</a:t>
            </a:r>
            <a:r>
              <a:rPr lang="fr-FR" sz="2100" dirty="0" err="1"/>
              <a:t>phacoemulsification</a:t>
            </a:r>
            <a:endParaRPr lang="fr-FR" sz="2100" dirty="0"/>
          </a:p>
          <a:p>
            <a:r>
              <a:rPr lang="fr-FR" sz="2100" dirty="0"/>
              <a:t>-</a:t>
            </a:r>
            <a:r>
              <a:rPr lang="fr-FR" sz="2100" dirty="0" err="1"/>
              <a:t>Extracapsular</a:t>
            </a:r>
            <a:r>
              <a:rPr lang="fr-FR" sz="2100" dirty="0"/>
              <a:t> </a:t>
            </a:r>
            <a:r>
              <a:rPr lang="fr-FR" sz="2100" dirty="0" err="1"/>
              <a:t>cataract</a:t>
            </a:r>
            <a:r>
              <a:rPr lang="fr-FR" sz="2100" dirty="0"/>
              <a:t> extraction ( ECCE ).</a:t>
            </a:r>
          </a:p>
          <a:p>
            <a:r>
              <a:rPr lang="fr-FR" sz="2100" dirty="0"/>
              <a:t>-Intra </a:t>
            </a:r>
            <a:r>
              <a:rPr lang="fr-FR" sz="2100" dirty="0" err="1"/>
              <a:t>Capsular</a:t>
            </a:r>
            <a:r>
              <a:rPr lang="fr-FR" sz="2100" dirty="0"/>
              <a:t> </a:t>
            </a:r>
            <a:r>
              <a:rPr lang="fr-FR" sz="2100" dirty="0" err="1"/>
              <a:t>Cataract</a:t>
            </a:r>
            <a:r>
              <a:rPr lang="fr-FR" sz="2100" dirty="0"/>
              <a:t> Extraction( ICCE ) </a:t>
            </a:r>
          </a:p>
          <a:p>
            <a:r>
              <a:rPr lang="fr-FR" sz="2100" dirty="0">
                <a:solidFill>
                  <a:srgbClr val="FF0000"/>
                </a:solidFill>
              </a:rPr>
              <a:t>3- List 3 Complications of post-op </a:t>
            </a:r>
            <a:r>
              <a:rPr lang="fr-FR" sz="2100" dirty="0" err="1">
                <a:solidFill>
                  <a:srgbClr val="FF0000"/>
                </a:solidFill>
              </a:rPr>
              <a:t>Cataract</a:t>
            </a:r>
            <a:r>
              <a:rPr lang="fr-FR" sz="2100" dirty="0">
                <a:solidFill>
                  <a:srgbClr val="FF0000"/>
                </a:solidFill>
              </a:rPr>
              <a:t> </a:t>
            </a:r>
            <a:r>
              <a:rPr lang="fr-FR" sz="2100" dirty="0" err="1">
                <a:solidFill>
                  <a:srgbClr val="FF0000"/>
                </a:solidFill>
              </a:rPr>
              <a:t>surgery</a:t>
            </a:r>
            <a:r>
              <a:rPr lang="fr-FR" sz="2100" dirty="0">
                <a:solidFill>
                  <a:srgbClr val="FF0000"/>
                </a:solidFill>
              </a:rPr>
              <a:t>:</a:t>
            </a:r>
          </a:p>
          <a:p>
            <a:r>
              <a:rPr lang="fr-FR" sz="2100" dirty="0"/>
              <a:t>1- </a:t>
            </a:r>
            <a:r>
              <a:rPr lang="fr-FR" sz="2100" dirty="0" err="1"/>
              <a:t>Endophthalmitis</a:t>
            </a:r>
            <a:r>
              <a:rPr lang="fr-FR" sz="2100" dirty="0"/>
              <a:t> </a:t>
            </a:r>
          </a:p>
          <a:p>
            <a:r>
              <a:rPr lang="fr-FR" sz="2100" dirty="0"/>
              <a:t>2-Vitrous </a:t>
            </a:r>
            <a:r>
              <a:rPr lang="fr-FR" sz="2100" dirty="0" err="1"/>
              <a:t>loss</a:t>
            </a:r>
            <a:endParaRPr lang="fr-FR" sz="2100" dirty="0"/>
          </a:p>
          <a:p>
            <a:r>
              <a:rPr lang="fr-FR" sz="2100" dirty="0"/>
              <a:t>3-Retinal </a:t>
            </a:r>
            <a:r>
              <a:rPr lang="fr-FR" sz="2100" dirty="0" err="1"/>
              <a:t>detachment</a:t>
            </a:r>
            <a:r>
              <a:rPr lang="fr-FR" sz="2100" dirty="0"/>
              <a:t> </a:t>
            </a:r>
          </a:p>
          <a:p>
            <a:endParaRPr lang="fr-FR" sz="1650" dirty="0"/>
          </a:p>
        </p:txBody>
      </p:sp>
      <p:pic>
        <p:nvPicPr>
          <p:cNvPr id="1026" name="Picture 2" descr="لا يتوفر وصف."/>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00" t="5173" r="11755" b="6552"/>
          <a:stretch/>
        </p:blipFill>
        <p:spPr bwMode="auto">
          <a:xfrm>
            <a:off x="4793601" y="1034538"/>
            <a:ext cx="4191779" cy="323771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4F2DD1D-456E-7BFE-03CD-CD56587E6D12}"/>
              </a:ext>
            </a:extLst>
          </p:cNvPr>
          <p:cNvSpPr>
            <a:spLocks noGrp="1"/>
          </p:cNvSpPr>
          <p:nvPr>
            <p:ph type="sldNum" sz="quarter" idx="12"/>
          </p:nvPr>
        </p:nvSpPr>
        <p:spPr/>
        <p:txBody>
          <a:bodyPr/>
          <a:lstStyle/>
          <a:p>
            <a:fld id="{E90C49B3-DFFD-4844-A6FF-8C37A804B8FA}" type="slidenum">
              <a:rPr lang="en-US" smtClean="0"/>
              <a:t>44</a:t>
            </a:fld>
            <a:endParaRPr lang="en-US"/>
          </a:p>
        </p:txBody>
      </p:sp>
    </p:spTree>
    <p:extLst>
      <p:ext uri="{BB962C8B-B14F-4D97-AF65-F5344CB8AC3E}">
        <p14:creationId xmlns:p14="http://schemas.microsoft.com/office/powerpoint/2010/main" val="1480543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2949178" cy="1200150"/>
          </a:xfrm>
        </p:spPr>
        <p:txBody>
          <a:bodyPr/>
          <a:lstStyle/>
          <a:p>
            <a:r>
              <a:rPr lang="en-US" dirty="0"/>
              <a:t>Q3:</a:t>
            </a:r>
            <a:endParaRPr lang="ar-JO" dirty="0"/>
          </a:p>
        </p:txBody>
      </p:sp>
      <p:sp>
        <p:nvSpPr>
          <p:cNvPr id="4" name="Text Placeholder 3"/>
          <p:cNvSpPr>
            <a:spLocks noGrp="1"/>
          </p:cNvSpPr>
          <p:nvPr>
            <p:ph type="body" sz="half" idx="2"/>
          </p:nvPr>
        </p:nvSpPr>
        <p:spPr>
          <a:xfrm>
            <a:off x="0" y="2107407"/>
            <a:ext cx="6050756" cy="3650456"/>
          </a:xfrm>
        </p:spPr>
        <p:txBody>
          <a:bodyPr>
            <a:normAutofit/>
          </a:bodyPr>
          <a:lstStyle/>
          <a:p>
            <a:r>
              <a:rPr lang="en-US" sz="1650" dirty="0">
                <a:solidFill>
                  <a:srgbClr val="FF0000"/>
                </a:solidFill>
              </a:rPr>
              <a:t>1- Give 3 differentials ?</a:t>
            </a:r>
            <a:br>
              <a:rPr lang="en-US" sz="1650" dirty="0"/>
            </a:br>
            <a:r>
              <a:rPr lang="en-US" sz="1650" dirty="0"/>
              <a:t>-</a:t>
            </a:r>
            <a:r>
              <a:rPr lang="en-US" sz="2100" dirty="0"/>
              <a:t>Retinoblastoma</a:t>
            </a:r>
            <a:br>
              <a:rPr lang="en-US" sz="2100" dirty="0"/>
            </a:br>
            <a:r>
              <a:rPr lang="en-US" sz="2100" dirty="0"/>
              <a:t>-Congenital cataract</a:t>
            </a:r>
            <a:br>
              <a:rPr lang="en-US" sz="2100" dirty="0"/>
            </a:br>
            <a:r>
              <a:rPr lang="en-US" sz="2100" dirty="0"/>
              <a:t>-Retinopathy of prematurity</a:t>
            </a:r>
            <a:br>
              <a:rPr lang="en-US" sz="2100" dirty="0"/>
            </a:br>
            <a:r>
              <a:rPr lang="en-US" sz="2100" dirty="0"/>
              <a:t>-Retinal detachment </a:t>
            </a:r>
          </a:p>
          <a:p>
            <a:r>
              <a:rPr lang="en-US" sz="1650" dirty="0">
                <a:solidFill>
                  <a:srgbClr val="FF0000"/>
                </a:solidFill>
              </a:rPr>
              <a:t>2- what are the treatment methods that will benefit the patient ?</a:t>
            </a:r>
            <a:br>
              <a:rPr lang="en-US" sz="1650" dirty="0"/>
            </a:br>
            <a:r>
              <a:rPr lang="en-US" sz="1650" dirty="0"/>
              <a:t>-</a:t>
            </a:r>
            <a:r>
              <a:rPr lang="en-US" sz="2100" dirty="0"/>
              <a:t>Cryotherapy</a:t>
            </a:r>
            <a:br>
              <a:rPr lang="en-US" sz="2100" dirty="0"/>
            </a:br>
            <a:r>
              <a:rPr lang="en-US" sz="2100" dirty="0"/>
              <a:t>-Photocoagulation</a:t>
            </a:r>
            <a:br>
              <a:rPr lang="en-US" sz="2100" dirty="0"/>
            </a:br>
            <a:r>
              <a:rPr lang="en-US" sz="2100" dirty="0"/>
              <a:t>-Radiotherapy</a:t>
            </a:r>
            <a:br>
              <a:rPr lang="en-US" sz="2100" dirty="0"/>
            </a:br>
            <a:endParaRPr lang="ar-JO" sz="2100" dirty="0"/>
          </a:p>
        </p:txBody>
      </p:sp>
      <p:pic>
        <p:nvPicPr>
          <p:cNvPr id="5" name="Picture 2" descr="C:\Users\DELL\Desktop\image_2020-12-07_094247.png"/>
          <p:cNvPicPr>
            <a:picLocks noGrp="1" noChangeAspect="1" noChangeArrowheads="1"/>
          </p:cNvPicPr>
          <p:nvPr>
            <p:ph idx="1"/>
          </p:nvPr>
        </p:nvPicPr>
        <p:blipFill rotWithShape="1">
          <a:blip r:embed="rId2"/>
          <a:srcRect l="49357"/>
          <a:stretch/>
        </p:blipFill>
        <p:spPr bwMode="auto">
          <a:xfrm>
            <a:off x="6536094" y="1111378"/>
            <a:ext cx="2344341" cy="2108835"/>
          </a:xfrm>
          <a:prstGeom prst="rect">
            <a:avLst/>
          </a:prstGeom>
          <a:noFill/>
        </p:spPr>
      </p:pic>
      <p:pic>
        <p:nvPicPr>
          <p:cNvPr id="6" name="Picture 2" descr="C:\Users\DELL\Desktop\image_2020-12-07_094247.png"/>
          <p:cNvPicPr>
            <a:picLocks noChangeAspect="1" noChangeArrowheads="1"/>
          </p:cNvPicPr>
          <p:nvPr/>
        </p:nvPicPr>
        <p:blipFill rotWithShape="1">
          <a:blip r:embed="rId2"/>
          <a:srcRect r="54853"/>
          <a:stretch/>
        </p:blipFill>
        <p:spPr bwMode="auto">
          <a:xfrm>
            <a:off x="6536094" y="3220213"/>
            <a:ext cx="2322156" cy="2343150"/>
          </a:xfrm>
          <a:prstGeom prst="rect">
            <a:avLst/>
          </a:prstGeom>
          <a:noFill/>
        </p:spPr>
      </p:pic>
      <p:sp>
        <p:nvSpPr>
          <p:cNvPr id="3" name="Slide Number Placeholder 2">
            <a:extLst>
              <a:ext uri="{FF2B5EF4-FFF2-40B4-BE49-F238E27FC236}">
                <a16:creationId xmlns:a16="http://schemas.microsoft.com/office/drawing/2014/main" id="{2019BA42-CFC7-67BD-250B-A21B31899B26}"/>
              </a:ext>
            </a:extLst>
          </p:cNvPr>
          <p:cNvSpPr>
            <a:spLocks noGrp="1"/>
          </p:cNvSpPr>
          <p:nvPr>
            <p:ph type="sldNum" sz="quarter" idx="12"/>
          </p:nvPr>
        </p:nvSpPr>
        <p:spPr/>
        <p:txBody>
          <a:bodyPr/>
          <a:lstStyle/>
          <a:p>
            <a:fld id="{E90C49B3-DFFD-4844-A6FF-8C37A804B8FA}" type="slidenum">
              <a:rPr lang="en-US" smtClean="0"/>
              <a:t>45</a:t>
            </a:fld>
            <a:endParaRPr lang="en-US"/>
          </a:p>
        </p:txBody>
      </p:sp>
    </p:spTree>
    <p:extLst>
      <p:ext uri="{BB962C8B-B14F-4D97-AF65-F5344CB8AC3E}">
        <p14:creationId xmlns:p14="http://schemas.microsoft.com/office/powerpoint/2010/main" val="3913910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Q4 : </a:t>
            </a:r>
            <a:endParaRPr lang="ar-JO" dirty="0"/>
          </a:p>
        </p:txBody>
      </p:sp>
      <p:sp>
        <p:nvSpPr>
          <p:cNvPr id="4" name="Text Placeholder 3"/>
          <p:cNvSpPr>
            <a:spLocks noGrp="1"/>
          </p:cNvSpPr>
          <p:nvPr>
            <p:ph type="body" sz="half" idx="2"/>
          </p:nvPr>
        </p:nvSpPr>
        <p:spPr/>
        <p:txBody>
          <a:bodyPr>
            <a:normAutofit/>
          </a:bodyPr>
          <a:lstStyle/>
          <a:p>
            <a:r>
              <a:rPr lang="en-US" sz="2100" dirty="0"/>
              <a:t>1- what’s your diagnosis ?</a:t>
            </a:r>
          </a:p>
          <a:p>
            <a:r>
              <a:rPr lang="en-US" sz="2100" dirty="0">
                <a:solidFill>
                  <a:srgbClr val="FF0000"/>
                </a:solidFill>
              </a:rPr>
              <a:t>THIRD CRANIAL NERVE PALSY</a:t>
            </a:r>
            <a:br>
              <a:rPr lang="en-US" sz="2100" dirty="0"/>
            </a:br>
            <a:br>
              <a:rPr lang="en-US" sz="2100" dirty="0"/>
            </a:br>
            <a:r>
              <a:rPr lang="en-US" sz="2100" dirty="0"/>
              <a:t>2- what is the pathognomonic sign that help you exclude the need for neurosurgeon consult ?</a:t>
            </a:r>
            <a:br>
              <a:rPr lang="en-US" sz="2100" dirty="0"/>
            </a:br>
            <a:br>
              <a:rPr lang="en-US" sz="2100" dirty="0"/>
            </a:br>
            <a:r>
              <a:rPr lang="en-US" sz="2100" dirty="0"/>
              <a:t>3- Treatment of this case?</a:t>
            </a:r>
            <a:endParaRPr lang="ar-JO" sz="2100" dirty="0"/>
          </a:p>
        </p:txBody>
      </p:sp>
      <p:pic>
        <p:nvPicPr>
          <p:cNvPr id="3074" name="Picture 2" descr="External photograph demonstrating right upper eyelid ptos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20079" y="1800225"/>
            <a:ext cx="4107043" cy="143746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AE8BAA8-E6AA-54DE-16DF-846A45AF1E4D}"/>
              </a:ext>
            </a:extLst>
          </p:cNvPr>
          <p:cNvSpPr>
            <a:spLocks noGrp="1"/>
          </p:cNvSpPr>
          <p:nvPr>
            <p:ph type="sldNum" sz="quarter" idx="12"/>
          </p:nvPr>
        </p:nvSpPr>
        <p:spPr/>
        <p:txBody>
          <a:bodyPr/>
          <a:lstStyle/>
          <a:p>
            <a:fld id="{E90C49B3-DFFD-4844-A6FF-8C37A804B8FA}" type="slidenum">
              <a:rPr lang="en-US" smtClean="0"/>
              <a:t>46</a:t>
            </a:fld>
            <a:endParaRPr lang="en-US"/>
          </a:p>
        </p:txBody>
      </p:sp>
    </p:spTree>
    <p:extLst>
      <p:ext uri="{BB962C8B-B14F-4D97-AF65-F5344CB8AC3E}">
        <p14:creationId xmlns:p14="http://schemas.microsoft.com/office/powerpoint/2010/main" val="2884311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5 : </a:t>
            </a:r>
            <a:endParaRPr lang="ar-JO"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39301" b="8070"/>
          <a:stretch/>
        </p:blipFill>
        <p:spPr>
          <a:xfrm>
            <a:off x="5654351" y="1158948"/>
            <a:ext cx="2960138" cy="4841802"/>
          </a:xfrm>
        </p:spPr>
      </p:pic>
      <p:sp>
        <p:nvSpPr>
          <p:cNvPr id="4" name="Text Placeholder 3"/>
          <p:cNvSpPr>
            <a:spLocks noGrp="1"/>
          </p:cNvSpPr>
          <p:nvPr>
            <p:ph type="body" sz="half" idx="2"/>
          </p:nvPr>
        </p:nvSpPr>
        <p:spPr>
          <a:xfrm>
            <a:off x="629841" y="2400300"/>
            <a:ext cx="4150185" cy="2858691"/>
          </a:xfrm>
        </p:spPr>
        <p:txBody>
          <a:bodyPr>
            <a:noAutofit/>
          </a:bodyPr>
          <a:lstStyle/>
          <a:p>
            <a:r>
              <a:rPr lang="en-US" sz="1650" dirty="0">
                <a:solidFill>
                  <a:srgbClr val="FF0000"/>
                </a:solidFill>
              </a:rPr>
              <a:t>1- What is the refractive state in  A, B and C ?</a:t>
            </a:r>
            <a:br>
              <a:rPr lang="en-US" sz="1650" dirty="0">
                <a:solidFill>
                  <a:srgbClr val="FF0000"/>
                </a:solidFill>
              </a:rPr>
            </a:br>
            <a:br>
              <a:rPr lang="en-US" sz="1650" dirty="0">
                <a:solidFill>
                  <a:srgbClr val="FF0000"/>
                </a:solidFill>
              </a:rPr>
            </a:br>
            <a:r>
              <a:rPr lang="en-US" sz="1650" dirty="0"/>
              <a:t>A. </a:t>
            </a:r>
            <a:r>
              <a:rPr lang="en-US" sz="1650" dirty="0" err="1"/>
              <a:t>Emmetropia</a:t>
            </a:r>
            <a:br>
              <a:rPr lang="en-US" sz="1650" dirty="0"/>
            </a:br>
            <a:r>
              <a:rPr lang="en-US" sz="1650" dirty="0"/>
              <a:t>B. myopia</a:t>
            </a:r>
            <a:br>
              <a:rPr lang="en-US" sz="1650" dirty="0"/>
            </a:br>
            <a:r>
              <a:rPr lang="en-US" sz="1650" dirty="0"/>
              <a:t>C. corrected myopia with concave lens</a:t>
            </a:r>
            <a:br>
              <a:rPr lang="en-US" sz="1650" dirty="0"/>
            </a:br>
            <a:br>
              <a:rPr lang="en-US" sz="1650" dirty="0"/>
            </a:br>
            <a:r>
              <a:rPr lang="en-US" sz="1650" dirty="0">
                <a:solidFill>
                  <a:srgbClr val="FF0000"/>
                </a:solidFill>
              </a:rPr>
              <a:t>2- how to treat the refractive error ?</a:t>
            </a:r>
            <a:br>
              <a:rPr lang="en-US" sz="1650" dirty="0"/>
            </a:br>
            <a:r>
              <a:rPr lang="en-US" sz="1650" dirty="0"/>
              <a:t>- eyeglass </a:t>
            </a:r>
            <a:br>
              <a:rPr lang="en-US" sz="1650" dirty="0"/>
            </a:br>
            <a:r>
              <a:rPr lang="en-US" sz="1650" dirty="0"/>
              <a:t>- contact lens</a:t>
            </a:r>
            <a:br>
              <a:rPr lang="en-US" sz="1650" dirty="0"/>
            </a:br>
            <a:r>
              <a:rPr lang="en-US" sz="1650" dirty="0"/>
              <a:t>- surgery </a:t>
            </a:r>
            <a:endParaRPr lang="ar-JO" sz="1650" dirty="0"/>
          </a:p>
        </p:txBody>
      </p:sp>
      <p:sp>
        <p:nvSpPr>
          <p:cNvPr id="6" name="TextBox 5"/>
          <p:cNvSpPr txBox="1"/>
          <p:nvPr/>
        </p:nvSpPr>
        <p:spPr>
          <a:xfrm>
            <a:off x="6220206" y="1501902"/>
            <a:ext cx="685800" cy="300082"/>
          </a:xfrm>
          <a:prstGeom prst="rect">
            <a:avLst/>
          </a:prstGeom>
          <a:noFill/>
        </p:spPr>
        <p:txBody>
          <a:bodyPr wrap="square" rtlCol="1">
            <a:spAutoFit/>
          </a:bodyPr>
          <a:lstStyle/>
          <a:p>
            <a:r>
              <a:rPr lang="en-US" sz="1350" dirty="0"/>
              <a:t>A </a:t>
            </a:r>
            <a:endParaRPr lang="ar-JO" sz="1350" dirty="0"/>
          </a:p>
        </p:txBody>
      </p:sp>
      <p:sp>
        <p:nvSpPr>
          <p:cNvPr id="7" name="TextBox 6"/>
          <p:cNvSpPr txBox="1"/>
          <p:nvPr/>
        </p:nvSpPr>
        <p:spPr>
          <a:xfrm>
            <a:off x="6254496" y="3154680"/>
            <a:ext cx="685800" cy="300082"/>
          </a:xfrm>
          <a:prstGeom prst="rect">
            <a:avLst/>
          </a:prstGeom>
          <a:noFill/>
        </p:spPr>
        <p:txBody>
          <a:bodyPr wrap="square" rtlCol="1">
            <a:spAutoFit/>
          </a:bodyPr>
          <a:lstStyle/>
          <a:p>
            <a:r>
              <a:rPr lang="en-US" sz="1350" dirty="0"/>
              <a:t>B</a:t>
            </a:r>
            <a:endParaRPr lang="ar-JO" sz="1350" dirty="0"/>
          </a:p>
        </p:txBody>
      </p:sp>
      <p:sp>
        <p:nvSpPr>
          <p:cNvPr id="8" name="TextBox 7"/>
          <p:cNvSpPr txBox="1"/>
          <p:nvPr/>
        </p:nvSpPr>
        <p:spPr>
          <a:xfrm>
            <a:off x="6254497" y="4395978"/>
            <a:ext cx="212597" cy="300082"/>
          </a:xfrm>
          <a:prstGeom prst="rect">
            <a:avLst/>
          </a:prstGeom>
          <a:noFill/>
        </p:spPr>
        <p:txBody>
          <a:bodyPr wrap="square" rtlCol="1">
            <a:spAutoFit/>
          </a:bodyPr>
          <a:lstStyle/>
          <a:p>
            <a:r>
              <a:rPr lang="en-US" sz="1350" dirty="0"/>
              <a:t>C</a:t>
            </a:r>
            <a:endParaRPr lang="ar-JO" sz="1350" dirty="0"/>
          </a:p>
        </p:txBody>
      </p:sp>
      <p:sp>
        <p:nvSpPr>
          <p:cNvPr id="3" name="Slide Number Placeholder 2">
            <a:extLst>
              <a:ext uri="{FF2B5EF4-FFF2-40B4-BE49-F238E27FC236}">
                <a16:creationId xmlns:a16="http://schemas.microsoft.com/office/drawing/2014/main" id="{1FE85BB7-9D0B-64FB-57D1-89D3F31C43C7}"/>
              </a:ext>
            </a:extLst>
          </p:cNvPr>
          <p:cNvSpPr>
            <a:spLocks noGrp="1"/>
          </p:cNvSpPr>
          <p:nvPr>
            <p:ph type="sldNum" sz="quarter" idx="12"/>
          </p:nvPr>
        </p:nvSpPr>
        <p:spPr/>
        <p:txBody>
          <a:bodyPr/>
          <a:lstStyle/>
          <a:p>
            <a:fld id="{E90C49B3-DFFD-4844-A6FF-8C37A804B8FA}" type="slidenum">
              <a:rPr lang="en-US" smtClean="0"/>
              <a:t>47</a:t>
            </a:fld>
            <a:endParaRPr lang="en-US"/>
          </a:p>
        </p:txBody>
      </p:sp>
    </p:spTree>
    <p:extLst>
      <p:ext uri="{BB962C8B-B14F-4D97-AF65-F5344CB8AC3E}">
        <p14:creationId xmlns:p14="http://schemas.microsoft.com/office/powerpoint/2010/main" val="1587245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1110996"/>
            <a:ext cx="7764351" cy="576072"/>
          </a:xfrm>
        </p:spPr>
        <p:txBody>
          <a:bodyPr>
            <a:noAutofit/>
          </a:bodyPr>
          <a:lstStyle/>
          <a:p>
            <a:r>
              <a:rPr lang="en-US" sz="2175" dirty="0"/>
              <a:t>Q6: </a:t>
            </a:r>
            <a:r>
              <a:rPr lang="en-US" sz="1500" dirty="0"/>
              <a:t>A 56 year old man smoker known case of thyroid disease since twenty years.. presented to you with a complaint of sudden vision loss in one of his eyes. Normal </a:t>
            </a:r>
            <a:r>
              <a:rPr lang="en-US" sz="1500" dirty="0" err="1"/>
              <a:t>fundoscopy</a:t>
            </a:r>
            <a:r>
              <a:rPr lang="en-US" sz="1500" dirty="0"/>
              <a:t> findings.</a:t>
            </a:r>
          </a:p>
        </p:txBody>
      </p:sp>
      <p:sp>
        <p:nvSpPr>
          <p:cNvPr id="4" name="Text Placeholder 3"/>
          <p:cNvSpPr>
            <a:spLocks noGrp="1"/>
          </p:cNvSpPr>
          <p:nvPr>
            <p:ph type="body" sz="half" idx="2"/>
          </p:nvPr>
        </p:nvSpPr>
        <p:spPr>
          <a:xfrm>
            <a:off x="-1" y="1687068"/>
            <a:ext cx="4950619" cy="4263676"/>
          </a:xfrm>
        </p:spPr>
        <p:txBody>
          <a:bodyPr>
            <a:normAutofit fontScale="85000" lnSpcReduction="20000"/>
          </a:bodyPr>
          <a:lstStyle/>
          <a:p>
            <a:r>
              <a:rPr lang="en-US" sz="2250" dirty="0">
                <a:solidFill>
                  <a:srgbClr val="FF0000"/>
                </a:solidFill>
              </a:rPr>
              <a:t>1- </a:t>
            </a:r>
            <a:r>
              <a:rPr lang="en-US" sz="2250" dirty="0">
                <a:solidFill>
                  <a:schemeClr val="tx1">
                    <a:lumMod val="95000"/>
                    <a:lumOff val="5000"/>
                  </a:schemeClr>
                </a:solidFill>
              </a:rPr>
              <a:t>What are the complications of this case </a:t>
            </a:r>
            <a:r>
              <a:rPr lang="en-US" sz="2250" dirty="0">
                <a:solidFill>
                  <a:srgbClr val="FF0000"/>
                </a:solidFill>
              </a:rPr>
              <a:t>?</a:t>
            </a:r>
            <a:br>
              <a:rPr lang="en-US" sz="2250" dirty="0"/>
            </a:br>
            <a:r>
              <a:rPr lang="en-US" sz="2250" dirty="0"/>
              <a:t>- </a:t>
            </a:r>
            <a:r>
              <a:rPr lang="en-US" sz="2250" dirty="0">
                <a:solidFill>
                  <a:srgbClr val="FF0000"/>
                </a:solidFill>
              </a:rPr>
              <a:t>Exposure keratopathy </a:t>
            </a:r>
            <a:br>
              <a:rPr lang="en-US" sz="2250" dirty="0">
                <a:solidFill>
                  <a:srgbClr val="FF0000"/>
                </a:solidFill>
              </a:rPr>
            </a:br>
            <a:r>
              <a:rPr lang="en-US" sz="2250" dirty="0">
                <a:solidFill>
                  <a:srgbClr val="FF0000"/>
                </a:solidFill>
              </a:rPr>
              <a:t>- Macular edema </a:t>
            </a:r>
            <a:br>
              <a:rPr lang="en-US" sz="2250" dirty="0">
                <a:solidFill>
                  <a:srgbClr val="FF0000"/>
                </a:solidFill>
              </a:rPr>
            </a:br>
            <a:r>
              <a:rPr lang="en-US" sz="2250" dirty="0">
                <a:solidFill>
                  <a:srgbClr val="FF0000"/>
                </a:solidFill>
              </a:rPr>
              <a:t>- Inferior rectus muscle tethering</a:t>
            </a:r>
            <a:br>
              <a:rPr lang="en-US" sz="2250" dirty="0">
                <a:solidFill>
                  <a:srgbClr val="FF0000"/>
                </a:solidFill>
              </a:rPr>
            </a:br>
            <a:r>
              <a:rPr lang="en-US" sz="2250" dirty="0">
                <a:solidFill>
                  <a:srgbClr val="FF0000"/>
                </a:solidFill>
              </a:rPr>
              <a:t>- Optic nerve compression </a:t>
            </a:r>
            <a:br>
              <a:rPr lang="en-US" sz="2250" dirty="0">
                <a:solidFill>
                  <a:srgbClr val="FF0000"/>
                </a:solidFill>
              </a:rPr>
            </a:br>
            <a:r>
              <a:rPr lang="en-US" sz="2250" dirty="0">
                <a:solidFill>
                  <a:srgbClr val="FF0000"/>
                </a:solidFill>
              </a:rPr>
              <a:t>- macula compression </a:t>
            </a:r>
            <a:br>
              <a:rPr lang="en-US" sz="2250" dirty="0">
                <a:solidFill>
                  <a:srgbClr val="FF0000"/>
                </a:solidFill>
              </a:rPr>
            </a:br>
            <a:r>
              <a:rPr lang="en-US" sz="2250" dirty="0">
                <a:solidFill>
                  <a:srgbClr val="FF0000"/>
                </a:solidFill>
              </a:rPr>
              <a:t>- Excessive exposure of the conjunctiva and cornea with the formation of </a:t>
            </a:r>
            <a:r>
              <a:rPr lang="en-US" sz="2250" u="sng" dirty="0">
                <a:solidFill>
                  <a:srgbClr val="FF0000"/>
                </a:solidFill>
              </a:rPr>
              <a:t>chemosis</a:t>
            </a:r>
            <a:r>
              <a:rPr lang="en-US" sz="2250" dirty="0">
                <a:solidFill>
                  <a:srgbClr val="FF0000"/>
                </a:solidFill>
              </a:rPr>
              <a:t> and corneal </a:t>
            </a:r>
            <a:r>
              <a:rPr lang="en-US" sz="2250" u="sng" dirty="0">
                <a:solidFill>
                  <a:srgbClr val="FF0000"/>
                </a:solidFill>
              </a:rPr>
              <a:t>ulcers</a:t>
            </a:r>
            <a:r>
              <a:rPr lang="en-US" sz="2250" dirty="0">
                <a:solidFill>
                  <a:srgbClr val="FF0000"/>
                </a:solidFill>
              </a:rPr>
              <a:t> </a:t>
            </a:r>
            <a:br>
              <a:rPr lang="en-US" sz="2250" dirty="0">
                <a:solidFill>
                  <a:srgbClr val="FF0000"/>
                </a:solidFill>
              </a:rPr>
            </a:br>
            <a:br>
              <a:rPr lang="en-US" sz="2250" dirty="0">
                <a:solidFill>
                  <a:srgbClr val="FF0000"/>
                </a:solidFill>
              </a:rPr>
            </a:br>
            <a:r>
              <a:rPr lang="en-US" sz="2250" dirty="0">
                <a:solidFill>
                  <a:srgbClr val="FF0000"/>
                </a:solidFill>
              </a:rPr>
              <a:t>2- </a:t>
            </a:r>
            <a:r>
              <a:rPr lang="en-US" sz="2250" dirty="0">
                <a:solidFill>
                  <a:schemeClr val="tx1">
                    <a:lumMod val="95000"/>
                    <a:lumOff val="5000"/>
                  </a:schemeClr>
                </a:solidFill>
              </a:rPr>
              <a:t>The most commonly affected muscle from the  extraocular muscles by this disease</a:t>
            </a:r>
            <a:r>
              <a:rPr lang="en-US" sz="2250" dirty="0">
                <a:solidFill>
                  <a:srgbClr val="FF0000"/>
                </a:solidFill>
              </a:rPr>
              <a:t>?</a:t>
            </a:r>
            <a:br>
              <a:rPr lang="en-US" sz="2250" dirty="0"/>
            </a:br>
            <a:r>
              <a:rPr lang="en-US" sz="2250" dirty="0">
                <a:solidFill>
                  <a:srgbClr val="FF0000"/>
                </a:solidFill>
              </a:rPr>
              <a:t>- Inferior rectus muscle </a:t>
            </a:r>
            <a:br>
              <a:rPr lang="en-US" sz="2250" dirty="0"/>
            </a:br>
            <a:br>
              <a:rPr lang="en-US" sz="2250" dirty="0"/>
            </a:br>
            <a:r>
              <a:rPr lang="en-US" sz="2250" dirty="0">
                <a:solidFill>
                  <a:srgbClr val="FF0000"/>
                </a:solidFill>
              </a:rPr>
              <a:t>3- </a:t>
            </a:r>
            <a:r>
              <a:rPr lang="en-US" sz="2250" dirty="0">
                <a:solidFill>
                  <a:schemeClr val="tx1">
                    <a:lumMod val="95000"/>
                    <a:lumOff val="5000"/>
                  </a:schemeClr>
                </a:solidFill>
              </a:rPr>
              <a:t>treatment</a:t>
            </a:r>
            <a:r>
              <a:rPr lang="en-US" sz="2250" dirty="0">
                <a:solidFill>
                  <a:srgbClr val="FF0000"/>
                </a:solidFill>
              </a:rPr>
              <a:t> ?</a:t>
            </a:r>
            <a:br>
              <a:rPr lang="en-US" sz="2250" dirty="0"/>
            </a:br>
            <a:r>
              <a:rPr lang="en-US" sz="2250" dirty="0"/>
              <a:t>-</a:t>
            </a:r>
            <a:r>
              <a:rPr lang="en-US" sz="2250" dirty="0">
                <a:solidFill>
                  <a:schemeClr val="accent6">
                    <a:lumMod val="50000"/>
                  </a:schemeClr>
                </a:solidFill>
              </a:rPr>
              <a:t>Orbital decompression</a:t>
            </a:r>
            <a:br>
              <a:rPr lang="en-US" sz="2250" dirty="0">
                <a:solidFill>
                  <a:schemeClr val="accent6">
                    <a:lumMod val="50000"/>
                  </a:schemeClr>
                </a:solidFill>
              </a:rPr>
            </a:br>
            <a:r>
              <a:rPr lang="en-US" sz="2250" dirty="0">
                <a:solidFill>
                  <a:schemeClr val="accent6">
                    <a:lumMod val="50000"/>
                  </a:schemeClr>
                </a:solidFill>
              </a:rPr>
              <a:t>-iv + topical steroids </a:t>
            </a:r>
            <a:br>
              <a:rPr lang="en-US" sz="2250" dirty="0">
                <a:solidFill>
                  <a:schemeClr val="accent6">
                    <a:lumMod val="50000"/>
                  </a:schemeClr>
                </a:solidFill>
              </a:rPr>
            </a:br>
            <a:r>
              <a:rPr lang="en-US" sz="2250" dirty="0">
                <a:solidFill>
                  <a:schemeClr val="accent6">
                    <a:lumMod val="50000"/>
                  </a:schemeClr>
                </a:solidFill>
              </a:rPr>
              <a:t>Radiotherapy </a:t>
            </a:r>
          </a:p>
          <a:p>
            <a:endParaRPr lang="ar-JO" dirty="0"/>
          </a:p>
        </p:txBody>
      </p:sp>
      <p:pic>
        <p:nvPicPr>
          <p:cNvPr id="5" name="Picture 2" descr="Thy7">
            <a:extLst>
              <a:ext uri="{FF2B5EF4-FFF2-40B4-BE49-F238E27FC236}">
                <a16:creationId xmlns:a16="http://schemas.microsoft.com/office/drawing/2014/main" id="{ECEBEC1B-075D-4117-A91D-E7669FC51FB5}"/>
              </a:ext>
            </a:extLst>
          </p:cNvPr>
          <p:cNvPicPr>
            <a:picLocks noGrp="1" noChangeAspect="1" noChangeArrowheads="1"/>
          </p:cNvPicPr>
          <p:nvPr>
            <p:ph idx="1"/>
          </p:nvPr>
        </p:nvPicPr>
        <p:blipFill>
          <a:blip r:embed="rId2" cstate="print"/>
          <a:srcRect/>
          <a:stretch>
            <a:fillRect/>
          </a:stretch>
        </p:blipFill>
        <p:spPr bwMode="auto">
          <a:xfrm>
            <a:off x="5074968" y="2216277"/>
            <a:ext cx="3831809" cy="2202418"/>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12ACCE8A-A3F7-9225-8481-A4AC11716D7B}"/>
              </a:ext>
            </a:extLst>
          </p:cNvPr>
          <p:cNvSpPr>
            <a:spLocks noGrp="1"/>
          </p:cNvSpPr>
          <p:nvPr>
            <p:ph type="sldNum" sz="quarter" idx="12"/>
          </p:nvPr>
        </p:nvSpPr>
        <p:spPr/>
        <p:txBody>
          <a:bodyPr/>
          <a:lstStyle/>
          <a:p>
            <a:fld id="{E90C49B3-DFFD-4844-A6FF-8C37A804B8FA}" type="slidenum">
              <a:rPr lang="en-US" smtClean="0"/>
              <a:t>48</a:t>
            </a:fld>
            <a:endParaRPr lang="en-US"/>
          </a:p>
        </p:txBody>
      </p:sp>
    </p:spTree>
    <p:extLst>
      <p:ext uri="{BB962C8B-B14F-4D97-AF65-F5344CB8AC3E}">
        <p14:creationId xmlns:p14="http://schemas.microsoft.com/office/powerpoint/2010/main" val="4026599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Q7 :</a:t>
            </a:r>
            <a:endParaRPr lang="ar-JO" dirty="0"/>
          </a:p>
        </p:txBody>
      </p:sp>
      <p:sp>
        <p:nvSpPr>
          <p:cNvPr id="10" name="Content Placeholder 9"/>
          <p:cNvSpPr>
            <a:spLocks noGrp="1"/>
          </p:cNvSpPr>
          <p:nvPr>
            <p:ph idx="1"/>
          </p:nvPr>
        </p:nvSpPr>
        <p:spPr/>
        <p:txBody>
          <a:bodyPr>
            <a:normAutofit/>
          </a:bodyPr>
          <a:lstStyle/>
          <a:p>
            <a:pPr marL="0" indent="0">
              <a:buNone/>
            </a:pPr>
            <a:r>
              <a:rPr lang="en-US" dirty="0">
                <a:solidFill>
                  <a:srgbClr val="FF0000"/>
                </a:solidFill>
              </a:rPr>
              <a:t>A. Definition of visual acuity ?</a:t>
            </a:r>
          </a:p>
          <a:p>
            <a:pPr marL="0" indent="0">
              <a:buNone/>
            </a:pPr>
            <a:r>
              <a:rPr lang="en-US" dirty="0">
                <a:solidFill>
                  <a:srgbClr val="FF0000"/>
                </a:solidFill>
              </a:rPr>
              <a:t>B. Definition of glaucoma ?</a:t>
            </a:r>
          </a:p>
          <a:p>
            <a:pPr marL="0" indent="0">
              <a:buNone/>
            </a:pPr>
            <a:r>
              <a:rPr lang="en-US" dirty="0">
                <a:solidFill>
                  <a:srgbClr val="FF0000"/>
                </a:solidFill>
              </a:rPr>
              <a:t>C. Write the differences between direct and indirect ophthalmoscope. </a:t>
            </a:r>
          </a:p>
          <a:p>
            <a:pPr marL="0" indent="0">
              <a:buNone/>
            </a:pPr>
            <a:r>
              <a:rPr lang="en-US" dirty="0">
                <a:solidFill>
                  <a:srgbClr val="FF0000"/>
                </a:solidFill>
              </a:rPr>
              <a:t>D. Differential of Relative afferent pupillary defect?</a:t>
            </a:r>
            <a:endParaRPr lang="ar-JO" dirty="0">
              <a:solidFill>
                <a:srgbClr val="FF0000"/>
              </a:solidFill>
            </a:endParaRPr>
          </a:p>
          <a:p>
            <a:pPr marL="0" indent="0">
              <a:buNone/>
            </a:pPr>
            <a:br>
              <a:rPr lang="en-US" dirty="0"/>
            </a:br>
            <a:r>
              <a:rPr lang="en-US" dirty="0"/>
              <a:t> </a:t>
            </a:r>
            <a:endParaRPr lang="ar-JO" dirty="0"/>
          </a:p>
        </p:txBody>
      </p:sp>
      <p:sp>
        <p:nvSpPr>
          <p:cNvPr id="2" name="Slide Number Placeholder 1">
            <a:extLst>
              <a:ext uri="{FF2B5EF4-FFF2-40B4-BE49-F238E27FC236}">
                <a16:creationId xmlns:a16="http://schemas.microsoft.com/office/drawing/2014/main" id="{456B1070-268A-EFF8-142D-AF093DC7313E}"/>
              </a:ext>
            </a:extLst>
          </p:cNvPr>
          <p:cNvSpPr>
            <a:spLocks noGrp="1"/>
          </p:cNvSpPr>
          <p:nvPr>
            <p:ph type="sldNum" sz="quarter" idx="12"/>
          </p:nvPr>
        </p:nvSpPr>
        <p:spPr/>
        <p:txBody>
          <a:bodyPr/>
          <a:lstStyle/>
          <a:p>
            <a:fld id="{E90C49B3-DFFD-4844-A6FF-8C37A804B8FA}" type="slidenum">
              <a:rPr lang="en-US" smtClean="0"/>
              <a:t>49</a:t>
            </a:fld>
            <a:endParaRPr lang="en-US"/>
          </a:p>
        </p:txBody>
      </p:sp>
    </p:spTree>
    <p:extLst>
      <p:ext uri="{BB962C8B-B14F-4D97-AF65-F5344CB8AC3E}">
        <p14:creationId xmlns:p14="http://schemas.microsoft.com/office/powerpoint/2010/main" val="3459089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B4CAF56-149A-9F0B-3EE3-1B063CEC84D6}"/>
              </a:ext>
            </a:extLst>
          </p:cNvPr>
          <p:cNvSpPr>
            <a:spLocks noGrp="1"/>
          </p:cNvSpPr>
          <p:nvPr>
            <p:ph idx="1"/>
          </p:nvPr>
        </p:nvSpPr>
        <p:spPr>
          <a:xfrm>
            <a:off x="628650" y="1183865"/>
            <a:ext cx="3464716" cy="4306108"/>
          </a:xfrm>
        </p:spPr>
        <p:txBody>
          <a:bodyPr vert="horz" lIns="68580" tIns="34290" rIns="68580" bIns="34290" rtlCol="0" anchor="t">
            <a:normAutofit/>
          </a:bodyPr>
          <a:lstStyle/>
          <a:p>
            <a:r>
              <a:rPr lang="en-US" sz="1500" dirty="0">
                <a:ea typeface="Calibri"/>
                <a:cs typeface="Calibri"/>
              </a:rPr>
              <a:t>A- What is your diagnosis </a:t>
            </a:r>
          </a:p>
          <a:p>
            <a:r>
              <a:rPr lang="en-US" sz="1500" dirty="0">
                <a:solidFill>
                  <a:srgbClr val="FF0000"/>
                </a:solidFill>
                <a:ea typeface="Calibri"/>
                <a:cs typeface="Calibri"/>
              </a:rPr>
              <a:t>Left sided facial palsy </a:t>
            </a:r>
            <a:endParaRPr lang="en-US" sz="1500" dirty="0">
              <a:solidFill>
                <a:srgbClr val="000000"/>
              </a:solidFill>
              <a:ea typeface="Calibri"/>
              <a:cs typeface="Calibri"/>
            </a:endParaRPr>
          </a:p>
          <a:p>
            <a:endParaRPr lang="en-US" sz="1500" dirty="0">
              <a:solidFill>
                <a:srgbClr val="FF0000"/>
              </a:solidFill>
              <a:ea typeface="Calibri"/>
              <a:cs typeface="Calibri"/>
            </a:endParaRPr>
          </a:p>
          <a:p>
            <a:r>
              <a:rPr lang="en-US" sz="1500" dirty="0">
                <a:ea typeface="Calibri"/>
                <a:cs typeface="Calibri"/>
              </a:rPr>
              <a:t>B- Name two eye complications associated with this disease :-</a:t>
            </a:r>
          </a:p>
          <a:p>
            <a:r>
              <a:rPr lang="en-US" sz="1500" dirty="0">
                <a:solidFill>
                  <a:srgbClr val="FF0000"/>
                </a:solidFill>
                <a:ea typeface="Calibri"/>
                <a:cs typeface="Calibri"/>
              </a:rPr>
              <a:t>1-dry eye</a:t>
            </a:r>
          </a:p>
          <a:p>
            <a:r>
              <a:rPr lang="en-US" sz="1500" dirty="0">
                <a:solidFill>
                  <a:srgbClr val="FF0000"/>
                </a:solidFill>
                <a:ea typeface="Calibri"/>
                <a:cs typeface="Calibri"/>
              </a:rPr>
              <a:t>2-incomplete closure of the eyelid due to orbicularis </a:t>
            </a:r>
            <a:r>
              <a:rPr lang="en-US" sz="1500" dirty="0" err="1">
                <a:solidFill>
                  <a:srgbClr val="FF0000"/>
                </a:solidFill>
                <a:ea typeface="Calibri"/>
                <a:cs typeface="Calibri"/>
              </a:rPr>
              <a:t>oris</a:t>
            </a:r>
            <a:r>
              <a:rPr lang="en-US" sz="1500" dirty="0">
                <a:solidFill>
                  <a:srgbClr val="FF0000"/>
                </a:solidFill>
                <a:ea typeface="Calibri"/>
                <a:cs typeface="Calibri"/>
              </a:rPr>
              <a:t> muscle paralysis</a:t>
            </a:r>
          </a:p>
          <a:p>
            <a:pPr marL="0" indent="0">
              <a:buNone/>
            </a:pPr>
            <a:endParaRPr lang="en-US" sz="1500" dirty="0">
              <a:solidFill>
                <a:srgbClr val="FF0000"/>
              </a:solidFill>
              <a:ea typeface="Calibri"/>
              <a:cs typeface="Calibri"/>
            </a:endParaRPr>
          </a:p>
        </p:txBody>
      </p:sp>
      <p:pic>
        <p:nvPicPr>
          <p:cNvPr id="4" name="Picture 4">
            <a:extLst>
              <a:ext uri="{FF2B5EF4-FFF2-40B4-BE49-F238E27FC236}">
                <a16:creationId xmlns:a16="http://schemas.microsoft.com/office/drawing/2014/main" id="{E2759E99-319C-49AA-F3A9-76377E2BD2C5}"/>
              </a:ext>
            </a:extLst>
          </p:cNvPr>
          <p:cNvPicPr>
            <a:picLocks noChangeAspect="1"/>
          </p:cNvPicPr>
          <p:nvPr/>
        </p:nvPicPr>
        <p:blipFill rotWithShape="1">
          <a:blip r:embed="rId2"/>
          <a:srcRect l="4094" r="3526" b="1"/>
          <a:stretch/>
        </p:blipFill>
        <p:spPr>
          <a:xfrm>
            <a:off x="4671912" y="85725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07568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312" y="1483519"/>
            <a:ext cx="8536781" cy="4517231"/>
          </a:xfrm>
        </p:spPr>
        <p:txBody>
          <a:bodyPr>
            <a:normAutofit fontScale="75000" lnSpcReduction="20000"/>
          </a:bodyPr>
          <a:lstStyle/>
          <a:p>
            <a:r>
              <a:rPr lang="en-US" dirty="0"/>
              <a:t>Definitions:  </a:t>
            </a:r>
          </a:p>
          <a:p>
            <a:pPr marL="0" indent="0">
              <a:buNone/>
            </a:pPr>
            <a:r>
              <a:rPr lang="en-US" dirty="0">
                <a:solidFill>
                  <a:srgbClr val="FF0000"/>
                </a:solidFill>
              </a:rPr>
              <a:t>A. Visual acuity: </a:t>
            </a:r>
            <a:r>
              <a:rPr lang="en-US" sz="2550" dirty="0"/>
              <a:t>The ability of the eye to differentiate from a certain distance between two adjacent points of light separated by a distance so it is </a:t>
            </a:r>
            <a:r>
              <a:rPr lang="en-GB" sz="2550" dirty="0"/>
              <a:t>the clarity or sharpness of vision</a:t>
            </a:r>
            <a:r>
              <a:rPr lang="en-GB" dirty="0"/>
              <a:t>. </a:t>
            </a:r>
          </a:p>
          <a:p>
            <a:pPr marL="0" indent="0">
              <a:buNone/>
            </a:pPr>
            <a:r>
              <a:rPr lang="en-US" dirty="0">
                <a:solidFill>
                  <a:srgbClr val="FF0000"/>
                </a:solidFill>
              </a:rPr>
              <a:t>B. Glaucoma: </a:t>
            </a:r>
            <a:r>
              <a:rPr lang="en-US" altLang="en-US" sz="2325" dirty="0"/>
              <a:t>A heterogeneous  group of diseases in which the end result is damage to the optic nerve fibers . Mostly caused by the effect of raised intraocular pressure ( IOP ) .</a:t>
            </a:r>
          </a:p>
          <a:p>
            <a:pPr marL="0" indent="0">
              <a:buNone/>
            </a:pPr>
            <a:endParaRPr lang="en-US" altLang="en-US" dirty="0"/>
          </a:p>
          <a:p>
            <a:pPr marL="0" indent="0">
              <a:buNone/>
            </a:pPr>
            <a:r>
              <a:rPr lang="en-US" altLang="en-US" dirty="0">
                <a:solidFill>
                  <a:srgbClr val="FF0000"/>
                </a:solidFill>
              </a:rPr>
              <a:t>D. Relative afferent pupillary defect (RAPD) </a:t>
            </a:r>
            <a:r>
              <a:rPr lang="en-US" altLang="en-US" dirty="0"/>
              <a:t>:</a:t>
            </a:r>
          </a:p>
          <a:p>
            <a:pPr marL="0" indent="0">
              <a:buNone/>
            </a:pPr>
            <a:r>
              <a:rPr lang="en-US" altLang="en-US" dirty="0"/>
              <a:t>-Optic neuritis </a:t>
            </a:r>
          </a:p>
          <a:p>
            <a:pPr marL="0" indent="0">
              <a:buNone/>
            </a:pPr>
            <a:r>
              <a:rPr lang="en-US" altLang="en-US" dirty="0"/>
              <a:t>- severe glaucoma </a:t>
            </a:r>
          </a:p>
          <a:p>
            <a:pPr marL="0" indent="0">
              <a:buNone/>
            </a:pPr>
            <a:r>
              <a:rPr lang="en-US" altLang="en-US" dirty="0"/>
              <a:t>- optic vascular disease</a:t>
            </a:r>
          </a:p>
          <a:p>
            <a:pPr marL="0" indent="0">
              <a:buNone/>
            </a:pPr>
            <a:r>
              <a:rPr lang="en-US" altLang="en-US" dirty="0"/>
              <a:t>- giant cell arteritis</a:t>
            </a:r>
          </a:p>
          <a:p>
            <a:pPr marL="0" indent="0">
              <a:buNone/>
            </a:pPr>
            <a:endParaRPr lang="en-US" altLang="en-US" dirty="0"/>
          </a:p>
          <a:p>
            <a:pPr marL="0" indent="0">
              <a:buNone/>
            </a:pPr>
            <a:endParaRPr lang="en-US" dirty="0"/>
          </a:p>
        </p:txBody>
      </p:sp>
      <p:sp>
        <p:nvSpPr>
          <p:cNvPr id="2" name="Slide Number Placeholder 1">
            <a:extLst>
              <a:ext uri="{FF2B5EF4-FFF2-40B4-BE49-F238E27FC236}">
                <a16:creationId xmlns:a16="http://schemas.microsoft.com/office/drawing/2014/main" id="{ACB87ADA-FEEF-2D79-3198-AFF4100AFFEE}"/>
              </a:ext>
            </a:extLst>
          </p:cNvPr>
          <p:cNvSpPr>
            <a:spLocks noGrp="1"/>
          </p:cNvSpPr>
          <p:nvPr>
            <p:ph type="sldNum" sz="quarter" idx="12"/>
          </p:nvPr>
        </p:nvSpPr>
        <p:spPr/>
        <p:txBody>
          <a:bodyPr/>
          <a:lstStyle/>
          <a:p>
            <a:fld id="{E90C49B3-DFFD-4844-A6FF-8C37A804B8FA}" type="slidenum">
              <a:rPr lang="en-US" smtClean="0"/>
              <a:t>50</a:t>
            </a:fld>
            <a:endParaRPr lang="en-US"/>
          </a:p>
        </p:txBody>
      </p:sp>
    </p:spTree>
    <p:extLst>
      <p:ext uri="{BB962C8B-B14F-4D97-AF65-F5344CB8AC3E}">
        <p14:creationId xmlns:p14="http://schemas.microsoft.com/office/powerpoint/2010/main" val="1707255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solidFill>
                  <a:srgbClr val="FF0000"/>
                </a:solidFill>
              </a:rPr>
              <a:t>C. differences between direct and indirect ophthalmoscope</a:t>
            </a:r>
          </a:p>
        </p:txBody>
      </p:sp>
      <p:graphicFrame>
        <p:nvGraphicFramePr>
          <p:cNvPr id="3" name="Table 2"/>
          <p:cNvGraphicFramePr/>
          <p:nvPr/>
        </p:nvGraphicFramePr>
        <p:xfrm>
          <a:off x="1227773" y="2155984"/>
          <a:ext cx="6688456" cy="2985135"/>
        </p:xfrm>
        <a:graphic>
          <a:graphicData uri="http://schemas.openxmlformats.org/drawingml/2006/table">
            <a:tbl>
              <a:tblPr firstRow="1" bandRow="1">
                <a:tableStyleId>{5C22544A-7EE6-4342-B048-85BDC9FD1C3A}</a:tableStyleId>
              </a:tblPr>
              <a:tblGrid>
                <a:gridCol w="3344228">
                  <a:extLst>
                    <a:ext uri="{9D8B030D-6E8A-4147-A177-3AD203B41FA5}">
                      <a16:colId xmlns:a16="http://schemas.microsoft.com/office/drawing/2014/main" val="20000"/>
                    </a:ext>
                  </a:extLst>
                </a:gridCol>
                <a:gridCol w="3344228">
                  <a:extLst>
                    <a:ext uri="{9D8B030D-6E8A-4147-A177-3AD203B41FA5}">
                      <a16:colId xmlns:a16="http://schemas.microsoft.com/office/drawing/2014/main" val="20001"/>
                    </a:ext>
                  </a:extLst>
                </a:gridCol>
              </a:tblGrid>
              <a:tr h="342900">
                <a:tc>
                  <a:txBody>
                    <a:bodyPr/>
                    <a:lstStyle/>
                    <a:p>
                      <a:pPr>
                        <a:buNone/>
                      </a:pPr>
                      <a:r>
                        <a:rPr lang="en-US" sz="1800"/>
                        <a:t>Direct</a:t>
                      </a:r>
                    </a:p>
                  </a:txBody>
                  <a:tcPr marL="68580" marR="68580" marT="34290" marB="34290"/>
                </a:tc>
                <a:tc>
                  <a:txBody>
                    <a:bodyPr/>
                    <a:lstStyle/>
                    <a:p>
                      <a:pPr>
                        <a:buNone/>
                      </a:pPr>
                      <a:r>
                        <a:rPr lang="en-US" sz="1800"/>
                        <a:t>Indirect</a:t>
                      </a:r>
                    </a:p>
                  </a:txBody>
                  <a:tcPr marL="68580" marR="68580" marT="34290" marB="34290"/>
                </a:tc>
                <a:extLst>
                  <a:ext uri="{0D108BD9-81ED-4DB2-BD59-A6C34878D82A}">
                    <a16:rowId xmlns:a16="http://schemas.microsoft.com/office/drawing/2014/main" val="10000"/>
                  </a:ext>
                </a:extLst>
              </a:tr>
              <a:tr h="342900">
                <a:tc>
                  <a:txBody>
                    <a:bodyPr/>
                    <a:lstStyle/>
                    <a:p>
                      <a:pPr>
                        <a:buNone/>
                      </a:pPr>
                      <a:r>
                        <a:rPr lang="en-US" sz="1800"/>
                        <a:t>mono-ocular view</a:t>
                      </a:r>
                    </a:p>
                  </a:txBody>
                  <a:tcPr marL="68580" marR="68580" marT="34290" marB="34290"/>
                </a:tc>
                <a:tc>
                  <a:txBody>
                    <a:bodyPr/>
                    <a:lstStyle/>
                    <a:p>
                      <a:pPr>
                        <a:buNone/>
                      </a:pPr>
                      <a:r>
                        <a:rPr lang="en-US" sz="1800">
                          <a:sym typeface="+mn-ea"/>
                        </a:rPr>
                        <a:t>bi-ocular view</a:t>
                      </a:r>
                    </a:p>
                  </a:txBody>
                  <a:tcPr marL="68580" marR="68580" marT="34290" marB="34290"/>
                </a:tc>
                <a:extLst>
                  <a:ext uri="{0D108BD9-81ED-4DB2-BD59-A6C34878D82A}">
                    <a16:rowId xmlns:a16="http://schemas.microsoft.com/office/drawing/2014/main" val="10001"/>
                  </a:ext>
                </a:extLst>
              </a:tr>
              <a:tr h="342900">
                <a:tc>
                  <a:txBody>
                    <a:bodyPr/>
                    <a:lstStyle/>
                    <a:p>
                      <a:pPr>
                        <a:buNone/>
                      </a:pPr>
                      <a:r>
                        <a:rPr lang="en-US" sz="1800"/>
                        <a:t>Limited field of view</a:t>
                      </a:r>
                    </a:p>
                  </a:txBody>
                  <a:tcPr marL="68580" marR="68580" marT="34290" marB="34290"/>
                </a:tc>
                <a:tc>
                  <a:txBody>
                    <a:bodyPr/>
                    <a:lstStyle/>
                    <a:p>
                      <a:pPr>
                        <a:buNone/>
                      </a:pPr>
                      <a:r>
                        <a:rPr lang="en-US" sz="1800"/>
                        <a:t>wide field of view</a:t>
                      </a:r>
                    </a:p>
                  </a:txBody>
                  <a:tcPr marL="68580" marR="68580" marT="34290" marB="34290"/>
                </a:tc>
                <a:extLst>
                  <a:ext uri="{0D108BD9-81ED-4DB2-BD59-A6C34878D82A}">
                    <a16:rowId xmlns:a16="http://schemas.microsoft.com/office/drawing/2014/main" val="10002"/>
                  </a:ext>
                </a:extLst>
              </a:tr>
              <a:tr h="342900">
                <a:tc>
                  <a:txBody>
                    <a:bodyPr/>
                    <a:lstStyle/>
                    <a:p>
                      <a:pPr>
                        <a:buNone/>
                      </a:pPr>
                      <a:r>
                        <a:rPr lang="en-US" sz="1800"/>
                        <a:t>high magnification (X15)</a:t>
                      </a:r>
                    </a:p>
                  </a:txBody>
                  <a:tcPr marL="68580" marR="68580" marT="34290" marB="34290"/>
                </a:tc>
                <a:tc>
                  <a:txBody>
                    <a:bodyPr/>
                    <a:lstStyle/>
                    <a:p>
                      <a:pPr>
                        <a:buNone/>
                      </a:pPr>
                      <a:r>
                        <a:rPr lang="en-US" sz="1800"/>
                        <a:t>lower magnification (x2-5)</a:t>
                      </a:r>
                    </a:p>
                  </a:txBody>
                  <a:tcPr marL="68580" marR="68580" marT="34290" marB="34290"/>
                </a:tc>
                <a:extLst>
                  <a:ext uri="{0D108BD9-81ED-4DB2-BD59-A6C34878D82A}">
                    <a16:rowId xmlns:a16="http://schemas.microsoft.com/office/drawing/2014/main" val="10003"/>
                  </a:ext>
                </a:extLst>
              </a:tr>
              <a:tr h="996315">
                <a:tc>
                  <a:txBody>
                    <a:bodyPr/>
                    <a:lstStyle/>
                    <a:p>
                      <a:pPr>
                        <a:buNone/>
                      </a:pPr>
                      <a:r>
                        <a:rPr lang="en-US" sz="1800"/>
                        <a:t>Virtual (2d) and erect image</a:t>
                      </a:r>
                    </a:p>
                  </a:txBody>
                  <a:tcPr marL="68580" marR="68580" marT="34290" marB="34290"/>
                </a:tc>
                <a:tc>
                  <a:txBody>
                    <a:bodyPr/>
                    <a:lstStyle/>
                    <a:p>
                      <a:pPr>
                        <a:buNone/>
                      </a:pPr>
                      <a:r>
                        <a:rPr lang="en-US" sz="1800"/>
                        <a:t>Real (3d) but inverted image (both vertically and horizontaly/ upside down and right left)</a:t>
                      </a:r>
                    </a:p>
                  </a:txBody>
                  <a:tcPr marL="68580" marR="68580" marT="34290" marB="34290"/>
                </a:tc>
                <a:extLst>
                  <a:ext uri="{0D108BD9-81ED-4DB2-BD59-A6C34878D82A}">
                    <a16:rowId xmlns:a16="http://schemas.microsoft.com/office/drawing/2014/main" val="10004"/>
                  </a:ext>
                </a:extLst>
              </a:tr>
              <a:tr h="617220">
                <a:tc>
                  <a:txBody>
                    <a:bodyPr/>
                    <a:lstStyle/>
                    <a:p>
                      <a:pPr>
                        <a:buNone/>
                      </a:pPr>
                      <a:r>
                        <a:rPr lang="en-US" sz="1800"/>
                        <a:t>Has to come close to the patient</a:t>
                      </a:r>
                    </a:p>
                  </a:txBody>
                  <a:tcPr marL="68580" marR="68580" marT="34290" marB="34290"/>
                </a:tc>
                <a:tc>
                  <a:txBody>
                    <a:bodyPr/>
                    <a:lstStyle/>
                    <a:p>
                      <a:pPr>
                        <a:buNone/>
                      </a:pPr>
                      <a:r>
                        <a:rPr lang="en-US" sz="1800"/>
                        <a:t>Working distance is about 35-40cm</a:t>
                      </a:r>
                    </a:p>
                  </a:txBody>
                  <a:tcPr marL="68580" marR="68580" marT="34290" marB="34290"/>
                </a:tc>
                <a:extLst>
                  <a:ext uri="{0D108BD9-81ED-4DB2-BD59-A6C34878D82A}">
                    <a16:rowId xmlns:a16="http://schemas.microsoft.com/office/drawing/2014/main" val="10005"/>
                  </a:ext>
                </a:extLst>
              </a:tr>
            </a:tbl>
          </a:graphicData>
        </a:graphic>
      </p:graphicFrame>
      <p:sp>
        <p:nvSpPr>
          <p:cNvPr id="4" name="Slide Number Placeholder 3">
            <a:extLst>
              <a:ext uri="{FF2B5EF4-FFF2-40B4-BE49-F238E27FC236}">
                <a16:creationId xmlns:a16="http://schemas.microsoft.com/office/drawing/2014/main" id="{993CDB74-F72E-0F03-B10B-2BB3A536C6A5}"/>
              </a:ext>
            </a:extLst>
          </p:cNvPr>
          <p:cNvSpPr>
            <a:spLocks noGrp="1"/>
          </p:cNvSpPr>
          <p:nvPr>
            <p:ph type="sldNum" sz="quarter" idx="12"/>
          </p:nvPr>
        </p:nvSpPr>
        <p:spPr/>
        <p:txBody>
          <a:bodyPr/>
          <a:lstStyle/>
          <a:p>
            <a:fld id="{E90C49B3-DFFD-4844-A6FF-8C37A804B8FA}" type="slidenum">
              <a:rPr lang="en-US" smtClean="0"/>
              <a:t>51</a:t>
            </a:fld>
            <a:endParaRPr lang="en-US"/>
          </a:p>
        </p:txBody>
      </p:sp>
    </p:spTree>
    <p:extLst>
      <p:ext uri="{BB962C8B-B14F-4D97-AF65-F5344CB8AC3E}">
        <p14:creationId xmlns:p14="http://schemas.microsoft.com/office/powerpoint/2010/main" val="660116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0EC82-59DB-4AAB-9F17-4B277DF5F457}"/>
              </a:ext>
            </a:extLst>
          </p:cNvPr>
          <p:cNvSpPr txBox="1">
            <a:spLocks/>
          </p:cNvSpPr>
          <p:nvPr/>
        </p:nvSpPr>
        <p:spPr>
          <a:xfrm>
            <a:off x="0" y="1556792"/>
            <a:ext cx="9144000" cy="2387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Ophthalmology Mini OSCE</a:t>
            </a:r>
            <a:endParaRPr lang="en-US" dirty="0"/>
          </a:p>
        </p:txBody>
      </p:sp>
      <p:sp>
        <p:nvSpPr>
          <p:cNvPr id="3" name="Subtitle 2">
            <a:extLst>
              <a:ext uri="{FF2B5EF4-FFF2-40B4-BE49-F238E27FC236}">
                <a16:creationId xmlns:a16="http://schemas.microsoft.com/office/drawing/2014/main" id="{1C41C47F-480E-4049-A2D0-0C690CF66AB5}"/>
              </a:ext>
            </a:extLst>
          </p:cNvPr>
          <p:cNvSpPr txBox="1">
            <a:spLocks/>
          </p:cNvSpPr>
          <p:nvPr/>
        </p:nvSpPr>
        <p:spPr>
          <a:xfrm>
            <a:off x="107504" y="2667766"/>
            <a:ext cx="9144000" cy="1655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t>Group 5</a:t>
            </a:r>
          </a:p>
          <a:p>
            <a:pPr marL="0" indent="0" algn="ctr">
              <a:buNone/>
            </a:pPr>
            <a:r>
              <a:rPr lang="en-US"/>
              <a:t>Shahed Kawaleet</a:t>
            </a:r>
          </a:p>
          <a:p>
            <a:pPr marL="0" indent="0" algn="ctr">
              <a:buNone/>
            </a:pPr>
            <a:r>
              <a:rPr lang="en-US"/>
              <a:t>10/3/2022</a:t>
            </a:r>
            <a:endParaRPr lang="en-US" dirty="0"/>
          </a:p>
        </p:txBody>
      </p:sp>
      <p:sp>
        <p:nvSpPr>
          <p:cNvPr id="4" name="Slide Number Placeholder 3">
            <a:extLst>
              <a:ext uri="{FF2B5EF4-FFF2-40B4-BE49-F238E27FC236}">
                <a16:creationId xmlns:a16="http://schemas.microsoft.com/office/drawing/2014/main" id="{C8CC3040-B6BB-B705-4580-5CC43736B3F6}"/>
              </a:ext>
            </a:extLst>
          </p:cNvPr>
          <p:cNvSpPr>
            <a:spLocks noGrp="1"/>
          </p:cNvSpPr>
          <p:nvPr>
            <p:ph type="sldNum" sz="quarter" idx="12"/>
          </p:nvPr>
        </p:nvSpPr>
        <p:spPr/>
        <p:txBody>
          <a:bodyPr/>
          <a:lstStyle/>
          <a:p>
            <a:fld id="{E90C49B3-DFFD-4844-A6FF-8C37A804B8FA}" type="slidenum">
              <a:rPr lang="en-US" smtClean="0"/>
              <a:t>52</a:t>
            </a:fld>
            <a:endParaRPr lang="en-US"/>
          </a:p>
        </p:txBody>
      </p:sp>
    </p:spTree>
    <p:extLst>
      <p:ext uri="{BB962C8B-B14F-4D97-AF65-F5344CB8AC3E}">
        <p14:creationId xmlns:p14="http://schemas.microsoft.com/office/powerpoint/2010/main" val="2754655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61FD137-4CDC-490B-948E-B38E64F82433}"/>
              </a:ext>
            </a:extLst>
          </p:cNvPr>
          <p:cNvSpPr txBox="1">
            <a:spLocks/>
          </p:cNvSpPr>
          <p:nvPr/>
        </p:nvSpPr>
        <p:spPr>
          <a:xfrm>
            <a:off x="107504" y="1253331"/>
            <a:ext cx="10515600" cy="435133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What’s you diagnosis?</a:t>
            </a:r>
          </a:p>
          <a:p>
            <a:pPr marL="0" indent="0">
              <a:buFont typeface="Arial" panose="020B0604020202020204" pitchFamily="34" charset="0"/>
              <a:buNone/>
            </a:pPr>
            <a:r>
              <a:rPr lang="en-US" sz="2400" dirty="0"/>
              <a:t>Xanthelasma </a:t>
            </a:r>
          </a:p>
          <a:p>
            <a:endParaRPr lang="en-US" sz="2400" dirty="0"/>
          </a:p>
          <a:p>
            <a:r>
              <a:rPr lang="en-US" sz="2400" b="1" dirty="0"/>
              <a:t>Does this patient need medical or surgical </a:t>
            </a:r>
          </a:p>
          <a:p>
            <a:pPr marL="0" indent="0">
              <a:buFont typeface="Arial" panose="020B0604020202020204" pitchFamily="34" charset="0"/>
              <a:buNone/>
            </a:pPr>
            <a:r>
              <a:rPr lang="en-US" sz="2400" b="1" dirty="0"/>
              <a:t>intervention for his case?</a:t>
            </a:r>
          </a:p>
          <a:p>
            <a:pPr marL="0" indent="0">
              <a:buFont typeface="Arial" panose="020B0604020202020204" pitchFamily="34" charset="0"/>
              <a:buNone/>
            </a:pPr>
            <a:r>
              <a:rPr lang="en-US" sz="2400" dirty="0"/>
              <a:t>No, only for cosmetic causes.</a:t>
            </a:r>
          </a:p>
          <a:p>
            <a:pPr marL="0" indent="0">
              <a:buFont typeface="Arial" panose="020B0604020202020204" pitchFamily="34" charset="0"/>
              <a:buNone/>
            </a:pPr>
            <a:endParaRPr lang="en-US" sz="2400" dirty="0"/>
          </a:p>
          <a:p>
            <a:r>
              <a:rPr lang="en-US" sz="2400" b="1" dirty="0"/>
              <a:t>Why this lesion might be removed?</a:t>
            </a:r>
          </a:p>
          <a:p>
            <a:pPr marL="0" indent="0">
              <a:buFont typeface="Arial" panose="020B0604020202020204" pitchFamily="34" charset="0"/>
              <a:buNone/>
            </a:pPr>
            <a:r>
              <a:rPr lang="en-US" sz="2400" dirty="0"/>
              <a:t>For cosmetic causes.</a:t>
            </a:r>
          </a:p>
        </p:txBody>
      </p:sp>
      <p:pic>
        <p:nvPicPr>
          <p:cNvPr id="3" name="Picture 2">
            <a:extLst>
              <a:ext uri="{FF2B5EF4-FFF2-40B4-BE49-F238E27FC236}">
                <a16:creationId xmlns:a16="http://schemas.microsoft.com/office/drawing/2014/main" id="{352329F0-2202-4223-91B9-9A76BE8C3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583" y="1458842"/>
            <a:ext cx="3161184" cy="4179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A62D658-94F0-62E5-B7CE-51BC111AE862}"/>
              </a:ext>
            </a:extLst>
          </p:cNvPr>
          <p:cNvSpPr>
            <a:spLocks noGrp="1"/>
          </p:cNvSpPr>
          <p:nvPr>
            <p:ph type="sldNum" sz="quarter" idx="12"/>
          </p:nvPr>
        </p:nvSpPr>
        <p:spPr/>
        <p:txBody>
          <a:bodyPr/>
          <a:lstStyle/>
          <a:p>
            <a:fld id="{E90C49B3-DFFD-4844-A6FF-8C37A804B8FA}" type="slidenum">
              <a:rPr lang="en-US" smtClean="0"/>
              <a:t>53</a:t>
            </a:fld>
            <a:endParaRPr lang="en-US"/>
          </a:p>
        </p:txBody>
      </p:sp>
      <p:sp>
        <p:nvSpPr>
          <p:cNvPr id="6" name="TextBox 5">
            <a:extLst>
              <a:ext uri="{FF2B5EF4-FFF2-40B4-BE49-F238E27FC236}">
                <a16:creationId xmlns:a16="http://schemas.microsoft.com/office/drawing/2014/main" id="{860F277C-0048-369B-E87B-AA7E7EA5A539}"/>
              </a:ext>
            </a:extLst>
          </p:cNvPr>
          <p:cNvSpPr txBox="1"/>
          <p:nvPr/>
        </p:nvSpPr>
        <p:spPr>
          <a:xfrm>
            <a:off x="410975" y="5380672"/>
            <a:ext cx="3640127" cy="1477328"/>
          </a:xfrm>
          <a:prstGeom prst="rect">
            <a:avLst/>
          </a:prstGeom>
          <a:noFill/>
        </p:spPr>
        <p:txBody>
          <a:bodyPr wrap="square">
            <a:spAutoFit/>
          </a:bodyPr>
          <a:lstStyle/>
          <a:p>
            <a:r>
              <a:rPr lang="en-US" dirty="0" err="1"/>
              <a:t>diopathic</a:t>
            </a:r>
            <a:r>
              <a:rPr lang="en-US" dirty="0"/>
              <a:t> </a:t>
            </a:r>
            <a:r>
              <a:rPr lang="en-US" dirty="0" err="1"/>
              <a:t>oDiabetes</a:t>
            </a:r>
            <a:r>
              <a:rPr lang="en-US" dirty="0"/>
              <a:t> mellitus o Hypercholesterolemia </a:t>
            </a:r>
            <a:r>
              <a:rPr lang="en-US" dirty="0" err="1"/>
              <a:t>oHyperapobetalipoproteinemia</a:t>
            </a:r>
            <a:r>
              <a:rPr lang="en-US" dirty="0"/>
              <a:t> </a:t>
            </a:r>
            <a:r>
              <a:rPr lang="en-US" dirty="0" err="1"/>
              <a:t>oUsually</a:t>
            </a:r>
            <a:r>
              <a:rPr lang="en-US" dirty="0"/>
              <a:t> affects postmenopausal women</a:t>
            </a:r>
          </a:p>
        </p:txBody>
      </p:sp>
    </p:spTree>
    <p:extLst>
      <p:ext uri="{BB962C8B-B14F-4D97-AF65-F5344CB8AC3E}">
        <p14:creationId xmlns:p14="http://schemas.microsoft.com/office/powerpoint/2010/main" val="2922733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20DB62B-1EEF-40A7-AD87-D3E185C81190}"/>
              </a:ext>
            </a:extLst>
          </p:cNvPr>
          <p:cNvSpPr txBox="1">
            <a:spLocks/>
          </p:cNvSpPr>
          <p:nvPr/>
        </p:nvSpPr>
        <p:spPr>
          <a:xfrm>
            <a:off x="107504" y="1253331"/>
            <a:ext cx="5750024" cy="4351338"/>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a:t>what is your diagnosis ?</a:t>
            </a:r>
          </a:p>
          <a:p>
            <a:pPr marL="0" indent="0">
              <a:buFont typeface="Arial" panose="020B0604020202020204" pitchFamily="34" charset="0"/>
              <a:buNone/>
            </a:pPr>
            <a:r>
              <a:rPr lang="en-US" sz="2400"/>
              <a:t>Chalazion</a:t>
            </a:r>
            <a:endParaRPr lang="ar-JO" sz="2400"/>
          </a:p>
          <a:p>
            <a:endParaRPr lang="ar-JO" sz="2400"/>
          </a:p>
          <a:p>
            <a:endParaRPr lang="en-US" sz="2400"/>
          </a:p>
          <a:p>
            <a:r>
              <a:rPr lang="en-US" sz="2400" b="1"/>
              <a:t>what is the treatment ? </a:t>
            </a:r>
          </a:p>
          <a:p>
            <a:pPr marL="0" indent="0">
              <a:buFont typeface="Arial" panose="020B0604020202020204" pitchFamily="34" charset="0"/>
              <a:buNone/>
            </a:pPr>
            <a:r>
              <a:rPr lang="en-US" sz="2400"/>
              <a:t>Usually resolves spontaneously if not incision can be done surgical incision: (vertical)</a:t>
            </a:r>
          </a:p>
          <a:p>
            <a:pPr marL="0" indent="0">
              <a:buFont typeface="Arial" panose="020B0604020202020204" pitchFamily="34" charset="0"/>
              <a:buNone/>
            </a:pPr>
            <a:endParaRPr lang="ar-JO" sz="2400"/>
          </a:p>
          <a:p>
            <a:r>
              <a:rPr lang="en-US" sz="2400" b="1"/>
              <a:t>If the old pt come to clinic with recurrent lesion, DXX ? </a:t>
            </a:r>
          </a:p>
          <a:p>
            <a:pPr marL="0" indent="0">
              <a:buFont typeface="Arial" panose="020B0604020202020204" pitchFamily="34" charset="0"/>
              <a:buNone/>
            </a:pPr>
            <a:r>
              <a:rPr lang="en-US" sz="2400"/>
              <a:t>BCC? Sebaceous gland tumor?</a:t>
            </a:r>
          </a:p>
          <a:p>
            <a:endParaRPr lang="en-US" sz="2400"/>
          </a:p>
          <a:p>
            <a:endParaRPr lang="en-US" sz="2400" dirty="0"/>
          </a:p>
        </p:txBody>
      </p:sp>
      <p:grpSp>
        <p:nvGrpSpPr>
          <p:cNvPr id="3" name="Group 2">
            <a:extLst>
              <a:ext uri="{FF2B5EF4-FFF2-40B4-BE49-F238E27FC236}">
                <a16:creationId xmlns:a16="http://schemas.microsoft.com/office/drawing/2014/main" id="{5DD62CDD-1EE8-4E76-8570-84C8F2B0F180}"/>
              </a:ext>
            </a:extLst>
          </p:cNvPr>
          <p:cNvGrpSpPr>
            <a:grpSpLocks/>
          </p:cNvGrpSpPr>
          <p:nvPr/>
        </p:nvGrpSpPr>
        <p:grpSpPr bwMode="auto">
          <a:xfrm>
            <a:off x="5580112" y="1484784"/>
            <a:ext cx="3250704" cy="2476872"/>
            <a:chOff x="240" y="672"/>
            <a:chExt cx="2976" cy="2688"/>
          </a:xfrm>
        </p:grpSpPr>
        <p:pic>
          <p:nvPicPr>
            <p:cNvPr id="4" name="Picture 3" descr="Lid Lesion2">
              <a:extLst>
                <a:ext uri="{FF2B5EF4-FFF2-40B4-BE49-F238E27FC236}">
                  <a16:creationId xmlns:a16="http://schemas.microsoft.com/office/drawing/2014/main" id="{CF6E2009-66A5-4C36-BF78-3B3F07636EEF}"/>
                </a:ext>
              </a:extLst>
            </p:cNvPr>
            <p:cNvPicPr>
              <a:picLocks noChangeAspect="1" noChangeArrowheads="1"/>
            </p:cNvPicPr>
            <p:nvPr/>
          </p:nvPicPr>
          <p:blipFill>
            <a:blip r:embed="rId2" cstate="print"/>
            <a:srcRect/>
            <a:stretch>
              <a:fillRect/>
            </a:stretch>
          </p:blipFill>
          <p:spPr bwMode="auto">
            <a:xfrm>
              <a:off x="240" y="672"/>
              <a:ext cx="2976" cy="2688"/>
            </a:xfrm>
            <a:prstGeom prst="rect">
              <a:avLst/>
            </a:prstGeom>
            <a:noFill/>
            <a:ln w="9525">
              <a:noFill/>
              <a:miter lim="800000"/>
              <a:headEnd/>
              <a:tailEnd/>
            </a:ln>
          </p:spPr>
        </p:pic>
        <p:sp>
          <p:nvSpPr>
            <p:cNvPr id="5" name="Rectangle 4">
              <a:extLst>
                <a:ext uri="{FF2B5EF4-FFF2-40B4-BE49-F238E27FC236}">
                  <a16:creationId xmlns:a16="http://schemas.microsoft.com/office/drawing/2014/main" id="{18F98D39-6EF4-4E8C-920E-16E5CE72A413}"/>
                </a:ext>
              </a:extLst>
            </p:cNvPr>
            <p:cNvSpPr>
              <a:spLocks noChangeArrowheads="1"/>
            </p:cNvSpPr>
            <p:nvPr/>
          </p:nvSpPr>
          <p:spPr bwMode="auto">
            <a:xfrm>
              <a:off x="240" y="672"/>
              <a:ext cx="2976" cy="2688"/>
            </a:xfrm>
            <a:prstGeom prst="rect">
              <a:avLst/>
            </a:prstGeom>
            <a:noFill/>
            <a:ln w="28575">
              <a:noFill/>
              <a:miter lim="800000"/>
              <a:headEnd type="none" w="sm" len="sm"/>
              <a:tailEnd type="none" w="sm" len="sm"/>
            </a:ln>
          </p:spPr>
          <p:txBody>
            <a:bodyPr wrap="none" anchor="ctr"/>
            <a:lstStyle/>
            <a:p>
              <a:endParaRPr lang="en-MY">
                <a:latin typeface="Calibri" pitchFamily="34" charset="0"/>
              </a:endParaRPr>
            </a:p>
          </p:txBody>
        </p:sp>
      </p:grpSp>
      <p:sp>
        <p:nvSpPr>
          <p:cNvPr id="6" name="Slide Number Placeholder 5">
            <a:extLst>
              <a:ext uri="{FF2B5EF4-FFF2-40B4-BE49-F238E27FC236}">
                <a16:creationId xmlns:a16="http://schemas.microsoft.com/office/drawing/2014/main" id="{B1B78F5D-8263-1845-5FEE-4292601D5859}"/>
              </a:ext>
            </a:extLst>
          </p:cNvPr>
          <p:cNvSpPr>
            <a:spLocks noGrp="1"/>
          </p:cNvSpPr>
          <p:nvPr>
            <p:ph type="sldNum" sz="quarter" idx="12"/>
          </p:nvPr>
        </p:nvSpPr>
        <p:spPr/>
        <p:txBody>
          <a:bodyPr/>
          <a:lstStyle/>
          <a:p>
            <a:fld id="{E90C49B3-DFFD-4844-A6FF-8C37A804B8FA}" type="slidenum">
              <a:rPr lang="en-US" smtClean="0"/>
              <a:t>54</a:t>
            </a:fld>
            <a:endParaRPr lang="en-US"/>
          </a:p>
        </p:txBody>
      </p:sp>
    </p:spTree>
    <p:extLst>
      <p:ext uri="{BB962C8B-B14F-4D97-AF65-F5344CB8AC3E}">
        <p14:creationId xmlns:p14="http://schemas.microsoft.com/office/powerpoint/2010/main" val="1627252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0C80AD93-4A39-487D-8DDC-0511C9B6A4E7}"/>
              </a:ext>
            </a:extLst>
          </p:cNvPr>
          <p:cNvSpPr txBox="1">
            <a:spLocks/>
          </p:cNvSpPr>
          <p:nvPr/>
        </p:nvSpPr>
        <p:spPr>
          <a:xfrm>
            <a:off x="179512" y="1253331"/>
            <a:ext cx="5181600" cy="435133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a:solidFill>
                  <a:schemeClr val="tx1">
                    <a:lumMod val="95000"/>
                    <a:lumOff val="5000"/>
                  </a:schemeClr>
                </a:solidFill>
              </a:rPr>
              <a:t>Differantial diagnosis?</a:t>
            </a:r>
          </a:p>
          <a:p>
            <a:pPr marL="0" indent="0">
              <a:buFont typeface="Arial" panose="020B0604020202020204" pitchFamily="34" charset="0"/>
              <a:buNone/>
            </a:pPr>
            <a:r>
              <a:rPr lang="en-US">
                <a:solidFill>
                  <a:schemeClr val="tx1">
                    <a:lumMod val="95000"/>
                    <a:lumOff val="5000"/>
                  </a:schemeClr>
                </a:solidFill>
              </a:rPr>
              <a:t>Keratoacanthoma</a:t>
            </a:r>
          </a:p>
          <a:p>
            <a:pPr marL="0" indent="0">
              <a:buFont typeface="Arial" panose="020B0604020202020204" pitchFamily="34" charset="0"/>
              <a:buNone/>
            </a:pPr>
            <a:r>
              <a:rPr lang="en-US">
                <a:solidFill>
                  <a:schemeClr val="tx1">
                    <a:lumMod val="95000"/>
                    <a:lumOff val="5000"/>
                  </a:schemeClr>
                </a:solidFill>
              </a:rPr>
              <a:t>Squamous cell carcinoma</a:t>
            </a:r>
          </a:p>
          <a:p>
            <a:pPr marL="0" indent="0">
              <a:buFont typeface="Arial" panose="020B0604020202020204" pitchFamily="34" charset="0"/>
              <a:buNone/>
            </a:pPr>
            <a:r>
              <a:rPr lang="en-US">
                <a:solidFill>
                  <a:schemeClr val="tx1">
                    <a:lumMod val="95000"/>
                    <a:lumOff val="5000"/>
                  </a:schemeClr>
                </a:solidFill>
              </a:rPr>
              <a:t>Basal cell carcinoma </a:t>
            </a:r>
          </a:p>
          <a:p>
            <a:r>
              <a:rPr lang="en-US" b="1">
                <a:solidFill>
                  <a:schemeClr val="tx1">
                    <a:lumMod val="95000"/>
                    <a:lumOff val="5000"/>
                  </a:schemeClr>
                </a:solidFill>
              </a:rPr>
              <a:t>If this was a benign lesion what is you Dx?</a:t>
            </a:r>
          </a:p>
          <a:p>
            <a:r>
              <a:rPr lang="en-US">
                <a:solidFill>
                  <a:schemeClr val="tx1">
                    <a:lumMod val="95000"/>
                    <a:lumOff val="5000"/>
                  </a:schemeClr>
                </a:solidFill>
              </a:rPr>
              <a:t>keratoacanthoma</a:t>
            </a:r>
            <a:endParaRPr lang="en-US" dirty="0">
              <a:solidFill>
                <a:schemeClr val="tx1">
                  <a:lumMod val="95000"/>
                  <a:lumOff val="5000"/>
                </a:schemeClr>
              </a:solidFill>
            </a:endParaRPr>
          </a:p>
        </p:txBody>
      </p:sp>
      <p:pic>
        <p:nvPicPr>
          <p:cNvPr id="3" name="Picture 2">
            <a:extLst>
              <a:ext uri="{FF2B5EF4-FFF2-40B4-BE49-F238E27FC236}">
                <a16:creationId xmlns:a16="http://schemas.microsoft.com/office/drawing/2014/main" id="{5CA09313-3CDE-48D3-86E6-2C79091F49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9157" r="15534"/>
          <a:stretch>
            <a:fillRect/>
          </a:stretch>
        </p:blipFill>
        <p:spPr bwMode="auto">
          <a:xfrm>
            <a:off x="5868144" y="4005064"/>
            <a:ext cx="280831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ABEDFD5-AC71-4210-A27B-0F73D875EDFC}"/>
              </a:ext>
            </a:extLst>
          </p:cNvPr>
          <p:cNvPicPr>
            <a:picLocks noChangeAspect="1" noChangeArrowheads="1"/>
          </p:cNvPicPr>
          <p:nvPr/>
        </p:nvPicPr>
        <p:blipFill>
          <a:blip r:embed="rId3" cstate="print"/>
          <a:srcRect/>
          <a:stretch>
            <a:fillRect/>
          </a:stretch>
        </p:blipFill>
        <p:spPr bwMode="auto">
          <a:xfrm>
            <a:off x="5868144" y="1484784"/>
            <a:ext cx="2761046" cy="2304256"/>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36050326-009A-7077-BDE7-97F15018C5E5}"/>
              </a:ext>
            </a:extLst>
          </p:cNvPr>
          <p:cNvSpPr>
            <a:spLocks noGrp="1"/>
          </p:cNvSpPr>
          <p:nvPr>
            <p:ph type="sldNum" sz="quarter" idx="12"/>
          </p:nvPr>
        </p:nvSpPr>
        <p:spPr/>
        <p:txBody>
          <a:bodyPr/>
          <a:lstStyle/>
          <a:p>
            <a:fld id="{E90C49B3-DFFD-4844-A6FF-8C37A804B8FA}" type="slidenum">
              <a:rPr lang="en-US" smtClean="0"/>
              <a:t>55</a:t>
            </a:fld>
            <a:endParaRPr lang="en-US"/>
          </a:p>
        </p:txBody>
      </p:sp>
    </p:spTree>
    <p:extLst>
      <p:ext uri="{BB962C8B-B14F-4D97-AF65-F5344CB8AC3E}">
        <p14:creationId xmlns:p14="http://schemas.microsoft.com/office/powerpoint/2010/main" val="4064806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4FC4A3-76C0-424C-9AE9-64E365A8C7A5}"/>
              </a:ext>
            </a:extLst>
          </p:cNvPr>
          <p:cNvSpPr txBox="1"/>
          <p:nvPr/>
        </p:nvSpPr>
        <p:spPr>
          <a:xfrm>
            <a:off x="398416" y="653143"/>
            <a:ext cx="6322423" cy="1077218"/>
          </a:xfrm>
          <a:prstGeom prst="rect">
            <a:avLst/>
          </a:prstGeom>
          <a:noFill/>
        </p:spPr>
        <p:txBody>
          <a:bodyPr wrap="square" rtlCol="0">
            <a:spAutoFit/>
          </a:bodyPr>
          <a:lstStyle/>
          <a:p>
            <a:pPr algn="r" rtl="1"/>
            <a:r>
              <a:rPr lang="ar-JO" sz="3200" dirty="0"/>
              <a:t>كيس سيناريو انو عندها </a:t>
            </a:r>
            <a:r>
              <a:rPr lang="en-US" sz="3200" dirty="0"/>
              <a:t> Graves</a:t>
            </a:r>
          </a:p>
          <a:p>
            <a:pPr algn="r" rtl="1"/>
            <a:r>
              <a:rPr lang="ar-JO" sz="3200" dirty="0"/>
              <a:t>من ضمن </a:t>
            </a:r>
            <a:r>
              <a:rPr lang="ar-JO" sz="3200" dirty="0" err="1"/>
              <a:t>الساين</a:t>
            </a:r>
            <a:r>
              <a:rPr lang="ar-JO" sz="3200" dirty="0"/>
              <a:t> انه ما عندها </a:t>
            </a:r>
            <a:r>
              <a:rPr lang="en-US" sz="3200" dirty="0"/>
              <a:t>loss vision  </a:t>
            </a:r>
          </a:p>
        </p:txBody>
      </p:sp>
      <p:sp>
        <p:nvSpPr>
          <p:cNvPr id="3" name="TextBox 2">
            <a:extLst>
              <a:ext uri="{FF2B5EF4-FFF2-40B4-BE49-F238E27FC236}">
                <a16:creationId xmlns:a16="http://schemas.microsoft.com/office/drawing/2014/main" id="{CF6A5E8D-6F9B-4EF2-8DF7-093314541CF6}"/>
              </a:ext>
            </a:extLst>
          </p:cNvPr>
          <p:cNvSpPr txBox="1"/>
          <p:nvPr/>
        </p:nvSpPr>
        <p:spPr>
          <a:xfrm>
            <a:off x="251520" y="2136338"/>
            <a:ext cx="5159829" cy="2585323"/>
          </a:xfrm>
          <a:prstGeom prst="rect">
            <a:avLst/>
          </a:prstGeom>
          <a:noFill/>
        </p:spPr>
        <p:txBody>
          <a:bodyPr wrap="square" rtlCol="0">
            <a:spAutoFit/>
          </a:bodyPr>
          <a:lstStyle/>
          <a:p>
            <a:pPr marL="285750" indent="-285750">
              <a:buFont typeface="Arial" panose="020B0604020202020204" pitchFamily="34" charset="0"/>
              <a:buChar char="•"/>
            </a:pPr>
            <a:r>
              <a:rPr lang="en-US" b="1" dirty="0"/>
              <a:t> what is the most common sign in graves</a:t>
            </a:r>
            <a:r>
              <a:rPr lang="en-US" dirty="0"/>
              <a:t>? </a:t>
            </a:r>
          </a:p>
          <a:p>
            <a:r>
              <a:rPr lang="en-US" dirty="0"/>
              <a:t>Exophthalmos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Mention other complications:</a:t>
            </a:r>
          </a:p>
          <a:p>
            <a:pPr marL="342900" indent="-342900">
              <a:buFont typeface="+mj-lt"/>
              <a:buAutoNum type="arabicPeriod"/>
            </a:pPr>
            <a:r>
              <a:rPr lang="en-US" dirty="0"/>
              <a:t>Exposure keratopathy </a:t>
            </a:r>
          </a:p>
          <a:p>
            <a:pPr marL="342900" indent="-342900">
              <a:buFont typeface="+mj-lt"/>
              <a:buAutoNum type="arabicPeriod"/>
            </a:pPr>
            <a:r>
              <a:rPr lang="en-US" dirty="0"/>
              <a:t>Macular edema </a:t>
            </a:r>
          </a:p>
          <a:p>
            <a:pPr marL="342900" indent="-342900">
              <a:buFont typeface="+mj-lt"/>
              <a:buAutoNum type="arabicPeriod"/>
            </a:pPr>
            <a:r>
              <a:rPr lang="en-US" dirty="0"/>
              <a:t>Inferior rectus muscle tethering </a:t>
            </a:r>
          </a:p>
          <a:p>
            <a:endParaRPr lang="en-US" dirty="0"/>
          </a:p>
          <a:p>
            <a:endParaRPr lang="en-US" dirty="0"/>
          </a:p>
        </p:txBody>
      </p:sp>
      <p:pic>
        <p:nvPicPr>
          <p:cNvPr id="4" name="Picture 2" descr="Thy7">
            <a:extLst>
              <a:ext uri="{FF2B5EF4-FFF2-40B4-BE49-F238E27FC236}">
                <a16:creationId xmlns:a16="http://schemas.microsoft.com/office/drawing/2014/main" id="{ECEBEC1B-075D-4117-A91D-E7669FC51FB5}"/>
              </a:ext>
            </a:extLst>
          </p:cNvPr>
          <p:cNvPicPr>
            <a:picLocks noChangeAspect="1" noChangeArrowheads="1"/>
          </p:cNvPicPr>
          <p:nvPr/>
        </p:nvPicPr>
        <p:blipFill>
          <a:blip r:embed="rId2" cstate="print"/>
          <a:srcRect/>
          <a:stretch>
            <a:fillRect/>
          </a:stretch>
        </p:blipFill>
        <p:spPr bwMode="auto">
          <a:xfrm>
            <a:off x="5076056" y="1905348"/>
            <a:ext cx="3711070" cy="2783303"/>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357585E7-FB05-CD41-7E16-FD086A49F7D6}"/>
              </a:ext>
            </a:extLst>
          </p:cNvPr>
          <p:cNvSpPr>
            <a:spLocks noGrp="1"/>
          </p:cNvSpPr>
          <p:nvPr>
            <p:ph type="sldNum" sz="quarter" idx="12"/>
          </p:nvPr>
        </p:nvSpPr>
        <p:spPr/>
        <p:txBody>
          <a:bodyPr/>
          <a:lstStyle/>
          <a:p>
            <a:fld id="{E90C49B3-DFFD-4844-A6FF-8C37A804B8FA}" type="slidenum">
              <a:rPr lang="en-US" smtClean="0"/>
              <a:t>56</a:t>
            </a:fld>
            <a:endParaRPr lang="en-US"/>
          </a:p>
        </p:txBody>
      </p:sp>
    </p:spTree>
    <p:extLst>
      <p:ext uri="{BB962C8B-B14F-4D97-AF65-F5344CB8AC3E}">
        <p14:creationId xmlns:p14="http://schemas.microsoft.com/office/powerpoint/2010/main" val="3435908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0F743F31-E76A-408C-9EEA-988FA97FAA6E}"/>
              </a:ext>
            </a:extLst>
          </p:cNvPr>
          <p:cNvSpPr txBox="1">
            <a:spLocks/>
          </p:cNvSpPr>
          <p:nvPr/>
        </p:nvSpPr>
        <p:spPr>
          <a:xfrm>
            <a:off x="467544" y="476672"/>
            <a:ext cx="5181600" cy="435133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b="1" dirty="0">
              <a:solidFill>
                <a:schemeClr val="tx1">
                  <a:lumMod val="95000"/>
                  <a:lumOff val="5000"/>
                </a:schemeClr>
              </a:solidFill>
            </a:endParaRPr>
          </a:p>
          <a:p>
            <a:r>
              <a:rPr lang="en-US" b="1" dirty="0">
                <a:solidFill>
                  <a:schemeClr val="tx1">
                    <a:lumMod val="95000"/>
                    <a:lumOff val="5000"/>
                  </a:schemeClr>
                </a:solidFill>
              </a:rPr>
              <a:t>Dx?</a:t>
            </a:r>
          </a:p>
          <a:p>
            <a:pPr marL="0" indent="0">
              <a:buFont typeface="Arial" panose="020B0604020202020204" pitchFamily="34" charset="0"/>
              <a:buNone/>
            </a:pPr>
            <a:r>
              <a:rPr lang="en-US" dirty="0">
                <a:solidFill>
                  <a:schemeClr val="tx1">
                    <a:lumMod val="95000"/>
                    <a:lumOff val="5000"/>
                  </a:schemeClr>
                </a:solidFill>
              </a:rPr>
              <a:t>Endophthalmitis </a:t>
            </a:r>
          </a:p>
          <a:p>
            <a:r>
              <a:rPr lang="en-US" b="1" dirty="0" err="1">
                <a:solidFill>
                  <a:schemeClr val="tx1">
                    <a:lumMod val="95000"/>
                    <a:lumOff val="5000"/>
                  </a:schemeClr>
                </a:solidFill>
              </a:rPr>
              <a:t>Mangment</a:t>
            </a:r>
            <a:r>
              <a:rPr lang="en-US" b="1" dirty="0">
                <a:solidFill>
                  <a:schemeClr val="tx1">
                    <a:lumMod val="95000"/>
                    <a:lumOff val="5000"/>
                  </a:schemeClr>
                </a:solidFill>
              </a:rPr>
              <a:t>?</a:t>
            </a:r>
          </a:p>
          <a:p>
            <a:pPr marL="0" indent="0">
              <a:buFont typeface="Arial" panose="020B0604020202020204" pitchFamily="34" charset="0"/>
              <a:buNone/>
            </a:pPr>
            <a:r>
              <a:rPr lang="en-US" dirty="0">
                <a:solidFill>
                  <a:schemeClr val="tx1">
                    <a:lumMod val="95000"/>
                    <a:lumOff val="5000"/>
                  </a:schemeClr>
                </a:solidFill>
              </a:rPr>
              <a:t>Admission </a:t>
            </a:r>
          </a:p>
          <a:p>
            <a:pPr marL="0" indent="0">
              <a:buFont typeface="Arial" panose="020B0604020202020204" pitchFamily="34" charset="0"/>
              <a:buNone/>
            </a:pPr>
            <a:r>
              <a:rPr lang="en-US" dirty="0">
                <a:solidFill>
                  <a:schemeClr val="tx1">
                    <a:lumMod val="95000"/>
                    <a:lumOff val="5000"/>
                  </a:schemeClr>
                </a:solidFill>
              </a:rPr>
              <a:t>Aspiration </a:t>
            </a:r>
          </a:p>
          <a:p>
            <a:pPr marL="0" indent="0">
              <a:buFont typeface="Arial" panose="020B0604020202020204" pitchFamily="34" charset="0"/>
              <a:buNone/>
            </a:pPr>
            <a:r>
              <a:rPr lang="en-US" dirty="0">
                <a:solidFill>
                  <a:schemeClr val="tx1">
                    <a:lumMod val="95000"/>
                    <a:lumOff val="5000"/>
                  </a:schemeClr>
                </a:solidFill>
              </a:rPr>
              <a:t>Intraocular antibiotic </a:t>
            </a:r>
          </a:p>
          <a:p>
            <a:pPr marL="0" indent="0">
              <a:buFont typeface="Arial" panose="020B0604020202020204" pitchFamily="34" charset="0"/>
              <a:buNone/>
            </a:pPr>
            <a:r>
              <a:rPr lang="en-US" dirty="0">
                <a:solidFill>
                  <a:schemeClr val="tx1">
                    <a:lumMod val="95000"/>
                    <a:lumOff val="5000"/>
                  </a:schemeClr>
                </a:solidFill>
              </a:rPr>
              <a:t>Systemic antibiotic </a:t>
            </a:r>
          </a:p>
          <a:p>
            <a:pPr marL="0" indent="0">
              <a:buFont typeface="Arial" panose="020B0604020202020204" pitchFamily="34" charset="0"/>
              <a:buNone/>
            </a:pPr>
            <a:r>
              <a:rPr lang="en-US" dirty="0">
                <a:solidFill>
                  <a:schemeClr val="tx1">
                    <a:lumMod val="95000"/>
                    <a:lumOff val="5000"/>
                  </a:schemeClr>
                </a:solidFill>
              </a:rPr>
              <a:t>Immediate pars plana </a:t>
            </a:r>
            <a:r>
              <a:rPr lang="en-US" dirty="0" err="1">
                <a:solidFill>
                  <a:schemeClr val="tx1">
                    <a:lumMod val="95000"/>
                    <a:lumOff val="5000"/>
                  </a:schemeClr>
                </a:solidFill>
              </a:rPr>
              <a:t>vietrectomy</a:t>
            </a:r>
            <a:endParaRPr lang="en-US" dirty="0">
              <a:solidFill>
                <a:schemeClr val="tx1">
                  <a:lumMod val="95000"/>
                  <a:lumOff val="5000"/>
                </a:schemeClr>
              </a:solidFill>
            </a:endParaRPr>
          </a:p>
        </p:txBody>
      </p:sp>
      <p:pic>
        <p:nvPicPr>
          <p:cNvPr id="3" name="Picture 2">
            <a:extLst>
              <a:ext uri="{FF2B5EF4-FFF2-40B4-BE49-F238E27FC236}">
                <a16:creationId xmlns:a16="http://schemas.microsoft.com/office/drawing/2014/main" id="{2D04AB5C-EF68-4C79-BBCB-133D65CCD0A5}"/>
              </a:ext>
            </a:extLst>
          </p:cNvPr>
          <p:cNvPicPr>
            <a:picLocks noChangeAspect="1" noChangeArrowheads="1"/>
          </p:cNvPicPr>
          <p:nvPr/>
        </p:nvPicPr>
        <p:blipFill>
          <a:blip r:embed="rId2" cstate="print"/>
          <a:srcRect/>
          <a:stretch>
            <a:fillRect/>
          </a:stretch>
        </p:blipFill>
        <p:spPr bwMode="auto">
          <a:xfrm>
            <a:off x="5076056" y="1340768"/>
            <a:ext cx="3682752" cy="2376263"/>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AF4727E4-5EED-81D0-C86A-6CECEB9BD14B}"/>
              </a:ext>
            </a:extLst>
          </p:cNvPr>
          <p:cNvSpPr>
            <a:spLocks noGrp="1"/>
          </p:cNvSpPr>
          <p:nvPr>
            <p:ph type="sldNum" sz="quarter" idx="12"/>
          </p:nvPr>
        </p:nvSpPr>
        <p:spPr/>
        <p:txBody>
          <a:bodyPr/>
          <a:lstStyle/>
          <a:p>
            <a:fld id="{E90C49B3-DFFD-4844-A6FF-8C37A804B8FA}" type="slidenum">
              <a:rPr lang="en-US" smtClean="0"/>
              <a:t>57</a:t>
            </a:fld>
            <a:endParaRPr lang="en-US"/>
          </a:p>
        </p:txBody>
      </p:sp>
    </p:spTree>
    <p:extLst>
      <p:ext uri="{BB962C8B-B14F-4D97-AF65-F5344CB8AC3E}">
        <p14:creationId xmlns:p14="http://schemas.microsoft.com/office/powerpoint/2010/main" val="941604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D36CB96-2E62-4302-A1D3-F8FAEA184035}"/>
              </a:ext>
            </a:extLst>
          </p:cNvPr>
          <p:cNvSpPr txBox="1">
            <a:spLocks/>
          </p:cNvSpPr>
          <p:nvPr/>
        </p:nvSpPr>
        <p:spPr>
          <a:xfrm>
            <a:off x="179512" y="764704"/>
            <a:ext cx="6120680"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If this patient has this condition in one eye, Dx?</a:t>
            </a:r>
          </a:p>
          <a:p>
            <a:pPr marL="0" indent="0">
              <a:buFont typeface="Arial" panose="020B0604020202020204" pitchFamily="34" charset="0"/>
              <a:buNone/>
            </a:pPr>
            <a:r>
              <a:rPr lang="en-US" sz="2400" dirty="0"/>
              <a:t>Esotropia </a:t>
            </a:r>
          </a:p>
          <a:p>
            <a:endParaRPr lang="en-US" sz="2400" dirty="0"/>
          </a:p>
          <a:p>
            <a:r>
              <a:rPr lang="en-US" sz="2400" b="1" dirty="0"/>
              <a:t>If the patient complains of severe hypermetropia, Dx?</a:t>
            </a:r>
          </a:p>
          <a:p>
            <a:pPr marL="0" indent="0">
              <a:buNone/>
            </a:pPr>
            <a:r>
              <a:rPr lang="en-US" sz="2400" dirty="0"/>
              <a:t>Accommodative Esotropia </a:t>
            </a:r>
            <a:endParaRPr lang="en-US" sz="4000" b="1" dirty="0"/>
          </a:p>
          <a:p>
            <a:endParaRPr lang="en-US" sz="2400" dirty="0"/>
          </a:p>
          <a:p>
            <a:r>
              <a:rPr lang="en-US" sz="2400" b="1" dirty="0"/>
              <a:t>What malignant tumor is correlated with this condition? </a:t>
            </a:r>
          </a:p>
          <a:p>
            <a:pPr marL="0" indent="0">
              <a:buFont typeface="Arial" panose="020B0604020202020204" pitchFamily="34" charset="0"/>
              <a:buNone/>
            </a:pPr>
            <a:r>
              <a:rPr lang="en-US" sz="2400" dirty="0"/>
              <a:t>Retinoblastoma</a:t>
            </a:r>
          </a:p>
        </p:txBody>
      </p:sp>
      <p:pic>
        <p:nvPicPr>
          <p:cNvPr id="3" name="Picture 2">
            <a:extLst>
              <a:ext uri="{FF2B5EF4-FFF2-40B4-BE49-F238E27FC236}">
                <a16:creationId xmlns:a16="http://schemas.microsoft.com/office/drawing/2014/main" id="{BB7480ED-128C-446B-A67D-9CA4A3685128}"/>
              </a:ext>
            </a:extLst>
          </p:cNvPr>
          <p:cNvPicPr>
            <a:picLocks noChangeAspect="1"/>
          </p:cNvPicPr>
          <p:nvPr/>
        </p:nvPicPr>
        <p:blipFill>
          <a:blip r:embed="rId2"/>
          <a:stretch>
            <a:fillRect/>
          </a:stretch>
        </p:blipFill>
        <p:spPr>
          <a:xfrm>
            <a:off x="5583113" y="1484784"/>
            <a:ext cx="3381375" cy="1352550"/>
          </a:xfrm>
          <a:prstGeom prst="rect">
            <a:avLst/>
          </a:prstGeom>
        </p:spPr>
      </p:pic>
      <p:sp>
        <p:nvSpPr>
          <p:cNvPr id="4" name="Slide Number Placeholder 3">
            <a:extLst>
              <a:ext uri="{FF2B5EF4-FFF2-40B4-BE49-F238E27FC236}">
                <a16:creationId xmlns:a16="http://schemas.microsoft.com/office/drawing/2014/main" id="{54B43363-325B-3FDF-0BE0-22240452AD55}"/>
              </a:ext>
            </a:extLst>
          </p:cNvPr>
          <p:cNvSpPr>
            <a:spLocks noGrp="1"/>
          </p:cNvSpPr>
          <p:nvPr>
            <p:ph type="sldNum" sz="quarter" idx="12"/>
          </p:nvPr>
        </p:nvSpPr>
        <p:spPr/>
        <p:txBody>
          <a:bodyPr/>
          <a:lstStyle/>
          <a:p>
            <a:fld id="{E90C49B3-DFFD-4844-A6FF-8C37A804B8FA}" type="slidenum">
              <a:rPr lang="en-US" smtClean="0"/>
              <a:t>58</a:t>
            </a:fld>
            <a:endParaRPr lang="en-US"/>
          </a:p>
        </p:txBody>
      </p:sp>
    </p:spTree>
    <p:extLst>
      <p:ext uri="{BB962C8B-B14F-4D97-AF65-F5344CB8AC3E}">
        <p14:creationId xmlns:p14="http://schemas.microsoft.com/office/powerpoint/2010/main" val="3129274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3">
            <a:extLst>
              <a:ext uri="{FF2B5EF4-FFF2-40B4-BE49-F238E27FC236}">
                <a16:creationId xmlns:a16="http://schemas.microsoft.com/office/drawing/2014/main" id="{C3410561-F1A0-411C-B489-D1E31D2FA8B4}"/>
              </a:ext>
            </a:extLst>
          </p:cNvPr>
          <p:cNvGraphicFramePr>
            <a:graphicFrameLocks noGrp="1"/>
          </p:cNvGraphicFramePr>
          <p:nvPr>
            <p:extLst>
              <p:ext uri="{D42A27DB-BD31-4B8C-83A1-F6EECF244321}">
                <p14:modId xmlns:p14="http://schemas.microsoft.com/office/powerpoint/2010/main" val="109139986"/>
              </p:ext>
            </p:extLst>
          </p:nvPr>
        </p:nvGraphicFramePr>
        <p:xfrm>
          <a:off x="4716016" y="274320"/>
          <a:ext cx="4104456" cy="6309360"/>
        </p:xfrm>
        <a:graphic>
          <a:graphicData uri="http://schemas.openxmlformats.org/drawingml/2006/table">
            <a:tbl>
              <a:tblPr firstRow="1" bandRow="1">
                <a:tableStyleId>{5C22544A-7EE6-4342-B048-85BDC9FD1C3A}</a:tableStyleId>
              </a:tblPr>
              <a:tblGrid>
                <a:gridCol w="1629625">
                  <a:extLst>
                    <a:ext uri="{9D8B030D-6E8A-4147-A177-3AD203B41FA5}">
                      <a16:colId xmlns:a16="http://schemas.microsoft.com/office/drawing/2014/main" val="20000"/>
                    </a:ext>
                  </a:extLst>
                </a:gridCol>
                <a:gridCol w="2474831">
                  <a:extLst>
                    <a:ext uri="{9D8B030D-6E8A-4147-A177-3AD203B41FA5}">
                      <a16:colId xmlns:a16="http://schemas.microsoft.com/office/drawing/2014/main" val="20001"/>
                    </a:ext>
                  </a:extLst>
                </a:gridCol>
              </a:tblGrid>
              <a:tr h="625120">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Direct</a:t>
                      </a:r>
                    </a:p>
                    <a:p>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Indirect</a:t>
                      </a:r>
                    </a:p>
                    <a:p>
                      <a:endParaRPr lang="en-US" dirty="0"/>
                    </a:p>
                  </a:txBody>
                  <a:tcPr/>
                </a:tc>
                <a:extLst>
                  <a:ext uri="{0D108BD9-81ED-4DB2-BD59-A6C34878D82A}">
                    <a16:rowId xmlns:a16="http://schemas.microsoft.com/office/drawing/2014/main" val="10000"/>
                  </a:ext>
                </a:extLst>
              </a:tr>
              <a:tr h="893028">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mono-ocular view</a:t>
                      </a:r>
                    </a:p>
                    <a:p>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sym typeface="+mn-ea"/>
                        </a:rPr>
                        <a:t>bi-ocular view</a:t>
                      </a:r>
                    </a:p>
                    <a:p>
                      <a:endParaRPr lang="en-US" dirty="0"/>
                    </a:p>
                  </a:txBody>
                  <a:tcPr/>
                </a:tc>
                <a:extLst>
                  <a:ext uri="{0D108BD9-81ED-4DB2-BD59-A6C34878D82A}">
                    <a16:rowId xmlns:a16="http://schemas.microsoft.com/office/drawing/2014/main" val="10001"/>
                  </a:ext>
                </a:extLst>
              </a:tr>
              <a:tr h="893028">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Limited field of view</a:t>
                      </a:r>
                    </a:p>
                    <a:p>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wide field of view</a:t>
                      </a:r>
                    </a:p>
                    <a:p>
                      <a:endParaRPr lang="en-US" dirty="0"/>
                    </a:p>
                  </a:txBody>
                  <a:tcPr/>
                </a:tc>
                <a:extLst>
                  <a:ext uri="{0D108BD9-81ED-4DB2-BD59-A6C34878D82A}">
                    <a16:rowId xmlns:a16="http://schemas.microsoft.com/office/drawing/2014/main" val="10002"/>
                  </a:ext>
                </a:extLst>
              </a:tr>
              <a:tr h="1160937">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high magnification (X15)</a:t>
                      </a:r>
                    </a:p>
                    <a:p>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lower magnification (x2-5)</a:t>
                      </a:r>
                    </a:p>
                    <a:p>
                      <a:endParaRPr lang="en-US" dirty="0"/>
                    </a:p>
                  </a:txBody>
                  <a:tcPr/>
                </a:tc>
                <a:extLst>
                  <a:ext uri="{0D108BD9-81ED-4DB2-BD59-A6C34878D82A}">
                    <a16:rowId xmlns:a16="http://schemas.microsoft.com/office/drawing/2014/main" val="10003"/>
                  </a:ext>
                </a:extLst>
              </a:tr>
              <a:tr h="1428845">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Virtual (2d) and erect image</a:t>
                      </a:r>
                    </a:p>
                    <a:p>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Real (3d) but inverted image (both vertically and </a:t>
                      </a:r>
                      <a:r>
                        <a:rPr lang="en-US" sz="1800" dirty="0" err="1"/>
                        <a:t>horizontaly</a:t>
                      </a:r>
                      <a:r>
                        <a:rPr lang="en-US" sz="1800" dirty="0"/>
                        <a:t>/ upside down and right left)</a:t>
                      </a:r>
                    </a:p>
                    <a:p>
                      <a:endParaRPr lang="en-US" dirty="0"/>
                    </a:p>
                  </a:txBody>
                  <a:tcPr/>
                </a:tc>
                <a:extLst>
                  <a:ext uri="{0D108BD9-81ED-4DB2-BD59-A6C34878D82A}">
                    <a16:rowId xmlns:a16="http://schemas.microsoft.com/office/drawing/2014/main" val="10004"/>
                  </a:ext>
                </a:extLst>
              </a:tr>
              <a:tr h="1160937">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Has to come close to the patient</a:t>
                      </a:r>
                    </a:p>
                    <a:p>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Working distance is about 35-40cm</a:t>
                      </a:r>
                    </a:p>
                    <a:p>
                      <a:endParaRPr lang="en-US" dirty="0"/>
                    </a:p>
                  </a:txBody>
                  <a:tcPr/>
                </a:tc>
                <a:extLst>
                  <a:ext uri="{0D108BD9-81ED-4DB2-BD59-A6C34878D82A}">
                    <a16:rowId xmlns:a16="http://schemas.microsoft.com/office/drawing/2014/main" val="10005"/>
                  </a:ext>
                </a:extLst>
              </a:tr>
            </a:tbl>
          </a:graphicData>
        </a:graphic>
      </p:graphicFrame>
      <p:sp>
        <p:nvSpPr>
          <p:cNvPr id="3" name="عنصر نائب للمحتوى 2">
            <a:extLst>
              <a:ext uri="{FF2B5EF4-FFF2-40B4-BE49-F238E27FC236}">
                <a16:creationId xmlns:a16="http://schemas.microsoft.com/office/drawing/2014/main" id="{BF26B222-C675-477D-B44D-21D70BA64558}"/>
              </a:ext>
            </a:extLst>
          </p:cNvPr>
          <p:cNvSpPr txBox="1">
            <a:spLocks/>
          </p:cNvSpPr>
          <p:nvPr/>
        </p:nvSpPr>
        <p:spPr>
          <a:xfrm>
            <a:off x="296743" y="692696"/>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a:t>differences between</a:t>
            </a:r>
          </a:p>
          <a:p>
            <a:pPr>
              <a:buFont typeface="Arial" panose="020B0604020202020204" pitchFamily="34" charset="0"/>
              <a:buNone/>
            </a:pPr>
            <a:r>
              <a:rPr lang="en-US" b="1"/>
              <a:t> direct and indirect</a:t>
            </a:r>
          </a:p>
          <a:p>
            <a:pPr>
              <a:buFont typeface="Arial" panose="020B0604020202020204" pitchFamily="34" charset="0"/>
              <a:buNone/>
            </a:pPr>
            <a:r>
              <a:rPr lang="en-US" b="1"/>
              <a:t> ophthalmoscope </a:t>
            </a:r>
            <a:endParaRPr lang="en-US" b="1" dirty="0"/>
          </a:p>
        </p:txBody>
      </p:sp>
      <p:sp>
        <p:nvSpPr>
          <p:cNvPr id="4" name="Slide Number Placeholder 3">
            <a:extLst>
              <a:ext uri="{FF2B5EF4-FFF2-40B4-BE49-F238E27FC236}">
                <a16:creationId xmlns:a16="http://schemas.microsoft.com/office/drawing/2014/main" id="{C251D6DE-2100-694D-BC2D-533CF8058773}"/>
              </a:ext>
            </a:extLst>
          </p:cNvPr>
          <p:cNvSpPr>
            <a:spLocks noGrp="1"/>
          </p:cNvSpPr>
          <p:nvPr>
            <p:ph type="sldNum" sz="quarter" idx="12"/>
          </p:nvPr>
        </p:nvSpPr>
        <p:spPr/>
        <p:txBody>
          <a:bodyPr/>
          <a:lstStyle/>
          <a:p>
            <a:fld id="{E90C49B3-DFFD-4844-A6FF-8C37A804B8FA}" type="slidenum">
              <a:rPr lang="en-US" smtClean="0"/>
              <a:t>59</a:t>
            </a:fld>
            <a:endParaRPr lang="en-US"/>
          </a:p>
        </p:txBody>
      </p:sp>
    </p:spTree>
    <p:extLst>
      <p:ext uri="{BB962C8B-B14F-4D97-AF65-F5344CB8AC3E}">
        <p14:creationId xmlns:p14="http://schemas.microsoft.com/office/powerpoint/2010/main" val="1895606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person&amp;#39;s eyes&#10;&#10;Description automatically generated">
            <a:extLst>
              <a:ext uri="{FF2B5EF4-FFF2-40B4-BE49-F238E27FC236}">
                <a16:creationId xmlns:a16="http://schemas.microsoft.com/office/drawing/2014/main" id="{2ED48BCD-B9B1-0B3E-3B6B-368D6294F664}"/>
              </a:ext>
            </a:extLst>
          </p:cNvPr>
          <p:cNvPicPr>
            <a:picLocks noGrp="1" noChangeAspect="1"/>
          </p:cNvPicPr>
          <p:nvPr>
            <p:ph idx="1"/>
          </p:nvPr>
        </p:nvPicPr>
        <p:blipFill>
          <a:blip r:embed="rId2"/>
          <a:stretch>
            <a:fillRect/>
          </a:stretch>
        </p:blipFill>
        <p:spPr>
          <a:xfrm>
            <a:off x="5925942" y="1048907"/>
            <a:ext cx="3222775" cy="2685646"/>
          </a:xfrm>
        </p:spPr>
      </p:pic>
      <p:sp>
        <p:nvSpPr>
          <p:cNvPr id="5" name="TextBox 4">
            <a:extLst>
              <a:ext uri="{FF2B5EF4-FFF2-40B4-BE49-F238E27FC236}">
                <a16:creationId xmlns:a16="http://schemas.microsoft.com/office/drawing/2014/main" id="{B14F5617-F47B-92C3-CB98-0FB408F11CB0}"/>
              </a:ext>
            </a:extLst>
          </p:cNvPr>
          <p:cNvSpPr txBox="1"/>
          <p:nvPr/>
        </p:nvSpPr>
        <p:spPr>
          <a:xfrm>
            <a:off x="260902" y="1180272"/>
            <a:ext cx="5367130" cy="256224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dirty="0">
                <a:ea typeface="+mn-lt"/>
                <a:cs typeface="+mn-lt"/>
              </a:rPr>
              <a:t>3 Years old child with normal ocular motility</a:t>
            </a:r>
          </a:p>
          <a:p>
            <a:r>
              <a:rPr lang="en-US" dirty="0">
                <a:ea typeface="+mn-lt"/>
                <a:cs typeface="+mn-lt"/>
              </a:rPr>
              <a:t> ❖What is the name of this strabismus type ? </a:t>
            </a:r>
            <a:r>
              <a:rPr lang="en-US" dirty="0" err="1">
                <a:solidFill>
                  <a:srgbClr val="FF0000"/>
                </a:solidFill>
                <a:ea typeface="+mn-lt"/>
                <a:cs typeface="+mn-lt"/>
              </a:rPr>
              <a:t>OEsotropia</a:t>
            </a:r>
            <a:endParaRPr lang="en-US">
              <a:solidFill>
                <a:srgbClr val="FF0000"/>
              </a:solidFill>
              <a:ea typeface="+mn-lt"/>
              <a:cs typeface="+mn-lt"/>
            </a:endParaRPr>
          </a:p>
          <a:p>
            <a:r>
              <a:rPr lang="en-US" dirty="0">
                <a:ea typeface="+mn-lt"/>
                <a:cs typeface="+mn-lt"/>
              </a:rPr>
              <a:t> ❖Mention one differential diagnosis? </a:t>
            </a:r>
            <a:r>
              <a:rPr lang="en-US" dirty="0" err="1">
                <a:solidFill>
                  <a:srgbClr val="FF0000"/>
                </a:solidFill>
                <a:ea typeface="+mn-lt"/>
                <a:cs typeface="+mn-lt"/>
              </a:rPr>
              <a:t>oAbducent</a:t>
            </a:r>
            <a:r>
              <a:rPr lang="en-US" dirty="0">
                <a:solidFill>
                  <a:srgbClr val="FF0000"/>
                </a:solidFill>
                <a:ea typeface="+mn-lt"/>
                <a:cs typeface="+mn-lt"/>
              </a:rPr>
              <a:t> nerve paralysis ❖</a:t>
            </a:r>
          </a:p>
          <a:p>
            <a:r>
              <a:rPr lang="en-US" dirty="0">
                <a:ea typeface="+mn-lt"/>
                <a:cs typeface="+mn-lt"/>
              </a:rPr>
              <a:t>Is there any need for Surgery ? </a:t>
            </a:r>
            <a:r>
              <a:rPr lang="en-US" dirty="0" err="1">
                <a:solidFill>
                  <a:srgbClr val="FF0000"/>
                </a:solidFill>
                <a:ea typeface="+mn-lt"/>
                <a:cs typeface="+mn-lt"/>
              </a:rPr>
              <a:t>oNo</a:t>
            </a:r>
            <a:r>
              <a:rPr lang="en-US" dirty="0">
                <a:solidFill>
                  <a:srgbClr val="FF0000"/>
                </a:solidFill>
                <a:ea typeface="+mn-lt"/>
                <a:cs typeface="+mn-lt"/>
              </a:rPr>
              <a:t>, it can be fixed with glasses, (notice that he has normal ocular motility)</a:t>
            </a:r>
          </a:p>
          <a:p>
            <a:r>
              <a:rPr lang="en-US" dirty="0">
                <a:ea typeface="+mn-lt"/>
                <a:cs typeface="+mn-lt"/>
              </a:rPr>
              <a:t> ❖Will this child be able to develop 3D vision (stereopsis) ? </a:t>
            </a:r>
            <a:r>
              <a:rPr lang="en-US" dirty="0" err="1">
                <a:ea typeface="+mn-lt"/>
                <a:cs typeface="+mn-lt"/>
              </a:rPr>
              <a:t>o</a:t>
            </a:r>
            <a:r>
              <a:rPr lang="en-US" dirty="0" err="1">
                <a:solidFill>
                  <a:srgbClr val="FF0000"/>
                </a:solidFill>
                <a:ea typeface="+mn-lt"/>
                <a:cs typeface="+mn-lt"/>
              </a:rPr>
              <a:t>Yes</a:t>
            </a:r>
            <a:r>
              <a:rPr lang="en-US" dirty="0">
                <a:solidFill>
                  <a:srgbClr val="FF0000"/>
                </a:solidFill>
                <a:ea typeface="+mn-lt"/>
                <a:cs typeface="+mn-lt"/>
              </a:rPr>
              <a:t>, his age is below 4 years</a:t>
            </a:r>
            <a:endParaRPr lang="en-US">
              <a:solidFill>
                <a:srgbClr val="FF0000"/>
              </a:solidFill>
              <a:cs typeface="Calibri"/>
            </a:endParaRPr>
          </a:p>
        </p:txBody>
      </p:sp>
    </p:spTree>
    <p:extLst>
      <p:ext uri="{BB962C8B-B14F-4D97-AF65-F5344CB8AC3E}">
        <p14:creationId xmlns:p14="http://schemas.microsoft.com/office/powerpoint/2010/main" val="2436390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CBAAFD8E-6E56-479D-81CE-95990F13C4CE}"/>
              </a:ext>
            </a:extLst>
          </p:cNvPr>
          <p:cNvSpPr txBox="1">
            <a:spLocks/>
          </p:cNvSpPr>
          <p:nvPr/>
        </p:nvSpPr>
        <p:spPr>
          <a:xfrm>
            <a:off x="179512" y="692696"/>
            <a:ext cx="8126288"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b="1">
                <a:solidFill>
                  <a:schemeClr val="tx1">
                    <a:lumMod val="95000"/>
                    <a:lumOff val="5000"/>
                  </a:schemeClr>
                </a:solidFill>
              </a:rPr>
              <a:t>What is myopia?</a:t>
            </a:r>
          </a:p>
          <a:p>
            <a:pPr marL="0" indent="0">
              <a:buFont typeface="Arial" panose="020B0604020202020204" pitchFamily="34" charset="0"/>
              <a:buNone/>
            </a:pPr>
            <a:r>
              <a:rPr lang="en-US" sz="2800" b="1">
                <a:solidFill>
                  <a:schemeClr val="tx1">
                    <a:lumMod val="95000"/>
                    <a:lumOff val="5000"/>
                  </a:schemeClr>
                </a:solidFill>
              </a:rPr>
              <a:t>Short-sightedndess or focusing of light in front of retina,</a:t>
            </a:r>
            <a:r>
              <a:rPr lang="en-US" sz="2800">
                <a:solidFill>
                  <a:schemeClr val="tx1">
                    <a:lumMod val="95000"/>
                    <a:lumOff val="5000"/>
                  </a:schemeClr>
                </a:solidFill>
              </a:rPr>
              <a:t> the optical power of the eye is too high.</a:t>
            </a:r>
          </a:p>
          <a:p>
            <a:r>
              <a:rPr lang="en-US" sz="2800" b="1">
                <a:solidFill>
                  <a:schemeClr val="tx1">
                    <a:lumMod val="95000"/>
                    <a:lumOff val="5000"/>
                  </a:schemeClr>
                </a:solidFill>
              </a:rPr>
              <a:t>How we test visual acuity?</a:t>
            </a:r>
          </a:p>
          <a:p>
            <a:pPr marL="0" indent="0">
              <a:buFont typeface="Arial" panose="020B0604020202020204" pitchFamily="34" charset="0"/>
              <a:buNone/>
            </a:pPr>
            <a:r>
              <a:rPr lang="en-US" sz="2800" b="1">
                <a:solidFill>
                  <a:schemeClr val="tx1">
                    <a:lumMod val="95000"/>
                    <a:lumOff val="5000"/>
                  </a:schemeClr>
                </a:solidFill>
              </a:rPr>
              <a:t>Using chart from 6m distance, if not see we decrease 1m in each time, if not see using finger counting, if not see using light perception </a:t>
            </a:r>
            <a:endParaRPr lang="en-US" sz="2800" b="1" dirty="0">
              <a:solidFill>
                <a:schemeClr val="tx1">
                  <a:lumMod val="95000"/>
                  <a:lumOff val="5000"/>
                </a:schemeClr>
              </a:solidFill>
            </a:endParaRPr>
          </a:p>
        </p:txBody>
      </p:sp>
      <p:sp>
        <p:nvSpPr>
          <p:cNvPr id="3" name="Slide Number Placeholder 2">
            <a:extLst>
              <a:ext uri="{FF2B5EF4-FFF2-40B4-BE49-F238E27FC236}">
                <a16:creationId xmlns:a16="http://schemas.microsoft.com/office/drawing/2014/main" id="{80BCAE84-B78D-4FDB-2294-F60CE3795D56}"/>
              </a:ext>
            </a:extLst>
          </p:cNvPr>
          <p:cNvSpPr>
            <a:spLocks noGrp="1"/>
          </p:cNvSpPr>
          <p:nvPr>
            <p:ph type="sldNum" sz="quarter" idx="12"/>
          </p:nvPr>
        </p:nvSpPr>
        <p:spPr/>
        <p:txBody>
          <a:bodyPr/>
          <a:lstStyle/>
          <a:p>
            <a:fld id="{E90C49B3-DFFD-4844-A6FF-8C37A804B8FA}" type="slidenum">
              <a:rPr lang="en-US" smtClean="0"/>
              <a:t>60</a:t>
            </a:fld>
            <a:endParaRPr lang="en-US"/>
          </a:p>
        </p:txBody>
      </p:sp>
    </p:spTree>
    <p:extLst>
      <p:ext uri="{BB962C8B-B14F-4D97-AF65-F5344CB8AC3E}">
        <p14:creationId xmlns:p14="http://schemas.microsoft.com/office/powerpoint/2010/main" val="4162307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7D5B9534-1FC5-42A5-A985-0F21C878430A}"/>
              </a:ext>
            </a:extLst>
          </p:cNvPr>
          <p:cNvSpPr txBox="1">
            <a:spLocks/>
          </p:cNvSpPr>
          <p:nvPr/>
        </p:nvSpPr>
        <p:spPr>
          <a:xfrm>
            <a:off x="256828" y="548680"/>
            <a:ext cx="8630344" cy="435133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b="1">
                <a:solidFill>
                  <a:schemeClr val="tx1">
                    <a:lumMod val="95000"/>
                    <a:lumOff val="5000"/>
                  </a:schemeClr>
                </a:solidFill>
              </a:rPr>
              <a:t>What is RAPD?</a:t>
            </a:r>
          </a:p>
          <a:p>
            <a:r>
              <a:rPr lang="en-US" sz="2800">
                <a:solidFill>
                  <a:schemeClr val="tx1">
                    <a:lumMod val="95000"/>
                    <a:lumOff val="5000"/>
                  </a:schemeClr>
                </a:solidFill>
              </a:rPr>
              <a:t>Decrease in pupil contraction when one eye is stimulated by light compared with when the opposite eye is stimulated by light.</a:t>
            </a:r>
          </a:p>
          <a:p>
            <a:endParaRPr lang="en-US" sz="2800">
              <a:solidFill>
                <a:schemeClr val="tx1">
                  <a:lumMod val="95000"/>
                  <a:lumOff val="5000"/>
                </a:schemeClr>
              </a:solidFill>
            </a:endParaRPr>
          </a:p>
          <a:p>
            <a:r>
              <a:rPr lang="en-US" sz="2800" b="1">
                <a:solidFill>
                  <a:schemeClr val="tx1">
                    <a:lumMod val="95000"/>
                    <a:lumOff val="5000"/>
                  </a:schemeClr>
                </a:solidFill>
              </a:rPr>
              <a:t>Causes of RAPD?</a:t>
            </a:r>
          </a:p>
          <a:p>
            <a:r>
              <a:rPr lang="en-US" sz="2800">
                <a:solidFill>
                  <a:schemeClr val="tx1">
                    <a:lumMod val="95000"/>
                    <a:lumOff val="5000"/>
                  </a:schemeClr>
                </a:solidFill>
              </a:rPr>
              <a:t>Optic neuritis</a:t>
            </a:r>
          </a:p>
          <a:p>
            <a:r>
              <a:rPr lang="en-US" sz="2800">
                <a:solidFill>
                  <a:schemeClr val="tx1">
                    <a:lumMod val="95000"/>
                    <a:lumOff val="5000"/>
                  </a:schemeClr>
                </a:solidFill>
              </a:rPr>
              <a:t>Optic vascular disease</a:t>
            </a:r>
          </a:p>
          <a:p>
            <a:r>
              <a:rPr lang="en-US" sz="2800">
                <a:solidFill>
                  <a:schemeClr val="tx1">
                    <a:lumMod val="95000"/>
                    <a:lumOff val="5000"/>
                  </a:schemeClr>
                </a:solidFill>
              </a:rPr>
              <a:t>Severe glucoma </a:t>
            </a:r>
          </a:p>
          <a:p>
            <a:r>
              <a:rPr lang="en-US" sz="2800">
                <a:solidFill>
                  <a:schemeClr val="tx1">
                    <a:lumMod val="95000"/>
                    <a:lumOff val="5000"/>
                  </a:schemeClr>
                </a:solidFill>
              </a:rPr>
              <a:t>Giant cell arteritis </a:t>
            </a:r>
            <a:endParaRPr lang="en-US" sz="2800" dirty="0">
              <a:solidFill>
                <a:schemeClr val="tx1">
                  <a:lumMod val="95000"/>
                  <a:lumOff val="5000"/>
                </a:schemeClr>
              </a:solidFill>
            </a:endParaRPr>
          </a:p>
        </p:txBody>
      </p:sp>
      <p:sp>
        <p:nvSpPr>
          <p:cNvPr id="3" name="Slide Number Placeholder 2">
            <a:extLst>
              <a:ext uri="{FF2B5EF4-FFF2-40B4-BE49-F238E27FC236}">
                <a16:creationId xmlns:a16="http://schemas.microsoft.com/office/drawing/2014/main" id="{3F6B149D-22FF-B376-DE6B-5CA63D15E52A}"/>
              </a:ext>
            </a:extLst>
          </p:cNvPr>
          <p:cNvSpPr>
            <a:spLocks noGrp="1"/>
          </p:cNvSpPr>
          <p:nvPr>
            <p:ph type="sldNum" sz="quarter" idx="12"/>
          </p:nvPr>
        </p:nvSpPr>
        <p:spPr/>
        <p:txBody>
          <a:bodyPr/>
          <a:lstStyle/>
          <a:p>
            <a:fld id="{E90C49B3-DFFD-4844-A6FF-8C37A804B8FA}" type="slidenum">
              <a:rPr lang="en-US" smtClean="0"/>
              <a:t>61</a:t>
            </a:fld>
            <a:endParaRPr lang="en-US"/>
          </a:p>
        </p:txBody>
      </p:sp>
    </p:spTree>
    <p:extLst>
      <p:ext uri="{BB962C8B-B14F-4D97-AF65-F5344CB8AC3E}">
        <p14:creationId xmlns:p14="http://schemas.microsoft.com/office/powerpoint/2010/main" val="1097408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8772B-66DC-4841-B8CC-2D37EBE89C27}"/>
              </a:ext>
            </a:extLst>
          </p:cNvPr>
          <p:cNvSpPr txBox="1">
            <a:spLocks/>
          </p:cNvSpPr>
          <p:nvPr/>
        </p:nvSpPr>
        <p:spPr>
          <a:xfrm>
            <a:off x="107504" y="1628800"/>
            <a:ext cx="9144000" cy="2387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Ophthalmology Mini-Osce Archive </a:t>
            </a:r>
            <a:endParaRPr lang="ar-JO" dirty="0"/>
          </a:p>
        </p:txBody>
      </p:sp>
      <p:sp>
        <p:nvSpPr>
          <p:cNvPr id="3" name="TextBox 2">
            <a:extLst>
              <a:ext uri="{FF2B5EF4-FFF2-40B4-BE49-F238E27FC236}">
                <a16:creationId xmlns:a16="http://schemas.microsoft.com/office/drawing/2014/main" id="{1E5D2A13-2692-4C0C-AC17-2C99F05B01A6}"/>
              </a:ext>
            </a:extLst>
          </p:cNvPr>
          <p:cNvSpPr txBox="1"/>
          <p:nvPr/>
        </p:nvSpPr>
        <p:spPr>
          <a:xfrm>
            <a:off x="2123728" y="3554735"/>
            <a:ext cx="5370491" cy="461665"/>
          </a:xfrm>
          <a:prstGeom prst="rect">
            <a:avLst/>
          </a:prstGeom>
          <a:noFill/>
        </p:spPr>
        <p:txBody>
          <a:bodyPr wrap="square" rtlCol="1">
            <a:spAutoFit/>
          </a:bodyPr>
          <a:lstStyle/>
          <a:p>
            <a:pPr algn="ctr"/>
            <a:r>
              <a:rPr lang="en-US" sz="2400" dirty="0"/>
              <a:t>Asma’a Ghanem  &amp; Razan Al-</a:t>
            </a:r>
            <a:r>
              <a:rPr lang="en-US" sz="2400" dirty="0" err="1"/>
              <a:t>tarawneh</a:t>
            </a:r>
            <a:endParaRPr lang="ar-JO" sz="2400" dirty="0"/>
          </a:p>
        </p:txBody>
      </p:sp>
      <p:sp>
        <p:nvSpPr>
          <p:cNvPr id="4" name="Subtitle 2">
            <a:extLst>
              <a:ext uri="{FF2B5EF4-FFF2-40B4-BE49-F238E27FC236}">
                <a16:creationId xmlns:a16="http://schemas.microsoft.com/office/drawing/2014/main" id="{7AFFABE5-77A2-4A89-A929-E87CEC17A919}"/>
              </a:ext>
            </a:extLst>
          </p:cNvPr>
          <p:cNvSpPr txBox="1">
            <a:spLocks/>
          </p:cNvSpPr>
          <p:nvPr/>
        </p:nvSpPr>
        <p:spPr>
          <a:xfrm>
            <a:off x="94725" y="2822600"/>
            <a:ext cx="9144000" cy="1655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t>Prepared By : </a:t>
            </a:r>
          </a:p>
          <a:p>
            <a:pPr marL="0" indent="0" algn="ctr">
              <a:buNone/>
            </a:pPr>
            <a:endParaRPr lang="en-US"/>
          </a:p>
          <a:p>
            <a:pPr marL="0" indent="0" algn="ctr">
              <a:buNone/>
            </a:pPr>
            <a:endParaRPr lang="ar-JO" dirty="0"/>
          </a:p>
        </p:txBody>
      </p:sp>
      <p:sp>
        <p:nvSpPr>
          <p:cNvPr id="5" name="Slide Number Placeholder 4">
            <a:extLst>
              <a:ext uri="{FF2B5EF4-FFF2-40B4-BE49-F238E27FC236}">
                <a16:creationId xmlns:a16="http://schemas.microsoft.com/office/drawing/2014/main" id="{E6F81D6D-3AB5-C4AC-82A7-AF02DDC13615}"/>
              </a:ext>
            </a:extLst>
          </p:cNvPr>
          <p:cNvSpPr>
            <a:spLocks noGrp="1"/>
          </p:cNvSpPr>
          <p:nvPr>
            <p:ph type="sldNum" sz="quarter" idx="12"/>
          </p:nvPr>
        </p:nvSpPr>
        <p:spPr/>
        <p:txBody>
          <a:bodyPr/>
          <a:lstStyle/>
          <a:p>
            <a:fld id="{E90C49B3-DFFD-4844-A6FF-8C37A804B8FA}" type="slidenum">
              <a:rPr lang="en-US" smtClean="0"/>
              <a:t>62</a:t>
            </a:fld>
            <a:endParaRPr lang="en-US"/>
          </a:p>
        </p:txBody>
      </p:sp>
    </p:spTree>
    <p:extLst>
      <p:ext uri="{BB962C8B-B14F-4D97-AF65-F5344CB8AC3E}">
        <p14:creationId xmlns:p14="http://schemas.microsoft.com/office/powerpoint/2010/main" val="2143634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E3C8-BD99-41B0-90E2-2C4E9851810F}"/>
              </a:ext>
            </a:extLst>
          </p:cNvPr>
          <p:cNvSpPr txBox="1">
            <a:spLocks/>
          </p:cNvSpPr>
          <p:nvPr/>
        </p:nvSpPr>
        <p:spPr>
          <a:xfrm>
            <a:off x="195198" y="188640"/>
            <a:ext cx="8928992"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a:t>Q1. 60 year old man presented to your clinic. With blurred vision  . visual acuity in his left eye of 20/200   the last HgA1c reading was 8.5.</a:t>
            </a:r>
            <a:br>
              <a:rPr lang="en-US" sz="2400"/>
            </a:br>
            <a:br>
              <a:rPr lang="ar-SA" sz="2400"/>
            </a:br>
            <a:endParaRPr lang="ar-JO" sz="2400" dirty="0"/>
          </a:p>
        </p:txBody>
      </p:sp>
      <p:pic>
        <p:nvPicPr>
          <p:cNvPr id="3" name="Content Placeholder 3">
            <a:extLst>
              <a:ext uri="{FF2B5EF4-FFF2-40B4-BE49-F238E27FC236}">
                <a16:creationId xmlns:a16="http://schemas.microsoft.com/office/drawing/2014/main" id="{CCC20A09-0838-44ED-BB01-9D51FBFC0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725" y="2410611"/>
            <a:ext cx="3597465" cy="3096344"/>
          </a:xfrm>
          <a:prstGeom prst="rect">
            <a:avLst/>
          </a:prstGeom>
        </p:spPr>
      </p:pic>
      <p:sp>
        <p:nvSpPr>
          <p:cNvPr id="4" name="TextBox 3">
            <a:extLst>
              <a:ext uri="{FF2B5EF4-FFF2-40B4-BE49-F238E27FC236}">
                <a16:creationId xmlns:a16="http://schemas.microsoft.com/office/drawing/2014/main" id="{68458165-8495-4212-AB01-B0AA20F26F5C}"/>
              </a:ext>
            </a:extLst>
          </p:cNvPr>
          <p:cNvSpPr txBox="1"/>
          <p:nvPr/>
        </p:nvSpPr>
        <p:spPr>
          <a:xfrm>
            <a:off x="188504" y="1351045"/>
            <a:ext cx="7624294" cy="830997"/>
          </a:xfrm>
          <a:prstGeom prst="rect">
            <a:avLst/>
          </a:prstGeom>
          <a:noFill/>
        </p:spPr>
        <p:txBody>
          <a:bodyPr wrap="square" rtlCol="1">
            <a:spAutoFit/>
          </a:bodyPr>
          <a:lstStyle/>
          <a:p>
            <a:pPr algn="l"/>
            <a:r>
              <a:rPr lang="en-US" sz="2400" dirty="0"/>
              <a:t>1.From what he is complaining according to the picture?</a:t>
            </a:r>
          </a:p>
          <a:p>
            <a:pPr algn="l"/>
            <a:r>
              <a:rPr lang="en-US" sz="2400" dirty="0">
                <a:solidFill>
                  <a:srgbClr val="FF0000"/>
                </a:solidFill>
              </a:rPr>
              <a:t>Mature cataract</a:t>
            </a:r>
            <a:endParaRPr lang="ar-JO" sz="2400" dirty="0">
              <a:solidFill>
                <a:srgbClr val="FF0000"/>
              </a:solidFill>
            </a:endParaRPr>
          </a:p>
        </p:txBody>
      </p:sp>
      <p:sp>
        <p:nvSpPr>
          <p:cNvPr id="5" name="TextBox 4">
            <a:extLst>
              <a:ext uri="{FF2B5EF4-FFF2-40B4-BE49-F238E27FC236}">
                <a16:creationId xmlns:a16="http://schemas.microsoft.com/office/drawing/2014/main" id="{22BCDF59-FDB4-4654-B959-89662947AB8A}"/>
              </a:ext>
            </a:extLst>
          </p:cNvPr>
          <p:cNvSpPr txBox="1"/>
          <p:nvPr/>
        </p:nvSpPr>
        <p:spPr>
          <a:xfrm>
            <a:off x="195198" y="2191508"/>
            <a:ext cx="6091707" cy="1938992"/>
          </a:xfrm>
          <a:prstGeom prst="rect">
            <a:avLst/>
          </a:prstGeom>
          <a:noFill/>
        </p:spPr>
        <p:txBody>
          <a:bodyPr wrap="square" rtlCol="1">
            <a:spAutoFit/>
          </a:bodyPr>
          <a:lstStyle/>
          <a:p>
            <a:pPr algn="l"/>
            <a:r>
              <a:rPr lang="en-US" sz="2400" dirty="0"/>
              <a:t>2. Mention 3 surgeries for his condition?</a:t>
            </a:r>
          </a:p>
          <a:p>
            <a:pPr algn="l"/>
            <a:r>
              <a:rPr lang="en-US" sz="2400" i="0" u="none" strike="noStrike" cap="none" dirty="0">
                <a:solidFill>
                  <a:srgbClr val="FF0000"/>
                </a:solidFill>
                <a:latin typeface="DM Sans"/>
                <a:ea typeface="DM Sans"/>
                <a:cs typeface="DM Sans"/>
                <a:sym typeface="DM Sans"/>
              </a:rPr>
              <a:t>phacoemulsification</a:t>
            </a:r>
          </a:p>
          <a:p>
            <a:pPr algn="l"/>
            <a:r>
              <a:rPr lang="en-US" sz="2400" i="0" u="none" strike="noStrike" cap="none" dirty="0">
                <a:solidFill>
                  <a:srgbClr val="FF0000"/>
                </a:solidFill>
                <a:latin typeface="DM Sans"/>
                <a:ea typeface="DM Sans"/>
                <a:cs typeface="DM Sans"/>
                <a:sym typeface="DM Sans"/>
              </a:rPr>
              <a:t>extracapsular cataract extraction ( ECCE ).</a:t>
            </a:r>
          </a:p>
          <a:p>
            <a:pPr algn="l"/>
            <a:r>
              <a:rPr lang="en-US" sz="2400" i="0" u="none" strike="noStrike" cap="none" dirty="0">
                <a:solidFill>
                  <a:srgbClr val="FF0000"/>
                </a:solidFill>
                <a:latin typeface="DM Sans"/>
                <a:ea typeface="DM Sans"/>
                <a:cs typeface="DM Sans"/>
                <a:sym typeface="DM Sans"/>
              </a:rPr>
              <a:t>Intra Capsular Cataract Extraction( ICCE ) :</a:t>
            </a:r>
            <a:endParaRPr lang="en-US" sz="2400" dirty="0">
              <a:solidFill>
                <a:srgbClr val="FF0000"/>
              </a:solidFill>
            </a:endParaRPr>
          </a:p>
          <a:p>
            <a:pPr algn="l"/>
            <a:endParaRPr lang="ar-JO" sz="2400" dirty="0">
              <a:solidFill>
                <a:srgbClr val="FF0000"/>
              </a:solidFill>
            </a:endParaRPr>
          </a:p>
        </p:txBody>
      </p:sp>
      <p:sp>
        <p:nvSpPr>
          <p:cNvPr id="6" name="TextBox 5">
            <a:extLst>
              <a:ext uri="{FF2B5EF4-FFF2-40B4-BE49-F238E27FC236}">
                <a16:creationId xmlns:a16="http://schemas.microsoft.com/office/drawing/2014/main" id="{44C043FB-E128-4F1F-9C03-2BD216832A9A}"/>
              </a:ext>
            </a:extLst>
          </p:cNvPr>
          <p:cNvSpPr txBox="1"/>
          <p:nvPr/>
        </p:nvSpPr>
        <p:spPr>
          <a:xfrm>
            <a:off x="195198" y="3958783"/>
            <a:ext cx="5456922" cy="1938992"/>
          </a:xfrm>
          <a:prstGeom prst="rect">
            <a:avLst/>
          </a:prstGeom>
          <a:noFill/>
        </p:spPr>
        <p:txBody>
          <a:bodyPr wrap="square" rtlCol="1">
            <a:spAutoFit/>
          </a:bodyPr>
          <a:lstStyle/>
          <a:p>
            <a:pPr algn="l"/>
            <a:r>
              <a:rPr lang="en-US" sz="2400" dirty="0"/>
              <a:t>3. 2 complications may occur during surgery?</a:t>
            </a:r>
          </a:p>
          <a:p>
            <a:pPr algn="l"/>
            <a:r>
              <a:rPr lang="en-US" sz="2400" i="0" u="none" strike="noStrike" cap="none" dirty="0">
                <a:solidFill>
                  <a:srgbClr val="FF0000"/>
                </a:solidFill>
                <a:latin typeface="DM Sans"/>
                <a:ea typeface="DM Sans"/>
                <a:cs typeface="DM Sans"/>
                <a:sym typeface="DM Sans"/>
              </a:rPr>
              <a:t>Vitreous loss</a:t>
            </a:r>
          </a:p>
          <a:p>
            <a:pPr algn="l"/>
            <a:r>
              <a:rPr lang="en-US" sz="2400" i="0" u="none" strike="noStrike" cap="none" dirty="0">
                <a:solidFill>
                  <a:srgbClr val="FF0000"/>
                </a:solidFill>
                <a:latin typeface="DM Sans"/>
                <a:ea typeface="DM Sans"/>
                <a:cs typeface="DM Sans"/>
                <a:sym typeface="DM Sans"/>
              </a:rPr>
              <a:t>Retinal detachment</a:t>
            </a:r>
          </a:p>
          <a:p>
            <a:pPr algn="l"/>
            <a:endParaRPr lang="ar-JO" sz="2400" dirty="0">
              <a:solidFill>
                <a:srgbClr val="FF0000"/>
              </a:solidFill>
            </a:endParaRPr>
          </a:p>
        </p:txBody>
      </p:sp>
      <p:sp>
        <p:nvSpPr>
          <p:cNvPr id="7" name="Slide Number Placeholder 6">
            <a:extLst>
              <a:ext uri="{FF2B5EF4-FFF2-40B4-BE49-F238E27FC236}">
                <a16:creationId xmlns:a16="http://schemas.microsoft.com/office/drawing/2014/main" id="{CD76307D-C13F-1069-F862-5FEFEC665072}"/>
              </a:ext>
            </a:extLst>
          </p:cNvPr>
          <p:cNvSpPr>
            <a:spLocks noGrp="1"/>
          </p:cNvSpPr>
          <p:nvPr>
            <p:ph type="sldNum" sz="quarter" idx="12"/>
          </p:nvPr>
        </p:nvSpPr>
        <p:spPr/>
        <p:txBody>
          <a:bodyPr/>
          <a:lstStyle/>
          <a:p>
            <a:fld id="{E90C49B3-DFFD-4844-A6FF-8C37A804B8FA}" type="slidenum">
              <a:rPr lang="en-US" smtClean="0"/>
              <a:t>63</a:t>
            </a:fld>
            <a:endParaRPr lang="en-US"/>
          </a:p>
        </p:txBody>
      </p:sp>
    </p:spTree>
    <p:extLst>
      <p:ext uri="{BB962C8B-B14F-4D97-AF65-F5344CB8AC3E}">
        <p14:creationId xmlns:p14="http://schemas.microsoft.com/office/powerpoint/2010/main" val="18715847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C391631-A8DD-4E68-91E7-3FE81725093E}"/>
              </a:ext>
            </a:extLst>
          </p:cNvPr>
          <p:cNvSpPr txBox="1">
            <a:spLocks/>
          </p:cNvSpPr>
          <p:nvPr/>
        </p:nvSpPr>
        <p:spPr>
          <a:xfrm>
            <a:off x="798491" y="1757262"/>
            <a:ext cx="5418342" cy="3412229"/>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a:t>1.What is the finding ? </a:t>
            </a:r>
          </a:p>
          <a:p>
            <a:pPr lvl="1"/>
            <a:r>
              <a:rPr lang="en-GB" sz="2400">
                <a:solidFill>
                  <a:srgbClr val="FF0000"/>
                </a:solidFill>
              </a:rPr>
              <a:t>Dendritic ulcer </a:t>
            </a:r>
          </a:p>
          <a:p>
            <a:r>
              <a:rPr lang="en-GB" sz="2400"/>
              <a:t>2.What is the most susceptible causing microorganism ? </a:t>
            </a:r>
          </a:p>
          <a:p>
            <a:pPr lvl="1"/>
            <a:r>
              <a:rPr lang="en-GB" sz="2400">
                <a:solidFill>
                  <a:srgbClr val="FF0000"/>
                </a:solidFill>
              </a:rPr>
              <a:t>HSV </a:t>
            </a:r>
          </a:p>
          <a:p>
            <a:r>
              <a:rPr lang="en-GB" sz="2400"/>
              <a:t>3.Treatment ? </a:t>
            </a:r>
          </a:p>
          <a:p>
            <a:pPr lvl="1"/>
            <a:r>
              <a:rPr lang="en-GB" sz="2400">
                <a:solidFill>
                  <a:srgbClr val="FF0000"/>
                </a:solidFill>
              </a:rPr>
              <a:t>Topical antiviral; acyclovir </a:t>
            </a:r>
          </a:p>
          <a:p>
            <a:pPr lvl="1"/>
            <a:r>
              <a:rPr lang="en-GB" sz="2400">
                <a:solidFill>
                  <a:srgbClr val="FF0000"/>
                </a:solidFill>
              </a:rPr>
              <a:t>Avoid steroids  </a:t>
            </a:r>
            <a:endParaRPr lang="ar-JO" sz="2400" dirty="0">
              <a:solidFill>
                <a:srgbClr val="FF0000"/>
              </a:solidFill>
            </a:endParaRPr>
          </a:p>
        </p:txBody>
      </p:sp>
      <p:pic>
        <p:nvPicPr>
          <p:cNvPr id="3" name="Picture 2">
            <a:extLst>
              <a:ext uri="{FF2B5EF4-FFF2-40B4-BE49-F238E27FC236}">
                <a16:creationId xmlns:a16="http://schemas.microsoft.com/office/drawing/2014/main" id="{97A5DE7F-B7CE-4595-91D9-9DC25F77292C}"/>
              </a:ext>
            </a:extLst>
          </p:cNvPr>
          <p:cNvPicPr>
            <a:picLocks noChangeAspect="1"/>
          </p:cNvPicPr>
          <p:nvPr/>
        </p:nvPicPr>
        <p:blipFill rotWithShape="1">
          <a:blip r:embed="rId2"/>
          <a:srcRect b="8430"/>
          <a:stretch>
            <a:fillRect/>
          </a:stretch>
        </p:blipFill>
        <p:spPr>
          <a:xfrm>
            <a:off x="5652120" y="3415477"/>
            <a:ext cx="3017520" cy="2235075"/>
          </a:xfrm>
          <a:prstGeom prst="rect">
            <a:avLst/>
          </a:prstGeom>
        </p:spPr>
      </p:pic>
      <p:sp>
        <p:nvSpPr>
          <p:cNvPr id="4" name="Title 1">
            <a:extLst>
              <a:ext uri="{FF2B5EF4-FFF2-40B4-BE49-F238E27FC236}">
                <a16:creationId xmlns:a16="http://schemas.microsoft.com/office/drawing/2014/main" id="{996EBAC3-DAB6-4E60-8288-9EE84A1489B9}"/>
              </a:ext>
            </a:extLst>
          </p:cNvPr>
          <p:cNvSpPr txBox="1">
            <a:spLocks/>
          </p:cNvSpPr>
          <p:nvPr/>
        </p:nvSpPr>
        <p:spPr>
          <a:xfrm>
            <a:off x="2153840" y="1036999"/>
            <a:ext cx="2949178" cy="65151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Q2: </a:t>
            </a:r>
            <a:endParaRPr lang="ar-JO" dirty="0"/>
          </a:p>
        </p:txBody>
      </p:sp>
      <p:sp>
        <p:nvSpPr>
          <p:cNvPr id="5" name="Slide Number Placeholder 4">
            <a:extLst>
              <a:ext uri="{FF2B5EF4-FFF2-40B4-BE49-F238E27FC236}">
                <a16:creationId xmlns:a16="http://schemas.microsoft.com/office/drawing/2014/main" id="{D6F6447C-D406-37DC-5EA3-EEDBA900AF52}"/>
              </a:ext>
            </a:extLst>
          </p:cNvPr>
          <p:cNvSpPr>
            <a:spLocks noGrp="1"/>
          </p:cNvSpPr>
          <p:nvPr>
            <p:ph type="sldNum" sz="quarter" idx="12"/>
          </p:nvPr>
        </p:nvSpPr>
        <p:spPr/>
        <p:txBody>
          <a:bodyPr/>
          <a:lstStyle/>
          <a:p>
            <a:fld id="{E90C49B3-DFFD-4844-A6FF-8C37A804B8FA}" type="slidenum">
              <a:rPr lang="en-US" smtClean="0"/>
              <a:t>64</a:t>
            </a:fld>
            <a:endParaRPr lang="en-US"/>
          </a:p>
        </p:txBody>
      </p:sp>
    </p:spTree>
    <p:extLst>
      <p:ext uri="{BB962C8B-B14F-4D97-AF65-F5344CB8AC3E}">
        <p14:creationId xmlns:p14="http://schemas.microsoft.com/office/powerpoint/2010/main" val="3530946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2459ADE-4CEF-4620-9F56-62DC910D7722}"/>
              </a:ext>
            </a:extLst>
          </p:cNvPr>
          <p:cNvSpPr txBox="1">
            <a:spLocks/>
          </p:cNvSpPr>
          <p:nvPr/>
        </p:nvSpPr>
        <p:spPr>
          <a:xfrm>
            <a:off x="179512" y="260648"/>
            <a:ext cx="9145016" cy="50405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a:t>Q3 </a:t>
            </a:r>
            <a:br>
              <a:rPr lang="en-US" sz="2800"/>
            </a:br>
            <a:r>
              <a:rPr lang="en-US" sz="2800"/>
              <a:t>60- year old man, come to emergency department with sudden blurring of vision</a:t>
            </a:r>
            <a:endParaRPr lang="en-US" sz="2800" dirty="0"/>
          </a:p>
        </p:txBody>
      </p:sp>
      <p:sp>
        <p:nvSpPr>
          <p:cNvPr id="3" name="عنصر نائب للمحتوى 2">
            <a:extLst>
              <a:ext uri="{FF2B5EF4-FFF2-40B4-BE49-F238E27FC236}">
                <a16:creationId xmlns:a16="http://schemas.microsoft.com/office/drawing/2014/main" id="{DF435021-DB9F-4CB1-95C2-31F27798DE32}"/>
              </a:ext>
            </a:extLst>
          </p:cNvPr>
          <p:cNvSpPr txBox="1">
            <a:spLocks/>
          </p:cNvSpPr>
          <p:nvPr/>
        </p:nvSpPr>
        <p:spPr>
          <a:xfrm>
            <a:off x="838200" y="1854558"/>
            <a:ext cx="5181600" cy="4773166"/>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Name of this sign?</a:t>
            </a:r>
          </a:p>
          <a:p>
            <a:pPr marL="0" indent="0">
              <a:buFont typeface="Arial" panose="020B0604020202020204" pitchFamily="34" charset="0"/>
              <a:buNone/>
            </a:pPr>
            <a:r>
              <a:rPr lang="en-US">
                <a:solidFill>
                  <a:srgbClr val="FF0000"/>
                </a:solidFill>
              </a:rPr>
              <a:t>Kochers sign</a:t>
            </a:r>
          </a:p>
          <a:p>
            <a:r>
              <a:rPr lang="en-US"/>
              <a:t>What the cause of blurring of vision?</a:t>
            </a:r>
          </a:p>
          <a:p>
            <a:pPr marL="0" indent="0">
              <a:buFont typeface="Arial" panose="020B0604020202020204" pitchFamily="34" charset="0"/>
              <a:buNone/>
            </a:pPr>
            <a:r>
              <a:rPr lang="en-US" b="1">
                <a:solidFill>
                  <a:srgbClr val="FF0000"/>
                </a:solidFill>
              </a:rPr>
              <a:t>Comprision on the optic nerve</a:t>
            </a:r>
          </a:p>
          <a:p>
            <a:r>
              <a:rPr lang="en-US"/>
              <a:t>Mangment?</a:t>
            </a:r>
          </a:p>
          <a:p>
            <a:pPr marL="0" indent="0">
              <a:buFont typeface="Arial" panose="020B0604020202020204" pitchFamily="34" charset="0"/>
              <a:buNone/>
            </a:pPr>
            <a:r>
              <a:rPr lang="en-US" b="1">
                <a:solidFill>
                  <a:srgbClr val="FF0000"/>
                </a:solidFill>
              </a:rPr>
              <a:t>Steroid</a:t>
            </a:r>
          </a:p>
          <a:p>
            <a:pPr marL="0" indent="0">
              <a:buFont typeface="Arial" panose="020B0604020202020204" pitchFamily="34" charset="0"/>
              <a:buNone/>
            </a:pPr>
            <a:r>
              <a:rPr lang="en-US" b="1">
                <a:solidFill>
                  <a:srgbClr val="FF0000"/>
                </a:solidFill>
              </a:rPr>
              <a:t>Orbital decompression </a:t>
            </a:r>
          </a:p>
          <a:p>
            <a:r>
              <a:rPr lang="en-US"/>
              <a:t>Long term Sequalies?</a:t>
            </a:r>
          </a:p>
          <a:p>
            <a:pPr marL="0" indent="0">
              <a:buFont typeface="Arial" panose="020B0604020202020204" pitchFamily="34" charset="0"/>
              <a:buNone/>
            </a:pPr>
            <a:r>
              <a:rPr lang="en-US">
                <a:solidFill>
                  <a:srgbClr val="FF0000"/>
                </a:solidFill>
              </a:rPr>
              <a:t>Dryness of eyes and corneal ulcer ophthalmoplagia</a:t>
            </a:r>
          </a:p>
          <a:p>
            <a:endParaRPr lang="en-US" dirty="0"/>
          </a:p>
        </p:txBody>
      </p:sp>
      <p:pic>
        <p:nvPicPr>
          <p:cNvPr id="4" name="Picture 2">
            <a:extLst>
              <a:ext uri="{FF2B5EF4-FFF2-40B4-BE49-F238E27FC236}">
                <a16:creationId xmlns:a16="http://schemas.microsoft.com/office/drawing/2014/main" id="{B2AA566C-B9BF-4450-84AE-DC6D47CFCB1D}"/>
              </a:ext>
            </a:extLst>
          </p:cNvPr>
          <p:cNvPicPr>
            <a:picLocks noChangeAspect="1" noChangeArrowheads="1"/>
          </p:cNvPicPr>
          <p:nvPr/>
        </p:nvPicPr>
        <p:blipFill>
          <a:blip r:embed="rId2" cstate="print"/>
          <a:srcRect/>
          <a:stretch>
            <a:fillRect/>
          </a:stretch>
        </p:blipFill>
        <p:spPr bwMode="auto">
          <a:xfrm>
            <a:off x="5542216" y="1854558"/>
            <a:ext cx="3771900" cy="3714750"/>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C096A24A-A07E-A95D-7903-25E87D733B28}"/>
              </a:ext>
            </a:extLst>
          </p:cNvPr>
          <p:cNvSpPr>
            <a:spLocks noGrp="1"/>
          </p:cNvSpPr>
          <p:nvPr>
            <p:ph type="sldNum" sz="quarter" idx="12"/>
          </p:nvPr>
        </p:nvSpPr>
        <p:spPr/>
        <p:txBody>
          <a:bodyPr/>
          <a:lstStyle/>
          <a:p>
            <a:fld id="{E90C49B3-DFFD-4844-A6FF-8C37A804B8FA}" type="slidenum">
              <a:rPr lang="en-US" smtClean="0"/>
              <a:t>65</a:t>
            </a:fld>
            <a:endParaRPr lang="en-US"/>
          </a:p>
        </p:txBody>
      </p:sp>
    </p:spTree>
    <p:extLst>
      <p:ext uri="{BB962C8B-B14F-4D97-AF65-F5344CB8AC3E}">
        <p14:creationId xmlns:p14="http://schemas.microsoft.com/office/powerpoint/2010/main" val="3242216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0BD7E-ED93-4287-ACA7-F146A9342072}"/>
              </a:ext>
            </a:extLst>
          </p:cNvPr>
          <p:cNvSpPr txBox="1">
            <a:spLocks/>
          </p:cNvSpPr>
          <p:nvPr/>
        </p:nvSpPr>
        <p:spPr>
          <a:xfrm>
            <a:off x="179512" y="260648"/>
            <a:ext cx="8558336" cy="1325563"/>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dirty="0">
                <a:highlight>
                  <a:srgbClr val="FFFF00"/>
                </a:highlight>
                <a:latin typeface="Times New Roman" panose="02020603050405020304" pitchFamily="18" charset="0"/>
                <a:cs typeface="Times New Roman" panose="02020603050405020304" pitchFamily="18" charset="0"/>
              </a:rPr>
              <a:t> 	Q4 A 22 year old Female patient complaining of sudden onset blurry vision in the right eye, the best corrected visual acuity is 20/200 in the right eye, 20/20 in the left eye. The patient has a positive relative afferent pupillary defect. Fundus examination is shown in the picture. No history of headache, vomiting, or eye redness. </a:t>
            </a:r>
            <a:endParaRPr lang="ar-JO" dirty="0">
              <a:highlight>
                <a:srgbClr val="FFFF00"/>
              </a:highlight>
            </a:endParaRPr>
          </a:p>
        </p:txBody>
      </p:sp>
      <p:sp>
        <p:nvSpPr>
          <p:cNvPr id="3" name="TextBox 2">
            <a:extLst>
              <a:ext uri="{FF2B5EF4-FFF2-40B4-BE49-F238E27FC236}">
                <a16:creationId xmlns:a16="http://schemas.microsoft.com/office/drawing/2014/main" id="{C81099E2-85DA-425A-9A33-EA0ABD3D2860}"/>
              </a:ext>
            </a:extLst>
          </p:cNvPr>
          <p:cNvSpPr txBox="1"/>
          <p:nvPr/>
        </p:nvSpPr>
        <p:spPr>
          <a:xfrm>
            <a:off x="323528" y="1871848"/>
            <a:ext cx="6800045" cy="1569660"/>
          </a:xfrm>
          <a:prstGeom prst="rect">
            <a:avLst/>
          </a:prstGeom>
          <a:noFill/>
        </p:spPr>
        <p:txBody>
          <a:bodyPr wrap="square" rtlCol="1">
            <a:spAutoFit/>
          </a:bodyPr>
          <a:lstStyle/>
          <a:p>
            <a:pPr marL="342900" indent="-342900" algn="l" rtl="0">
              <a:buAutoNum type="arabicPeriod"/>
            </a:pPr>
            <a:r>
              <a:rPr lang="en-US" sz="2400" dirty="0"/>
              <a:t>Describe what you see</a:t>
            </a:r>
          </a:p>
          <a:p>
            <a:pPr algn="l" rtl="0"/>
            <a:r>
              <a:rPr lang="en-US" sz="2400" dirty="0">
                <a:solidFill>
                  <a:srgbClr val="FF0000"/>
                </a:solidFill>
              </a:rPr>
              <a:t>Swollen optic disc indistinct neuro retinal rim and dilated capillaries over the disc.</a:t>
            </a:r>
          </a:p>
          <a:p>
            <a:pPr algn="l" rtl="0"/>
            <a:endParaRPr lang="ar-JO" sz="2400" dirty="0">
              <a:solidFill>
                <a:srgbClr val="FF0000"/>
              </a:solidFill>
            </a:endParaRPr>
          </a:p>
        </p:txBody>
      </p:sp>
      <p:sp>
        <p:nvSpPr>
          <p:cNvPr id="4" name="TextBox 3">
            <a:extLst>
              <a:ext uri="{FF2B5EF4-FFF2-40B4-BE49-F238E27FC236}">
                <a16:creationId xmlns:a16="http://schemas.microsoft.com/office/drawing/2014/main" id="{2AA1A945-6E6F-4AAB-B4D1-CF1B1A7EF56B}"/>
              </a:ext>
            </a:extLst>
          </p:cNvPr>
          <p:cNvSpPr txBox="1"/>
          <p:nvPr/>
        </p:nvSpPr>
        <p:spPr>
          <a:xfrm>
            <a:off x="352601" y="3140968"/>
            <a:ext cx="6001555" cy="830997"/>
          </a:xfrm>
          <a:prstGeom prst="rect">
            <a:avLst/>
          </a:prstGeom>
          <a:noFill/>
        </p:spPr>
        <p:txBody>
          <a:bodyPr wrap="square" rtlCol="1">
            <a:spAutoFit/>
          </a:bodyPr>
          <a:lstStyle/>
          <a:p>
            <a:pPr algn="l" rtl="0"/>
            <a:r>
              <a:rPr lang="en-US" sz="2400" dirty="0"/>
              <a:t>2. What is the most likely diagnosis?</a:t>
            </a:r>
          </a:p>
          <a:p>
            <a:pPr algn="l" rtl="0"/>
            <a:r>
              <a:rPr lang="en-US" sz="2400" dirty="0">
                <a:solidFill>
                  <a:srgbClr val="FF0000"/>
                </a:solidFill>
              </a:rPr>
              <a:t>Optic neuritis</a:t>
            </a:r>
            <a:endParaRPr lang="ar-JO" sz="2400" dirty="0">
              <a:solidFill>
                <a:srgbClr val="FF0000"/>
              </a:solidFill>
            </a:endParaRPr>
          </a:p>
        </p:txBody>
      </p:sp>
      <p:sp>
        <p:nvSpPr>
          <p:cNvPr id="5" name="TextBox 4">
            <a:extLst>
              <a:ext uri="{FF2B5EF4-FFF2-40B4-BE49-F238E27FC236}">
                <a16:creationId xmlns:a16="http://schemas.microsoft.com/office/drawing/2014/main" id="{8A0F2324-BC01-407A-B854-17CE0B7AAF51}"/>
              </a:ext>
            </a:extLst>
          </p:cNvPr>
          <p:cNvSpPr txBox="1"/>
          <p:nvPr/>
        </p:nvSpPr>
        <p:spPr>
          <a:xfrm>
            <a:off x="352601" y="4221088"/>
            <a:ext cx="4219399" cy="1938992"/>
          </a:xfrm>
          <a:prstGeom prst="rect">
            <a:avLst/>
          </a:prstGeom>
          <a:noFill/>
        </p:spPr>
        <p:txBody>
          <a:bodyPr wrap="square" rtlCol="1">
            <a:spAutoFit/>
          </a:bodyPr>
          <a:lstStyle/>
          <a:p>
            <a:pPr algn="l" rtl="0"/>
            <a:r>
              <a:rPr lang="en-US" dirty="0"/>
              <a:t>3</a:t>
            </a:r>
            <a:r>
              <a:rPr lang="en-US" sz="2400" dirty="0"/>
              <a:t>. If the patient refuse take of steroid . Is this affect disease outcome?</a:t>
            </a:r>
          </a:p>
          <a:p>
            <a:pPr algn="l" rtl="0"/>
            <a:r>
              <a:rPr lang="en-US" sz="2400" dirty="0">
                <a:solidFill>
                  <a:srgbClr val="FF0000"/>
                </a:solidFill>
              </a:rPr>
              <a:t>NO</a:t>
            </a:r>
          </a:p>
          <a:p>
            <a:pPr algn="l" rtl="0"/>
            <a:r>
              <a:rPr lang="en-US" sz="2400" dirty="0"/>
              <a:t> </a:t>
            </a:r>
            <a:endParaRPr lang="en-US" sz="2400" dirty="0">
              <a:solidFill>
                <a:srgbClr val="FF0000"/>
              </a:solidFill>
            </a:endParaRPr>
          </a:p>
        </p:txBody>
      </p:sp>
      <p:pic>
        <p:nvPicPr>
          <p:cNvPr id="6" name="Picture 2">
            <a:extLst>
              <a:ext uri="{FF2B5EF4-FFF2-40B4-BE49-F238E27FC236}">
                <a16:creationId xmlns:a16="http://schemas.microsoft.com/office/drawing/2014/main" id="{DB0D7C2F-5BF8-45FB-B82A-482267D80ED7}"/>
              </a:ext>
            </a:extLst>
          </p:cNvPr>
          <p:cNvPicPr>
            <a:picLocks noChangeAspect="1" noChangeArrowheads="1"/>
          </p:cNvPicPr>
          <p:nvPr/>
        </p:nvPicPr>
        <p:blipFill>
          <a:blip r:embed="rId2" cstate="print"/>
          <a:srcRect/>
          <a:stretch>
            <a:fillRect/>
          </a:stretch>
        </p:blipFill>
        <p:spPr bwMode="auto">
          <a:xfrm>
            <a:off x="5172834" y="2780928"/>
            <a:ext cx="3647638" cy="3933372"/>
          </a:xfrm>
          <a:prstGeom prst="rect">
            <a:avLst/>
          </a:prstGeom>
          <a:noFill/>
          <a:ln w="9525">
            <a:noFill/>
            <a:miter lim="800000"/>
            <a:headEnd/>
            <a:tailEnd/>
          </a:ln>
        </p:spPr>
      </p:pic>
      <p:sp>
        <p:nvSpPr>
          <p:cNvPr id="7" name="Slide Number Placeholder 6">
            <a:extLst>
              <a:ext uri="{FF2B5EF4-FFF2-40B4-BE49-F238E27FC236}">
                <a16:creationId xmlns:a16="http://schemas.microsoft.com/office/drawing/2014/main" id="{2CB70F71-3D6C-3321-1CAA-39C5CDE554DA}"/>
              </a:ext>
            </a:extLst>
          </p:cNvPr>
          <p:cNvSpPr>
            <a:spLocks noGrp="1"/>
          </p:cNvSpPr>
          <p:nvPr>
            <p:ph type="sldNum" sz="quarter" idx="12"/>
          </p:nvPr>
        </p:nvSpPr>
        <p:spPr/>
        <p:txBody>
          <a:bodyPr/>
          <a:lstStyle/>
          <a:p>
            <a:fld id="{E90C49B3-DFFD-4844-A6FF-8C37A804B8FA}" type="slidenum">
              <a:rPr lang="en-US" smtClean="0"/>
              <a:t>66</a:t>
            </a:fld>
            <a:endParaRPr lang="en-US"/>
          </a:p>
        </p:txBody>
      </p:sp>
    </p:spTree>
    <p:extLst>
      <p:ext uri="{BB962C8B-B14F-4D97-AF65-F5344CB8AC3E}">
        <p14:creationId xmlns:p14="http://schemas.microsoft.com/office/powerpoint/2010/main" val="41229673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837A3-E14E-4782-8FFC-640BEC112A43}"/>
              </a:ext>
            </a:extLst>
          </p:cNvPr>
          <p:cNvSpPr txBox="1">
            <a:spLocks/>
          </p:cNvSpPr>
          <p:nvPr/>
        </p:nvSpPr>
        <p:spPr>
          <a:xfrm>
            <a:off x="35496" y="116632"/>
            <a:ext cx="9073008"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a:t>Q5. the patient complaining from blurred  vision  she told you that she has recurrent ulcers in her mouth</a:t>
            </a:r>
            <a:endParaRPr lang="ar-JO" sz="2800" dirty="0"/>
          </a:p>
        </p:txBody>
      </p:sp>
      <p:sp>
        <p:nvSpPr>
          <p:cNvPr id="3" name="TextBox 2">
            <a:extLst>
              <a:ext uri="{FF2B5EF4-FFF2-40B4-BE49-F238E27FC236}">
                <a16:creationId xmlns:a16="http://schemas.microsoft.com/office/drawing/2014/main" id="{AD6908F8-EE5C-43A7-BF03-5B1F0420CF60}"/>
              </a:ext>
            </a:extLst>
          </p:cNvPr>
          <p:cNvSpPr txBox="1"/>
          <p:nvPr/>
        </p:nvSpPr>
        <p:spPr>
          <a:xfrm>
            <a:off x="289773" y="1364883"/>
            <a:ext cx="8203843" cy="830997"/>
          </a:xfrm>
          <a:prstGeom prst="rect">
            <a:avLst/>
          </a:prstGeom>
          <a:noFill/>
        </p:spPr>
        <p:txBody>
          <a:bodyPr wrap="square" rtlCol="1">
            <a:spAutoFit/>
          </a:bodyPr>
          <a:lstStyle/>
          <a:p>
            <a:pPr marL="342900" indent="-342900" algn="l" rtl="0">
              <a:buAutoNum type="arabicPeriod"/>
            </a:pPr>
            <a:r>
              <a:rPr lang="en-US" sz="2400" dirty="0"/>
              <a:t>Name of this lesion?</a:t>
            </a:r>
          </a:p>
          <a:p>
            <a:pPr algn="l" rtl="0"/>
            <a:r>
              <a:rPr lang="en-US" sz="2400" dirty="0">
                <a:solidFill>
                  <a:srgbClr val="FF0000"/>
                </a:solidFill>
              </a:rPr>
              <a:t>Keratic precipitate</a:t>
            </a:r>
          </a:p>
        </p:txBody>
      </p:sp>
      <p:sp>
        <p:nvSpPr>
          <p:cNvPr id="4" name="TextBox 3">
            <a:extLst>
              <a:ext uri="{FF2B5EF4-FFF2-40B4-BE49-F238E27FC236}">
                <a16:creationId xmlns:a16="http://schemas.microsoft.com/office/drawing/2014/main" id="{0418DF7C-CCDF-4D5F-B455-BE7BA7707EAC}"/>
              </a:ext>
            </a:extLst>
          </p:cNvPr>
          <p:cNvSpPr txBox="1"/>
          <p:nvPr/>
        </p:nvSpPr>
        <p:spPr>
          <a:xfrm>
            <a:off x="289773" y="2354263"/>
            <a:ext cx="6001555" cy="830997"/>
          </a:xfrm>
          <a:prstGeom prst="rect">
            <a:avLst/>
          </a:prstGeom>
          <a:noFill/>
        </p:spPr>
        <p:txBody>
          <a:bodyPr wrap="square" rtlCol="1">
            <a:spAutoFit/>
          </a:bodyPr>
          <a:lstStyle/>
          <a:p>
            <a:pPr algn="l" rtl="0"/>
            <a:r>
              <a:rPr lang="en-US" sz="2400" dirty="0"/>
              <a:t>2. What is the most likely diagnosis?</a:t>
            </a:r>
          </a:p>
          <a:p>
            <a:pPr algn="l" rtl="0"/>
            <a:r>
              <a:rPr lang="en-US" sz="2400" dirty="0">
                <a:solidFill>
                  <a:srgbClr val="FF0000"/>
                </a:solidFill>
              </a:rPr>
              <a:t>uveitis</a:t>
            </a:r>
          </a:p>
        </p:txBody>
      </p:sp>
      <p:sp>
        <p:nvSpPr>
          <p:cNvPr id="5" name="TextBox 4">
            <a:extLst>
              <a:ext uri="{FF2B5EF4-FFF2-40B4-BE49-F238E27FC236}">
                <a16:creationId xmlns:a16="http://schemas.microsoft.com/office/drawing/2014/main" id="{3D9B17B7-34B4-4C41-AE1D-CC6E83F85623}"/>
              </a:ext>
            </a:extLst>
          </p:cNvPr>
          <p:cNvSpPr txBox="1"/>
          <p:nvPr/>
        </p:nvSpPr>
        <p:spPr>
          <a:xfrm>
            <a:off x="293628" y="3414541"/>
            <a:ext cx="5834130" cy="1200329"/>
          </a:xfrm>
          <a:prstGeom prst="rect">
            <a:avLst/>
          </a:prstGeom>
          <a:noFill/>
        </p:spPr>
        <p:txBody>
          <a:bodyPr wrap="square" rtlCol="1">
            <a:spAutoFit/>
          </a:bodyPr>
          <a:lstStyle/>
          <a:p>
            <a:pPr algn="l" rtl="0"/>
            <a:r>
              <a:rPr lang="en-US" sz="2400" dirty="0"/>
              <a:t>3. What drugs that you would give her before referring her to ophthalmologist?</a:t>
            </a:r>
          </a:p>
          <a:p>
            <a:pPr algn="l" rtl="0"/>
            <a:r>
              <a:rPr lang="en-US" sz="2400" dirty="0">
                <a:solidFill>
                  <a:srgbClr val="FF0000"/>
                </a:solidFill>
              </a:rPr>
              <a:t>Steroid , immunomodulation agents</a:t>
            </a:r>
            <a:r>
              <a:rPr lang="en-US" sz="2400" dirty="0"/>
              <a:t>.</a:t>
            </a:r>
            <a:endParaRPr lang="ar-JO" sz="2400" dirty="0"/>
          </a:p>
        </p:txBody>
      </p:sp>
      <p:sp>
        <p:nvSpPr>
          <p:cNvPr id="6" name="TextBox 5">
            <a:extLst>
              <a:ext uri="{FF2B5EF4-FFF2-40B4-BE49-F238E27FC236}">
                <a16:creationId xmlns:a16="http://schemas.microsoft.com/office/drawing/2014/main" id="{9F170A4B-CB50-4411-A35B-0607154C08D8}"/>
              </a:ext>
            </a:extLst>
          </p:cNvPr>
          <p:cNvSpPr txBox="1"/>
          <p:nvPr/>
        </p:nvSpPr>
        <p:spPr>
          <a:xfrm>
            <a:off x="289773" y="4926013"/>
            <a:ext cx="6207617" cy="830997"/>
          </a:xfrm>
          <a:prstGeom prst="rect">
            <a:avLst/>
          </a:prstGeom>
          <a:noFill/>
        </p:spPr>
        <p:txBody>
          <a:bodyPr wrap="square" rtlCol="1">
            <a:spAutoFit/>
          </a:bodyPr>
          <a:lstStyle/>
          <a:p>
            <a:pPr algn="l" rtl="0"/>
            <a:r>
              <a:rPr lang="en-US" sz="2400" dirty="0"/>
              <a:t>4. DDX for this lesion?</a:t>
            </a:r>
          </a:p>
          <a:p>
            <a:pPr algn="l" rtl="0"/>
            <a:r>
              <a:rPr lang="en-US" sz="2400" dirty="0">
                <a:solidFill>
                  <a:srgbClr val="FF0000"/>
                </a:solidFill>
              </a:rPr>
              <a:t>Corneal dystrophy  , bacterial infection of cornea</a:t>
            </a:r>
            <a:endParaRPr lang="ar-JO" sz="2400" dirty="0">
              <a:solidFill>
                <a:srgbClr val="FF0000"/>
              </a:solidFill>
            </a:endParaRPr>
          </a:p>
        </p:txBody>
      </p:sp>
      <p:pic>
        <p:nvPicPr>
          <p:cNvPr id="7" name="Picture 6">
            <a:extLst>
              <a:ext uri="{FF2B5EF4-FFF2-40B4-BE49-F238E27FC236}">
                <a16:creationId xmlns:a16="http://schemas.microsoft.com/office/drawing/2014/main" id="{001B666B-9761-4703-9475-28EAC662F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7576" y="1906159"/>
            <a:ext cx="2905879" cy="3145021"/>
          </a:xfrm>
          <a:prstGeom prst="rect">
            <a:avLst/>
          </a:prstGeom>
        </p:spPr>
      </p:pic>
      <p:sp>
        <p:nvSpPr>
          <p:cNvPr id="8" name="Slide Number Placeholder 7">
            <a:extLst>
              <a:ext uri="{FF2B5EF4-FFF2-40B4-BE49-F238E27FC236}">
                <a16:creationId xmlns:a16="http://schemas.microsoft.com/office/drawing/2014/main" id="{9FBEA0E3-2734-C29D-DE0F-790F222B078A}"/>
              </a:ext>
            </a:extLst>
          </p:cNvPr>
          <p:cNvSpPr>
            <a:spLocks noGrp="1"/>
          </p:cNvSpPr>
          <p:nvPr>
            <p:ph type="sldNum" sz="quarter" idx="12"/>
          </p:nvPr>
        </p:nvSpPr>
        <p:spPr/>
        <p:txBody>
          <a:bodyPr/>
          <a:lstStyle/>
          <a:p>
            <a:fld id="{E90C49B3-DFFD-4844-A6FF-8C37A804B8FA}" type="slidenum">
              <a:rPr lang="en-US" smtClean="0"/>
              <a:t>67</a:t>
            </a:fld>
            <a:endParaRPr lang="en-US"/>
          </a:p>
        </p:txBody>
      </p:sp>
    </p:spTree>
    <p:extLst>
      <p:ext uri="{BB962C8B-B14F-4D97-AF65-F5344CB8AC3E}">
        <p14:creationId xmlns:p14="http://schemas.microsoft.com/office/powerpoint/2010/main" val="853498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5147C-32E6-4D5A-8EEE-6C07DB068FB4}"/>
              </a:ext>
            </a:extLst>
          </p:cNvPr>
          <p:cNvSpPr txBox="1">
            <a:spLocks/>
          </p:cNvSpPr>
          <p:nvPr/>
        </p:nvSpPr>
        <p:spPr>
          <a:xfrm>
            <a:off x="107504" y="116632"/>
            <a:ext cx="864096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a:t>Q6. 6 years old  child come with his parents due to mass  on his lateral eyebrow  border.</a:t>
            </a:r>
            <a:endParaRPr lang="ar-JO" sz="2800" dirty="0"/>
          </a:p>
        </p:txBody>
      </p:sp>
      <p:sp>
        <p:nvSpPr>
          <p:cNvPr id="3" name="TextBox 2">
            <a:extLst>
              <a:ext uri="{FF2B5EF4-FFF2-40B4-BE49-F238E27FC236}">
                <a16:creationId xmlns:a16="http://schemas.microsoft.com/office/drawing/2014/main" id="{F31F0DC4-ECF2-425F-87CB-9A7338C42B23}"/>
              </a:ext>
            </a:extLst>
          </p:cNvPr>
          <p:cNvSpPr txBox="1"/>
          <p:nvPr/>
        </p:nvSpPr>
        <p:spPr>
          <a:xfrm>
            <a:off x="323528" y="1458692"/>
            <a:ext cx="6053070" cy="1569660"/>
          </a:xfrm>
          <a:prstGeom prst="rect">
            <a:avLst/>
          </a:prstGeom>
          <a:noFill/>
        </p:spPr>
        <p:txBody>
          <a:bodyPr wrap="square" rtlCol="1">
            <a:spAutoFit/>
          </a:bodyPr>
          <a:lstStyle/>
          <a:p>
            <a:pPr algn="l" rtl="0"/>
            <a:r>
              <a:rPr lang="en-US" sz="2400" dirty="0"/>
              <a:t>Q1. DDX of this lesion?</a:t>
            </a:r>
          </a:p>
          <a:p>
            <a:pPr marL="342900" indent="-342900" algn="l" rtl="0">
              <a:buAutoNum type="arabicPeriod"/>
            </a:pPr>
            <a:r>
              <a:rPr lang="en-US" sz="2400" dirty="0">
                <a:solidFill>
                  <a:srgbClr val="FF0000"/>
                </a:solidFill>
              </a:rPr>
              <a:t>Dermoid cyst</a:t>
            </a:r>
          </a:p>
          <a:p>
            <a:pPr marL="342900" indent="-342900" algn="l" rtl="0">
              <a:buAutoNum type="arabicPeriod"/>
            </a:pPr>
            <a:r>
              <a:rPr lang="en-US" sz="2400" dirty="0">
                <a:solidFill>
                  <a:srgbClr val="FF0000"/>
                </a:solidFill>
              </a:rPr>
              <a:t>Lipoma</a:t>
            </a:r>
          </a:p>
          <a:p>
            <a:pPr marL="342900" indent="-342900" algn="l" rtl="0">
              <a:buAutoNum type="arabicPeriod"/>
            </a:pPr>
            <a:r>
              <a:rPr lang="en-US" sz="2400" dirty="0">
                <a:solidFill>
                  <a:srgbClr val="FF0000"/>
                </a:solidFill>
              </a:rPr>
              <a:t>fibroma</a:t>
            </a:r>
            <a:endParaRPr lang="ar-JO" sz="2400" dirty="0">
              <a:solidFill>
                <a:srgbClr val="FF0000"/>
              </a:solidFill>
            </a:endParaRPr>
          </a:p>
        </p:txBody>
      </p:sp>
      <p:sp>
        <p:nvSpPr>
          <p:cNvPr id="4" name="TextBox 3">
            <a:extLst>
              <a:ext uri="{FF2B5EF4-FFF2-40B4-BE49-F238E27FC236}">
                <a16:creationId xmlns:a16="http://schemas.microsoft.com/office/drawing/2014/main" id="{D64925C8-55C5-409C-A830-47AC50885C14}"/>
              </a:ext>
            </a:extLst>
          </p:cNvPr>
          <p:cNvSpPr txBox="1"/>
          <p:nvPr/>
        </p:nvSpPr>
        <p:spPr>
          <a:xfrm>
            <a:off x="323528" y="3284984"/>
            <a:ext cx="6220495" cy="830997"/>
          </a:xfrm>
          <a:prstGeom prst="rect">
            <a:avLst/>
          </a:prstGeom>
          <a:noFill/>
        </p:spPr>
        <p:txBody>
          <a:bodyPr wrap="square" rtlCol="1">
            <a:spAutoFit/>
          </a:bodyPr>
          <a:lstStyle/>
          <a:p>
            <a:pPr algn="l" rtl="0"/>
            <a:r>
              <a:rPr lang="en-US" sz="2400" dirty="0"/>
              <a:t>2. This lesion is ?(MCQ)</a:t>
            </a:r>
          </a:p>
          <a:p>
            <a:pPr algn="l" rtl="0"/>
            <a:r>
              <a:rPr lang="en-US" sz="2400" dirty="0">
                <a:solidFill>
                  <a:srgbClr val="FF0000"/>
                </a:solidFill>
              </a:rPr>
              <a:t>congenital</a:t>
            </a:r>
            <a:endParaRPr lang="ar-JO" sz="2400" dirty="0">
              <a:solidFill>
                <a:srgbClr val="FF0000"/>
              </a:solidFill>
            </a:endParaRPr>
          </a:p>
        </p:txBody>
      </p:sp>
      <p:sp>
        <p:nvSpPr>
          <p:cNvPr id="5" name="TextBox 4">
            <a:extLst>
              <a:ext uri="{FF2B5EF4-FFF2-40B4-BE49-F238E27FC236}">
                <a16:creationId xmlns:a16="http://schemas.microsoft.com/office/drawing/2014/main" id="{FADCD28A-A668-4A17-9F30-03335083337D}"/>
              </a:ext>
            </a:extLst>
          </p:cNvPr>
          <p:cNvSpPr txBox="1"/>
          <p:nvPr/>
        </p:nvSpPr>
        <p:spPr>
          <a:xfrm>
            <a:off x="323528" y="4455642"/>
            <a:ext cx="6310648" cy="830997"/>
          </a:xfrm>
          <a:prstGeom prst="rect">
            <a:avLst/>
          </a:prstGeom>
          <a:noFill/>
        </p:spPr>
        <p:txBody>
          <a:bodyPr wrap="square" rtlCol="1">
            <a:spAutoFit/>
          </a:bodyPr>
          <a:lstStyle/>
          <a:p>
            <a:pPr algn="l" rtl="0"/>
            <a:r>
              <a:rPr lang="en-US" sz="2400" dirty="0"/>
              <a:t>3. Treatment of this lesion?</a:t>
            </a:r>
          </a:p>
          <a:p>
            <a:pPr algn="l" rtl="0"/>
            <a:r>
              <a:rPr lang="en-US" sz="2400" dirty="0">
                <a:solidFill>
                  <a:srgbClr val="FF0000"/>
                </a:solidFill>
              </a:rPr>
              <a:t>Excision only</a:t>
            </a:r>
            <a:endParaRPr lang="ar-JO" sz="2400" dirty="0">
              <a:solidFill>
                <a:srgbClr val="FF0000"/>
              </a:solidFill>
            </a:endParaRPr>
          </a:p>
        </p:txBody>
      </p:sp>
      <p:pic>
        <p:nvPicPr>
          <p:cNvPr id="6" name="Content Placeholder 3">
            <a:extLst>
              <a:ext uri="{FF2B5EF4-FFF2-40B4-BE49-F238E27FC236}">
                <a16:creationId xmlns:a16="http://schemas.microsoft.com/office/drawing/2014/main" id="{5BF43417-2F61-495B-81A0-C6C50C7F28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646" y="1855036"/>
            <a:ext cx="2829059" cy="3690892"/>
          </a:xfrm>
          <a:prstGeom prst="rect">
            <a:avLst/>
          </a:prstGeom>
        </p:spPr>
      </p:pic>
      <p:sp>
        <p:nvSpPr>
          <p:cNvPr id="7" name="Slide Number Placeholder 6">
            <a:extLst>
              <a:ext uri="{FF2B5EF4-FFF2-40B4-BE49-F238E27FC236}">
                <a16:creationId xmlns:a16="http://schemas.microsoft.com/office/drawing/2014/main" id="{B6FD188B-8943-EB3E-0CFC-394FF322A835}"/>
              </a:ext>
            </a:extLst>
          </p:cNvPr>
          <p:cNvSpPr>
            <a:spLocks noGrp="1"/>
          </p:cNvSpPr>
          <p:nvPr>
            <p:ph type="sldNum" sz="quarter" idx="12"/>
          </p:nvPr>
        </p:nvSpPr>
        <p:spPr/>
        <p:txBody>
          <a:bodyPr/>
          <a:lstStyle/>
          <a:p>
            <a:fld id="{E90C49B3-DFFD-4844-A6FF-8C37A804B8FA}" type="slidenum">
              <a:rPr lang="en-US" smtClean="0"/>
              <a:t>68</a:t>
            </a:fld>
            <a:endParaRPr lang="en-US"/>
          </a:p>
        </p:txBody>
      </p:sp>
    </p:spTree>
    <p:extLst>
      <p:ext uri="{BB962C8B-B14F-4D97-AF65-F5344CB8AC3E}">
        <p14:creationId xmlns:p14="http://schemas.microsoft.com/office/powerpoint/2010/main" val="1992380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003698A9-C293-4ABE-B79A-BCCD6EF95846}"/>
              </a:ext>
            </a:extLst>
          </p:cNvPr>
          <p:cNvSpPr txBox="1">
            <a:spLocks/>
          </p:cNvSpPr>
          <p:nvPr/>
        </p:nvSpPr>
        <p:spPr>
          <a:xfrm>
            <a:off x="179513" y="1412776"/>
            <a:ext cx="8712968" cy="4525963"/>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1- Triad of Horner’s Syndrome : </a:t>
            </a:r>
          </a:p>
          <a:p>
            <a:pPr marL="0" indent="0">
              <a:buFont typeface="Arial" panose="020B0604020202020204" pitchFamily="34" charset="0"/>
              <a:buNone/>
            </a:pPr>
            <a:r>
              <a:rPr lang="en-US" dirty="0"/>
              <a:t>2- mention Three  differences between Direct and indirect Ophthalmoscope : </a:t>
            </a:r>
          </a:p>
          <a:p>
            <a:pPr marL="0" indent="0">
              <a:buFont typeface="Arial" panose="020B0604020202020204" pitchFamily="34" charset="0"/>
              <a:buNone/>
            </a:pPr>
            <a:r>
              <a:rPr lang="en-US" dirty="0"/>
              <a:t>3- mention three causes of secondary open angle Glaucoma : </a:t>
            </a:r>
            <a:r>
              <a:rPr lang="en-US" sz="2500" dirty="0"/>
              <a:t>Melanoma , </a:t>
            </a:r>
            <a:r>
              <a:rPr lang="en-US" sz="2500" dirty="0" err="1"/>
              <a:t>Hyphema</a:t>
            </a:r>
            <a:r>
              <a:rPr lang="en-US" sz="2500" dirty="0"/>
              <a:t> , Sickle cell disease </a:t>
            </a:r>
          </a:p>
          <a:p>
            <a:pPr marL="0" indent="0">
              <a:buNone/>
            </a:pPr>
            <a:r>
              <a:rPr lang="en-US" dirty="0"/>
              <a:t>4- Differential diagnosis of Red cherry spot on Macula :</a:t>
            </a:r>
            <a:r>
              <a:rPr lang="en-US" sz="2400" dirty="0"/>
              <a:t>retinal edema most commonly due to central retinal artery occlusion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5- mention at least two causes of RAPD : </a:t>
            </a:r>
            <a:endParaRPr lang="ar-JO" dirty="0"/>
          </a:p>
        </p:txBody>
      </p:sp>
      <p:sp>
        <p:nvSpPr>
          <p:cNvPr id="3" name="Title 3">
            <a:extLst>
              <a:ext uri="{FF2B5EF4-FFF2-40B4-BE49-F238E27FC236}">
                <a16:creationId xmlns:a16="http://schemas.microsoft.com/office/drawing/2014/main" id="{837A6E53-04C1-4687-B91A-BD2951DFCF87}"/>
              </a:ext>
            </a:extLst>
          </p:cNvPr>
          <p:cNvSpPr txBox="1">
            <a:spLocks/>
          </p:cNvSpPr>
          <p:nvPr/>
        </p:nvSpPr>
        <p:spPr>
          <a:xfrm>
            <a:off x="256793" y="256479"/>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Q7: </a:t>
            </a:r>
            <a:endParaRPr lang="ar-JO" dirty="0"/>
          </a:p>
        </p:txBody>
      </p:sp>
      <p:sp>
        <p:nvSpPr>
          <p:cNvPr id="4" name="Slide Number Placeholder 3">
            <a:extLst>
              <a:ext uri="{FF2B5EF4-FFF2-40B4-BE49-F238E27FC236}">
                <a16:creationId xmlns:a16="http://schemas.microsoft.com/office/drawing/2014/main" id="{FBF2664E-53E2-E1D3-3705-371A10D3524B}"/>
              </a:ext>
            </a:extLst>
          </p:cNvPr>
          <p:cNvSpPr>
            <a:spLocks noGrp="1"/>
          </p:cNvSpPr>
          <p:nvPr>
            <p:ph type="sldNum" sz="quarter" idx="12"/>
          </p:nvPr>
        </p:nvSpPr>
        <p:spPr/>
        <p:txBody>
          <a:bodyPr/>
          <a:lstStyle/>
          <a:p>
            <a:fld id="{E90C49B3-DFFD-4844-A6FF-8C37A804B8FA}" type="slidenum">
              <a:rPr lang="en-US" smtClean="0"/>
              <a:t>69</a:t>
            </a:fld>
            <a:endParaRPr lang="en-US"/>
          </a:p>
        </p:txBody>
      </p:sp>
    </p:spTree>
    <p:extLst>
      <p:ext uri="{BB962C8B-B14F-4D97-AF65-F5344CB8AC3E}">
        <p14:creationId xmlns:p14="http://schemas.microsoft.com/office/powerpoint/2010/main" val="2015532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7">
            <a:extLst>
              <a:ext uri="{FF2B5EF4-FFF2-40B4-BE49-F238E27FC236}">
                <a16:creationId xmlns:a16="http://schemas.microsoft.com/office/drawing/2014/main" id="{6C1B88DC-4056-2D54-29B8-058E2EAF985E}"/>
              </a:ext>
            </a:extLst>
          </p:cNvPr>
          <p:cNvSpPr>
            <a:spLocks noGrp="1"/>
          </p:cNvSpPr>
          <p:nvPr>
            <p:ph idx="1"/>
          </p:nvPr>
        </p:nvSpPr>
        <p:spPr>
          <a:xfrm>
            <a:off x="389106" y="1061098"/>
            <a:ext cx="4182894" cy="4383254"/>
          </a:xfrm>
        </p:spPr>
        <p:txBody>
          <a:bodyPr vert="horz" lIns="68580" tIns="34290" rIns="68580" bIns="34290" rtlCol="0" anchor="t">
            <a:normAutofit/>
          </a:bodyPr>
          <a:lstStyle/>
          <a:p>
            <a:r>
              <a:rPr lang="en-US" sz="1500" dirty="0">
                <a:ea typeface="Calibri"/>
                <a:cs typeface="Calibri"/>
              </a:rPr>
              <a:t>A- what is the most likely diagnosis :-</a:t>
            </a:r>
            <a:endParaRPr lang="en-US" dirty="0"/>
          </a:p>
          <a:p>
            <a:pPr marL="0" indent="0">
              <a:buNone/>
            </a:pPr>
            <a:r>
              <a:rPr lang="en-US" sz="1500" dirty="0">
                <a:solidFill>
                  <a:srgbClr val="FF0000"/>
                </a:solidFill>
                <a:ea typeface="Calibri"/>
                <a:cs typeface="Calibri"/>
              </a:rPr>
              <a:t>Central retinal vein occlusion</a:t>
            </a:r>
          </a:p>
          <a:p>
            <a:pPr marL="0" indent="0">
              <a:buNone/>
            </a:pPr>
            <a:r>
              <a:rPr lang="en-US" sz="1500" dirty="0">
                <a:ea typeface="Calibri"/>
                <a:cs typeface="Calibri"/>
              </a:rPr>
              <a:t>B- name 2 types :-</a:t>
            </a:r>
          </a:p>
          <a:p>
            <a:pPr marL="0" indent="0">
              <a:buNone/>
            </a:pPr>
            <a:r>
              <a:rPr lang="en-US" sz="1500" dirty="0">
                <a:solidFill>
                  <a:srgbClr val="FF0000"/>
                </a:solidFill>
                <a:ea typeface="Calibri"/>
                <a:cs typeface="Calibri"/>
              </a:rPr>
              <a:t>1-Ischemic </a:t>
            </a:r>
          </a:p>
          <a:p>
            <a:pPr marL="0" indent="0">
              <a:buNone/>
            </a:pPr>
            <a:r>
              <a:rPr lang="en-US" sz="1500" dirty="0">
                <a:solidFill>
                  <a:srgbClr val="FF0000"/>
                </a:solidFill>
                <a:ea typeface="Calibri"/>
                <a:cs typeface="Calibri"/>
              </a:rPr>
              <a:t>2-non-ischemic</a:t>
            </a:r>
          </a:p>
          <a:p>
            <a:pPr marL="0" indent="0">
              <a:buNone/>
            </a:pPr>
            <a:r>
              <a:rPr lang="en-US" sz="1500" dirty="0">
                <a:ea typeface="Calibri"/>
                <a:cs typeface="Calibri"/>
              </a:rPr>
              <a:t>C-</a:t>
            </a:r>
            <a:r>
              <a:rPr lang="en-US" sz="1500" dirty="0">
                <a:ea typeface="+mn-lt"/>
                <a:cs typeface="+mn-lt"/>
              </a:rPr>
              <a:t>What risk factors for developing such a condition :-</a:t>
            </a:r>
          </a:p>
          <a:p>
            <a:pPr marL="0" indent="0">
              <a:buNone/>
            </a:pPr>
            <a:r>
              <a:rPr lang="en-US" sz="1500" dirty="0" err="1">
                <a:solidFill>
                  <a:srgbClr val="FF0000"/>
                </a:solidFill>
                <a:ea typeface="+mn-lt"/>
                <a:cs typeface="+mn-lt"/>
              </a:rPr>
              <a:t>oDiabetes</a:t>
            </a:r>
            <a:r>
              <a:rPr lang="en-US" sz="1500" dirty="0">
                <a:solidFill>
                  <a:srgbClr val="FF0000"/>
                </a:solidFill>
                <a:ea typeface="+mn-lt"/>
                <a:cs typeface="+mn-lt"/>
              </a:rPr>
              <a:t>, hypertension, raised intraocular pressure and increased blood viscosity </a:t>
            </a:r>
            <a:endParaRPr lang="en-US" sz="1500" dirty="0">
              <a:solidFill>
                <a:srgbClr val="FF0000"/>
              </a:solidFill>
              <a:ea typeface="Calibri"/>
              <a:cs typeface="Calibri"/>
            </a:endParaRPr>
          </a:p>
          <a:p>
            <a:pPr marL="0" indent="0">
              <a:buNone/>
            </a:pPr>
            <a:r>
              <a:rPr lang="en-US" sz="1500" dirty="0">
                <a:ea typeface="Calibri"/>
                <a:cs typeface="Calibri"/>
              </a:rPr>
              <a:t>D-To what department should refer this case and why</a:t>
            </a:r>
          </a:p>
          <a:p>
            <a:pPr marL="0" indent="0">
              <a:buNone/>
            </a:pPr>
            <a:r>
              <a:rPr lang="en-US" sz="1500" dirty="0">
                <a:solidFill>
                  <a:srgbClr val="FF0000"/>
                </a:solidFill>
                <a:ea typeface="Calibri"/>
                <a:cs typeface="Calibri"/>
              </a:rPr>
              <a:t>Cardiology</a:t>
            </a:r>
          </a:p>
          <a:p>
            <a:pPr marL="0" indent="0">
              <a:buNone/>
            </a:pPr>
            <a:r>
              <a:rPr lang="en-US" sz="1500" dirty="0">
                <a:ea typeface="+mn-lt"/>
                <a:cs typeface="+mn-lt"/>
              </a:rPr>
              <a:t>E-How to manage a patient with such a case :-</a:t>
            </a:r>
            <a:endParaRPr lang="en-US" dirty="0"/>
          </a:p>
          <a:p>
            <a:pPr marL="0" indent="0">
              <a:buNone/>
            </a:pPr>
            <a:r>
              <a:rPr lang="en-US" sz="1500" dirty="0" err="1">
                <a:solidFill>
                  <a:srgbClr val="FF0000"/>
                </a:solidFill>
                <a:ea typeface="+mn-lt"/>
                <a:cs typeface="+mn-lt"/>
              </a:rPr>
              <a:t>oLaser</a:t>
            </a:r>
            <a:r>
              <a:rPr lang="en-US" sz="1500" dirty="0">
                <a:solidFill>
                  <a:srgbClr val="FF0000"/>
                </a:solidFill>
                <a:ea typeface="+mn-lt"/>
                <a:cs typeface="+mn-lt"/>
              </a:rPr>
              <a:t> treatment </a:t>
            </a:r>
            <a:endParaRPr lang="en-US">
              <a:solidFill>
                <a:srgbClr val="FF0000"/>
              </a:solidFill>
              <a:ea typeface="+mn-lt"/>
              <a:cs typeface="+mn-lt"/>
            </a:endParaRPr>
          </a:p>
          <a:p>
            <a:pPr marL="0" indent="0">
              <a:buNone/>
            </a:pPr>
            <a:r>
              <a:rPr lang="en-US" sz="1500" dirty="0" err="1">
                <a:solidFill>
                  <a:srgbClr val="FF0000"/>
                </a:solidFill>
                <a:ea typeface="+mn-lt"/>
                <a:cs typeface="+mn-lt"/>
              </a:rPr>
              <a:t>oAntithrombotic</a:t>
            </a:r>
            <a:r>
              <a:rPr lang="en-US" sz="1500" dirty="0">
                <a:solidFill>
                  <a:srgbClr val="FF0000"/>
                </a:solidFill>
                <a:ea typeface="+mn-lt"/>
                <a:cs typeface="+mn-lt"/>
              </a:rPr>
              <a:t> </a:t>
            </a:r>
            <a:endParaRPr lang="en-US" dirty="0">
              <a:solidFill>
                <a:srgbClr val="FF0000"/>
              </a:solidFill>
              <a:ea typeface="Calibri"/>
              <a:cs typeface="Calibri"/>
            </a:endParaRPr>
          </a:p>
          <a:p>
            <a:pPr marL="0" indent="0">
              <a:buNone/>
            </a:pPr>
            <a:endParaRPr lang="en-US" sz="1500" dirty="0">
              <a:ea typeface="Calibri"/>
              <a:cs typeface="Calibri"/>
            </a:endParaRPr>
          </a:p>
          <a:p>
            <a:pPr marL="0" indent="0">
              <a:buNone/>
            </a:pPr>
            <a:endParaRPr lang="en-US" sz="1500" dirty="0">
              <a:ea typeface="Calibri"/>
              <a:cs typeface="Calibri"/>
            </a:endParaRPr>
          </a:p>
        </p:txBody>
      </p:sp>
      <p:pic>
        <p:nvPicPr>
          <p:cNvPr id="4" name="Picture 4">
            <a:extLst>
              <a:ext uri="{FF2B5EF4-FFF2-40B4-BE49-F238E27FC236}">
                <a16:creationId xmlns:a16="http://schemas.microsoft.com/office/drawing/2014/main" id="{63D5A583-68BB-0343-7D77-996D9975AC37}"/>
              </a:ext>
            </a:extLst>
          </p:cNvPr>
          <p:cNvPicPr>
            <a:picLocks noChangeAspect="1"/>
          </p:cNvPicPr>
          <p:nvPr/>
        </p:nvPicPr>
        <p:blipFill>
          <a:blip r:embed="rId2"/>
          <a:stretch>
            <a:fillRect/>
          </a:stretch>
        </p:blipFill>
        <p:spPr>
          <a:xfrm>
            <a:off x="5110576" y="1525464"/>
            <a:ext cx="3708069" cy="4294210"/>
          </a:xfrm>
          <a:prstGeom prst="rect">
            <a:avLst/>
          </a:prstGeom>
        </p:spPr>
      </p:pic>
    </p:spTree>
    <p:extLst>
      <p:ext uri="{BB962C8B-B14F-4D97-AF65-F5344CB8AC3E}">
        <p14:creationId xmlns:p14="http://schemas.microsoft.com/office/powerpoint/2010/main" val="16415960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0F0DF24-5602-403F-BD48-6815547AD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060848"/>
            <a:ext cx="7010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لمحتوى 2">
            <a:extLst>
              <a:ext uri="{FF2B5EF4-FFF2-40B4-BE49-F238E27FC236}">
                <a16:creationId xmlns:a16="http://schemas.microsoft.com/office/drawing/2014/main" id="{A6C93250-C469-494A-A4BB-E40B785EE55C}"/>
              </a:ext>
            </a:extLst>
          </p:cNvPr>
          <p:cNvSpPr txBox="1">
            <a:spLocks/>
          </p:cNvSpPr>
          <p:nvPr/>
        </p:nvSpPr>
        <p:spPr>
          <a:xfrm>
            <a:off x="827584" y="1253331"/>
            <a:ext cx="10515600"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t>1- Miosis , Anhidrosis , Ptosis.</a:t>
            </a:r>
          </a:p>
          <a:p>
            <a:pPr marL="0" indent="0">
              <a:buFont typeface="Arial" panose="020B0604020202020204" pitchFamily="34" charset="0"/>
              <a:buNone/>
            </a:pPr>
            <a:r>
              <a:rPr lang="en-US"/>
              <a:t>2- </a:t>
            </a:r>
            <a:endParaRPr lang="ar-JO" dirty="0"/>
          </a:p>
        </p:txBody>
      </p:sp>
      <p:sp>
        <p:nvSpPr>
          <p:cNvPr id="4" name="Slide Number Placeholder 3">
            <a:extLst>
              <a:ext uri="{FF2B5EF4-FFF2-40B4-BE49-F238E27FC236}">
                <a16:creationId xmlns:a16="http://schemas.microsoft.com/office/drawing/2014/main" id="{9EAD2968-CBF0-8F13-589A-95E75178FB17}"/>
              </a:ext>
            </a:extLst>
          </p:cNvPr>
          <p:cNvSpPr>
            <a:spLocks noGrp="1"/>
          </p:cNvSpPr>
          <p:nvPr>
            <p:ph type="sldNum" sz="quarter" idx="12"/>
          </p:nvPr>
        </p:nvSpPr>
        <p:spPr/>
        <p:txBody>
          <a:bodyPr/>
          <a:lstStyle/>
          <a:p>
            <a:fld id="{E90C49B3-DFFD-4844-A6FF-8C37A804B8FA}" type="slidenum">
              <a:rPr lang="en-US" smtClean="0"/>
              <a:t>70</a:t>
            </a:fld>
            <a:endParaRPr lang="en-US"/>
          </a:p>
        </p:txBody>
      </p:sp>
    </p:spTree>
    <p:extLst>
      <p:ext uri="{BB962C8B-B14F-4D97-AF65-F5344CB8AC3E}">
        <p14:creationId xmlns:p14="http://schemas.microsoft.com/office/powerpoint/2010/main" val="40195020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550A6334-A362-47EE-9525-D54939C75020}"/>
              </a:ext>
            </a:extLst>
          </p:cNvPr>
          <p:cNvSpPr txBox="1">
            <a:spLocks/>
          </p:cNvSpPr>
          <p:nvPr/>
        </p:nvSpPr>
        <p:spPr>
          <a:xfrm>
            <a:off x="472852" y="980728"/>
            <a:ext cx="8198296"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3- Melanoma , </a:t>
            </a:r>
            <a:r>
              <a:rPr lang="en-US" dirty="0" err="1"/>
              <a:t>Hyphema</a:t>
            </a:r>
            <a:r>
              <a:rPr lang="en-US" dirty="0"/>
              <a:t> , Sickle cell disease  </a:t>
            </a:r>
          </a:p>
          <a:p>
            <a:pPr marL="0" indent="0">
              <a:buFont typeface="Arial" panose="020B0604020202020204" pitchFamily="34" charset="0"/>
              <a:buNone/>
            </a:pPr>
            <a:r>
              <a:rPr lang="en-US" dirty="0"/>
              <a:t>4-retinal edema most commonly due to central retinal artery occlusion</a:t>
            </a:r>
          </a:p>
          <a:p>
            <a:pPr marL="0" indent="0">
              <a:buFont typeface="Arial" panose="020B0604020202020204" pitchFamily="34" charset="0"/>
              <a:buNone/>
            </a:pPr>
            <a:r>
              <a:rPr lang="en-US" dirty="0"/>
              <a:t>5- Optic neuritis  , Optic vascular disease , Severe Glaucoma ,  Giant cell Arteritis .  </a:t>
            </a:r>
            <a:endParaRPr lang="ar-JO" dirty="0"/>
          </a:p>
        </p:txBody>
      </p:sp>
      <p:sp>
        <p:nvSpPr>
          <p:cNvPr id="3" name="Slide Number Placeholder 2">
            <a:extLst>
              <a:ext uri="{FF2B5EF4-FFF2-40B4-BE49-F238E27FC236}">
                <a16:creationId xmlns:a16="http://schemas.microsoft.com/office/drawing/2014/main" id="{DA749100-C1DC-FABA-7B8D-0E3BD2AC9F85}"/>
              </a:ext>
            </a:extLst>
          </p:cNvPr>
          <p:cNvSpPr>
            <a:spLocks noGrp="1"/>
          </p:cNvSpPr>
          <p:nvPr>
            <p:ph type="sldNum" sz="quarter" idx="12"/>
          </p:nvPr>
        </p:nvSpPr>
        <p:spPr/>
        <p:txBody>
          <a:bodyPr/>
          <a:lstStyle/>
          <a:p>
            <a:fld id="{E90C49B3-DFFD-4844-A6FF-8C37A804B8FA}" type="slidenum">
              <a:rPr lang="en-US" smtClean="0"/>
              <a:t>71</a:t>
            </a:fld>
            <a:endParaRPr lang="en-US"/>
          </a:p>
        </p:txBody>
      </p:sp>
    </p:spTree>
    <p:extLst>
      <p:ext uri="{BB962C8B-B14F-4D97-AF65-F5344CB8AC3E}">
        <p14:creationId xmlns:p14="http://schemas.microsoft.com/office/powerpoint/2010/main" val="14435553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00585" y="685800"/>
            <a:ext cx="7772400" cy="1470025"/>
          </a:xfrm>
        </p:spPr>
        <p:txBody>
          <a:bodyPr/>
          <a:lstStyle/>
          <a:p>
            <a:r>
              <a:rPr lang="en-US" dirty="0"/>
              <a:t>Ophthalmology Mini-</a:t>
            </a:r>
            <a:r>
              <a:rPr lang="en-US" dirty="0" err="1"/>
              <a:t>Osce</a:t>
            </a:r>
            <a:r>
              <a:rPr lang="en-US" dirty="0"/>
              <a:t> Archive </a:t>
            </a:r>
            <a:endParaRPr lang="ar-JO" dirty="0"/>
          </a:p>
        </p:txBody>
      </p:sp>
      <p:sp>
        <p:nvSpPr>
          <p:cNvPr id="3" name="عنوان فرعي 2"/>
          <p:cNvSpPr>
            <a:spLocks noGrp="1"/>
          </p:cNvSpPr>
          <p:nvPr>
            <p:ph type="subTitle" idx="1"/>
          </p:nvPr>
        </p:nvSpPr>
        <p:spPr>
          <a:xfrm>
            <a:off x="1386385" y="2362200"/>
            <a:ext cx="6400800" cy="1752600"/>
          </a:xfrm>
        </p:spPr>
        <p:txBody>
          <a:bodyPr/>
          <a:lstStyle/>
          <a:p>
            <a:r>
              <a:rPr lang="en-US" dirty="0"/>
              <a:t>Prepared By : </a:t>
            </a:r>
          </a:p>
          <a:p>
            <a:r>
              <a:rPr lang="en-US" dirty="0"/>
              <a:t>Noor Al-Huda Esam AL-Karaki </a:t>
            </a:r>
          </a:p>
          <a:p>
            <a:r>
              <a:rPr lang="en-US" dirty="0"/>
              <a:t>30/12/2021 </a:t>
            </a:r>
            <a:endParaRPr lang="ar-JO" dirty="0"/>
          </a:p>
        </p:txBody>
      </p:sp>
      <p:sp>
        <p:nvSpPr>
          <p:cNvPr id="4" name="مربع نص 3"/>
          <p:cNvSpPr txBox="1"/>
          <p:nvPr/>
        </p:nvSpPr>
        <p:spPr>
          <a:xfrm>
            <a:off x="0" y="4343400"/>
            <a:ext cx="9144000" cy="1754326"/>
          </a:xfrm>
          <a:prstGeom prst="rect">
            <a:avLst/>
          </a:prstGeom>
          <a:solidFill>
            <a:schemeClr val="accent6">
              <a:lumMod val="60000"/>
              <a:lumOff val="40000"/>
            </a:schemeClr>
          </a:solidFill>
        </p:spPr>
        <p:txBody>
          <a:bodyPr wrap="square" rtlCol="1">
            <a:spAutoFit/>
          </a:bodyPr>
          <a:lstStyle/>
          <a:p>
            <a:pPr algn="l"/>
            <a:r>
              <a:rPr lang="en-US" sz="3600" dirty="0">
                <a:sym typeface="Wingdings" panose="05000000000000000000" pitchFamily="2" charset="2"/>
              </a:rPr>
              <a:t> Each station has  detailed history , I can’t recall it , but I mentioned  the most important points , Good luck.  </a:t>
            </a:r>
            <a:endParaRPr lang="ar-JO" sz="3600" dirty="0"/>
          </a:p>
        </p:txBody>
      </p:sp>
      <p:sp>
        <p:nvSpPr>
          <p:cNvPr id="5" name="Slide Number Placeholder 4">
            <a:extLst>
              <a:ext uri="{FF2B5EF4-FFF2-40B4-BE49-F238E27FC236}">
                <a16:creationId xmlns:a16="http://schemas.microsoft.com/office/drawing/2014/main" id="{16FABE1F-0AB4-1D94-3B31-55B087297864}"/>
              </a:ext>
            </a:extLst>
          </p:cNvPr>
          <p:cNvSpPr>
            <a:spLocks noGrp="1"/>
          </p:cNvSpPr>
          <p:nvPr>
            <p:ph type="sldNum" sz="quarter" idx="12"/>
          </p:nvPr>
        </p:nvSpPr>
        <p:spPr/>
        <p:txBody>
          <a:bodyPr/>
          <a:lstStyle/>
          <a:p>
            <a:fld id="{E90C49B3-DFFD-4844-A6FF-8C37A804B8FA}" type="slidenum">
              <a:rPr lang="en-US" smtClean="0"/>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30480"/>
            <a:ext cx="2209800" cy="1143000"/>
          </a:xfrm>
          <a:solidFill>
            <a:schemeClr val="accent6">
              <a:lumMod val="75000"/>
            </a:schemeClr>
          </a:solidFill>
        </p:spPr>
        <p:txBody>
          <a:bodyPr/>
          <a:lstStyle/>
          <a:p>
            <a:r>
              <a:rPr lang="en-US" dirty="0"/>
              <a:t>Station 1 </a:t>
            </a:r>
            <a:endParaRPr lang="ar-JO" dirty="0"/>
          </a:p>
        </p:txBody>
      </p:sp>
      <p:sp>
        <p:nvSpPr>
          <p:cNvPr id="3" name="عنصر نائب للمحتوى 2"/>
          <p:cNvSpPr>
            <a:spLocks noGrp="1"/>
          </p:cNvSpPr>
          <p:nvPr>
            <p:ph idx="1"/>
          </p:nvPr>
        </p:nvSpPr>
        <p:spPr>
          <a:xfrm>
            <a:off x="0" y="1143001"/>
            <a:ext cx="3733800" cy="3124200"/>
          </a:xfrm>
        </p:spPr>
        <p:txBody>
          <a:bodyPr>
            <a:normAutofit fontScale="92500" lnSpcReduction="20000"/>
          </a:bodyPr>
          <a:lstStyle/>
          <a:p>
            <a:pPr marL="0" indent="0" algn="l">
              <a:buNone/>
            </a:pPr>
            <a:r>
              <a:rPr lang="en-US" dirty="0"/>
              <a:t>1- Why can’t this  patient  develop a normal visual acuity? </a:t>
            </a:r>
          </a:p>
          <a:p>
            <a:pPr marL="0" indent="0" algn="l">
              <a:buNone/>
            </a:pPr>
            <a:r>
              <a:rPr lang="en-US" dirty="0"/>
              <a:t>2- Diagnosis ? </a:t>
            </a:r>
          </a:p>
          <a:p>
            <a:pPr marL="0" indent="0" algn="l">
              <a:buNone/>
            </a:pPr>
            <a:r>
              <a:rPr lang="en-US" dirty="0"/>
              <a:t>3- mention two signs  you can notice at your clinic ? </a:t>
            </a:r>
            <a:endParaRPr lang="ar-JO"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0"/>
            <a:ext cx="4953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0" y="4180848"/>
            <a:ext cx="4191000" cy="2554545"/>
          </a:xfrm>
          <a:prstGeom prst="rect">
            <a:avLst/>
          </a:prstGeom>
          <a:solidFill>
            <a:schemeClr val="accent6">
              <a:lumMod val="60000"/>
              <a:lumOff val="40000"/>
            </a:schemeClr>
          </a:solidFill>
        </p:spPr>
        <p:txBody>
          <a:bodyPr wrap="square" rtlCol="1">
            <a:spAutoFit/>
          </a:bodyPr>
          <a:lstStyle/>
          <a:p>
            <a:pPr algn="l"/>
            <a:r>
              <a:rPr lang="en-US" sz="3200" dirty="0"/>
              <a:t>1- because increase curvature of the cornea</a:t>
            </a:r>
          </a:p>
          <a:p>
            <a:pPr algn="l"/>
            <a:r>
              <a:rPr lang="en-US" sz="3200" dirty="0"/>
              <a:t>2- Keratoconus  </a:t>
            </a:r>
          </a:p>
          <a:p>
            <a:pPr algn="l"/>
            <a:r>
              <a:rPr lang="en-US" sz="3200" dirty="0"/>
              <a:t>3-Munson's sign, </a:t>
            </a:r>
            <a:r>
              <a:rPr lang="en-US" sz="3200" dirty="0" err="1"/>
              <a:t>Rizzuti's</a:t>
            </a:r>
            <a:r>
              <a:rPr lang="en-US" sz="3200" dirty="0"/>
              <a:t> sign</a:t>
            </a:r>
            <a:endParaRPr lang="ar-JO" sz="32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733800"/>
            <a:ext cx="3962400" cy="19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EB95079D-D61B-3C1E-3FEA-42718BEE2E6A}"/>
              </a:ext>
            </a:extLst>
          </p:cNvPr>
          <p:cNvSpPr>
            <a:spLocks noGrp="1"/>
          </p:cNvSpPr>
          <p:nvPr>
            <p:ph type="sldNum" sz="quarter" idx="12"/>
          </p:nvPr>
        </p:nvSpPr>
        <p:spPr/>
        <p:txBody>
          <a:bodyPr/>
          <a:lstStyle/>
          <a:p>
            <a:fld id="{E90C49B3-DFFD-4844-A6FF-8C37A804B8FA}" type="slidenum">
              <a:rPr lang="en-US" smtClean="0"/>
              <a:t>73</a:t>
            </a:fld>
            <a:endParaRPr lang="en-US"/>
          </a:p>
        </p:txBody>
      </p:sp>
      <p:sp>
        <p:nvSpPr>
          <p:cNvPr id="7" name="TextBox 6">
            <a:extLst>
              <a:ext uri="{FF2B5EF4-FFF2-40B4-BE49-F238E27FC236}">
                <a16:creationId xmlns:a16="http://schemas.microsoft.com/office/drawing/2014/main" id="{96EF84C2-51B2-48FC-A163-11E95728FE34}"/>
              </a:ext>
            </a:extLst>
          </p:cNvPr>
          <p:cNvSpPr txBox="1"/>
          <p:nvPr/>
        </p:nvSpPr>
        <p:spPr>
          <a:xfrm>
            <a:off x="4322507" y="5892581"/>
            <a:ext cx="4689986" cy="646331"/>
          </a:xfrm>
          <a:prstGeom prst="rect">
            <a:avLst/>
          </a:prstGeom>
          <a:noFill/>
        </p:spPr>
        <p:txBody>
          <a:bodyPr wrap="square">
            <a:spAutoFit/>
          </a:bodyPr>
          <a:lstStyle/>
          <a:p>
            <a:r>
              <a:rPr lang="en-US" dirty="0" err="1"/>
              <a:t>oContact</a:t>
            </a:r>
            <a:r>
              <a:rPr lang="en-US" dirty="0"/>
              <a:t> lenses or glasses </a:t>
            </a:r>
            <a:r>
              <a:rPr lang="en-US" dirty="0" err="1"/>
              <a:t>oCorneal</a:t>
            </a:r>
            <a:r>
              <a:rPr lang="en-US" dirty="0"/>
              <a:t> graft in severe cases </a:t>
            </a:r>
            <a:r>
              <a:rPr lang="en-US" dirty="0" err="1"/>
              <a:t>oCorneal</a:t>
            </a:r>
            <a:r>
              <a:rPr lang="en-US" dirty="0"/>
              <a:t> cross-linking</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2667000" cy="1143000"/>
          </a:xfrm>
          <a:solidFill>
            <a:schemeClr val="accent6">
              <a:lumMod val="75000"/>
            </a:schemeClr>
          </a:solidFill>
        </p:spPr>
        <p:txBody>
          <a:bodyPr/>
          <a:lstStyle/>
          <a:p>
            <a:r>
              <a:rPr lang="en-US" dirty="0"/>
              <a:t>Station 2</a:t>
            </a:r>
            <a:endParaRPr lang="ar-JO"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0" y="1219200"/>
            <a:ext cx="7239000" cy="1569660"/>
          </a:xfrm>
          <a:prstGeom prst="rect">
            <a:avLst/>
          </a:prstGeom>
          <a:noFill/>
        </p:spPr>
        <p:txBody>
          <a:bodyPr wrap="square" rtlCol="1">
            <a:spAutoFit/>
          </a:bodyPr>
          <a:lstStyle/>
          <a:p>
            <a:pPr algn="l"/>
            <a:r>
              <a:rPr lang="en-US" sz="3200" dirty="0"/>
              <a:t>1-name of this sign ? </a:t>
            </a:r>
          </a:p>
          <a:p>
            <a:pPr algn="l"/>
            <a:r>
              <a:rPr lang="en-US" sz="3200" dirty="0"/>
              <a:t>2- mention 3 differential diagnosis ? </a:t>
            </a:r>
          </a:p>
          <a:p>
            <a:pPr algn="l"/>
            <a:r>
              <a:rPr lang="en-US" sz="3200" dirty="0"/>
              <a:t>3- is there any risk of retinal detachment ? </a:t>
            </a:r>
            <a:endParaRPr lang="ar-JO" sz="3200" dirty="0"/>
          </a:p>
        </p:txBody>
      </p:sp>
      <p:sp>
        <p:nvSpPr>
          <p:cNvPr id="5" name="مربع نص 4"/>
          <p:cNvSpPr txBox="1"/>
          <p:nvPr/>
        </p:nvSpPr>
        <p:spPr>
          <a:xfrm>
            <a:off x="0" y="3733800"/>
            <a:ext cx="9144000" cy="2585323"/>
          </a:xfrm>
          <a:prstGeom prst="rect">
            <a:avLst/>
          </a:prstGeom>
          <a:solidFill>
            <a:schemeClr val="accent6">
              <a:lumMod val="60000"/>
              <a:lumOff val="40000"/>
            </a:schemeClr>
          </a:solidFill>
        </p:spPr>
        <p:txBody>
          <a:bodyPr wrap="square" rtlCol="1">
            <a:spAutoFit/>
          </a:bodyPr>
          <a:lstStyle/>
          <a:p>
            <a:pPr algn="l"/>
            <a:r>
              <a:rPr lang="en-US" sz="3600" dirty="0"/>
              <a:t>1- Leukocoria</a:t>
            </a:r>
          </a:p>
          <a:p>
            <a:pPr algn="l"/>
            <a:r>
              <a:rPr lang="en-US" sz="3600" dirty="0"/>
              <a:t>2- Retinoblastoma , Retinopathy of prematurity  , congenital cataract . </a:t>
            </a:r>
          </a:p>
          <a:p>
            <a:pPr algn="l"/>
            <a:r>
              <a:rPr lang="en-US" sz="3600" dirty="0"/>
              <a:t>3-Yes   </a:t>
            </a:r>
          </a:p>
          <a:p>
            <a:pPr algn="l"/>
            <a:endParaRPr lang="ar-JO"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4785"/>
            <a:ext cx="3448050" cy="120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63EBB5EE-5381-FF79-04DF-3DF4DC7528F6}"/>
              </a:ext>
            </a:extLst>
          </p:cNvPr>
          <p:cNvSpPr>
            <a:spLocks noGrp="1"/>
          </p:cNvSpPr>
          <p:nvPr>
            <p:ph type="sldNum" sz="quarter" idx="12"/>
          </p:nvPr>
        </p:nvSpPr>
        <p:spPr/>
        <p:txBody>
          <a:bodyPr/>
          <a:lstStyle/>
          <a:p>
            <a:fld id="{E90C49B3-DFFD-4844-A6FF-8C37A804B8FA}" type="slidenum">
              <a:rPr lang="en-US" smtClean="0"/>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 y="15240"/>
            <a:ext cx="2286000" cy="1143000"/>
          </a:xfrm>
          <a:solidFill>
            <a:schemeClr val="accent6">
              <a:lumMod val="75000"/>
            </a:schemeClr>
          </a:solidFill>
        </p:spPr>
        <p:txBody>
          <a:bodyPr>
            <a:normAutofit/>
          </a:bodyPr>
          <a:lstStyle/>
          <a:p>
            <a:r>
              <a:rPr lang="en-US" dirty="0"/>
              <a:t>Station 3</a:t>
            </a:r>
            <a:endParaRPr lang="ar-JO"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1601" y="-6824"/>
            <a:ext cx="3993106" cy="435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0" y="1114904"/>
            <a:ext cx="6705600" cy="1661993"/>
          </a:xfrm>
          <a:prstGeom prst="rect">
            <a:avLst/>
          </a:prstGeom>
          <a:noFill/>
        </p:spPr>
        <p:txBody>
          <a:bodyPr wrap="square" rtlCol="1">
            <a:spAutoFit/>
          </a:bodyPr>
          <a:lstStyle/>
          <a:p>
            <a:pPr algn="l"/>
            <a:r>
              <a:rPr lang="en-US" sz="2800" dirty="0"/>
              <a:t>1- One sign ? </a:t>
            </a:r>
          </a:p>
          <a:p>
            <a:pPr algn="l"/>
            <a:r>
              <a:rPr lang="en-US" sz="2800" dirty="0"/>
              <a:t>2- Diagnosis ? </a:t>
            </a:r>
          </a:p>
          <a:p>
            <a:pPr algn="l"/>
            <a:r>
              <a:rPr lang="en-US" sz="2800" dirty="0"/>
              <a:t>3- is this case inherited or not ?</a:t>
            </a:r>
          </a:p>
          <a:p>
            <a:pPr algn="l"/>
            <a:endParaRPr lang="ar-JO" dirty="0"/>
          </a:p>
        </p:txBody>
      </p:sp>
      <p:sp>
        <p:nvSpPr>
          <p:cNvPr id="5" name="مربع نص 4"/>
          <p:cNvSpPr txBox="1"/>
          <p:nvPr/>
        </p:nvSpPr>
        <p:spPr>
          <a:xfrm>
            <a:off x="-25022" y="4648200"/>
            <a:ext cx="9169021" cy="1938992"/>
          </a:xfrm>
          <a:prstGeom prst="rect">
            <a:avLst/>
          </a:prstGeom>
          <a:solidFill>
            <a:schemeClr val="accent6">
              <a:lumMod val="60000"/>
              <a:lumOff val="40000"/>
            </a:schemeClr>
          </a:solidFill>
        </p:spPr>
        <p:txBody>
          <a:bodyPr wrap="square" rtlCol="1">
            <a:spAutoFit/>
          </a:bodyPr>
          <a:lstStyle/>
          <a:p>
            <a:pPr algn="l"/>
            <a:r>
              <a:rPr lang="en-US" sz="4000" dirty="0"/>
              <a:t>1- Leukocoria , Absence of red reflex </a:t>
            </a:r>
            <a:br>
              <a:rPr lang="en-US" sz="4000" dirty="0"/>
            </a:br>
            <a:r>
              <a:rPr lang="en-US" sz="4000" dirty="0"/>
              <a:t>2- Retinoblastoma </a:t>
            </a:r>
          </a:p>
          <a:p>
            <a:pPr algn="l"/>
            <a:r>
              <a:rPr lang="en-US" sz="4000" dirty="0"/>
              <a:t>3- Yes  it’s inherited </a:t>
            </a:r>
            <a:r>
              <a:rPr lang="en-US" dirty="0"/>
              <a:t> </a:t>
            </a:r>
            <a:endParaRPr lang="ar-JO" dirty="0"/>
          </a:p>
        </p:txBody>
      </p:sp>
      <p:sp>
        <p:nvSpPr>
          <p:cNvPr id="3" name="Slide Number Placeholder 2">
            <a:extLst>
              <a:ext uri="{FF2B5EF4-FFF2-40B4-BE49-F238E27FC236}">
                <a16:creationId xmlns:a16="http://schemas.microsoft.com/office/drawing/2014/main" id="{27CC85F4-663A-9737-FF29-2A538F990F18}"/>
              </a:ext>
            </a:extLst>
          </p:cNvPr>
          <p:cNvSpPr>
            <a:spLocks noGrp="1"/>
          </p:cNvSpPr>
          <p:nvPr>
            <p:ph type="sldNum" sz="quarter" idx="12"/>
          </p:nvPr>
        </p:nvSpPr>
        <p:spPr/>
        <p:txBody>
          <a:bodyPr/>
          <a:lstStyle/>
          <a:p>
            <a:fld id="{E90C49B3-DFFD-4844-A6FF-8C37A804B8FA}" type="slidenum">
              <a:rPr lang="en-US" smtClean="0"/>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2362200" cy="1143000"/>
          </a:xfrm>
          <a:solidFill>
            <a:schemeClr val="accent6">
              <a:lumMod val="75000"/>
            </a:schemeClr>
          </a:solidFill>
        </p:spPr>
        <p:txBody>
          <a:bodyPr/>
          <a:lstStyle/>
          <a:p>
            <a:r>
              <a:rPr lang="en-US" dirty="0"/>
              <a:t>Station 4</a:t>
            </a:r>
            <a:endParaRPr lang="ar-JO" dirty="0"/>
          </a:p>
        </p:txBody>
      </p:sp>
      <p:sp>
        <p:nvSpPr>
          <p:cNvPr id="3" name="عنصر نائب للمحتوى 2"/>
          <p:cNvSpPr>
            <a:spLocks noGrp="1"/>
          </p:cNvSpPr>
          <p:nvPr>
            <p:ph idx="1"/>
          </p:nvPr>
        </p:nvSpPr>
        <p:spPr>
          <a:xfrm>
            <a:off x="-7961" y="1143001"/>
            <a:ext cx="4888173" cy="2362200"/>
          </a:xfrm>
        </p:spPr>
        <p:txBody>
          <a:bodyPr>
            <a:normAutofit fontScale="92500" lnSpcReduction="10000"/>
          </a:bodyPr>
          <a:lstStyle/>
          <a:p>
            <a:pPr marL="0" indent="0" algn="l">
              <a:buNone/>
            </a:pPr>
            <a:r>
              <a:rPr lang="en-US" dirty="0"/>
              <a:t>This patient can’t open her eye , +ve RAPD  : </a:t>
            </a:r>
          </a:p>
          <a:p>
            <a:pPr marL="0" indent="0" algn="l">
              <a:buNone/>
            </a:pPr>
            <a:r>
              <a:rPr lang="en-US" dirty="0"/>
              <a:t>1-  Differential Diagnosis ? </a:t>
            </a:r>
          </a:p>
          <a:p>
            <a:pPr marL="0" indent="0" algn="l">
              <a:buNone/>
            </a:pPr>
            <a:r>
              <a:rPr lang="en-US" dirty="0"/>
              <a:t>2- mention three intracranial complications :  </a:t>
            </a:r>
            <a:endParaRPr lang="ar-JO"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0212" y="-11373"/>
            <a:ext cx="4267200" cy="351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0" y="3962400"/>
            <a:ext cx="9147412" cy="1938992"/>
          </a:xfrm>
          <a:prstGeom prst="rect">
            <a:avLst/>
          </a:prstGeom>
          <a:solidFill>
            <a:schemeClr val="accent6">
              <a:lumMod val="60000"/>
              <a:lumOff val="40000"/>
            </a:schemeClr>
          </a:solidFill>
        </p:spPr>
        <p:txBody>
          <a:bodyPr wrap="square" rtlCol="1">
            <a:spAutoFit/>
          </a:bodyPr>
          <a:lstStyle/>
          <a:p>
            <a:pPr algn="l"/>
            <a:r>
              <a:rPr lang="en-US" sz="4000" dirty="0"/>
              <a:t>1- </a:t>
            </a:r>
            <a:r>
              <a:rPr lang="en-US" sz="4000" dirty="0" err="1"/>
              <a:t>Peri</a:t>
            </a:r>
            <a:r>
              <a:rPr lang="en-US" sz="4000" dirty="0"/>
              <a:t>-orbital cellulitis </a:t>
            </a:r>
          </a:p>
          <a:p>
            <a:pPr algn="l"/>
            <a:r>
              <a:rPr lang="en-US" sz="4000" dirty="0"/>
              <a:t>2- Meningitis , brain Abscess , intracranial hypertension </a:t>
            </a:r>
            <a:r>
              <a:rPr lang="en-US" dirty="0"/>
              <a:t>. </a:t>
            </a:r>
            <a:endParaRPr lang="ar-JO" dirty="0"/>
          </a:p>
        </p:txBody>
      </p:sp>
      <p:sp>
        <p:nvSpPr>
          <p:cNvPr id="5" name="Slide Number Placeholder 4">
            <a:extLst>
              <a:ext uri="{FF2B5EF4-FFF2-40B4-BE49-F238E27FC236}">
                <a16:creationId xmlns:a16="http://schemas.microsoft.com/office/drawing/2014/main" id="{D2C30B9C-DCF7-08EE-DC4A-035E6ADC7AAB}"/>
              </a:ext>
            </a:extLst>
          </p:cNvPr>
          <p:cNvSpPr>
            <a:spLocks noGrp="1"/>
          </p:cNvSpPr>
          <p:nvPr>
            <p:ph type="sldNum" sz="quarter" idx="12"/>
          </p:nvPr>
        </p:nvSpPr>
        <p:spPr/>
        <p:txBody>
          <a:bodyPr/>
          <a:lstStyle/>
          <a:p>
            <a:fld id="{E90C49B3-DFFD-4844-A6FF-8C37A804B8FA}" type="slidenum">
              <a:rPr lang="en-US" smtClean="0"/>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2286000" cy="1143000"/>
          </a:xfrm>
          <a:solidFill>
            <a:schemeClr val="accent6">
              <a:lumMod val="75000"/>
            </a:schemeClr>
          </a:solidFill>
        </p:spPr>
        <p:txBody>
          <a:bodyPr>
            <a:normAutofit/>
          </a:bodyPr>
          <a:lstStyle/>
          <a:p>
            <a:r>
              <a:rPr lang="en-US" dirty="0"/>
              <a:t>Station 5</a:t>
            </a:r>
            <a:endParaRPr lang="ar-JO" dirty="0"/>
          </a:p>
        </p:txBody>
      </p:sp>
      <p:sp>
        <p:nvSpPr>
          <p:cNvPr id="3" name="عنصر نائب للمحتوى 2"/>
          <p:cNvSpPr>
            <a:spLocks noGrp="1"/>
          </p:cNvSpPr>
          <p:nvPr>
            <p:ph idx="1"/>
          </p:nvPr>
        </p:nvSpPr>
        <p:spPr>
          <a:xfrm>
            <a:off x="11373" y="1143000"/>
            <a:ext cx="5989377" cy="2057399"/>
          </a:xfrm>
        </p:spPr>
        <p:txBody>
          <a:bodyPr>
            <a:normAutofit fontScale="70000" lnSpcReduction="20000"/>
          </a:bodyPr>
          <a:lstStyle/>
          <a:p>
            <a:pPr marL="0" indent="0" algn="l">
              <a:buNone/>
            </a:pPr>
            <a:r>
              <a:rPr lang="en-US" dirty="0"/>
              <a:t>3 Years old  child with normal ocular motility : </a:t>
            </a:r>
            <a:br>
              <a:rPr lang="en-US" dirty="0"/>
            </a:br>
            <a:r>
              <a:rPr lang="en-US" dirty="0"/>
              <a:t>1- What is the name of this strabismus type ? </a:t>
            </a:r>
          </a:p>
          <a:p>
            <a:pPr marL="0" indent="0" algn="l">
              <a:buNone/>
            </a:pPr>
            <a:r>
              <a:rPr lang="en-US" dirty="0"/>
              <a:t>2- Mention one Differtinal diagnosis?</a:t>
            </a:r>
          </a:p>
          <a:p>
            <a:pPr marL="0" indent="0" algn="l">
              <a:buNone/>
            </a:pPr>
            <a:r>
              <a:rPr lang="en-US" dirty="0"/>
              <a:t>3- is there any need for Surgery ? </a:t>
            </a:r>
          </a:p>
          <a:p>
            <a:pPr marL="0" indent="0" algn="l">
              <a:buNone/>
            </a:pPr>
            <a:r>
              <a:rPr lang="en-US" dirty="0"/>
              <a:t>4-  will this child be able to  develop 3D vision  ( stereopsis )  ?  </a:t>
            </a:r>
            <a:endParaRPr lang="ar-JO"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0"/>
            <a:ext cx="31432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0" y="3352800"/>
            <a:ext cx="9144000" cy="2554545"/>
          </a:xfrm>
          <a:prstGeom prst="rect">
            <a:avLst/>
          </a:prstGeom>
          <a:solidFill>
            <a:schemeClr val="accent6">
              <a:lumMod val="60000"/>
              <a:lumOff val="40000"/>
            </a:schemeClr>
          </a:solidFill>
        </p:spPr>
        <p:txBody>
          <a:bodyPr wrap="square" rtlCol="1">
            <a:spAutoFit/>
          </a:bodyPr>
          <a:lstStyle/>
          <a:p>
            <a:pPr algn="l"/>
            <a:r>
              <a:rPr lang="en-US" sz="3200" dirty="0"/>
              <a:t>1- Esotropia </a:t>
            </a:r>
          </a:p>
          <a:p>
            <a:pPr algn="l"/>
            <a:r>
              <a:rPr lang="en-US" sz="3200" dirty="0"/>
              <a:t>2- Abducent nerve paralysis </a:t>
            </a:r>
          </a:p>
          <a:p>
            <a:pPr algn="l"/>
            <a:r>
              <a:rPr lang="en-US" sz="3200" dirty="0"/>
              <a:t>3- No , it can fix with glasses , notice that he has normal ocular motility . </a:t>
            </a:r>
          </a:p>
          <a:p>
            <a:pPr algn="l"/>
            <a:r>
              <a:rPr lang="en-US" sz="3200" dirty="0"/>
              <a:t>4- Yes , his age is below 4 years </a:t>
            </a:r>
            <a:endParaRPr lang="ar-JO" sz="3200" dirty="0"/>
          </a:p>
        </p:txBody>
      </p:sp>
      <p:sp>
        <p:nvSpPr>
          <p:cNvPr id="5" name="Slide Number Placeholder 4">
            <a:extLst>
              <a:ext uri="{FF2B5EF4-FFF2-40B4-BE49-F238E27FC236}">
                <a16:creationId xmlns:a16="http://schemas.microsoft.com/office/drawing/2014/main" id="{FFB9A181-ED62-B403-3A1B-D7C810F4BCF1}"/>
              </a:ext>
            </a:extLst>
          </p:cNvPr>
          <p:cNvSpPr>
            <a:spLocks noGrp="1"/>
          </p:cNvSpPr>
          <p:nvPr>
            <p:ph type="sldNum" sz="quarter" idx="12"/>
          </p:nvPr>
        </p:nvSpPr>
        <p:spPr/>
        <p:txBody>
          <a:bodyPr/>
          <a:lstStyle/>
          <a:p>
            <a:fld id="{E90C49B3-DFFD-4844-A6FF-8C37A804B8FA}" type="slidenum">
              <a:rPr lang="en-US" smtClean="0"/>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30480"/>
            <a:ext cx="2286000" cy="1143000"/>
          </a:xfrm>
          <a:solidFill>
            <a:schemeClr val="accent6">
              <a:lumMod val="75000"/>
            </a:schemeClr>
          </a:solidFill>
        </p:spPr>
        <p:txBody>
          <a:bodyPr/>
          <a:lstStyle/>
          <a:p>
            <a:r>
              <a:rPr lang="en-US" dirty="0"/>
              <a:t>Station 6</a:t>
            </a:r>
            <a:endParaRPr lang="ar-JO" dirty="0"/>
          </a:p>
        </p:txBody>
      </p:sp>
      <p:sp>
        <p:nvSpPr>
          <p:cNvPr id="3" name="عنصر نائب للمحتوى 2"/>
          <p:cNvSpPr>
            <a:spLocks noGrp="1"/>
          </p:cNvSpPr>
          <p:nvPr>
            <p:ph idx="1"/>
          </p:nvPr>
        </p:nvSpPr>
        <p:spPr>
          <a:xfrm>
            <a:off x="-1137" y="1219201"/>
            <a:ext cx="6325737" cy="2209800"/>
          </a:xfrm>
        </p:spPr>
        <p:txBody>
          <a:bodyPr>
            <a:normAutofit fontScale="92500"/>
          </a:bodyPr>
          <a:lstStyle/>
          <a:p>
            <a:pPr marL="0" indent="0" algn="l">
              <a:buNone/>
            </a:pPr>
            <a:r>
              <a:rPr lang="en-US" sz="2600" dirty="0"/>
              <a:t>1- Name this sign : </a:t>
            </a:r>
          </a:p>
          <a:p>
            <a:pPr marL="0" indent="0" algn="l">
              <a:buNone/>
            </a:pPr>
            <a:r>
              <a:rPr lang="en-US" sz="2600" dirty="0"/>
              <a:t>2- First line of management , His IOP27mmhg ? </a:t>
            </a:r>
          </a:p>
          <a:p>
            <a:pPr marL="0" indent="0" algn="l">
              <a:buNone/>
            </a:pPr>
            <a:r>
              <a:rPr lang="en-US" sz="2600" dirty="0"/>
              <a:t>3- if you know that this patient has X-Ray with calcification of sacroiliac joint , what is your diagnosis? </a:t>
            </a:r>
          </a:p>
          <a:p>
            <a:pPr marL="0" indent="0" algn="l">
              <a:buNone/>
            </a:pPr>
            <a:endParaRPr lang="ar-JO" dirty="0"/>
          </a:p>
        </p:txBody>
      </p:sp>
      <p:sp>
        <p:nvSpPr>
          <p:cNvPr id="4" name="مربع نص 3"/>
          <p:cNvSpPr txBox="1"/>
          <p:nvPr/>
        </p:nvSpPr>
        <p:spPr>
          <a:xfrm>
            <a:off x="0" y="3886200"/>
            <a:ext cx="9144000" cy="2308324"/>
          </a:xfrm>
          <a:prstGeom prst="rect">
            <a:avLst/>
          </a:prstGeom>
          <a:solidFill>
            <a:schemeClr val="accent6">
              <a:lumMod val="60000"/>
              <a:lumOff val="40000"/>
            </a:schemeClr>
          </a:solidFill>
        </p:spPr>
        <p:txBody>
          <a:bodyPr wrap="square" rtlCol="1">
            <a:spAutoFit/>
          </a:bodyPr>
          <a:lstStyle/>
          <a:p>
            <a:pPr algn="l"/>
            <a:r>
              <a:rPr lang="en-US" sz="3600" dirty="0"/>
              <a:t>1- Hypopyon </a:t>
            </a:r>
          </a:p>
          <a:p>
            <a:pPr algn="l"/>
            <a:r>
              <a:rPr lang="en-US" sz="3600" dirty="0"/>
              <a:t>2- anti-Glaucoma and immediate  pars plana vietrectomy with intraocular antibiotic </a:t>
            </a:r>
          </a:p>
          <a:p>
            <a:pPr algn="l"/>
            <a:r>
              <a:rPr lang="en-US" sz="3600" dirty="0"/>
              <a:t> 3- Ankylosing spondylitis</a:t>
            </a:r>
            <a:r>
              <a:rPr lang="en-US" dirty="0"/>
              <a:t> </a:t>
            </a:r>
            <a:endParaRPr lang="ar-JO"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0"/>
            <a:ext cx="2819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AADA76C7-E2D1-2208-A2BF-72DCE85949C2}"/>
              </a:ext>
            </a:extLst>
          </p:cNvPr>
          <p:cNvSpPr>
            <a:spLocks noGrp="1"/>
          </p:cNvSpPr>
          <p:nvPr>
            <p:ph type="sldNum" sz="quarter" idx="12"/>
          </p:nvPr>
        </p:nvSpPr>
        <p:spPr/>
        <p:txBody>
          <a:bodyPr/>
          <a:lstStyle/>
          <a:p>
            <a:fld id="{E90C49B3-DFFD-4844-A6FF-8C37A804B8FA}" type="slidenum">
              <a:rPr lang="en-US" smtClean="0"/>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2286000" cy="1143000"/>
          </a:xfrm>
          <a:solidFill>
            <a:schemeClr val="accent6">
              <a:lumMod val="75000"/>
            </a:schemeClr>
          </a:solidFill>
        </p:spPr>
        <p:txBody>
          <a:bodyPr/>
          <a:lstStyle/>
          <a:p>
            <a:r>
              <a:rPr lang="en-US" dirty="0"/>
              <a:t>Station 7</a:t>
            </a:r>
            <a:endParaRPr lang="ar-JO" dirty="0"/>
          </a:p>
        </p:txBody>
      </p:sp>
      <p:sp>
        <p:nvSpPr>
          <p:cNvPr id="3" name="عنصر نائب للمحتوى 2"/>
          <p:cNvSpPr>
            <a:spLocks noGrp="1"/>
          </p:cNvSpPr>
          <p:nvPr>
            <p:ph idx="1"/>
          </p:nvPr>
        </p:nvSpPr>
        <p:spPr>
          <a:xfrm>
            <a:off x="7960" y="1524000"/>
            <a:ext cx="9136039" cy="4525963"/>
          </a:xfrm>
        </p:spPr>
        <p:txBody>
          <a:bodyPr>
            <a:normAutofit/>
          </a:bodyPr>
          <a:lstStyle/>
          <a:p>
            <a:pPr marL="0" indent="0" algn="l">
              <a:buNone/>
            </a:pPr>
            <a:r>
              <a:rPr lang="en-US" sz="2800" dirty="0"/>
              <a:t>1- Triad of Horner’s Syndrome : </a:t>
            </a:r>
          </a:p>
          <a:p>
            <a:pPr marL="0" indent="0" algn="l">
              <a:buNone/>
            </a:pPr>
            <a:r>
              <a:rPr lang="en-US" sz="2800" dirty="0"/>
              <a:t>2- mention Three  differences between Direct and indirect Ophthalmoscope : </a:t>
            </a:r>
          </a:p>
          <a:p>
            <a:pPr marL="0" indent="0" algn="l">
              <a:buNone/>
            </a:pPr>
            <a:r>
              <a:rPr lang="en-US" sz="2800" dirty="0"/>
              <a:t>3- mention three causes of secondary open angle Glaucoma : </a:t>
            </a:r>
          </a:p>
          <a:p>
            <a:pPr marL="0" indent="0" algn="l">
              <a:buNone/>
            </a:pPr>
            <a:r>
              <a:rPr lang="en-US" sz="2800" dirty="0"/>
              <a:t>4- Differential diagnosis of Red cherry spot on Macula : </a:t>
            </a:r>
          </a:p>
          <a:p>
            <a:pPr marL="0" indent="0" algn="l">
              <a:buNone/>
            </a:pPr>
            <a:r>
              <a:rPr lang="en-US" sz="2800" dirty="0"/>
              <a:t>5- mention at least two causes of RAPD : </a:t>
            </a:r>
            <a:endParaRPr lang="ar-JO" sz="2800" dirty="0"/>
          </a:p>
        </p:txBody>
      </p:sp>
      <p:sp>
        <p:nvSpPr>
          <p:cNvPr id="4" name="Slide Number Placeholder 3">
            <a:extLst>
              <a:ext uri="{FF2B5EF4-FFF2-40B4-BE49-F238E27FC236}">
                <a16:creationId xmlns:a16="http://schemas.microsoft.com/office/drawing/2014/main" id="{96005937-21DF-023D-7F36-20A0436FF11E}"/>
              </a:ext>
            </a:extLst>
          </p:cNvPr>
          <p:cNvSpPr>
            <a:spLocks noGrp="1"/>
          </p:cNvSpPr>
          <p:nvPr>
            <p:ph type="sldNum" sz="quarter" idx="12"/>
          </p:nvPr>
        </p:nvSpPr>
        <p:spPr/>
        <p:txBody>
          <a:bodyPr/>
          <a:lstStyle/>
          <a:p>
            <a:fld id="{E90C49B3-DFFD-4844-A6FF-8C37A804B8FA}" type="slidenum">
              <a:rPr lang="en-US" smtClean="0"/>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lose-up of a person&amp;#39;s eye&#10;&#10;Description automatically generated">
            <a:extLst>
              <a:ext uri="{FF2B5EF4-FFF2-40B4-BE49-F238E27FC236}">
                <a16:creationId xmlns:a16="http://schemas.microsoft.com/office/drawing/2014/main" id="{AB90AF46-2762-3763-5E58-8CF4AF9FE321}"/>
              </a:ext>
            </a:extLst>
          </p:cNvPr>
          <p:cNvPicPr>
            <a:picLocks noGrp="1" noChangeAspect="1"/>
          </p:cNvPicPr>
          <p:nvPr>
            <p:ph idx="1"/>
          </p:nvPr>
        </p:nvPicPr>
        <p:blipFill rotWithShape="1">
          <a:blip r:embed="rId2"/>
          <a:srcRect t="6071" b="8394"/>
          <a:stretch/>
        </p:blipFill>
        <p:spPr>
          <a:xfrm>
            <a:off x="5283694" y="858212"/>
            <a:ext cx="3860306" cy="3449605"/>
          </a:xfrm>
          <a:prstGeom prst="rect">
            <a:avLst/>
          </a:prstGeom>
        </p:spPr>
      </p:pic>
      <p:sp>
        <p:nvSpPr>
          <p:cNvPr id="5" name="TextBox 4">
            <a:extLst>
              <a:ext uri="{FF2B5EF4-FFF2-40B4-BE49-F238E27FC236}">
                <a16:creationId xmlns:a16="http://schemas.microsoft.com/office/drawing/2014/main" id="{3A8BB73F-48CF-9B6D-87AA-6AEDED059E21}"/>
              </a:ext>
            </a:extLst>
          </p:cNvPr>
          <p:cNvSpPr txBox="1"/>
          <p:nvPr/>
        </p:nvSpPr>
        <p:spPr>
          <a:xfrm>
            <a:off x="273327" y="1118152"/>
            <a:ext cx="4300315" cy="318548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ea typeface="Calibri"/>
                <a:cs typeface="Calibri"/>
              </a:rPr>
              <a:t>A-what is the name of this sign  :- </a:t>
            </a:r>
            <a:endParaRPr lang="en-US" sz="1350" dirty="0"/>
          </a:p>
          <a:p>
            <a:r>
              <a:rPr lang="en-US" sz="1350" dirty="0">
                <a:solidFill>
                  <a:srgbClr val="FF0000"/>
                </a:solidFill>
                <a:ea typeface="Calibri"/>
                <a:cs typeface="Calibri"/>
              </a:rPr>
              <a:t>Leukocoria</a:t>
            </a:r>
          </a:p>
          <a:p>
            <a:r>
              <a:rPr lang="en-US" sz="1350" dirty="0">
                <a:ea typeface="Calibri"/>
                <a:cs typeface="Calibri"/>
              </a:rPr>
              <a:t>B-mention 3 differential diagnosis :-</a:t>
            </a:r>
          </a:p>
          <a:p>
            <a:r>
              <a:rPr lang="en-US" sz="1350" dirty="0">
                <a:solidFill>
                  <a:srgbClr val="FF0000"/>
                </a:solidFill>
                <a:ea typeface="+mn-lt"/>
                <a:cs typeface="+mn-lt"/>
              </a:rPr>
              <a:t>1. Retinoblastoma </a:t>
            </a:r>
          </a:p>
          <a:p>
            <a:r>
              <a:rPr lang="en-US" sz="1350" dirty="0">
                <a:solidFill>
                  <a:srgbClr val="FF0000"/>
                </a:solidFill>
                <a:ea typeface="+mn-lt"/>
                <a:cs typeface="+mn-lt"/>
              </a:rPr>
              <a:t>2. Retinopathy of prematurity </a:t>
            </a:r>
          </a:p>
          <a:p>
            <a:r>
              <a:rPr lang="en-US" sz="1350" dirty="0">
                <a:solidFill>
                  <a:srgbClr val="FF0000"/>
                </a:solidFill>
                <a:ea typeface="+mn-lt"/>
                <a:cs typeface="+mn-lt"/>
              </a:rPr>
              <a:t>3. congenital cataract </a:t>
            </a:r>
          </a:p>
          <a:p>
            <a:r>
              <a:rPr lang="en-US" sz="1350" dirty="0">
                <a:solidFill>
                  <a:srgbClr val="FF0000"/>
                </a:solidFill>
                <a:ea typeface="+mn-lt"/>
                <a:cs typeface="+mn-lt"/>
              </a:rPr>
              <a:t>4. Toxocariasis (exudative retinal detachment) </a:t>
            </a:r>
          </a:p>
          <a:p>
            <a:r>
              <a:rPr lang="en-US" sz="1350" dirty="0">
                <a:solidFill>
                  <a:srgbClr val="FF0000"/>
                </a:solidFill>
                <a:ea typeface="+mn-lt"/>
                <a:cs typeface="+mn-lt"/>
              </a:rPr>
              <a:t>5. Coat’s disease (exudative retinitis)</a:t>
            </a:r>
            <a:endParaRPr lang="en-US" sz="1350">
              <a:solidFill>
                <a:srgbClr val="FF0000"/>
              </a:solidFill>
              <a:ea typeface="Calibri"/>
              <a:cs typeface="Calibri"/>
            </a:endParaRPr>
          </a:p>
          <a:p>
            <a:r>
              <a:rPr lang="en-US" sz="1350" dirty="0">
                <a:ea typeface="Calibri"/>
                <a:cs typeface="Calibri"/>
              </a:rPr>
              <a:t>C-if they discovered that the cause was a tumor what is your diagnosis :-</a:t>
            </a:r>
          </a:p>
          <a:p>
            <a:r>
              <a:rPr lang="en-US" sz="1350" dirty="0">
                <a:solidFill>
                  <a:srgbClr val="FF0000"/>
                </a:solidFill>
                <a:ea typeface="Calibri"/>
                <a:cs typeface="Calibri"/>
              </a:rPr>
              <a:t>Retinoblastoma</a:t>
            </a:r>
          </a:p>
          <a:p>
            <a:r>
              <a:rPr lang="en-US" sz="1350" dirty="0">
                <a:ea typeface="Calibri"/>
                <a:cs typeface="Calibri"/>
              </a:rPr>
              <a:t>D-what is the gene responsible for this tumor:-</a:t>
            </a:r>
          </a:p>
          <a:p>
            <a:r>
              <a:rPr lang="en-US" sz="1350" dirty="0">
                <a:solidFill>
                  <a:srgbClr val="FF0000"/>
                </a:solidFill>
                <a:ea typeface="Calibri"/>
                <a:cs typeface="Calibri"/>
              </a:rPr>
              <a:t>RB1</a:t>
            </a:r>
          </a:p>
          <a:p>
            <a:endParaRPr lang="en-US" sz="1350" dirty="0">
              <a:ea typeface="Calibri"/>
              <a:cs typeface="Calibri"/>
            </a:endParaRPr>
          </a:p>
          <a:p>
            <a:endParaRPr lang="en-US" sz="1350" dirty="0">
              <a:ea typeface="Calibri"/>
              <a:cs typeface="Calibri"/>
            </a:endParaRPr>
          </a:p>
        </p:txBody>
      </p:sp>
    </p:spTree>
    <p:extLst>
      <p:ext uri="{BB962C8B-B14F-4D97-AF65-F5344CB8AC3E}">
        <p14:creationId xmlns:p14="http://schemas.microsoft.com/office/powerpoint/2010/main" val="21486462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6">
              <a:lumMod val="60000"/>
              <a:lumOff val="40000"/>
            </a:schemeClr>
          </a:solidFill>
        </p:spPr>
        <p:txBody>
          <a:bodyPr/>
          <a:lstStyle/>
          <a:p>
            <a:r>
              <a:rPr lang="en-US" dirty="0"/>
              <a:t>Answers </a:t>
            </a:r>
            <a:endParaRPr lang="ar-JO" dirty="0"/>
          </a:p>
        </p:txBody>
      </p:sp>
      <p:sp>
        <p:nvSpPr>
          <p:cNvPr id="3" name="عنصر نائب للمحتوى 2"/>
          <p:cNvSpPr>
            <a:spLocks noGrp="1"/>
          </p:cNvSpPr>
          <p:nvPr>
            <p:ph idx="1"/>
          </p:nvPr>
        </p:nvSpPr>
        <p:spPr/>
        <p:txBody>
          <a:bodyPr/>
          <a:lstStyle/>
          <a:p>
            <a:pPr marL="0" indent="0" algn="l">
              <a:buNone/>
            </a:pPr>
            <a:r>
              <a:rPr lang="en-US" dirty="0"/>
              <a:t>1- Miosis , Anhidrosis , Ptosis.</a:t>
            </a:r>
          </a:p>
          <a:p>
            <a:pPr marL="0" indent="0" algn="l">
              <a:buNone/>
            </a:pPr>
            <a:r>
              <a:rPr lang="en-US" dirty="0"/>
              <a:t>2- </a:t>
            </a:r>
            <a:endParaRPr lang="ar-JO"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09800"/>
            <a:ext cx="7010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6648CC88-5637-1C7A-EBDC-0B9C354ED0CE}"/>
              </a:ext>
            </a:extLst>
          </p:cNvPr>
          <p:cNvSpPr>
            <a:spLocks noGrp="1"/>
          </p:cNvSpPr>
          <p:nvPr>
            <p:ph type="sldNum" sz="quarter" idx="12"/>
          </p:nvPr>
        </p:nvSpPr>
        <p:spPr/>
        <p:txBody>
          <a:bodyPr/>
          <a:lstStyle/>
          <a:p>
            <a:fld id="{E90C49B3-DFFD-4844-A6FF-8C37A804B8FA}" type="slidenum">
              <a:rPr lang="en-US" smtClean="0"/>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6">
              <a:lumMod val="60000"/>
              <a:lumOff val="40000"/>
            </a:schemeClr>
          </a:solidFill>
        </p:spPr>
        <p:txBody>
          <a:bodyPr/>
          <a:lstStyle/>
          <a:p>
            <a:r>
              <a:rPr lang="en-US" dirty="0"/>
              <a:t>Answers </a:t>
            </a:r>
            <a:endParaRPr lang="ar-JO" dirty="0"/>
          </a:p>
        </p:txBody>
      </p:sp>
      <p:sp>
        <p:nvSpPr>
          <p:cNvPr id="3" name="عنصر نائب للمحتوى 2"/>
          <p:cNvSpPr>
            <a:spLocks noGrp="1"/>
          </p:cNvSpPr>
          <p:nvPr>
            <p:ph idx="1"/>
          </p:nvPr>
        </p:nvSpPr>
        <p:spPr/>
        <p:txBody>
          <a:bodyPr/>
          <a:lstStyle/>
          <a:p>
            <a:pPr marL="0" indent="0" algn="l">
              <a:buNone/>
            </a:pPr>
            <a:r>
              <a:rPr lang="en-US" dirty="0"/>
              <a:t>3- Melanoma , Hyphema , Sickle cell disease  </a:t>
            </a:r>
          </a:p>
          <a:p>
            <a:pPr marL="0" indent="0" algn="l">
              <a:buNone/>
            </a:pPr>
            <a:r>
              <a:rPr lang="en-US" dirty="0"/>
              <a:t>4-retinal edema most commonly due to central retinal artery occlusion</a:t>
            </a:r>
          </a:p>
          <a:p>
            <a:pPr marL="0" indent="0" algn="l">
              <a:buNone/>
            </a:pPr>
            <a:r>
              <a:rPr lang="en-US" dirty="0"/>
              <a:t>5- Optic neuritis  , Optic vascular disease , Severe Glaucoma ,  Giant cell Arteritis .  </a:t>
            </a:r>
            <a:endParaRPr lang="ar-JO" dirty="0"/>
          </a:p>
        </p:txBody>
      </p:sp>
      <p:sp>
        <p:nvSpPr>
          <p:cNvPr id="4" name="Slide Number Placeholder 3">
            <a:extLst>
              <a:ext uri="{FF2B5EF4-FFF2-40B4-BE49-F238E27FC236}">
                <a16:creationId xmlns:a16="http://schemas.microsoft.com/office/drawing/2014/main" id="{DE23C995-F650-6787-EEC1-4839D9ABF3FD}"/>
              </a:ext>
            </a:extLst>
          </p:cNvPr>
          <p:cNvSpPr>
            <a:spLocks noGrp="1"/>
          </p:cNvSpPr>
          <p:nvPr>
            <p:ph type="sldNum" sz="quarter" idx="12"/>
          </p:nvPr>
        </p:nvSpPr>
        <p:spPr/>
        <p:txBody>
          <a:bodyPr/>
          <a:lstStyle/>
          <a:p>
            <a:fld id="{E90C49B3-DFFD-4844-A6FF-8C37A804B8FA}" type="slidenum">
              <a:rPr lang="en-US" smtClean="0"/>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Group 4(C+D)</a:t>
            </a:r>
            <a:endParaRPr lang="ar-JO" dirty="0"/>
          </a:p>
        </p:txBody>
      </p:sp>
      <p:sp>
        <p:nvSpPr>
          <p:cNvPr id="3" name="Subtitle 2"/>
          <p:cNvSpPr>
            <a:spLocks noGrp="1"/>
          </p:cNvSpPr>
          <p:nvPr>
            <p:ph type="subTitle" idx="1"/>
          </p:nvPr>
        </p:nvSpPr>
        <p:spPr/>
        <p:txBody>
          <a:bodyPr/>
          <a:lstStyle/>
          <a:p>
            <a:r>
              <a:rPr lang="en-GB" dirty="0" err="1"/>
              <a:t>Nebal</a:t>
            </a:r>
            <a:r>
              <a:rPr lang="en-GB" dirty="0"/>
              <a:t> </a:t>
            </a:r>
            <a:r>
              <a:rPr lang="en-GB" dirty="0" err="1"/>
              <a:t>Jarab’a</a:t>
            </a:r>
            <a:r>
              <a:rPr lang="en-GB" dirty="0"/>
              <a:t> </a:t>
            </a:r>
          </a:p>
          <a:p>
            <a:r>
              <a:rPr lang="en-GB" dirty="0"/>
              <a:t>2/12/2021</a:t>
            </a:r>
            <a:endParaRPr lang="ar-JO" dirty="0"/>
          </a:p>
        </p:txBody>
      </p:sp>
      <p:sp>
        <p:nvSpPr>
          <p:cNvPr id="4" name="Slide Number Placeholder 3">
            <a:extLst>
              <a:ext uri="{FF2B5EF4-FFF2-40B4-BE49-F238E27FC236}">
                <a16:creationId xmlns:a16="http://schemas.microsoft.com/office/drawing/2014/main" id="{6E37A8FF-CF33-E768-B14D-5950F389CC8F}"/>
              </a:ext>
            </a:extLst>
          </p:cNvPr>
          <p:cNvSpPr>
            <a:spLocks noGrp="1"/>
          </p:cNvSpPr>
          <p:nvPr>
            <p:ph type="sldNum" sz="quarter" idx="12"/>
          </p:nvPr>
        </p:nvSpPr>
        <p:spPr/>
        <p:txBody>
          <a:bodyPr/>
          <a:lstStyle/>
          <a:p>
            <a:fld id="{E90C49B3-DFFD-4844-A6FF-8C37A804B8FA}" type="slidenum">
              <a:rPr lang="en-US" smtClean="0"/>
              <a:t>82</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0" y="994410"/>
            <a:ext cx="2949178" cy="651510"/>
          </a:xfrm>
        </p:spPr>
        <p:txBody>
          <a:bodyPr/>
          <a:lstStyle/>
          <a:p>
            <a:r>
              <a:rPr lang="en-GB" dirty="0"/>
              <a:t>Q1: </a:t>
            </a:r>
            <a:endParaRPr lang="ar-JO" dirty="0"/>
          </a:p>
        </p:txBody>
      </p:sp>
      <p:sp>
        <p:nvSpPr>
          <p:cNvPr id="4" name="Text Placeholder 3"/>
          <p:cNvSpPr>
            <a:spLocks noGrp="1"/>
          </p:cNvSpPr>
          <p:nvPr>
            <p:ph type="body" sz="half" idx="2"/>
          </p:nvPr>
        </p:nvSpPr>
        <p:spPr>
          <a:xfrm>
            <a:off x="629840" y="1846762"/>
            <a:ext cx="4062991" cy="3412229"/>
          </a:xfrm>
        </p:spPr>
        <p:txBody>
          <a:bodyPr>
            <a:normAutofit/>
          </a:bodyPr>
          <a:lstStyle/>
          <a:p>
            <a:pPr marL="342900" indent="-342900">
              <a:buFont typeface="+mj-lt"/>
              <a:buAutoNum type="arabicPeriod"/>
            </a:pPr>
            <a:r>
              <a:rPr lang="en-GB" sz="2100" dirty="0"/>
              <a:t>What is the finding ? </a:t>
            </a:r>
          </a:p>
          <a:p>
            <a:pPr lvl="1"/>
            <a:r>
              <a:rPr lang="en-GB" sz="2100" dirty="0">
                <a:solidFill>
                  <a:schemeClr val="accent6"/>
                </a:solidFill>
              </a:rPr>
              <a:t>Dendritic ulcer </a:t>
            </a:r>
          </a:p>
          <a:p>
            <a:pPr marL="342900" indent="-342900">
              <a:buFont typeface="+mj-lt"/>
              <a:buAutoNum type="arabicPeriod"/>
            </a:pPr>
            <a:r>
              <a:rPr lang="en-GB" sz="2100" dirty="0"/>
              <a:t>What is the most susceptible causing microorganism ? </a:t>
            </a:r>
          </a:p>
          <a:p>
            <a:pPr lvl="1"/>
            <a:r>
              <a:rPr lang="en-GB" sz="2100" dirty="0">
                <a:solidFill>
                  <a:schemeClr val="accent6"/>
                </a:solidFill>
              </a:rPr>
              <a:t>HSV </a:t>
            </a:r>
          </a:p>
          <a:p>
            <a:pPr marL="342900" indent="-342900">
              <a:buFont typeface="+mj-lt"/>
              <a:buAutoNum type="arabicPeriod"/>
            </a:pPr>
            <a:r>
              <a:rPr lang="en-GB" sz="2100" dirty="0"/>
              <a:t>Treatment ? </a:t>
            </a:r>
          </a:p>
          <a:p>
            <a:pPr lvl="1"/>
            <a:r>
              <a:rPr lang="en-GB" sz="1950" dirty="0">
                <a:solidFill>
                  <a:schemeClr val="accent6"/>
                </a:solidFill>
              </a:rPr>
              <a:t>Topical antiviral; acyclovir </a:t>
            </a:r>
          </a:p>
          <a:p>
            <a:pPr lvl="1"/>
            <a:r>
              <a:rPr lang="en-GB" sz="2100" dirty="0">
                <a:solidFill>
                  <a:schemeClr val="accent6"/>
                </a:solidFill>
              </a:rPr>
              <a:t>Avoid steroids  </a:t>
            </a:r>
            <a:endParaRPr lang="ar-JO" sz="2100" dirty="0">
              <a:solidFill>
                <a:schemeClr val="accent6"/>
              </a:solidFill>
            </a:endParaRPr>
          </a:p>
        </p:txBody>
      </p:sp>
      <p:pic>
        <p:nvPicPr>
          <p:cNvPr id="5" name="Picture 4"/>
          <p:cNvPicPr>
            <a:picLocks noChangeAspect="1"/>
          </p:cNvPicPr>
          <p:nvPr/>
        </p:nvPicPr>
        <p:blipFill rotWithShape="1">
          <a:blip r:embed="rId2"/>
          <a:srcRect b="8430"/>
          <a:stretch>
            <a:fillRect/>
          </a:stretch>
        </p:blipFill>
        <p:spPr>
          <a:xfrm>
            <a:off x="5280660" y="1757261"/>
            <a:ext cx="3017520" cy="2235075"/>
          </a:xfrm>
          <a:prstGeom prst="rect">
            <a:avLst/>
          </a:prstGeom>
        </p:spPr>
      </p:pic>
      <p:sp>
        <p:nvSpPr>
          <p:cNvPr id="3" name="Slide Number Placeholder 2">
            <a:extLst>
              <a:ext uri="{FF2B5EF4-FFF2-40B4-BE49-F238E27FC236}">
                <a16:creationId xmlns:a16="http://schemas.microsoft.com/office/drawing/2014/main" id="{DB9BDFAB-ED04-8240-6C41-148185F6402C}"/>
              </a:ext>
            </a:extLst>
          </p:cNvPr>
          <p:cNvSpPr>
            <a:spLocks noGrp="1"/>
          </p:cNvSpPr>
          <p:nvPr>
            <p:ph type="sldNum" sz="quarter" idx="12"/>
          </p:nvPr>
        </p:nvSpPr>
        <p:spPr/>
        <p:txBody>
          <a:bodyPr/>
          <a:lstStyle/>
          <a:p>
            <a:fld id="{E90C49B3-DFFD-4844-A6FF-8C37A804B8FA}" type="slidenum">
              <a:rPr lang="en-US" smtClean="0"/>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81" y="1494064"/>
            <a:ext cx="7776108" cy="602525"/>
          </a:xfrm>
        </p:spPr>
        <p:txBody>
          <a:bodyPr>
            <a:normAutofit fontScale="90000"/>
          </a:bodyPr>
          <a:lstStyle/>
          <a:p>
            <a:r>
              <a:rPr lang="en-GB" dirty="0"/>
              <a:t>Q2: 47 YO female </a:t>
            </a:r>
            <a:r>
              <a:rPr lang="en-GB" dirty="0" err="1"/>
              <a:t>pt</a:t>
            </a:r>
            <a:r>
              <a:rPr lang="en-GB" dirty="0"/>
              <a:t> MF came to the clinic with visual loss in her </a:t>
            </a:r>
            <a:r>
              <a:rPr lang="en-GB" dirty="0" err="1"/>
              <a:t>Rt</a:t>
            </a:r>
            <a:r>
              <a:rPr lang="en-GB" dirty="0"/>
              <a:t> eye, visual </a:t>
            </a:r>
            <a:r>
              <a:rPr lang="en-GB" dirty="0" err="1"/>
              <a:t>aquity</a:t>
            </a:r>
            <a:r>
              <a:rPr lang="en-GB" dirty="0"/>
              <a:t> test has been done and it was … and </a:t>
            </a:r>
            <a:r>
              <a:rPr lang="en-GB" dirty="0" err="1"/>
              <a:t>fundoscopic</a:t>
            </a:r>
            <a:r>
              <a:rPr lang="en-GB" dirty="0"/>
              <a:t> examination was : </a:t>
            </a:r>
            <a:endParaRPr lang="ar-JO" dirty="0"/>
          </a:p>
        </p:txBody>
      </p:sp>
      <p:sp>
        <p:nvSpPr>
          <p:cNvPr id="4" name="Text Placeholder 3"/>
          <p:cNvSpPr>
            <a:spLocks noGrp="1"/>
          </p:cNvSpPr>
          <p:nvPr>
            <p:ph type="body" sz="half" idx="2"/>
          </p:nvPr>
        </p:nvSpPr>
        <p:spPr>
          <a:xfrm>
            <a:off x="629840" y="2375807"/>
            <a:ext cx="4180556" cy="2883184"/>
          </a:xfrm>
        </p:spPr>
        <p:txBody>
          <a:bodyPr>
            <a:noAutofit/>
          </a:bodyPr>
          <a:lstStyle/>
          <a:p>
            <a:pPr marL="342900" indent="-342900">
              <a:buFont typeface="+mj-lt"/>
              <a:buAutoNum type="arabicPeriod"/>
            </a:pPr>
            <a:r>
              <a:rPr lang="en-GB" sz="2100" dirty="0"/>
              <a:t>Spot diagnosis?  </a:t>
            </a:r>
          </a:p>
          <a:p>
            <a:pPr lvl="1"/>
            <a:r>
              <a:rPr lang="en-GB" sz="2100" dirty="0">
                <a:solidFill>
                  <a:schemeClr val="accent6"/>
                </a:solidFill>
              </a:rPr>
              <a:t>Non proliferative diabetic retinopathy </a:t>
            </a:r>
          </a:p>
          <a:p>
            <a:pPr marL="342900" indent="-342900">
              <a:buFont typeface="+mj-lt"/>
              <a:buAutoNum type="arabicPeriod"/>
            </a:pPr>
            <a:r>
              <a:rPr lang="en-GB" sz="2100" dirty="0"/>
              <a:t>2 tests to confirm your diagnosis ? </a:t>
            </a:r>
          </a:p>
          <a:p>
            <a:pPr marL="800100" lvl="1" indent="-342900">
              <a:buFont typeface="+mj-lt"/>
              <a:buAutoNum type="arabicPeriod"/>
            </a:pPr>
            <a:r>
              <a:rPr lang="en-GB" sz="2100" dirty="0" err="1">
                <a:solidFill>
                  <a:schemeClr val="accent6"/>
                </a:solidFill>
              </a:rPr>
              <a:t>Hb</a:t>
            </a:r>
            <a:r>
              <a:rPr lang="en-GB" sz="2100" dirty="0">
                <a:solidFill>
                  <a:schemeClr val="accent6"/>
                </a:solidFill>
              </a:rPr>
              <a:t> A1c </a:t>
            </a:r>
          </a:p>
          <a:p>
            <a:pPr marL="800100" lvl="1" indent="-342900">
              <a:buFont typeface="+mj-lt"/>
              <a:buAutoNum type="arabicPeriod"/>
            </a:pPr>
            <a:r>
              <a:rPr lang="en-GB" sz="2100" dirty="0">
                <a:solidFill>
                  <a:schemeClr val="accent6"/>
                </a:solidFill>
              </a:rPr>
              <a:t>Fasting blood sugar </a:t>
            </a:r>
          </a:p>
          <a:p>
            <a:pPr marL="342900" indent="-342900">
              <a:buFont typeface="+mj-lt"/>
              <a:buAutoNum type="arabicPeriod"/>
            </a:pPr>
            <a:r>
              <a:rPr lang="en-GB" sz="2100" dirty="0"/>
              <a:t>Management ? </a:t>
            </a:r>
          </a:p>
          <a:p>
            <a:pPr marL="800100" lvl="1" indent="-342900">
              <a:buFont typeface="+mj-lt"/>
              <a:buAutoNum type="arabicPeriod"/>
            </a:pPr>
            <a:r>
              <a:rPr lang="en-GB" sz="2100" dirty="0">
                <a:solidFill>
                  <a:schemeClr val="accent6"/>
                </a:solidFill>
              </a:rPr>
              <a:t>Control her  blood sugar level</a:t>
            </a:r>
          </a:p>
          <a:p>
            <a:pPr marL="800100" lvl="1" indent="-342900">
              <a:buFont typeface="+mj-lt"/>
              <a:buAutoNum type="arabicPeriod"/>
            </a:pPr>
            <a:r>
              <a:rPr lang="en-GB" sz="2100" dirty="0">
                <a:solidFill>
                  <a:schemeClr val="accent6"/>
                </a:solidFill>
              </a:rPr>
              <a:t>Laser </a:t>
            </a:r>
            <a:endParaRPr lang="ar-JO" sz="2100" dirty="0">
              <a:solidFill>
                <a:schemeClr val="accent6"/>
              </a:solidFill>
            </a:endParaRPr>
          </a:p>
        </p:txBody>
      </p:sp>
      <p:pic>
        <p:nvPicPr>
          <p:cNvPr id="5" name="Picture 4"/>
          <p:cNvPicPr>
            <a:picLocks noChangeAspect="1"/>
          </p:cNvPicPr>
          <p:nvPr/>
        </p:nvPicPr>
        <p:blipFill>
          <a:blip r:embed="rId2"/>
          <a:stretch>
            <a:fillRect/>
          </a:stretch>
        </p:blipFill>
        <p:spPr>
          <a:xfrm>
            <a:off x="5528093" y="2626640"/>
            <a:ext cx="2496528" cy="1842676"/>
          </a:xfrm>
          <a:prstGeom prst="rect">
            <a:avLst/>
          </a:prstGeom>
        </p:spPr>
      </p:pic>
      <p:sp>
        <p:nvSpPr>
          <p:cNvPr id="3" name="Slide Number Placeholder 2">
            <a:extLst>
              <a:ext uri="{FF2B5EF4-FFF2-40B4-BE49-F238E27FC236}">
                <a16:creationId xmlns:a16="http://schemas.microsoft.com/office/drawing/2014/main" id="{EA0FA5CF-1511-5A22-0652-7B8EEA7B85C6}"/>
              </a:ext>
            </a:extLst>
          </p:cNvPr>
          <p:cNvSpPr>
            <a:spLocks noGrp="1"/>
          </p:cNvSpPr>
          <p:nvPr>
            <p:ph type="sldNum" sz="quarter" idx="12"/>
          </p:nvPr>
        </p:nvSpPr>
        <p:spPr/>
        <p:txBody>
          <a:bodyPr/>
          <a:lstStyle/>
          <a:p>
            <a:fld id="{E90C49B3-DFFD-4844-A6FF-8C37A804B8FA}" type="slidenum">
              <a:rPr lang="en-US" smtClean="0"/>
              <a:t>84</a:t>
            </a:fld>
            <a:endParaRPr lang="en-US"/>
          </a:p>
        </p:txBody>
      </p:sp>
      <p:sp>
        <p:nvSpPr>
          <p:cNvPr id="7" name="TextBox 6">
            <a:extLst>
              <a:ext uri="{FF2B5EF4-FFF2-40B4-BE49-F238E27FC236}">
                <a16:creationId xmlns:a16="http://schemas.microsoft.com/office/drawing/2014/main" id="{B0838BFF-7DC6-004B-69D7-DD1C9581BC87}"/>
              </a:ext>
            </a:extLst>
          </p:cNvPr>
          <p:cNvSpPr txBox="1"/>
          <p:nvPr/>
        </p:nvSpPr>
        <p:spPr>
          <a:xfrm>
            <a:off x="265282" y="317682"/>
            <a:ext cx="2578526" cy="923330"/>
          </a:xfrm>
          <a:prstGeom prst="rect">
            <a:avLst/>
          </a:prstGeom>
          <a:noFill/>
        </p:spPr>
        <p:txBody>
          <a:bodyPr wrap="square">
            <a:spAutoFit/>
          </a:bodyPr>
          <a:lstStyle/>
          <a:p>
            <a:r>
              <a:rPr lang="en-US" dirty="0" err="1"/>
              <a:t>oDiabetes</a:t>
            </a:r>
            <a:r>
              <a:rPr lang="en-US" dirty="0"/>
              <a:t> mellitus </a:t>
            </a:r>
            <a:r>
              <a:rPr lang="en-US" dirty="0" err="1"/>
              <a:t>oHypertension</a:t>
            </a:r>
            <a:r>
              <a:rPr lang="en-US" dirty="0"/>
              <a:t> </a:t>
            </a:r>
            <a:r>
              <a:rPr lang="en-US" dirty="0" err="1"/>
              <a:t>oPregnancy</a:t>
            </a:r>
            <a:r>
              <a:rPr lang="en-US" dirty="0"/>
              <a:t> </a:t>
            </a:r>
            <a:r>
              <a:rPr lang="en-US" dirty="0" err="1"/>
              <a:t>osmoking</a:t>
            </a:r>
            <a:r>
              <a:rPr lang="en-US" dirty="0"/>
              <a:t> </a:t>
            </a:r>
          </a:p>
        </p:txBody>
      </p:sp>
      <p:sp>
        <p:nvSpPr>
          <p:cNvPr id="9" name="TextBox 8">
            <a:extLst>
              <a:ext uri="{FF2B5EF4-FFF2-40B4-BE49-F238E27FC236}">
                <a16:creationId xmlns:a16="http://schemas.microsoft.com/office/drawing/2014/main" id="{0D0F8428-4496-A08A-82A9-007CDAFEC1B5}"/>
              </a:ext>
            </a:extLst>
          </p:cNvPr>
          <p:cNvSpPr txBox="1"/>
          <p:nvPr/>
        </p:nvSpPr>
        <p:spPr>
          <a:xfrm>
            <a:off x="4082318" y="305709"/>
            <a:ext cx="4653643" cy="923330"/>
          </a:xfrm>
          <a:prstGeom prst="rect">
            <a:avLst/>
          </a:prstGeom>
          <a:noFill/>
        </p:spPr>
        <p:txBody>
          <a:bodyPr wrap="square">
            <a:spAutoFit/>
          </a:bodyPr>
          <a:lstStyle/>
          <a:p>
            <a:r>
              <a:rPr lang="en-US" dirty="0"/>
              <a:t>Laser :Focal laser therapy </a:t>
            </a:r>
            <a:r>
              <a:rPr lang="en-US" dirty="0" err="1"/>
              <a:t>oPan</a:t>
            </a:r>
            <a:r>
              <a:rPr lang="en-US" dirty="0"/>
              <a:t> Retinal Photocoagulation </a:t>
            </a:r>
            <a:r>
              <a:rPr lang="en-US" dirty="0" err="1"/>
              <a:t>oSurgery</a:t>
            </a:r>
            <a:r>
              <a:rPr lang="en-US" dirty="0"/>
              <a:t>: pars plana vitrectomy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95" y="1195251"/>
            <a:ext cx="6815987" cy="533945"/>
          </a:xfrm>
        </p:spPr>
        <p:txBody>
          <a:bodyPr>
            <a:normAutofit fontScale="90000"/>
          </a:bodyPr>
          <a:lstStyle/>
          <a:p>
            <a:r>
              <a:rPr lang="en-GB" dirty="0"/>
              <a:t>Q3: Pt came to the ER with this presentation and he had collapsed anterior chamber :</a:t>
            </a:r>
            <a:endParaRPr lang="ar-JO" dirty="0"/>
          </a:p>
        </p:txBody>
      </p:sp>
      <p:sp>
        <p:nvSpPr>
          <p:cNvPr id="4" name="Text Placeholder 3"/>
          <p:cNvSpPr>
            <a:spLocks noGrp="1"/>
          </p:cNvSpPr>
          <p:nvPr>
            <p:ph type="body" sz="half" idx="2"/>
          </p:nvPr>
        </p:nvSpPr>
        <p:spPr>
          <a:xfrm>
            <a:off x="610246" y="2111284"/>
            <a:ext cx="4537818" cy="4746716"/>
          </a:xfrm>
        </p:spPr>
        <p:txBody>
          <a:bodyPr>
            <a:normAutofit lnSpcReduction="10000"/>
          </a:bodyPr>
          <a:lstStyle/>
          <a:p>
            <a:pPr marL="342900" indent="-342900">
              <a:buFont typeface="+mj-lt"/>
              <a:buAutoNum type="arabicPeriod"/>
            </a:pPr>
            <a:r>
              <a:rPr lang="en-GB" sz="2400" dirty="0"/>
              <a:t>How do you think his IOP is? </a:t>
            </a:r>
          </a:p>
          <a:p>
            <a:pPr lvl="1"/>
            <a:r>
              <a:rPr lang="en-GB" sz="2400" dirty="0">
                <a:solidFill>
                  <a:schemeClr val="accent6"/>
                </a:solidFill>
              </a:rPr>
              <a:t>&lt;11mmHg (low)</a:t>
            </a:r>
          </a:p>
          <a:p>
            <a:pPr marL="342900" indent="-342900">
              <a:buFont typeface="+mj-lt"/>
              <a:buAutoNum type="arabicPeriod"/>
            </a:pPr>
            <a:r>
              <a:rPr lang="en-US" sz="2400" dirty="0"/>
              <a:t>What is the first step in management ?</a:t>
            </a:r>
          </a:p>
          <a:p>
            <a:pPr lvl="1"/>
            <a:r>
              <a:rPr lang="en-US" sz="2400" dirty="0">
                <a:solidFill>
                  <a:schemeClr val="accent6"/>
                </a:solidFill>
              </a:rPr>
              <a:t>Removal of the needle (not sure)</a:t>
            </a:r>
          </a:p>
          <a:p>
            <a:pPr marL="342900" indent="-342900">
              <a:buFont typeface="+mj-lt"/>
              <a:buAutoNum type="arabicPeriod"/>
            </a:pPr>
            <a:r>
              <a:rPr lang="en-US" sz="2400" dirty="0"/>
              <a:t>What is the prognosis if the needle removed </a:t>
            </a:r>
            <a:r>
              <a:rPr lang="en-US" sz="2400" dirty="0" err="1"/>
              <a:t>immediatly</a:t>
            </a:r>
            <a:r>
              <a:rPr lang="en-US" sz="2400" dirty="0"/>
              <a:t> ?</a:t>
            </a:r>
          </a:p>
          <a:p>
            <a:pPr lvl="1"/>
            <a:r>
              <a:rPr lang="en-US" sz="2400" dirty="0">
                <a:solidFill>
                  <a:schemeClr val="accent6"/>
                </a:solidFill>
              </a:rPr>
              <a:t>Good prognosis</a:t>
            </a:r>
          </a:p>
          <a:p>
            <a:pPr marL="342900" indent="-342900">
              <a:buFont typeface="+mj-lt"/>
              <a:buAutoNum type="arabicPeriod"/>
            </a:pPr>
            <a:r>
              <a:rPr lang="en-US" sz="2400" dirty="0"/>
              <a:t>Is there a risk for </a:t>
            </a:r>
            <a:r>
              <a:rPr lang="en-US" sz="2400" dirty="0" err="1"/>
              <a:t>endophthalmitis</a:t>
            </a:r>
            <a:r>
              <a:rPr lang="en-US" sz="2400" dirty="0"/>
              <a:t> ?</a:t>
            </a:r>
            <a:r>
              <a:rPr lang="en-GB" sz="2400" dirty="0"/>
              <a:t> </a:t>
            </a:r>
          </a:p>
          <a:p>
            <a:pPr lvl="1"/>
            <a:r>
              <a:rPr lang="en-GB" sz="2400" dirty="0">
                <a:solidFill>
                  <a:schemeClr val="accent6"/>
                </a:solidFill>
              </a:rPr>
              <a:t>yes</a:t>
            </a:r>
          </a:p>
          <a:p>
            <a:pPr marL="342900" indent="-342900">
              <a:buFont typeface="+mj-lt"/>
              <a:buAutoNum type="arabicPeriod"/>
            </a:pPr>
            <a:endParaRPr lang="en-GB" sz="1800" dirty="0"/>
          </a:p>
          <a:p>
            <a:pPr marL="342900" indent="-342900">
              <a:buFont typeface="+mj-lt"/>
              <a:buAutoNum type="arabicPeriod"/>
            </a:pPr>
            <a:endParaRPr lang="en-GB" sz="1800" dirty="0"/>
          </a:p>
          <a:p>
            <a:endParaRPr lang="ar-JO" sz="1800" dirty="0"/>
          </a:p>
        </p:txBody>
      </p:sp>
      <p:pic>
        <p:nvPicPr>
          <p:cNvPr id="5" name="Picture 4"/>
          <p:cNvPicPr>
            <a:picLocks noChangeAspect="1"/>
          </p:cNvPicPr>
          <p:nvPr/>
        </p:nvPicPr>
        <p:blipFill>
          <a:blip r:embed="rId2"/>
          <a:stretch>
            <a:fillRect/>
          </a:stretch>
        </p:blipFill>
        <p:spPr>
          <a:xfrm>
            <a:off x="5660890" y="2074413"/>
            <a:ext cx="2860766" cy="3114062"/>
          </a:xfrm>
          <a:prstGeom prst="rect">
            <a:avLst/>
          </a:prstGeom>
        </p:spPr>
      </p:pic>
      <p:sp>
        <p:nvSpPr>
          <p:cNvPr id="3" name="Slide Number Placeholder 2">
            <a:extLst>
              <a:ext uri="{FF2B5EF4-FFF2-40B4-BE49-F238E27FC236}">
                <a16:creationId xmlns:a16="http://schemas.microsoft.com/office/drawing/2014/main" id="{8BFD370E-6266-E998-EBAF-4DB823699E5D}"/>
              </a:ext>
            </a:extLst>
          </p:cNvPr>
          <p:cNvSpPr>
            <a:spLocks noGrp="1"/>
          </p:cNvSpPr>
          <p:nvPr>
            <p:ph type="sldNum" sz="quarter" idx="12"/>
          </p:nvPr>
        </p:nvSpPr>
        <p:spPr/>
        <p:txBody>
          <a:bodyPr/>
          <a:lstStyle/>
          <a:p>
            <a:fld id="{E90C49B3-DFFD-4844-A6FF-8C37A804B8FA}" type="slidenum">
              <a:rPr lang="en-US" smtClean="0"/>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20" y="1062990"/>
            <a:ext cx="4356905" cy="563336"/>
          </a:xfrm>
        </p:spPr>
        <p:txBody>
          <a:bodyPr/>
          <a:lstStyle/>
          <a:p>
            <a:r>
              <a:rPr lang="en-GB" dirty="0"/>
              <a:t>Q4:</a:t>
            </a:r>
            <a:endParaRPr lang="ar-JO" dirty="0"/>
          </a:p>
        </p:txBody>
      </p:sp>
      <p:sp>
        <p:nvSpPr>
          <p:cNvPr id="4" name="Text Placeholder 3"/>
          <p:cNvSpPr>
            <a:spLocks noGrp="1"/>
          </p:cNvSpPr>
          <p:nvPr>
            <p:ph type="body" sz="half" idx="2"/>
          </p:nvPr>
        </p:nvSpPr>
        <p:spPr>
          <a:xfrm>
            <a:off x="541918" y="2040391"/>
            <a:ext cx="3886066" cy="4315959"/>
          </a:xfrm>
        </p:spPr>
        <p:txBody>
          <a:bodyPr>
            <a:normAutofit/>
          </a:bodyPr>
          <a:lstStyle/>
          <a:p>
            <a:pPr marL="342900" indent="-342900">
              <a:buFont typeface="+mj-lt"/>
              <a:buAutoNum type="arabicPeriod"/>
            </a:pPr>
            <a:r>
              <a:rPr lang="en-US" sz="2400" dirty="0"/>
              <a:t>What are the findings seen ?</a:t>
            </a:r>
          </a:p>
          <a:p>
            <a:pPr lvl="1"/>
            <a:r>
              <a:rPr lang="en-US" sz="2400" dirty="0" err="1">
                <a:solidFill>
                  <a:schemeClr val="accent6"/>
                </a:solidFill>
              </a:rPr>
              <a:t>Hypopyon</a:t>
            </a:r>
            <a:endParaRPr lang="en-US" sz="2400" dirty="0">
              <a:solidFill>
                <a:schemeClr val="accent6"/>
              </a:solidFill>
            </a:endParaRPr>
          </a:p>
          <a:p>
            <a:pPr lvl="1"/>
            <a:r>
              <a:rPr lang="en-US" sz="2400" dirty="0">
                <a:solidFill>
                  <a:schemeClr val="accent6"/>
                </a:solidFill>
              </a:rPr>
              <a:t> </a:t>
            </a:r>
            <a:r>
              <a:rPr lang="en-US" sz="2400" dirty="0" err="1">
                <a:solidFill>
                  <a:schemeClr val="accent6"/>
                </a:solidFill>
              </a:rPr>
              <a:t>ciliary</a:t>
            </a:r>
            <a:r>
              <a:rPr lang="en-US" sz="2400" dirty="0">
                <a:solidFill>
                  <a:schemeClr val="accent6"/>
                </a:solidFill>
              </a:rPr>
              <a:t> injection</a:t>
            </a:r>
          </a:p>
          <a:p>
            <a:pPr marL="342900" indent="-342900">
              <a:buFont typeface="+mj-lt"/>
              <a:buAutoNum type="arabicPeriod"/>
            </a:pPr>
            <a:r>
              <a:rPr lang="en-US" sz="2400" dirty="0"/>
              <a:t>What initial medications you will give ? </a:t>
            </a:r>
          </a:p>
          <a:p>
            <a:pPr lvl="1"/>
            <a:r>
              <a:rPr lang="en-US" sz="2400" dirty="0">
                <a:solidFill>
                  <a:schemeClr val="accent6"/>
                </a:solidFill>
              </a:rPr>
              <a:t>Intraocular antibiotic </a:t>
            </a:r>
          </a:p>
          <a:p>
            <a:pPr lvl="1"/>
            <a:r>
              <a:rPr lang="en-US" sz="2400" dirty="0">
                <a:solidFill>
                  <a:schemeClr val="accent6"/>
                </a:solidFill>
              </a:rPr>
              <a:t>Systemic antibiotic </a:t>
            </a:r>
          </a:p>
          <a:p>
            <a:pPr lvl="1"/>
            <a:r>
              <a:rPr lang="en-US" sz="2400" dirty="0">
                <a:solidFill>
                  <a:schemeClr val="accent6"/>
                </a:solidFill>
              </a:rPr>
              <a:t>Topical steroid</a:t>
            </a:r>
          </a:p>
          <a:p>
            <a:pPr marL="342900" indent="-342900">
              <a:buFont typeface="+mj-lt"/>
              <a:buAutoNum type="arabicPeriod"/>
            </a:pPr>
            <a:endParaRPr lang="ar-JO" sz="1600" dirty="0"/>
          </a:p>
        </p:txBody>
      </p:sp>
      <p:pic>
        <p:nvPicPr>
          <p:cNvPr id="5" name="Picture 4"/>
          <p:cNvPicPr>
            <a:picLocks noChangeAspect="1"/>
          </p:cNvPicPr>
          <p:nvPr/>
        </p:nvPicPr>
        <p:blipFill>
          <a:blip r:embed="rId2"/>
          <a:stretch>
            <a:fillRect/>
          </a:stretch>
        </p:blipFill>
        <p:spPr>
          <a:xfrm>
            <a:off x="4862147" y="2070589"/>
            <a:ext cx="2822495" cy="2304482"/>
          </a:xfrm>
          <a:prstGeom prst="rect">
            <a:avLst/>
          </a:prstGeom>
        </p:spPr>
      </p:pic>
      <p:sp>
        <p:nvSpPr>
          <p:cNvPr id="3" name="Slide Number Placeholder 2">
            <a:extLst>
              <a:ext uri="{FF2B5EF4-FFF2-40B4-BE49-F238E27FC236}">
                <a16:creationId xmlns:a16="http://schemas.microsoft.com/office/drawing/2014/main" id="{8A4B7FEC-232E-D5D7-9374-884E88746881}"/>
              </a:ext>
            </a:extLst>
          </p:cNvPr>
          <p:cNvSpPr>
            <a:spLocks noGrp="1"/>
          </p:cNvSpPr>
          <p:nvPr>
            <p:ph type="sldNum" sz="quarter" idx="12"/>
          </p:nvPr>
        </p:nvSpPr>
        <p:spPr/>
        <p:txBody>
          <a:bodyPr/>
          <a:lstStyle/>
          <a:p>
            <a:fld id="{E90C49B3-DFFD-4844-A6FF-8C37A804B8FA}" type="slidenum">
              <a:rPr lang="en-US" smtClean="0"/>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709" y="955222"/>
            <a:ext cx="4415687" cy="514350"/>
          </a:xfrm>
        </p:spPr>
        <p:txBody>
          <a:bodyPr/>
          <a:lstStyle/>
          <a:p>
            <a:r>
              <a:rPr lang="en-GB" dirty="0"/>
              <a:t>Q5: </a:t>
            </a:r>
            <a:endParaRPr lang="ar-JO" dirty="0"/>
          </a:p>
        </p:txBody>
      </p:sp>
      <p:sp>
        <p:nvSpPr>
          <p:cNvPr id="4" name="Text Placeholder 3"/>
          <p:cNvSpPr>
            <a:spLocks noGrp="1"/>
          </p:cNvSpPr>
          <p:nvPr>
            <p:ph type="body" sz="half" idx="2"/>
          </p:nvPr>
        </p:nvSpPr>
        <p:spPr>
          <a:xfrm>
            <a:off x="629841" y="1758587"/>
            <a:ext cx="3876845" cy="3500404"/>
          </a:xfrm>
        </p:spPr>
        <p:txBody>
          <a:bodyPr>
            <a:normAutofit/>
          </a:bodyPr>
          <a:lstStyle/>
          <a:p>
            <a:pPr marL="342900" indent="-342900">
              <a:buFont typeface="+mj-lt"/>
              <a:buAutoNum type="arabicPeriod"/>
            </a:pPr>
            <a:r>
              <a:rPr lang="en-US" sz="2100" dirty="0"/>
              <a:t>What is the type of </a:t>
            </a:r>
            <a:r>
              <a:rPr lang="en-US" sz="2100" dirty="0" err="1"/>
              <a:t>trabismus</a:t>
            </a:r>
            <a:r>
              <a:rPr lang="en-US" sz="2100" dirty="0"/>
              <a:t> ? </a:t>
            </a:r>
          </a:p>
          <a:p>
            <a:pPr lvl="1"/>
            <a:r>
              <a:rPr lang="en-US" sz="2100" dirty="0" err="1">
                <a:solidFill>
                  <a:schemeClr val="accent6"/>
                </a:solidFill>
              </a:rPr>
              <a:t>esotropia</a:t>
            </a:r>
            <a:endParaRPr lang="en-US" sz="2100" dirty="0">
              <a:solidFill>
                <a:schemeClr val="accent6"/>
              </a:solidFill>
            </a:endParaRPr>
          </a:p>
          <a:p>
            <a:pPr marL="342900" indent="-342900">
              <a:buFont typeface="+mj-lt"/>
              <a:buAutoNum type="arabicPeriod"/>
            </a:pPr>
            <a:r>
              <a:rPr lang="en-US" sz="2100" dirty="0"/>
              <a:t>What eye should be covered ? </a:t>
            </a:r>
          </a:p>
          <a:p>
            <a:pPr lvl="1"/>
            <a:r>
              <a:rPr lang="en-US" sz="2100" dirty="0">
                <a:solidFill>
                  <a:schemeClr val="accent6"/>
                </a:solidFill>
              </a:rPr>
              <a:t>Left eye</a:t>
            </a:r>
          </a:p>
          <a:p>
            <a:pPr marL="342900" indent="-342900">
              <a:buFont typeface="+mj-lt"/>
              <a:buAutoNum type="arabicPeriod"/>
            </a:pPr>
            <a:r>
              <a:rPr lang="en-US" sz="2100" dirty="0"/>
              <a:t>What condition you are trying to prevent by covering ?</a:t>
            </a:r>
          </a:p>
          <a:p>
            <a:pPr lvl="1"/>
            <a:r>
              <a:rPr lang="en-US" sz="2100" dirty="0">
                <a:solidFill>
                  <a:schemeClr val="accent6"/>
                </a:solidFill>
              </a:rPr>
              <a:t>amblyopia</a:t>
            </a:r>
            <a:endParaRPr lang="ar-JO" sz="2100" dirty="0">
              <a:solidFill>
                <a:schemeClr val="accent6"/>
              </a:solidFill>
            </a:endParaRPr>
          </a:p>
        </p:txBody>
      </p:sp>
      <p:pic>
        <p:nvPicPr>
          <p:cNvPr id="6" name="Picture 5"/>
          <p:cNvPicPr>
            <a:picLocks noChangeAspect="1"/>
          </p:cNvPicPr>
          <p:nvPr/>
        </p:nvPicPr>
        <p:blipFill>
          <a:blip r:embed="rId2"/>
          <a:stretch>
            <a:fillRect/>
          </a:stretch>
        </p:blipFill>
        <p:spPr>
          <a:xfrm>
            <a:off x="5476603" y="2130879"/>
            <a:ext cx="3119267" cy="2057400"/>
          </a:xfrm>
          <a:prstGeom prst="rect">
            <a:avLst/>
          </a:prstGeom>
        </p:spPr>
      </p:pic>
      <p:sp>
        <p:nvSpPr>
          <p:cNvPr id="3" name="Slide Number Placeholder 2">
            <a:extLst>
              <a:ext uri="{FF2B5EF4-FFF2-40B4-BE49-F238E27FC236}">
                <a16:creationId xmlns:a16="http://schemas.microsoft.com/office/drawing/2014/main" id="{AFC386C3-8E82-BC63-AE50-874B5FF75D06}"/>
              </a:ext>
            </a:extLst>
          </p:cNvPr>
          <p:cNvSpPr>
            <a:spLocks noGrp="1"/>
          </p:cNvSpPr>
          <p:nvPr>
            <p:ph type="sldNum" sz="quarter" idx="12"/>
          </p:nvPr>
        </p:nvSpPr>
        <p:spPr/>
        <p:txBody>
          <a:bodyPr/>
          <a:lstStyle/>
          <a:p>
            <a:fld id="{E90C49B3-DFFD-4844-A6FF-8C37A804B8FA}" type="slidenum">
              <a:rPr lang="en-US" smtClean="0"/>
              <a:t>87</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79" y="1200150"/>
            <a:ext cx="4895374" cy="1200150"/>
          </a:xfrm>
        </p:spPr>
        <p:txBody>
          <a:bodyPr/>
          <a:lstStyle/>
          <a:p>
            <a:r>
              <a:rPr lang="en-US"/>
              <a:t>Q6 : this patient had a surgical excision of the mass for cosmetic reasons:  </a:t>
            </a:r>
          </a:p>
        </p:txBody>
      </p:sp>
      <p:pic>
        <p:nvPicPr>
          <p:cNvPr id="6" name="Content Placeholder 5" descr="download"/>
          <p:cNvPicPr>
            <a:picLocks noGrp="1" noChangeAspect="1"/>
          </p:cNvPicPr>
          <p:nvPr>
            <p:ph idx="1"/>
          </p:nvPr>
        </p:nvPicPr>
        <p:blipFill>
          <a:blip r:embed="rId2"/>
          <a:stretch>
            <a:fillRect/>
          </a:stretch>
        </p:blipFill>
        <p:spPr>
          <a:xfrm>
            <a:off x="5896928" y="2400300"/>
            <a:ext cx="2464594" cy="1042988"/>
          </a:xfrm>
          <a:prstGeom prst="rect">
            <a:avLst/>
          </a:prstGeom>
        </p:spPr>
      </p:pic>
      <p:sp>
        <p:nvSpPr>
          <p:cNvPr id="4" name="Text Placeholder 3"/>
          <p:cNvSpPr>
            <a:spLocks noGrp="1"/>
          </p:cNvSpPr>
          <p:nvPr>
            <p:ph type="body" sz="half" idx="2"/>
          </p:nvPr>
        </p:nvSpPr>
        <p:spPr>
          <a:xfrm>
            <a:off x="630079" y="2400300"/>
            <a:ext cx="4176713" cy="2858929"/>
          </a:xfrm>
        </p:spPr>
        <p:txBody>
          <a:bodyPr/>
          <a:lstStyle/>
          <a:p>
            <a:r>
              <a:rPr lang="en-US" sz="2100"/>
              <a:t>whats your diagnosis : </a:t>
            </a:r>
            <a:r>
              <a:rPr lang="en-US" sz="2100">
                <a:solidFill>
                  <a:schemeClr val="accent6"/>
                </a:solidFill>
              </a:rPr>
              <a:t>dermoid cyst</a:t>
            </a:r>
            <a:r>
              <a:rPr lang="en-US" sz="2100"/>
              <a:t> </a:t>
            </a:r>
          </a:p>
          <a:p>
            <a:r>
              <a:rPr lang="en-US" sz="2100"/>
              <a:t>benign or malignant ? </a:t>
            </a:r>
            <a:r>
              <a:rPr lang="en-US" sz="2100">
                <a:solidFill>
                  <a:schemeClr val="accent6"/>
                </a:solidFill>
              </a:rPr>
              <a:t>benign </a:t>
            </a:r>
            <a:endParaRPr lang="en-US" sz="2100"/>
          </a:p>
          <a:p>
            <a:r>
              <a:rPr lang="en-US" sz="2100"/>
              <a:t>how many germ layers contains ? </a:t>
            </a:r>
            <a:r>
              <a:rPr lang="en-US" sz="2100">
                <a:solidFill>
                  <a:schemeClr val="accent6"/>
                </a:solidFill>
              </a:rPr>
              <a:t>3 </a:t>
            </a:r>
          </a:p>
        </p:txBody>
      </p:sp>
      <p:sp>
        <p:nvSpPr>
          <p:cNvPr id="3" name="Slide Number Placeholder 2">
            <a:extLst>
              <a:ext uri="{FF2B5EF4-FFF2-40B4-BE49-F238E27FC236}">
                <a16:creationId xmlns:a16="http://schemas.microsoft.com/office/drawing/2014/main" id="{3D6D393C-7027-B05A-01E9-D012E3FDA5A2}"/>
              </a:ext>
            </a:extLst>
          </p:cNvPr>
          <p:cNvSpPr>
            <a:spLocks noGrp="1"/>
          </p:cNvSpPr>
          <p:nvPr>
            <p:ph type="sldNum" sz="quarter" idx="12"/>
          </p:nvPr>
        </p:nvSpPr>
        <p:spPr/>
        <p:txBody>
          <a:bodyPr/>
          <a:lstStyle/>
          <a:p>
            <a:fld id="{E90C49B3-DFFD-4844-A6FF-8C37A804B8FA}" type="slidenum">
              <a:rPr lang="en-US" smtClean="0"/>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84" y="1042919"/>
            <a:ext cx="7886700" cy="568711"/>
          </a:xfrm>
        </p:spPr>
        <p:txBody>
          <a:bodyPr>
            <a:normAutofit fontScale="90000"/>
          </a:bodyPr>
          <a:lstStyle/>
          <a:p>
            <a:r>
              <a:rPr lang="en-GB" dirty="0"/>
              <a:t>Q8:</a:t>
            </a:r>
            <a:r>
              <a:rPr lang="en-US" altLang="en-GB" dirty="0"/>
              <a:t> similar to oral (answers on next slide)</a:t>
            </a:r>
            <a:r>
              <a:rPr lang="en-GB" dirty="0"/>
              <a:t> </a:t>
            </a:r>
            <a:endParaRPr lang="ar-JO" dirty="0"/>
          </a:p>
        </p:txBody>
      </p:sp>
      <p:sp>
        <p:nvSpPr>
          <p:cNvPr id="3" name="Content Placeholder 2"/>
          <p:cNvSpPr>
            <a:spLocks noGrp="1"/>
          </p:cNvSpPr>
          <p:nvPr>
            <p:ph idx="1"/>
          </p:nvPr>
        </p:nvSpPr>
        <p:spPr>
          <a:xfrm>
            <a:off x="244928" y="1906046"/>
            <a:ext cx="8270422" cy="3750980"/>
          </a:xfrm>
        </p:spPr>
        <p:txBody>
          <a:bodyPr>
            <a:normAutofit fontScale="92500"/>
          </a:bodyPr>
          <a:lstStyle/>
          <a:p>
            <a:pPr marL="514350" indent="-514350">
              <a:buFont typeface="+mj-lt"/>
              <a:buAutoNum type="arabicPeriod"/>
            </a:pPr>
            <a:r>
              <a:rPr lang="en-GB" dirty="0"/>
              <a:t>Types of glaucoma? </a:t>
            </a:r>
            <a:r>
              <a:rPr lang="en-US" sz="2700" dirty="0">
                <a:solidFill>
                  <a:srgbClr val="00B050"/>
                </a:solidFill>
              </a:rPr>
              <a:t>Primary, secondary and congenital (there are close and open angle types for each of them )</a:t>
            </a:r>
            <a:endParaRPr lang="en-GB" sz="2700" dirty="0"/>
          </a:p>
          <a:p>
            <a:pPr marL="514350" indent="-514350">
              <a:buFont typeface="+mj-lt"/>
              <a:buAutoNum type="arabicPeriod"/>
            </a:pPr>
            <a:r>
              <a:rPr lang="en-GB" dirty="0"/>
              <a:t>DDx for RAPD? </a:t>
            </a:r>
            <a:r>
              <a:rPr lang="en-US" sz="2700" dirty="0">
                <a:solidFill>
                  <a:srgbClr val="00B050"/>
                </a:solidFill>
              </a:rPr>
              <a:t>Optic neuritis, optic vascular disease, severe glaucoma, giant cell arteritis</a:t>
            </a:r>
            <a:endParaRPr lang="en-GB" sz="2700" dirty="0"/>
          </a:p>
          <a:p>
            <a:pPr marL="514350" indent="-514350">
              <a:buFont typeface="+mj-lt"/>
              <a:buAutoNum type="arabicPeriod"/>
            </a:pPr>
            <a:r>
              <a:rPr lang="en-GB" dirty="0"/>
              <a:t>Management of chemical injury ? </a:t>
            </a:r>
          </a:p>
          <a:p>
            <a:pPr marL="514350" indent="-514350">
              <a:buFont typeface="+mj-lt"/>
              <a:buAutoNum type="arabicPeriod"/>
            </a:pPr>
            <a:r>
              <a:rPr lang="en-GB" dirty="0"/>
              <a:t>2DDx of </a:t>
            </a:r>
            <a:r>
              <a:rPr lang="en-GB" dirty="0" err="1"/>
              <a:t>symblepharon</a:t>
            </a:r>
            <a:r>
              <a:rPr lang="en-GB" dirty="0"/>
              <a:t> ? </a:t>
            </a:r>
          </a:p>
          <a:p>
            <a:pPr marL="514350" indent="-514350">
              <a:buFont typeface="+mj-lt"/>
              <a:buAutoNum type="arabicPeriod"/>
            </a:pPr>
            <a:r>
              <a:rPr lang="en-GB" dirty="0"/>
              <a:t>2 diseases associated with HLA-27 ? </a:t>
            </a:r>
          </a:p>
          <a:p>
            <a:pPr marL="514350" indent="-514350">
              <a:buFont typeface="+mj-lt"/>
              <a:buAutoNum type="arabicPeriod"/>
            </a:pPr>
            <a:endParaRPr lang="ar-JO" dirty="0"/>
          </a:p>
        </p:txBody>
      </p:sp>
      <p:sp>
        <p:nvSpPr>
          <p:cNvPr id="4" name="Slide Number Placeholder 3">
            <a:extLst>
              <a:ext uri="{FF2B5EF4-FFF2-40B4-BE49-F238E27FC236}">
                <a16:creationId xmlns:a16="http://schemas.microsoft.com/office/drawing/2014/main" id="{A9FF1DE4-8E24-B54D-AA35-1BC856E88002}"/>
              </a:ext>
            </a:extLst>
          </p:cNvPr>
          <p:cNvSpPr>
            <a:spLocks noGrp="1"/>
          </p:cNvSpPr>
          <p:nvPr>
            <p:ph type="sldNum" sz="quarter" idx="12"/>
          </p:nvPr>
        </p:nvSpPr>
        <p:spPr/>
        <p:txBody>
          <a:bodyPr/>
          <a:lstStyle/>
          <a:p>
            <a:fld id="{E90C49B3-DFFD-4844-A6FF-8C37A804B8FA}" type="slidenum">
              <a:rPr lang="en-US" smtClean="0"/>
              <a:t>89</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0F85F9-853F-4DB5-C5D7-E91D88E2D2C5}"/>
              </a:ext>
            </a:extLst>
          </p:cNvPr>
          <p:cNvSpPr txBox="1"/>
          <p:nvPr/>
        </p:nvSpPr>
        <p:spPr>
          <a:xfrm>
            <a:off x="316366" y="1122589"/>
            <a:ext cx="8623526"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dirty="0">
                <a:cs typeface="Calibri"/>
              </a:rPr>
              <a:t>A- define glaucoma :-</a:t>
            </a:r>
            <a:r>
              <a:rPr lang="en-US" dirty="0">
                <a:ea typeface="+mn-lt"/>
                <a:cs typeface="+mn-lt"/>
              </a:rPr>
              <a:t> </a:t>
            </a:r>
            <a:r>
              <a:rPr lang="en-US" dirty="0">
                <a:solidFill>
                  <a:srgbClr val="FF0000"/>
                </a:solidFill>
                <a:ea typeface="+mn-lt"/>
                <a:cs typeface="+mn-lt"/>
              </a:rPr>
              <a:t>A group of eye diseases characterized by progressive optic neuropathy that results in a specific pattern of irreversible optic disc changes and visual field defects. Frequently associated with raised intraocular pressure.</a:t>
            </a:r>
            <a:r>
              <a:rPr lang="en-US" dirty="0">
                <a:ea typeface="+mn-lt"/>
                <a:cs typeface="+mn-lt"/>
              </a:rPr>
              <a:t> </a:t>
            </a:r>
          </a:p>
          <a:p>
            <a:endParaRPr lang="en-US" dirty="0">
              <a:cs typeface="Calibri"/>
            </a:endParaRPr>
          </a:p>
          <a:p>
            <a:r>
              <a:rPr lang="en-US" dirty="0">
                <a:cs typeface="Calibri"/>
              </a:rPr>
              <a:t>B-</a:t>
            </a:r>
            <a:r>
              <a:rPr lang="en-US" dirty="0">
                <a:ea typeface="+mn-lt"/>
                <a:cs typeface="+mn-lt"/>
              </a:rPr>
              <a:t>What are the tested functions of the optic nerve ? </a:t>
            </a:r>
          </a:p>
          <a:p>
            <a:r>
              <a:rPr lang="en-US" dirty="0">
                <a:solidFill>
                  <a:srgbClr val="FF0000"/>
                </a:solidFill>
                <a:ea typeface="+mn-lt"/>
                <a:cs typeface="+mn-lt"/>
              </a:rPr>
              <a:t>1. Visual acuity 2. Visual field 3. Color vision 4. Pupillary reflex (Light reflex, Accommodation reflex)</a:t>
            </a:r>
          </a:p>
          <a:p>
            <a:endParaRPr lang="en-US" dirty="0">
              <a:cs typeface="Calibri"/>
            </a:endParaRPr>
          </a:p>
          <a:p>
            <a:r>
              <a:rPr lang="en-US" dirty="0">
                <a:cs typeface="Calibri"/>
              </a:rPr>
              <a:t>C-mention three causes of lens </a:t>
            </a:r>
            <a:r>
              <a:rPr lang="en-US" dirty="0" err="1">
                <a:cs typeface="Calibri"/>
              </a:rPr>
              <a:t>sublaxation</a:t>
            </a:r>
            <a:r>
              <a:rPr lang="en-US" dirty="0">
                <a:cs typeface="Calibri"/>
              </a:rPr>
              <a:t> :-</a:t>
            </a:r>
          </a:p>
          <a:p>
            <a:r>
              <a:rPr lang="en-US" dirty="0">
                <a:solidFill>
                  <a:srgbClr val="FF0000"/>
                </a:solidFill>
                <a:cs typeface="Calibri"/>
              </a:rPr>
              <a:t>1-homocystinuria</a:t>
            </a:r>
          </a:p>
          <a:p>
            <a:r>
              <a:rPr lang="en-US" dirty="0">
                <a:solidFill>
                  <a:srgbClr val="FF0000"/>
                </a:solidFill>
                <a:cs typeface="Calibri"/>
              </a:rPr>
              <a:t>2-marfan syndrome</a:t>
            </a:r>
          </a:p>
          <a:p>
            <a:r>
              <a:rPr lang="en-US" dirty="0">
                <a:solidFill>
                  <a:srgbClr val="FF0000"/>
                </a:solidFill>
                <a:cs typeface="Calibri"/>
              </a:rPr>
              <a:t>3-trauma</a:t>
            </a:r>
          </a:p>
          <a:p>
            <a:endParaRPr lang="en-US" dirty="0">
              <a:cs typeface="Calibri"/>
            </a:endParaRPr>
          </a:p>
          <a:p>
            <a:r>
              <a:rPr lang="en-US" dirty="0">
                <a:cs typeface="Calibri"/>
              </a:rPr>
              <a:t>D- why is </a:t>
            </a:r>
            <a:r>
              <a:rPr lang="en-US" dirty="0" err="1">
                <a:cs typeface="Calibri"/>
              </a:rPr>
              <a:t>ct</a:t>
            </a:r>
            <a:r>
              <a:rPr lang="en-US" dirty="0">
                <a:cs typeface="Calibri"/>
              </a:rPr>
              <a:t> better than </a:t>
            </a:r>
            <a:r>
              <a:rPr lang="en-US" dirty="0" err="1">
                <a:cs typeface="Calibri"/>
              </a:rPr>
              <a:t>mri</a:t>
            </a:r>
            <a:r>
              <a:rPr lang="en-US" dirty="0">
                <a:cs typeface="Calibri"/>
              </a:rPr>
              <a:t> in </a:t>
            </a:r>
            <a:r>
              <a:rPr lang="en-US" dirty="0" err="1">
                <a:cs typeface="Calibri"/>
              </a:rPr>
              <a:t>ophtalmology</a:t>
            </a:r>
            <a:r>
              <a:rPr lang="en-US" dirty="0">
                <a:cs typeface="Calibri"/>
              </a:rPr>
              <a:t> ? </a:t>
            </a:r>
          </a:p>
          <a:p>
            <a:r>
              <a:rPr lang="en-US" dirty="0">
                <a:solidFill>
                  <a:srgbClr val="FF0000"/>
                </a:solidFill>
                <a:ea typeface="+mn-lt"/>
                <a:cs typeface="+mn-lt"/>
              </a:rPr>
              <a:t>CT is faster than an MRI and can be useful for defining orbital cellulitis, orbital abscess, idiopathic orbital inflammation, thyroid orbitopathy with compressive optic neuropathy or vision threatening proptosis, and post-surgical or spontaneous retrobulbar hemorrhage.</a:t>
            </a:r>
          </a:p>
          <a:p>
            <a:r>
              <a:rPr lang="en-US" dirty="0">
                <a:solidFill>
                  <a:srgbClr val="FF0000"/>
                </a:solidFill>
                <a:cs typeface="Calibri"/>
              </a:rPr>
              <a:t>(googled answer :) )</a:t>
            </a:r>
          </a:p>
        </p:txBody>
      </p:sp>
    </p:spTree>
    <p:extLst>
      <p:ext uri="{BB962C8B-B14F-4D97-AF65-F5344CB8AC3E}">
        <p14:creationId xmlns:p14="http://schemas.microsoft.com/office/powerpoint/2010/main" val="775687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47685" y="866377"/>
            <a:ext cx="8225204" cy="5489973"/>
          </a:xfrm>
        </p:spPr>
        <p:txBody>
          <a:bodyPr>
            <a:normAutofit fontScale="92500" lnSpcReduction="10000"/>
          </a:bodyPr>
          <a:lstStyle/>
          <a:p>
            <a:pPr marL="0" indent="0">
              <a:buNone/>
            </a:pPr>
            <a:r>
              <a:rPr lang="en-US" sz="2700" dirty="0">
                <a:solidFill>
                  <a:srgbClr val="00B050"/>
                </a:solidFill>
              </a:rPr>
              <a:t>3 . irrigation with clean water</a:t>
            </a:r>
          </a:p>
          <a:p>
            <a:pPr marL="0" indent="0">
              <a:buNone/>
            </a:pPr>
            <a:r>
              <a:rPr lang="en-US" sz="2700" dirty="0">
                <a:solidFill>
                  <a:srgbClr val="00B050"/>
                </a:solidFill>
              </a:rPr>
              <a:t>Removal of contaminants / Necrotic tissue</a:t>
            </a:r>
          </a:p>
          <a:p>
            <a:pPr marL="0" indent="0">
              <a:buNone/>
            </a:pPr>
            <a:r>
              <a:rPr lang="en-US" sz="2700" dirty="0">
                <a:solidFill>
                  <a:srgbClr val="00B050"/>
                </a:solidFill>
              </a:rPr>
              <a:t>record visual acuity, IOP </a:t>
            </a:r>
          </a:p>
          <a:p>
            <a:pPr marL="0" indent="0">
              <a:buNone/>
            </a:pPr>
            <a:r>
              <a:rPr lang="en-US" sz="2700" dirty="0">
                <a:solidFill>
                  <a:srgbClr val="FF0000"/>
                </a:solidFill>
              </a:rPr>
              <a:t>Analgesics </a:t>
            </a:r>
          </a:p>
          <a:p>
            <a:pPr marL="0" indent="0">
              <a:buNone/>
            </a:pPr>
            <a:r>
              <a:rPr lang="en-US" sz="2700" dirty="0">
                <a:solidFill>
                  <a:srgbClr val="FF0000"/>
                </a:solidFill>
              </a:rPr>
              <a:t>Topical antibiotic drops</a:t>
            </a:r>
          </a:p>
          <a:p>
            <a:pPr marL="0" indent="0">
              <a:buNone/>
            </a:pPr>
            <a:r>
              <a:rPr lang="en-US" sz="2700" dirty="0">
                <a:solidFill>
                  <a:srgbClr val="FF0000"/>
                </a:solidFill>
              </a:rPr>
              <a:t>Steroid eye drops </a:t>
            </a:r>
          </a:p>
          <a:p>
            <a:pPr marL="0" indent="0">
              <a:buNone/>
            </a:pPr>
            <a:r>
              <a:rPr lang="en-US" sz="2700" dirty="0">
                <a:solidFill>
                  <a:srgbClr val="FF0000"/>
                </a:solidFill>
              </a:rPr>
              <a:t>lubricant eye drops</a:t>
            </a:r>
          </a:p>
          <a:p>
            <a:pPr marL="0" indent="0">
              <a:buNone/>
            </a:pPr>
            <a:endParaRPr lang="en-US" sz="2700" dirty="0">
              <a:solidFill>
                <a:srgbClr val="00B050"/>
              </a:solidFill>
            </a:endParaRPr>
          </a:p>
          <a:p>
            <a:pPr marL="514350" indent="-514350">
              <a:buFont typeface="+mj-lt"/>
              <a:buAutoNum type="arabicPeriod" startAt="4"/>
            </a:pPr>
            <a:r>
              <a:rPr lang="en-US" dirty="0">
                <a:solidFill>
                  <a:srgbClr val="00B050"/>
                </a:solidFill>
              </a:rPr>
              <a:t>Acute membranous </a:t>
            </a:r>
            <a:r>
              <a:rPr lang="en-US" dirty="0" err="1">
                <a:solidFill>
                  <a:srgbClr val="00B050"/>
                </a:solidFill>
              </a:rPr>
              <a:t>conjuctivitis</a:t>
            </a:r>
            <a:r>
              <a:rPr lang="en-US" dirty="0">
                <a:solidFill>
                  <a:srgbClr val="00B050"/>
                </a:solidFill>
              </a:rPr>
              <a:t>, chemical injury, trauma </a:t>
            </a:r>
          </a:p>
          <a:p>
            <a:pPr marL="514350" indent="-514350">
              <a:buFont typeface="+mj-lt"/>
              <a:buAutoNum type="arabicPeriod" startAt="4"/>
            </a:pPr>
            <a:r>
              <a:rPr lang="en-US" dirty="0">
                <a:solidFill>
                  <a:srgbClr val="00B050"/>
                </a:solidFill>
              </a:rPr>
              <a:t>Inflammatory bowel disease, psoriatic arthritis, reactive arthritis, </a:t>
            </a:r>
            <a:r>
              <a:rPr lang="en-US" dirty="0" err="1">
                <a:solidFill>
                  <a:srgbClr val="00B050"/>
                </a:solidFill>
              </a:rPr>
              <a:t>ankylosing</a:t>
            </a:r>
            <a:r>
              <a:rPr lang="en-US" dirty="0">
                <a:solidFill>
                  <a:srgbClr val="00B050"/>
                </a:solidFill>
              </a:rPr>
              <a:t> spondylitis </a:t>
            </a:r>
          </a:p>
          <a:p>
            <a:pPr marL="514350" indent="-514350">
              <a:buFont typeface="+mj-lt"/>
              <a:buAutoNum type="arabicPeriod" startAt="4"/>
            </a:pPr>
            <a:endParaRPr lang="en-US" dirty="0">
              <a:solidFill>
                <a:srgbClr val="00B050"/>
              </a:solidFill>
            </a:endParaRPr>
          </a:p>
          <a:p>
            <a:pPr marL="514350" indent="-514350">
              <a:buFont typeface="+mj-lt"/>
              <a:buAutoNum type="arabicPeriod" startAt="4"/>
            </a:pPr>
            <a:endParaRPr lang="en-US" dirty="0">
              <a:solidFill>
                <a:srgbClr val="00B050"/>
              </a:solidFill>
            </a:endParaRPr>
          </a:p>
          <a:p>
            <a:pPr marL="514350" indent="-514350">
              <a:buFont typeface="+mj-lt"/>
              <a:buAutoNum type="arabicPeriod" startAt="4"/>
            </a:pPr>
            <a:endParaRPr lang="en-US" dirty="0">
              <a:solidFill>
                <a:srgbClr val="00B050"/>
              </a:solidFill>
            </a:endParaRPr>
          </a:p>
        </p:txBody>
      </p:sp>
      <p:sp>
        <p:nvSpPr>
          <p:cNvPr id="2" name="Slide Number Placeholder 1">
            <a:extLst>
              <a:ext uri="{FF2B5EF4-FFF2-40B4-BE49-F238E27FC236}">
                <a16:creationId xmlns:a16="http://schemas.microsoft.com/office/drawing/2014/main" id="{3FB20478-65CF-6EBB-5C92-873570AEDFD8}"/>
              </a:ext>
            </a:extLst>
          </p:cNvPr>
          <p:cNvSpPr>
            <a:spLocks noGrp="1"/>
          </p:cNvSpPr>
          <p:nvPr>
            <p:ph type="sldNum" sz="quarter" idx="12"/>
          </p:nvPr>
        </p:nvSpPr>
        <p:spPr/>
        <p:txBody>
          <a:bodyPr/>
          <a:lstStyle/>
          <a:p>
            <a:fld id="{E90C49B3-DFFD-4844-A6FF-8C37A804B8FA}" type="slidenum">
              <a:rPr lang="en-US" smtClean="0"/>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Ophthalmology mini-</a:t>
            </a:r>
            <a:r>
              <a:rPr lang="en-US" dirty="0" err="1"/>
              <a:t>osci</a:t>
            </a:r>
            <a:br>
              <a:rPr lang="en-US" dirty="0"/>
            </a:br>
            <a:r>
              <a:rPr lang="en-US" dirty="0"/>
              <a:t> Group 3/</a:t>
            </a:r>
            <a:r>
              <a:rPr lang="en-US" dirty="0" err="1"/>
              <a:t>c+d</a:t>
            </a:r>
            <a:endParaRPr lang="en-US" dirty="0"/>
          </a:p>
        </p:txBody>
      </p:sp>
      <p:sp>
        <p:nvSpPr>
          <p:cNvPr id="3" name="عنوان فرعي 2"/>
          <p:cNvSpPr>
            <a:spLocks noGrp="1"/>
          </p:cNvSpPr>
          <p:nvPr>
            <p:ph type="subTitle" idx="1"/>
          </p:nvPr>
        </p:nvSpPr>
        <p:spPr>
          <a:xfrm>
            <a:off x="1371600" y="3933056"/>
            <a:ext cx="6400800" cy="1705744"/>
          </a:xfrm>
        </p:spPr>
        <p:txBody>
          <a:bodyPr/>
          <a:lstStyle/>
          <a:p>
            <a:r>
              <a:rPr lang="ar-JO" dirty="0">
                <a:solidFill>
                  <a:schemeClr val="tx1"/>
                </a:solidFill>
              </a:rPr>
              <a:t>دانية أحمد </a:t>
            </a:r>
            <a:r>
              <a:rPr lang="ar-JO" dirty="0" err="1">
                <a:solidFill>
                  <a:schemeClr val="tx1"/>
                </a:solidFill>
              </a:rPr>
              <a:t>الرواشدة</a:t>
            </a:r>
            <a:endParaRPr lang="en-US" dirty="0">
              <a:solidFill>
                <a:schemeClr val="tx1"/>
              </a:solidFill>
            </a:endParaRPr>
          </a:p>
        </p:txBody>
      </p:sp>
      <p:sp>
        <p:nvSpPr>
          <p:cNvPr id="4" name="Slide Number Placeholder 3">
            <a:extLst>
              <a:ext uri="{FF2B5EF4-FFF2-40B4-BE49-F238E27FC236}">
                <a16:creationId xmlns:a16="http://schemas.microsoft.com/office/drawing/2014/main" id="{417A6A96-92BA-0370-FD6D-F30C1A40BDCE}"/>
              </a:ext>
            </a:extLst>
          </p:cNvPr>
          <p:cNvSpPr>
            <a:spLocks noGrp="1"/>
          </p:cNvSpPr>
          <p:nvPr>
            <p:ph type="sldNum" sz="quarter" idx="12"/>
          </p:nvPr>
        </p:nvSpPr>
        <p:spPr/>
        <p:txBody>
          <a:bodyPr/>
          <a:lstStyle/>
          <a:p>
            <a:fld id="{E90C49B3-DFFD-4844-A6FF-8C37A804B8FA}" type="slidenum">
              <a:rPr lang="en-US" smtClean="0"/>
              <a:t>91</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a:t>Q1</a:t>
            </a:r>
          </a:p>
        </p:txBody>
      </p:sp>
      <p:sp>
        <p:nvSpPr>
          <p:cNvPr id="3" name="عنصر نائب للمحتوى 2"/>
          <p:cNvSpPr>
            <a:spLocks noGrp="1"/>
          </p:cNvSpPr>
          <p:nvPr>
            <p:ph sz="half" idx="1"/>
          </p:nvPr>
        </p:nvSpPr>
        <p:spPr/>
        <p:txBody>
          <a:bodyPr>
            <a:normAutofit lnSpcReduction="10000"/>
          </a:bodyPr>
          <a:lstStyle/>
          <a:p>
            <a:pPr algn="l" rtl="0"/>
            <a:r>
              <a:rPr lang="en-US" dirty="0"/>
              <a:t>3 </a:t>
            </a:r>
            <a:r>
              <a:rPr lang="en-US" dirty="0" err="1"/>
              <a:t>differantial</a:t>
            </a:r>
            <a:r>
              <a:rPr lang="en-US" dirty="0"/>
              <a:t> diagnosis?</a:t>
            </a:r>
          </a:p>
          <a:p>
            <a:pPr algn="l" rtl="0"/>
            <a:r>
              <a:rPr lang="en-US" b="1" dirty="0" err="1">
                <a:solidFill>
                  <a:srgbClr val="FF0000"/>
                </a:solidFill>
              </a:rPr>
              <a:t>Keratoacanthoma</a:t>
            </a:r>
            <a:endParaRPr lang="en-US" b="1" dirty="0">
              <a:solidFill>
                <a:srgbClr val="FF0000"/>
              </a:solidFill>
            </a:endParaRPr>
          </a:p>
          <a:p>
            <a:pPr algn="l" rtl="0"/>
            <a:r>
              <a:rPr lang="en-US" b="1" dirty="0" err="1">
                <a:solidFill>
                  <a:srgbClr val="FF0000"/>
                </a:solidFill>
              </a:rPr>
              <a:t>Squamous</a:t>
            </a:r>
            <a:r>
              <a:rPr lang="en-US" b="1" dirty="0">
                <a:solidFill>
                  <a:srgbClr val="FF0000"/>
                </a:solidFill>
              </a:rPr>
              <a:t> cell carcinoma</a:t>
            </a:r>
          </a:p>
          <a:p>
            <a:pPr algn="l" rtl="0"/>
            <a:r>
              <a:rPr lang="en-US" b="1" dirty="0">
                <a:solidFill>
                  <a:srgbClr val="FF0000"/>
                </a:solidFill>
              </a:rPr>
              <a:t>Basal cell carcinoma </a:t>
            </a:r>
          </a:p>
          <a:p>
            <a:pPr algn="l" rtl="0"/>
            <a:r>
              <a:rPr lang="en-US" dirty="0"/>
              <a:t>Benign or Malignant?</a:t>
            </a:r>
          </a:p>
          <a:p>
            <a:pPr algn="l" rtl="0"/>
            <a:r>
              <a:rPr lang="en-US" b="1" dirty="0">
                <a:solidFill>
                  <a:srgbClr val="FF0000"/>
                </a:solidFill>
              </a:rPr>
              <a:t>Malignant </a:t>
            </a:r>
          </a:p>
          <a:p>
            <a:pPr algn="l" rtl="0"/>
            <a:r>
              <a:rPr lang="en-US" dirty="0" err="1"/>
              <a:t>Mangment</a:t>
            </a:r>
            <a:r>
              <a:rPr lang="en-US" dirty="0"/>
              <a:t>?</a:t>
            </a:r>
          </a:p>
          <a:p>
            <a:pPr algn="l" rtl="0"/>
            <a:r>
              <a:rPr lang="en-US" b="1" dirty="0">
                <a:solidFill>
                  <a:srgbClr val="FF0000"/>
                </a:solidFill>
              </a:rPr>
              <a:t>Surgical excision </a:t>
            </a:r>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9157" r="15534"/>
          <a:stretch>
            <a:fillRect/>
          </a:stretch>
        </p:blipFill>
        <p:spPr bwMode="auto">
          <a:xfrm>
            <a:off x="5436096" y="4221088"/>
            <a:ext cx="280831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srcRect/>
          <a:stretch>
            <a:fillRect/>
          </a:stretch>
        </p:blipFill>
        <p:spPr bwMode="auto">
          <a:xfrm>
            <a:off x="5436096" y="1700808"/>
            <a:ext cx="2761046" cy="2304256"/>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BAE28E47-97CB-9749-EC41-9094BAE0DEAA}"/>
              </a:ext>
            </a:extLst>
          </p:cNvPr>
          <p:cNvSpPr>
            <a:spLocks noGrp="1"/>
          </p:cNvSpPr>
          <p:nvPr>
            <p:ph type="sldNum" sz="quarter" idx="12"/>
          </p:nvPr>
        </p:nvSpPr>
        <p:spPr/>
        <p:txBody>
          <a:bodyPr/>
          <a:lstStyle/>
          <a:p>
            <a:fld id="{E90C49B3-DFFD-4844-A6FF-8C37A804B8FA}" type="slidenum">
              <a:rPr lang="en-US" smtClean="0"/>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692696"/>
            <a:ext cx="8229600" cy="504056"/>
          </a:xfrm>
        </p:spPr>
        <p:txBody>
          <a:bodyPr>
            <a:noAutofit/>
          </a:bodyPr>
          <a:lstStyle/>
          <a:p>
            <a:pPr algn="l"/>
            <a:r>
              <a:rPr lang="en-US" sz="3200" dirty="0"/>
              <a:t>Q2 </a:t>
            </a:r>
            <a:br>
              <a:rPr lang="en-US" sz="3200" dirty="0"/>
            </a:br>
            <a:r>
              <a:rPr lang="en-US" sz="3200" dirty="0"/>
              <a:t>60- year old man, come to emergency department with sudden blurring of vision</a:t>
            </a:r>
          </a:p>
        </p:txBody>
      </p:sp>
      <p:sp>
        <p:nvSpPr>
          <p:cNvPr id="3" name="عنصر نائب للمحتوى 2"/>
          <p:cNvSpPr>
            <a:spLocks noGrp="1"/>
          </p:cNvSpPr>
          <p:nvPr>
            <p:ph sz="half" idx="1"/>
          </p:nvPr>
        </p:nvSpPr>
        <p:spPr/>
        <p:txBody>
          <a:bodyPr>
            <a:normAutofit fontScale="92500" lnSpcReduction="10000"/>
          </a:bodyPr>
          <a:lstStyle/>
          <a:p>
            <a:pPr algn="l" rtl="0"/>
            <a:r>
              <a:rPr lang="en-US" dirty="0"/>
              <a:t>What the cause of blurring of vision?</a:t>
            </a:r>
          </a:p>
          <a:p>
            <a:pPr algn="l" rtl="0"/>
            <a:r>
              <a:rPr lang="en-US" b="1" dirty="0" err="1">
                <a:solidFill>
                  <a:srgbClr val="FF0000"/>
                </a:solidFill>
              </a:rPr>
              <a:t>Comprision</a:t>
            </a:r>
            <a:r>
              <a:rPr lang="en-US" b="1" dirty="0">
                <a:solidFill>
                  <a:srgbClr val="FF0000"/>
                </a:solidFill>
              </a:rPr>
              <a:t> on the optic nerve</a:t>
            </a:r>
          </a:p>
          <a:p>
            <a:pPr algn="l" rtl="0"/>
            <a:r>
              <a:rPr lang="en-US" dirty="0" err="1"/>
              <a:t>Mangment</a:t>
            </a:r>
            <a:r>
              <a:rPr lang="en-US" dirty="0"/>
              <a:t>?</a:t>
            </a:r>
          </a:p>
          <a:p>
            <a:pPr algn="l" rtl="0"/>
            <a:r>
              <a:rPr lang="en-US" b="1" dirty="0">
                <a:solidFill>
                  <a:srgbClr val="FF0000"/>
                </a:solidFill>
              </a:rPr>
              <a:t>Steroid</a:t>
            </a:r>
          </a:p>
          <a:p>
            <a:pPr algn="l" rtl="0"/>
            <a:r>
              <a:rPr lang="en-US" b="1" dirty="0">
                <a:solidFill>
                  <a:srgbClr val="FF0000"/>
                </a:solidFill>
              </a:rPr>
              <a:t>Radiotherapy</a:t>
            </a:r>
          </a:p>
          <a:p>
            <a:pPr algn="l" rtl="0"/>
            <a:r>
              <a:rPr lang="en-US" b="1" dirty="0">
                <a:solidFill>
                  <a:srgbClr val="FF0000"/>
                </a:solidFill>
              </a:rPr>
              <a:t>Orbital decompression </a:t>
            </a:r>
          </a:p>
          <a:p>
            <a:pPr algn="l" rtl="0"/>
            <a:r>
              <a:rPr lang="en-US" dirty="0"/>
              <a:t>Emergency ( yes/No)?</a:t>
            </a:r>
          </a:p>
          <a:p>
            <a:pPr algn="l" rtl="0"/>
            <a:r>
              <a:rPr lang="en-US" b="1" dirty="0">
                <a:solidFill>
                  <a:srgbClr val="FF0000"/>
                </a:solidFill>
              </a:rPr>
              <a:t>yes</a:t>
            </a:r>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860032" y="2132856"/>
            <a:ext cx="3771900" cy="3714750"/>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554DC96A-F37A-6C32-6BD3-8C4945F33473}"/>
              </a:ext>
            </a:extLst>
          </p:cNvPr>
          <p:cNvSpPr>
            <a:spLocks noGrp="1"/>
          </p:cNvSpPr>
          <p:nvPr>
            <p:ph type="sldNum" sz="quarter" idx="12"/>
          </p:nvPr>
        </p:nvSpPr>
        <p:spPr/>
        <p:txBody>
          <a:bodyPr/>
          <a:lstStyle/>
          <a:p>
            <a:fld id="{E90C49B3-DFFD-4844-A6FF-8C37A804B8FA}" type="slidenum">
              <a:rPr lang="en-US" smtClean="0"/>
              <a:t>93</a:t>
            </a:fld>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algn="l"/>
            <a:r>
              <a:rPr lang="en-US" sz="3200" dirty="0"/>
              <a:t>Q3 </a:t>
            </a:r>
            <a:br>
              <a:rPr lang="en-US" sz="3200" dirty="0"/>
            </a:br>
            <a:r>
              <a:rPr lang="en-US" sz="3200" dirty="0"/>
              <a:t>This man come with recurrent </a:t>
            </a:r>
            <a:r>
              <a:rPr lang="en-US" sz="3200" dirty="0" err="1"/>
              <a:t>chalazion</a:t>
            </a:r>
            <a:r>
              <a:rPr lang="en-US" sz="3200" dirty="0"/>
              <a:t> at the same site.</a:t>
            </a:r>
          </a:p>
        </p:txBody>
      </p:sp>
      <p:sp>
        <p:nvSpPr>
          <p:cNvPr id="3" name="عنصر نائب للمحتوى 2"/>
          <p:cNvSpPr>
            <a:spLocks noGrp="1"/>
          </p:cNvSpPr>
          <p:nvPr>
            <p:ph sz="half" idx="1"/>
          </p:nvPr>
        </p:nvSpPr>
        <p:spPr/>
        <p:txBody>
          <a:bodyPr>
            <a:normAutofit fontScale="92500" lnSpcReduction="20000"/>
          </a:bodyPr>
          <a:lstStyle/>
          <a:p>
            <a:pPr algn="l" rtl="0"/>
            <a:r>
              <a:rPr lang="en-US" dirty="0"/>
              <a:t>3 </a:t>
            </a:r>
            <a:r>
              <a:rPr lang="en-US" dirty="0" err="1"/>
              <a:t>differantial</a:t>
            </a:r>
            <a:r>
              <a:rPr lang="en-US" dirty="0"/>
              <a:t> diagnosis?</a:t>
            </a:r>
          </a:p>
          <a:p>
            <a:pPr marL="0" indent="0" algn="l">
              <a:buNone/>
            </a:pPr>
            <a:r>
              <a:rPr lang="en-US" b="1" dirty="0">
                <a:solidFill>
                  <a:srgbClr val="FF0000"/>
                </a:solidFill>
              </a:rPr>
              <a:t>1.sebaceous cell carcinoma</a:t>
            </a:r>
          </a:p>
          <a:p>
            <a:pPr marL="0" indent="0" algn="l">
              <a:buNone/>
            </a:pPr>
            <a:r>
              <a:rPr lang="en-US" b="1" dirty="0">
                <a:solidFill>
                  <a:srgbClr val="FF0000"/>
                </a:solidFill>
              </a:rPr>
              <a:t>   2.basal cell carcinoma</a:t>
            </a:r>
          </a:p>
          <a:p>
            <a:pPr marL="0" indent="0" algn="l">
              <a:buNone/>
            </a:pPr>
            <a:r>
              <a:rPr lang="en-US" b="1" dirty="0">
                <a:solidFill>
                  <a:srgbClr val="FF0000"/>
                </a:solidFill>
              </a:rPr>
              <a:t>   3.aquemous cell carcinoma</a:t>
            </a:r>
          </a:p>
          <a:p>
            <a:pPr algn="l" rtl="0"/>
            <a:r>
              <a:rPr lang="en-US" dirty="0"/>
              <a:t>Most important investigation to confirm your diagnosis?</a:t>
            </a:r>
          </a:p>
          <a:p>
            <a:pPr algn="l" rtl="0"/>
            <a:r>
              <a:rPr lang="en-US" b="1" dirty="0">
                <a:solidFill>
                  <a:srgbClr val="FF0000"/>
                </a:solidFill>
              </a:rPr>
              <a:t>Biopsy</a:t>
            </a:r>
          </a:p>
          <a:p>
            <a:pPr algn="l" rtl="0"/>
            <a:r>
              <a:rPr lang="en-US" dirty="0" err="1"/>
              <a:t>Mangment</a:t>
            </a:r>
            <a:r>
              <a:rPr lang="en-US" dirty="0"/>
              <a:t>?</a:t>
            </a:r>
          </a:p>
          <a:p>
            <a:pPr algn="l" rtl="0"/>
            <a:r>
              <a:rPr lang="en-US" b="1" dirty="0">
                <a:solidFill>
                  <a:srgbClr val="FF0000"/>
                </a:solidFill>
              </a:rPr>
              <a:t>Surgical remove and radiotherapy</a:t>
            </a:r>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5292080" y="3861048"/>
            <a:ext cx="3407087" cy="2103876"/>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436096" y="1628800"/>
            <a:ext cx="3254761" cy="1944216"/>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7D8A6612-B335-69C8-342A-E0A5AF457390}"/>
              </a:ext>
            </a:extLst>
          </p:cNvPr>
          <p:cNvSpPr>
            <a:spLocks noGrp="1"/>
          </p:cNvSpPr>
          <p:nvPr>
            <p:ph type="sldNum" sz="quarter" idx="12"/>
          </p:nvPr>
        </p:nvSpPr>
        <p:spPr/>
        <p:txBody>
          <a:bodyPr/>
          <a:lstStyle/>
          <a:p>
            <a:fld id="{E90C49B3-DFFD-4844-A6FF-8C37A804B8FA}" type="slidenum">
              <a:rPr lang="en-US" smtClean="0"/>
              <a:t>94</a:t>
            </a:fld>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algn="l"/>
            <a:r>
              <a:rPr lang="en-US" sz="3600" dirty="0"/>
              <a:t>Q4 </a:t>
            </a:r>
            <a:br>
              <a:rPr lang="en-US" sz="3600" dirty="0"/>
            </a:br>
            <a:r>
              <a:rPr lang="en-US" sz="3600" dirty="0"/>
              <a:t>this child has strabismus, +6 </a:t>
            </a:r>
            <a:r>
              <a:rPr lang="en-US" sz="3600" dirty="0" err="1"/>
              <a:t>hypermetropia</a:t>
            </a:r>
            <a:endParaRPr lang="en-US" sz="3600" dirty="0"/>
          </a:p>
        </p:txBody>
      </p:sp>
      <p:sp>
        <p:nvSpPr>
          <p:cNvPr id="3" name="عنصر نائب للمحتوى 2"/>
          <p:cNvSpPr>
            <a:spLocks noGrp="1"/>
          </p:cNvSpPr>
          <p:nvPr>
            <p:ph sz="half" idx="1"/>
          </p:nvPr>
        </p:nvSpPr>
        <p:spPr>
          <a:xfrm>
            <a:off x="457200" y="1772816"/>
            <a:ext cx="4038600" cy="4353347"/>
          </a:xfrm>
        </p:spPr>
        <p:txBody>
          <a:bodyPr/>
          <a:lstStyle/>
          <a:p>
            <a:pPr algn="l" rtl="0"/>
            <a:r>
              <a:rPr lang="en-US" dirty="0"/>
              <a:t>Direction of strabismus?</a:t>
            </a:r>
          </a:p>
          <a:p>
            <a:pPr algn="l" rtl="0"/>
            <a:r>
              <a:rPr lang="en-US" b="1" dirty="0" err="1">
                <a:solidFill>
                  <a:srgbClr val="FF0000"/>
                </a:solidFill>
              </a:rPr>
              <a:t>Esotropion</a:t>
            </a:r>
            <a:r>
              <a:rPr lang="en-US" b="1" dirty="0">
                <a:solidFill>
                  <a:srgbClr val="FF0000"/>
                </a:solidFill>
              </a:rPr>
              <a:t> toward nasal side</a:t>
            </a:r>
          </a:p>
          <a:p>
            <a:pPr algn="l" rtl="0"/>
            <a:r>
              <a:rPr lang="en-US" dirty="0"/>
              <a:t>Type?</a:t>
            </a:r>
          </a:p>
          <a:p>
            <a:pPr algn="l" rtl="0"/>
            <a:r>
              <a:rPr lang="en-US" b="1" dirty="0">
                <a:solidFill>
                  <a:srgbClr val="FF0000"/>
                </a:solidFill>
              </a:rPr>
              <a:t>Accommodative</a:t>
            </a:r>
            <a:r>
              <a:rPr lang="en-US" dirty="0"/>
              <a:t> </a:t>
            </a:r>
          </a:p>
          <a:p>
            <a:pPr algn="l" rtl="0"/>
            <a:r>
              <a:rPr lang="en-US" dirty="0"/>
              <a:t>Management?</a:t>
            </a:r>
          </a:p>
          <a:p>
            <a:pPr algn="l" rtl="0"/>
            <a:r>
              <a:rPr lang="en-US" b="1" dirty="0">
                <a:solidFill>
                  <a:srgbClr val="FF0000"/>
                </a:solidFill>
              </a:rPr>
              <a:t>Glasses or Surgery</a:t>
            </a:r>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5004048" y="2348879"/>
            <a:ext cx="3894584" cy="2520281"/>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E5799BBF-BE9A-B498-B0B1-6DA6E0D20927}"/>
              </a:ext>
            </a:extLst>
          </p:cNvPr>
          <p:cNvSpPr>
            <a:spLocks noGrp="1"/>
          </p:cNvSpPr>
          <p:nvPr>
            <p:ph type="sldNum" sz="quarter" idx="12"/>
          </p:nvPr>
        </p:nvSpPr>
        <p:spPr/>
        <p:txBody>
          <a:bodyPr/>
          <a:lstStyle/>
          <a:p>
            <a:fld id="{E90C49B3-DFFD-4844-A6FF-8C37A804B8FA}" type="slidenum">
              <a:rPr lang="en-US" smtClean="0"/>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l"/>
            <a:r>
              <a:rPr lang="en-US" dirty="0"/>
              <a:t>Q5 </a:t>
            </a:r>
            <a:br>
              <a:rPr lang="en-US" dirty="0"/>
            </a:br>
            <a:r>
              <a:rPr lang="en-US" dirty="0"/>
              <a:t>This case come after cataract surgery</a:t>
            </a:r>
          </a:p>
        </p:txBody>
      </p:sp>
      <p:sp>
        <p:nvSpPr>
          <p:cNvPr id="3" name="عنصر نائب للمحتوى 2"/>
          <p:cNvSpPr>
            <a:spLocks noGrp="1"/>
          </p:cNvSpPr>
          <p:nvPr>
            <p:ph sz="half" idx="1"/>
          </p:nvPr>
        </p:nvSpPr>
        <p:spPr/>
        <p:txBody>
          <a:bodyPr>
            <a:normAutofit fontScale="85000" lnSpcReduction="20000"/>
          </a:bodyPr>
          <a:lstStyle/>
          <a:p>
            <a:pPr algn="l" rtl="0"/>
            <a:r>
              <a:rPr lang="en-US" dirty="0"/>
              <a:t>Describe what you see?</a:t>
            </a:r>
          </a:p>
          <a:p>
            <a:pPr algn="l" rtl="0"/>
            <a:r>
              <a:rPr lang="en-US" b="1" dirty="0" err="1">
                <a:solidFill>
                  <a:srgbClr val="FF0000"/>
                </a:solidFill>
              </a:rPr>
              <a:t>Hypopion</a:t>
            </a:r>
            <a:endParaRPr lang="en-US" b="1" dirty="0">
              <a:solidFill>
                <a:srgbClr val="FF0000"/>
              </a:solidFill>
            </a:endParaRPr>
          </a:p>
          <a:p>
            <a:pPr algn="l" rtl="0"/>
            <a:r>
              <a:rPr lang="en-US" b="1" dirty="0" err="1">
                <a:solidFill>
                  <a:srgbClr val="FF0000"/>
                </a:solidFill>
              </a:rPr>
              <a:t>Ciliary</a:t>
            </a:r>
            <a:r>
              <a:rPr lang="en-US" b="1" dirty="0">
                <a:solidFill>
                  <a:srgbClr val="FF0000"/>
                </a:solidFill>
              </a:rPr>
              <a:t> injection</a:t>
            </a:r>
          </a:p>
          <a:p>
            <a:pPr algn="l" rtl="0"/>
            <a:r>
              <a:rPr lang="en-US" dirty="0"/>
              <a:t>Most likely diagnosis? </a:t>
            </a:r>
          </a:p>
          <a:p>
            <a:pPr algn="l" rtl="0"/>
            <a:r>
              <a:rPr lang="en-US" b="1" dirty="0">
                <a:solidFill>
                  <a:srgbClr val="FF0000"/>
                </a:solidFill>
              </a:rPr>
              <a:t>Acute </a:t>
            </a:r>
            <a:r>
              <a:rPr lang="en-US" b="1" dirty="0" err="1">
                <a:solidFill>
                  <a:srgbClr val="FF0000"/>
                </a:solidFill>
              </a:rPr>
              <a:t>endophthalmitis</a:t>
            </a:r>
            <a:r>
              <a:rPr lang="en-US" b="1" dirty="0">
                <a:solidFill>
                  <a:srgbClr val="FF0000"/>
                </a:solidFill>
              </a:rPr>
              <a:t> </a:t>
            </a:r>
          </a:p>
          <a:p>
            <a:pPr algn="l" rtl="0"/>
            <a:r>
              <a:rPr lang="en-US" dirty="0" err="1"/>
              <a:t>Mangment</a:t>
            </a:r>
            <a:r>
              <a:rPr lang="en-US" dirty="0"/>
              <a:t>?</a:t>
            </a:r>
          </a:p>
          <a:p>
            <a:pPr algn="l" rtl="0"/>
            <a:r>
              <a:rPr lang="en-US" b="1" dirty="0">
                <a:solidFill>
                  <a:srgbClr val="FF0000"/>
                </a:solidFill>
              </a:rPr>
              <a:t>Admission </a:t>
            </a:r>
          </a:p>
          <a:p>
            <a:pPr algn="l" rtl="0"/>
            <a:r>
              <a:rPr lang="en-US" b="1" dirty="0">
                <a:solidFill>
                  <a:srgbClr val="FF0000"/>
                </a:solidFill>
              </a:rPr>
              <a:t>Aspiration </a:t>
            </a:r>
          </a:p>
          <a:p>
            <a:pPr algn="l" rtl="0"/>
            <a:r>
              <a:rPr lang="en-US" b="1" dirty="0">
                <a:solidFill>
                  <a:srgbClr val="FF0000"/>
                </a:solidFill>
              </a:rPr>
              <a:t>Intraocular antibiotic </a:t>
            </a:r>
          </a:p>
          <a:p>
            <a:pPr algn="l" rtl="0"/>
            <a:r>
              <a:rPr lang="en-US" b="1" dirty="0">
                <a:solidFill>
                  <a:srgbClr val="FF0000"/>
                </a:solidFill>
              </a:rPr>
              <a:t>Systemic antibiotic </a:t>
            </a:r>
          </a:p>
          <a:p>
            <a:pPr algn="l" rtl="0"/>
            <a:r>
              <a:rPr lang="en-US" b="1" dirty="0">
                <a:solidFill>
                  <a:srgbClr val="FF0000"/>
                </a:solidFill>
              </a:rPr>
              <a:t>Immediate pars </a:t>
            </a:r>
            <a:r>
              <a:rPr lang="en-US" b="1" dirty="0" err="1">
                <a:solidFill>
                  <a:srgbClr val="FF0000"/>
                </a:solidFill>
              </a:rPr>
              <a:t>plana</a:t>
            </a:r>
            <a:r>
              <a:rPr lang="en-US" b="1" dirty="0">
                <a:solidFill>
                  <a:srgbClr val="FF0000"/>
                </a:solidFill>
              </a:rPr>
              <a:t> </a:t>
            </a:r>
            <a:r>
              <a:rPr lang="en-US" b="1" dirty="0" err="1">
                <a:solidFill>
                  <a:srgbClr val="FF0000"/>
                </a:solidFill>
              </a:rPr>
              <a:t>vietrectomy</a:t>
            </a:r>
            <a:endParaRPr lang="en-US" b="1" dirty="0">
              <a:solidFill>
                <a:srgbClr val="FF0000"/>
              </a:solidFill>
            </a:endParaRPr>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5004048" y="2204864"/>
            <a:ext cx="3682752" cy="2376263"/>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97E255FC-429E-508E-869E-865CBC09CFD6}"/>
              </a:ext>
            </a:extLst>
          </p:cNvPr>
          <p:cNvSpPr>
            <a:spLocks noGrp="1"/>
          </p:cNvSpPr>
          <p:nvPr>
            <p:ph type="sldNum" sz="quarter" idx="12"/>
          </p:nvPr>
        </p:nvSpPr>
        <p:spPr/>
        <p:txBody>
          <a:bodyPr/>
          <a:lstStyle/>
          <a:p>
            <a:fld id="{E90C49B3-DFFD-4844-A6FF-8C37A804B8FA}" type="slidenum">
              <a:rPr lang="en-US" smtClean="0"/>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a:highlight>
                  <a:srgbClr val="FFFF00"/>
                </a:highlight>
              </a:rPr>
              <a:t>Q6</a:t>
            </a:r>
          </a:p>
        </p:txBody>
      </p:sp>
      <p:sp>
        <p:nvSpPr>
          <p:cNvPr id="3" name="عنصر نائب للمحتوى 2"/>
          <p:cNvSpPr>
            <a:spLocks noGrp="1"/>
          </p:cNvSpPr>
          <p:nvPr>
            <p:ph sz="half" idx="1"/>
          </p:nvPr>
        </p:nvSpPr>
        <p:spPr/>
        <p:txBody>
          <a:bodyPr>
            <a:normAutofit lnSpcReduction="10000"/>
          </a:bodyPr>
          <a:lstStyle/>
          <a:p>
            <a:pPr algn="l" rtl="0"/>
            <a:r>
              <a:rPr lang="en-US" dirty="0"/>
              <a:t>Name of this sign?</a:t>
            </a:r>
          </a:p>
          <a:p>
            <a:pPr algn="l" rtl="0"/>
            <a:r>
              <a:rPr lang="en-US" b="1" dirty="0" err="1">
                <a:solidFill>
                  <a:srgbClr val="FF0000"/>
                </a:solidFill>
              </a:rPr>
              <a:t>Hyphema</a:t>
            </a:r>
            <a:r>
              <a:rPr lang="en-US" b="1" dirty="0">
                <a:solidFill>
                  <a:srgbClr val="FF0000"/>
                </a:solidFill>
              </a:rPr>
              <a:t> </a:t>
            </a:r>
          </a:p>
          <a:p>
            <a:pPr algn="l" rtl="0"/>
            <a:endParaRPr lang="en-US" dirty="0"/>
          </a:p>
          <a:p>
            <a:pPr algn="l" rtl="0"/>
            <a:r>
              <a:rPr lang="en-US" dirty="0" err="1">
                <a:highlight>
                  <a:srgbClr val="FF0000"/>
                </a:highlight>
              </a:rPr>
              <a:t>Mangment</a:t>
            </a:r>
            <a:r>
              <a:rPr lang="en-US" dirty="0">
                <a:highlight>
                  <a:srgbClr val="FF0000"/>
                </a:highlight>
              </a:rPr>
              <a:t>?</a:t>
            </a:r>
          </a:p>
          <a:p>
            <a:pPr algn="l" rtl="0"/>
            <a:r>
              <a:rPr lang="en-US" b="1" dirty="0">
                <a:solidFill>
                  <a:srgbClr val="FF0000"/>
                </a:solidFill>
              </a:rPr>
              <a:t>Rest</a:t>
            </a:r>
          </a:p>
          <a:p>
            <a:pPr algn="l" rtl="0"/>
            <a:r>
              <a:rPr lang="en-US" b="1" dirty="0">
                <a:solidFill>
                  <a:srgbClr val="FF0000"/>
                </a:solidFill>
              </a:rPr>
              <a:t>Steroid eye drop </a:t>
            </a:r>
          </a:p>
          <a:p>
            <a:pPr algn="l" rtl="0"/>
            <a:r>
              <a:rPr lang="en-US" b="1" dirty="0">
                <a:solidFill>
                  <a:srgbClr val="FF0000"/>
                </a:solidFill>
              </a:rPr>
              <a:t>Dilation of the pupil </a:t>
            </a:r>
          </a:p>
          <a:p>
            <a:pPr algn="l" rtl="0"/>
            <a:r>
              <a:rPr lang="en-US" b="1" dirty="0">
                <a:solidFill>
                  <a:srgbClr val="FF0000"/>
                </a:solidFill>
              </a:rPr>
              <a:t>Treat complication if occur </a:t>
            </a:r>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5004048" y="1772816"/>
            <a:ext cx="3384376" cy="3912519"/>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82B96F47-A47F-8C35-2065-0A7D0855BA95}"/>
              </a:ext>
            </a:extLst>
          </p:cNvPr>
          <p:cNvSpPr>
            <a:spLocks noGrp="1"/>
          </p:cNvSpPr>
          <p:nvPr>
            <p:ph type="sldNum" sz="quarter" idx="12"/>
          </p:nvPr>
        </p:nvSpPr>
        <p:spPr/>
        <p:txBody>
          <a:bodyPr/>
          <a:lstStyle/>
          <a:p>
            <a:fld id="{E90C49B3-DFFD-4844-A6FF-8C37A804B8FA}" type="slidenum">
              <a:rPr lang="en-US" smtClean="0"/>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a:t>Q7( essay)</a:t>
            </a:r>
          </a:p>
        </p:txBody>
      </p:sp>
      <p:sp>
        <p:nvSpPr>
          <p:cNvPr id="3" name="عنصر نائب للمحتوى 2"/>
          <p:cNvSpPr>
            <a:spLocks noGrp="1"/>
          </p:cNvSpPr>
          <p:nvPr>
            <p:ph idx="1"/>
          </p:nvPr>
        </p:nvSpPr>
        <p:spPr>
          <a:xfrm>
            <a:off x="395536" y="1412776"/>
            <a:ext cx="8229600" cy="4525963"/>
          </a:xfrm>
        </p:spPr>
        <p:txBody>
          <a:bodyPr/>
          <a:lstStyle/>
          <a:p>
            <a:pPr algn="l" rtl="0"/>
            <a:r>
              <a:rPr lang="en-US" dirty="0"/>
              <a:t>differences between</a:t>
            </a:r>
          </a:p>
          <a:p>
            <a:pPr algn="l" rtl="0">
              <a:buNone/>
            </a:pPr>
            <a:r>
              <a:rPr lang="en-US" dirty="0"/>
              <a:t> direct and indirect</a:t>
            </a:r>
          </a:p>
          <a:p>
            <a:pPr algn="l" rtl="0">
              <a:buNone/>
            </a:pPr>
            <a:r>
              <a:rPr lang="en-US" dirty="0"/>
              <a:t> ophthalmoscope </a:t>
            </a:r>
          </a:p>
        </p:txBody>
      </p:sp>
      <p:graphicFrame>
        <p:nvGraphicFramePr>
          <p:cNvPr id="4" name="جدول 3"/>
          <p:cNvGraphicFramePr>
            <a:graphicFrameLocks noGrp="1"/>
          </p:cNvGraphicFramePr>
          <p:nvPr/>
        </p:nvGraphicFramePr>
        <p:xfrm>
          <a:off x="4572000" y="404664"/>
          <a:ext cx="4104456" cy="6309360"/>
        </p:xfrm>
        <a:graphic>
          <a:graphicData uri="http://schemas.openxmlformats.org/drawingml/2006/table">
            <a:tbl>
              <a:tblPr firstRow="1" bandRow="1">
                <a:tableStyleId>{5C22544A-7EE6-4342-B048-85BDC9FD1C3A}</a:tableStyleId>
              </a:tblPr>
              <a:tblGrid>
                <a:gridCol w="1629625">
                  <a:extLst>
                    <a:ext uri="{9D8B030D-6E8A-4147-A177-3AD203B41FA5}">
                      <a16:colId xmlns:a16="http://schemas.microsoft.com/office/drawing/2014/main" val="20000"/>
                    </a:ext>
                  </a:extLst>
                </a:gridCol>
                <a:gridCol w="2474831">
                  <a:extLst>
                    <a:ext uri="{9D8B030D-6E8A-4147-A177-3AD203B41FA5}">
                      <a16:colId xmlns:a16="http://schemas.microsoft.com/office/drawing/2014/main" val="20001"/>
                    </a:ext>
                  </a:extLst>
                </a:gridCol>
              </a:tblGrid>
              <a:tr h="625120">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Direct</a:t>
                      </a:r>
                    </a:p>
                    <a:p>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Indirect</a:t>
                      </a:r>
                    </a:p>
                    <a:p>
                      <a:endParaRPr lang="en-US" dirty="0"/>
                    </a:p>
                  </a:txBody>
                  <a:tcPr/>
                </a:tc>
                <a:extLst>
                  <a:ext uri="{0D108BD9-81ED-4DB2-BD59-A6C34878D82A}">
                    <a16:rowId xmlns:a16="http://schemas.microsoft.com/office/drawing/2014/main" val="10000"/>
                  </a:ext>
                </a:extLst>
              </a:tr>
              <a:tr h="893028">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mono-ocular view</a:t>
                      </a:r>
                    </a:p>
                    <a:p>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sym typeface="+mn-ea"/>
                        </a:rPr>
                        <a:t>bi-ocular view</a:t>
                      </a:r>
                    </a:p>
                    <a:p>
                      <a:endParaRPr lang="en-US" dirty="0"/>
                    </a:p>
                  </a:txBody>
                  <a:tcPr/>
                </a:tc>
                <a:extLst>
                  <a:ext uri="{0D108BD9-81ED-4DB2-BD59-A6C34878D82A}">
                    <a16:rowId xmlns:a16="http://schemas.microsoft.com/office/drawing/2014/main" val="10001"/>
                  </a:ext>
                </a:extLst>
              </a:tr>
              <a:tr h="893028">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Limited field of view</a:t>
                      </a:r>
                    </a:p>
                    <a:p>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wide field of view</a:t>
                      </a:r>
                    </a:p>
                    <a:p>
                      <a:endParaRPr lang="en-US" dirty="0"/>
                    </a:p>
                  </a:txBody>
                  <a:tcPr/>
                </a:tc>
                <a:extLst>
                  <a:ext uri="{0D108BD9-81ED-4DB2-BD59-A6C34878D82A}">
                    <a16:rowId xmlns:a16="http://schemas.microsoft.com/office/drawing/2014/main" val="10002"/>
                  </a:ext>
                </a:extLst>
              </a:tr>
              <a:tr h="1160937">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high magnification (X15)</a:t>
                      </a:r>
                    </a:p>
                    <a:p>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lower magnification (x2-5)</a:t>
                      </a:r>
                    </a:p>
                    <a:p>
                      <a:endParaRPr lang="en-US" dirty="0"/>
                    </a:p>
                  </a:txBody>
                  <a:tcPr/>
                </a:tc>
                <a:extLst>
                  <a:ext uri="{0D108BD9-81ED-4DB2-BD59-A6C34878D82A}">
                    <a16:rowId xmlns:a16="http://schemas.microsoft.com/office/drawing/2014/main" val="10003"/>
                  </a:ext>
                </a:extLst>
              </a:tr>
              <a:tr h="1428845">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Virtual (2d) and erect image</a:t>
                      </a:r>
                    </a:p>
                    <a:p>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Real (3d) but inverted image (both vertically and </a:t>
                      </a:r>
                      <a:r>
                        <a:rPr lang="en-US" sz="1800" dirty="0" err="1"/>
                        <a:t>horizontaly</a:t>
                      </a:r>
                      <a:r>
                        <a:rPr lang="en-US" sz="1800" dirty="0"/>
                        <a:t>/ upside down and right left)</a:t>
                      </a:r>
                    </a:p>
                    <a:p>
                      <a:endParaRPr lang="en-US" dirty="0"/>
                    </a:p>
                  </a:txBody>
                  <a:tcPr/>
                </a:tc>
                <a:extLst>
                  <a:ext uri="{0D108BD9-81ED-4DB2-BD59-A6C34878D82A}">
                    <a16:rowId xmlns:a16="http://schemas.microsoft.com/office/drawing/2014/main" val="10004"/>
                  </a:ext>
                </a:extLst>
              </a:tr>
              <a:tr h="1160937">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Has to come close to the patient</a:t>
                      </a:r>
                    </a:p>
                    <a:p>
                      <a:endParaRPr lang="en-US"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defRPr/>
                      </a:pPr>
                      <a:r>
                        <a:rPr lang="en-US" sz="1800" dirty="0"/>
                        <a:t>Working distance is about 35-40cm</a:t>
                      </a:r>
                    </a:p>
                    <a:p>
                      <a:endParaRPr lang="en-US" dirty="0"/>
                    </a:p>
                  </a:txBody>
                  <a:tcPr/>
                </a:tc>
                <a:extLst>
                  <a:ext uri="{0D108BD9-81ED-4DB2-BD59-A6C34878D82A}">
                    <a16:rowId xmlns:a16="http://schemas.microsoft.com/office/drawing/2014/main" val="10005"/>
                  </a:ext>
                </a:extLst>
              </a:tr>
            </a:tbl>
          </a:graphicData>
        </a:graphic>
      </p:graphicFrame>
      <p:sp>
        <p:nvSpPr>
          <p:cNvPr id="5" name="Slide Number Placeholder 4">
            <a:extLst>
              <a:ext uri="{FF2B5EF4-FFF2-40B4-BE49-F238E27FC236}">
                <a16:creationId xmlns:a16="http://schemas.microsoft.com/office/drawing/2014/main" id="{F12F9AEA-8FD8-C36D-0351-950B2520C561}"/>
              </a:ext>
            </a:extLst>
          </p:cNvPr>
          <p:cNvSpPr>
            <a:spLocks noGrp="1"/>
          </p:cNvSpPr>
          <p:nvPr>
            <p:ph type="sldNum" sz="quarter" idx="12"/>
          </p:nvPr>
        </p:nvSpPr>
        <p:spPr/>
        <p:txBody>
          <a:bodyPr/>
          <a:lstStyle/>
          <a:p>
            <a:fld id="{E90C49B3-DFFD-4844-A6FF-8C37A804B8FA}" type="slidenum">
              <a:rPr lang="en-US" smtClean="0"/>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idx="1"/>
          </p:nvPr>
        </p:nvSpPr>
        <p:spPr/>
        <p:txBody>
          <a:bodyPr/>
          <a:lstStyle/>
          <a:p>
            <a:pPr algn="l" rtl="0"/>
            <a:r>
              <a:rPr lang="en-US" dirty="0"/>
              <a:t>What is myopia?</a:t>
            </a:r>
          </a:p>
          <a:p>
            <a:pPr algn="l" rtl="0"/>
            <a:r>
              <a:rPr lang="en-US" b="1" dirty="0" err="1">
                <a:solidFill>
                  <a:srgbClr val="FF0000"/>
                </a:solidFill>
              </a:rPr>
              <a:t>Shorsihtedness</a:t>
            </a:r>
            <a:r>
              <a:rPr lang="en-US" b="1" dirty="0">
                <a:solidFill>
                  <a:srgbClr val="FF0000"/>
                </a:solidFill>
              </a:rPr>
              <a:t> or focusing of light in front of retina</a:t>
            </a:r>
            <a:r>
              <a:rPr lang="en-US" dirty="0"/>
              <a:t>.</a:t>
            </a:r>
          </a:p>
          <a:p>
            <a:pPr algn="l" rtl="0"/>
            <a:r>
              <a:rPr lang="en-US" dirty="0"/>
              <a:t>How we test visual acuity?</a:t>
            </a:r>
          </a:p>
          <a:p>
            <a:pPr algn="l" rtl="0"/>
            <a:r>
              <a:rPr lang="en-US" b="1" dirty="0">
                <a:solidFill>
                  <a:srgbClr val="FF0000"/>
                </a:solidFill>
              </a:rPr>
              <a:t>Using chart from 6m distance, if not see we decrease 1m in each time, if not see using finger counting, if not see using light perception </a:t>
            </a:r>
          </a:p>
        </p:txBody>
      </p:sp>
      <p:sp>
        <p:nvSpPr>
          <p:cNvPr id="4" name="Slide Number Placeholder 3">
            <a:extLst>
              <a:ext uri="{FF2B5EF4-FFF2-40B4-BE49-F238E27FC236}">
                <a16:creationId xmlns:a16="http://schemas.microsoft.com/office/drawing/2014/main" id="{281BC67D-6F26-ECB0-4F73-ACED7A60B3CD}"/>
              </a:ext>
            </a:extLst>
          </p:cNvPr>
          <p:cNvSpPr>
            <a:spLocks noGrp="1"/>
          </p:cNvSpPr>
          <p:nvPr>
            <p:ph type="sldNum" sz="quarter" idx="12"/>
          </p:nvPr>
        </p:nvSpPr>
        <p:spPr/>
        <p:txBody>
          <a:bodyPr/>
          <a:lstStyle/>
          <a:p>
            <a:fld id="{E90C49B3-DFFD-4844-A6FF-8C37A804B8FA}" type="slidenum">
              <a:rPr lang="en-US" smtClean="0"/>
              <a:t>99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4168</TotalTime>
  <Words>8683</Words>
  <Application>Microsoft Office PowerPoint</Application>
  <PresentationFormat>On-screen Show (4:3)</PresentationFormat>
  <Paragraphs>1529</Paragraphs>
  <Slides>212</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212</vt:i4>
      </vt:variant>
    </vt:vector>
  </HeadingPairs>
  <TitlesOfParts>
    <vt:vector size="224" baseType="lpstr">
      <vt:lpstr>Abadi</vt:lpstr>
      <vt:lpstr>Algerian</vt:lpstr>
      <vt:lpstr>Arial</vt:lpstr>
      <vt:lpstr>Calibri</vt:lpstr>
      <vt:lpstr>Carlito</vt:lpstr>
      <vt:lpstr>Courier New</vt:lpstr>
      <vt:lpstr>DM Sans</vt:lpstr>
      <vt:lpstr>Helvetica Neue</vt:lpstr>
      <vt:lpstr>inherit</vt:lpstr>
      <vt:lpstr>Times New Roman</vt:lpstr>
      <vt:lpstr>Wingdings</vt:lpstr>
      <vt:lpstr>Office Theme</vt:lpstr>
      <vt:lpstr>PowerPoint Presentation</vt:lpstr>
      <vt:lpstr>Ophthalmology mini-osce</vt:lpstr>
      <vt:lpstr>1- case about a lady who is having trouble seeing the sides of the road while driving and has menstrual cycle abnormalities and galactorrhea </vt:lpstr>
      <vt:lpstr>PowerPoint Presentation</vt:lpstr>
      <vt:lpstr>PowerPoint Presentation</vt:lpstr>
      <vt:lpstr>PowerPoint Presentation</vt:lpstr>
      <vt:lpstr>PowerPoint Presentation</vt:lpstr>
      <vt:lpstr>PowerPoint Presentation</vt:lpstr>
      <vt:lpstr>PowerPoint Presentation</vt:lpstr>
      <vt:lpstr>Ophthalmology archive </vt:lpstr>
      <vt:lpstr>PowerPoint Presentation</vt:lpstr>
      <vt:lpstr>This a 16-year-old male wearing +10 glasses in both eyes, the patient history was  significant of presence of mitral valvular prolapse, the patient is tall and thin,  anterior segment examination is shown in the picture </vt:lpstr>
      <vt:lpstr>70 years old patient presented with painless loss of vision </vt:lpstr>
      <vt:lpstr>PowerPoint Presentation</vt:lpstr>
      <vt:lpstr>PowerPoint Presentation</vt:lpstr>
      <vt:lpstr>A case of RTA with eye trauma and hemorrhage </vt:lpstr>
      <vt:lpstr>No pic </vt:lpstr>
      <vt:lpstr>PowerPoint Presentation</vt:lpstr>
      <vt:lpstr>PowerPoint Presentation</vt:lpstr>
      <vt:lpstr>Hx of keratoconus and post contact lens using ???</vt:lpstr>
      <vt:lpstr>PowerPoint Presentation</vt:lpstr>
      <vt:lpstr>Station 4</vt:lpstr>
      <vt:lpstr>1 . Cause of decreased visual acuity ? 2. grade ??  3 . ????</vt:lpstr>
      <vt:lpstr>PowerPoint Presentation</vt:lpstr>
      <vt:lpstr>Types of  comitant esotropia ?? refractive, non-refractive, and partially accommodative or decompensated</vt:lpstr>
      <vt:lpstr>OPHTHALMOLOGY Mini-Osce Archive</vt:lpstr>
      <vt:lpstr>Station 1: </vt:lpstr>
      <vt:lpstr>Station 2:</vt:lpstr>
      <vt:lpstr>PowerPoint Presentation</vt:lpstr>
      <vt:lpstr>PowerPoint Presentation</vt:lpstr>
      <vt:lpstr>Station 5:</vt:lpstr>
      <vt:lpstr>Station 6:</vt:lpstr>
      <vt:lpstr>Station 7: </vt:lpstr>
      <vt:lpstr>OPHTHALMOLOGY Mini-Osce Archive</vt:lpstr>
      <vt:lpstr>Station 1: </vt:lpstr>
      <vt:lpstr>Station 2: </vt:lpstr>
      <vt:lpstr>PowerPoint Presentation</vt:lpstr>
      <vt:lpstr>PowerPoint Presentation</vt:lpstr>
      <vt:lpstr>Station 5:</vt:lpstr>
      <vt:lpstr>Station 6:</vt:lpstr>
      <vt:lpstr>Station 7:</vt:lpstr>
      <vt:lpstr>Ophthalmology  Group 1 (C+D) 4/8/2022</vt:lpstr>
      <vt:lpstr>Q1:50 years old pt smoker with a mass on upper eye lid . Pt says he removed it multiple times but kept reoccurring and bleeding. The lesion began to change in size , color , and shape with irregular margin.</vt:lpstr>
      <vt:lpstr>Q 2:  </vt:lpstr>
      <vt:lpstr>Q3:</vt:lpstr>
      <vt:lpstr>Q4 : </vt:lpstr>
      <vt:lpstr>Q 5 : </vt:lpstr>
      <vt:lpstr>Q6: A 56 year old man smoker known case of thyroid disease since twenty years.. presented to you with a complaint of sudden vision loss in one of his eyes. Normal fundoscopy findings.</vt:lpstr>
      <vt:lpstr>Q7 :</vt:lpstr>
      <vt:lpstr>PowerPoint Presentation</vt:lpstr>
      <vt:lpstr>C. differences between direct and indirect ophthalmoscope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Ophthalmology Mini-Osce Archive </vt:lpstr>
      <vt:lpstr>Station 1 </vt:lpstr>
      <vt:lpstr>Station 2</vt:lpstr>
      <vt:lpstr>Station 3</vt:lpstr>
      <vt:lpstr>Station 4</vt:lpstr>
      <vt:lpstr>Station 5</vt:lpstr>
      <vt:lpstr>Station 6</vt:lpstr>
      <vt:lpstr>Station 7</vt:lpstr>
      <vt:lpstr>Answers </vt:lpstr>
      <vt:lpstr>Answers </vt:lpstr>
      <vt:lpstr>Group 4(C+D)</vt:lpstr>
      <vt:lpstr>Q1: </vt:lpstr>
      <vt:lpstr>Q2: 47 YO female pt MF came to the clinic with visual loss in her Rt eye, visual aquity test has been done and it was … and fundoscopic examination was : </vt:lpstr>
      <vt:lpstr>Q3: Pt came to the ER with this presentation and he had collapsed anterior chamber :</vt:lpstr>
      <vt:lpstr>Q4:</vt:lpstr>
      <vt:lpstr>Q5: </vt:lpstr>
      <vt:lpstr>Q6 : this patient had a surgical excision of the mass for cosmetic reasons:  </vt:lpstr>
      <vt:lpstr>Q8: similar to oral (answers on next slide) </vt:lpstr>
      <vt:lpstr>PowerPoint Presentation</vt:lpstr>
      <vt:lpstr>Ophthalmology mini-osci  Group 3/c+d</vt:lpstr>
      <vt:lpstr>Q1</vt:lpstr>
      <vt:lpstr>Q2  60- year old man, come to emergency department with sudden blurring of vision</vt:lpstr>
      <vt:lpstr>Q3  This man come with recurrent chalazion at the same site.</vt:lpstr>
      <vt:lpstr>Q4  this child has strabismus, +6 hypermetropia</vt:lpstr>
      <vt:lpstr>Q5  This case come after cataract surgery</vt:lpstr>
      <vt:lpstr>Q6</vt:lpstr>
      <vt:lpstr>Q7( essay)</vt:lpstr>
      <vt:lpstr>PowerPoint Presentation</vt:lpstr>
      <vt:lpstr>PowerPoint Presentation</vt:lpstr>
      <vt:lpstr>Ophthalmology Archive</vt:lpstr>
      <vt:lpstr>Station 1</vt:lpstr>
      <vt:lpstr>Station 2</vt:lpstr>
      <vt:lpstr>Station 2 cont.</vt:lpstr>
      <vt:lpstr>Station 3</vt:lpstr>
      <vt:lpstr>Station 4</vt:lpstr>
      <vt:lpstr>Station 5</vt:lpstr>
      <vt:lpstr>Ophthalmo archive  mini osci 17\may\2021</vt:lpstr>
      <vt:lpstr>Q1</vt:lpstr>
      <vt:lpstr>Q2: 56 ys old male with hx of diabetis (20ys) ,come to the ER with sudden painful viual loss in rt.eye IOP of Rt.eye 46 mmHg     </vt:lpstr>
      <vt:lpstr>Q3:History of Swimming in Public Pool. </vt:lpstr>
      <vt:lpstr>Q4:Hx of trauma</vt:lpstr>
      <vt:lpstr>Q5:Reccurent chalazion (exision previosly),with cervical LN &amp; dicrease of vsual acuity (same eye) </vt:lpstr>
      <vt:lpstr>Q6:Name the parts</vt:lpstr>
      <vt:lpstr>PowerPoint Presentation</vt:lpstr>
      <vt:lpstr>4/3/2021</vt:lpstr>
      <vt:lpstr>PowerPoint Presentation</vt:lpstr>
      <vt:lpstr>PowerPoint Presentation</vt:lpstr>
      <vt:lpstr>PowerPoint Presentation</vt:lpstr>
      <vt:lpstr>Sudden loss of vision in right eye</vt:lpstr>
      <vt:lpstr>PowerPoint Presentation</vt:lpstr>
      <vt:lpstr>17 year female , morning headache , projectile vomiting  </vt:lpstr>
      <vt:lpstr>Match the following diseases with visual field defect </vt:lpstr>
      <vt:lpstr>تجميع </vt:lpstr>
      <vt:lpstr>PowerPoint Presentation</vt:lpstr>
      <vt:lpstr>PowerPoint Presentation</vt:lpstr>
      <vt:lpstr>Group 5( c+d) </vt:lpstr>
      <vt:lpstr>PowerPoint Presentation</vt:lpstr>
      <vt:lpstr>PowerPoint Presentation</vt:lpstr>
      <vt:lpstr>PowerPoint Presentation</vt:lpstr>
      <vt:lpstr>PowerPoint Presentation</vt:lpstr>
      <vt:lpstr>Write the anatomic parts  </vt:lpstr>
      <vt:lpstr>Match the following diseases with visual field defect </vt:lpstr>
      <vt:lpstr>Ophthalmology  group 4 A+B </vt:lpstr>
      <vt:lpstr>Q1 : assay question </vt:lpstr>
      <vt:lpstr>Answer </vt:lpstr>
      <vt:lpstr>Q2 </vt:lpstr>
      <vt:lpstr>PowerPoint Presentation</vt:lpstr>
      <vt:lpstr>PowerPoint Presentation</vt:lpstr>
      <vt:lpstr>Q5  Q A 2 year old child brought by his parents with the following picture. The mother is worried because of the constant lacrimation her child has. provided that is intraocular pressure was 27 mmHg . </vt:lpstr>
      <vt:lpstr>PowerPoint Presentation</vt:lpstr>
      <vt:lpstr>Q7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Answers</vt:lpstr>
      <vt:lpstr>PowerPoint Presentation</vt:lpstr>
      <vt:lpstr>PowerPoint Presentation</vt:lpstr>
      <vt:lpstr>PowerPoint Presentation</vt:lpstr>
      <vt:lpstr>Q1 differences between direct and indirect ophthalmoscope</vt:lpstr>
      <vt:lpstr>PowerPoint Presentation</vt:lpstr>
      <vt:lpstr>PowerPoint Presentation</vt:lpstr>
      <vt:lpstr>PowerPoint Presentation</vt:lpstr>
      <vt:lpstr>PowerPoint Presentation</vt:lpstr>
      <vt:lpstr>Name the parts (highlighted in red)</vt:lpstr>
      <vt:lpstr>PowerPoint Presentation</vt:lpstr>
      <vt:lpstr>PowerPoint Presentation</vt:lpstr>
      <vt:lpstr>PowerPoint Presentation</vt:lpstr>
      <vt:lpstr>PowerPoint Presentation</vt:lpstr>
      <vt:lpstr>PowerPoint Presentation</vt:lpstr>
      <vt:lpstr>Q2:Patient come to ER after he has a trauma to his eye caused by pet in his home</vt:lpstr>
      <vt:lpstr>  Q3: What's the diagnosis? Hypertropia (UP) mention three causes ? Trauma , stroke , nerve palsies thyroid disease  Do you think patient has amblyopia? yes </vt:lpstr>
      <vt:lpstr>PowerPoint Presentation</vt:lpstr>
      <vt:lpstr>PowerPoint Presentation</vt:lpstr>
      <vt:lpstr>: Q5 *Whats the diagnosis ? Corneal foreign body *Management? Analgesia  remove foreign body  antibiotic      </vt:lpstr>
      <vt:lpstr>PowerPoint Presentation</vt:lpstr>
      <vt:lpstr>Q1</vt:lpstr>
      <vt:lpstr>Answers </vt:lpstr>
      <vt:lpstr>Q3 </vt:lpstr>
      <vt:lpstr>Answers</vt:lpstr>
      <vt:lpstr>Q4</vt:lpstr>
      <vt:lpstr>Answers</vt:lpstr>
      <vt:lpstr>Q5</vt:lpstr>
      <vt:lpstr>Answers</vt:lpstr>
      <vt:lpstr>This patient come to clinic with history of vision problem</vt:lpstr>
      <vt:lpstr>Q6 </vt:lpstr>
      <vt:lpstr>Answers</vt:lpstr>
      <vt:lpstr>Short Assay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Ophthalmology 19/12 /2019</vt:lpstr>
      <vt:lpstr>PowerPoint Presentation</vt:lpstr>
      <vt:lpstr>PowerPoint Presentation</vt:lpstr>
      <vt:lpstr>PowerPoint Presentation</vt:lpstr>
      <vt:lpstr>PowerPoint Presentation</vt:lpstr>
      <vt:lpstr>PowerPoint Presentation</vt:lpstr>
      <vt:lpstr>Ophthalmology mini-osce  group 2 (c+d)</vt:lpstr>
      <vt:lpstr>Patient suffer from thyroid disease for several years ,correction visual acuity in his left eye is 6/60 and in right eye 6/36 :</vt:lpstr>
      <vt:lpstr>Child with vision problems come to your clinic :</vt:lpstr>
      <vt:lpstr>Ophthalmology mini-osce  group 3 (c+d) done by Rayan Nihad</vt:lpstr>
      <vt:lpstr>Question 1</vt:lpstr>
      <vt:lpstr>Question 2</vt:lpstr>
      <vt:lpstr>Assay questions </vt:lpstr>
      <vt:lpstr>WATEEN</vt:lpstr>
      <vt:lpstr>Dx 3 ddx Locally invasion or distaly mets ? Management ?</vt:lpstr>
      <vt:lpstr>RAPD definition and causes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 city</dc:creator>
  <cp:lastModifiedBy>مصطفى فواز</cp:lastModifiedBy>
  <cp:revision>75</cp:revision>
  <dcterms:created xsi:type="dcterms:W3CDTF">2019-07-11T13:00:00Z</dcterms:created>
  <dcterms:modified xsi:type="dcterms:W3CDTF">2023-01-15T17:58:50Z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1033-11.2.0.10463</vt:lpwstr>
  </property>
  <property fmtid="{D5CDD505-2E9C-101B-9397-08002B2CF9AE}" pid="3" name="ICV">
    <vt:lpwstr>08C6E9718F8A4DBEABA56014D52C1AC6</vt:lpwstr>
  </property>
</Properties>
</file>