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0" r:id="rId4"/>
    <p:sldId id="281" r:id="rId5"/>
    <p:sldId id="285" r:id="rId6"/>
    <p:sldId id="282" r:id="rId7"/>
    <p:sldId id="283" r:id="rId8"/>
    <p:sldId id="310" r:id="rId9"/>
    <p:sldId id="286" r:id="rId10"/>
    <p:sldId id="304" r:id="rId11"/>
    <p:sldId id="287" r:id="rId12"/>
    <p:sldId id="308" r:id="rId13"/>
    <p:sldId id="309" r:id="rId14"/>
    <p:sldId id="30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5FFC036-58EC-4534-BE44-1590E3DA1E26}" type="datetimeFigureOut">
              <a:rPr lang="ar-JO" smtClean="0"/>
              <a:pPr/>
              <a:t>03/08/1440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B3C541A-53D5-4BBF-A750-0102692D62C3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3798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C541A-53D5-4BBF-A750-0102692D62C3}" type="slidenum">
              <a:rPr lang="ar-JO" smtClean="0"/>
              <a:pPr/>
              <a:t>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9382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C9FF-16E2-4122-87E0-DC61CE76897D}" type="datetime1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Dr. Hala Elmazar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9CA2-DE50-4165-9D7B-D094C1BC6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2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717F-5334-422F-BD63-9A3A149D1BFE}" type="datetime1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Dr. Hala Elmazar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9CA2-DE50-4165-9D7B-D094C1BC6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2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9DB0-3376-4EE1-B3EB-8652FC987C71}" type="datetime1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Dr. Hala Elmazar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9CA2-DE50-4165-9D7B-D094C1BC6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5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AC6C2-F654-4FF1-BDFF-C021319D82F5}" type="datetime1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Dr. Hala Elmazar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9CA2-DE50-4165-9D7B-D094C1BC6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6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07A6-EB75-4E71-9F98-FFF7E11F1525}" type="datetime1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Dr. Hala Elmazar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9CA2-DE50-4165-9D7B-D094C1BC6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6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9901-52F0-4940-AEC1-7BEFBD4A6F52}" type="datetime1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Dr. Hala Elmazar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9CA2-DE50-4165-9D7B-D094C1BC6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1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D67A-3E2B-41DB-96C7-84E914EEB8AD}" type="datetime1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Dr. Hala Elmazar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9CA2-DE50-4165-9D7B-D094C1BC6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6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6D00-F21C-4780-B590-45C751099350}" type="datetime1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9CA2-DE50-4165-9D7B-D094C1BC6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7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E564-0952-484F-8811-A0B8D130DBAE}" type="datetime1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Dr. Hala Elmazar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9CA2-DE50-4165-9D7B-D094C1BC6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A3AD-B489-4E9D-9E4B-98DD6AD87919}" type="datetime1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Dr. Hala Elmazar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9CA2-DE50-4165-9D7B-D094C1BC6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5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D1F6-E774-42A9-AB9F-2C9D65B83A4F}" type="datetime1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Dr. Hala Elmazar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9CA2-DE50-4165-9D7B-D094C1BC6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0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D96B9-C258-407F-BE80-11BC2B411A73}" type="datetime1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Prof Dr. Hala Elmazar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C9CA2-DE50-4165-9D7B-D094C1BC6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4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0.wdp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5" Type="http://schemas.openxmlformats.org/officeDocument/2006/relationships/image" Target="../media/image14.jpeg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538" y="1714489"/>
            <a:ext cx="7000924" cy="178651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Introduction to GIT </a:t>
            </a:r>
            <a:br>
              <a:rPr lang="en-US" b="1" dirty="0" smtClean="0"/>
            </a:br>
            <a:r>
              <a:rPr lang="en-US" b="1" dirty="0" smtClean="0"/>
              <a:t>practical slides</a:t>
            </a:r>
            <a:br>
              <a:rPr lang="en-US" b="1" dirty="0" smtClean="0"/>
            </a:br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 </a:t>
            </a:r>
            <a:r>
              <a:rPr lang="en-US" b="1" dirty="0" smtClean="0"/>
              <a:t>year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9CA2-DE50-4165-9D7B-D094C1BC6C4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Dr. Hala Elmazar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en-US" u="sng" dirty="0" smtClean="0"/>
              <a:t>Sublingual salivary gland</a:t>
            </a:r>
            <a:endParaRPr lang="en-US" u="sn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Dr. Hala Elmazar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9CA2-DE50-4165-9D7B-D094C1BC6C4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87824" y="5949280"/>
            <a:ext cx="1864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Mucous </a:t>
            </a:r>
            <a:r>
              <a:rPr lang="en-US" sz="2400" b="1" dirty="0" err="1" smtClean="0"/>
              <a:t>acini</a:t>
            </a:r>
            <a:endParaRPr lang="en-US" sz="2400" b="1" dirty="0"/>
          </a:p>
        </p:txBody>
      </p:sp>
      <p:pic>
        <p:nvPicPr>
          <p:cNvPr id="3076" name="Picture 4" descr="http://www.lab.anhb.uwa.edu.au/mb140/addons/quiz/Q06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987151"/>
            <a:ext cx="6840760" cy="45300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lab.anhb.uwa.edu.au/mb140/addons/quiz/Q10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6952"/>
            <a:ext cx="2932468" cy="252028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4143685" y="4257094"/>
            <a:ext cx="784622" cy="20267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928307" y="4869160"/>
            <a:ext cx="1371885" cy="14146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</p:spPr>
        <p:txBody>
          <a:bodyPr>
            <a:noAutofit/>
          </a:bodyPr>
          <a:lstStyle/>
          <a:p>
            <a:r>
              <a:rPr lang="en-US" u="sng" dirty="0" smtClean="0"/>
              <a:t>Submandibular salivary gland</a:t>
            </a:r>
            <a:endParaRPr lang="en-US" u="sn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Dr. Hala Elmazar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9CA2-DE50-4165-9D7B-D094C1BC6C4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2" descr="http://img.webmd.com/dtmcms/live/webmd/consumer_assets/site_images/media/medical/hw/h9991831_001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7884368" y="71414"/>
            <a:ext cx="1152128" cy="105333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267744" y="5517232"/>
            <a:ext cx="5004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Serous </a:t>
            </a:r>
            <a:r>
              <a:rPr lang="en-US" sz="2400" b="1" dirty="0" err="1"/>
              <a:t>demilune</a:t>
            </a:r>
            <a:r>
              <a:rPr lang="en-US" sz="2400" b="1" dirty="0"/>
              <a:t> (</a:t>
            </a:r>
            <a:r>
              <a:rPr lang="en-US" sz="2400" b="1" dirty="0" err="1"/>
              <a:t>Cresent</a:t>
            </a:r>
            <a:r>
              <a:rPr lang="en-US" sz="2400" b="1" dirty="0"/>
              <a:t> of </a:t>
            </a:r>
            <a:r>
              <a:rPr lang="en-US" sz="2400" b="1" dirty="0" err="1" smtClean="0"/>
              <a:t>Gianuzzi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843808" y="764704"/>
            <a:ext cx="3357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Mixed </a:t>
            </a:r>
            <a:r>
              <a:rPr lang="en-US" sz="2400" b="1" dirty="0" err="1" smtClean="0"/>
              <a:t>muco</a:t>
            </a:r>
            <a:r>
              <a:rPr lang="en-US" sz="2400" b="1" dirty="0" smtClean="0"/>
              <a:t>-serous </a:t>
            </a:r>
            <a:r>
              <a:rPr lang="en-US" sz="2400" b="1" dirty="0" err="1" smtClean="0"/>
              <a:t>acini</a:t>
            </a:r>
            <a:endParaRPr lang="en-US" sz="2400" b="1" dirty="0"/>
          </a:p>
        </p:txBody>
      </p:sp>
      <p:pic>
        <p:nvPicPr>
          <p:cNvPr id="3078" name="Picture 6" descr="http://medpics.ucsd.edu/images/hist_640/LPH/hist_lph_021_0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26369"/>
            <a:ext cx="7416824" cy="40748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H="1" flipV="1">
            <a:off x="2843808" y="3897052"/>
            <a:ext cx="1224137" cy="15481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331640" y="2924944"/>
            <a:ext cx="2121401" cy="1512168"/>
          </a:xfrm>
          <a:prstGeom prst="ellipse">
            <a:avLst/>
          </a:prstGeom>
          <a:noFill/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www.lab.anhb.uwa.edu.au/mb140/addons/quiz/Q104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26060"/>
            <a:ext cx="3456384" cy="321916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8305391" y="2226060"/>
            <a:ext cx="659097" cy="62687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60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678" y="285728"/>
            <a:ext cx="2286016" cy="71438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/>
              <a:t>Esophagus</a:t>
            </a:r>
            <a:endParaRPr lang="ar-JO" sz="32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Dr. Hala Elmazar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9CA2-DE50-4165-9D7B-D094C1BC6C4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1986" name="Picture 2" descr="http://www.sciencephoto.com/image/309796/large/P5100065-LM_of_a_cross-section_through_the_human_oesophagus-SP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85918" y="1357298"/>
            <a:ext cx="5286412" cy="4572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5715008" y="1428736"/>
            <a:ext cx="1500198" cy="1143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86644" y="1071546"/>
            <a:ext cx="120577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err="1" smtClean="0"/>
              <a:t>Musculosa</a:t>
            </a:r>
            <a:endParaRPr lang="ar-JO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5715008" y="3286124"/>
            <a:ext cx="1857388" cy="1428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72396" y="3000372"/>
            <a:ext cx="12751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err="1" smtClean="0"/>
              <a:t>Submucosa</a:t>
            </a:r>
            <a:endParaRPr lang="ar-JO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428728" y="2357430"/>
            <a:ext cx="2071702" cy="928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0034" y="1928802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Mucosa</a:t>
            </a:r>
            <a:endParaRPr lang="ar-JO" b="1" dirty="0"/>
          </a:p>
        </p:txBody>
      </p:sp>
    </p:spTree>
    <p:extLst>
      <p:ext uri="{BB962C8B-B14F-4D97-AF65-F5344CB8AC3E}">
        <p14:creationId xmlns:p14="http://schemas.microsoft.com/office/powerpoint/2010/main" val="21612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562670"/>
            <a:ext cx="2016224" cy="92211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/>
              <a:t>Pancreas</a:t>
            </a:r>
            <a:endParaRPr lang="en-US" sz="32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Dr. Hala Elmazar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9CA2-DE50-4165-9D7B-D094C1BC6C4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 descr="http://medcell.med.yale.edu/histology/endocrine_systems_lab/images/quiz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1"/>
            <a:ext cx="6624736" cy="47525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043608" y="1628800"/>
            <a:ext cx="1152128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5536" y="1259468"/>
            <a:ext cx="1956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Exocrine pancreas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19672" y="3861048"/>
            <a:ext cx="2016224" cy="64807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496" y="3501008"/>
            <a:ext cx="2072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Islets of Langerhans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51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76200"/>
            <a:ext cx="9220200" cy="670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                </a:t>
            </a:r>
          </a:p>
          <a:p>
            <a:pPr marL="0" indent="0">
              <a:buNone/>
            </a:pPr>
            <a:r>
              <a:rPr lang="en-US" sz="6000" dirty="0"/>
              <a:t> </a:t>
            </a:r>
            <a:r>
              <a:rPr lang="en-US" sz="6000" dirty="0" smtClean="0"/>
              <a:t>         </a:t>
            </a:r>
            <a:r>
              <a:rPr lang="en-US" sz="9600" dirty="0" smtClean="0"/>
              <a:t>Thank you</a:t>
            </a:r>
            <a:endParaRPr lang="en-US" sz="9600" dirty="0"/>
          </a:p>
        </p:txBody>
      </p:sp>
      <p:sp>
        <p:nvSpPr>
          <p:cNvPr id="6" name="Smiley Face 5"/>
          <p:cNvSpPr/>
          <p:nvPr/>
        </p:nvSpPr>
        <p:spPr>
          <a:xfrm>
            <a:off x="1600200" y="2895600"/>
            <a:ext cx="5791200" cy="3200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FA9A-6493-483A-A8CE-597B6A2EBDD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Dr. Hala Elmazar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6357982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The assigned slides: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Lip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Circumvallate papillae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Fungiform papillae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Foliate papillae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/>
              <a:t>Filliform</a:t>
            </a:r>
            <a:r>
              <a:rPr lang="en-US" sz="2800" b="1" dirty="0" smtClean="0"/>
              <a:t> papillae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Parotid gland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Sublingual gland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submandibular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Esophagus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Islets of Langerhans  (Pancreas)</a:t>
            </a:r>
          </a:p>
          <a:p>
            <a:pPr marL="0" indent="0">
              <a:buNone/>
            </a:pPr>
            <a:endParaRPr lang="en-US" sz="2800" b="1" dirty="0" smtClean="0"/>
          </a:p>
          <a:p>
            <a:pPr>
              <a:buNone/>
            </a:pPr>
            <a:endParaRPr lang="ar-JO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Dr. Hala Elmazar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9CA2-DE50-4165-9D7B-D094C1BC6C4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du.icc.u-tokai.ac.jp/cos/3year/system/histology/histology/atlas/Gastrointestinal-system2/lip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696744" cy="30243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5435932"/>
            <a:ext cx="5772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Keratinized  stratified squamous </a:t>
            </a:r>
            <a:r>
              <a:rPr lang="en-US" sz="2400" b="1" dirty="0" err="1" smtClean="0"/>
              <a:t>epith</a:t>
            </a:r>
            <a:r>
              <a:rPr lang="en-US" sz="2400" b="1" dirty="0" smtClean="0"/>
              <a:t> (skin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lang="en-US" u="sng" dirty="0" smtClean="0"/>
              <a:t>Lip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1455167"/>
            <a:ext cx="604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    Non- keratinized stratified squamous </a:t>
            </a:r>
            <a:r>
              <a:rPr lang="en-US" sz="2400" b="1" dirty="0" err="1" smtClean="0"/>
              <a:t>epith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148066" y="1916832"/>
            <a:ext cx="432046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067944" y="4869160"/>
            <a:ext cx="288032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524330" y="3212976"/>
            <a:ext cx="432046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24654" y="2852936"/>
            <a:ext cx="121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Lip margin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192080" y="3284984"/>
            <a:ext cx="19559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Orbicularis </a:t>
            </a:r>
            <a:r>
              <a:rPr lang="en-US" b="1" dirty="0" err="1" smtClean="0"/>
              <a:t>oris</a:t>
            </a:r>
            <a:r>
              <a:rPr lang="en-US" b="1" dirty="0" smtClean="0"/>
              <a:t> ms</a:t>
            </a:r>
            <a:endParaRPr lang="ar-JO" b="1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Dr. Hala Elmazar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9CA2-DE50-4165-9D7B-D094C1BC6C4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en-US" u="sng" dirty="0" smtClean="0"/>
              <a:t>Lingual papillae (1)</a:t>
            </a:r>
            <a:endParaRPr lang="en-US" u="sn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Dr. Hala Elmazar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9CA2-DE50-4165-9D7B-D094C1BC6C4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 descr="https://embryology.med.unsw.edu.au/embryology/images/thumb/1/1a/Tongue_histology_05.jpg/600px-Tongue_histology_0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90" y="1845915"/>
            <a:ext cx="4931638" cy="37433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59832" y="5837202"/>
            <a:ext cx="3479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Circumvallate papillae</a:t>
            </a:r>
            <a:endParaRPr lang="en-US" sz="28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83768" y="2420888"/>
            <a:ext cx="1080120" cy="11521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07704" y="1979548"/>
            <a:ext cx="1190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Taste buds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7236296" y="3286725"/>
            <a:ext cx="1659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Von-</a:t>
            </a:r>
            <a:r>
              <a:rPr lang="en-US" b="1" dirty="0" err="1"/>
              <a:t>Ebner’s</a:t>
            </a:r>
            <a:r>
              <a:rPr lang="en-US" b="1" dirty="0"/>
              <a:t> serous glands </a:t>
            </a:r>
            <a:endParaRPr lang="ar-JO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588224" y="3789040"/>
            <a:ext cx="1008112" cy="6498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9674" y="1115452"/>
            <a:ext cx="7834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Epithelium covering  lingual papillae : non keratinized stratified squamous </a:t>
            </a:r>
            <a:r>
              <a:rPr lang="en-US" b="1" dirty="0" err="1" smtClean="0"/>
              <a:t>epith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5292080" y="4256221"/>
            <a:ext cx="1512168" cy="1116995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https://o.quizlet.com/i/WTOEw5p8OmIonu_prB06Ew_m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725144"/>
            <a:ext cx="2520279" cy="19063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08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36104"/>
          </a:xfrm>
        </p:spPr>
        <p:txBody>
          <a:bodyPr/>
          <a:lstStyle/>
          <a:p>
            <a:r>
              <a:rPr lang="en-US" u="sng" dirty="0" smtClean="0"/>
              <a:t>Lingual papillae (2)</a:t>
            </a:r>
            <a:endParaRPr lang="en-US" u="sn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Dr. Hala Elmazar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9CA2-DE50-4165-9D7B-D094C1BC6C4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2" descr="http://histology-world.com/photoalbum/albums/userpics/hrd1_h4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472608" cy="37444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60032" y="1484784"/>
            <a:ext cx="2376264" cy="2880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31840" y="5445224"/>
            <a:ext cx="2981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Fungiform papillae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3698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lang="en-US" u="sng" dirty="0" smtClean="0"/>
              <a:t>Lingual papillae (3)</a:t>
            </a:r>
            <a:endParaRPr lang="en-US" u="sn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Dr. Hala Elmazar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9CA2-DE50-4165-9D7B-D094C1BC6C4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 descr="https://bcrc.bio.umass.edu/courses/fall2013/biol/biol523/sites/default/files/foliate_papill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120680" cy="37433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832" y="572396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Foliate papillae</a:t>
            </a:r>
            <a:endParaRPr lang="en-US" sz="28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67744" y="1556792"/>
            <a:ext cx="864096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91680" y="1196752"/>
            <a:ext cx="1190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Taste buds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2882647" y="2996952"/>
            <a:ext cx="2121401" cy="972979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19672" y="3284984"/>
            <a:ext cx="1296144" cy="175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96" y="2996952"/>
            <a:ext cx="1698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Lingual salivary </a:t>
            </a:r>
          </a:p>
          <a:p>
            <a:r>
              <a:rPr lang="en-US" b="1" dirty="0" smtClean="0"/>
              <a:t>gland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89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>
            <a:normAutofit/>
          </a:bodyPr>
          <a:lstStyle/>
          <a:p>
            <a:r>
              <a:rPr lang="en-US" u="sng" dirty="0" smtClean="0"/>
              <a:t>Lingual papillae(4) </a:t>
            </a:r>
            <a:endParaRPr lang="en-US" u="sn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Dr. Hala Elmazar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9CA2-DE50-4165-9D7B-D094C1BC6C4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 descr="http://www.siumed.edu/%7Edking2/erg/images/GI064b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1939"/>
            <a:ext cx="6408712" cy="38153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19872" y="2276872"/>
            <a:ext cx="1512168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6278219" flipV="1">
            <a:off x="5314258" y="1832081"/>
            <a:ext cx="137951" cy="156170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4071040">
            <a:off x="3067706" y="2016283"/>
            <a:ext cx="159311" cy="121259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63888" y="5877272"/>
            <a:ext cx="2602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Filiform</a:t>
            </a:r>
            <a:r>
              <a:rPr lang="en-US" sz="2800" b="1" dirty="0" smtClean="0"/>
              <a:t> papillae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1268760"/>
            <a:ext cx="6441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Epithelium covering: keratinized stratified squamous </a:t>
            </a:r>
            <a:r>
              <a:rPr lang="en-US" sz="2000" b="1" dirty="0" err="1" smtClean="0"/>
              <a:t>epith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2771800" y="5013176"/>
            <a:ext cx="1152128" cy="144016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6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30" y="560390"/>
            <a:ext cx="2000264" cy="65403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/>
              <a:t>Taste buds</a:t>
            </a:r>
            <a:endParaRPr lang="ar-JO" sz="32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Dr. Hala Elmazar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9CA2-DE50-4165-9D7B-D094C1BC6C4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1988" name="Picture 4" descr="http://histologylab.ccnmtl.columbia.edu/assets/images/116%20tongue%20-%20taste%20por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85918" y="1412776"/>
            <a:ext cx="5572164" cy="4000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6929454" y="2285992"/>
            <a:ext cx="1143008" cy="71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5857884" y="2224078"/>
            <a:ext cx="2286016" cy="14906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08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>
            <a:normAutofit/>
          </a:bodyPr>
          <a:lstStyle/>
          <a:p>
            <a:r>
              <a:rPr lang="en-US" u="sng" dirty="0" smtClean="0"/>
              <a:t>Parotid salivary gland</a:t>
            </a:r>
            <a:endParaRPr lang="en-US" u="sn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Dr. Hala Elmazar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9CA2-DE50-4165-9D7B-D094C1BC6C4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 descr="http://www.lab.anhb.uwa.edu.au/mb140/Big/par10he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840760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flipH="1">
            <a:off x="5805474" y="2420888"/>
            <a:ext cx="2448272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96336" y="2051556"/>
            <a:ext cx="132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Serous </a:t>
            </a:r>
            <a:r>
              <a:rPr lang="en-US" b="1" dirty="0" err="1" smtClean="0"/>
              <a:t>acini</a:t>
            </a:r>
            <a:endParaRPr lang="en-US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067944" y="3707740"/>
            <a:ext cx="1008112" cy="18094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5856" y="55799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Striated ducts</a:t>
            </a:r>
            <a:endParaRPr lang="en-US" b="1" dirty="0"/>
          </a:p>
        </p:txBody>
      </p:sp>
      <p:pic>
        <p:nvPicPr>
          <p:cNvPr id="32" name="Picture 2" descr="http://img.webmd.com/dtmcms/live/webmd/consumer_assets/site_images/media/medical/hw/h9991831_001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7317642" y="71414"/>
            <a:ext cx="1718854" cy="1053330"/>
          </a:xfrm>
          <a:prstGeom prst="rect">
            <a:avLst/>
          </a:prstGeom>
          <a:noFill/>
        </p:spPr>
      </p:pic>
      <p:pic>
        <p:nvPicPr>
          <p:cNvPr id="1026" name="Picture 2" descr="http://www.lab.anhb.uwa.edu.au/mb140/addons/quiz/Q105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0988"/>
            <a:ext cx="2736304" cy="22682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>
            <a:stCxn id="13" idx="2"/>
          </p:cNvCxnSpPr>
          <p:nvPr/>
        </p:nvCxnSpPr>
        <p:spPr>
          <a:xfrm flipH="1">
            <a:off x="7308304" y="2420888"/>
            <a:ext cx="950425" cy="12868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4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229</Words>
  <Application>Microsoft Office PowerPoint</Application>
  <PresentationFormat>On-screen Show (4:3)</PresentationFormat>
  <Paragraphs>79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Introduction to GIT  practical slides 1st  year</vt:lpstr>
      <vt:lpstr>PowerPoint Presentation</vt:lpstr>
      <vt:lpstr>Lip</vt:lpstr>
      <vt:lpstr>Lingual papillae (1)</vt:lpstr>
      <vt:lpstr>Lingual papillae (2)</vt:lpstr>
      <vt:lpstr>Lingual papillae (3)</vt:lpstr>
      <vt:lpstr>Lingual papillae(4) </vt:lpstr>
      <vt:lpstr>Taste buds</vt:lpstr>
      <vt:lpstr>Parotid salivary gland</vt:lpstr>
      <vt:lpstr>Sublingual salivary gland</vt:lpstr>
      <vt:lpstr>Submandibular salivary gland</vt:lpstr>
      <vt:lpstr>Esophagus</vt:lpstr>
      <vt:lpstr>Pancreas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lion</dc:creator>
  <cp:lastModifiedBy>lion</cp:lastModifiedBy>
  <cp:revision>182</cp:revision>
  <dcterms:created xsi:type="dcterms:W3CDTF">2014-03-25T09:21:17Z</dcterms:created>
  <dcterms:modified xsi:type="dcterms:W3CDTF">2019-04-08T05:25:55Z</dcterms:modified>
</cp:coreProperties>
</file>