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45"/>
  </p:notesMasterIdLst>
  <p:sldIdLst>
    <p:sldId id="256" r:id="rId2"/>
    <p:sldId id="257" r:id="rId3"/>
    <p:sldId id="277" r:id="rId4"/>
    <p:sldId id="299" r:id="rId5"/>
    <p:sldId id="258" r:id="rId6"/>
    <p:sldId id="294" r:id="rId7"/>
    <p:sldId id="278" r:id="rId8"/>
    <p:sldId id="292" r:id="rId9"/>
    <p:sldId id="293" r:id="rId10"/>
    <p:sldId id="295" r:id="rId11"/>
    <p:sldId id="259" r:id="rId12"/>
    <p:sldId id="297" r:id="rId13"/>
    <p:sldId id="260" r:id="rId14"/>
    <p:sldId id="261" r:id="rId15"/>
    <p:sldId id="288" r:id="rId16"/>
    <p:sldId id="276" r:id="rId17"/>
    <p:sldId id="262" r:id="rId18"/>
    <p:sldId id="264" r:id="rId19"/>
    <p:sldId id="280" r:id="rId20"/>
    <p:sldId id="279" r:id="rId21"/>
    <p:sldId id="265" r:id="rId22"/>
    <p:sldId id="296" r:id="rId23"/>
    <p:sldId id="300" r:id="rId24"/>
    <p:sldId id="301" r:id="rId25"/>
    <p:sldId id="287" r:id="rId26"/>
    <p:sldId id="266" r:id="rId27"/>
    <p:sldId id="284" r:id="rId28"/>
    <p:sldId id="283" r:id="rId29"/>
    <p:sldId id="285" r:id="rId30"/>
    <p:sldId id="269" r:id="rId31"/>
    <p:sldId id="267" r:id="rId32"/>
    <p:sldId id="282" r:id="rId33"/>
    <p:sldId id="268" r:id="rId34"/>
    <p:sldId id="272" r:id="rId35"/>
    <p:sldId id="286" r:id="rId36"/>
    <p:sldId id="271" r:id="rId37"/>
    <p:sldId id="303" r:id="rId38"/>
    <p:sldId id="302" r:id="rId39"/>
    <p:sldId id="274" r:id="rId40"/>
    <p:sldId id="289" r:id="rId41"/>
    <p:sldId id="290" r:id="rId42"/>
    <p:sldId id="298" r:id="rId43"/>
    <p:sldId id="291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50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slide" Target="slides/slide38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slide" Target="slides/slide41.xml" /><Relationship Id="rId47" Type="http://schemas.openxmlformats.org/officeDocument/2006/relationships/viewProps" Target="view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46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41" Type="http://schemas.openxmlformats.org/officeDocument/2006/relationships/slide" Target="slides/slide40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slide" Target="slides/slide39.xml" /><Relationship Id="rId45" Type="http://schemas.openxmlformats.org/officeDocument/2006/relationships/notesMaster" Target="notesMasters/notesMaster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49" Type="http://schemas.openxmlformats.org/officeDocument/2006/relationships/tableStyles" Target="tableStyle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4" Type="http://schemas.openxmlformats.org/officeDocument/2006/relationships/slide" Target="slides/slide43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slide" Target="slides/slide42.xml" /><Relationship Id="rId48" Type="http://schemas.openxmlformats.org/officeDocument/2006/relationships/theme" Target="theme/theme1.xml" /><Relationship Id="rId8" Type="http://schemas.openxmlformats.org/officeDocument/2006/relationships/slide" Target="slides/slide7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F2ECD01-C7F6-4456-B10E-443F6EBD5797}" type="datetimeFigureOut">
              <a:rPr lang="ar-JO" smtClean="0"/>
              <a:pPr/>
              <a:t>02/03/1444</a:t>
            </a:fld>
            <a:endParaRPr lang="ar-J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J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58D3D45-9325-4289-BC18-C2E2F5382E8E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605146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D3D45-9325-4289-BC18-C2E2F5382E8E}" type="slidenum">
              <a:rPr lang="ar-JO" smtClean="0"/>
              <a:pPr/>
              <a:t>3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954442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D3D45-9325-4289-BC18-C2E2F5382E8E}" type="slidenum">
              <a:rPr lang="ar-JO" smtClean="0"/>
              <a:pPr/>
              <a:t>5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499383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Obtuse</a:t>
            </a:r>
            <a:r>
              <a:rPr lang="en-US" baseline="0" dirty="0"/>
              <a:t> 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D3D45-9325-4289-BC18-C2E2F5382E8E}" type="slidenum">
              <a:rPr lang="ar-JO" smtClean="0"/>
              <a:pPr/>
              <a:t>7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887013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D3D45-9325-4289-BC18-C2E2F5382E8E}" type="slidenum">
              <a:rPr lang="ar-JO" smtClean="0"/>
              <a:pPr/>
              <a:t>19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4385003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should include volume and frequency of feedings, type of </a:t>
            </a:r>
            <a:r>
              <a:rPr lang="en-US" dirty="0" err="1"/>
              <a:t>formula,preparationofformula,andpositioningoftheinfant</a:t>
            </a:r>
            <a:r>
              <a:rPr lang="en-US" dirty="0"/>
              <a:t> during the feeds.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D3D45-9325-4289-BC18-C2E2F5382E8E}" type="slidenum">
              <a:rPr lang="ar-JO" smtClean="0"/>
              <a:pPr/>
              <a:t>21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7346178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bedifﬁculttodiagnoseGERDinneurologicallyimpaired</a:t>
            </a:r>
            <a:r>
              <a:rPr lang="en-US" dirty="0"/>
              <a:t> children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D3D45-9325-4289-BC18-C2E2F5382E8E}" type="slidenum">
              <a:rPr lang="ar-JO" smtClean="0"/>
              <a:pPr/>
              <a:t>25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630722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D3D45-9325-4289-BC18-C2E2F5382E8E}" type="slidenum">
              <a:rPr lang="ar-JO" smtClean="0"/>
              <a:pPr/>
              <a:t>28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3349578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D3D45-9325-4289-BC18-C2E2F5382E8E}" type="slidenum">
              <a:rPr lang="ar-JO" smtClean="0"/>
              <a:pPr/>
              <a:t>39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2938969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898525" indent="-173038" algn="l" rtl="0"/>
            <a:r>
              <a:rPr lang="en-US" dirty="0" err="1"/>
              <a:t>Bethanechol</a:t>
            </a:r>
            <a:endParaRPr lang="en-US" dirty="0"/>
          </a:p>
          <a:p>
            <a:pPr marL="898525" indent="-173038" algn="l" rtl="0"/>
            <a:r>
              <a:rPr lang="en-US" dirty="0" err="1"/>
              <a:t>crisapride</a:t>
            </a:r>
            <a:endParaRPr lang="ar-JO" dirty="0"/>
          </a:p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D3D45-9325-4289-BC18-C2E2F5382E8E}" type="slidenum">
              <a:rPr lang="ar-JO" smtClean="0"/>
              <a:pPr/>
              <a:t>40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889756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9/27/2022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1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r" rtl="1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r" rtl="1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r" rtl="1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r" rtl="1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 /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 /><Relationship Id="rId1" Type="http://schemas.openxmlformats.org/officeDocument/2006/relationships/slideLayout" Target="../slideLayouts/slideLayout2.xml" 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 /><Relationship Id="rId1" Type="http://schemas.openxmlformats.org/officeDocument/2006/relationships/slideLayout" Target="../slideLayouts/slideLayout2.xml" 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2.xml" 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2.xml" 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2.xml" 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 /><Relationship Id="rId1" Type="http://schemas.openxmlformats.org/officeDocument/2006/relationships/slideLayout" Target="../slideLayouts/slideLayout2.xml" 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 /><Relationship Id="rId1" Type="http://schemas.openxmlformats.org/officeDocument/2006/relationships/slideLayout" Target="../slideLayouts/slideLayout2.xml" 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Haitham</a:t>
            </a:r>
            <a:r>
              <a:rPr lang="en-US" dirty="0"/>
              <a:t> Al-</a:t>
            </a:r>
            <a:r>
              <a:rPr lang="en-US" dirty="0" err="1"/>
              <a:t>dmour</a:t>
            </a:r>
            <a:r>
              <a:rPr lang="en-US" dirty="0"/>
              <a:t>, </a:t>
            </a:r>
            <a:r>
              <a:rPr lang="en-US" dirty="0" err="1"/>
              <a:t>md</a:t>
            </a:r>
            <a:endParaRPr lang="ar-JO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Infantile gastroesophageal reflux</a:t>
            </a:r>
            <a:br>
              <a:rPr lang="ar-JO" dirty="0"/>
            </a:br>
            <a:endParaRPr lang="ar-JO" dirty="0"/>
          </a:p>
        </p:txBody>
      </p:sp>
      <p:pic>
        <p:nvPicPr>
          <p:cNvPr id="25602" name="Picture 2" descr="نتيجة بحث الصور عن ‪gerd pathophysiology‬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3564652"/>
            <a:ext cx="4343400" cy="32933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 rtl="0">
              <a:buNone/>
            </a:pPr>
            <a:r>
              <a:rPr lang="en-US" dirty="0">
                <a:solidFill>
                  <a:srgbClr val="FF0000"/>
                </a:solidFill>
              </a:rPr>
              <a:t>Most of the infantile reflux is NON acidic reflux : formula</a:t>
            </a:r>
            <a:endParaRPr lang="ar-JO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Symptoms of GER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/>
              <a:t>Regurgitation ‘</a:t>
            </a:r>
            <a:r>
              <a:rPr lang="en-US" dirty="0">
                <a:solidFill>
                  <a:srgbClr val="00B0F0"/>
                </a:solidFill>
              </a:rPr>
              <a:t>Happy </a:t>
            </a:r>
            <a:r>
              <a:rPr lang="en-US" dirty="0" err="1">
                <a:solidFill>
                  <a:srgbClr val="00B0F0"/>
                </a:solidFill>
              </a:rPr>
              <a:t>spitter</a:t>
            </a:r>
            <a:r>
              <a:rPr lang="en-US" dirty="0"/>
              <a:t>’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GERD associated with failure to thrive, feeding </a:t>
            </a:r>
            <a:r>
              <a:rPr lang="en-US" dirty="0" err="1"/>
              <a:t>difﬁculties</a:t>
            </a:r>
            <a:r>
              <a:rPr lang="en-US" dirty="0"/>
              <a:t>, or </a:t>
            </a:r>
            <a:r>
              <a:rPr lang="en-US" dirty="0">
                <a:solidFill>
                  <a:srgbClr val="FF0000"/>
                </a:solidFill>
              </a:rPr>
              <a:t>irritability</a:t>
            </a:r>
            <a:r>
              <a:rPr lang="en-US" dirty="0"/>
              <a:t>, the most common symptom noted by caregivers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In older children, heartburn, regurgitation, and epigastric pain are the most common signs associated with GERD.</a:t>
            </a:r>
          </a:p>
          <a:p>
            <a:pPr algn="l" rtl="0"/>
            <a:endParaRPr lang="ar-JO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923924"/>
            <a:ext cx="8153400" cy="555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GIT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6708648" cy="4572000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dirty="0"/>
              <a:t>Reflux esophagitis</a:t>
            </a:r>
          </a:p>
          <a:p>
            <a:pPr algn="l" rtl="0">
              <a:buNone/>
            </a:pPr>
            <a:r>
              <a:rPr lang="en-US" dirty="0">
                <a:solidFill>
                  <a:srgbClr val="FF0000"/>
                </a:solidFill>
              </a:rPr>
              <a:t>Frequency and severity of symptoms does not predict development of esophagitis</a:t>
            </a:r>
          </a:p>
          <a:p>
            <a:pPr algn="l" rtl="0"/>
            <a:r>
              <a:rPr lang="en-US" dirty="0"/>
              <a:t>Barrett esophagus</a:t>
            </a:r>
          </a:p>
          <a:p>
            <a:pPr marL="623888" indent="0" algn="l" rtl="0">
              <a:buFont typeface="Wingdings" pitchFamily="2" charset="2"/>
              <a:buChar char="Ø"/>
            </a:pPr>
            <a:r>
              <a:rPr lang="en-US" dirty="0"/>
              <a:t>Rare in pediatric </a:t>
            </a:r>
          </a:p>
          <a:p>
            <a:pPr marL="623888" indent="0" algn="l" rtl="0">
              <a:buFont typeface="Wingdings" pitchFamily="2" charset="2"/>
              <a:buChar char="Ø"/>
            </a:pPr>
            <a:r>
              <a:rPr lang="en-US" dirty="0"/>
              <a:t>0.25% of </a:t>
            </a:r>
            <a:r>
              <a:rPr lang="en-US" dirty="0" err="1"/>
              <a:t>endoscpies</a:t>
            </a:r>
            <a:r>
              <a:rPr lang="en-US" dirty="0"/>
              <a:t> of pediatrics</a:t>
            </a:r>
          </a:p>
          <a:p>
            <a:pPr marL="623888" indent="0" algn="l" rtl="0">
              <a:buFont typeface="Wingdings" pitchFamily="2" charset="2"/>
              <a:buChar char="Ø"/>
            </a:pPr>
            <a:r>
              <a:rPr lang="en-US" dirty="0"/>
              <a:t>1-3% progress to </a:t>
            </a:r>
            <a:r>
              <a:rPr lang="en-US" dirty="0" err="1"/>
              <a:t>adenocarinoma</a:t>
            </a:r>
            <a:r>
              <a:rPr lang="en-US" dirty="0"/>
              <a:t> </a:t>
            </a:r>
          </a:p>
          <a:p>
            <a:pPr marL="623888" indent="0" algn="l" rtl="0">
              <a:buFont typeface="Wingdings" pitchFamily="2" charset="2"/>
              <a:buChar char="Ø"/>
            </a:pPr>
            <a:r>
              <a:rPr lang="en-US" dirty="0"/>
              <a:t>Familial</a:t>
            </a:r>
          </a:p>
          <a:p>
            <a:pPr marL="623888" indent="0" algn="l" rtl="0">
              <a:buFont typeface="Wingdings" pitchFamily="2" charset="2"/>
              <a:buChar char="Ø"/>
            </a:pPr>
            <a:endParaRPr lang="en-US" dirty="0"/>
          </a:p>
          <a:p>
            <a:pPr marL="0" indent="0" algn="l" rtl="0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err="1"/>
              <a:t>Esphageal</a:t>
            </a:r>
            <a:r>
              <a:rPr lang="en-US" dirty="0"/>
              <a:t> stricture 5%</a:t>
            </a:r>
          </a:p>
          <a:p>
            <a:pPr algn="l" rtl="0"/>
            <a:endParaRPr lang="ar-JO" dirty="0"/>
          </a:p>
        </p:txBody>
      </p:sp>
      <p:pic>
        <p:nvPicPr>
          <p:cNvPr id="21506" name="Picture 2" descr="Barretts esophagu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0400" y="3600450"/>
            <a:ext cx="2133600" cy="3257550"/>
          </a:xfrm>
          <a:prstGeom prst="rect">
            <a:avLst/>
          </a:prstGeom>
          <a:noFill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0"/>
            <a:ext cx="2133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Respiratory 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/>
              <a:t>Pneumonia</a:t>
            </a:r>
          </a:p>
          <a:p>
            <a:pPr algn="l" rtl="0">
              <a:buNone/>
            </a:pPr>
            <a:endParaRPr lang="en-US" dirty="0"/>
          </a:p>
          <a:p>
            <a:pPr algn="l" rtl="0"/>
            <a:r>
              <a:rPr lang="en-US" dirty="0"/>
              <a:t>Asthma</a:t>
            </a:r>
          </a:p>
          <a:p>
            <a:pPr algn="l" rtl="0"/>
            <a:r>
              <a:rPr lang="en-US" dirty="0"/>
              <a:t>Upper airway symptoms</a:t>
            </a:r>
          </a:p>
          <a:p>
            <a:pPr algn="l" rtl="0">
              <a:buNone/>
            </a:pPr>
            <a:endParaRPr lang="ar-JO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Asthma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6708648" cy="4572000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en-US" dirty="0"/>
              <a:t>Does GERD cause asthma?</a:t>
            </a:r>
          </a:p>
          <a:p>
            <a:pPr marL="708025" indent="-273050" algn="l" rtl="0">
              <a:buFont typeface="Wingdings" pitchFamily="2" charset="2"/>
              <a:buChar char="Ø"/>
            </a:pPr>
            <a:r>
              <a:rPr lang="en-US" dirty="0"/>
              <a:t>Aspiration to lungs and </a:t>
            </a:r>
            <a:r>
              <a:rPr lang="en-US" dirty="0" err="1"/>
              <a:t>hyperresponsiveness</a:t>
            </a:r>
            <a:endParaRPr lang="en-US" dirty="0"/>
          </a:p>
          <a:p>
            <a:pPr marL="708025" indent="-273050" algn="l" rtl="0">
              <a:buFont typeface="Wingdings" pitchFamily="2" charset="2"/>
              <a:buChar char="Ø"/>
            </a:pPr>
            <a:r>
              <a:rPr lang="en-US" dirty="0" err="1"/>
              <a:t>Vagal</a:t>
            </a:r>
            <a:r>
              <a:rPr lang="en-US" dirty="0"/>
              <a:t> mediated bronchial spasm</a:t>
            </a:r>
          </a:p>
          <a:p>
            <a:pPr marL="708025" indent="-273050" algn="l" rtl="0">
              <a:buNone/>
            </a:pPr>
            <a:endParaRPr lang="en-US" dirty="0"/>
          </a:p>
          <a:p>
            <a:pPr marL="708025" indent="-273050" algn="l" rtl="0">
              <a:buNone/>
            </a:pPr>
            <a:endParaRPr lang="en-US" dirty="0"/>
          </a:p>
          <a:p>
            <a:pPr algn="l" rtl="0"/>
            <a:r>
              <a:rPr lang="en-US" dirty="0"/>
              <a:t>Doses asthma cause GERD?</a:t>
            </a:r>
          </a:p>
          <a:p>
            <a:pPr marL="449263" indent="0" algn="l" rtl="0">
              <a:buFont typeface="Wingdings" pitchFamily="2" charset="2"/>
              <a:buChar char="Ø"/>
            </a:pPr>
            <a:r>
              <a:rPr lang="en-US" dirty="0"/>
              <a:t>High negative intrathoracic pressure, LES relaxation</a:t>
            </a:r>
          </a:p>
          <a:p>
            <a:pPr marL="449263" indent="0" algn="l" rtl="0">
              <a:buFont typeface="Wingdings" pitchFamily="2" charset="2"/>
              <a:buChar char="Ø"/>
            </a:pPr>
            <a:r>
              <a:rPr lang="en-US" dirty="0"/>
              <a:t>Increased abdominal pressure</a:t>
            </a:r>
          </a:p>
          <a:p>
            <a:pPr marL="449263" indent="0" algn="l" rtl="0">
              <a:buFont typeface="Wingdings" pitchFamily="2" charset="2"/>
              <a:buChar char="Ø"/>
            </a:pPr>
            <a:r>
              <a:rPr lang="en-US" dirty="0"/>
              <a:t>Drugs</a:t>
            </a:r>
            <a:endParaRPr lang="ar-JO" dirty="0"/>
          </a:p>
        </p:txBody>
      </p:sp>
      <p:sp>
        <p:nvSpPr>
          <p:cNvPr id="53250" name="AutoShape 2" descr="نتيجة بحث الصور عن ‪egg and chicken‬‏"/>
          <p:cNvSpPr>
            <a:spLocks noChangeAspect="1" noChangeArrowheads="1"/>
          </p:cNvSpPr>
          <p:nvPr/>
        </p:nvSpPr>
        <p:spPr bwMode="auto">
          <a:xfrm>
            <a:off x="8115300" y="-1889125"/>
            <a:ext cx="3943350" cy="394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JO"/>
          </a:p>
        </p:txBody>
      </p:sp>
      <p:sp>
        <p:nvSpPr>
          <p:cNvPr id="53252" name="AutoShape 4" descr="نتيجة بحث الصور عن ‪egg and chicken‬‏"/>
          <p:cNvSpPr>
            <a:spLocks noChangeAspect="1" noChangeArrowheads="1"/>
          </p:cNvSpPr>
          <p:nvPr/>
        </p:nvSpPr>
        <p:spPr bwMode="auto">
          <a:xfrm>
            <a:off x="8115300" y="-1889125"/>
            <a:ext cx="3943350" cy="394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JO"/>
          </a:p>
        </p:txBody>
      </p:sp>
      <p:pic>
        <p:nvPicPr>
          <p:cNvPr id="5325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5600" y="1371600"/>
            <a:ext cx="22193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256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381000"/>
            <a:ext cx="22860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/>
              <a:t>Rarely caused my GERD</a:t>
            </a:r>
            <a:endParaRPr lang="ar-J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424113"/>
            <a:ext cx="5053013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Dental erosion</a:t>
            </a:r>
            <a:br>
              <a:rPr lang="ar-JO" dirty="0"/>
            </a:b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endParaRPr lang="ar-JO" dirty="0"/>
          </a:p>
        </p:txBody>
      </p:sp>
      <p:sp>
        <p:nvSpPr>
          <p:cNvPr id="19458" name="AutoShape 2" descr="نتيجة بحث الصور عن ‪dental erosion in gastroesophageal reflux disease‬‏"/>
          <p:cNvSpPr>
            <a:spLocks noChangeAspect="1" noChangeArrowheads="1"/>
          </p:cNvSpPr>
          <p:nvPr/>
        </p:nvSpPr>
        <p:spPr bwMode="auto">
          <a:xfrm>
            <a:off x="8115300" y="-1889125"/>
            <a:ext cx="6038850" cy="394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JO"/>
          </a:p>
        </p:txBody>
      </p:sp>
      <p:pic>
        <p:nvPicPr>
          <p:cNvPr id="19460" name="Picture 4" descr="نتيجة بحث الصور عن ‪dental erosion in gastroesophageal reflux disease‬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2667000"/>
            <a:ext cx="3886200" cy="3943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 err="1"/>
              <a:t>Sandifer</a:t>
            </a:r>
            <a:r>
              <a:rPr lang="en-US" dirty="0"/>
              <a:t> syndrome = GERD + </a:t>
            </a:r>
            <a:r>
              <a:rPr lang="en-US" dirty="0" err="1"/>
              <a:t>opsthatnous</a:t>
            </a:r>
            <a:r>
              <a:rPr lang="en-US" dirty="0"/>
              <a:t>  position</a:t>
            </a:r>
          </a:p>
          <a:p>
            <a:pPr algn="l" rtl="0"/>
            <a:r>
              <a:rPr lang="en-US" dirty="0" err="1"/>
              <a:t>Vagal</a:t>
            </a:r>
            <a:r>
              <a:rPr lang="en-US" dirty="0"/>
              <a:t> reflex</a:t>
            </a:r>
          </a:p>
          <a:p>
            <a:pPr algn="l" rtl="0"/>
            <a:r>
              <a:rPr lang="en-US" dirty="0"/>
              <a:t>Responds to acid </a:t>
            </a:r>
            <a:r>
              <a:rPr lang="en-US" dirty="0" err="1"/>
              <a:t>supression</a:t>
            </a:r>
            <a:endParaRPr lang="ar-JO" dirty="0"/>
          </a:p>
        </p:txBody>
      </p:sp>
      <p:sp>
        <p:nvSpPr>
          <p:cNvPr id="17410" name="AutoShape 2" descr="نتيجة بحث الصور عن ‪Sandifer syndrome‬‏"/>
          <p:cNvSpPr>
            <a:spLocks noChangeAspect="1" noChangeArrowheads="1"/>
          </p:cNvSpPr>
          <p:nvPr/>
        </p:nvSpPr>
        <p:spPr bwMode="auto">
          <a:xfrm>
            <a:off x="8115300" y="-1889125"/>
            <a:ext cx="7010400" cy="394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JO"/>
          </a:p>
        </p:txBody>
      </p:sp>
      <p:pic>
        <p:nvPicPr>
          <p:cNvPr id="17412" name="Picture 4" descr="نتيجة بحث الصور عن ‪Sandifer syndrome‬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3505200"/>
            <a:ext cx="5113867" cy="2876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Differential Diagnosis </a:t>
            </a:r>
            <a:endParaRPr lang="ar-JO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</p:nvPr>
        </p:nvGraphicFramePr>
        <p:xfrm>
          <a:off x="0" y="0"/>
          <a:ext cx="9144000" cy="72237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62800">
                <a:tc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Neurologic </a:t>
                      </a:r>
                    </a:p>
                    <a:p>
                      <a:pPr marL="261938" indent="0" algn="l" rtl="0"/>
                      <a:r>
                        <a:rPr lang="en-US" dirty="0"/>
                        <a:t>Meningitis </a:t>
                      </a:r>
                    </a:p>
                    <a:p>
                      <a:pPr marL="261938" indent="0" algn="l" rtl="0"/>
                      <a:r>
                        <a:rPr lang="en-US" dirty="0"/>
                        <a:t>Increased intracranial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pressure Migraine</a:t>
                      </a:r>
                    </a:p>
                    <a:p>
                      <a:pPr marL="261938" indent="0" algn="l" rtl="0"/>
                      <a:endParaRPr lang="en-US" dirty="0"/>
                    </a:p>
                    <a:p>
                      <a:pPr marL="0" indent="0" algn="l" rtl="0"/>
                      <a:r>
                        <a:rPr lang="en-US" dirty="0"/>
                        <a:t>Respiratory </a:t>
                      </a:r>
                    </a:p>
                    <a:p>
                      <a:pPr marL="261938" indent="0" algn="l" rtl="0"/>
                      <a:r>
                        <a:rPr lang="en-US" dirty="0"/>
                        <a:t>Post </a:t>
                      </a:r>
                      <a:r>
                        <a:rPr lang="en-US" dirty="0" err="1"/>
                        <a:t>tussive</a:t>
                      </a:r>
                      <a:r>
                        <a:rPr lang="en-US" dirty="0"/>
                        <a:t> emesis </a:t>
                      </a:r>
                    </a:p>
                    <a:p>
                      <a:pPr marL="261938" indent="0" algn="l" rtl="0"/>
                      <a:r>
                        <a:rPr lang="en-US" dirty="0"/>
                        <a:t>Pneumonia</a:t>
                      </a:r>
                    </a:p>
                    <a:p>
                      <a:pPr marL="261938" indent="0" algn="l" rtl="0"/>
                      <a:endParaRPr lang="en-US" dirty="0"/>
                    </a:p>
                    <a:p>
                      <a:pPr marL="0" indent="0" algn="l" rtl="0"/>
                      <a:r>
                        <a:rPr lang="en-US" dirty="0"/>
                        <a:t>Renal </a:t>
                      </a:r>
                    </a:p>
                    <a:p>
                      <a:pPr marL="261938" indent="0" algn="l" rtl="0"/>
                      <a:r>
                        <a:rPr lang="en-US" dirty="0"/>
                        <a:t>Obstructive </a:t>
                      </a:r>
                      <a:r>
                        <a:rPr lang="en-US" dirty="0" err="1"/>
                        <a:t>uropathy</a:t>
                      </a:r>
                      <a:r>
                        <a:rPr lang="en-US" dirty="0"/>
                        <a:t> Renal </a:t>
                      </a:r>
                      <a:r>
                        <a:rPr lang="en-US" dirty="0" err="1"/>
                        <a:t>insufﬁciency</a:t>
                      </a:r>
                      <a:r>
                        <a:rPr lang="en-US" dirty="0"/>
                        <a:t> </a:t>
                      </a:r>
                    </a:p>
                    <a:p>
                      <a:pPr marL="0" indent="0" algn="l" rtl="0"/>
                      <a:endParaRPr lang="en-US" dirty="0"/>
                    </a:p>
                    <a:p>
                      <a:pPr marL="0" indent="0" algn="l" rtl="0"/>
                      <a:r>
                        <a:rPr lang="en-US" dirty="0"/>
                        <a:t>Cardiac </a:t>
                      </a:r>
                    </a:p>
                    <a:p>
                      <a:pPr marL="261938" indent="0" algn="l" rtl="0"/>
                      <a:r>
                        <a:rPr lang="en-US" dirty="0"/>
                        <a:t>Congestive heart failure</a:t>
                      </a:r>
                    </a:p>
                    <a:p>
                      <a:pPr marL="261938" indent="0" algn="l" rtl="0"/>
                      <a:endParaRPr lang="en-US" dirty="0"/>
                    </a:p>
                    <a:p>
                      <a:pPr marL="0" indent="0" algn="l" rtl="0"/>
                      <a:r>
                        <a:rPr lang="en-US" dirty="0"/>
                        <a:t>Behavioral </a:t>
                      </a:r>
                    </a:p>
                    <a:p>
                      <a:pPr marL="261938" indent="0" algn="l" rtl="0"/>
                      <a:r>
                        <a:rPr lang="en-US" dirty="0"/>
                        <a:t>Overfeeding </a:t>
                      </a:r>
                    </a:p>
                    <a:p>
                      <a:pPr marL="261938" indent="0" algn="l" rtl="0"/>
                      <a:r>
                        <a:rPr lang="en-US" dirty="0"/>
                        <a:t>Self-induced emesis</a:t>
                      </a:r>
                    </a:p>
                    <a:p>
                      <a:pPr marL="0" indent="0" algn="l" rtl="0"/>
                      <a:endParaRPr lang="en-US" dirty="0"/>
                    </a:p>
                    <a:p>
                      <a:pPr marL="0" indent="0" algn="l" rtl="0"/>
                      <a:r>
                        <a:rPr lang="en-US" dirty="0"/>
                        <a:t>Metabolic</a:t>
                      </a:r>
                    </a:p>
                    <a:p>
                      <a:pPr marL="363538" indent="0" algn="l" rtl="0"/>
                      <a:r>
                        <a:rPr lang="en-US" dirty="0" err="1"/>
                        <a:t>galactosemia</a:t>
                      </a:r>
                      <a:r>
                        <a:rPr lang="en-US" dirty="0"/>
                        <a:t> </a:t>
                      </a:r>
                    </a:p>
                    <a:p>
                      <a:pPr marL="363538" indent="0" algn="l" rtl="0"/>
                      <a:r>
                        <a:rPr lang="en-US" dirty="0" err="1"/>
                        <a:t>fructosemia</a:t>
                      </a:r>
                      <a:r>
                        <a:rPr lang="en-US" dirty="0"/>
                        <a:t> </a:t>
                      </a:r>
                    </a:p>
                    <a:p>
                      <a:pPr marL="363538" indent="0" algn="l" rtl="0"/>
                      <a:r>
                        <a:rPr lang="en-US" dirty="0"/>
                        <a:t>Urea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cycle defects</a:t>
                      </a:r>
                    </a:p>
                    <a:p>
                      <a:pPr marL="363538" indent="0" algn="l" rtl="0"/>
                      <a:r>
                        <a:rPr lang="en-US" dirty="0"/>
                        <a:t>congenital adrenal hyperplasia</a:t>
                      </a:r>
                    </a:p>
                    <a:p>
                      <a:pPr marL="0" indent="0" algn="l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Infection</a:t>
                      </a:r>
                    </a:p>
                    <a:p>
                      <a:pPr marL="363538" indent="0" algn="l" rtl="0"/>
                      <a:r>
                        <a:rPr lang="en-US" dirty="0"/>
                        <a:t>Sepsis</a:t>
                      </a:r>
                    </a:p>
                    <a:p>
                      <a:pPr marL="363538" indent="0" algn="l" rtl="0"/>
                      <a:r>
                        <a:rPr lang="en-US" dirty="0"/>
                        <a:t>Meningitis </a:t>
                      </a:r>
                    </a:p>
                    <a:p>
                      <a:pPr marL="363538" indent="0" algn="l" rtl="0"/>
                      <a:r>
                        <a:rPr lang="en-US" dirty="0"/>
                        <a:t>Gastroenteritis </a:t>
                      </a:r>
                    </a:p>
                    <a:p>
                      <a:pPr marL="363538" indent="0" algn="l" rtl="0"/>
                      <a:r>
                        <a:rPr lang="en-US" dirty="0"/>
                        <a:t>Urinary tract infection</a:t>
                      </a:r>
                    </a:p>
                    <a:p>
                      <a:pPr marL="363538" indent="0" algn="l" rtl="0"/>
                      <a:r>
                        <a:rPr lang="en-US" dirty="0"/>
                        <a:t> </a:t>
                      </a:r>
                      <a:r>
                        <a:rPr lang="en-US" dirty="0" err="1"/>
                        <a:t>Otitis</a:t>
                      </a:r>
                      <a:r>
                        <a:rPr lang="en-US" dirty="0"/>
                        <a:t> media</a:t>
                      </a:r>
                    </a:p>
                    <a:p>
                      <a:pPr marL="0" indent="0" algn="l" rtl="0"/>
                      <a:endParaRPr lang="en-US" dirty="0"/>
                    </a:p>
                    <a:p>
                      <a:pPr marL="0" indent="0" algn="l" rtl="0"/>
                      <a:r>
                        <a:rPr lang="en-US" dirty="0"/>
                        <a:t>Anatomic/Obstructive </a:t>
                      </a:r>
                    </a:p>
                    <a:p>
                      <a:pPr marL="363538" indent="0" algn="l" rtl="0"/>
                      <a:r>
                        <a:rPr lang="en-US" dirty="0"/>
                        <a:t>Foreign body </a:t>
                      </a:r>
                    </a:p>
                    <a:p>
                      <a:pPr marL="363538" indent="0" algn="l" rtl="0"/>
                      <a:r>
                        <a:rPr lang="en-US" dirty="0"/>
                        <a:t>Pyloric </a:t>
                      </a:r>
                      <a:r>
                        <a:rPr lang="en-US" dirty="0" err="1"/>
                        <a:t>stenosis</a:t>
                      </a:r>
                      <a:r>
                        <a:rPr lang="en-US" dirty="0"/>
                        <a:t> </a:t>
                      </a:r>
                    </a:p>
                    <a:p>
                      <a:pPr marL="363538" indent="0" algn="l" rtl="0"/>
                      <a:r>
                        <a:rPr lang="en-US" dirty="0" err="1"/>
                        <a:t>Malrotation</a:t>
                      </a:r>
                      <a:r>
                        <a:rPr lang="en-US" dirty="0"/>
                        <a:t> </a:t>
                      </a:r>
                    </a:p>
                    <a:p>
                      <a:pPr marL="363538" indent="0" algn="l" rtl="0"/>
                      <a:r>
                        <a:rPr lang="en-US" dirty="0" err="1"/>
                        <a:t>Intussusception</a:t>
                      </a:r>
                      <a:endParaRPr lang="en-US" dirty="0"/>
                    </a:p>
                    <a:p>
                      <a:pPr marL="363538" indent="0" algn="l" rtl="0"/>
                      <a:endParaRPr lang="en-US" dirty="0"/>
                    </a:p>
                    <a:p>
                      <a:pPr marL="0" indent="0" algn="l" rtl="0"/>
                      <a:r>
                        <a:rPr lang="en-US" dirty="0"/>
                        <a:t>Gastrointestinal </a:t>
                      </a:r>
                    </a:p>
                    <a:p>
                      <a:pPr marL="363538" indent="0" algn="l" rtl="0"/>
                      <a:r>
                        <a:rPr lang="en-US" dirty="0" err="1"/>
                        <a:t>Eosinophilic</a:t>
                      </a:r>
                      <a:r>
                        <a:rPr lang="en-US" dirty="0"/>
                        <a:t>  esophagitis </a:t>
                      </a:r>
                    </a:p>
                    <a:p>
                      <a:pPr marL="363538" indent="0" algn="l" rtl="0"/>
                      <a:r>
                        <a:rPr lang="en-US" dirty="0"/>
                        <a:t>Pill esophagitis </a:t>
                      </a:r>
                    </a:p>
                    <a:p>
                      <a:pPr marL="363538" indent="0" algn="l" rtl="0"/>
                      <a:r>
                        <a:rPr lang="en-US" dirty="0"/>
                        <a:t>Infectious esophagitis</a:t>
                      </a:r>
                    </a:p>
                    <a:p>
                      <a:pPr marL="363538" indent="0" algn="l" rtl="0"/>
                      <a:r>
                        <a:rPr lang="en-US" dirty="0" err="1"/>
                        <a:t>Achalasia</a:t>
                      </a:r>
                      <a:endParaRPr lang="en-US" dirty="0"/>
                    </a:p>
                    <a:p>
                      <a:pPr marL="363538" indent="0" algn="l" rtl="0"/>
                      <a:r>
                        <a:rPr lang="en-US" dirty="0"/>
                        <a:t>Hepatitis </a:t>
                      </a:r>
                    </a:p>
                    <a:p>
                      <a:pPr marL="363538" indent="0" algn="l" rtl="0"/>
                      <a:r>
                        <a:rPr lang="en-US" dirty="0"/>
                        <a:t>Pancreatitis </a:t>
                      </a:r>
                    </a:p>
                    <a:p>
                      <a:pPr marL="0" indent="0" algn="l" rtl="0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>
                <a:solidFill>
                  <a:srgbClr val="FF0000"/>
                </a:solidFill>
              </a:rPr>
              <a:t>GER</a:t>
            </a:r>
            <a:r>
              <a:rPr lang="en-US" dirty="0"/>
              <a:t>: return of gastric contents into the esophagus</a:t>
            </a:r>
          </a:p>
          <a:p>
            <a:pPr algn="l" rtl="0"/>
            <a:endParaRPr lang="en-US" dirty="0"/>
          </a:p>
          <a:p>
            <a:pPr algn="l" rtl="0"/>
            <a:endParaRPr lang="en-US" dirty="0"/>
          </a:p>
          <a:p>
            <a:pPr algn="l" rtl="0"/>
            <a:r>
              <a:rPr lang="en-US" dirty="0">
                <a:solidFill>
                  <a:srgbClr val="FF0000"/>
                </a:solidFill>
              </a:rPr>
              <a:t>GERD</a:t>
            </a:r>
            <a:r>
              <a:rPr lang="en-US" dirty="0"/>
              <a:t>: when reflux associated with </a:t>
            </a:r>
            <a:r>
              <a:rPr lang="en-US" dirty="0">
                <a:solidFill>
                  <a:srgbClr val="FF0000"/>
                </a:solidFill>
              </a:rPr>
              <a:t>complication</a:t>
            </a:r>
            <a:r>
              <a:rPr lang="en-US" dirty="0"/>
              <a:t>, as </a:t>
            </a:r>
            <a:r>
              <a:rPr lang="en-US" dirty="0">
                <a:solidFill>
                  <a:srgbClr val="FF0000"/>
                </a:solidFill>
              </a:rPr>
              <a:t>FTT</a:t>
            </a:r>
            <a:r>
              <a:rPr lang="en-US" dirty="0"/>
              <a:t>, recurrent pneumonia, esophagitis, strictures, etc</a:t>
            </a:r>
          </a:p>
          <a:p>
            <a:pPr algn="l" rtl="0"/>
            <a:endParaRPr lang="en-US" dirty="0"/>
          </a:p>
          <a:p>
            <a:pPr algn="l" rtl="0"/>
            <a:endParaRPr lang="ar-JO" dirty="0"/>
          </a:p>
        </p:txBody>
      </p:sp>
      <p:pic>
        <p:nvPicPr>
          <p:cNvPr id="24578" name="Picture 2" descr="نتيجة بحث الصور عن ‪pediatric GERD‬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4114800"/>
            <a:ext cx="4343400" cy="21717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Diagnosis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/>
              <a:t>The history and examination alone may be sufficient to diagnose benign GER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Investigations are reserved for infants and children who have complications related to GERD and to evaluate for other causes of vomiting. </a:t>
            </a:r>
            <a:endParaRPr lang="ar-JO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and exam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algn="l" rtl="0"/>
            <a:r>
              <a:rPr lang="en-US" dirty="0" err="1"/>
              <a:t>Vomitting</a:t>
            </a:r>
            <a:endParaRPr lang="en-US" dirty="0"/>
          </a:p>
          <a:p>
            <a:pPr marL="812800" indent="0" algn="l" rtl="0"/>
            <a:r>
              <a:rPr lang="en-US" dirty="0"/>
              <a:t>Age of onset</a:t>
            </a:r>
          </a:p>
          <a:p>
            <a:pPr marL="812800" indent="0" algn="l" rtl="0"/>
            <a:r>
              <a:rPr lang="en-US" dirty="0"/>
              <a:t>Bile stained</a:t>
            </a:r>
          </a:p>
          <a:p>
            <a:pPr marL="812800" indent="0" algn="l" rtl="0"/>
            <a:r>
              <a:rPr lang="en-US" dirty="0"/>
              <a:t>Forceful or effortless</a:t>
            </a:r>
          </a:p>
          <a:p>
            <a:pPr marL="812800" indent="0" algn="l" rtl="0"/>
            <a:r>
              <a:rPr lang="en-US" dirty="0"/>
              <a:t>Fever </a:t>
            </a:r>
          </a:p>
          <a:p>
            <a:pPr marL="0" indent="0" algn="l" rtl="0"/>
            <a:r>
              <a:rPr lang="en-US" dirty="0"/>
              <a:t>Feeding history</a:t>
            </a:r>
          </a:p>
          <a:p>
            <a:pPr marL="0" indent="0" algn="l" rtl="0"/>
            <a:r>
              <a:rPr lang="en-US" dirty="0"/>
              <a:t>Past medical history </a:t>
            </a:r>
          </a:p>
          <a:p>
            <a:pPr marL="812800" indent="0" algn="l" rtl="0"/>
            <a:r>
              <a:rPr lang="en-US" dirty="0"/>
              <a:t>Prematurity</a:t>
            </a:r>
          </a:p>
          <a:p>
            <a:pPr marL="812800" indent="0" algn="l" rtl="0"/>
            <a:r>
              <a:rPr lang="en-US" dirty="0"/>
              <a:t>Neurologic problems,</a:t>
            </a:r>
          </a:p>
          <a:p>
            <a:pPr marL="812800" indent="0" algn="l" rtl="0"/>
            <a:r>
              <a:rPr lang="en-US" dirty="0"/>
              <a:t>Growth or developmental</a:t>
            </a:r>
          </a:p>
          <a:p>
            <a:pPr marL="0" indent="0" algn="l" rtl="0"/>
            <a:r>
              <a:rPr lang="en-US" dirty="0"/>
              <a:t>Food allergy</a:t>
            </a:r>
          </a:p>
          <a:p>
            <a:pPr marL="0" indent="0" algn="l" rtl="0"/>
            <a:r>
              <a:rPr lang="en-US" dirty="0"/>
              <a:t>Growth parameters</a:t>
            </a:r>
          </a:p>
          <a:p>
            <a:pPr marL="0" indent="0" algn="l" rtl="0"/>
            <a:r>
              <a:rPr lang="en-US" dirty="0"/>
              <a:t>A thorough examination  </a:t>
            </a:r>
          </a:p>
          <a:p>
            <a:pPr algn="l" rtl="0">
              <a:buNone/>
            </a:pPr>
            <a:endParaRPr lang="ar-JO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1295400"/>
            <a:ext cx="4038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524000"/>
            <a:ext cx="3581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GER \GERD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 algn="l" rtl="0"/>
            <a:r>
              <a:rPr lang="en-US" dirty="0"/>
              <a:t>Starting soon after birth</a:t>
            </a:r>
          </a:p>
          <a:p>
            <a:pPr lvl="0" algn="l" rtl="0"/>
            <a:r>
              <a:rPr lang="en-US" dirty="0">
                <a:solidFill>
                  <a:srgbClr val="FF0000"/>
                </a:solidFill>
              </a:rPr>
              <a:t>Non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bilious</a:t>
            </a:r>
            <a:r>
              <a:rPr lang="en-US" dirty="0"/>
              <a:t> vomiting</a:t>
            </a:r>
          </a:p>
          <a:p>
            <a:pPr lvl="0" algn="l" rtl="0"/>
            <a:r>
              <a:rPr lang="en-US" dirty="0"/>
              <a:t>most of the time </a:t>
            </a:r>
            <a:r>
              <a:rPr lang="en-US" dirty="0">
                <a:solidFill>
                  <a:srgbClr val="FF0000"/>
                </a:solidFill>
              </a:rPr>
              <a:t>non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projectile</a:t>
            </a:r>
            <a:r>
              <a:rPr lang="en-US" dirty="0"/>
              <a:t> vomitus</a:t>
            </a:r>
          </a:p>
          <a:p>
            <a:pPr lvl="0" algn="l" rtl="0"/>
            <a:r>
              <a:rPr lang="en-US" dirty="0"/>
              <a:t>After feeding</a:t>
            </a:r>
          </a:p>
          <a:p>
            <a:pPr lvl="0" algn="l" rtl="0"/>
            <a:r>
              <a:rPr lang="en-US" dirty="0"/>
              <a:t>Milk or food content</a:t>
            </a:r>
          </a:p>
          <a:p>
            <a:pPr lvl="0" algn="l" rtl="0"/>
            <a:r>
              <a:rPr lang="en-US" dirty="0"/>
              <a:t>Most of the time small amount</a:t>
            </a:r>
          </a:p>
          <a:p>
            <a:pPr lvl="0" algn="l" rtl="0"/>
            <a:r>
              <a:rPr lang="en-US" dirty="0"/>
              <a:t>No fever ,  diarrhea or Jaundice, </a:t>
            </a: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3207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GERD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452239779"/>
              </p:ext>
            </p:extLst>
          </p:nvPr>
        </p:nvGraphicFramePr>
        <p:xfrm>
          <a:off x="2895600" y="1752597"/>
          <a:ext cx="4876800" cy="43434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7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0486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Irritability and crying (esophagitis)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0486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FTT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0486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Not improved over time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0486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Family history might be present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0486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Associated with complications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0486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May be secondary to another disease or problems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0486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Vomitus might be bloody (esophagitis)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37288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Secondary GERD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/>
              <a:t>Neurologic impairment</a:t>
            </a:r>
          </a:p>
          <a:p>
            <a:pPr algn="l" rtl="0"/>
            <a:r>
              <a:rPr lang="en-US" dirty="0"/>
              <a:t>Cystic fibrosis</a:t>
            </a:r>
          </a:p>
          <a:p>
            <a:pPr algn="l" rtl="0"/>
            <a:r>
              <a:rPr lang="en-US" dirty="0"/>
              <a:t>Esophageal </a:t>
            </a:r>
            <a:r>
              <a:rPr lang="en-US" dirty="0" err="1"/>
              <a:t>atresia</a:t>
            </a:r>
            <a:endParaRPr lang="en-US" dirty="0"/>
          </a:p>
          <a:p>
            <a:pPr algn="l" rtl="0"/>
            <a:r>
              <a:rPr lang="en-US" dirty="0" err="1"/>
              <a:t>Malrotation</a:t>
            </a:r>
            <a:endParaRPr lang="en-US" dirty="0"/>
          </a:p>
          <a:p>
            <a:pPr algn="l" rtl="0"/>
            <a:r>
              <a:rPr lang="en-US" dirty="0" err="1"/>
              <a:t>Hiatal</a:t>
            </a:r>
            <a:r>
              <a:rPr lang="en-US" dirty="0"/>
              <a:t> hernia</a:t>
            </a:r>
          </a:p>
          <a:p>
            <a:pPr algn="l" rtl="0"/>
            <a:r>
              <a:rPr lang="en-US" dirty="0"/>
              <a:t>Prematurity</a:t>
            </a:r>
          </a:p>
          <a:p>
            <a:pPr algn="l" rtl="0"/>
            <a:r>
              <a:rPr lang="en-US" dirty="0"/>
              <a:t>Family history of GERD</a:t>
            </a:r>
          </a:p>
          <a:p>
            <a:pPr algn="l" rtl="0"/>
            <a:endParaRPr lang="ar-JO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 probe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/>
              <a:t>To records the </a:t>
            </a:r>
            <a:r>
              <a:rPr lang="en-US" dirty="0">
                <a:solidFill>
                  <a:srgbClr val="00B0F0"/>
                </a:solidFill>
              </a:rPr>
              <a:t>number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duration</a:t>
            </a:r>
            <a:r>
              <a:rPr lang="en-US" dirty="0"/>
              <a:t> of </a:t>
            </a:r>
            <a:r>
              <a:rPr lang="en-US" dirty="0">
                <a:solidFill>
                  <a:srgbClr val="92D050"/>
                </a:solidFill>
              </a:rPr>
              <a:t>acid</a:t>
            </a:r>
            <a:r>
              <a:rPr lang="en-US" dirty="0"/>
              <a:t> </a:t>
            </a:r>
            <a:r>
              <a:rPr lang="en-US" dirty="0">
                <a:solidFill>
                  <a:srgbClr val="92D050"/>
                </a:solidFill>
              </a:rPr>
              <a:t>reflux</a:t>
            </a:r>
            <a:r>
              <a:rPr lang="en-US" dirty="0"/>
              <a:t> episodes </a:t>
            </a:r>
          </a:p>
          <a:p>
            <a:pPr algn="l" rtl="0">
              <a:buNone/>
            </a:pPr>
            <a:endParaRPr lang="en-US" dirty="0"/>
          </a:p>
          <a:p>
            <a:pPr algn="l" rtl="0"/>
            <a:r>
              <a:rPr lang="en-US" dirty="0"/>
              <a:t>If the infant has &gt; 12 episodes  in 24-hours with decreased pH as detected by the probe, the infant is at risk of esophagitis</a:t>
            </a:r>
          </a:p>
          <a:p>
            <a:pPr algn="l" rtl="0"/>
            <a:endParaRPr lang="en-US" dirty="0"/>
          </a:p>
          <a:p>
            <a:pPr algn="l" rtl="0"/>
            <a:endParaRPr lang="en-US" dirty="0"/>
          </a:p>
          <a:p>
            <a:pPr algn="l" rtl="0"/>
            <a:r>
              <a:rPr lang="en-US" dirty="0"/>
              <a:t>A </a:t>
            </a:r>
            <a:r>
              <a:rPr lang="en-US" dirty="0" err="1"/>
              <a:t>nomal</a:t>
            </a:r>
            <a:r>
              <a:rPr lang="en-US" dirty="0"/>
              <a:t> pH study </a:t>
            </a:r>
            <a:r>
              <a:rPr lang="en-US" dirty="0" err="1"/>
              <a:t>dosen’t</a:t>
            </a:r>
            <a:r>
              <a:rPr lang="en-US" dirty="0"/>
              <a:t> role out GER</a:t>
            </a:r>
            <a:endParaRPr lang="ar-JO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5200" y="3790950"/>
            <a:ext cx="1828800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39938" name="Picture 2" descr="نتيجة بحث الصور عن ‪PH probe GERd‬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143000"/>
            <a:ext cx="7772400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 probe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err="1">
                <a:solidFill>
                  <a:srgbClr val="FF0000"/>
                </a:solidFill>
              </a:rPr>
              <a:t>Reﬂux</a:t>
            </a:r>
            <a:r>
              <a:rPr lang="en-US" dirty="0">
                <a:solidFill>
                  <a:srgbClr val="FF0000"/>
                </a:solidFill>
              </a:rPr>
              <a:t> index: </a:t>
            </a:r>
            <a:r>
              <a:rPr lang="en-US" dirty="0"/>
              <a:t>percentage of study during which the pH is &lt;4.0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>
                <a:solidFill>
                  <a:srgbClr val="FF0000"/>
                </a:solidFill>
              </a:rPr>
              <a:t>Symptom index: </a:t>
            </a:r>
            <a:r>
              <a:rPr lang="en-US" dirty="0"/>
              <a:t>the number of times a particular symptom associated with acid </a:t>
            </a:r>
            <a:r>
              <a:rPr lang="en-US" dirty="0" err="1"/>
              <a:t>reﬂux</a:t>
            </a:r>
            <a:r>
              <a:rPr lang="en-US" dirty="0"/>
              <a:t> occurs divided by the total number of times that particular symptom is recorded.</a:t>
            </a:r>
            <a:endParaRPr lang="ar-JO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 probes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/>
              <a:t>Can not detect non-acid reflux episodes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 Esophageal pH monitoring is effective also for evaluating the efficacy of acid suppression therapy. </a:t>
            </a:r>
            <a:endParaRPr lang="ar-JO" dirty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00" y="3657600"/>
            <a:ext cx="28575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>
                <a:solidFill>
                  <a:srgbClr val="FF0000"/>
                </a:solidFill>
              </a:rPr>
              <a:t>Regurgitation “spitting up”</a:t>
            </a:r>
            <a:r>
              <a:rPr lang="en-US" dirty="0"/>
              <a:t>: </a:t>
            </a:r>
            <a:r>
              <a:rPr lang="en-US" dirty="0">
                <a:solidFill>
                  <a:srgbClr val="00B0F0"/>
                </a:solidFill>
              </a:rPr>
              <a:t>effortless</a:t>
            </a:r>
            <a:r>
              <a:rPr lang="en-US" dirty="0"/>
              <a:t> passage of gastric content to the mouth and pharynx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>
                <a:solidFill>
                  <a:srgbClr val="FF0000"/>
                </a:solidFill>
              </a:rPr>
              <a:t>Vomiting</a:t>
            </a:r>
            <a:r>
              <a:rPr lang="en-US" dirty="0"/>
              <a:t>: </a:t>
            </a:r>
            <a:r>
              <a:rPr lang="en-US" dirty="0">
                <a:solidFill>
                  <a:srgbClr val="00B0F0"/>
                </a:solidFill>
              </a:rPr>
              <a:t>forceful</a:t>
            </a:r>
            <a:r>
              <a:rPr lang="en-US" dirty="0"/>
              <a:t> expulsion of gastric contents out of the mouth. </a:t>
            </a:r>
          </a:p>
          <a:p>
            <a:pPr algn="l" rtl="0"/>
            <a:endParaRPr lang="en-US" dirty="0"/>
          </a:p>
          <a:p>
            <a:pPr algn="l" rtl="0"/>
            <a:endParaRPr lang="en-US" dirty="0"/>
          </a:p>
          <a:p>
            <a:pPr algn="l" rtl="0"/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dirty="0"/>
              <a:t>COMBINED MULTIPLE INTRALUMINAL IMPEDANCE AND PH MONITORING. (MII)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 err="1"/>
              <a:t>Dectect</a:t>
            </a:r>
            <a:r>
              <a:rPr lang="en-US" dirty="0"/>
              <a:t> acid, weak acids, and non acid reflux</a:t>
            </a:r>
            <a:endParaRPr lang="ar-JO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Upper GI exam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/>
              <a:t>To role out </a:t>
            </a:r>
            <a:r>
              <a:rPr lang="en-US" dirty="0">
                <a:solidFill>
                  <a:srgbClr val="00B0F0"/>
                </a:solidFill>
              </a:rPr>
              <a:t>anatomic</a:t>
            </a:r>
            <a:r>
              <a:rPr lang="en-US" dirty="0"/>
              <a:t> abnormalities in the vomiting child, such as pyloric </a:t>
            </a:r>
            <a:r>
              <a:rPr lang="en-US" dirty="0" err="1"/>
              <a:t>stenosis</a:t>
            </a:r>
            <a:r>
              <a:rPr lang="en-US" dirty="0"/>
              <a:t>, and esophageal stricture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Also shows </a:t>
            </a:r>
            <a:r>
              <a:rPr lang="en-US" dirty="0">
                <a:solidFill>
                  <a:srgbClr val="00B0F0"/>
                </a:solidFill>
              </a:rPr>
              <a:t>motility</a:t>
            </a:r>
            <a:r>
              <a:rPr lang="en-US" dirty="0"/>
              <a:t> disorders as </a:t>
            </a:r>
            <a:r>
              <a:rPr lang="en-US" dirty="0" err="1"/>
              <a:t>achalasia</a:t>
            </a:r>
            <a:endParaRPr lang="en-US" dirty="0"/>
          </a:p>
          <a:p>
            <a:pPr algn="l" rtl="0"/>
            <a:endParaRPr lang="en-US" dirty="0"/>
          </a:p>
          <a:p>
            <a:pPr algn="l" rtl="0"/>
            <a:r>
              <a:rPr lang="en-US" dirty="0">
                <a:solidFill>
                  <a:srgbClr val="FF0000"/>
                </a:solidFill>
              </a:rPr>
              <a:t>It should not be used to diagnose GERD because </a:t>
            </a:r>
            <a:r>
              <a:rPr lang="en-US" dirty="0" err="1">
                <a:solidFill>
                  <a:srgbClr val="FF0000"/>
                </a:solidFill>
              </a:rPr>
              <a:t>nonpathologic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reﬂux</a:t>
            </a:r>
            <a:r>
              <a:rPr lang="en-US" dirty="0">
                <a:solidFill>
                  <a:srgbClr val="FF0000"/>
                </a:solidFill>
              </a:rPr>
              <a:t> frequently is detected during this study.</a:t>
            </a:r>
            <a:endParaRPr lang="ar-JO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954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 biopsy</a:t>
            </a:r>
            <a:r>
              <a:rPr lang="ar-JO" dirty="0"/>
              <a:t> </a:t>
            </a:r>
            <a:r>
              <a:rPr lang="en-US" dirty="0"/>
              <a:t>Upper endoscopy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/>
              <a:t>Can be used for diagnosis of esophagitis</a:t>
            </a:r>
          </a:p>
          <a:p>
            <a:pPr algn="l" rtl="0"/>
            <a:r>
              <a:rPr lang="en-US" dirty="0"/>
              <a:t>Also used for diagnosis of PU, and </a:t>
            </a:r>
            <a:r>
              <a:rPr lang="en-US" dirty="0" err="1"/>
              <a:t>crohn</a:t>
            </a:r>
            <a:r>
              <a:rPr lang="en-US" dirty="0"/>
              <a:t> disease</a:t>
            </a:r>
            <a:endParaRPr lang="ar-JO" dirty="0"/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2667000"/>
            <a:ext cx="7010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Nuclear </a:t>
            </a:r>
            <a:r>
              <a:rPr lang="en-US" dirty="0" err="1"/>
              <a:t>scintigraphy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/>
              <a:t>Not routinely used</a:t>
            </a:r>
          </a:p>
          <a:p>
            <a:pPr algn="l" rtl="0"/>
            <a:r>
              <a:rPr lang="en-US" dirty="0"/>
              <a:t>To see where the formula goes after normal feeding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An </a:t>
            </a:r>
            <a:r>
              <a:rPr lang="en-US" dirty="0" err="1"/>
              <a:t>isotop</a:t>
            </a:r>
            <a:r>
              <a:rPr lang="en-US" dirty="0"/>
              <a:t> labeled formula is given and baby is monitored for GER for 1 hour after feeding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Diagnostic if material is seen in the lung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Also used to assess gastric emptying</a:t>
            </a:r>
          </a:p>
          <a:p>
            <a:pPr algn="l" rtl="0"/>
            <a:endParaRPr lang="en-US" dirty="0"/>
          </a:p>
          <a:p>
            <a:pPr algn="l" rtl="0"/>
            <a:endParaRPr lang="ar-JO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Esophageal </a:t>
            </a:r>
            <a:r>
              <a:rPr lang="en-US" dirty="0" err="1"/>
              <a:t>manometry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/>
              <a:t>Assess esophageal peristalsis and LES pressures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Diagnosis of esophageal motility disorders, such as </a:t>
            </a:r>
            <a:r>
              <a:rPr lang="en-US" dirty="0" err="1"/>
              <a:t>achalasia</a:t>
            </a:r>
            <a:endParaRPr lang="en-US" dirty="0"/>
          </a:p>
          <a:p>
            <a:pPr algn="l" rtl="0"/>
            <a:endParaRPr lang="en-US" dirty="0"/>
          </a:p>
          <a:p>
            <a:pPr algn="l" rtl="0"/>
            <a:r>
              <a:rPr lang="en-US" dirty="0"/>
              <a:t>Manometry can not be used to diagnose GERD or predict success with therapy because it cannot determine whether any </a:t>
            </a:r>
            <a:r>
              <a:rPr lang="en-US" dirty="0" err="1"/>
              <a:t>reﬂux</a:t>
            </a:r>
            <a:r>
              <a:rPr lang="en-US" dirty="0"/>
              <a:t> (acid or nonacid) or esophagitis is present. </a:t>
            </a:r>
            <a:endParaRPr lang="ar-JO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of GER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/>
              <a:t>Elevation of head on bed</a:t>
            </a:r>
          </a:p>
          <a:p>
            <a:pPr algn="l" rtl="0"/>
            <a:r>
              <a:rPr lang="en-US" dirty="0"/>
              <a:t>Don’t encourage sleeping on prone position</a:t>
            </a:r>
          </a:p>
          <a:p>
            <a:pPr algn="l" rtl="0"/>
            <a:r>
              <a:rPr lang="en-US" dirty="0"/>
              <a:t>Thickening of formula, using 1-2 tablespoon  rice cereals, per ounce formula</a:t>
            </a:r>
          </a:p>
          <a:p>
            <a:pPr algn="l" rtl="0"/>
            <a:r>
              <a:rPr lang="en-US" dirty="0"/>
              <a:t>AR formula</a:t>
            </a:r>
          </a:p>
          <a:p>
            <a:pPr algn="l" rtl="0"/>
            <a:r>
              <a:rPr lang="en-US" dirty="0"/>
              <a:t>A trial of low allergy formula for 2 weeks ??</a:t>
            </a:r>
          </a:p>
          <a:p>
            <a:pPr algn="l" rtl="0"/>
            <a:r>
              <a:rPr lang="en-US" dirty="0"/>
              <a:t>Avoid overfeeding</a:t>
            </a:r>
          </a:p>
          <a:p>
            <a:pPr algn="l" rtl="0"/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43334-DC0A-22E6-0B36-79D1A14C5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DC09C57-82BE-A72C-AD0E-0C386604AECB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23" y="228601"/>
            <a:ext cx="7928247" cy="6490588"/>
          </a:xfrm>
        </p:spPr>
      </p:pic>
    </p:spTree>
    <p:extLst>
      <p:ext uri="{BB962C8B-B14F-4D97-AF65-F5344CB8AC3E}">
        <p14:creationId xmlns:p14="http://schemas.microsoft.com/office/powerpoint/2010/main" val="3369210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NAN AR Formula 800g - My Baby Fo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87552"/>
            <a:ext cx="6477000" cy="526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7912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pharmacologic measures for GERD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/>
              <a:t>When previous measures fail</a:t>
            </a:r>
          </a:p>
          <a:p>
            <a:pPr algn="l" rtl="0"/>
            <a:r>
              <a:rPr lang="en-US" dirty="0"/>
              <a:t>esophagitis</a:t>
            </a:r>
          </a:p>
          <a:p>
            <a:pPr algn="l" rtl="0"/>
            <a:r>
              <a:rPr lang="en-US" dirty="0"/>
              <a:t>PPI</a:t>
            </a:r>
          </a:p>
          <a:p>
            <a:pPr marL="725488" indent="0" algn="l" rtl="0"/>
            <a:r>
              <a:rPr lang="en-US" dirty="0" err="1"/>
              <a:t>Omeprazole</a:t>
            </a:r>
            <a:endParaRPr lang="en-US" dirty="0"/>
          </a:p>
          <a:p>
            <a:pPr marL="725488" indent="0" algn="l" rtl="0"/>
            <a:r>
              <a:rPr lang="en-US" dirty="0" err="1"/>
              <a:t>Lanzoprazole</a:t>
            </a:r>
            <a:endParaRPr lang="en-US" dirty="0"/>
          </a:p>
          <a:p>
            <a:pPr marL="725488" indent="0" algn="l" rtl="0"/>
            <a:r>
              <a:rPr lang="en-US" dirty="0" err="1"/>
              <a:t>Emeprazole</a:t>
            </a:r>
            <a:endParaRPr lang="en-US" dirty="0"/>
          </a:p>
          <a:p>
            <a:pPr marL="725488" indent="0" algn="l" rtl="0"/>
            <a:r>
              <a:rPr lang="en-US" dirty="0" err="1"/>
              <a:t>Pantoprazole</a:t>
            </a:r>
            <a:endParaRPr lang="en-US" dirty="0"/>
          </a:p>
          <a:p>
            <a:pPr marL="725488" indent="0" algn="l" rtl="0"/>
            <a:r>
              <a:rPr lang="en-US" dirty="0" err="1"/>
              <a:t>Rapeprazole</a:t>
            </a:r>
            <a:endParaRPr lang="en-US" dirty="0"/>
          </a:p>
          <a:p>
            <a:pPr marL="725488" indent="0" algn="l" rtl="0"/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Defintions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/>
              <a:t>GER</a:t>
            </a:r>
          </a:p>
          <a:p>
            <a:pPr algn="l" rtl="0"/>
            <a:r>
              <a:rPr lang="en-US" dirty="0"/>
              <a:t>GERD</a:t>
            </a:r>
          </a:p>
          <a:p>
            <a:pPr algn="l" rtl="0"/>
            <a:r>
              <a:rPr lang="en-US" dirty="0"/>
              <a:t>Secondary GERD</a:t>
            </a:r>
          </a:p>
        </p:txBody>
      </p:sp>
    </p:spTree>
    <p:extLst>
      <p:ext uri="{BB962C8B-B14F-4D97-AF65-F5344CB8AC3E}">
        <p14:creationId xmlns:p14="http://schemas.microsoft.com/office/powerpoint/2010/main" val="25747612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pharmacologic measures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/>
              <a:t>H2 blockers</a:t>
            </a:r>
          </a:p>
          <a:p>
            <a:pPr marL="725488" indent="0" algn="l" rtl="0"/>
            <a:r>
              <a:rPr lang="en-US" dirty="0"/>
              <a:t>Ranitidine</a:t>
            </a:r>
          </a:p>
          <a:p>
            <a:pPr marL="725488" indent="0" algn="l" rtl="0"/>
            <a:r>
              <a:rPr lang="en-US" dirty="0" err="1"/>
              <a:t>Famotidine</a:t>
            </a:r>
            <a:endParaRPr lang="en-US" dirty="0"/>
          </a:p>
          <a:p>
            <a:pPr marL="725488" indent="0" algn="l" rtl="0"/>
            <a:r>
              <a:rPr lang="en-US" dirty="0" err="1"/>
              <a:t>nizatidine</a:t>
            </a:r>
            <a:endParaRPr lang="en-US" dirty="0"/>
          </a:p>
          <a:p>
            <a:pPr algn="l" rtl="0"/>
            <a:endParaRPr lang="en-US" dirty="0"/>
          </a:p>
          <a:p>
            <a:pPr algn="l" rtl="0"/>
            <a:r>
              <a:rPr lang="en-US" dirty="0" err="1"/>
              <a:t>Prokinatics</a:t>
            </a:r>
            <a:r>
              <a:rPr lang="en-US" dirty="0"/>
              <a:t>?  </a:t>
            </a:r>
          </a:p>
          <a:p>
            <a:pPr marL="898525" indent="-173038" algn="l" rtl="0"/>
            <a:r>
              <a:rPr lang="en-US" dirty="0" err="1"/>
              <a:t>Metochlopramide</a:t>
            </a:r>
            <a:endParaRPr lang="en-US" dirty="0"/>
          </a:p>
          <a:p>
            <a:pPr marL="898525" indent="-173038" algn="l" rtl="0"/>
            <a:r>
              <a:rPr lang="en-US" dirty="0"/>
              <a:t>Erythromycin</a:t>
            </a:r>
          </a:p>
          <a:p>
            <a:pPr algn="l" rtl="0"/>
            <a:endParaRPr lang="ar-JO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Surgical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/>
              <a:t>FUNDOPLICATION: reserved for neurologically impaired patients</a:t>
            </a:r>
          </a:p>
          <a:p>
            <a:pPr algn="l" rtl="0"/>
            <a:r>
              <a:rPr lang="en-US" dirty="0"/>
              <a:t> Also for GERD complications refractory to management</a:t>
            </a:r>
          </a:p>
          <a:p>
            <a:pPr algn="l" rtl="0"/>
            <a:r>
              <a:rPr lang="en-US" dirty="0"/>
              <a:t>Post operative risk of pneumonia is the same as  </a:t>
            </a:r>
            <a:r>
              <a:rPr lang="en-US" dirty="0" err="1"/>
              <a:t>gastrojujenal</a:t>
            </a:r>
            <a:r>
              <a:rPr lang="en-US" dirty="0"/>
              <a:t> feeding</a:t>
            </a:r>
            <a:endParaRPr lang="ar-JO" dirty="0"/>
          </a:p>
        </p:txBody>
      </p:sp>
      <p:pic>
        <p:nvPicPr>
          <p:cNvPr id="54274" name="Picture 2" descr="نتيجة بحث الصور عن ‪nissen fundoplication‬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3962400"/>
            <a:ext cx="3619500" cy="2295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1026" name="Picture 2" descr="نتيجة بحث الصور عن ‪gastrojejunal tube‬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371600"/>
            <a:ext cx="8001000" cy="4552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 rtl="0">
              <a:buNone/>
            </a:pPr>
            <a:endParaRPr lang="en-US" dirty="0"/>
          </a:p>
          <a:p>
            <a:pPr algn="ctr" rtl="0">
              <a:buNone/>
            </a:pPr>
            <a:endParaRPr lang="en-US" dirty="0"/>
          </a:p>
          <a:p>
            <a:pPr algn="ctr" rtl="0">
              <a:buNone/>
            </a:pPr>
            <a:endParaRPr lang="en-US" dirty="0"/>
          </a:p>
          <a:p>
            <a:pPr algn="ctr" rtl="0">
              <a:buNone/>
            </a:pPr>
            <a:endParaRPr lang="en-US" dirty="0"/>
          </a:p>
          <a:p>
            <a:pPr algn="ctr" rtl="0">
              <a:buNone/>
            </a:pPr>
            <a:r>
              <a:rPr lang="en-US" sz="8000" dirty="0"/>
              <a:t>THANK U</a:t>
            </a:r>
            <a:endParaRPr lang="ar-JO" sz="8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GER is common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/>
              <a:t>½ of infants less than 3 months vomits at least once daily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2/3 of infants by age of 4 months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By 12 months only 5% of infants</a:t>
            </a:r>
          </a:p>
          <a:p>
            <a:pPr algn="l" rtl="0"/>
            <a:endParaRPr lang="en-US" dirty="0"/>
          </a:p>
          <a:p>
            <a:pPr marL="0" indent="0" algn="l" rtl="0">
              <a:buNone/>
            </a:pPr>
            <a:endParaRPr lang="ar-JO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447800"/>
            <a:ext cx="7839075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Pathophysiology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933574"/>
            <a:ext cx="5948363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Pathophysiology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/>
              <a:t>LES in infants is very </a:t>
            </a:r>
            <a:r>
              <a:rPr lang="en-US" dirty="0">
                <a:solidFill>
                  <a:srgbClr val="FF0000"/>
                </a:solidFill>
              </a:rPr>
              <a:t>short</a:t>
            </a:r>
            <a:r>
              <a:rPr lang="en-US" dirty="0"/>
              <a:t> &lt;1 cm. In adults, the LES ranges from 3-6 cm</a:t>
            </a:r>
          </a:p>
          <a:p>
            <a:pPr algn="l" rtl="0"/>
            <a:r>
              <a:rPr lang="en-US" dirty="0"/>
              <a:t>  </a:t>
            </a:r>
          </a:p>
          <a:p>
            <a:pPr algn="l" rtl="0"/>
            <a:r>
              <a:rPr lang="en-US" dirty="0"/>
              <a:t>LES in infants is located more </a:t>
            </a:r>
            <a:r>
              <a:rPr lang="en-US" dirty="0">
                <a:solidFill>
                  <a:srgbClr val="FF0000"/>
                </a:solidFill>
              </a:rPr>
              <a:t>superiorly</a:t>
            </a:r>
            <a:r>
              <a:rPr lang="en-US" dirty="0"/>
              <a:t> than in adults and is subjected to negative </a:t>
            </a:r>
            <a:r>
              <a:rPr lang="en-US" dirty="0" err="1"/>
              <a:t>intrathoracic</a:t>
            </a:r>
            <a:r>
              <a:rPr lang="en-US" dirty="0"/>
              <a:t> pressure during inspiration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The LES lengthens and moves more inferiorly during the first year of life</a:t>
            </a:r>
            <a:endParaRPr lang="ar-JO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Pathophysiology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algn="l" rtl="0"/>
            <a:r>
              <a:rPr lang="en-US" dirty="0"/>
              <a:t>GER results from relaxation of the lower esophageal sphincter (LES). </a:t>
            </a:r>
          </a:p>
          <a:p>
            <a:pPr algn="l" rtl="0"/>
            <a:r>
              <a:rPr lang="en-US" dirty="0"/>
              <a:t>In healthy infants and children, relaxation of the LES is transient. In infants, gastric distention associated with large volume feeds portends more frequent transient LES relaxations. 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>
                <a:solidFill>
                  <a:srgbClr val="FF0000"/>
                </a:solidFill>
              </a:rPr>
              <a:t>Delayed</a:t>
            </a:r>
            <a:r>
              <a:rPr lang="en-US" dirty="0"/>
              <a:t> gastric emptying also can increase the frequency of transient LES relaxations. Esophageal clearance and mucosal defense (secretions) play a signiﬁcant role in prevention of esophagitis. 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In neurologically impaired children, decreased basal LES </a:t>
            </a:r>
            <a:r>
              <a:rPr lang="en-US" dirty="0">
                <a:solidFill>
                  <a:srgbClr val="FF0000"/>
                </a:solidFill>
              </a:rPr>
              <a:t>tone</a:t>
            </a:r>
            <a:r>
              <a:rPr lang="en-US" dirty="0"/>
              <a:t> also is likely to contribute to GER.</a:t>
            </a:r>
          </a:p>
          <a:p>
            <a:pPr algn="l" rtl="0"/>
            <a:endParaRPr lang="ar-JO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367</TotalTime>
  <Words>1030</Words>
  <Application>Microsoft Office PowerPoint</Application>
  <PresentationFormat>On-screen Show (4:3)</PresentationFormat>
  <Paragraphs>249</Paragraphs>
  <Slides>43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Civic</vt:lpstr>
      <vt:lpstr>Infantile gastroesophageal reflux </vt:lpstr>
      <vt:lpstr>Definitions</vt:lpstr>
      <vt:lpstr>Definition</vt:lpstr>
      <vt:lpstr>Defintions</vt:lpstr>
      <vt:lpstr>GER is common</vt:lpstr>
      <vt:lpstr>PowerPoint Presentation</vt:lpstr>
      <vt:lpstr>Pathophysiology</vt:lpstr>
      <vt:lpstr>Pathophysiology</vt:lpstr>
      <vt:lpstr>Pathophysiology</vt:lpstr>
      <vt:lpstr>PowerPoint Presentation</vt:lpstr>
      <vt:lpstr>Symptoms of GER</vt:lpstr>
      <vt:lpstr>PowerPoint Presentation</vt:lpstr>
      <vt:lpstr>GIT</vt:lpstr>
      <vt:lpstr>Respiratory </vt:lpstr>
      <vt:lpstr>Asthma</vt:lpstr>
      <vt:lpstr>ALTE</vt:lpstr>
      <vt:lpstr>Dental erosion </vt:lpstr>
      <vt:lpstr>PowerPoint Presentation</vt:lpstr>
      <vt:lpstr>Differential Diagnosis </vt:lpstr>
      <vt:lpstr>Diagnosis</vt:lpstr>
      <vt:lpstr>History and exam</vt:lpstr>
      <vt:lpstr>PowerPoint Presentation</vt:lpstr>
      <vt:lpstr>History of GER \GERD</vt:lpstr>
      <vt:lpstr>GERD</vt:lpstr>
      <vt:lpstr>Secondary GERD</vt:lpstr>
      <vt:lpstr>pH probe</vt:lpstr>
      <vt:lpstr>PowerPoint Presentation</vt:lpstr>
      <vt:lpstr>pH probe</vt:lpstr>
      <vt:lpstr>pH probes</vt:lpstr>
      <vt:lpstr>COMBINED MULTIPLE INTRALUMINAL IMPEDANCE AND PH MONITORING. (MII)</vt:lpstr>
      <vt:lpstr>Upper GI exam</vt:lpstr>
      <vt:lpstr>PowerPoint Presentation</vt:lpstr>
      <vt:lpstr>with biopsy Upper endoscopy</vt:lpstr>
      <vt:lpstr>Nuclear scintigraphy</vt:lpstr>
      <vt:lpstr>Esophageal manometry</vt:lpstr>
      <vt:lpstr>Treatment of GER</vt:lpstr>
      <vt:lpstr>PowerPoint Presentation</vt:lpstr>
      <vt:lpstr>PowerPoint Presentation</vt:lpstr>
      <vt:lpstr>pharmacologic measures for GERD</vt:lpstr>
      <vt:lpstr>pharmacologic measures</vt:lpstr>
      <vt:lpstr>Surgical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haitham dmour</dc:creator>
  <cp:lastModifiedBy>Haitham Dmour</cp:lastModifiedBy>
  <cp:revision>31</cp:revision>
  <dcterms:created xsi:type="dcterms:W3CDTF">2006-08-16T00:00:00Z</dcterms:created>
  <dcterms:modified xsi:type="dcterms:W3CDTF">2022-09-27T08:04:18Z</dcterms:modified>
</cp:coreProperties>
</file>