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61" r:id="rId1"/>
  </p:sldMasterIdLst>
  <p:sldIdLst>
    <p:sldId id="273"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4" r:id="rId16"/>
    <p:sldId id="275" r:id="rId17"/>
    <p:sldId id="271" r:id="rId18"/>
    <p:sldId id="27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5" autoAdjust="0"/>
    <p:restoredTop sz="94660"/>
  </p:normalViewPr>
  <p:slideViewPr>
    <p:cSldViewPr>
      <p:cViewPr varScale="1">
        <p:scale>
          <a:sx n="86" d="100"/>
          <a:sy n="86" d="100"/>
        </p:scale>
        <p:origin x="1382"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0C188-8BAE-4B08-9102-922A48EF417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E662B41-236A-42EC-9B62-A531D6F245F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F4451DC-402C-406B-84A6-1149EAD593D8}"/>
              </a:ext>
            </a:extLst>
          </p:cNvPr>
          <p:cNvSpPr>
            <a:spLocks noGrp="1"/>
          </p:cNvSpPr>
          <p:nvPr>
            <p:ph type="dt" sz="half" idx="10"/>
          </p:nvPr>
        </p:nvSpPr>
        <p:spPr/>
        <p:txBody>
          <a:bodyPr/>
          <a:lstStyle/>
          <a:p>
            <a:fld id="{1DCED3D6-9B69-4CDC-9348-DC0807AA2194}" type="datetimeFigureOut">
              <a:rPr lang="ar-EG" smtClean="0"/>
              <a:pPr/>
              <a:t>24/07/1441</a:t>
            </a:fld>
            <a:endParaRPr lang="ar-EG"/>
          </a:p>
        </p:txBody>
      </p:sp>
      <p:sp>
        <p:nvSpPr>
          <p:cNvPr id="5" name="Footer Placeholder 4">
            <a:extLst>
              <a:ext uri="{FF2B5EF4-FFF2-40B4-BE49-F238E27FC236}">
                <a16:creationId xmlns:a16="http://schemas.microsoft.com/office/drawing/2014/main" id="{A567C7AC-DC85-4F21-90B4-7B4E96B935E1}"/>
              </a:ext>
            </a:extLst>
          </p:cNvPr>
          <p:cNvSpPr>
            <a:spLocks noGrp="1"/>
          </p:cNvSpPr>
          <p:nvPr>
            <p:ph type="ftr" sz="quarter" idx="11"/>
          </p:nvPr>
        </p:nvSpPr>
        <p:spPr/>
        <p:txBody>
          <a:bodyPr/>
          <a:lstStyle/>
          <a:p>
            <a:endParaRPr lang="ar-EG"/>
          </a:p>
        </p:txBody>
      </p:sp>
      <p:sp>
        <p:nvSpPr>
          <p:cNvPr id="6" name="Slide Number Placeholder 5">
            <a:extLst>
              <a:ext uri="{FF2B5EF4-FFF2-40B4-BE49-F238E27FC236}">
                <a16:creationId xmlns:a16="http://schemas.microsoft.com/office/drawing/2014/main" id="{2A28E2D4-EA33-40EA-8011-84452C5BCB26}"/>
              </a:ext>
            </a:extLst>
          </p:cNvPr>
          <p:cNvSpPr>
            <a:spLocks noGrp="1"/>
          </p:cNvSpPr>
          <p:nvPr>
            <p:ph type="sldNum" sz="quarter" idx="12"/>
          </p:nvPr>
        </p:nvSpPr>
        <p:spPr/>
        <p:txBody>
          <a:bodyPr/>
          <a:lstStyle/>
          <a:p>
            <a:fld id="{4968AE99-8EE9-40EF-9E4B-65F261EF73D4}" type="slidenum">
              <a:rPr lang="ar-EG" smtClean="0"/>
              <a:pPr/>
              <a:t>‹#›</a:t>
            </a:fld>
            <a:endParaRPr lang="ar-EG"/>
          </a:p>
        </p:txBody>
      </p:sp>
    </p:spTree>
    <p:extLst>
      <p:ext uri="{BB962C8B-B14F-4D97-AF65-F5344CB8AC3E}">
        <p14:creationId xmlns:p14="http://schemas.microsoft.com/office/powerpoint/2010/main" val="2183597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84F8A-004B-447B-9A04-48E4694894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F007D1-CCF7-440C-B42D-19286C2A11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2EC5D-026C-44DA-BF36-E51E4C189CD3}"/>
              </a:ext>
            </a:extLst>
          </p:cNvPr>
          <p:cNvSpPr>
            <a:spLocks noGrp="1"/>
          </p:cNvSpPr>
          <p:nvPr>
            <p:ph type="dt" sz="half" idx="10"/>
          </p:nvPr>
        </p:nvSpPr>
        <p:spPr/>
        <p:txBody>
          <a:bodyPr/>
          <a:lstStyle/>
          <a:p>
            <a:fld id="{1DCED3D6-9B69-4CDC-9348-DC0807AA2194}" type="datetimeFigureOut">
              <a:rPr lang="ar-EG" smtClean="0"/>
              <a:pPr/>
              <a:t>24/07/1441</a:t>
            </a:fld>
            <a:endParaRPr lang="ar-EG"/>
          </a:p>
        </p:txBody>
      </p:sp>
      <p:sp>
        <p:nvSpPr>
          <p:cNvPr id="5" name="Footer Placeholder 4">
            <a:extLst>
              <a:ext uri="{FF2B5EF4-FFF2-40B4-BE49-F238E27FC236}">
                <a16:creationId xmlns:a16="http://schemas.microsoft.com/office/drawing/2014/main" id="{C4E0F287-0E31-4867-A149-F39DCAAAA3F6}"/>
              </a:ext>
            </a:extLst>
          </p:cNvPr>
          <p:cNvSpPr>
            <a:spLocks noGrp="1"/>
          </p:cNvSpPr>
          <p:nvPr>
            <p:ph type="ftr" sz="quarter" idx="11"/>
          </p:nvPr>
        </p:nvSpPr>
        <p:spPr/>
        <p:txBody>
          <a:bodyPr/>
          <a:lstStyle/>
          <a:p>
            <a:endParaRPr lang="ar-EG"/>
          </a:p>
        </p:txBody>
      </p:sp>
      <p:sp>
        <p:nvSpPr>
          <p:cNvPr id="6" name="Slide Number Placeholder 5">
            <a:extLst>
              <a:ext uri="{FF2B5EF4-FFF2-40B4-BE49-F238E27FC236}">
                <a16:creationId xmlns:a16="http://schemas.microsoft.com/office/drawing/2014/main" id="{66EC153F-785B-4C75-A7B4-CB8FD15D460C}"/>
              </a:ext>
            </a:extLst>
          </p:cNvPr>
          <p:cNvSpPr>
            <a:spLocks noGrp="1"/>
          </p:cNvSpPr>
          <p:nvPr>
            <p:ph type="sldNum" sz="quarter" idx="12"/>
          </p:nvPr>
        </p:nvSpPr>
        <p:spPr/>
        <p:txBody>
          <a:bodyPr/>
          <a:lstStyle/>
          <a:p>
            <a:fld id="{4968AE99-8EE9-40EF-9E4B-65F261EF73D4}" type="slidenum">
              <a:rPr lang="ar-EG" smtClean="0"/>
              <a:pPr/>
              <a:t>‹#›</a:t>
            </a:fld>
            <a:endParaRPr lang="ar-EG"/>
          </a:p>
        </p:txBody>
      </p:sp>
    </p:spTree>
    <p:extLst>
      <p:ext uri="{BB962C8B-B14F-4D97-AF65-F5344CB8AC3E}">
        <p14:creationId xmlns:p14="http://schemas.microsoft.com/office/powerpoint/2010/main" val="296774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B17FD8-06AA-44CC-A7CA-AFC42F6864D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2C4D33-2BE6-4AED-9AAA-428AD56A838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3FE1DD-B908-461A-9D02-A7342001957B}"/>
              </a:ext>
            </a:extLst>
          </p:cNvPr>
          <p:cNvSpPr>
            <a:spLocks noGrp="1"/>
          </p:cNvSpPr>
          <p:nvPr>
            <p:ph type="dt" sz="half" idx="10"/>
          </p:nvPr>
        </p:nvSpPr>
        <p:spPr/>
        <p:txBody>
          <a:bodyPr/>
          <a:lstStyle/>
          <a:p>
            <a:fld id="{1DCED3D6-9B69-4CDC-9348-DC0807AA2194}" type="datetimeFigureOut">
              <a:rPr lang="ar-EG" smtClean="0"/>
              <a:pPr/>
              <a:t>24/07/1441</a:t>
            </a:fld>
            <a:endParaRPr lang="ar-EG"/>
          </a:p>
        </p:txBody>
      </p:sp>
      <p:sp>
        <p:nvSpPr>
          <p:cNvPr id="5" name="Footer Placeholder 4">
            <a:extLst>
              <a:ext uri="{FF2B5EF4-FFF2-40B4-BE49-F238E27FC236}">
                <a16:creationId xmlns:a16="http://schemas.microsoft.com/office/drawing/2014/main" id="{297FA775-4437-45D2-B914-C73108ED285E}"/>
              </a:ext>
            </a:extLst>
          </p:cNvPr>
          <p:cNvSpPr>
            <a:spLocks noGrp="1"/>
          </p:cNvSpPr>
          <p:nvPr>
            <p:ph type="ftr" sz="quarter" idx="11"/>
          </p:nvPr>
        </p:nvSpPr>
        <p:spPr/>
        <p:txBody>
          <a:bodyPr/>
          <a:lstStyle/>
          <a:p>
            <a:endParaRPr lang="ar-EG"/>
          </a:p>
        </p:txBody>
      </p:sp>
      <p:sp>
        <p:nvSpPr>
          <p:cNvPr id="6" name="Slide Number Placeholder 5">
            <a:extLst>
              <a:ext uri="{FF2B5EF4-FFF2-40B4-BE49-F238E27FC236}">
                <a16:creationId xmlns:a16="http://schemas.microsoft.com/office/drawing/2014/main" id="{A14A61B7-90DA-4502-8417-0F81286D8FAA}"/>
              </a:ext>
            </a:extLst>
          </p:cNvPr>
          <p:cNvSpPr>
            <a:spLocks noGrp="1"/>
          </p:cNvSpPr>
          <p:nvPr>
            <p:ph type="sldNum" sz="quarter" idx="12"/>
          </p:nvPr>
        </p:nvSpPr>
        <p:spPr/>
        <p:txBody>
          <a:bodyPr/>
          <a:lstStyle/>
          <a:p>
            <a:fld id="{4968AE99-8EE9-40EF-9E4B-65F261EF73D4}" type="slidenum">
              <a:rPr lang="ar-EG" smtClean="0"/>
              <a:pPr/>
              <a:t>‹#›</a:t>
            </a:fld>
            <a:endParaRPr lang="ar-EG"/>
          </a:p>
        </p:txBody>
      </p:sp>
    </p:spTree>
    <p:extLst>
      <p:ext uri="{BB962C8B-B14F-4D97-AF65-F5344CB8AC3E}">
        <p14:creationId xmlns:p14="http://schemas.microsoft.com/office/powerpoint/2010/main" val="2524366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96B23-A3B6-4743-8C1F-56F3BF0326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55E8BC-0B50-4A5E-8398-9E37DFC651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27B438-D45C-4571-ADD9-0E3F4E307AA0}"/>
              </a:ext>
            </a:extLst>
          </p:cNvPr>
          <p:cNvSpPr>
            <a:spLocks noGrp="1"/>
          </p:cNvSpPr>
          <p:nvPr>
            <p:ph type="dt" sz="half" idx="10"/>
          </p:nvPr>
        </p:nvSpPr>
        <p:spPr/>
        <p:txBody>
          <a:bodyPr/>
          <a:lstStyle/>
          <a:p>
            <a:fld id="{1DCED3D6-9B69-4CDC-9348-DC0807AA2194}" type="datetimeFigureOut">
              <a:rPr lang="ar-EG" smtClean="0"/>
              <a:pPr/>
              <a:t>24/07/1441</a:t>
            </a:fld>
            <a:endParaRPr lang="ar-EG"/>
          </a:p>
        </p:txBody>
      </p:sp>
      <p:sp>
        <p:nvSpPr>
          <p:cNvPr id="5" name="Footer Placeholder 4">
            <a:extLst>
              <a:ext uri="{FF2B5EF4-FFF2-40B4-BE49-F238E27FC236}">
                <a16:creationId xmlns:a16="http://schemas.microsoft.com/office/drawing/2014/main" id="{4F283438-DFA7-4EE4-B8E5-D7426A2830BB}"/>
              </a:ext>
            </a:extLst>
          </p:cNvPr>
          <p:cNvSpPr>
            <a:spLocks noGrp="1"/>
          </p:cNvSpPr>
          <p:nvPr>
            <p:ph type="ftr" sz="quarter" idx="11"/>
          </p:nvPr>
        </p:nvSpPr>
        <p:spPr/>
        <p:txBody>
          <a:bodyPr/>
          <a:lstStyle/>
          <a:p>
            <a:endParaRPr lang="ar-EG"/>
          </a:p>
        </p:txBody>
      </p:sp>
      <p:sp>
        <p:nvSpPr>
          <p:cNvPr id="6" name="Slide Number Placeholder 5">
            <a:extLst>
              <a:ext uri="{FF2B5EF4-FFF2-40B4-BE49-F238E27FC236}">
                <a16:creationId xmlns:a16="http://schemas.microsoft.com/office/drawing/2014/main" id="{C4EB2134-7DC3-468D-BFBD-CD0142DB1CC4}"/>
              </a:ext>
            </a:extLst>
          </p:cNvPr>
          <p:cNvSpPr>
            <a:spLocks noGrp="1"/>
          </p:cNvSpPr>
          <p:nvPr>
            <p:ph type="sldNum" sz="quarter" idx="12"/>
          </p:nvPr>
        </p:nvSpPr>
        <p:spPr/>
        <p:txBody>
          <a:bodyPr/>
          <a:lstStyle/>
          <a:p>
            <a:fld id="{4968AE99-8EE9-40EF-9E4B-65F261EF73D4}" type="slidenum">
              <a:rPr lang="ar-EG" smtClean="0"/>
              <a:pPr/>
              <a:t>‹#›</a:t>
            </a:fld>
            <a:endParaRPr lang="ar-EG"/>
          </a:p>
        </p:txBody>
      </p:sp>
    </p:spTree>
    <p:extLst>
      <p:ext uri="{BB962C8B-B14F-4D97-AF65-F5344CB8AC3E}">
        <p14:creationId xmlns:p14="http://schemas.microsoft.com/office/powerpoint/2010/main" val="3209058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16152-592A-4FED-BCD3-947316C0FEE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FA7F5E2-9C73-459E-AE58-DDD12086E25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2D3F3E-4A29-46BF-A7FC-F9263F708A96}"/>
              </a:ext>
            </a:extLst>
          </p:cNvPr>
          <p:cNvSpPr>
            <a:spLocks noGrp="1"/>
          </p:cNvSpPr>
          <p:nvPr>
            <p:ph type="dt" sz="half" idx="10"/>
          </p:nvPr>
        </p:nvSpPr>
        <p:spPr/>
        <p:txBody>
          <a:bodyPr/>
          <a:lstStyle/>
          <a:p>
            <a:fld id="{1DCED3D6-9B69-4CDC-9348-DC0807AA2194}" type="datetimeFigureOut">
              <a:rPr lang="ar-EG" smtClean="0"/>
              <a:pPr/>
              <a:t>24/07/1441</a:t>
            </a:fld>
            <a:endParaRPr lang="ar-EG"/>
          </a:p>
        </p:txBody>
      </p:sp>
      <p:sp>
        <p:nvSpPr>
          <p:cNvPr id="5" name="Footer Placeholder 4">
            <a:extLst>
              <a:ext uri="{FF2B5EF4-FFF2-40B4-BE49-F238E27FC236}">
                <a16:creationId xmlns:a16="http://schemas.microsoft.com/office/drawing/2014/main" id="{1A1D047C-0B2F-490F-B2D5-5632C1E5CE1A}"/>
              </a:ext>
            </a:extLst>
          </p:cNvPr>
          <p:cNvSpPr>
            <a:spLocks noGrp="1"/>
          </p:cNvSpPr>
          <p:nvPr>
            <p:ph type="ftr" sz="quarter" idx="11"/>
          </p:nvPr>
        </p:nvSpPr>
        <p:spPr/>
        <p:txBody>
          <a:bodyPr/>
          <a:lstStyle/>
          <a:p>
            <a:endParaRPr lang="ar-EG"/>
          </a:p>
        </p:txBody>
      </p:sp>
      <p:sp>
        <p:nvSpPr>
          <p:cNvPr id="6" name="Slide Number Placeholder 5">
            <a:extLst>
              <a:ext uri="{FF2B5EF4-FFF2-40B4-BE49-F238E27FC236}">
                <a16:creationId xmlns:a16="http://schemas.microsoft.com/office/drawing/2014/main" id="{06FFA63F-3D0F-4A4D-BA77-8B3D62E7D24D}"/>
              </a:ext>
            </a:extLst>
          </p:cNvPr>
          <p:cNvSpPr>
            <a:spLocks noGrp="1"/>
          </p:cNvSpPr>
          <p:nvPr>
            <p:ph type="sldNum" sz="quarter" idx="12"/>
          </p:nvPr>
        </p:nvSpPr>
        <p:spPr/>
        <p:txBody>
          <a:bodyPr/>
          <a:lstStyle/>
          <a:p>
            <a:fld id="{4968AE99-8EE9-40EF-9E4B-65F261EF73D4}" type="slidenum">
              <a:rPr lang="ar-EG" smtClean="0"/>
              <a:pPr/>
              <a:t>‹#›</a:t>
            </a:fld>
            <a:endParaRPr lang="ar-EG"/>
          </a:p>
        </p:txBody>
      </p:sp>
    </p:spTree>
    <p:extLst>
      <p:ext uri="{BB962C8B-B14F-4D97-AF65-F5344CB8AC3E}">
        <p14:creationId xmlns:p14="http://schemas.microsoft.com/office/powerpoint/2010/main" val="1794350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980E5-8E67-4857-A0A7-D3A2EB18A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6F7C28-4B30-4A74-B1D1-A45B7F39AB9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5688EC-FF76-41CE-A424-8D306A2AC62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CA2F55-6414-4264-89ED-38623FCBF683}"/>
              </a:ext>
            </a:extLst>
          </p:cNvPr>
          <p:cNvSpPr>
            <a:spLocks noGrp="1"/>
          </p:cNvSpPr>
          <p:nvPr>
            <p:ph type="dt" sz="half" idx="10"/>
          </p:nvPr>
        </p:nvSpPr>
        <p:spPr/>
        <p:txBody>
          <a:bodyPr/>
          <a:lstStyle/>
          <a:p>
            <a:fld id="{1DCED3D6-9B69-4CDC-9348-DC0807AA2194}" type="datetimeFigureOut">
              <a:rPr lang="ar-EG" smtClean="0"/>
              <a:pPr/>
              <a:t>24/07/1441</a:t>
            </a:fld>
            <a:endParaRPr lang="ar-EG"/>
          </a:p>
        </p:txBody>
      </p:sp>
      <p:sp>
        <p:nvSpPr>
          <p:cNvPr id="6" name="Footer Placeholder 5">
            <a:extLst>
              <a:ext uri="{FF2B5EF4-FFF2-40B4-BE49-F238E27FC236}">
                <a16:creationId xmlns:a16="http://schemas.microsoft.com/office/drawing/2014/main" id="{B5BE3B3C-3B05-44A7-AC17-325A0AAFABA3}"/>
              </a:ext>
            </a:extLst>
          </p:cNvPr>
          <p:cNvSpPr>
            <a:spLocks noGrp="1"/>
          </p:cNvSpPr>
          <p:nvPr>
            <p:ph type="ftr" sz="quarter" idx="11"/>
          </p:nvPr>
        </p:nvSpPr>
        <p:spPr/>
        <p:txBody>
          <a:bodyPr/>
          <a:lstStyle/>
          <a:p>
            <a:endParaRPr lang="ar-EG"/>
          </a:p>
        </p:txBody>
      </p:sp>
      <p:sp>
        <p:nvSpPr>
          <p:cNvPr id="7" name="Slide Number Placeholder 6">
            <a:extLst>
              <a:ext uri="{FF2B5EF4-FFF2-40B4-BE49-F238E27FC236}">
                <a16:creationId xmlns:a16="http://schemas.microsoft.com/office/drawing/2014/main" id="{8730B062-C500-456B-893C-74B3EAF3D6DE}"/>
              </a:ext>
            </a:extLst>
          </p:cNvPr>
          <p:cNvSpPr>
            <a:spLocks noGrp="1"/>
          </p:cNvSpPr>
          <p:nvPr>
            <p:ph type="sldNum" sz="quarter" idx="12"/>
          </p:nvPr>
        </p:nvSpPr>
        <p:spPr/>
        <p:txBody>
          <a:bodyPr/>
          <a:lstStyle/>
          <a:p>
            <a:fld id="{4968AE99-8EE9-40EF-9E4B-65F261EF73D4}" type="slidenum">
              <a:rPr lang="ar-EG" smtClean="0"/>
              <a:pPr/>
              <a:t>‹#›</a:t>
            </a:fld>
            <a:endParaRPr lang="ar-EG"/>
          </a:p>
        </p:txBody>
      </p:sp>
    </p:spTree>
    <p:extLst>
      <p:ext uri="{BB962C8B-B14F-4D97-AF65-F5344CB8AC3E}">
        <p14:creationId xmlns:p14="http://schemas.microsoft.com/office/powerpoint/2010/main" val="2563075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4E20-9302-4BC5-9929-C9189175BB2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028DF7-8777-4FE9-B68C-288C668F95A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722502A-07E4-4590-9711-C1E7E9DED26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B1A4D2-E115-416E-B138-F3A921CC06B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6CD1B6B-7371-4553-9117-2B36C4A20254}"/>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8F67D4-D2DA-4815-AD65-19431B4C5488}"/>
              </a:ext>
            </a:extLst>
          </p:cNvPr>
          <p:cNvSpPr>
            <a:spLocks noGrp="1"/>
          </p:cNvSpPr>
          <p:nvPr>
            <p:ph type="dt" sz="half" idx="10"/>
          </p:nvPr>
        </p:nvSpPr>
        <p:spPr/>
        <p:txBody>
          <a:bodyPr/>
          <a:lstStyle/>
          <a:p>
            <a:fld id="{1DCED3D6-9B69-4CDC-9348-DC0807AA2194}" type="datetimeFigureOut">
              <a:rPr lang="ar-EG" smtClean="0"/>
              <a:pPr/>
              <a:t>24/07/1441</a:t>
            </a:fld>
            <a:endParaRPr lang="ar-EG"/>
          </a:p>
        </p:txBody>
      </p:sp>
      <p:sp>
        <p:nvSpPr>
          <p:cNvPr id="8" name="Footer Placeholder 7">
            <a:extLst>
              <a:ext uri="{FF2B5EF4-FFF2-40B4-BE49-F238E27FC236}">
                <a16:creationId xmlns:a16="http://schemas.microsoft.com/office/drawing/2014/main" id="{501A5E25-F052-41EB-8C58-D9BF5F5D3E1D}"/>
              </a:ext>
            </a:extLst>
          </p:cNvPr>
          <p:cNvSpPr>
            <a:spLocks noGrp="1"/>
          </p:cNvSpPr>
          <p:nvPr>
            <p:ph type="ftr" sz="quarter" idx="11"/>
          </p:nvPr>
        </p:nvSpPr>
        <p:spPr/>
        <p:txBody>
          <a:bodyPr/>
          <a:lstStyle/>
          <a:p>
            <a:endParaRPr lang="ar-EG"/>
          </a:p>
        </p:txBody>
      </p:sp>
      <p:sp>
        <p:nvSpPr>
          <p:cNvPr id="9" name="Slide Number Placeholder 8">
            <a:extLst>
              <a:ext uri="{FF2B5EF4-FFF2-40B4-BE49-F238E27FC236}">
                <a16:creationId xmlns:a16="http://schemas.microsoft.com/office/drawing/2014/main" id="{878D9B44-06CF-489A-904F-705E3A5695D0}"/>
              </a:ext>
            </a:extLst>
          </p:cNvPr>
          <p:cNvSpPr>
            <a:spLocks noGrp="1"/>
          </p:cNvSpPr>
          <p:nvPr>
            <p:ph type="sldNum" sz="quarter" idx="12"/>
          </p:nvPr>
        </p:nvSpPr>
        <p:spPr/>
        <p:txBody>
          <a:bodyPr/>
          <a:lstStyle/>
          <a:p>
            <a:fld id="{4968AE99-8EE9-40EF-9E4B-65F261EF73D4}" type="slidenum">
              <a:rPr lang="ar-EG" smtClean="0"/>
              <a:pPr/>
              <a:t>‹#›</a:t>
            </a:fld>
            <a:endParaRPr lang="ar-EG"/>
          </a:p>
        </p:txBody>
      </p:sp>
    </p:spTree>
    <p:extLst>
      <p:ext uri="{BB962C8B-B14F-4D97-AF65-F5344CB8AC3E}">
        <p14:creationId xmlns:p14="http://schemas.microsoft.com/office/powerpoint/2010/main" val="2962719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905A1-E60F-4DAF-BE4E-C3A39D5097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0A7533-589C-427F-8AB1-63B6012C8A92}"/>
              </a:ext>
            </a:extLst>
          </p:cNvPr>
          <p:cNvSpPr>
            <a:spLocks noGrp="1"/>
          </p:cNvSpPr>
          <p:nvPr>
            <p:ph type="dt" sz="half" idx="10"/>
          </p:nvPr>
        </p:nvSpPr>
        <p:spPr/>
        <p:txBody>
          <a:bodyPr/>
          <a:lstStyle/>
          <a:p>
            <a:fld id="{1DCED3D6-9B69-4CDC-9348-DC0807AA2194}" type="datetimeFigureOut">
              <a:rPr lang="ar-EG" smtClean="0"/>
              <a:pPr/>
              <a:t>24/07/1441</a:t>
            </a:fld>
            <a:endParaRPr lang="ar-EG"/>
          </a:p>
        </p:txBody>
      </p:sp>
      <p:sp>
        <p:nvSpPr>
          <p:cNvPr id="4" name="Footer Placeholder 3">
            <a:extLst>
              <a:ext uri="{FF2B5EF4-FFF2-40B4-BE49-F238E27FC236}">
                <a16:creationId xmlns:a16="http://schemas.microsoft.com/office/drawing/2014/main" id="{31C0EDCB-2C3B-4376-8435-28B49B0B872F}"/>
              </a:ext>
            </a:extLst>
          </p:cNvPr>
          <p:cNvSpPr>
            <a:spLocks noGrp="1"/>
          </p:cNvSpPr>
          <p:nvPr>
            <p:ph type="ftr" sz="quarter" idx="11"/>
          </p:nvPr>
        </p:nvSpPr>
        <p:spPr/>
        <p:txBody>
          <a:bodyPr/>
          <a:lstStyle/>
          <a:p>
            <a:endParaRPr lang="ar-EG"/>
          </a:p>
        </p:txBody>
      </p:sp>
      <p:sp>
        <p:nvSpPr>
          <p:cNvPr id="5" name="Slide Number Placeholder 4">
            <a:extLst>
              <a:ext uri="{FF2B5EF4-FFF2-40B4-BE49-F238E27FC236}">
                <a16:creationId xmlns:a16="http://schemas.microsoft.com/office/drawing/2014/main" id="{A0F13B3D-F053-4BBE-8C49-06686AB389A9}"/>
              </a:ext>
            </a:extLst>
          </p:cNvPr>
          <p:cNvSpPr>
            <a:spLocks noGrp="1"/>
          </p:cNvSpPr>
          <p:nvPr>
            <p:ph type="sldNum" sz="quarter" idx="12"/>
          </p:nvPr>
        </p:nvSpPr>
        <p:spPr/>
        <p:txBody>
          <a:bodyPr/>
          <a:lstStyle/>
          <a:p>
            <a:fld id="{4968AE99-8EE9-40EF-9E4B-65F261EF73D4}" type="slidenum">
              <a:rPr lang="ar-EG" smtClean="0"/>
              <a:pPr/>
              <a:t>‹#›</a:t>
            </a:fld>
            <a:endParaRPr lang="ar-EG"/>
          </a:p>
        </p:txBody>
      </p:sp>
    </p:spTree>
    <p:extLst>
      <p:ext uri="{BB962C8B-B14F-4D97-AF65-F5344CB8AC3E}">
        <p14:creationId xmlns:p14="http://schemas.microsoft.com/office/powerpoint/2010/main" val="3663091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93C13F-E81E-495C-B919-CC8E29E438A9}"/>
              </a:ext>
            </a:extLst>
          </p:cNvPr>
          <p:cNvSpPr>
            <a:spLocks noGrp="1"/>
          </p:cNvSpPr>
          <p:nvPr>
            <p:ph type="dt" sz="half" idx="10"/>
          </p:nvPr>
        </p:nvSpPr>
        <p:spPr/>
        <p:txBody>
          <a:bodyPr/>
          <a:lstStyle/>
          <a:p>
            <a:fld id="{1DCED3D6-9B69-4CDC-9348-DC0807AA2194}" type="datetimeFigureOut">
              <a:rPr lang="ar-EG" smtClean="0"/>
              <a:pPr/>
              <a:t>24/07/1441</a:t>
            </a:fld>
            <a:endParaRPr lang="ar-EG"/>
          </a:p>
        </p:txBody>
      </p:sp>
      <p:sp>
        <p:nvSpPr>
          <p:cNvPr id="3" name="Footer Placeholder 2">
            <a:extLst>
              <a:ext uri="{FF2B5EF4-FFF2-40B4-BE49-F238E27FC236}">
                <a16:creationId xmlns:a16="http://schemas.microsoft.com/office/drawing/2014/main" id="{819EFB43-D108-4F07-8E6D-E9C86C3F7141}"/>
              </a:ext>
            </a:extLst>
          </p:cNvPr>
          <p:cNvSpPr>
            <a:spLocks noGrp="1"/>
          </p:cNvSpPr>
          <p:nvPr>
            <p:ph type="ftr" sz="quarter" idx="11"/>
          </p:nvPr>
        </p:nvSpPr>
        <p:spPr/>
        <p:txBody>
          <a:bodyPr/>
          <a:lstStyle/>
          <a:p>
            <a:endParaRPr lang="ar-EG"/>
          </a:p>
        </p:txBody>
      </p:sp>
      <p:sp>
        <p:nvSpPr>
          <p:cNvPr id="4" name="Slide Number Placeholder 3">
            <a:extLst>
              <a:ext uri="{FF2B5EF4-FFF2-40B4-BE49-F238E27FC236}">
                <a16:creationId xmlns:a16="http://schemas.microsoft.com/office/drawing/2014/main" id="{1CE6A96A-138D-4090-9DE1-07DD7E4E08B4}"/>
              </a:ext>
            </a:extLst>
          </p:cNvPr>
          <p:cNvSpPr>
            <a:spLocks noGrp="1"/>
          </p:cNvSpPr>
          <p:nvPr>
            <p:ph type="sldNum" sz="quarter" idx="12"/>
          </p:nvPr>
        </p:nvSpPr>
        <p:spPr/>
        <p:txBody>
          <a:bodyPr/>
          <a:lstStyle/>
          <a:p>
            <a:fld id="{4968AE99-8EE9-40EF-9E4B-65F261EF73D4}" type="slidenum">
              <a:rPr lang="ar-EG" smtClean="0"/>
              <a:pPr/>
              <a:t>‹#›</a:t>
            </a:fld>
            <a:endParaRPr lang="ar-EG"/>
          </a:p>
        </p:txBody>
      </p:sp>
    </p:spTree>
    <p:extLst>
      <p:ext uri="{BB962C8B-B14F-4D97-AF65-F5344CB8AC3E}">
        <p14:creationId xmlns:p14="http://schemas.microsoft.com/office/powerpoint/2010/main" val="2406999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3E9FB-280C-4DD3-B66E-49887D8E5F3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F09A9EB-4AAA-43E5-8330-F4AD598CD30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E359B0-92EA-47DB-8B1D-8B967F5A4ED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2B1B0BE-12C5-4830-874E-6D9A4B11B05D}"/>
              </a:ext>
            </a:extLst>
          </p:cNvPr>
          <p:cNvSpPr>
            <a:spLocks noGrp="1"/>
          </p:cNvSpPr>
          <p:nvPr>
            <p:ph type="dt" sz="half" idx="10"/>
          </p:nvPr>
        </p:nvSpPr>
        <p:spPr/>
        <p:txBody>
          <a:bodyPr/>
          <a:lstStyle/>
          <a:p>
            <a:fld id="{1DCED3D6-9B69-4CDC-9348-DC0807AA2194}" type="datetimeFigureOut">
              <a:rPr lang="ar-EG" smtClean="0"/>
              <a:pPr/>
              <a:t>24/07/1441</a:t>
            </a:fld>
            <a:endParaRPr lang="ar-EG"/>
          </a:p>
        </p:txBody>
      </p:sp>
      <p:sp>
        <p:nvSpPr>
          <p:cNvPr id="6" name="Footer Placeholder 5">
            <a:extLst>
              <a:ext uri="{FF2B5EF4-FFF2-40B4-BE49-F238E27FC236}">
                <a16:creationId xmlns:a16="http://schemas.microsoft.com/office/drawing/2014/main" id="{48A738A7-A624-4D9A-A6A1-FE97B4E12611}"/>
              </a:ext>
            </a:extLst>
          </p:cNvPr>
          <p:cNvSpPr>
            <a:spLocks noGrp="1"/>
          </p:cNvSpPr>
          <p:nvPr>
            <p:ph type="ftr" sz="quarter" idx="11"/>
          </p:nvPr>
        </p:nvSpPr>
        <p:spPr/>
        <p:txBody>
          <a:bodyPr/>
          <a:lstStyle/>
          <a:p>
            <a:endParaRPr lang="ar-EG"/>
          </a:p>
        </p:txBody>
      </p:sp>
      <p:sp>
        <p:nvSpPr>
          <p:cNvPr id="7" name="Slide Number Placeholder 6">
            <a:extLst>
              <a:ext uri="{FF2B5EF4-FFF2-40B4-BE49-F238E27FC236}">
                <a16:creationId xmlns:a16="http://schemas.microsoft.com/office/drawing/2014/main" id="{478FF2D2-3DA6-4A57-BD44-D84C22FED5CB}"/>
              </a:ext>
            </a:extLst>
          </p:cNvPr>
          <p:cNvSpPr>
            <a:spLocks noGrp="1"/>
          </p:cNvSpPr>
          <p:nvPr>
            <p:ph type="sldNum" sz="quarter" idx="12"/>
          </p:nvPr>
        </p:nvSpPr>
        <p:spPr/>
        <p:txBody>
          <a:bodyPr/>
          <a:lstStyle/>
          <a:p>
            <a:fld id="{4968AE99-8EE9-40EF-9E4B-65F261EF73D4}" type="slidenum">
              <a:rPr lang="ar-EG" smtClean="0"/>
              <a:pPr/>
              <a:t>‹#›</a:t>
            </a:fld>
            <a:endParaRPr lang="ar-EG"/>
          </a:p>
        </p:txBody>
      </p:sp>
    </p:spTree>
    <p:extLst>
      <p:ext uri="{BB962C8B-B14F-4D97-AF65-F5344CB8AC3E}">
        <p14:creationId xmlns:p14="http://schemas.microsoft.com/office/powerpoint/2010/main" val="199041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16A2A-B65F-4604-A669-7B24C580BF6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7EBB6B7-7A4B-42DF-80B8-BB6DC62C24F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C142535-9AE4-4759-A9C0-82DD5D64ED4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916454A-190A-4499-B0E5-32C1C6D1585E}"/>
              </a:ext>
            </a:extLst>
          </p:cNvPr>
          <p:cNvSpPr>
            <a:spLocks noGrp="1"/>
          </p:cNvSpPr>
          <p:nvPr>
            <p:ph type="dt" sz="half" idx="10"/>
          </p:nvPr>
        </p:nvSpPr>
        <p:spPr/>
        <p:txBody>
          <a:bodyPr/>
          <a:lstStyle/>
          <a:p>
            <a:fld id="{1DCED3D6-9B69-4CDC-9348-DC0807AA2194}" type="datetimeFigureOut">
              <a:rPr lang="ar-EG" smtClean="0"/>
              <a:pPr/>
              <a:t>24/07/1441</a:t>
            </a:fld>
            <a:endParaRPr lang="ar-EG"/>
          </a:p>
        </p:txBody>
      </p:sp>
      <p:sp>
        <p:nvSpPr>
          <p:cNvPr id="6" name="Footer Placeholder 5">
            <a:extLst>
              <a:ext uri="{FF2B5EF4-FFF2-40B4-BE49-F238E27FC236}">
                <a16:creationId xmlns:a16="http://schemas.microsoft.com/office/drawing/2014/main" id="{FFBB3A0B-5DB7-4E1A-A98C-706DA2A7E950}"/>
              </a:ext>
            </a:extLst>
          </p:cNvPr>
          <p:cNvSpPr>
            <a:spLocks noGrp="1"/>
          </p:cNvSpPr>
          <p:nvPr>
            <p:ph type="ftr" sz="quarter" idx="11"/>
          </p:nvPr>
        </p:nvSpPr>
        <p:spPr/>
        <p:txBody>
          <a:bodyPr/>
          <a:lstStyle/>
          <a:p>
            <a:endParaRPr lang="ar-EG"/>
          </a:p>
        </p:txBody>
      </p:sp>
      <p:sp>
        <p:nvSpPr>
          <p:cNvPr id="7" name="Slide Number Placeholder 6">
            <a:extLst>
              <a:ext uri="{FF2B5EF4-FFF2-40B4-BE49-F238E27FC236}">
                <a16:creationId xmlns:a16="http://schemas.microsoft.com/office/drawing/2014/main" id="{C99B7753-2A4A-4D2B-9543-CE8BDD5D13AA}"/>
              </a:ext>
            </a:extLst>
          </p:cNvPr>
          <p:cNvSpPr>
            <a:spLocks noGrp="1"/>
          </p:cNvSpPr>
          <p:nvPr>
            <p:ph type="sldNum" sz="quarter" idx="12"/>
          </p:nvPr>
        </p:nvSpPr>
        <p:spPr/>
        <p:txBody>
          <a:bodyPr/>
          <a:lstStyle/>
          <a:p>
            <a:fld id="{4968AE99-8EE9-40EF-9E4B-65F261EF73D4}" type="slidenum">
              <a:rPr lang="ar-EG" smtClean="0"/>
              <a:pPr/>
              <a:t>‹#›</a:t>
            </a:fld>
            <a:endParaRPr lang="ar-EG"/>
          </a:p>
        </p:txBody>
      </p:sp>
    </p:spTree>
    <p:extLst>
      <p:ext uri="{BB962C8B-B14F-4D97-AF65-F5344CB8AC3E}">
        <p14:creationId xmlns:p14="http://schemas.microsoft.com/office/powerpoint/2010/main" val="2599095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01FDB8-D2FB-4C8F-8E2D-3FCCE7D6777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19B80B-69D6-46EC-9D5C-47237E0AA4D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DE937-D87E-4AB1-9B34-DB9088FEEDA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CED3D6-9B69-4CDC-9348-DC0807AA2194}" type="datetimeFigureOut">
              <a:rPr lang="ar-EG" smtClean="0"/>
              <a:pPr/>
              <a:t>24/07/1441</a:t>
            </a:fld>
            <a:endParaRPr lang="ar-EG"/>
          </a:p>
        </p:txBody>
      </p:sp>
      <p:sp>
        <p:nvSpPr>
          <p:cNvPr id="5" name="Footer Placeholder 4">
            <a:extLst>
              <a:ext uri="{FF2B5EF4-FFF2-40B4-BE49-F238E27FC236}">
                <a16:creationId xmlns:a16="http://schemas.microsoft.com/office/drawing/2014/main" id="{10857A85-FE99-4FFB-AB21-8371F0CB663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ar-EG"/>
          </a:p>
        </p:txBody>
      </p:sp>
      <p:sp>
        <p:nvSpPr>
          <p:cNvPr id="6" name="Slide Number Placeholder 5">
            <a:extLst>
              <a:ext uri="{FF2B5EF4-FFF2-40B4-BE49-F238E27FC236}">
                <a16:creationId xmlns:a16="http://schemas.microsoft.com/office/drawing/2014/main" id="{351F075B-F867-468E-B1E2-23E0BAB52BA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968AE99-8EE9-40EF-9E4B-65F261EF73D4}" type="slidenum">
              <a:rPr lang="ar-EG" smtClean="0"/>
              <a:pPr/>
              <a:t>‹#›</a:t>
            </a:fld>
            <a:endParaRPr lang="ar-EG"/>
          </a:p>
        </p:txBody>
      </p:sp>
    </p:spTree>
    <p:extLst>
      <p:ext uri="{BB962C8B-B14F-4D97-AF65-F5344CB8AC3E}">
        <p14:creationId xmlns:p14="http://schemas.microsoft.com/office/powerpoint/2010/main" val="67998197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sp>
        <p:nvSpPr>
          <p:cNvPr id="3" name="Content Placeholder 2"/>
          <p:cNvSpPr>
            <a:spLocks noGrp="1"/>
          </p:cNvSpPr>
          <p:nvPr>
            <p:ph idx="1"/>
          </p:nvPr>
        </p:nvSpPr>
        <p:spPr/>
        <p:txBody>
          <a:bodyPr/>
          <a:lstStyle/>
          <a:p>
            <a:endParaRPr lang="ar-EG"/>
          </a:p>
        </p:txBody>
      </p:sp>
      <p:pic>
        <p:nvPicPr>
          <p:cNvPr id="2050" name="Picture 2"/>
          <p:cNvPicPr>
            <a:picLocks noChangeAspect="1" noChangeArrowheads="1"/>
          </p:cNvPicPr>
          <p:nvPr/>
        </p:nvPicPr>
        <p:blipFill>
          <a:blip r:embed="rId4"/>
          <a:srcRect/>
          <a:stretch>
            <a:fillRect/>
          </a:stretch>
        </p:blipFill>
        <p:spPr bwMode="auto">
          <a:xfrm>
            <a:off x="-4233" y="0"/>
            <a:ext cx="9148233" cy="6861175"/>
          </a:xfrm>
          <a:prstGeom prst="rect">
            <a:avLst/>
          </a:prstGeom>
          <a:noFill/>
          <a:ln w="9525">
            <a:noFill/>
            <a:miter lim="800000"/>
            <a:headEnd/>
            <a:tailEnd/>
          </a:ln>
          <a:effectLst/>
        </p:spPr>
      </p:pic>
      <p:pic>
        <p:nvPicPr>
          <p:cNvPr id="4" name="Audio 3">
            <a:hlinkClick r:id="" action="ppaction://media"/>
            <a:extLst>
              <a:ext uri="{FF2B5EF4-FFF2-40B4-BE49-F238E27FC236}">
                <a16:creationId xmlns:a16="http://schemas.microsoft.com/office/drawing/2014/main" id="{DB4996C1-C92B-4881-8C51-1E0C1BF126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620"/>
    </mc:Choice>
    <mc:Fallback>
      <p:transition spd="slow" advTm="33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a:bodyPr>
          <a:lstStyle/>
          <a:p>
            <a:pPr algn="ctr"/>
            <a:r>
              <a:rPr lang="en-GB" sz="4400" b="1" i="1" u="sng" dirty="0"/>
              <a:t>Abortion</a:t>
            </a:r>
            <a:br>
              <a:rPr lang="en-US" sz="4400" dirty="0"/>
            </a:br>
            <a:endParaRPr lang="en-US" sz="4400" dirty="0"/>
          </a:p>
        </p:txBody>
      </p:sp>
      <p:sp>
        <p:nvSpPr>
          <p:cNvPr id="3" name="Content Placeholder 2"/>
          <p:cNvSpPr>
            <a:spLocks noGrp="1"/>
          </p:cNvSpPr>
          <p:nvPr>
            <p:ph idx="1"/>
          </p:nvPr>
        </p:nvSpPr>
        <p:spPr/>
        <p:txBody>
          <a:bodyPr>
            <a:normAutofit/>
          </a:bodyPr>
          <a:lstStyle/>
          <a:p>
            <a:pPr marL="0" indent="0" algn="l" rtl="0">
              <a:buFont typeface="Arial" charset="0"/>
              <a:buNone/>
              <a:defRPr/>
            </a:pPr>
            <a:r>
              <a:rPr lang="en-GB" sz="3600" b="1" dirty="0"/>
              <a:t> </a:t>
            </a:r>
            <a:endParaRPr lang="en-US" sz="3600" b="1" dirty="0"/>
          </a:p>
          <a:p>
            <a:pPr algn="l" rtl="0">
              <a:buFont typeface="Arial" charset="0"/>
              <a:buChar char="•"/>
              <a:defRPr/>
            </a:pPr>
            <a:r>
              <a:rPr lang="en-US" sz="3600" b="1" dirty="0"/>
              <a:t>Abortion may be </a:t>
            </a:r>
            <a:r>
              <a:rPr lang="en-US" sz="3600" b="1" dirty="0">
                <a:solidFill>
                  <a:srgbClr val="FF0000"/>
                </a:solidFill>
              </a:rPr>
              <a:t>spontaneous</a:t>
            </a:r>
            <a:r>
              <a:rPr lang="en-US" sz="3600" b="1" dirty="0"/>
              <a:t> or induced. Spontaneous abortion may be due to diseases in the mother or in the ovum itself.</a:t>
            </a:r>
          </a:p>
          <a:p>
            <a:pPr algn="l" rtl="0">
              <a:buFont typeface="Arial" charset="0"/>
              <a:buChar char="•"/>
              <a:defRPr/>
            </a:pPr>
            <a:endParaRPr lang="en-US" sz="3600" b="1" dirty="0"/>
          </a:p>
          <a:p>
            <a:pPr algn="l" rtl="0">
              <a:buFont typeface="Arial" charset="0"/>
              <a:buChar char="•"/>
              <a:defRPr/>
            </a:pPr>
            <a:r>
              <a:rPr lang="en-GB" sz="3600" b="1" dirty="0"/>
              <a:t>Legal importance here about  the </a:t>
            </a:r>
            <a:r>
              <a:rPr lang="en-GB" sz="3600" b="1" dirty="0">
                <a:solidFill>
                  <a:srgbClr val="FF0000"/>
                </a:solidFill>
              </a:rPr>
              <a:t>induced</a:t>
            </a:r>
            <a:r>
              <a:rPr lang="en-GB" sz="3600" b="1" dirty="0"/>
              <a:t> abortion.</a:t>
            </a:r>
            <a:endParaRPr lang="en-US" sz="3600" b="1" dirty="0"/>
          </a:p>
          <a:p>
            <a:pPr algn="l" rtl="0">
              <a:buFont typeface="Arial" charset="0"/>
              <a:buChar char="•"/>
              <a:defRPr/>
            </a:pPr>
            <a:endParaRPr lang="en-US" sz="3600" b="1" dirty="0"/>
          </a:p>
        </p:txBody>
      </p:sp>
      <p:pic>
        <p:nvPicPr>
          <p:cNvPr id="2" name="Audio 1">
            <a:hlinkClick r:id="" action="ppaction://media"/>
            <a:extLst>
              <a:ext uri="{FF2B5EF4-FFF2-40B4-BE49-F238E27FC236}">
                <a16:creationId xmlns:a16="http://schemas.microsoft.com/office/drawing/2014/main" id="{5346E441-5A4B-4750-AD81-A048F2B562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p:transition advTm="516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p:txBody>
          <a:bodyPr>
            <a:normAutofit/>
          </a:bodyPr>
          <a:lstStyle/>
          <a:p>
            <a:pPr algn="ctr"/>
            <a:r>
              <a:rPr lang="en-US" sz="4400" b="1" i="1" u="sng" dirty="0">
                <a:solidFill>
                  <a:schemeClr val="accent2"/>
                </a:solidFill>
              </a:rPr>
              <a:t>Induced abortion</a:t>
            </a:r>
            <a:endParaRPr lang="en-US" sz="4400" b="1" dirty="0">
              <a:solidFill>
                <a:schemeClr val="accent2"/>
              </a:solidFill>
            </a:endParaRPr>
          </a:p>
        </p:txBody>
      </p:sp>
      <p:sp>
        <p:nvSpPr>
          <p:cNvPr id="26627" name="Content Placeholder 2"/>
          <p:cNvSpPr>
            <a:spLocks noGrp="1"/>
          </p:cNvSpPr>
          <p:nvPr>
            <p:ph idx="1"/>
          </p:nvPr>
        </p:nvSpPr>
        <p:spPr/>
        <p:txBody>
          <a:bodyPr>
            <a:normAutofit/>
          </a:bodyPr>
          <a:lstStyle/>
          <a:p>
            <a:pPr algn="just" rtl="0"/>
            <a:r>
              <a:rPr lang="en-US" sz="3600" dirty="0"/>
              <a:t>May be </a:t>
            </a:r>
            <a:r>
              <a:rPr lang="en-US" sz="3600" dirty="0">
                <a:solidFill>
                  <a:srgbClr val="FF0000"/>
                </a:solidFill>
              </a:rPr>
              <a:t>therapeutic or criminal </a:t>
            </a:r>
            <a:r>
              <a:rPr lang="en-US" sz="3600" dirty="0"/>
              <a:t>abortion:</a:t>
            </a:r>
          </a:p>
          <a:p>
            <a:pPr algn="just" rtl="0">
              <a:buNone/>
            </a:pPr>
            <a:r>
              <a:rPr lang="en-US" sz="3600" b="1" i="1" u="sng" dirty="0">
                <a:solidFill>
                  <a:schemeClr val="accent2"/>
                </a:solidFill>
              </a:rPr>
              <a:t>Therapeutic abortion</a:t>
            </a:r>
            <a:r>
              <a:rPr lang="en-US" sz="3600" dirty="0">
                <a:solidFill>
                  <a:schemeClr val="accent2"/>
                </a:solidFill>
              </a:rPr>
              <a:t> :</a:t>
            </a:r>
          </a:p>
          <a:p>
            <a:pPr algn="just" rtl="0"/>
            <a:r>
              <a:rPr lang="en-US" sz="3600" dirty="0"/>
              <a:t>  It is the expulsion of the contents of a pregnant uterus done under medical supervision to save the life of the mother when the continuation of pregnancy endangers her life.</a:t>
            </a:r>
          </a:p>
        </p:txBody>
      </p:sp>
      <p:pic>
        <p:nvPicPr>
          <p:cNvPr id="2" name="Audio 1">
            <a:hlinkClick r:id="" action="ppaction://media"/>
            <a:extLst>
              <a:ext uri="{FF2B5EF4-FFF2-40B4-BE49-F238E27FC236}">
                <a16:creationId xmlns:a16="http://schemas.microsoft.com/office/drawing/2014/main" id="{717A13D0-574F-4428-81DA-711382477A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p:transition advTm="385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7651" name="Content Placeholder 2"/>
          <p:cNvSpPr>
            <a:spLocks noGrp="1"/>
          </p:cNvSpPr>
          <p:nvPr>
            <p:ph idx="1"/>
          </p:nvPr>
        </p:nvSpPr>
        <p:spPr>
          <a:xfrm>
            <a:off x="628650" y="332656"/>
            <a:ext cx="7886700" cy="5844307"/>
          </a:xfrm>
        </p:spPr>
        <p:txBody>
          <a:bodyPr>
            <a:noAutofit/>
          </a:bodyPr>
          <a:lstStyle/>
          <a:p>
            <a:pPr algn="l" rtl="0">
              <a:buNone/>
            </a:pPr>
            <a:r>
              <a:rPr lang="en-GB" sz="4000" b="1" dirty="0">
                <a:solidFill>
                  <a:srgbClr val="FF0000"/>
                </a:solidFill>
              </a:rPr>
              <a:t> indications of therapeutic abortion</a:t>
            </a:r>
            <a:r>
              <a:rPr lang="en-GB" sz="4000" b="1" dirty="0"/>
              <a:t>: may be </a:t>
            </a:r>
          </a:p>
          <a:p>
            <a:pPr algn="l" rtl="0"/>
            <a:r>
              <a:rPr lang="en-GB" sz="4000" b="1" dirty="0"/>
              <a:t>1- General diseases like uncompensated heart disease, uncontrolled diabetes, uncontrolled hypertension or renal failure.</a:t>
            </a:r>
          </a:p>
          <a:p>
            <a:pPr algn="l" rtl="0"/>
            <a:r>
              <a:rPr lang="en-GB" sz="4000" b="1" dirty="0"/>
              <a:t> 2- Local disease like cancer cervix</a:t>
            </a:r>
            <a:endParaRPr lang="en-US" sz="4000" b="1" dirty="0"/>
          </a:p>
          <a:p>
            <a:pPr algn="l" rtl="0"/>
            <a:endParaRPr lang="en-US" sz="4000" b="1" dirty="0"/>
          </a:p>
        </p:txBody>
      </p:sp>
      <p:pic>
        <p:nvPicPr>
          <p:cNvPr id="2" name="Audio 1">
            <a:hlinkClick r:id="" action="ppaction://media"/>
            <a:extLst>
              <a:ext uri="{FF2B5EF4-FFF2-40B4-BE49-F238E27FC236}">
                <a16:creationId xmlns:a16="http://schemas.microsoft.com/office/drawing/2014/main" id="{963766A0-7ADB-489D-A3C1-36512D4666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p:transition advTm="207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fontScale="90000"/>
          </a:bodyPr>
          <a:lstStyle/>
          <a:p>
            <a:br>
              <a:rPr lang="ar-EG" sz="3600" b="1" i="1" u="sng" dirty="0">
                <a:solidFill>
                  <a:srgbClr val="FF0000"/>
                </a:solidFill>
              </a:rPr>
            </a:br>
            <a:r>
              <a:rPr lang="en-US" sz="3600" b="1" i="1" u="sng" dirty="0">
                <a:solidFill>
                  <a:srgbClr val="FF0000"/>
                </a:solidFill>
              </a:rPr>
              <a:t>legal precautions before doing therapeutic abortion</a:t>
            </a:r>
            <a:br>
              <a:rPr lang="en-US" dirty="0"/>
            </a:br>
            <a:endParaRPr lang="en-US" dirty="0"/>
          </a:p>
        </p:txBody>
      </p:sp>
      <p:sp>
        <p:nvSpPr>
          <p:cNvPr id="28675" name="Content Placeholder 2"/>
          <p:cNvSpPr>
            <a:spLocks noGrp="1"/>
          </p:cNvSpPr>
          <p:nvPr>
            <p:ph idx="1"/>
          </p:nvPr>
        </p:nvSpPr>
        <p:spPr>
          <a:xfrm>
            <a:off x="457200" y="1600200"/>
            <a:ext cx="8229600" cy="5257800"/>
          </a:xfrm>
        </p:spPr>
        <p:txBody>
          <a:bodyPr>
            <a:normAutofit/>
          </a:bodyPr>
          <a:lstStyle/>
          <a:p>
            <a:pPr marL="0" indent="0" algn="just" rtl="0">
              <a:buFont typeface="Arial" pitchFamily="34" charset="0"/>
              <a:buNone/>
            </a:pPr>
            <a:r>
              <a:rPr lang="en-US" sz="3600" b="1" i="1" dirty="0"/>
              <a:t>1- A written consent should be signed by the woman and her husband.</a:t>
            </a:r>
          </a:p>
          <a:p>
            <a:pPr marL="0" indent="0" algn="just" rtl="0">
              <a:buFont typeface="Arial" pitchFamily="34" charset="0"/>
              <a:buNone/>
            </a:pPr>
            <a:r>
              <a:rPr lang="en-US" sz="3600" b="1" i="1" dirty="0"/>
              <a:t>2- A medical report signed by 2 specialists certifying that the woman’s condition cannot tolerate the pregnancy.</a:t>
            </a:r>
          </a:p>
          <a:p>
            <a:pPr marL="0" indent="0" algn="just" rtl="0">
              <a:buFont typeface="Arial" pitchFamily="34" charset="0"/>
              <a:buNone/>
            </a:pPr>
            <a:r>
              <a:rPr lang="en-US" sz="3600" b="1" i="1" dirty="0"/>
              <a:t>3- The operation should be done in a general or maternity hospital.</a:t>
            </a:r>
          </a:p>
          <a:p>
            <a:pPr marL="0" indent="0" algn="just" rtl="0">
              <a:buFont typeface="Arial" pitchFamily="34" charset="0"/>
              <a:buNone/>
            </a:pPr>
            <a:r>
              <a:rPr lang="en-GB" sz="3600" b="1" i="1" dirty="0"/>
              <a:t>4- These reports should be kept in the hospital files.</a:t>
            </a:r>
            <a:endParaRPr lang="en-US" sz="3600" b="1" i="1" dirty="0"/>
          </a:p>
        </p:txBody>
      </p:sp>
      <p:pic>
        <p:nvPicPr>
          <p:cNvPr id="2" name="Audio 1">
            <a:hlinkClick r:id="" action="ppaction://media"/>
            <a:extLst>
              <a:ext uri="{FF2B5EF4-FFF2-40B4-BE49-F238E27FC236}">
                <a16:creationId xmlns:a16="http://schemas.microsoft.com/office/drawing/2014/main" id="{E4EAF996-98DA-4902-95FA-8BF507E536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p:transition advTm="486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4638"/>
            <a:ext cx="8229600" cy="994122"/>
          </a:xfrm>
        </p:spPr>
        <p:txBody>
          <a:bodyPr>
            <a:normAutofit fontScale="90000"/>
          </a:bodyPr>
          <a:lstStyle/>
          <a:p>
            <a:pPr algn="ctr"/>
            <a:r>
              <a:rPr lang="en-US" sz="4000" b="1" i="1" u="sng" dirty="0">
                <a:solidFill>
                  <a:srgbClr val="FF0000"/>
                </a:solidFill>
              </a:rPr>
              <a:t>Criminal abortion     </a:t>
            </a:r>
            <a:br>
              <a:rPr lang="en-US" sz="4000" b="1" i="1" dirty="0"/>
            </a:br>
            <a:endParaRPr lang="en-US" sz="4000" dirty="0"/>
          </a:p>
        </p:txBody>
      </p:sp>
      <p:sp>
        <p:nvSpPr>
          <p:cNvPr id="29699" name="Content Placeholder 2"/>
          <p:cNvSpPr>
            <a:spLocks noGrp="1"/>
          </p:cNvSpPr>
          <p:nvPr>
            <p:ph idx="1"/>
          </p:nvPr>
        </p:nvSpPr>
        <p:spPr>
          <a:xfrm>
            <a:off x="453794" y="1268760"/>
            <a:ext cx="8229600" cy="5112568"/>
          </a:xfrm>
        </p:spPr>
        <p:txBody>
          <a:bodyPr>
            <a:noAutofit/>
          </a:bodyPr>
          <a:lstStyle/>
          <a:p>
            <a:pPr algn="just" rtl="0"/>
            <a:r>
              <a:rPr lang="en-US" sz="3200" b="1" dirty="0"/>
              <a:t>It is that type of abortion performed  without any medical indications using general or local violence or by intake of </a:t>
            </a:r>
            <a:r>
              <a:rPr lang="en-US" sz="3200" b="1" dirty="0" err="1"/>
              <a:t>abortificiant</a:t>
            </a:r>
            <a:r>
              <a:rPr lang="en-US" sz="3200" b="1" dirty="0"/>
              <a:t> drugs.</a:t>
            </a:r>
          </a:p>
          <a:p>
            <a:pPr algn="just" rtl="0">
              <a:buNone/>
            </a:pPr>
            <a:endParaRPr lang="en-US" sz="3200" b="1" dirty="0"/>
          </a:p>
          <a:p>
            <a:pPr algn="just" rtl="0"/>
            <a:r>
              <a:rPr lang="en-US" sz="3200" b="1" dirty="0"/>
              <a:t>This may endanger the life of the woman because it is done in secrecy  and in a hurry.</a:t>
            </a:r>
          </a:p>
          <a:p>
            <a:pPr algn="just" rtl="0"/>
            <a:r>
              <a:rPr lang="en-US" sz="3200" b="1" dirty="0"/>
              <a:t>The criminal code is accusing any physician who helps a woman for abortion.  He is convicted </a:t>
            </a:r>
            <a:r>
              <a:rPr lang="ar-EG" sz="3200" b="1" dirty="0"/>
              <a:t> يحاكم </a:t>
            </a:r>
            <a:r>
              <a:rPr lang="en-US" sz="3200" b="1" dirty="0"/>
              <a:t>by prison whether with or without her will.</a:t>
            </a:r>
          </a:p>
          <a:p>
            <a:endParaRPr lang="en-US" sz="3200" b="1" dirty="0"/>
          </a:p>
        </p:txBody>
      </p:sp>
      <p:pic>
        <p:nvPicPr>
          <p:cNvPr id="2" name="Audio 1">
            <a:hlinkClick r:id="" action="ppaction://media"/>
            <a:extLst>
              <a:ext uri="{FF2B5EF4-FFF2-40B4-BE49-F238E27FC236}">
                <a16:creationId xmlns:a16="http://schemas.microsoft.com/office/drawing/2014/main" id="{50755B3D-DC8E-40E8-B299-43FF92D192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p:transition advTm="1960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739D4-779B-42FA-8BC7-6853976102B7}"/>
              </a:ext>
            </a:extLst>
          </p:cNvPr>
          <p:cNvSpPr>
            <a:spLocks noGrp="1"/>
          </p:cNvSpPr>
          <p:nvPr>
            <p:ph type="title"/>
          </p:nvPr>
        </p:nvSpPr>
        <p:spPr/>
        <p:txBody>
          <a:bodyPr>
            <a:normAutofit/>
          </a:bodyPr>
          <a:lstStyle/>
          <a:p>
            <a:pPr algn="ctr"/>
            <a:r>
              <a:rPr lang="en-US" sz="4800" b="1" dirty="0">
                <a:solidFill>
                  <a:srgbClr val="FF0000"/>
                </a:solidFill>
              </a:rPr>
              <a:t>Rent uterus</a:t>
            </a:r>
          </a:p>
        </p:txBody>
      </p:sp>
      <p:sp>
        <p:nvSpPr>
          <p:cNvPr id="3" name="Content Placeholder 2">
            <a:extLst>
              <a:ext uri="{FF2B5EF4-FFF2-40B4-BE49-F238E27FC236}">
                <a16:creationId xmlns:a16="http://schemas.microsoft.com/office/drawing/2014/main" id="{6E24DC29-8276-4DF9-AEFF-FD027128CF85}"/>
              </a:ext>
            </a:extLst>
          </p:cNvPr>
          <p:cNvSpPr>
            <a:spLocks noGrp="1"/>
          </p:cNvSpPr>
          <p:nvPr>
            <p:ph idx="1"/>
          </p:nvPr>
        </p:nvSpPr>
        <p:spPr>
          <a:xfrm>
            <a:off x="628650" y="1196752"/>
            <a:ext cx="7886700" cy="5661248"/>
          </a:xfrm>
        </p:spPr>
        <p:txBody>
          <a:bodyPr>
            <a:noAutofit/>
          </a:bodyPr>
          <a:lstStyle/>
          <a:p>
            <a:r>
              <a:rPr lang="en-US" sz="2800" dirty="0"/>
              <a:t>This is illegal technique forbidden in most countries either religious or  ethical except some countries like India which considered as womb’s market.</a:t>
            </a:r>
          </a:p>
          <a:p>
            <a:r>
              <a:rPr lang="en-US" sz="2800" dirty="0"/>
              <a:t>Renting uterus help females which has health problem preventing pregnancy either general ( Cancer, chemotherapy, heart failure) or local deformity in uterus or cervix lead to abortion or even after hysterectomy.</a:t>
            </a:r>
          </a:p>
          <a:p>
            <a:r>
              <a:rPr lang="en-US" sz="2800" dirty="0"/>
              <a:t>Ova from  biological mother, sperms from husband but implantation in a uterus rented from 3</a:t>
            </a:r>
            <a:r>
              <a:rPr lang="en-US" sz="2800" baseline="30000" dirty="0"/>
              <a:t>rd</a:t>
            </a:r>
            <a:r>
              <a:rPr lang="en-US" sz="2800" dirty="0"/>
              <a:t> party through contract paying money </a:t>
            </a:r>
            <a:r>
              <a:rPr lang="en-US" sz="2800" dirty="0" err="1"/>
              <a:t>infront</a:t>
            </a:r>
            <a:r>
              <a:rPr lang="en-US" sz="2800" dirty="0"/>
              <a:t> of receiving child after labor.</a:t>
            </a:r>
          </a:p>
        </p:txBody>
      </p:sp>
      <p:pic>
        <p:nvPicPr>
          <p:cNvPr id="4" name="Audio 3">
            <a:hlinkClick r:id="" action="ppaction://media"/>
            <a:extLst>
              <a:ext uri="{FF2B5EF4-FFF2-40B4-BE49-F238E27FC236}">
                <a16:creationId xmlns:a16="http://schemas.microsoft.com/office/drawing/2014/main" id="{F9A5EDB5-7ED3-4DD1-B2B0-718AA8C21C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00796801"/>
      </p:ext>
    </p:extLst>
  </p:cSld>
  <p:clrMapOvr>
    <a:masterClrMapping/>
  </p:clrMapOvr>
  <mc:AlternateContent xmlns:mc="http://schemas.openxmlformats.org/markup-compatibility/2006">
    <mc:Choice xmlns:p14="http://schemas.microsoft.com/office/powerpoint/2010/main" Requires="p14">
      <p:transition spd="slow" p14:dur="2000" advTm="93796"/>
    </mc:Choice>
    <mc:Fallback>
      <p:transition spd="slow" advTm="93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894ABD-53BB-402A-B1A2-DA4E7A074F49}"/>
              </a:ext>
            </a:extLst>
          </p:cNvPr>
          <p:cNvSpPr>
            <a:spLocks noGrp="1"/>
          </p:cNvSpPr>
          <p:nvPr>
            <p:ph idx="1"/>
          </p:nvPr>
        </p:nvSpPr>
        <p:spPr>
          <a:xfrm>
            <a:off x="628650" y="476672"/>
            <a:ext cx="7886700" cy="6192688"/>
          </a:xfrm>
        </p:spPr>
        <p:txBody>
          <a:bodyPr>
            <a:normAutofit lnSpcReduction="10000"/>
          </a:bodyPr>
          <a:lstStyle/>
          <a:p>
            <a:r>
              <a:rPr lang="en-US" sz="3200" dirty="0"/>
              <a:t>This creates problems  in futures like incest </a:t>
            </a:r>
            <a:r>
              <a:rPr lang="ar-EG" sz="3200" dirty="0"/>
              <a:t> </a:t>
            </a:r>
            <a:r>
              <a:rPr lang="en-US" sz="3200" dirty="0"/>
              <a:t> </a:t>
            </a:r>
            <a:r>
              <a:rPr lang="ar-EG" sz="3200" dirty="0"/>
              <a:t>زنا المحارم</a:t>
            </a:r>
            <a:endParaRPr lang="en-US" sz="3200" dirty="0"/>
          </a:p>
          <a:p>
            <a:r>
              <a:rPr lang="en-US" sz="3200" dirty="0"/>
              <a:t>Germany refuse giving nationality for babies came through rent uterus anywhere.</a:t>
            </a:r>
          </a:p>
          <a:p>
            <a:r>
              <a:rPr lang="en-US" sz="3200" dirty="0" err="1"/>
              <a:t>Nowdays</a:t>
            </a:r>
            <a:r>
              <a:rPr lang="en-US" sz="3200" dirty="0"/>
              <a:t>, uterus transplantation  will succeed solving such problem legally</a:t>
            </a:r>
          </a:p>
          <a:p>
            <a:r>
              <a:rPr lang="en-US" sz="3200" dirty="0"/>
              <a:t>3</a:t>
            </a:r>
            <a:r>
              <a:rPr lang="en-US" sz="3200" baseline="30000" dirty="0"/>
              <a:t>rd</a:t>
            </a:r>
            <a:r>
              <a:rPr lang="en-US" sz="3200" dirty="0"/>
              <a:t> parent techniques which used to help controlling genetic disease </a:t>
            </a:r>
            <a:r>
              <a:rPr lang="en-US" sz="3200" dirty="0" err="1"/>
              <a:t>e.g</a:t>
            </a:r>
            <a:r>
              <a:rPr lang="en-US" sz="3200"/>
              <a:t> (glucose </a:t>
            </a:r>
            <a:r>
              <a:rPr lang="en-US" sz="3200" dirty="0"/>
              <a:t>6 phosphate deficiency Favism) in embryo by using gene mitochondrial from healthy person other than biological parents, had allowed legally in many countries even in U.K which didn’t get approval to such technique for 10 years.</a:t>
            </a:r>
          </a:p>
        </p:txBody>
      </p:sp>
      <p:pic>
        <p:nvPicPr>
          <p:cNvPr id="2" name="Audio 1">
            <a:hlinkClick r:id="" action="ppaction://media"/>
            <a:extLst>
              <a:ext uri="{FF2B5EF4-FFF2-40B4-BE49-F238E27FC236}">
                <a16:creationId xmlns:a16="http://schemas.microsoft.com/office/drawing/2014/main" id="{96EBBD86-D4C9-4A11-B771-653DD46F7D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045459249"/>
      </p:ext>
    </p:extLst>
  </p:cSld>
  <p:clrMapOvr>
    <a:masterClrMapping/>
  </p:clrMapOvr>
  <mc:AlternateContent xmlns:mc="http://schemas.openxmlformats.org/markup-compatibility/2006">
    <mc:Choice xmlns:p14="http://schemas.microsoft.com/office/powerpoint/2010/main" Requires="p14">
      <p:transition spd="slow" p14:dur="2000" advTm="38734"/>
    </mc:Choice>
    <mc:Fallback>
      <p:transition spd="slow" advTm="38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3284538"/>
            <a:ext cx="8501122" cy="3529012"/>
          </a:xfrm>
        </p:spPr>
        <p:txBody>
          <a:bodyPr rtlCol="0">
            <a:noAutofit/>
          </a:bodyPr>
          <a:lstStyle/>
          <a:p>
            <a:pPr marL="514350" indent="-514350" algn="l" rtl="0" eaLnBrk="1" fontAlgn="auto" hangingPunct="1">
              <a:lnSpc>
                <a:spcPct val="90000"/>
              </a:lnSpc>
              <a:spcAft>
                <a:spcPts val="0"/>
              </a:spcAft>
              <a:buFont typeface="+mj-lt"/>
              <a:buAutoNum type="arabicPeriod"/>
              <a:defRPr/>
            </a:pPr>
            <a:r>
              <a:rPr lang="en-US" sz="2800" dirty="0"/>
              <a:t>Voluntary </a:t>
            </a:r>
            <a:r>
              <a:rPr lang="en-US" sz="2800" b="1" dirty="0">
                <a:solidFill>
                  <a:srgbClr val="FF0000"/>
                </a:solidFill>
              </a:rPr>
              <a:t>consent</a:t>
            </a:r>
            <a:r>
              <a:rPr lang="en-US" sz="2800" dirty="0"/>
              <a:t> of the human subject .</a:t>
            </a:r>
          </a:p>
          <a:p>
            <a:pPr marL="514350" indent="-514350" algn="l" rtl="0" eaLnBrk="1" fontAlgn="auto" hangingPunct="1">
              <a:lnSpc>
                <a:spcPct val="90000"/>
              </a:lnSpc>
              <a:spcAft>
                <a:spcPts val="0"/>
              </a:spcAft>
              <a:buFont typeface="+mj-lt"/>
              <a:buAutoNum type="arabicPeriod"/>
              <a:defRPr/>
            </a:pPr>
            <a:r>
              <a:rPr lang="en-US" sz="2800" dirty="0"/>
              <a:t>Fruitful results for the </a:t>
            </a:r>
            <a:r>
              <a:rPr lang="en-US" sz="2800" b="1" dirty="0">
                <a:solidFill>
                  <a:srgbClr val="FF0000"/>
                </a:solidFill>
              </a:rPr>
              <a:t>good of society.</a:t>
            </a:r>
          </a:p>
          <a:p>
            <a:pPr marL="527050" indent="-514350" algn="l" rtl="0" eaLnBrk="1" fontAlgn="auto" hangingPunct="1">
              <a:lnSpc>
                <a:spcPct val="90000"/>
              </a:lnSpc>
              <a:spcAft>
                <a:spcPts val="0"/>
              </a:spcAft>
              <a:buFont typeface="+mj-lt"/>
              <a:buAutoNum type="arabicPeriod"/>
              <a:defRPr/>
            </a:pPr>
            <a:r>
              <a:rPr lang="en-US" sz="2800" dirty="0"/>
              <a:t>Designed and based on the results of </a:t>
            </a:r>
            <a:r>
              <a:rPr lang="en-US" sz="2800" b="1" dirty="0">
                <a:solidFill>
                  <a:srgbClr val="FF0000"/>
                </a:solidFill>
              </a:rPr>
              <a:t>animal experimentation.</a:t>
            </a:r>
          </a:p>
          <a:p>
            <a:pPr marL="514350" indent="-514350" algn="l" rtl="0" eaLnBrk="1" fontAlgn="auto" hangingPunct="1">
              <a:lnSpc>
                <a:spcPct val="90000"/>
              </a:lnSpc>
              <a:spcAft>
                <a:spcPts val="0"/>
              </a:spcAft>
              <a:buFont typeface="+mj-lt"/>
              <a:buAutoNum type="arabicPeriod"/>
              <a:tabLst>
                <a:tab pos="355600" algn="l"/>
              </a:tabLst>
              <a:defRPr/>
            </a:pPr>
            <a:r>
              <a:rPr lang="en-US" sz="2800" dirty="0"/>
              <a:t>Conducted only by </a:t>
            </a:r>
            <a:r>
              <a:rPr lang="en-US" sz="2800" b="1" dirty="0">
                <a:solidFill>
                  <a:srgbClr val="FF0000"/>
                </a:solidFill>
              </a:rPr>
              <a:t>scientifically qualified persons</a:t>
            </a:r>
            <a:r>
              <a:rPr lang="en-US" sz="2800" dirty="0"/>
              <a:t>.</a:t>
            </a:r>
          </a:p>
          <a:p>
            <a:pPr marL="514350" indent="-514350" algn="l" rtl="0" eaLnBrk="1" fontAlgn="auto" hangingPunct="1">
              <a:lnSpc>
                <a:spcPct val="90000"/>
              </a:lnSpc>
              <a:spcAft>
                <a:spcPts val="0"/>
              </a:spcAft>
              <a:buFont typeface="+mj-lt"/>
              <a:buAutoNum type="arabicPeriod"/>
              <a:tabLst>
                <a:tab pos="355600" algn="l"/>
              </a:tabLst>
              <a:defRPr/>
            </a:pPr>
            <a:r>
              <a:rPr lang="en-US" sz="2800" dirty="0"/>
              <a:t>The subject is at liberty to </a:t>
            </a:r>
            <a:r>
              <a:rPr lang="en-US" sz="2800" b="1" dirty="0">
                <a:solidFill>
                  <a:srgbClr val="FF0000"/>
                </a:solidFill>
              </a:rPr>
              <a:t>refuse continuation </a:t>
            </a:r>
            <a:r>
              <a:rPr lang="en-US" sz="2800" dirty="0"/>
              <a:t>at any time.</a:t>
            </a:r>
          </a:p>
          <a:p>
            <a:pPr marL="355600" indent="-82550" algn="l" rtl="0" eaLnBrk="1" fontAlgn="auto" hangingPunct="1">
              <a:lnSpc>
                <a:spcPct val="90000"/>
              </a:lnSpc>
              <a:spcAft>
                <a:spcPts val="0"/>
              </a:spcAft>
              <a:buFont typeface="Arial" pitchFamily="34" charset="0"/>
              <a:buNone/>
              <a:tabLst>
                <a:tab pos="355600" algn="l"/>
              </a:tabLst>
              <a:defRPr/>
            </a:pPr>
            <a:r>
              <a:rPr lang="en-US" sz="2400" dirty="0"/>
              <a:t>  </a:t>
            </a:r>
            <a:endParaRPr lang="en-US" sz="2800" dirty="0"/>
          </a:p>
          <a:p>
            <a:pPr marL="0" indent="355600" eaLnBrk="1" fontAlgn="auto" hangingPunct="1">
              <a:lnSpc>
                <a:spcPct val="90000"/>
              </a:lnSpc>
              <a:spcAft>
                <a:spcPts val="0"/>
              </a:spcAft>
              <a:buFont typeface="Arial" pitchFamily="34" charset="0"/>
              <a:buNone/>
              <a:defRPr/>
            </a:pPr>
            <a:endParaRPr lang="en-US" sz="2800" dirty="0"/>
          </a:p>
        </p:txBody>
      </p:sp>
      <p:pic>
        <p:nvPicPr>
          <p:cNvPr id="32771" name="Picture 2"/>
          <p:cNvPicPr>
            <a:picLocks noChangeAspect="1" noChangeArrowheads="1"/>
          </p:cNvPicPr>
          <p:nvPr/>
        </p:nvPicPr>
        <p:blipFill>
          <a:blip r:embed="rId4">
            <a:lum contrast="32000"/>
          </a:blip>
          <a:srcRect l="5762" t="35213" r="6039" b="28169"/>
          <a:stretch>
            <a:fillRect/>
          </a:stretch>
        </p:blipFill>
        <p:spPr bwMode="auto">
          <a:xfrm>
            <a:off x="1403350" y="908050"/>
            <a:ext cx="5937250" cy="2089150"/>
          </a:xfrm>
          <a:prstGeom prst="rect">
            <a:avLst/>
          </a:prstGeom>
          <a:noFill/>
          <a:ln w="9525">
            <a:noFill/>
            <a:miter lim="800000"/>
            <a:headEnd/>
            <a:tailEnd/>
          </a:ln>
        </p:spPr>
      </p:pic>
      <p:sp>
        <p:nvSpPr>
          <p:cNvPr id="32772" name="Rectangle 3"/>
          <p:cNvSpPr>
            <a:spLocks noChangeArrowheads="1"/>
          </p:cNvSpPr>
          <p:nvPr/>
        </p:nvSpPr>
        <p:spPr bwMode="auto">
          <a:xfrm>
            <a:off x="1042988" y="179388"/>
            <a:ext cx="6769100" cy="461962"/>
          </a:xfrm>
          <a:prstGeom prst="rect">
            <a:avLst/>
          </a:prstGeom>
          <a:noFill/>
          <a:ln w="9525">
            <a:noFill/>
            <a:miter lim="800000"/>
            <a:headEnd/>
            <a:tailEnd/>
          </a:ln>
        </p:spPr>
        <p:txBody>
          <a:bodyPr>
            <a:spAutoFit/>
          </a:bodyPr>
          <a:lstStyle/>
          <a:p>
            <a:r>
              <a:rPr lang="en-US" altLang="en-US" sz="2400" b="1" i="1" u="sng" dirty="0">
                <a:solidFill>
                  <a:srgbClr val="FF0000"/>
                </a:solidFill>
                <a:latin typeface="Calibri" pitchFamily="34" charset="0"/>
              </a:rPr>
              <a:t>Ethical guidelines for researches involving humans</a:t>
            </a:r>
          </a:p>
        </p:txBody>
      </p:sp>
      <p:pic>
        <p:nvPicPr>
          <p:cNvPr id="2" name="Audio 1">
            <a:hlinkClick r:id="" action="ppaction://media"/>
            <a:extLst>
              <a:ext uri="{FF2B5EF4-FFF2-40B4-BE49-F238E27FC236}">
                <a16:creationId xmlns:a16="http://schemas.microsoft.com/office/drawing/2014/main" id="{D6B3D3E8-7757-4E82-AFE8-A5FA413B81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ransition advTm="404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3578D56-DB2E-434E-9E1D-9C053194D7A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752" y="14526"/>
            <a:ext cx="9036496" cy="6843474"/>
          </a:xfrm>
        </p:spPr>
      </p:pic>
      <p:sp>
        <p:nvSpPr>
          <p:cNvPr id="8" name="Rectangle 7">
            <a:extLst>
              <a:ext uri="{FF2B5EF4-FFF2-40B4-BE49-F238E27FC236}">
                <a16:creationId xmlns:a16="http://schemas.microsoft.com/office/drawing/2014/main" id="{ABDCD952-4361-4F20-B2A5-0688C6FCF5C2}"/>
              </a:ext>
            </a:extLst>
          </p:cNvPr>
          <p:cNvSpPr/>
          <p:nvPr/>
        </p:nvSpPr>
        <p:spPr>
          <a:xfrm>
            <a:off x="1115616" y="3573015"/>
            <a:ext cx="7272808" cy="1421928"/>
          </a:xfrm>
          <a:prstGeom prst="rect">
            <a:avLst/>
          </a:prstGeom>
        </p:spPr>
        <p:txBody>
          <a:bodyPr wrap="square">
            <a:spAutoFit/>
          </a:bodyPr>
          <a:lstStyle/>
          <a:p>
            <a:pPr lvl="0" algn="ctr" defTabSz="685800">
              <a:lnSpc>
                <a:spcPct val="90000"/>
              </a:lnSpc>
              <a:spcBef>
                <a:spcPts val="750"/>
              </a:spcBef>
              <a:defRPr/>
            </a:pPr>
            <a:r>
              <a:rPr lang="en-US" sz="9600" b="1" i="1" dirty="0">
                <a:solidFill>
                  <a:srgbClr val="FF0000"/>
                </a:solidFill>
              </a:rPr>
              <a:t>THANK YOU</a:t>
            </a:r>
          </a:p>
        </p:txBody>
      </p:sp>
      <p:pic>
        <p:nvPicPr>
          <p:cNvPr id="2" name="Audio 1">
            <a:hlinkClick r:id="" action="ppaction://media"/>
            <a:extLst>
              <a:ext uri="{FF2B5EF4-FFF2-40B4-BE49-F238E27FC236}">
                <a16:creationId xmlns:a16="http://schemas.microsoft.com/office/drawing/2014/main" id="{BD5B2D9F-9390-4207-BC11-6C607DC851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876438455"/>
      </p:ext>
    </p:extLst>
  </p:cSld>
  <p:clrMapOvr>
    <a:masterClrMapping/>
  </p:clrMapOvr>
  <mc:AlternateContent xmlns:mc="http://schemas.openxmlformats.org/markup-compatibility/2006">
    <mc:Choice xmlns:p14="http://schemas.microsoft.com/office/powerpoint/2010/main" Requires="p14">
      <p:transition spd="slow" p14:dur="2000" advTm="8311"/>
    </mc:Choice>
    <mc:Fallback>
      <p:transition spd="slow" advTm="8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28650" y="365126"/>
            <a:ext cx="7886700" cy="831849"/>
          </a:xfrm>
        </p:spPr>
        <p:txBody>
          <a:bodyPr>
            <a:normAutofit fontScale="90000"/>
          </a:bodyPr>
          <a:lstStyle/>
          <a:p>
            <a:r>
              <a:rPr lang="en-US" sz="3600" b="1" u="sng" dirty="0"/>
              <a:t>Legal aspects of Reproductive medicine</a:t>
            </a:r>
            <a:br>
              <a:rPr lang="en-US" sz="3600" b="1" dirty="0"/>
            </a:br>
            <a:endParaRPr lang="en-US" sz="3600" b="1" dirty="0"/>
          </a:p>
        </p:txBody>
      </p:sp>
      <p:sp>
        <p:nvSpPr>
          <p:cNvPr id="3" name="Content Placeholder 2"/>
          <p:cNvSpPr>
            <a:spLocks noGrp="1"/>
          </p:cNvSpPr>
          <p:nvPr>
            <p:ph idx="1"/>
          </p:nvPr>
        </p:nvSpPr>
        <p:spPr>
          <a:xfrm>
            <a:off x="457200" y="908721"/>
            <a:ext cx="8229600" cy="5688930"/>
          </a:xfrm>
          <a:solidFill>
            <a:schemeClr val="accent1"/>
          </a:solidFill>
        </p:spPr>
        <p:txBody>
          <a:bodyPr>
            <a:normAutofit/>
          </a:bodyPr>
          <a:lstStyle/>
          <a:p>
            <a:pPr algn="just" rtl="0">
              <a:buFont typeface="Arial" charset="0"/>
              <a:buChar char="•"/>
              <a:defRPr/>
            </a:pPr>
            <a:r>
              <a:rPr lang="en-GB" sz="3200" b="1" dirty="0"/>
              <a:t>Infertility  has been a source of great sadness for married couples since old  times .</a:t>
            </a:r>
            <a:endParaRPr lang="en-US" sz="3200" b="1" dirty="0"/>
          </a:p>
          <a:p>
            <a:pPr algn="just" rtl="0">
              <a:buFont typeface="Arial" charset="0"/>
              <a:buChar char="•"/>
              <a:defRPr/>
            </a:pPr>
            <a:r>
              <a:rPr lang="en-GB" sz="3200" b="1" dirty="0"/>
              <a:t>   A better understanding of reproductive physiology , combined with advances in medical technology ,has led to the development of several methods  of </a:t>
            </a:r>
            <a:r>
              <a:rPr lang="en-GB" sz="3200" b="1" i="1" dirty="0"/>
              <a:t>assisted reproductive technology (ART)</a:t>
            </a:r>
            <a:r>
              <a:rPr lang="en-GB" sz="3200" b="1" dirty="0"/>
              <a:t> as:</a:t>
            </a:r>
            <a:endParaRPr lang="en-US" sz="3200" b="1" dirty="0"/>
          </a:p>
          <a:p>
            <a:pPr marL="0" indent="0" algn="just" rtl="0">
              <a:buFont typeface="Arial" charset="0"/>
              <a:buNone/>
              <a:defRPr/>
            </a:pPr>
            <a:r>
              <a:rPr lang="en-GB" sz="3200" b="1" dirty="0"/>
              <a:t>1- Artificial insemination (AI)</a:t>
            </a:r>
            <a:endParaRPr lang="en-US" sz="3200" b="1" dirty="0"/>
          </a:p>
          <a:p>
            <a:pPr marL="0" indent="0" algn="just" rtl="0">
              <a:buFont typeface="Arial" charset="0"/>
              <a:buNone/>
              <a:defRPr/>
            </a:pPr>
            <a:r>
              <a:rPr lang="en-GB" sz="3200" b="1" dirty="0"/>
              <a:t>2- In vitro fertilization (IVF)</a:t>
            </a:r>
            <a:r>
              <a:rPr lang="ar-EG" sz="3200" b="1" dirty="0"/>
              <a:t>  </a:t>
            </a:r>
            <a:endParaRPr lang="en-US" sz="3200" b="1" dirty="0"/>
          </a:p>
          <a:p>
            <a:pPr marL="0" indent="0" algn="just" rtl="0">
              <a:buFont typeface="Arial" charset="0"/>
              <a:buNone/>
              <a:defRPr/>
            </a:pPr>
            <a:r>
              <a:rPr lang="en-GB" sz="3200" b="1" dirty="0"/>
              <a:t>3- Intra-cytoplasmic  sperm injection  </a:t>
            </a:r>
            <a:endParaRPr lang="en-US" sz="3200" b="1" dirty="0"/>
          </a:p>
          <a:p>
            <a:pPr algn="just" rtl="0">
              <a:buFont typeface="Arial" charset="0"/>
              <a:buChar char="•"/>
              <a:defRPr/>
            </a:pPr>
            <a:endParaRPr lang="en-US" sz="3200" dirty="0"/>
          </a:p>
        </p:txBody>
      </p:sp>
      <p:pic>
        <p:nvPicPr>
          <p:cNvPr id="4" name="Audio 3">
            <a:hlinkClick r:id="" action="ppaction://media"/>
            <a:extLst>
              <a:ext uri="{FF2B5EF4-FFF2-40B4-BE49-F238E27FC236}">
                <a16:creationId xmlns:a16="http://schemas.microsoft.com/office/drawing/2014/main" id="{15FF4795-E8DA-4967-905E-374A3900D7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p:transition advTm="1308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a:bodyPr>
          <a:lstStyle/>
          <a:p>
            <a:r>
              <a:rPr lang="en-GB" dirty="0"/>
              <a:t> </a:t>
            </a:r>
            <a:r>
              <a:rPr lang="en-GB" sz="3600" b="1" i="1" dirty="0">
                <a:solidFill>
                  <a:srgbClr val="00B0F0"/>
                </a:solidFill>
              </a:rPr>
              <a:t>Assisted reproductive technology (ART)</a:t>
            </a:r>
            <a:r>
              <a:rPr lang="en-GB" sz="3600" b="1" dirty="0">
                <a:solidFill>
                  <a:srgbClr val="00B0F0"/>
                </a:solidFill>
              </a:rPr>
              <a:t> </a:t>
            </a:r>
            <a:endParaRPr lang="en-US" sz="3600" b="1" dirty="0">
              <a:solidFill>
                <a:srgbClr val="00B0F0"/>
              </a:solidFill>
            </a:endParaRPr>
          </a:p>
        </p:txBody>
      </p:sp>
      <p:sp>
        <p:nvSpPr>
          <p:cNvPr id="3" name="Content Placeholder 2"/>
          <p:cNvSpPr>
            <a:spLocks noGrp="1"/>
          </p:cNvSpPr>
          <p:nvPr>
            <p:ph idx="1"/>
          </p:nvPr>
        </p:nvSpPr>
        <p:spPr/>
        <p:txBody>
          <a:bodyPr>
            <a:normAutofit/>
          </a:bodyPr>
          <a:lstStyle/>
          <a:p>
            <a:pPr marL="0" indent="0" algn="l" rtl="0">
              <a:buFont typeface="Arial" charset="0"/>
              <a:buNone/>
              <a:defRPr/>
            </a:pPr>
            <a:r>
              <a:rPr lang="en-GB" sz="4400" b="1" i="1" dirty="0"/>
              <a:t>1- Artificial insemination (AI)</a:t>
            </a:r>
          </a:p>
          <a:p>
            <a:pPr marL="0" indent="0" algn="l" rtl="0">
              <a:buFont typeface="Arial" charset="0"/>
              <a:buNone/>
              <a:defRPr/>
            </a:pPr>
            <a:endParaRPr lang="en-US" sz="4400" b="1" i="1" dirty="0"/>
          </a:p>
          <a:p>
            <a:pPr marL="0" indent="0" algn="l" rtl="0">
              <a:buFont typeface="Arial" charset="0"/>
              <a:buNone/>
              <a:defRPr/>
            </a:pPr>
            <a:r>
              <a:rPr lang="en-GB" sz="4400" b="1" i="1" dirty="0"/>
              <a:t>2- In vitro fertilization (IVF)</a:t>
            </a:r>
          </a:p>
          <a:p>
            <a:pPr marL="0" indent="0" algn="l" rtl="0">
              <a:buFont typeface="Arial" charset="0"/>
              <a:buNone/>
              <a:defRPr/>
            </a:pPr>
            <a:r>
              <a:rPr lang="ar-EG" sz="4400" b="1" i="1" dirty="0"/>
              <a:t>  </a:t>
            </a:r>
            <a:endParaRPr lang="en-US" sz="4400" b="1" i="1" dirty="0"/>
          </a:p>
          <a:p>
            <a:pPr marL="0" indent="0" algn="l" rtl="0">
              <a:buFont typeface="Arial" charset="0"/>
              <a:buNone/>
              <a:defRPr/>
            </a:pPr>
            <a:r>
              <a:rPr lang="en-GB" sz="4400" b="1" i="1" dirty="0"/>
              <a:t>3- Intra-cytoplasmic  sperm injection  </a:t>
            </a:r>
            <a:endParaRPr lang="en-US" sz="4400" b="1" i="1" dirty="0"/>
          </a:p>
          <a:p>
            <a:pPr algn="l" rtl="0">
              <a:buFont typeface="Arial" charset="0"/>
              <a:buChar char="•"/>
              <a:defRPr/>
            </a:pPr>
            <a:endParaRPr lang="en-US" dirty="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8913"/>
            <a:ext cx="8229600" cy="5937250"/>
          </a:xfrm>
        </p:spPr>
        <p:txBody>
          <a:bodyPr>
            <a:normAutofit lnSpcReduction="10000"/>
          </a:bodyPr>
          <a:lstStyle/>
          <a:p>
            <a:pPr marL="514350" indent="-514350" algn="just" rtl="0">
              <a:buFont typeface="Arial" charset="0"/>
              <a:buAutoNum type="arabicPeriod"/>
              <a:defRPr/>
            </a:pPr>
            <a:endParaRPr lang="en-GB" b="1" i="1" u="sng" dirty="0">
              <a:solidFill>
                <a:srgbClr val="FF0000"/>
              </a:solidFill>
            </a:endParaRPr>
          </a:p>
          <a:p>
            <a:pPr marL="514350" indent="-514350" algn="just" rtl="0">
              <a:buFont typeface="Arial" charset="0"/>
              <a:buAutoNum type="arabicPeriod"/>
              <a:defRPr/>
            </a:pPr>
            <a:r>
              <a:rPr lang="en-GB" sz="4300" b="1" i="1" u="sng" dirty="0">
                <a:solidFill>
                  <a:srgbClr val="FF0000"/>
                </a:solidFill>
              </a:rPr>
              <a:t>Artificial insemination : AI</a:t>
            </a:r>
          </a:p>
          <a:p>
            <a:pPr marL="514350" indent="-514350" algn="just" rtl="0">
              <a:buNone/>
              <a:defRPr/>
            </a:pPr>
            <a:endParaRPr lang="en-US" dirty="0">
              <a:solidFill>
                <a:srgbClr val="FF0000"/>
              </a:solidFill>
            </a:endParaRPr>
          </a:p>
          <a:p>
            <a:pPr algn="just" rtl="0">
              <a:buFont typeface="Arial" charset="0"/>
              <a:buChar char="•"/>
              <a:defRPr/>
            </a:pPr>
            <a:r>
              <a:rPr lang="en-GB" dirty="0"/>
              <a:t>  </a:t>
            </a:r>
            <a:r>
              <a:rPr lang="en-GB" sz="2800" dirty="0"/>
              <a:t>AI is often the best choice of treatment for couples that are infertile due to sperm disorders . It involves injecting sperm through a narrow catheter into the wife’s reproductive tract . </a:t>
            </a:r>
          </a:p>
          <a:p>
            <a:pPr algn="just" rtl="0">
              <a:buNone/>
              <a:defRPr/>
            </a:pPr>
            <a:endParaRPr lang="en-US" sz="2800" dirty="0"/>
          </a:p>
          <a:p>
            <a:pPr algn="just" rtl="0">
              <a:buFont typeface="Arial" charset="0"/>
              <a:buChar char="•"/>
              <a:defRPr/>
            </a:pPr>
            <a:r>
              <a:rPr lang="en-GB" sz="2800" dirty="0"/>
              <a:t>it is of two types , (one </a:t>
            </a:r>
            <a:r>
              <a:rPr lang="en-GB" sz="2800" b="1" dirty="0">
                <a:solidFill>
                  <a:srgbClr val="FF0000"/>
                </a:solidFill>
              </a:rPr>
              <a:t>homologous</a:t>
            </a:r>
            <a:r>
              <a:rPr lang="en-GB" sz="2800" dirty="0"/>
              <a:t> AIH ) consisting of the injection of the seminal fluid of the husband by artificial means into the vagina of his wife to induce conception , and the other </a:t>
            </a:r>
            <a:r>
              <a:rPr lang="en-GB" sz="2800" b="1" dirty="0">
                <a:solidFill>
                  <a:srgbClr val="FF0000"/>
                </a:solidFill>
              </a:rPr>
              <a:t>heterologous</a:t>
            </a:r>
            <a:r>
              <a:rPr lang="en-GB" sz="2800" dirty="0"/>
              <a:t>: from donor , AID) using the semen of someone  other than the husband </a:t>
            </a:r>
            <a:r>
              <a:rPr lang="en-GB" sz="2800" dirty="0" err="1"/>
              <a:t>ie</a:t>
            </a:r>
            <a:r>
              <a:rPr lang="en-GB" sz="2800" dirty="0"/>
              <a:t>. donor.</a:t>
            </a:r>
            <a:endParaRPr lang="en-US" sz="2800" dirty="0"/>
          </a:p>
        </p:txBody>
      </p:sp>
      <p:pic>
        <p:nvPicPr>
          <p:cNvPr id="2" name="Audio 1">
            <a:hlinkClick r:id="" action="ppaction://media"/>
            <a:extLst>
              <a:ext uri="{FF2B5EF4-FFF2-40B4-BE49-F238E27FC236}">
                <a16:creationId xmlns:a16="http://schemas.microsoft.com/office/drawing/2014/main" id="{4D8FB325-A004-40A3-86E8-9E6FA65C74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p:transition advTm="1045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457200" y="260350"/>
            <a:ext cx="8229600" cy="5865813"/>
          </a:xfrm>
        </p:spPr>
        <p:txBody>
          <a:bodyPr>
            <a:normAutofit/>
          </a:bodyPr>
          <a:lstStyle/>
          <a:p>
            <a:pPr algn="just" rtl="0"/>
            <a:r>
              <a:rPr lang="en-US" sz="3200" b="1" dirty="0">
                <a:solidFill>
                  <a:srgbClr val="00B0F0"/>
                </a:solidFill>
              </a:rPr>
              <a:t>AIH causes almost no legal problems , since any child born of the procedure is the biologic offspring of the husband and wife.</a:t>
            </a:r>
          </a:p>
          <a:p>
            <a:pPr algn="just" rtl="0">
              <a:buNone/>
            </a:pPr>
            <a:endParaRPr lang="en-US" sz="3200" b="1" u="sng" dirty="0">
              <a:solidFill>
                <a:srgbClr val="00B0F0"/>
              </a:solidFill>
            </a:endParaRPr>
          </a:p>
          <a:p>
            <a:pPr algn="just" rtl="0"/>
            <a:r>
              <a:rPr lang="en-GB" sz="3200" b="1" dirty="0">
                <a:solidFill>
                  <a:srgbClr val="00B0F0"/>
                </a:solidFill>
              </a:rPr>
              <a:t>AID with or without the consent of the husband , is against the public policy , morals and religion . A child so conceived is the child of the mother but not belonging to the father. A legal issue also arises concerning the possibility of sperm banking for use by a wife after her husband’s death. </a:t>
            </a:r>
            <a:endParaRPr lang="en-US" sz="3200" b="1" dirty="0">
              <a:solidFill>
                <a:srgbClr val="00B0F0"/>
              </a:solidFill>
            </a:endParaRPr>
          </a:p>
          <a:p>
            <a:pPr algn="just" rtl="0">
              <a:buNone/>
            </a:pPr>
            <a:r>
              <a:rPr lang="en-GB" sz="3200" b="1" dirty="0">
                <a:solidFill>
                  <a:srgbClr val="00B0F0"/>
                </a:solidFill>
              </a:rPr>
              <a:t> </a:t>
            </a:r>
            <a:endParaRPr lang="en-US" sz="3200" b="1" dirty="0">
              <a:solidFill>
                <a:srgbClr val="00B0F0"/>
              </a:solidFill>
            </a:endParaRPr>
          </a:p>
        </p:txBody>
      </p:sp>
      <p:pic>
        <p:nvPicPr>
          <p:cNvPr id="2" name="Audio 1">
            <a:hlinkClick r:id="" action="ppaction://media"/>
            <a:extLst>
              <a:ext uri="{FF2B5EF4-FFF2-40B4-BE49-F238E27FC236}">
                <a16:creationId xmlns:a16="http://schemas.microsoft.com/office/drawing/2014/main" id="{CD425FAE-B371-449B-922D-CFF5567933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p:transition advTm="280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0482" name="Title 1"/>
          <p:cNvSpPr>
            <a:spLocks noGrp="1"/>
          </p:cNvSpPr>
          <p:nvPr>
            <p:ph type="title"/>
          </p:nvPr>
        </p:nvSpPr>
        <p:spPr>
          <a:xfrm>
            <a:off x="500034" y="285728"/>
            <a:ext cx="8229600" cy="982686"/>
          </a:xfrm>
        </p:spPr>
        <p:txBody>
          <a:bodyPr>
            <a:normAutofit/>
          </a:bodyPr>
          <a:lstStyle/>
          <a:p>
            <a:pPr algn="l"/>
            <a:r>
              <a:rPr lang="en-GB" sz="4400" b="1" i="1" u="sng" dirty="0">
                <a:solidFill>
                  <a:srgbClr val="FF0000"/>
                </a:solidFill>
              </a:rPr>
              <a:t>2.In vitro fertilization :IVF</a:t>
            </a:r>
            <a:endParaRPr lang="en-US" sz="4400" b="1" dirty="0">
              <a:solidFill>
                <a:srgbClr val="FF0000"/>
              </a:solidFill>
            </a:endParaRPr>
          </a:p>
        </p:txBody>
      </p:sp>
      <p:sp>
        <p:nvSpPr>
          <p:cNvPr id="20483" name="Content Placeholder 2"/>
          <p:cNvSpPr>
            <a:spLocks noGrp="1"/>
          </p:cNvSpPr>
          <p:nvPr>
            <p:ph idx="1"/>
          </p:nvPr>
        </p:nvSpPr>
        <p:spPr>
          <a:xfrm>
            <a:off x="457200" y="1268413"/>
            <a:ext cx="8229600" cy="5400675"/>
          </a:xfrm>
        </p:spPr>
        <p:txBody>
          <a:bodyPr>
            <a:normAutofit/>
          </a:bodyPr>
          <a:lstStyle/>
          <a:p>
            <a:pPr algn="l" rtl="0"/>
            <a:r>
              <a:rPr lang="en-GB" sz="3200" b="1" i="1" dirty="0"/>
              <a:t>Taken literally , IVF means fertilization in glassware .</a:t>
            </a:r>
            <a:endParaRPr lang="en-US" sz="3200" b="1" i="1" dirty="0"/>
          </a:p>
          <a:p>
            <a:pPr algn="l" rtl="0"/>
            <a:r>
              <a:rPr lang="en-GB" sz="3200" b="1" i="1" dirty="0"/>
              <a:t> IVF is  a procedure that involves taking eggs and sperm from the bodies of the male and female partners and placing them together in a laboratory dish to enhance fertilization . Fertilized eggs are then transferred several days later into the female partner’s uterus where implantation and embryo development will hopefully occur as in a normal pregnancy.</a:t>
            </a:r>
            <a:endParaRPr lang="en-US" sz="3200" b="1" i="1" dirty="0"/>
          </a:p>
          <a:p>
            <a:pPr algn="l" rtl="0"/>
            <a:endParaRPr lang="en-US" sz="3200" dirty="0"/>
          </a:p>
        </p:txBody>
      </p:sp>
      <p:pic>
        <p:nvPicPr>
          <p:cNvPr id="3" name="Audio 2">
            <a:hlinkClick r:id="" action="ppaction://media"/>
            <a:extLst>
              <a:ext uri="{FF2B5EF4-FFF2-40B4-BE49-F238E27FC236}">
                <a16:creationId xmlns:a16="http://schemas.microsoft.com/office/drawing/2014/main" id="{4E6B8A82-3221-4FA7-9AAF-6B07A69D09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p:transition advTm="615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457200" y="571480"/>
            <a:ext cx="8229600" cy="5554683"/>
          </a:xfrm>
        </p:spPr>
        <p:txBody>
          <a:bodyPr>
            <a:normAutofit/>
          </a:bodyPr>
          <a:lstStyle/>
          <a:p>
            <a:pPr algn="just" rtl="0"/>
            <a:r>
              <a:rPr lang="en-GB" sz="3200" b="1" i="1" dirty="0">
                <a:solidFill>
                  <a:srgbClr val="00B0F0"/>
                </a:solidFill>
              </a:rPr>
              <a:t>Because of the relatively low success rate of implanting embryos that have been conceived in vitro back into the uterus , it has become a standard practice for clinics to freeze extra embryos for possible later use. </a:t>
            </a:r>
          </a:p>
          <a:p>
            <a:pPr algn="just" rtl="0">
              <a:buNone/>
            </a:pPr>
            <a:endParaRPr lang="en-US" sz="3200" b="1" i="1" dirty="0">
              <a:solidFill>
                <a:srgbClr val="00B0F0"/>
              </a:solidFill>
            </a:endParaRPr>
          </a:p>
          <a:p>
            <a:pPr algn="just" rtl="0"/>
            <a:r>
              <a:rPr lang="en-GB" sz="3200" b="1" i="1" dirty="0">
                <a:solidFill>
                  <a:srgbClr val="00B0F0"/>
                </a:solidFill>
              </a:rPr>
              <a:t>What happens to the embryos that are not needed ; here is the question .</a:t>
            </a:r>
            <a:endParaRPr lang="en-US" sz="3200" b="1" i="1" dirty="0">
              <a:solidFill>
                <a:srgbClr val="00B0F0"/>
              </a:solidFill>
            </a:endParaRPr>
          </a:p>
          <a:p>
            <a:pPr algn="just" rtl="0"/>
            <a:r>
              <a:rPr lang="en-GB" sz="3200" b="1" i="1" dirty="0">
                <a:solidFill>
                  <a:srgbClr val="00B0F0"/>
                </a:solidFill>
              </a:rPr>
              <a:t>Clinical IVF is permitted only between married couples .</a:t>
            </a:r>
            <a:endParaRPr lang="en-US" sz="3200" b="1" i="1" dirty="0">
              <a:solidFill>
                <a:srgbClr val="00B0F0"/>
              </a:solidFill>
            </a:endParaRPr>
          </a:p>
          <a:p>
            <a:endParaRPr lang="en-US" sz="3200" dirty="0">
              <a:solidFill>
                <a:srgbClr val="00B0F0"/>
              </a:solidFill>
            </a:endParaRPr>
          </a:p>
        </p:txBody>
      </p:sp>
      <p:pic>
        <p:nvPicPr>
          <p:cNvPr id="2" name="Audio 1">
            <a:hlinkClick r:id="" action="ppaction://media"/>
            <a:extLst>
              <a:ext uri="{FF2B5EF4-FFF2-40B4-BE49-F238E27FC236}">
                <a16:creationId xmlns:a16="http://schemas.microsoft.com/office/drawing/2014/main" id="{2268544E-EF5C-401B-9CFD-C547965CE1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p:transition advTm="48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2530" name="Title 1"/>
          <p:cNvSpPr>
            <a:spLocks noGrp="1"/>
          </p:cNvSpPr>
          <p:nvPr>
            <p:ph type="title"/>
          </p:nvPr>
        </p:nvSpPr>
        <p:spPr/>
        <p:txBody>
          <a:bodyPr>
            <a:noAutofit/>
          </a:bodyPr>
          <a:lstStyle/>
          <a:p>
            <a:br>
              <a:rPr lang="en-GB" sz="4400" b="1" i="1" u="sng" dirty="0">
                <a:solidFill>
                  <a:srgbClr val="FF0000"/>
                </a:solidFill>
              </a:rPr>
            </a:br>
            <a:r>
              <a:rPr lang="en-GB" sz="4400" b="1" i="1" u="sng" dirty="0">
                <a:solidFill>
                  <a:srgbClr val="FF0000"/>
                </a:solidFill>
              </a:rPr>
              <a:t>Legal precautions are :</a:t>
            </a:r>
            <a:br>
              <a:rPr lang="en-US" sz="4400" b="1" dirty="0"/>
            </a:br>
            <a:endParaRPr lang="ar-EG" sz="4400" b="1" dirty="0"/>
          </a:p>
        </p:txBody>
      </p:sp>
      <p:sp>
        <p:nvSpPr>
          <p:cNvPr id="3" name="Content Placeholder 2"/>
          <p:cNvSpPr>
            <a:spLocks noGrp="1"/>
          </p:cNvSpPr>
          <p:nvPr>
            <p:ph idx="1"/>
          </p:nvPr>
        </p:nvSpPr>
        <p:spPr/>
        <p:txBody>
          <a:bodyPr>
            <a:normAutofit/>
          </a:bodyPr>
          <a:lstStyle/>
          <a:p>
            <a:pPr marL="0" indent="0" algn="l" rtl="0">
              <a:buFont typeface="Arial" charset="0"/>
              <a:buNone/>
              <a:defRPr/>
            </a:pPr>
            <a:r>
              <a:rPr lang="en-GB" sz="3200" b="1" dirty="0"/>
              <a:t>1- Consent of both partners .</a:t>
            </a:r>
            <a:endParaRPr lang="en-US" sz="3200" b="1" dirty="0"/>
          </a:p>
          <a:p>
            <a:pPr marL="0" indent="0" algn="l" rtl="0">
              <a:buFont typeface="Arial" charset="0"/>
              <a:buNone/>
              <a:defRPr/>
            </a:pPr>
            <a:r>
              <a:rPr lang="en-GB" sz="3200" b="1" dirty="0"/>
              <a:t>2- The physician should be honest in using the husband’s sperms &amp; the woman’s ova.</a:t>
            </a:r>
            <a:endParaRPr lang="en-US" sz="3200" b="1" dirty="0"/>
          </a:p>
          <a:p>
            <a:pPr marL="0" indent="0" algn="l" rtl="0">
              <a:buFont typeface="Arial" charset="0"/>
              <a:buNone/>
              <a:defRPr/>
            </a:pPr>
            <a:r>
              <a:rPr lang="en-GB" sz="3200" b="1" dirty="0"/>
              <a:t>3- Legal procedures should be fulfilled in use not the abuse</a:t>
            </a:r>
            <a:r>
              <a:rPr lang="ar-EG" sz="3200" b="1" dirty="0"/>
              <a:t>  </a:t>
            </a:r>
            <a:r>
              <a:rPr lang="en-GB" sz="3200" b="1" dirty="0"/>
              <a:t>of the  remaining parts of semen. </a:t>
            </a:r>
            <a:endParaRPr lang="en-US" sz="3200" b="1" dirty="0"/>
          </a:p>
          <a:p>
            <a:pPr marL="0" indent="0" algn="l" rtl="0">
              <a:buFont typeface="Arial" charset="0"/>
              <a:buNone/>
              <a:defRPr/>
            </a:pPr>
            <a:r>
              <a:rPr lang="en-GB" sz="3200" b="1" dirty="0"/>
              <a:t> 4- Fear of disputes of paternity.</a:t>
            </a:r>
            <a:endParaRPr lang="en-US" sz="3200" b="1" dirty="0"/>
          </a:p>
          <a:p>
            <a:pPr>
              <a:buFont typeface="Arial" charset="0"/>
              <a:buChar char="•"/>
              <a:defRPr/>
            </a:pPr>
            <a:endParaRPr lang="en-US" sz="3200" b="1" dirty="0"/>
          </a:p>
        </p:txBody>
      </p:sp>
      <p:pic>
        <p:nvPicPr>
          <p:cNvPr id="2" name="Audio 1">
            <a:hlinkClick r:id="" action="ppaction://media"/>
            <a:extLst>
              <a:ext uri="{FF2B5EF4-FFF2-40B4-BE49-F238E27FC236}">
                <a16:creationId xmlns:a16="http://schemas.microsoft.com/office/drawing/2014/main" id="{3C35505D-3FEA-458C-8E18-5FB8B6B9C9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p:transition advTm="417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pPr algn="l"/>
            <a:r>
              <a:rPr lang="en-GB" sz="4000" b="1" i="1" u="sng" dirty="0">
                <a:solidFill>
                  <a:srgbClr val="FF0000"/>
                </a:solidFill>
              </a:rPr>
              <a:t>3. Intra </a:t>
            </a:r>
            <a:r>
              <a:rPr lang="en-GB" sz="4000" b="1" i="1" u="sng" dirty="0" err="1">
                <a:solidFill>
                  <a:srgbClr val="FF0000"/>
                </a:solidFill>
              </a:rPr>
              <a:t>cytoplasmic</a:t>
            </a:r>
            <a:r>
              <a:rPr lang="en-GB" sz="4000" b="1" i="1" u="sng" dirty="0">
                <a:solidFill>
                  <a:srgbClr val="FF0000"/>
                </a:solidFill>
              </a:rPr>
              <a:t> sperm injection</a:t>
            </a:r>
            <a:endParaRPr lang="en-US" sz="4000" b="1" dirty="0">
              <a:solidFill>
                <a:srgbClr val="FF0000"/>
              </a:solidFill>
            </a:endParaRPr>
          </a:p>
        </p:txBody>
      </p:sp>
      <p:sp>
        <p:nvSpPr>
          <p:cNvPr id="23555" name="Content Placeholder 2"/>
          <p:cNvSpPr>
            <a:spLocks noGrp="1"/>
          </p:cNvSpPr>
          <p:nvPr>
            <p:ph idx="1"/>
          </p:nvPr>
        </p:nvSpPr>
        <p:spPr>
          <a:xfrm>
            <a:off x="457200" y="1600200"/>
            <a:ext cx="8229600" cy="5257800"/>
          </a:xfrm>
        </p:spPr>
        <p:txBody>
          <a:bodyPr>
            <a:normAutofit/>
          </a:bodyPr>
          <a:lstStyle/>
          <a:p>
            <a:pPr algn="just" rtl="0"/>
            <a:r>
              <a:rPr lang="en-GB" sz="3200" b="1" dirty="0"/>
              <a:t>This is the newest form of sperm micro-manipulation  procedure performed in the laboratory . It involves the insertion of a single sperm directly into the cytoplasm of a mature ovum , or </a:t>
            </a:r>
            <a:r>
              <a:rPr lang="en-GB" sz="3200" b="1" dirty="0" err="1"/>
              <a:t>oocyte</a:t>
            </a:r>
            <a:r>
              <a:rPr lang="en-GB" sz="3200" b="1" dirty="0"/>
              <a:t> , using a micro-injection pipette , or thin glass needle . </a:t>
            </a:r>
            <a:endParaRPr lang="en-US" sz="3200" b="1" dirty="0"/>
          </a:p>
          <a:p>
            <a:pPr algn="just" rtl="0"/>
            <a:r>
              <a:rPr lang="en-US" sz="3200" b="1" dirty="0"/>
              <a:t> </a:t>
            </a:r>
            <a:r>
              <a:rPr lang="en-GB" sz="3200" b="1" dirty="0"/>
              <a:t> The legal problem arises as regards what will be done with  the number of early zygotes which remain frozen and unused after a couple has had successful ART</a:t>
            </a:r>
            <a:endParaRPr lang="en-US" sz="3200" b="1" dirty="0"/>
          </a:p>
        </p:txBody>
      </p:sp>
      <p:pic>
        <p:nvPicPr>
          <p:cNvPr id="2" name="Audio 1">
            <a:hlinkClick r:id="" action="ppaction://media"/>
            <a:extLst>
              <a:ext uri="{FF2B5EF4-FFF2-40B4-BE49-F238E27FC236}">
                <a16:creationId xmlns:a16="http://schemas.microsoft.com/office/drawing/2014/main" id="{F61F6132-6386-4BCF-8969-C2E0E45A53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p:transition advTm="355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323</TotalTime>
  <Words>1018</Words>
  <Application>Microsoft Office PowerPoint</Application>
  <PresentationFormat>On-screen Show (4:3)</PresentationFormat>
  <Paragraphs>75</Paragraphs>
  <Slides>18</Slides>
  <Notes>0</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Legal aspects of Reproductive medicine </vt:lpstr>
      <vt:lpstr> Assisted reproductive technology (ART) </vt:lpstr>
      <vt:lpstr>PowerPoint Presentation</vt:lpstr>
      <vt:lpstr>PowerPoint Presentation</vt:lpstr>
      <vt:lpstr>2.In vitro fertilization :IVF</vt:lpstr>
      <vt:lpstr>PowerPoint Presentation</vt:lpstr>
      <vt:lpstr> Legal precautions are : </vt:lpstr>
      <vt:lpstr>3. Intra cytoplasmic sperm injection</vt:lpstr>
      <vt:lpstr>Abortion </vt:lpstr>
      <vt:lpstr>Induced abortion</vt:lpstr>
      <vt:lpstr>PowerPoint Presentation</vt:lpstr>
      <vt:lpstr> legal precautions before doing therapeutic abortion </vt:lpstr>
      <vt:lpstr>Criminal abortion      </vt:lpstr>
      <vt:lpstr>Rent uterus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Legal aspects of Reproductive medicine</dc:title>
  <dc:creator>AL-DO3AA</dc:creator>
  <cp:lastModifiedBy>Nano Kandeel</cp:lastModifiedBy>
  <cp:revision>42</cp:revision>
  <dcterms:created xsi:type="dcterms:W3CDTF">2016-01-22T13:58:03Z</dcterms:created>
  <dcterms:modified xsi:type="dcterms:W3CDTF">2020-03-18T10:56:40Z</dcterms:modified>
</cp:coreProperties>
</file>