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5C5C5C"/>
    <a:srgbClr val="D2A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594AC1-E940-4701-8C56-4D09272594E3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85C273-B8A0-4A08-91D8-7B4CE81CD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Postoperative Fever</a:t>
            </a:r>
            <a:endParaRPr lang="en-US" sz="66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705600" cy="1752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By: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Sara </a:t>
            </a:r>
            <a:r>
              <a:rPr lang="en-US" sz="28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Azaizeh</a:t>
            </a:r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                  </a:t>
            </a:r>
            <a:r>
              <a:rPr lang="en-US" sz="28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Aya</a:t>
            </a:r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Irtaimat</a:t>
            </a:r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105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Supervised by :                Dr . Ali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Jad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Pneumonia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 Physical examination 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1900" dirty="0" smtClean="0">
                <a:latin typeface="Andalus" pitchFamily="18" charset="-78"/>
                <a:cs typeface="Andalus" pitchFamily="18" charset="-78"/>
              </a:rPr>
              <a:t>Dullness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1900" dirty="0" smtClean="0">
                <a:latin typeface="Andalus" pitchFamily="18" charset="-78"/>
                <a:cs typeface="Andalus" pitchFamily="18" charset="-78"/>
              </a:rPr>
              <a:t>Decreased breath sound  and bronchial breathing  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CXR 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OPACITY of affected area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Air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Bronchogram</a:t>
            </a: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 Lab test 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CBC/CRP/ABG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SPUTUM culture and sensitivity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 Management :</a:t>
            </a:r>
          </a:p>
          <a:p>
            <a:pPr marL="0" indent="0">
              <a:buNone/>
            </a:pPr>
            <a:r>
              <a:rPr lang="en-US" sz="2000" i="1" dirty="0" smtClean="0">
                <a:latin typeface="Andalus" pitchFamily="18" charset="-78"/>
                <a:cs typeface="Andalus" pitchFamily="18" charset="-78"/>
              </a:rPr>
              <a:t>EMPIRIC TX: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1-Antipseudomonas:ceftazidime or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cefipime</a:t>
            </a: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2-AntiMRSA:Vancomycin or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linezolid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3-Then give antibiotic according to culture and sensitivity results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0"/>
            <a:ext cx="356007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Aspiration</a:t>
            </a:r>
            <a:endParaRPr lang="en-US" sz="40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Due to aspiration of GI content </a:t>
            </a:r>
          </a:p>
          <a:p>
            <a:pPr marL="342900" marR="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Most common organism : anaerobic bacteria</a:t>
            </a:r>
          </a:p>
          <a:p>
            <a:pPr marL="342900" marR="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Most common Location: Right middle &amp; lower lobe </a:t>
            </a:r>
          </a:p>
          <a:p>
            <a:pPr marL="342900" marR="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lang="en-US" altLang="en-US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 </a:t>
            </a:r>
            <a:r>
              <a:rPr lang="en-US" alt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Risk factors :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Reduced GCS (e.g. secondary to </a:t>
            </a:r>
            <a:r>
              <a:rPr lang="en-US" altLang="en-US" dirty="0" err="1" smtClean="0">
                <a:latin typeface="Andalus" pitchFamily="18" charset="-78"/>
                <a:cs typeface="Andalus" pitchFamily="18" charset="-78"/>
              </a:rPr>
              <a:t>anaesthesia</a:t>
            </a: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Iatrogenic interventions (e.g. misplaced NG tube)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Prolonged vomiting without NG tube insertion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Underlying neurological disease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latin typeface="Andalus" pitchFamily="18" charset="-78"/>
                <a:cs typeface="Andalus" pitchFamily="18" charset="-78"/>
              </a:rPr>
              <a:t>Oesophageal</a:t>
            </a: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 strictures or fistula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smtClean="0">
                <a:latin typeface="Andalus" pitchFamily="18" charset="-78"/>
                <a:cs typeface="Andalus" pitchFamily="18" charset="-78"/>
              </a:rPr>
              <a:t>Post-abdominal surgery</a:t>
            </a:r>
          </a:p>
          <a:p>
            <a:pPr marL="34290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Treatment</a:t>
            </a:r>
            <a:r>
              <a:rPr lang="en-US" altLang="en-US" sz="2800" b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:</a:t>
            </a:r>
          </a:p>
          <a:p>
            <a:pPr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latin typeface="Andalus" pitchFamily="18" charset="-78"/>
                <a:cs typeface="Andalus" pitchFamily="18" charset="-78"/>
              </a:rPr>
              <a:t>Clindamycin</a:t>
            </a:r>
            <a:endParaRPr lang="en-US" alt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07836">
            <a:off x="7828857" y="133047"/>
            <a:ext cx="1178889" cy="1200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Urinary Tract Infection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Urinary tract infection ( UTI)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is an infection in any part in urinary system which include (kidney ,bladder ,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ureters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, and urethra).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UTIs are the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most common hospital-acquired infection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and are associated with indwelling catheters 80%to 90% of cases.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Fever associated with UTI tend to emerge </a:t>
            </a: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3 to 5 days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after surgery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56286">
            <a:off x="7756377" y="148243"/>
            <a:ext cx="1247261" cy="1196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Urinary Tract Infection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ar-SA" sz="3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Risk factor</a:t>
            </a:r>
            <a:r>
              <a:rPr lang="en-US" sz="3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ar-SA" sz="3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:</a:t>
            </a:r>
            <a:endParaRPr lang="ar-SA" sz="3200" dirty="0" smtClean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ge more than 60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y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ears.</a:t>
            </a:r>
          </a:p>
          <a:p>
            <a:pPr>
              <a:buFont typeface="Wingdings" pitchFamily="2" charset="2"/>
              <a:buChar char="Ø"/>
            </a:pP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 History of previous UTI .</a:t>
            </a:r>
          </a:p>
          <a:p>
            <a:pPr>
              <a:buFont typeface="Wingdings" pitchFamily="2" charset="2"/>
              <a:buChar char="Ø"/>
            </a:pP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Significant como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r</a:t>
            </a: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bidities (renal failure, diabetes mellitus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).</a:t>
            </a:r>
            <a:endParaRPr lang="ar-SA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Those with prostatic disease. </a:t>
            </a:r>
          </a:p>
          <a:p>
            <a:pPr>
              <a:buFont typeface="Wingdings" pitchFamily="2" charset="2"/>
              <a:buChar char="Ø"/>
            </a:pP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Those who received spinal anesthesia .</a:t>
            </a:r>
          </a:p>
          <a:p>
            <a:pPr>
              <a:buFont typeface="Wingdings" pitchFamily="2" charset="2"/>
              <a:buChar char="Ø"/>
            </a:pP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Those undergone anorectal surgery .</a:t>
            </a:r>
          </a:p>
          <a:p>
            <a:pPr>
              <a:buFont typeface="Wingdings" pitchFamily="2" charset="2"/>
              <a:buChar char="Ø"/>
            </a:pPr>
            <a:r>
              <a:rPr lang="ar-SA" sz="2000" dirty="0" smtClean="0">
                <a:latin typeface="Andalus" pitchFamily="18" charset="-78"/>
                <a:cs typeface="Andalus" pitchFamily="18" charset="-78"/>
              </a:rPr>
              <a:t>Duration of catheterization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ar-SA" sz="2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ar-SA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SA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ar-SA" sz="2800" dirty="0" smtClean="0">
                <a:latin typeface="Andalus" pitchFamily="18" charset="-78"/>
                <a:cs typeface="Andalus" pitchFamily="18" charset="-78"/>
              </a:rPr>
              <a:t>The most Common infectious causes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is </a:t>
            </a: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Escherichia coli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SA" sz="2800" dirty="0" smtClean="0">
                <a:latin typeface="Andalus" pitchFamily="18" charset="-78"/>
                <a:cs typeface="Andalus" pitchFamily="18" charset="-78"/>
              </a:rPr>
              <a:t>but there are other microorganisms such as (klebsiella,enterobacter ,pseudomonas, 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 </a:t>
            </a:r>
            <a:r>
              <a:rPr lang="ar-SA" sz="2800" dirty="0" smtClean="0">
                <a:latin typeface="Andalus" pitchFamily="18" charset="-78"/>
                <a:cs typeface="Andalus" pitchFamily="18" charset="-78"/>
              </a:rPr>
              <a:t>serratia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ar-SA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Urinary Tract Infection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How can I prevent post operative UTI?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Multiple strategies have been demonstrated to reduce the incidence of UTI including 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Reduce catheter use and duration ,Sterile catheter insertion technique and early postoperative removal of catheter.</a:t>
            </a:r>
          </a:p>
          <a:p>
            <a:pPr marL="0" indent="0">
              <a:buFont typeface="Wingdings" pitchFamily="2" charset="2"/>
              <a:buChar char="Ø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SA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Patient may present with </a:t>
            </a:r>
            <a:endParaRPr lang="en-US" sz="2800" dirty="0" smtClean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</a:t>
            </a:r>
            <a:r>
              <a:rPr lang="ar-SA" sz="2400" dirty="0" smtClean="0">
                <a:latin typeface="Andalus" pitchFamily="18" charset="-78"/>
                <a:cs typeface="Andalus" pitchFamily="18" charset="-78"/>
              </a:rPr>
              <a:t>ysuria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ar-SA" sz="24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ar-SA" sz="2400" dirty="0" smtClean="0">
                <a:latin typeface="Andalus" pitchFamily="18" charset="-78"/>
                <a:cs typeface="Andalus" pitchFamily="18" charset="-78"/>
              </a:rPr>
              <a:t>bdominal and supra pubic tenderness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ar-SA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P</a:t>
            </a:r>
            <a:r>
              <a:rPr lang="ar-SA" sz="2400" dirty="0" smtClean="0">
                <a:latin typeface="Andalus" pitchFamily="18" charset="-78"/>
                <a:cs typeface="Andalus" pitchFamily="18" charset="-78"/>
              </a:rPr>
              <a:t>ost operative urinary retention is extremely common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SA" sz="2400" dirty="0" smtClean="0">
                <a:latin typeface="Andalus" pitchFamily="18" charset="-78"/>
                <a:cs typeface="Andalus" pitchFamily="18" charset="-78"/>
              </a:rPr>
              <a:t>after surgery in </a:t>
            </a:r>
            <a:r>
              <a:rPr lang="ar-SA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lower abdomen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,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pelvis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perineum 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or groin</a:t>
            </a:r>
            <a:r>
              <a:rPr lang="ar-SA" sz="2400" u="sng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ar-SA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Urinary Tract Infection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3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Investigation : </a:t>
            </a:r>
            <a:endParaRPr lang="it-IT" sz="3000" dirty="0" smtClean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U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rin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e analysis: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it-IT" sz="2200" dirty="0" smtClean="0">
              <a:latin typeface="Andalus" pitchFamily="18" charset="-78"/>
              <a:cs typeface="Andalus" pitchFamily="18" charset="-78"/>
            </a:endParaRPr>
          </a:p>
          <a:p>
            <a:pPr marL="400050" indent="-400050">
              <a:buFont typeface="+mj-lt"/>
              <a:buAutoNum type="romanLcPeriod"/>
            </a:pP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WBC indicate inflammation/infection </a:t>
            </a:r>
            <a:endParaRPr lang="it-IT" sz="2200" dirty="0" smtClean="0">
              <a:latin typeface="Andalus" pitchFamily="18" charset="-78"/>
              <a:cs typeface="Andalus" pitchFamily="18" charset="-78"/>
            </a:endParaRPr>
          </a:p>
          <a:p>
            <a:pPr marL="400050" indent="-400050">
              <a:buFont typeface="+mj-lt"/>
              <a:buAutoNum type="romanLcPeriod"/>
            </a:pP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 Nitrites refer to presence gram negative bacteria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 (Escherichia Coli)</a:t>
            </a:r>
            <a:endParaRPr lang="ar-SA" sz="22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U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rin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e 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culture 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ar-SA" sz="3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Treatment involves</a:t>
            </a:r>
            <a:r>
              <a:rPr lang="it-IT" sz="3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r>
              <a:rPr lang="ar-SA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dequate hydratio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n (either 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po or i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v)</a:t>
            </a:r>
            <a:endParaRPr lang="ar-SA" sz="22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Antipyretics 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GB" sz="2200" dirty="0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tart with empircial antibiotic 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wide spectrum antibiotics</a:t>
            </a:r>
            <a:r>
              <a:rPr lang="it-IT" sz="2200" dirty="0" smtClean="0">
                <a:latin typeface="Andalus" pitchFamily="18" charset="-78"/>
                <a:cs typeface="Andalus" pitchFamily="18" charset="-78"/>
              </a:rPr>
              <a:t>)</a:t>
            </a:r>
            <a:r>
              <a:rPr lang="ar-SA" sz="2200" dirty="0" smtClean="0">
                <a:latin typeface="Andalus" pitchFamily="18" charset="-78"/>
                <a:cs typeface="Andalus" pitchFamily="18" charset="-78"/>
              </a:rPr>
              <a:t> then specific antibiotic  after result in sensitivity. </a:t>
            </a:r>
            <a:endParaRPr lang="en-US" sz="22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Venous </a:t>
            </a:r>
            <a:r>
              <a:rPr lang="en-US" sz="4400" dirty="0" err="1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Thromboembolism</a:t>
            </a:r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(VTE):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marL="457200" indent="-228600">
              <a:buFont typeface="Wingdings" pitchFamily="2" charset="2"/>
              <a:buChar char="Ø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VTE is an overall disease process that can occur as Deep vein thrombosis(DVT) only, pulmonary embolism(PE) only, or PE with DVT.</a:t>
            </a:r>
          </a:p>
          <a:p>
            <a:pPr marL="457200" indent="-228600">
              <a:buFont typeface="Wingdings" pitchFamily="2" charset="2"/>
              <a:buChar char="Ø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Suspect VTE pyrexia if it occurs </a:t>
            </a:r>
            <a:r>
              <a:rPr lang="en-US" sz="33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more than 4 days </a:t>
            </a: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after the surgery (it may persist for months post operatively)</a:t>
            </a:r>
          </a:p>
          <a:p>
            <a:pPr marL="457200" indent="-228600">
              <a:buFont typeface="Wingdings" pitchFamily="2" charset="2"/>
              <a:buChar char="Ø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Post operative VTE occurs as a result of either a major surgery, an orthopedic surgery, or a neurosurgery.</a:t>
            </a:r>
          </a:p>
          <a:p>
            <a:pPr marL="457200" indent="-228600">
              <a:buFont typeface="Wingdings" pitchFamily="2" charset="2"/>
              <a:buChar char="Ø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457200" indent="-228600">
              <a:buNone/>
            </a:pPr>
            <a:r>
              <a:rPr lang="en-US" sz="3400" b="1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Deep vein thrombosis(DVT):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It is the formation of a blood clot in a deep vein most commonly in the legs or the pelvis.</a:t>
            </a:r>
          </a:p>
          <a:p>
            <a:pPr>
              <a:buNone/>
            </a:pPr>
            <a:r>
              <a:rPr lang="en-US" sz="4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Symptoms:</a:t>
            </a:r>
          </a:p>
          <a:p>
            <a:pPr marL="514350" indent="-514350">
              <a:buNone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1. Redness                2. Swelling</a:t>
            </a:r>
          </a:p>
          <a:p>
            <a:pPr marL="514350" indent="-514350">
              <a:buNone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3. Pain                      4. Enlarged veins</a:t>
            </a:r>
          </a:p>
          <a:p>
            <a:pPr marL="514350" indent="-514350">
              <a:buNone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5. Cyanosis fever</a:t>
            </a:r>
            <a:r>
              <a:rPr lang="en-US" sz="3300" dirty="0" smtClean="0"/>
              <a:t>. </a:t>
            </a:r>
          </a:p>
          <a:p>
            <a:pPr marL="400050" indent="-400050">
              <a:buFont typeface="+mj-lt"/>
              <a:buAutoNum type="romanUcPeriod"/>
            </a:pPr>
            <a:endParaRPr lang="en-US" sz="2800" dirty="0" smtClean="0"/>
          </a:p>
          <a:p>
            <a:pPr marL="400050" indent="-40005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   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Some cases may present </a:t>
            </a:r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asymptomatic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endParaRPr lang="en-US" sz="2800" dirty="0" smtClean="0"/>
          </a:p>
          <a:p>
            <a:pPr marL="4572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847">
            <a:off x="7796080" y="169178"/>
            <a:ext cx="1191417" cy="1128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990600"/>
          </a:xfrm>
        </p:spPr>
        <p:txBody>
          <a:bodyPr>
            <a:noAutofit/>
          </a:bodyPr>
          <a:lstStyle/>
          <a:p>
            <a:pPr marL="457200" indent="-228600"/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Deep Vein Thrombosis(DVT):</a:t>
            </a:r>
            <a:b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detachment of a clot (or multiple clots) from the veins and travelling to the right side of the heart onto the pulmonary arteries, forming a pulmonary embolism, proposes the most fatal complication of DVT.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Physical examination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Unilateral calf or thigh tenderness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Unilateral calf or thigh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erythema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Unilateral calf or thigh pitting edema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Unilateral calf or thigh swelling (difference between two legs should be more than 3cm)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Palpable cord (a thickened palpable vein)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228600"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Deep Vein Thrombosis(DVT):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Diagnosis 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Duplex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ultrasonography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is the standard imaging test to diagnose DVT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 positive D-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dimer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test indicates DVT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Contrast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venography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is the most accurate test for DVT but it is invasive therefore largely replaced by duplex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ultrasonography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MRI and CT, both can show blood veins and clots.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marL="137160" indent="0">
              <a:buNone/>
            </a:pP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1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Deep Vein Thrombosis(DVT):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Treatment</a:t>
            </a:r>
            <a:r>
              <a:rPr lang="en-US" sz="16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4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Anticoagulants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IV 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Unfractionated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heparin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LMWH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Fondaparinux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Orally 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Warfarin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Dabigatran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rivaroxaban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apixaban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edoxaban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Thrombolytics: which are only given in severe cases because of high risk of causing bleeding rather than anticoagulation.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Inferior vena cava filter: when anticoagulants can’t be used or don’t work well, a filter can be introduced into the IVC to capture the embolus before it reaches the lung.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Thrombectomy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: a procedure to remove the blood clot itself.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Pyrexia / Fever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Refers to a raised body temperature, typically greater than  37.5 C.</a:t>
            </a:r>
          </a:p>
          <a:p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It is common in surgical patients, either due to the underlying disease process or as a post-operative complication.</a:t>
            </a:r>
            <a:br>
              <a:rPr lang="en-US" sz="2800" i="1" dirty="0" smtClean="0">
                <a:latin typeface="Andalus" pitchFamily="18" charset="-78"/>
                <a:cs typeface="Andalus" pitchFamily="18" charset="-78"/>
              </a:rPr>
            </a:b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Represent </a:t>
            </a:r>
            <a:r>
              <a:rPr lang="en-US" sz="2800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40-50% 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of post op complication whatever the underlining cause. </a:t>
            </a:r>
            <a:br>
              <a:rPr lang="en-US" sz="2800" i="1" dirty="0" smtClean="0">
                <a:latin typeface="Andalus" pitchFamily="18" charset="-78"/>
                <a:cs typeface="Andalus" pitchFamily="18" charset="-78"/>
              </a:rPr>
            </a:b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Infection is regularly the suspected cause, other conditions must be considered when approaching the surgical patient with pyrexia .</a:t>
            </a:r>
          </a:p>
          <a:p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 It may also be an indicator of a severe and life threatening underlying pathology.</a:t>
            </a:r>
            <a:br>
              <a:rPr lang="en-US" sz="2800" i="1" dirty="0" smtClean="0">
                <a:latin typeface="Andalus" pitchFamily="18" charset="-78"/>
                <a:cs typeface="Andalus" pitchFamily="18" charset="-78"/>
              </a:rPr>
            </a:b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endParaRPr lang="ar-JO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Pulmonary Embolism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The partial or full   blockage of a pulmonary artery by clot that is moved from a preexisting thrombus elsewhere in the body. Most likely of DVT in the legs.</a:t>
            </a:r>
          </a:p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Symptoms :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a. Shortness of breath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b. Chest pain(particularly on breathing)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c. Coughing blood.</a:t>
            </a:r>
          </a:p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Signs :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a.Low blood oxygen levels      b.Tachypnea       c.Tachycardia</a:t>
            </a: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 Severe cases may present </a:t>
            </a: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comatose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or </a:t>
            </a: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severely low blood pressure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or even </a:t>
            </a: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sudden death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Pulmonary Embolism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is challenging to examine a PE patient because they rarely display the classic presentation, which is the sudden onset of pleuritic chest pain, SOB, and hypoxia.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33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Risk factors :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DVT</a:t>
            </a:r>
          </a:p>
          <a:p>
            <a:pPr marL="480060" indent="-342900"/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Hypercoagulable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state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Immobilization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Surgery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Trauma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Pregnancy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Usage of OCP and estrogen replacement therapy</a:t>
            </a:r>
          </a:p>
          <a:p>
            <a:pPr marL="480060" indent="-34290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Malignancy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Pulmonary Embolism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Diagnosis :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D-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dimer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test.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Computerized tomography pulmonary test (CTPA).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Ventilation perfusion scan also called V/Q scan.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Leg vein ultra sound.</a:t>
            </a:r>
          </a:p>
          <a:p>
            <a:pPr marL="651510" indent="-514350">
              <a:buFont typeface="Wingdings" pitchFamily="2" charset="2"/>
              <a:buChar char="Ø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Treatment :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Anticoagulants 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Thrombolytics.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IVC filter for prevention or further complication of PE.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Clot removal.</a:t>
            </a:r>
          </a:p>
          <a:p>
            <a:pPr marL="137160" indent="0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Wound Infection (SSI)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Surgical Site Infection : is an infection that occurs after surgery in the part of the body where the surgery took place .</a:t>
            </a:r>
          </a:p>
          <a:p>
            <a:pPr>
              <a:buNone/>
            </a:pP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Typically begins to produce fever around postoperative </a:t>
            </a:r>
            <a:r>
              <a:rPr lang="en-US" sz="2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day 7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Physical exam will reveal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erythema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, warmth, tenderness and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fluctuance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.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There are several factors that increase the risk of a SSI :   </a:t>
            </a:r>
          </a:p>
          <a:p>
            <a:endParaRPr lang="ar-JO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0"/>
            <a:ext cx="7467600" cy="239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40363">
            <a:off x="7741871" y="138986"/>
            <a:ext cx="1185035" cy="113375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Wound Infection (SSI)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Investigation: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Any suspected wound surgical site infection should have wound swabs taken for culture .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Management: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Any sutures or clips present should be removed , allowing for the drainage of any pus.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Empirical antibiotic should be started ; different wounds are often caused by different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oragnisms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tailoring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antibiotic therapy following culture results.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Prevention: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The prevention of surgical site infections can be achieved in the pre-operative , intra-operative and post-operative settings.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Wound Infection (SSI)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Pre-operative phase: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- Give prophylactic antibiotics if indicated (clean surgery involving a prosthesis , clean-contaminated surgery or contaminated surgery).</a:t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-Do not remove hair routinely-if necessary do this immediately prior to surgery with an electric clipper.</a:t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-Patient advice-shower prior to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surgey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, encourage weight loss , optimised nutrition (to promote wound healing), good diabetic control and smoking cessation.</a:t>
            </a:r>
          </a:p>
          <a:p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Intra-operative phase: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-Prepare the skin at the surgical site immediately before the incision using an antiseptic preparation ,</a:t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( Povidone-iodine or Chlorhexidine are most suitable).</a:t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-Change gloves or gowns if contaminated . </a:t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-Use an appropriate interactive dressing at the end of the operation to cover all surgical incisions .</a:t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000" dirty="0" smtClean="0">
                <a:latin typeface="Andalus" pitchFamily="18" charset="-78"/>
                <a:cs typeface="Andalus" pitchFamily="18" charset="-78"/>
              </a:rPr>
            </a:b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Wound Infection (SSI)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Post-operative phase: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Monitor wounds closely-dressing changes , thus minimising the chance of bacterial contamination . </a:t>
            </a: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Ensure that wounds in difficult areas such as skin creases and underneath skin folds (such as groin) are closely observed .</a:t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Topical antibiotics are used in some cases post-operatively as well; they shown that they probably do prevent SSI rates when compared with no topical antibiotic or antiseptic therapy . 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</a:rPr>
              <a:t>Wonder Drugs</a:t>
            </a:r>
            <a:endParaRPr lang="en-US" sz="4400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Anytime .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Antimicrobial &amp; Heparin account for almost 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one third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of cases of drug-related fever in hospitalized patients.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Any drug can cause fever.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Review medication list .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Stop suspected drugs.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-609600" y="2667000"/>
            <a:ext cx="57912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Thank You!</a:t>
            </a:r>
            <a:endParaRPr lang="en-US" sz="4000" dirty="0" smtClean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GB" sz="4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Any Questions ?!</a:t>
            </a:r>
            <a:endParaRPr lang="ar-JO" sz="4000" dirty="0" smtClean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 descr="07d3d509-5c95-462b-9266-98e94d161d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609600"/>
            <a:ext cx="4022443" cy="579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Causes of Postoperative Fever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Andalus" pitchFamily="18" charset="-78"/>
                <a:cs typeface="Andalus" pitchFamily="18" charset="-78"/>
              </a:rPr>
              <a:t>“ </a:t>
            </a:r>
            <a:r>
              <a:rPr lang="en-US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WALKING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in </a:t>
            </a:r>
            <a:r>
              <a:rPr lang="en-US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WONDER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in the </a:t>
            </a:r>
            <a:r>
              <a:rPr lang="en-US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WIND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with rain </a:t>
            </a:r>
            <a:r>
              <a:rPr lang="en-US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WATER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falling on the</a:t>
            </a:r>
            <a:r>
              <a:rPr lang="en-US" i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WOUNDED 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heart ” .</a:t>
            </a:r>
            <a:endParaRPr lang="en-US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 descr="131462214_1810842465736184_104195541394349131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6477000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</a:rPr>
              <a:t>Malignant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smtClean="0">
                <a:solidFill>
                  <a:srgbClr val="FF9900"/>
                </a:solidFill>
              </a:rPr>
              <a:t>Hyperthermia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3886200" cy="493776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latin typeface="Andalus" pitchFamily="18" charset="-78"/>
                <a:cs typeface="Andalus" pitchFamily="18" charset="-78"/>
              </a:rPr>
              <a:t>Is a life threatening inherited disorder due to reaction to certain drugs used for anesthesia (halothane) or muscle </a:t>
            </a:r>
            <a:r>
              <a:rPr lang="en-US" sz="3200" i="1" dirty="0" err="1" smtClean="0">
                <a:latin typeface="Andalus" pitchFamily="18" charset="-78"/>
                <a:cs typeface="Andalus" pitchFamily="18" charset="-78"/>
              </a:rPr>
              <a:t>relaxent</a:t>
            </a:r>
            <a:endParaRPr lang="en-US" sz="32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3200" i="1" dirty="0" smtClean="0">
                <a:latin typeface="Andalus" pitchFamily="18" charset="-78"/>
                <a:cs typeface="Andalus" pitchFamily="18" charset="-78"/>
              </a:rPr>
              <a:t>  (</a:t>
            </a:r>
            <a:r>
              <a:rPr lang="en-US" sz="3200" i="1" dirty="0" err="1" smtClean="0">
                <a:latin typeface="Andalus" pitchFamily="18" charset="-78"/>
                <a:cs typeface="Andalus" pitchFamily="18" charset="-78"/>
              </a:rPr>
              <a:t>succinylcoline</a:t>
            </a:r>
            <a:r>
              <a:rPr lang="en-US" sz="3200" i="1" dirty="0" smtClean="0">
                <a:latin typeface="Andalus" pitchFamily="18" charset="-78"/>
                <a:cs typeface="Andalus" pitchFamily="18" charset="-78"/>
              </a:rPr>
              <a:t> ) .</a:t>
            </a:r>
          </a:p>
          <a:p>
            <a:endParaRPr lang="en-US" sz="3200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1752600"/>
            <a:ext cx="4125113" cy="411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Malignant Hyperthermia 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Signs and Symptoms :</a:t>
            </a:r>
          </a:p>
          <a:p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Temperature&gt;40C (104F ). </a:t>
            </a:r>
          </a:p>
          <a:p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Tachycardia and </a:t>
            </a:r>
            <a:r>
              <a:rPr lang="en-US" sz="2400" i="1" dirty="0" err="1" smtClean="0">
                <a:latin typeface="Andalus" pitchFamily="18" charset="-78"/>
                <a:cs typeface="Andalus" pitchFamily="18" charset="-78"/>
              </a:rPr>
              <a:t>tachypnea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r>
              <a:rPr lang="en-US" sz="2400" i="1" dirty="0" err="1" smtClean="0">
                <a:latin typeface="Andalus" pitchFamily="18" charset="-78"/>
                <a:cs typeface="Andalus" pitchFamily="18" charset="-78"/>
              </a:rPr>
              <a:t>Hypercalcemia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2400" i="1" dirty="0" err="1" smtClean="0">
                <a:latin typeface="Andalus" pitchFamily="18" charset="-78"/>
                <a:cs typeface="Andalus" pitchFamily="18" charset="-78"/>
              </a:rPr>
              <a:t>hyperkalemia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Acidosis.</a:t>
            </a:r>
          </a:p>
          <a:p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Muscle rigidity.  </a:t>
            </a:r>
          </a:p>
          <a:p>
            <a:r>
              <a:rPr lang="en-US" sz="2400" i="1" dirty="0" err="1" smtClean="0">
                <a:latin typeface="Andalus" pitchFamily="18" charset="-78"/>
                <a:cs typeface="Andalus" pitchFamily="18" charset="-78"/>
              </a:rPr>
              <a:t>Myoglobinuria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2400" i="1" dirty="0" err="1" smtClean="0">
                <a:latin typeface="Andalus" pitchFamily="18" charset="-78"/>
                <a:cs typeface="Andalus" pitchFamily="18" charset="-78"/>
              </a:rPr>
              <a:t>multible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 organ failure.  </a:t>
            </a:r>
          </a:p>
          <a:p>
            <a:endParaRPr lang="en-US" sz="2800" b="1" i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Management :</a:t>
            </a:r>
          </a:p>
          <a:p>
            <a:pPr marL="45720" indent="0">
              <a:buNone/>
            </a:pPr>
            <a:r>
              <a:rPr lang="en-US" sz="3200" i="1" dirty="0" smtClean="0"/>
              <a:t>               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Prevent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it by a family history prior operation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45720" indent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IV DENTROLENE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 antidote decreases the loss of ca from SR in the skeletal muscle  and restore the metabolism to the normal. </a:t>
            </a:r>
            <a:r>
              <a:rPr lang="ar-JO" dirty="0" smtClean="0">
                <a:latin typeface="Andalus" pitchFamily="18" charset="-78"/>
                <a:cs typeface="Andalus" pitchFamily="18" charset="-78"/>
              </a:rPr>
              <a:t>            </a:t>
            </a:r>
          </a:p>
          <a:p>
            <a:pPr marL="45720" indent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1oo% oxygen </a:t>
            </a:r>
          </a:p>
          <a:p>
            <a:pPr marL="45720" indent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Cooling blankets </a:t>
            </a:r>
            <a:endParaRPr lang="ar-JO" b="1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Atelectasis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07836">
            <a:off x="7828857" y="133048"/>
            <a:ext cx="1178889" cy="12005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143000"/>
            <a:ext cx="81534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Is a complete or partial collapse of the entire lung or area (lobe) of the lung ,  resulting in reduced or absent gas exchange  .</a:t>
            </a:r>
            <a:endParaRPr lang="en-US" sz="2400" i="1" dirty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MOST COMMON </a:t>
            </a:r>
            <a:r>
              <a:rPr lang="en-US" sz="2400" dirty="0" smtClean="0">
                <a:solidFill>
                  <a:srgbClr val="3B3835"/>
                </a:solidFill>
                <a:latin typeface="Andalus" pitchFamily="18" charset="-78"/>
                <a:cs typeface="Andalus" pitchFamily="18" charset="-78"/>
              </a:rPr>
              <a:t>cause of </a:t>
            </a:r>
            <a:r>
              <a:rPr lang="en-US" sz="2400" dirty="0" err="1" smtClean="0">
                <a:solidFill>
                  <a:srgbClr val="3B3835"/>
                </a:solidFill>
                <a:latin typeface="Andalus" pitchFamily="18" charset="-78"/>
                <a:cs typeface="Andalus" pitchFamily="18" charset="-78"/>
              </a:rPr>
              <a:t>po</a:t>
            </a:r>
            <a:r>
              <a:rPr lang="en-US" sz="2400" dirty="0" smtClean="0">
                <a:solidFill>
                  <a:srgbClr val="3B3835"/>
                </a:solidFill>
                <a:latin typeface="Andalus" pitchFamily="18" charset="-78"/>
                <a:cs typeface="Andalus" pitchFamily="18" charset="-78"/>
              </a:rPr>
              <a:t> fever in </a:t>
            </a:r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24-48h</a:t>
            </a:r>
            <a:r>
              <a:rPr lang="en-US" sz="2400" dirty="0" smtClean="0">
                <a:solidFill>
                  <a:srgbClr val="3B3835"/>
                </a:solidFill>
                <a:latin typeface="Andalus" pitchFamily="18" charset="-78"/>
                <a:cs typeface="Andalus" pitchFamily="18" charset="-78"/>
              </a:rPr>
              <a:t> period.</a:t>
            </a:r>
          </a:p>
          <a:p>
            <a:endParaRPr lang="en-US" sz="2400" dirty="0" smtClean="0">
              <a:solidFill>
                <a:srgbClr val="3B3835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Complications :</a:t>
            </a:r>
          </a:p>
          <a:p>
            <a:pPr>
              <a:buFont typeface="Wingdings" pitchFamily="2" charset="2"/>
              <a:buChar char="Ø"/>
            </a:pPr>
            <a:r>
              <a:rPr lang="en-US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ndalus" pitchFamily="18" charset="-78"/>
                <a:cs typeface="Andalus" pitchFamily="18" charset="-78"/>
              </a:rPr>
              <a:t>Low blood oxygen (hypoxemia). </a:t>
            </a:r>
          </a:p>
          <a:p>
            <a:pPr>
              <a:buFont typeface="Wingdings" pitchFamily="2" charset="2"/>
              <a:buChar char="Ø"/>
            </a:pPr>
            <a:r>
              <a:rPr lang="en-US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ndalus" pitchFamily="18" charset="-78"/>
                <a:cs typeface="Andalus" pitchFamily="18" charset="-78"/>
              </a:rPr>
              <a:t>Pneumonia. (esp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. if fever persist)</a:t>
            </a:r>
            <a:endParaRPr lang="en-US" sz="2400" i="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ndalus" pitchFamily="18" charset="-78"/>
                <a:cs typeface="Andalus" pitchFamily="18" charset="-78"/>
              </a:rPr>
              <a:t>Respiratory failure. 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0" i="0" dirty="0" smtClean="0">
                <a:solidFill>
                  <a:srgbClr val="FF9900"/>
                </a:solidFill>
                <a:effectLst/>
                <a:latin typeface="Andalus" pitchFamily="18" charset="-78"/>
                <a:cs typeface="Andalus" pitchFamily="18" charset="-78"/>
              </a:rPr>
              <a:t>Clinical Manifestations</a:t>
            </a:r>
            <a:r>
              <a:rPr lang="en-US" sz="2400" b="0" i="0" dirty="0" smtClean="0">
                <a:solidFill>
                  <a:srgbClr val="FF9900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Andalus" pitchFamily="18" charset="-78"/>
                <a:cs typeface="Andalus" pitchFamily="18" charset="-78"/>
              </a:rPr>
              <a:t>Low-grade fever</a:t>
            </a:r>
          </a:p>
          <a:p>
            <a:pPr>
              <a:buFont typeface="Wingdings" pitchFamily="2" charset="2"/>
              <a:buChar char="Ø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Andalus" pitchFamily="18" charset="-78"/>
                <a:cs typeface="Andalus" pitchFamily="18" charset="-78"/>
              </a:rPr>
              <a:t>Dyspnea, tachycardia and Tachypnea</a:t>
            </a:r>
            <a:endParaRPr lang="en-US" sz="2400" dirty="0" smtClean="0">
              <a:solidFill>
                <a:srgbClr val="3B3835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Andalus" pitchFamily="18" charset="-78"/>
                <a:cs typeface="Andalus" pitchFamily="18" charset="-78"/>
              </a:rPr>
              <a:t>Pleural pain, and central cyanosis</a:t>
            </a:r>
          </a:p>
          <a:p>
            <a:pPr>
              <a:buFont typeface="Wingdings" pitchFamily="2" charset="2"/>
              <a:buChar char="Ø"/>
            </a:pPr>
            <a:endParaRPr lang="en-US" sz="2400" i="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lvl="0"/>
            <a:endParaRPr lang="en-US" sz="2400" i="1" dirty="0" smtClean="0">
              <a:latin typeface="Andalus" pitchFamily="18" charset="-78"/>
              <a:cs typeface="Andalus" pitchFamily="18" charset="-78"/>
            </a:endParaRPr>
          </a:p>
          <a:p>
            <a:pPr lvl="0"/>
            <a:endParaRPr lang="en-US" sz="2400" i="1" dirty="0" smtClean="0">
              <a:latin typeface="Andalus" pitchFamily="18" charset="-78"/>
              <a:cs typeface="Andalus" pitchFamily="18" charset="-78"/>
            </a:endParaRPr>
          </a:p>
          <a:p>
            <a:pPr lvl="0"/>
            <a:endParaRPr lang="en-US" sz="2400" i="1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i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Atelectasis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3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 CXR :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Opacity of the affected area.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Ipsilateral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hemidiaphragmatic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elevation.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Mediastinal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&amp;tracheal deviation. </a:t>
            </a:r>
          </a:p>
          <a:p>
            <a:pPr>
              <a:buNone/>
            </a:pPr>
            <a:r>
              <a:rPr lang="en-US" sz="3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   Physical examination 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Dullness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Decreased breath sound</a:t>
            </a:r>
          </a:p>
          <a:p>
            <a:pPr marL="342900" indent="-342900">
              <a:buNone/>
            </a:pPr>
            <a:r>
              <a:rPr lang="en-US" dirty="0" smtClean="0"/>
              <a:t>   </a:t>
            </a:r>
            <a:r>
              <a:rPr lang="en-US" sz="30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Management :</a:t>
            </a:r>
          </a:p>
          <a:p>
            <a:pPr>
              <a:defRPr/>
            </a:pPr>
            <a:r>
              <a:rPr lang="en-US" u="sng" dirty="0" smtClean="0">
                <a:latin typeface="Andalus" pitchFamily="18" charset="-78"/>
                <a:cs typeface="Andalus" pitchFamily="18" charset="-78"/>
              </a:rPr>
              <a:t>Pre op :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1-no smoking     2- treatment of pulmonary disease</a:t>
            </a:r>
          </a:p>
          <a:p>
            <a:pPr>
              <a:defRPr/>
            </a:pPr>
            <a:r>
              <a:rPr lang="en-US" u="sng" dirty="0" smtClean="0">
                <a:latin typeface="Andalus" pitchFamily="18" charset="-78"/>
                <a:cs typeface="Andalus" pitchFamily="18" charset="-78"/>
              </a:rPr>
              <a:t>Post op 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1- control pain   1-physiotherapy     2-incentive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spirometry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  <a:defRPr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Brochoscopy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just"/>
            <a:endParaRPr lang="en-US" dirty="0" smtClean="0">
              <a:solidFill>
                <a:srgbClr val="32323C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24000"/>
            <a:ext cx="2938857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Pneumonia</a:t>
            </a:r>
            <a:endParaRPr lang="en-US" sz="4400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b="1" i="1" u="sng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HOSPITAL-ACQUIRED PNEUMONIA  :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pneumonia developing </a:t>
            </a:r>
            <a:r>
              <a:rPr lang="en-US" sz="2000" dirty="0" smtClean="0">
                <a:solidFill>
                  <a:srgbClr val="FF9900"/>
                </a:solidFill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48 - 72 h 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after operation.</a:t>
            </a:r>
          </a:p>
          <a:p>
            <a:r>
              <a:rPr lang="en-US" sz="2000" b="1" i="1" u="sng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VENTILATOR-ASSOCIATED PNEUMONIA 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(VAP), pneumonia developing </a:t>
            </a:r>
            <a:r>
              <a:rPr lang="en-US" sz="2000" dirty="0" smtClean="0">
                <a:solidFill>
                  <a:srgbClr val="FF9900"/>
                </a:solidFill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48 - 72 h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after </a:t>
            </a:r>
            <a:r>
              <a:rPr lang="en-US" sz="2000" dirty="0" err="1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endotracheal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intubation. </a:t>
            </a:r>
          </a:p>
          <a:p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Postoperative pneumonia is the</a:t>
            </a:r>
            <a:r>
              <a:rPr lang="en-US" sz="2000" dirty="0" smtClean="0">
                <a:solidFill>
                  <a:srgbClr val="FF9900"/>
                </a:solidFill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third most common 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complication for all surgical procedures </a:t>
            </a:r>
          </a:p>
          <a:p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Gram-negative, aerobic bacteria including: </a:t>
            </a:r>
            <a:r>
              <a:rPr lang="en-US" sz="2000" i="1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Pseudomonas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, </a:t>
            </a:r>
            <a:r>
              <a:rPr lang="en-US" sz="2000" i="1" dirty="0" err="1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Klebsiella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, and </a:t>
            </a:r>
            <a:r>
              <a:rPr lang="en-US" sz="2000" i="1" dirty="0" err="1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Enterobacter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 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species, 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With regard to Gram-positive bacteria, </a:t>
            </a:r>
            <a:r>
              <a:rPr lang="en-US" sz="2000" i="1" dirty="0" err="1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Methicillin</a:t>
            </a:r>
            <a:r>
              <a:rPr lang="en-US" sz="2000" i="1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-Resistant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 </a:t>
            </a:r>
            <a:r>
              <a:rPr lang="en-US" sz="2000" i="1" dirty="0" err="1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Staphyloccocus</a:t>
            </a:r>
            <a:r>
              <a:rPr lang="en-US" sz="2000" i="1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</a:t>
            </a:r>
            <a:r>
              <a:rPr lang="en-US" sz="2000" i="1" dirty="0" err="1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aureus</a:t>
            </a:r>
            <a:r>
              <a:rPr lang="en-US" sz="2000" i="1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 </a:t>
            </a:r>
            <a:r>
              <a:rPr lang="en-US" sz="2000" dirty="0" smtClean="0">
                <a:latin typeface="Andalus" pitchFamily="18" charset="-78"/>
                <a:ea typeface="Calibri" panose="020F0502020204030204" pitchFamily="34" charset="0"/>
                <a:cs typeface="Andalus" pitchFamily="18" charset="-78"/>
              </a:rPr>
              <a:t> is the most common cause.</a:t>
            </a:r>
          </a:p>
          <a:p>
            <a:r>
              <a:rPr lang="en-US" sz="2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COMPLICATION  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Pleural effusion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Empyema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Respiratory failure 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Sepsis</a:t>
            </a:r>
          </a:p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07836">
            <a:off x="7828857" y="133047"/>
            <a:ext cx="1178889" cy="1200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Pneumonia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377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Risk Factors :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Age(more than 50) .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Duration of surgery (more than 3h).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Glasgow coma scale (less than 15).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err="1" smtClean="0">
                <a:latin typeface="Andalus" pitchFamily="18" charset="-78"/>
                <a:cs typeface="Andalus" pitchFamily="18" charset="-78"/>
              </a:rPr>
              <a:t>Endotracheal</a:t>
            </a: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 intubation ( more than 2 days).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err="1" smtClean="0">
                <a:latin typeface="Andalus" pitchFamily="18" charset="-78"/>
                <a:cs typeface="Andalus" pitchFamily="18" charset="-78"/>
              </a:rPr>
              <a:t>Tracheostomy</a:t>
            </a: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Mechanical ventilation. </a:t>
            </a:r>
          </a:p>
          <a:p>
            <a:pPr>
              <a:buFont typeface="Wingdings" pitchFamily="2" charset="2"/>
              <a:buChar char="Ø"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ICU (more than 5 days).</a:t>
            </a:r>
          </a:p>
          <a:p>
            <a:pPr>
              <a:buFont typeface="Wingdings" pitchFamily="2" charset="2"/>
              <a:buChar char="Ø"/>
            </a:pPr>
            <a:endParaRPr lang="en-US" sz="80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11200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Clinical manifestations :</a:t>
            </a:r>
          </a:p>
          <a:p>
            <a:pPr marL="0" indent="0">
              <a:buNone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1- Fever.</a:t>
            </a:r>
          </a:p>
          <a:p>
            <a:pPr marL="0" indent="0">
              <a:buNone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2-Cough and sputum production.</a:t>
            </a:r>
          </a:p>
          <a:p>
            <a:pPr marL="0" indent="0">
              <a:buNone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2- Dyspnea, tachycardia and </a:t>
            </a:r>
            <a:r>
              <a:rPr lang="en-US" sz="8000" i="1" dirty="0" err="1" smtClean="0">
                <a:latin typeface="Andalus" pitchFamily="18" charset="-78"/>
                <a:cs typeface="Andalus" pitchFamily="18" charset="-78"/>
              </a:rPr>
              <a:t>tachypnea</a:t>
            </a: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3- Chest pain and central cyanosis.</a:t>
            </a:r>
          </a:p>
          <a:p>
            <a:pPr>
              <a:buNone/>
            </a:pP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en-US" sz="16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en-US" sz="16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1600" i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1600" i="1" dirty="0" smtClean="0">
                <a:latin typeface="Andalus" pitchFamily="18" charset="-78"/>
                <a:cs typeface="Andalus" pitchFamily="18" charset="-78"/>
              </a:rPr>
            </a:br>
            <a:endParaRPr lang="en-US" sz="1600" i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601</TotalTime>
  <Words>1333</Words>
  <Application>Microsoft Office PowerPoint</Application>
  <PresentationFormat>On-screen Show (4:3)</PresentationFormat>
  <Paragraphs>262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Postoperative Fever</vt:lpstr>
      <vt:lpstr>Pyrexia / Fever</vt:lpstr>
      <vt:lpstr>Causes of Postoperative Fever</vt:lpstr>
      <vt:lpstr>Malignant Hyperthermia </vt:lpstr>
      <vt:lpstr>Malignant Hyperthermia </vt:lpstr>
      <vt:lpstr>Atelectasis</vt:lpstr>
      <vt:lpstr>Atelectasis</vt:lpstr>
      <vt:lpstr>Pneumonia</vt:lpstr>
      <vt:lpstr>Pneumonia</vt:lpstr>
      <vt:lpstr>Pneumonia</vt:lpstr>
      <vt:lpstr>Aspiration</vt:lpstr>
      <vt:lpstr>Urinary Tract Infection</vt:lpstr>
      <vt:lpstr>Urinary Tract Infection</vt:lpstr>
      <vt:lpstr>Urinary Tract Infection</vt:lpstr>
      <vt:lpstr>Urinary Tract Infection</vt:lpstr>
      <vt:lpstr>Venous Thromboembolism(VTE):</vt:lpstr>
      <vt:lpstr> Deep Vein Thrombosis(DVT): </vt:lpstr>
      <vt:lpstr>Deep Vein Thrombosis(DVT):</vt:lpstr>
      <vt:lpstr>Deep Vein Thrombosis(DVT):</vt:lpstr>
      <vt:lpstr>Pulmonary Embolism</vt:lpstr>
      <vt:lpstr>Pulmonary Embolism</vt:lpstr>
      <vt:lpstr>Pulmonary Embolism</vt:lpstr>
      <vt:lpstr>Wound Infection (SSI)</vt:lpstr>
      <vt:lpstr>Wound Infection (SSI)</vt:lpstr>
      <vt:lpstr>Wound Infection (SSI)</vt:lpstr>
      <vt:lpstr>Wound Infection (SSI)</vt:lpstr>
      <vt:lpstr>Wonder Drugs</vt:lpstr>
      <vt:lpstr>Slide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Fever</dc:title>
  <dc:creator>athamneh.co</dc:creator>
  <cp:lastModifiedBy>athamneh.co</cp:lastModifiedBy>
  <cp:revision>4</cp:revision>
  <dcterms:created xsi:type="dcterms:W3CDTF">2021-11-19T09:21:04Z</dcterms:created>
  <dcterms:modified xsi:type="dcterms:W3CDTF">2021-11-20T13:56:45Z</dcterms:modified>
</cp:coreProperties>
</file>