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4"/>
  </p:notesMasterIdLst>
  <p:sldIdLst>
    <p:sldId id="256" r:id="rId5"/>
    <p:sldId id="257" r:id="rId6"/>
    <p:sldId id="258" r:id="rId7"/>
    <p:sldId id="260" r:id="rId8"/>
    <p:sldId id="262" r:id="rId9"/>
    <p:sldId id="307" r:id="rId10"/>
    <p:sldId id="351" r:id="rId11"/>
    <p:sldId id="309" r:id="rId12"/>
    <p:sldId id="310" r:id="rId13"/>
    <p:sldId id="311" r:id="rId14"/>
    <p:sldId id="316" r:id="rId15"/>
    <p:sldId id="313" r:id="rId16"/>
    <p:sldId id="267" r:id="rId17"/>
    <p:sldId id="320" r:id="rId18"/>
    <p:sldId id="268" r:id="rId19"/>
    <p:sldId id="269" r:id="rId20"/>
    <p:sldId id="270" r:id="rId21"/>
    <p:sldId id="349" r:id="rId22"/>
    <p:sldId id="271" r:id="rId23"/>
    <p:sldId id="321" r:id="rId24"/>
    <p:sldId id="360" r:id="rId25"/>
    <p:sldId id="273" r:id="rId26"/>
    <p:sldId id="344" r:id="rId27"/>
    <p:sldId id="322" r:id="rId28"/>
    <p:sldId id="323" r:id="rId29"/>
    <p:sldId id="276" r:id="rId30"/>
    <p:sldId id="277" r:id="rId31"/>
    <p:sldId id="278" r:id="rId32"/>
    <p:sldId id="334" r:id="rId33"/>
    <p:sldId id="335" r:id="rId34"/>
    <p:sldId id="330" r:id="rId35"/>
    <p:sldId id="324" r:id="rId36"/>
    <p:sldId id="325" r:id="rId37"/>
    <p:sldId id="284" r:id="rId38"/>
    <p:sldId id="319" r:id="rId39"/>
    <p:sldId id="332" r:id="rId40"/>
    <p:sldId id="355" r:id="rId41"/>
    <p:sldId id="331" r:id="rId42"/>
    <p:sldId id="336" r:id="rId43"/>
    <p:sldId id="337" r:id="rId44"/>
    <p:sldId id="327" r:id="rId45"/>
    <p:sldId id="350" r:id="rId46"/>
    <p:sldId id="356" r:id="rId47"/>
    <p:sldId id="290" r:id="rId48"/>
    <p:sldId id="346" r:id="rId49"/>
    <p:sldId id="328" r:id="rId50"/>
    <p:sldId id="297" r:id="rId51"/>
    <p:sldId id="333" r:id="rId52"/>
    <p:sldId id="357" r:id="rId53"/>
    <p:sldId id="358" r:id="rId54"/>
    <p:sldId id="347" r:id="rId55"/>
    <p:sldId id="345" r:id="rId56"/>
    <p:sldId id="338" r:id="rId57"/>
    <p:sldId id="339" r:id="rId58"/>
    <p:sldId id="340" r:id="rId59"/>
    <p:sldId id="341" r:id="rId60"/>
    <p:sldId id="343" r:id="rId61"/>
    <p:sldId id="305" r:id="rId62"/>
    <p:sldId id="306" r:id="rId63"/>
  </p:sldIdLst>
  <p:sldSz cx="9144000" cy="6858000" type="screen4x3"/>
  <p:notesSz cx="9144000" cy="685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viewProps" Target="viewProp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BA7F973-54C0-4935-82BC-8A0B1045294C}" type="datetimeFigureOut">
              <a:rPr lang="en-US"/>
              <a:pPr>
                <a:defRPr/>
              </a:pPr>
              <a:t>28/09/2022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56264B5-5233-4622-A3A4-3F8A610E3D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Google Shape;230;p23:notes"/>
          <p:cNvSpPr txBox="1">
            <a:spLocks noGrp="1"/>
          </p:cNvSpPr>
          <p:nvPr>
            <p:ph type="body" idx="1"/>
          </p:nvPr>
        </p:nvSpPr>
        <p:spPr bwMode="auto">
          <a:xfrm>
            <a:off x="1219200" y="3257550"/>
            <a:ext cx="6705600" cy="3086100"/>
          </a:xfrm>
          <a:noFill/>
        </p:spPr>
        <p:txBody>
          <a:bodyPr wrap="square" lIns="91425" tIns="45700" rIns="91425" bIns="4570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66563" name="Google Shape;231;p23:notes"/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120000 w 120000"/>
              <a:gd name="T3" fmla="*/ 120000 h 120000"/>
            </a:gdLst>
            <a:ahLst/>
            <a:cxnLst/>
            <a:rect l="T0" t="T1" r="T2" b="T3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Google Shape;139;p8:notes"/>
          <p:cNvSpPr txBox="1">
            <a:spLocks noGrp="1"/>
          </p:cNvSpPr>
          <p:nvPr>
            <p:ph type="body" idx="1"/>
          </p:nvPr>
        </p:nvSpPr>
        <p:spPr bwMode="auto">
          <a:xfrm>
            <a:off x="1219200" y="3257550"/>
            <a:ext cx="6705600" cy="3086100"/>
          </a:xfrm>
          <a:noFill/>
        </p:spPr>
        <p:txBody>
          <a:bodyPr wrap="square" lIns="91425" tIns="45700" rIns="91425" bIns="4570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67587" name="Google Shape;140;p8:notes"/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120000 w 120000"/>
              <a:gd name="T3" fmla="*/ 120000 h 120000"/>
            </a:gdLst>
            <a:ahLst/>
            <a:cxnLst/>
            <a:rect l="T0" t="T1" r="T2" b="T3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Google Shape;179;p15:notes"/>
          <p:cNvSpPr txBox="1">
            <a:spLocks noGrp="1"/>
          </p:cNvSpPr>
          <p:nvPr>
            <p:ph type="body" idx="1"/>
          </p:nvPr>
        </p:nvSpPr>
        <p:spPr bwMode="auto">
          <a:xfrm>
            <a:off x="1219200" y="3257550"/>
            <a:ext cx="6705600" cy="3086100"/>
          </a:xfrm>
          <a:noFill/>
        </p:spPr>
        <p:txBody>
          <a:bodyPr wrap="square" lIns="91425" tIns="45700" rIns="91425" bIns="4570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68611" name="Google Shape;180;p15:notes"/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120000 w 120000"/>
              <a:gd name="T3" fmla="*/ 120000 h 120000"/>
            </a:gdLst>
            <a:ahLst/>
            <a:cxnLst/>
            <a:rect l="T0" t="T1" r="T2" b="T3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Google Shape;185;p16:notes"/>
          <p:cNvSpPr txBox="1">
            <a:spLocks noGrp="1"/>
          </p:cNvSpPr>
          <p:nvPr>
            <p:ph type="body" idx="1"/>
          </p:nvPr>
        </p:nvSpPr>
        <p:spPr bwMode="auto">
          <a:xfrm>
            <a:off x="1219200" y="3257550"/>
            <a:ext cx="6705600" cy="3086100"/>
          </a:xfrm>
          <a:noFill/>
        </p:spPr>
        <p:txBody>
          <a:bodyPr wrap="square" lIns="91425" tIns="45700" rIns="91425" bIns="4570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69635" name="Google Shape;186;p16:notes"/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120000 w 120000"/>
              <a:gd name="T3" fmla="*/ 120000 h 120000"/>
            </a:gdLst>
            <a:ahLst/>
            <a:cxnLst/>
            <a:rect l="T0" t="T1" r="T2" b="T3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91387" y="360629"/>
            <a:ext cx="7761224" cy="69723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69B01C-F363-4CD7-9E93-0BD1AEEE0328}" type="datetimeFigureOut">
              <a:rPr lang="en-US"/>
              <a:pPr>
                <a:defRPr/>
              </a:pPr>
              <a:t>28/09/2022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813496-0026-4CA1-B137-76064E5367CA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 b="0" i="0">
                <a:solidFill>
                  <a:srgbClr val="EBDDC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lvl1pPr>
              <a:defRPr sz="36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C4225-0300-4624-8099-CD25BA324B68}" type="datetimeFigureOut">
              <a:rPr lang="en-US"/>
              <a:pPr>
                <a:defRPr/>
              </a:pPr>
              <a:t>28/09/2022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59056A-9F5E-48DA-AB70-A7AE09A350FC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 b="0" i="0">
                <a:solidFill>
                  <a:srgbClr val="EBDDC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0F08F5-52C4-4998-812C-30064E6CE99D}" type="datetimeFigureOut">
              <a:rPr lang="en-US"/>
              <a:pPr>
                <a:defRPr/>
              </a:pPr>
              <a:t>28/09/2022</a:t>
            </a:fld>
            <a:endParaRPr lang="en-US"/>
          </a:p>
        </p:txBody>
      </p:sp>
      <p:sp>
        <p:nvSpPr>
          <p:cNvPr id="7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0E1F0F-6DAD-4307-80EB-DEF35E30FDD8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k object 16"/>
          <p:cNvSpPr/>
          <p:nvPr/>
        </p:nvSpPr>
        <p:spPr>
          <a:xfrm>
            <a:off x="0" y="0"/>
            <a:ext cx="9144000" cy="1524000"/>
          </a:xfrm>
          <a:custGeom>
            <a:avLst/>
            <a:gdLst/>
            <a:ahLst/>
            <a:cxnLst/>
            <a:rect l="l" t="t" r="r" b="b"/>
            <a:pathLst>
              <a:path w="9144000" h="1524000">
                <a:moveTo>
                  <a:pt x="0" y="1524000"/>
                </a:moveTo>
                <a:lnTo>
                  <a:pt x="9144000" y="1524000"/>
                </a:lnTo>
                <a:lnTo>
                  <a:pt x="9144000" y="0"/>
                </a:lnTo>
                <a:lnTo>
                  <a:pt x="0" y="0"/>
                </a:lnTo>
                <a:lnTo>
                  <a:pt x="0" y="1524000"/>
                </a:lnTo>
                <a:close/>
              </a:path>
            </a:pathLst>
          </a:custGeom>
          <a:solidFill>
            <a:srgbClr val="775F54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4" name="bk object 17"/>
          <p:cNvSpPr/>
          <p:nvPr/>
        </p:nvSpPr>
        <p:spPr>
          <a:xfrm>
            <a:off x="0" y="2667000"/>
            <a:ext cx="9144000" cy="4191000"/>
          </a:xfrm>
          <a:custGeom>
            <a:avLst/>
            <a:gdLst/>
            <a:ahLst/>
            <a:cxnLst/>
            <a:rect l="l" t="t" r="r" b="b"/>
            <a:pathLst>
              <a:path w="9144000" h="4191000">
                <a:moveTo>
                  <a:pt x="0" y="4190999"/>
                </a:moveTo>
                <a:lnTo>
                  <a:pt x="9144000" y="4190999"/>
                </a:lnTo>
                <a:lnTo>
                  <a:pt x="9144000" y="0"/>
                </a:lnTo>
                <a:lnTo>
                  <a:pt x="0" y="0"/>
                </a:lnTo>
                <a:lnTo>
                  <a:pt x="0" y="4190999"/>
                </a:lnTo>
                <a:close/>
              </a:path>
            </a:pathLst>
          </a:custGeom>
          <a:solidFill>
            <a:srgbClr val="775F54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5" name="bk object 18"/>
          <p:cNvSpPr/>
          <p:nvPr/>
        </p:nvSpPr>
        <p:spPr>
          <a:xfrm>
            <a:off x="0" y="1524000"/>
            <a:ext cx="9144000" cy="1143000"/>
          </a:xfrm>
          <a:custGeom>
            <a:avLst/>
            <a:gdLst/>
            <a:ahLst/>
            <a:cxnLst/>
            <a:rect l="l" t="t" r="r" b="b"/>
            <a:pathLst>
              <a:path w="9144000" h="1143000">
                <a:moveTo>
                  <a:pt x="0" y="1143000"/>
                </a:moveTo>
                <a:lnTo>
                  <a:pt x="9144000" y="1143000"/>
                </a:lnTo>
                <a:lnTo>
                  <a:pt x="9144000" y="0"/>
                </a:lnTo>
                <a:lnTo>
                  <a:pt x="0" y="0"/>
                </a:lnTo>
                <a:lnTo>
                  <a:pt x="0" y="1143000"/>
                </a:lnTo>
                <a:close/>
              </a:path>
            </a:pathLst>
          </a:custGeom>
          <a:solidFill>
            <a:srgbClr val="FFFFFF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6" name="bk object 19"/>
          <p:cNvSpPr/>
          <p:nvPr/>
        </p:nvSpPr>
        <p:spPr>
          <a:xfrm>
            <a:off x="0" y="1600200"/>
            <a:ext cx="1295400" cy="990600"/>
          </a:xfrm>
          <a:custGeom>
            <a:avLst/>
            <a:gdLst/>
            <a:ahLst/>
            <a:cxnLst/>
            <a:rect l="l" t="t" r="r" b="b"/>
            <a:pathLst>
              <a:path w="1295400" h="990600">
                <a:moveTo>
                  <a:pt x="0" y="990600"/>
                </a:moveTo>
                <a:lnTo>
                  <a:pt x="1295400" y="990600"/>
                </a:lnTo>
                <a:lnTo>
                  <a:pt x="1295400" y="0"/>
                </a:lnTo>
                <a:lnTo>
                  <a:pt x="0" y="0"/>
                </a:lnTo>
                <a:lnTo>
                  <a:pt x="0" y="990600"/>
                </a:lnTo>
                <a:close/>
              </a:path>
            </a:pathLst>
          </a:custGeom>
          <a:solidFill>
            <a:srgbClr val="DD8046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7" name="bk object 20"/>
          <p:cNvSpPr/>
          <p:nvPr/>
        </p:nvSpPr>
        <p:spPr>
          <a:xfrm>
            <a:off x="1371600" y="1600200"/>
            <a:ext cx="7772400" cy="990600"/>
          </a:xfrm>
          <a:custGeom>
            <a:avLst/>
            <a:gdLst/>
            <a:ahLst/>
            <a:cxnLst/>
            <a:rect l="l" t="t" r="r" b="b"/>
            <a:pathLst>
              <a:path w="7772400" h="990600">
                <a:moveTo>
                  <a:pt x="0" y="990600"/>
                </a:moveTo>
                <a:lnTo>
                  <a:pt x="7772400" y="990600"/>
                </a:lnTo>
                <a:lnTo>
                  <a:pt x="7772400" y="0"/>
                </a:lnTo>
                <a:lnTo>
                  <a:pt x="0" y="0"/>
                </a:lnTo>
                <a:lnTo>
                  <a:pt x="0" y="990600"/>
                </a:lnTo>
                <a:close/>
              </a:path>
            </a:pathLst>
          </a:custGeom>
          <a:solidFill>
            <a:srgbClr val="93B6D2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 b="0" i="0">
                <a:solidFill>
                  <a:srgbClr val="EBDDC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8" name="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9" name="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C86B08E-2E43-4EAC-A1C6-BF7EEF4CD371}" type="datetimeFigureOut">
              <a:rPr lang="en-US"/>
              <a:pPr>
                <a:defRPr/>
              </a:pPr>
              <a:t>28/09/2022</a:t>
            </a:fld>
            <a:endParaRPr lang="en-US"/>
          </a:p>
        </p:txBody>
      </p:sp>
      <p:sp>
        <p:nvSpPr>
          <p:cNvPr id="10" name="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05DF251-D82A-4E18-9C9B-3D1E5FFEA7C5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1FB78DD-CF81-4C0D-A6C0-FF5AF235E49F}" type="datetimeFigureOut">
              <a:rPr lang="en-US"/>
              <a:pPr>
                <a:defRPr/>
              </a:pPr>
              <a:t>28/09/2022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46AFE06-998E-4676-B085-41E85E5422E1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1235075"/>
          </a:xfrm>
          <a:custGeom>
            <a:avLst/>
            <a:gdLst/>
            <a:ahLst/>
            <a:cxnLst/>
            <a:rect l="l" t="t" r="r" b="b"/>
            <a:pathLst>
              <a:path w="9144000" h="1234440">
                <a:moveTo>
                  <a:pt x="0" y="1234440"/>
                </a:moveTo>
                <a:lnTo>
                  <a:pt x="9144000" y="1234440"/>
                </a:lnTo>
                <a:lnTo>
                  <a:pt x="9144000" y="0"/>
                </a:lnTo>
                <a:lnTo>
                  <a:pt x="0" y="0"/>
                </a:lnTo>
                <a:lnTo>
                  <a:pt x="0" y="1234440"/>
                </a:lnTo>
                <a:close/>
              </a:path>
            </a:pathLst>
          </a:custGeom>
          <a:solidFill>
            <a:srgbClr val="775F54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0" y="1554163"/>
            <a:ext cx="9144000" cy="5303837"/>
          </a:xfrm>
          <a:custGeom>
            <a:avLst/>
            <a:gdLst/>
            <a:ahLst/>
            <a:cxnLst/>
            <a:rect l="l" t="t" r="r" b="b"/>
            <a:pathLst>
              <a:path w="9144000" h="5303520">
                <a:moveTo>
                  <a:pt x="0" y="5303519"/>
                </a:moveTo>
                <a:lnTo>
                  <a:pt x="9144000" y="5303519"/>
                </a:lnTo>
                <a:lnTo>
                  <a:pt x="9144000" y="0"/>
                </a:lnTo>
                <a:lnTo>
                  <a:pt x="0" y="0"/>
                </a:lnTo>
                <a:lnTo>
                  <a:pt x="0" y="5303519"/>
                </a:lnTo>
                <a:close/>
              </a:path>
            </a:pathLst>
          </a:custGeom>
          <a:solidFill>
            <a:srgbClr val="775F54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0" y="1235075"/>
            <a:ext cx="9144000" cy="319088"/>
          </a:xfrm>
          <a:custGeom>
            <a:avLst/>
            <a:gdLst/>
            <a:ahLst/>
            <a:cxnLst/>
            <a:rect l="l" t="t" r="r" b="b"/>
            <a:pathLst>
              <a:path w="9144000" h="320040">
                <a:moveTo>
                  <a:pt x="0" y="320039"/>
                </a:moveTo>
                <a:lnTo>
                  <a:pt x="9144000" y="320039"/>
                </a:lnTo>
                <a:lnTo>
                  <a:pt x="9144000" y="0"/>
                </a:lnTo>
                <a:lnTo>
                  <a:pt x="0" y="0"/>
                </a:lnTo>
                <a:lnTo>
                  <a:pt x="0" y="320039"/>
                </a:lnTo>
                <a:close/>
              </a:path>
            </a:pathLst>
          </a:custGeom>
          <a:solidFill>
            <a:srgbClr val="FFFFFF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19" name="bk object 19"/>
          <p:cNvSpPr/>
          <p:nvPr/>
        </p:nvSpPr>
        <p:spPr>
          <a:xfrm>
            <a:off x="0" y="1279525"/>
            <a:ext cx="533400" cy="228600"/>
          </a:xfrm>
          <a:custGeom>
            <a:avLst/>
            <a:gdLst/>
            <a:ahLst/>
            <a:cxnLst/>
            <a:rect l="l" t="t" r="r" b="b"/>
            <a:pathLst>
              <a:path w="533400" h="228600">
                <a:moveTo>
                  <a:pt x="0" y="228600"/>
                </a:moveTo>
                <a:lnTo>
                  <a:pt x="533400" y="228600"/>
                </a:lnTo>
                <a:lnTo>
                  <a:pt x="533400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DD8046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20" name="bk object 20"/>
          <p:cNvSpPr/>
          <p:nvPr/>
        </p:nvSpPr>
        <p:spPr>
          <a:xfrm>
            <a:off x="590550" y="1279525"/>
            <a:ext cx="8553450" cy="228600"/>
          </a:xfrm>
          <a:custGeom>
            <a:avLst/>
            <a:gdLst/>
            <a:ahLst/>
            <a:cxnLst/>
            <a:rect l="l" t="t" r="r" b="b"/>
            <a:pathLst>
              <a:path w="8553450" h="228600">
                <a:moveTo>
                  <a:pt x="0" y="228600"/>
                </a:moveTo>
                <a:lnTo>
                  <a:pt x="8553450" y="228600"/>
                </a:lnTo>
                <a:lnTo>
                  <a:pt x="8553450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93B6D2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1031" name="Holder 2"/>
          <p:cNvSpPr>
            <a:spLocks noGrp="1"/>
          </p:cNvSpPr>
          <p:nvPr>
            <p:ph type="title"/>
          </p:nvPr>
        </p:nvSpPr>
        <p:spPr bwMode="auto">
          <a:xfrm>
            <a:off x="690563" y="47625"/>
            <a:ext cx="7762875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en-US"/>
          </a:p>
        </p:txBody>
      </p:sp>
      <p:sp>
        <p:nvSpPr>
          <p:cNvPr id="1032" name="Holder 3"/>
          <p:cNvSpPr>
            <a:spLocks noGrp="1"/>
          </p:cNvSpPr>
          <p:nvPr>
            <p:ph type="body" idx="1"/>
          </p:nvPr>
        </p:nvSpPr>
        <p:spPr bwMode="auto">
          <a:xfrm>
            <a:off x="546100" y="2281238"/>
            <a:ext cx="5826125" cy="257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325" y="6378575"/>
            <a:ext cx="292735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8575"/>
            <a:ext cx="2103438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B925197-E2C9-437B-AA04-D8C81DA3523F}" type="datetimeFigureOut">
              <a:rPr lang="en-US"/>
              <a:pPr>
                <a:defRPr/>
              </a:pPr>
              <a:t>28/09/2022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363" y="6378575"/>
            <a:ext cx="2103437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B9FC04C-0B61-4AA4-B7F2-541C6B6D3AD5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object 2"/>
          <p:cNvSpPr>
            <a:spLocks noChangeArrowheads="1"/>
          </p:cNvSpPr>
          <p:nvPr/>
        </p:nvSpPr>
        <p:spPr bwMode="auto">
          <a:xfrm>
            <a:off x="0" y="0"/>
            <a:ext cx="9144000" cy="1295400"/>
          </a:xfrm>
          <a:custGeom>
            <a:avLst/>
            <a:gdLst>
              <a:gd name="T0" fmla="*/ 0 w 9144000"/>
              <a:gd name="T1" fmla="*/ 0 h 5971540"/>
              <a:gd name="T2" fmla="*/ 9144000 w 9144000"/>
              <a:gd name="T3" fmla="*/ 5971540 h 5971540"/>
            </a:gdLst>
            <a:ahLst/>
            <a:cxnLst/>
            <a:rect l="T0" t="T1" r="T2" b="T3"/>
            <a:pathLst>
              <a:path w="9144000" h="5971540">
                <a:moveTo>
                  <a:pt x="0" y="5971032"/>
                </a:moveTo>
                <a:lnTo>
                  <a:pt x="9144000" y="5971032"/>
                </a:lnTo>
                <a:lnTo>
                  <a:pt x="9144000" y="0"/>
                </a:lnTo>
                <a:lnTo>
                  <a:pt x="0" y="0"/>
                </a:lnTo>
                <a:lnTo>
                  <a:pt x="0" y="5971032"/>
                </a:lnTo>
                <a:close/>
              </a:path>
            </a:pathLst>
          </a:custGeom>
          <a:solidFill>
            <a:srgbClr val="775F5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099" name="object 3"/>
          <p:cNvSpPr>
            <a:spLocks noChangeArrowheads="1"/>
          </p:cNvSpPr>
          <p:nvPr/>
        </p:nvSpPr>
        <p:spPr bwMode="auto">
          <a:xfrm>
            <a:off x="0" y="5970588"/>
            <a:ext cx="9144000" cy="887412"/>
          </a:xfrm>
          <a:custGeom>
            <a:avLst/>
            <a:gdLst>
              <a:gd name="T0" fmla="*/ 0 w 9144000"/>
              <a:gd name="T1" fmla="*/ 0 h 887095"/>
              <a:gd name="T2" fmla="*/ 9144000 w 9144000"/>
              <a:gd name="T3" fmla="*/ 887095 h 887095"/>
            </a:gdLst>
            <a:ahLst/>
            <a:cxnLst/>
            <a:rect l="T0" t="T1" r="T2" b="T3"/>
            <a:pathLst>
              <a:path w="9144000" h="887095">
                <a:moveTo>
                  <a:pt x="0" y="886968"/>
                </a:moveTo>
                <a:lnTo>
                  <a:pt x="9144000" y="886968"/>
                </a:lnTo>
                <a:lnTo>
                  <a:pt x="9144000" y="0"/>
                </a:lnTo>
                <a:lnTo>
                  <a:pt x="0" y="0"/>
                </a:lnTo>
                <a:lnTo>
                  <a:pt x="0" y="88696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100" name="object 4"/>
          <p:cNvSpPr>
            <a:spLocks noChangeArrowheads="1"/>
          </p:cNvSpPr>
          <p:nvPr/>
        </p:nvSpPr>
        <p:spPr bwMode="auto">
          <a:xfrm>
            <a:off x="0" y="6053138"/>
            <a:ext cx="2239963" cy="714375"/>
          </a:xfrm>
          <a:custGeom>
            <a:avLst/>
            <a:gdLst>
              <a:gd name="T0" fmla="*/ 0 w 2240280"/>
              <a:gd name="T1" fmla="*/ 0 h 713740"/>
              <a:gd name="T2" fmla="*/ 2240280 w 2240280"/>
              <a:gd name="T3" fmla="*/ 713740 h 713740"/>
            </a:gdLst>
            <a:ahLst/>
            <a:cxnLst/>
            <a:rect l="T0" t="T1" r="T2" b="T3"/>
            <a:pathLst>
              <a:path w="2240280" h="713740">
                <a:moveTo>
                  <a:pt x="0" y="713232"/>
                </a:moveTo>
                <a:lnTo>
                  <a:pt x="2240280" y="713232"/>
                </a:lnTo>
                <a:lnTo>
                  <a:pt x="2240280" y="0"/>
                </a:lnTo>
                <a:lnTo>
                  <a:pt x="0" y="0"/>
                </a:lnTo>
                <a:lnTo>
                  <a:pt x="0" y="713232"/>
                </a:lnTo>
                <a:close/>
              </a:path>
            </a:pathLst>
          </a:custGeom>
          <a:solidFill>
            <a:srgbClr val="DD804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101" name="object 5"/>
          <p:cNvSpPr>
            <a:spLocks noChangeArrowheads="1"/>
          </p:cNvSpPr>
          <p:nvPr/>
        </p:nvSpPr>
        <p:spPr bwMode="auto">
          <a:xfrm>
            <a:off x="2359025" y="6043613"/>
            <a:ext cx="6784975" cy="714375"/>
          </a:xfrm>
          <a:custGeom>
            <a:avLst/>
            <a:gdLst>
              <a:gd name="T0" fmla="*/ 0 w 6784975"/>
              <a:gd name="T1" fmla="*/ 0 h 713740"/>
              <a:gd name="T2" fmla="*/ 6784975 w 6784975"/>
              <a:gd name="T3" fmla="*/ 713740 h 713740"/>
            </a:gdLst>
            <a:ahLst/>
            <a:cxnLst/>
            <a:rect l="T0" t="T1" r="T2" b="T3"/>
            <a:pathLst>
              <a:path w="6784975" h="713740">
                <a:moveTo>
                  <a:pt x="0" y="713231"/>
                </a:moveTo>
                <a:lnTo>
                  <a:pt x="6784848" y="713231"/>
                </a:lnTo>
                <a:lnTo>
                  <a:pt x="6784848" y="0"/>
                </a:lnTo>
                <a:lnTo>
                  <a:pt x="0" y="0"/>
                </a:lnTo>
                <a:lnTo>
                  <a:pt x="0" y="713231"/>
                </a:lnTo>
                <a:close/>
              </a:path>
            </a:pathLst>
          </a:custGeom>
          <a:solidFill>
            <a:srgbClr val="93B6D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066800" y="228600"/>
            <a:ext cx="6705600" cy="914400"/>
          </a:xfrm>
        </p:spPr>
        <p:txBody>
          <a:bodyPr tIns="13335" rtlCol="0"/>
          <a:lstStyle/>
          <a:p>
            <a:pPr marL="12700" eaLnBrk="1" fontAlgn="auto" hangingPunct="1">
              <a:spcBef>
                <a:spcPts val="105"/>
              </a:spcBef>
              <a:spcAft>
                <a:spcPts val="0"/>
              </a:spcAft>
              <a:defRPr/>
            </a:pPr>
            <a:r>
              <a:rPr sz="4800" dirty="0">
                <a:solidFill>
                  <a:srgbClr val="FFFF00"/>
                </a:solidFill>
              </a:rPr>
              <a:t>THYROID</a:t>
            </a:r>
            <a:r>
              <a:rPr sz="4800" spc="-75" dirty="0">
                <a:solidFill>
                  <a:srgbClr val="FFFF00"/>
                </a:solidFill>
              </a:rPr>
              <a:t> </a:t>
            </a:r>
            <a:r>
              <a:rPr sz="4800" dirty="0">
                <a:solidFill>
                  <a:srgbClr val="FFFF00"/>
                </a:solidFill>
              </a:rPr>
              <a:t>DISORDERS</a:t>
            </a:r>
            <a:r>
              <a:rPr sz="4800">
                <a:solidFill>
                  <a:srgbClr val="FFFF00"/>
                </a:solidFill>
              </a:rPr>
              <a:t/>
            </a:r>
            <a:br>
              <a:rPr sz="4800">
                <a:solidFill>
                  <a:srgbClr val="FFFF00"/>
                </a:solidFill>
              </a:rPr>
            </a:br>
            <a:endParaRPr sz="4800">
              <a:solidFill>
                <a:srgbClr val="FFFF00"/>
              </a:solidFill>
            </a:endParaRPr>
          </a:p>
        </p:txBody>
      </p:sp>
      <p:sp>
        <p:nvSpPr>
          <p:cNvPr id="4103" name="AutoShape 8" descr="Image result for thyroid disease clip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4" name="AutoShape 10" descr="Image result for thyroid disease clip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5" name="AutoShape 12" descr="Image result for thyroid disease clip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6" name="AutoShape 14" descr="Image result for thyroid disease clip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7" name="AutoShape 16" descr="Image result for thyroid disease clip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4108" name="Picture 18" descr="Image result for thyroid disease clipar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5500" y="1828800"/>
            <a:ext cx="7299325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www.labpedia.net/static/media/uploads/T4%20free%20T3%20free%20funct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71475"/>
            <a:ext cx="8434388" cy="595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6" descr="Related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0"/>
            <a:ext cx="7848600" cy="659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Image result for causes of hyperthyroidism and hypothyroidism"/>
          <p:cNvPicPr>
            <a:picLocks noChangeAspect="1" noChangeArrowheads="1"/>
          </p:cNvPicPr>
          <p:nvPr/>
        </p:nvPicPr>
        <p:blipFill>
          <a:blip r:embed="rId2"/>
          <a:srcRect b="9206"/>
          <a:stretch>
            <a:fillRect/>
          </a:stretch>
        </p:blipFill>
        <p:spPr bwMode="auto">
          <a:xfrm>
            <a:off x="0" y="219075"/>
            <a:ext cx="9094788" cy="663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lowchart: Process 2"/>
          <p:cNvSpPr/>
          <p:nvPr/>
        </p:nvSpPr>
        <p:spPr>
          <a:xfrm>
            <a:off x="304800" y="1981200"/>
            <a:ext cx="3962400" cy="2895600"/>
          </a:xfrm>
          <a:prstGeom prst="flowChartProcess">
            <a:avLst/>
          </a:prstGeom>
          <a:noFill/>
          <a:ln w="57150">
            <a:solidFill>
              <a:srgbClr val="FF0000"/>
            </a:solidFill>
            <a:prstDash val="sysDot"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2150" y="360363"/>
            <a:ext cx="5019675" cy="696912"/>
          </a:xfrm>
        </p:spPr>
        <p:txBody>
          <a:bodyPr tIns="13335" rtlCol="0"/>
          <a:lstStyle/>
          <a:p>
            <a:pPr marL="12700" eaLnBrk="1" fontAlgn="auto" hangingPunct="1">
              <a:spcBef>
                <a:spcPts val="105"/>
              </a:spcBef>
              <a:spcAft>
                <a:spcPts val="0"/>
              </a:spcAft>
              <a:defRPr/>
            </a:pPr>
            <a:r>
              <a:rPr sz="4400" dirty="0"/>
              <a:t>THYRO</a:t>
            </a:r>
            <a:r>
              <a:rPr sz="4400" spc="-100" dirty="0"/>
              <a:t>T</a:t>
            </a:r>
            <a:r>
              <a:rPr sz="4400" dirty="0"/>
              <a:t>OXICOSIS</a:t>
            </a:r>
            <a:endParaRPr sz="4400"/>
          </a:p>
        </p:txBody>
      </p:sp>
      <p:sp>
        <p:nvSpPr>
          <p:cNvPr id="16387" name="object 3"/>
          <p:cNvSpPr txBox="1">
            <a:spLocks noChangeArrowheads="1"/>
          </p:cNvSpPr>
          <p:nvPr/>
        </p:nvSpPr>
        <p:spPr bwMode="auto">
          <a:xfrm>
            <a:off x="152400" y="1524000"/>
            <a:ext cx="8991600" cy="4081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3335" rIns="0" bIns="0">
            <a:spAutoFit/>
          </a:bodyPr>
          <a:lstStyle/>
          <a:p>
            <a:pPr marL="331788" indent="-319088">
              <a:spcBef>
                <a:spcPts val="100"/>
              </a:spcBef>
              <a:buClr>
                <a:srgbClr val="DD8046"/>
              </a:buClr>
              <a:buSzPct val="59000"/>
              <a:buFont typeface="Wingdings" pitchFamily="2" charset="2"/>
              <a:buChar char=""/>
              <a:tabLst>
                <a:tab pos="331788" algn="l"/>
              </a:tabLst>
            </a:pPr>
            <a:r>
              <a:rPr lang="en-US" sz="3200" dirty="0" err="1">
                <a:solidFill>
                  <a:srgbClr val="FFFFFF"/>
                </a:solidFill>
              </a:rPr>
              <a:t>Hypermetabolic</a:t>
            </a:r>
            <a:r>
              <a:rPr lang="en-US" sz="3200" dirty="0">
                <a:solidFill>
                  <a:srgbClr val="FFFFFF"/>
                </a:solidFill>
              </a:rPr>
              <a:t> clinical syndrome resulting  from serum elevation of thyroid hormone  levels(T3 &amp; T4).</a:t>
            </a:r>
          </a:p>
          <a:p>
            <a:pPr marL="331788" indent="-319088">
              <a:spcBef>
                <a:spcPts val="100"/>
              </a:spcBef>
              <a:buClr>
                <a:srgbClr val="DD8046"/>
              </a:buClr>
              <a:buSzPct val="59000"/>
              <a:tabLst>
                <a:tab pos="331788" algn="l"/>
              </a:tabLst>
            </a:pPr>
            <a:endParaRPr lang="en-US" sz="3200" dirty="0">
              <a:solidFill>
                <a:srgbClr val="FFFFFF"/>
              </a:solidFill>
            </a:endParaRPr>
          </a:p>
          <a:p>
            <a:pPr marL="331788" indent="-319088">
              <a:spcBef>
                <a:spcPts val="100"/>
              </a:spcBef>
              <a:buClr>
                <a:srgbClr val="DD8046"/>
              </a:buClr>
              <a:buSzPct val="59000"/>
              <a:buFont typeface="Wingdings" pitchFamily="2" charset="2"/>
              <a:buChar char=""/>
              <a:tabLst>
                <a:tab pos="331788" algn="l"/>
              </a:tabLst>
            </a:pPr>
            <a:r>
              <a:rPr lang="en-US" sz="3200" dirty="0">
                <a:solidFill>
                  <a:srgbClr val="FFFF00"/>
                </a:solidFill>
              </a:rPr>
              <a:t>Hyperthyroidism less common than hypothyroidism</a:t>
            </a:r>
            <a:r>
              <a:rPr lang="en-US" sz="3200" dirty="0" smtClean="0">
                <a:solidFill>
                  <a:srgbClr val="FFFF00"/>
                </a:solidFill>
              </a:rPr>
              <a:t>.</a:t>
            </a:r>
            <a:endParaRPr lang="en-US" sz="3200" dirty="0">
              <a:solidFill>
                <a:srgbClr val="FFFFFF"/>
              </a:solidFill>
            </a:endParaRPr>
          </a:p>
          <a:p>
            <a:pPr marL="331788" indent="-319088">
              <a:spcBef>
                <a:spcPts val="100"/>
              </a:spcBef>
              <a:buClr>
                <a:srgbClr val="DD8046"/>
              </a:buClr>
              <a:buSzPct val="59000"/>
              <a:tabLst>
                <a:tab pos="331788" algn="l"/>
              </a:tabLst>
            </a:pPr>
            <a:endParaRPr lang="en-US" sz="3200" dirty="0">
              <a:solidFill>
                <a:srgbClr val="FFFFFF"/>
              </a:solidFill>
            </a:endParaRPr>
          </a:p>
          <a:p>
            <a:pPr marL="331788" indent="-319088">
              <a:spcBef>
                <a:spcPts val="700"/>
              </a:spcBef>
              <a:buClr>
                <a:srgbClr val="DD8046"/>
              </a:buClr>
              <a:buSzPct val="59000"/>
              <a:buFont typeface="Wingdings" pitchFamily="2" charset="2"/>
              <a:buChar char=""/>
              <a:tabLst>
                <a:tab pos="331788" algn="l"/>
              </a:tabLst>
            </a:pPr>
            <a:r>
              <a:rPr lang="en-US" sz="3200" dirty="0">
                <a:solidFill>
                  <a:srgbClr val="FFFFFF"/>
                </a:solidFill>
              </a:rPr>
              <a:t>GRAVE’S DISEASE is the most common  form.</a:t>
            </a:r>
            <a:endParaRPr lang="en-US" sz="3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Related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6050"/>
            <a:ext cx="9144000" cy="662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2150" y="360363"/>
            <a:ext cx="5018088" cy="696912"/>
          </a:xfrm>
        </p:spPr>
        <p:txBody>
          <a:bodyPr tIns="13335" rtlCol="0"/>
          <a:lstStyle/>
          <a:p>
            <a:pPr marL="12700" eaLnBrk="1" fontAlgn="auto" hangingPunct="1">
              <a:spcBef>
                <a:spcPts val="105"/>
              </a:spcBef>
              <a:spcAft>
                <a:spcPts val="0"/>
              </a:spcAft>
              <a:defRPr/>
            </a:pPr>
            <a:r>
              <a:rPr sz="4400" spc="-45" dirty="0"/>
              <a:t>GRAVE’S</a:t>
            </a:r>
            <a:r>
              <a:rPr sz="4400" spc="-80" dirty="0"/>
              <a:t> </a:t>
            </a:r>
            <a:r>
              <a:rPr sz="4400" spc="-5" dirty="0"/>
              <a:t>DISEASE</a:t>
            </a:r>
            <a:endParaRPr sz="4400"/>
          </a:p>
        </p:txBody>
      </p:sp>
      <p:sp>
        <p:nvSpPr>
          <p:cNvPr id="18435" name="object 3"/>
          <p:cNvSpPr txBox="1">
            <a:spLocks noChangeArrowheads="1"/>
          </p:cNvSpPr>
          <p:nvPr/>
        </p:nvSpPr>
        <p:spPr bwMode="auto">
          <a:xfrm>
            <a:off x="258763" y="1790700"/>
            <a:ext cx="7754937" cy="426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3335" rIns="0" bIns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sz="4400">
                <a:solidFill>
                  <a:srgbClr val="FFFFFF"/>
                </a:solidFill>
              </a:rPr>
              <a:t>Introduction</a:t>
            </a:r>
            <a:endParaRPr lang="en-US" sz="4400"/>
          </a:p>
          <a:p>
            <a:pPr marL="12700">
              <a:spcBef>
                <a:spcPts val="4375"/>
              </a:spcBef>
              <a:buClr>
                <a:srgbClr val="DD8046"/>
              </a:buClr>
              <a:buSzPct val="60000"/>
              <a:buFont typeface="Wingdings" pitchFamily="2" charset="2"/>
              <a:buChar char=""/>
            </a:pPr>
            <a:r>
              <a:rPr lang="en-US" sz="3600">
                <a:solidFill>
                  <a:srgbClr val="FFFF00"/>
                </a:solidFill>
              </a:rPr>
              <a:t>Autoimmune disease</a:t>
            </a:r>
            <a:r>
              <a:rPr lang="en-US" sz="3600">
                <a:solidFill>
                  <a:srgbClr val="FFFFFF"/>
                </a:solidFill>
              </a:rPr>
              <a:t>.</a:t>
            </a:r>
            <a:endParaRPr lang="en-US" sz="3600"/>
          </a:p>
          <a:p>
            <a:pPr marL="12700">
              <a:spcBef>
                <a:spcPts val="700"/>
              </a:spcBef>
              <a:buClr>
                <a:srgbClr val="DD8046"/>
              </a:buClr>
              <a:buSzPct val="60000"/>
              <a:buFont typeface="Wingdings" pitchFamily="2" charset="2"/>
              <a:buChar char=""/>
            </a:pPr>
            <a:r>
              <a:rPr lang="en-US" sz="3600">
                <a:solidFill>
                  <a:srgbClr val="FFFFFF"/>
                </a:solidFill>
              </a:rPr>
              <a:t>Female : Male ratio – 5:1 or 10:1</a:t>
            </a:r>
            <a:endParaRPr lang="en-US" sz="3600"/>
          </a:p>
          <a:p>
            <a:pPr marL="12700">
              <a:spcBef>
                <a:spcPts val="700"/>
              </a:spcBef>
              <a:buClr>
                <a:srgbClr val="DD8046"/>
              </a:buClr>
              <a:buSzPct val="60000"/>
              <a:buFont typeface="Wingdings" pitchFamily="2" charset="2"/>
              <a:buChar char=""/>
            </a:pPr>
            <a:r>
              <a:rPr lang="en-US" sz="3600">
                <a:solidFill>
                  <a:srgbClr val="FFFFFF"/>
                </a:solidFill>
              </a:rPr>
              <a:t>Has a strong hereditary component.</a:t>
            </a:r>
            <a:endParaRPr lang="en-US" sz="3600"/>
          </a:p>
          <a:p>
            <a:pPr marL="12700">
              <a:spcBef>
                <a:spcPts val="713"/>
              </a:spcBef>
              <a:buClr>
                <a:srgbClr val="DD8046"/>
              </a:buClr>
              <a:buSzPct val="60000"/>
              <a:buFont typeface="Wingdings" pitchFamily="2" charset="2"/>
              <a:buChar char=""/>
            </a:pPr>
            <a:r>
              <a:rPr lang="en-US" sz="3600">
                <a:solidFill>
                  <a:srgbClr val="FFFFFF"/>
                </a:solidFill>
              </a:rPr>
              <a:t>Diagnosis is mainly made by the  symptoms</a:t>
            </a:r>
            <a:endParaRPr lang="en-US" sz="36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2150" y="360363"/>
            <a:ext cx="5216525" cy="696912"/>
          </a:xfrm>
        </p:spPr>
        <p:txBody>
          <a:bodyPr tIns="13335" rtlCol="0"/>
          <a:lstStyle/>
          <a:p>
            <a:pPr marL="12700" eaLnBrk="1" fontAlgn="auto" hangingPunct="1">
              <a:spcBef>
                <a:spcPts val="105"/>
              </a:spcBef>
              <a:spcAft>
                <a:spcPts val="0"/>
              </a:spcAft>
              <a:defRPr/>
            </a:pPr>
            <a:r>
              <a:rPr sz="4400" dirty="0"/>
              <a:t>Signs and</a:t>
            </a:r>
            <a:r>
              <a:rPr sz="4400" spc="-70" dirty="0"/>
              <a:t> </a:t>
            </a:r>
            <a:r>
              <a:rPr sz="4400" dirty="0"/>
              <a:t>symptoms</a:t>
            </a:r>
            <a:endParaRPr sz="4400"/>
          </a:p>
        </p:txBody>
      </p:sp>
      <p:sp>
        <p:nvSpPr>
          <p:cNvPr id="19459" name="object 3"/>
          <p:cNvSpPr txBox="1">
            <a:spLocks noChangeArrowheads="1"/>
          </p:cNvSpPr>
          <p:nvPr/>
        </p:nvSpPr>
        <p:spPr bwMode="auto">
          <a:xfrm>
            <a:off x="304800" y="1900238"/>
            <a:ext cx="86868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58419" rIns="0" bIns="0">
            <a:spAutoFit/>
          </a:bodyPr>
          <a:lstStyle/>
          <a:p>
            <a:pPr marL="331788" indent="-319088">
              <a:lnSpc>
                <a:spcPts val="2925"/>
              </a:lnSpc>
              <a:spcBef>
                <a:spcPts val="463"/>
              </a:spcBef>
              <a:buClr>
                <a:srgbClr val="DD8046"/>
              </a:buClr>
              <a:buSzPct val="59000"/>
              <a:buFont typeface="Wingdings" pitchFamily="2" charset="2"/>
              <a:buChar char=""/>
              <a:tabLst>
                <a:tab pos="331788" algn="l"/>
              </a:tabLst>
            </a:pPr>
            <a:r>
              <a:rPr lang="en-US" sz="2700">
                <a:solidFill>
                  <a:srgbClr val="FFFFFF"/>
                </a:solidFill>
              </a:rPr>
              <a:t>Skin is warm and moist, palms are warm,moist  and hyperemic</a:t>
            </a:r>
            <a:r>
              <a:rPr lang="en-US" sz="2700">
                <a:solidFill>
                  <a:srgbClr val="FFFF00"/>
                </a:solidFill>
              </a:rPr>
              <a:t>, Thyroid acropachy.</a:t>
            </a:r>
          </a:p>
          <a:p>
            <a:pPr marL="331788" indent="-319088">
              <a:spcBef>
                <a:spcPts val="325"/>
              </a:spcBef>
              <a:buClr>
                <a:srgbClr val="DD8046"/>
              </a:buClr>
              <a:buSzPct val="59000"/>
              <a:buFont typeface="Wingdings" pitchFamily="2" charset="2"/>
              <a:buChar char=""/>
              <a:tabLst>
                <a:tab pos="331788" algn="l"/>
              </a:tabLst>
            </a:pPr>
            <a:r>
              <a:rPr lang="en-US" sz="2700">
                <a:solidFill>
                  <a:srgbClr val="FFFF00"/>
                </a:solidFill>
              </a:rPr>
              <a:t>Pretibial myxedema</a:t>
            </a:r>
            <a:r>
              <a:rPr lang="en-US" sz="2700">
                <a:solidFill>
                  <a:srgbClr val="FFFFFF"/>
                </a:solidFill>
              </a:rPr>
              <a:t>.</a:t>
            </a:r>
            <a:endParaRPr lang="en-US" sz="2700"/>
          </a:p>
          <a:p>
            <a:pPr marL="331788" indent="-319088">
              <a:spcBef>
                <a:spcPts val="375"/>
              </a:spcBef>
              <a:buClr>
                <a:srgbClr val="DD8046"/>
              </a:buClr>
              <a:buSzPct val="59000"/>
              <a:buFont typeface="Wingdings" pitchFamily="2" charset="2"/>
              <a:buChar char=""/>
              <a:tabLst>
                <a:tab pos="331788" algn="l"/>
              </a:tabLst>
            </a:pPr>
            <a:r>
              <a:rPr lang="en-US" sz="2700">
                <a:solidFill>
                  <a:srgbClr val="FFFFFF"/>
                </a:solidFill>
              </a:rPr>
              <a:t>Alopecia and vitiligo.</a:t>
            </a:r>
            <a:endParaRPr lang="en-US" sz="2700"/>
          </a:p>
          <a:p>
            <a:pPr marL="331788" indent="-319088">
              <a:spcBef>
                <a:spcPts val="388"/>
              </a:spcBef>
              <a:buClr>
                <a:srgbClr val="DD8046"/>
              </a:buClr>
              <a:buSzPct val="59000"/>
              <a:buFont typeface="Wingdings" pitchFamily="2" charset="2"/>
              <a:buChar char=""/>
              <a:tabLst>
                <a:tab pos="331788" algn="l"/>
              </a:tabLst>
            </a:pPr>
            <a:r>
              <a:rPr lang="en-US" sz="2700">
                <a:solidFill>
                  <a:srgbClr val="FFFF00"/>
                </a:solidFill>
              </a:rPr>
              <a:t>Severe cases proptosis (exophthalmos)</a:t>
            </a:r>
            <a:r>
              <a:rPr lang="en-US" sz="2700">
                <a:solidFill>
                  <a:srgbClr val="FFFFFF"/>
                </a:solidFill>
              </a:rPr>
              <a:t>maybe seen.</a:t>
            </a:r>
            <a:endParaRPr lang="en-US" sz="2700"/>
          </a:p>
          <a:p>
            <a:pPr marL="331788" indent="-319088">
              <a:spcBef>
                <a:spcPts val="375"/>
              </a:spcBef>
              <a:buClr>
                <a:srgbClr val="DD8046"/>
              </a:buClr>
              <a:buSzPct val="59000"/>
              <a:buFont typeface="Wingdings" pitchFamily="2" charset="2"/>
              <a:buChar char=""/>
              <a:tabLst>
                <a:tab pos="331788" algn="l"/>
              </a:tabLst>
            </a:pPr>
            <a:r>
              <a:rPr lang="en-US" sz="2700">
                <a:solidFill>
                  <a:srgbClr val="FFFFFF"/>
                </a:solidFill>
              </a:rPr>
              <a:t>Excessive sweating and heat intolerance.</a:t>
            </a:r>
            <a:endParaRPr lang="en-US" sz="2700"/>
          </a:p>
          <a:p>
            <a:pPr marL="331788" indent="-319088">
              <a:lnSpc>
                <a:spcPts val="2925"/>
              </a:lnSpc>
              <a:spcBef>
                <a:spcPts val="738"/>
              </a:spcBef>
              <a:buClr>
                <a:srgbClr val="DD8046"/>
              </a:buClr>
              <a:buSzPct val="59000"/>
              <a:buFont typeface="Wingdings" pitchFamily="2" charset="2"/>
              <a:buChar char=""/>
              <a:tabLst>
                <a:tab pos="331788" algn="l"/>
              </a:tabLst>
            </a:pPr>
            <a:r>
              <a:rPr lang="en-US" sz="2700">
                <a:solidFill>
                  <a:srgbClr val="FFFFFF"/>
                </a:solidFill>
              </a:rPr>
              <a:t>CVS symptoms: palpitations, isolated  systolic hypertension.</a:t>
            </a:r>
            <a:endParaRPr lang="en-US" sz="2700"/>
          </a:p>
          <a:p>
            <a:pPr marL="331788" indent="-319088">
              <a:lnSpc>
                <a:spcPts val="2925"/>
              </a:lnSpc>
              <a:spcBef>
                <a:spcPts val="700"/>
              </a:spcBef>
              <a:buClr>
                <a:srgbClr val="DD8046"/>
              </a:buClr>
              <a:buSzPct val="59000"/>
              <a:buFont typeface="Wingdings" pitchFamily="2" charset="2"/>
              <a:buChar char=""/>
              <a:tabLst>
                <a:tab pos="331788" algn="l"/>
              </a:tabLst>
            </a:pPr>
            <a:r>
              <a:rPr lang="en-US" sz="2700">
                <a:solidFill>
                  <a:srgbClr val="FFFFFF"/>
                </a:solidFill>
              </a:rPr>
              <a:t>Metabolic symptoms: weight loss despite of  increased in apetite.</a:t>
            </a:r>
            <a:endParaRPr lang="en-US" sz="2700"/>
          </a:p>
        </p:txBody>
      </p:sp>
      <p:sp>
        <p:nvSpPr>
          <p:cNvPr id="19460" name="object 6"/>
          <p:cNvSpPr>
            <a:spLocks noChangeArrowheads="1"/>
          </p:cNvSpPr>
          <p:nvPr/>
        </p:nvSpPr>
        <p:spPr bwMode="auto">
          <a:xfrm>
            <a:off x="6735763" y="152400"/>
            <a:ext cx="2408237" cy="158432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object 2"/>
          <p:cNvSpPr>
            <a:spLocks noChangeArrowheads="1"/>
          </p:cNvSpPr>
          <p:nvPr/>
        </p:nvSpPr>
        <p:spPr bwMode="auto">
          <a:xfrm>
            <a:off x="0" y="0"/>
            <a:ext cx="9144000" cy="1235075"/>
          </a:xfrm>
          <a:custGeom>
            <a:avLst/>
            <a:gdLst>
              <a:gd name="T0" fmla="*/ 0 w 9144000"/>
              <a:gd name="T1" fmla="*/ 0 h 1234440"/>
              <a:gd name="T2" fmla="*/ 9144000 w 9144000"/>
              <a:gd name="T3" fmla="*/ 1234440 h 1234440"/>
            </a:gdLst>
            <a:ahLst/>
            <a:cxnLst/>
            <a:rect l="T0" t="T1" r="T2" b="T3"/>
            <a:pathLst>
              <a:path w="9144000" h="1234440">
                <a:moveTo>
                  <a:pt x="0" y="1234440"/>
                </a:moveTo>
                <a:lnTo>
                  <a:pt x="9144000" y="1234440"/>
                </a:lnTo>
                <a:lnTo>
                  <a:pt x="9144000" y="0"/>
                </a:lnTo>
                <a:lnTo>
                  <a:pt x="0" y="0"/>
                </a:lnTo>
                <a:lnTo>
                  <a:pt x="0" y="1234440"/>
                </a:lnTo>
                <a:close/>
              </a:path>
            </a:pathLst>
          </a:custGeom>
          <a:solidFill>
            <a:srgbClr val="775F5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0483" name="object 3"/>
          <p:cNvSpPr>
            <a:spLocks noChangeArrowheads="1"/>
          </p:cNvSpPr>
          <p:nvPr/>
        </p:nvSpPr>
        <p:spPr bwMode="auto">
          <a:xfrm>
            <a:off x="0" y="1554163"/>
            <a:ext cx="9144000" cy="5303837"/>
          </a:xfrm>
          <a:custGeom>
            <a:avLst/>
            <a:gdLst>
              <a:gd name="T0" fmla="*/ 0 w 9144000"/>
              <a:gd name="T1" fmla="*/ 0 h 5303520"/>
              <a:gd name="T2" fmla="*/ 9144000 w 9144000"/>
              <a:gd name="T3" fmla="*/ 5303520 h 5303520"/>
            </a:gdLst>
            <a:ahLst/>
            <a:cxnLst/>
            <a:rect l="T0" t="T1" r="T2" b="T3"/>
            <a:pathLst>
              <a:path w="9144000" h="5303520">
                <a:moveTo>
                  <a:pt x="0" y="5303519"/>
                </a:moveTo>
                <a:lnTo>
                  <a:pt x="9144000" y="5303519"/>
                </a:lnTo>
                <a:lnTo>
                  <a:pt x="9144000" y="0"/>
                </a:lnTo>
                <a:lnTo>
                  <a:pt x="0" y="0"/>
                </a:lnTo>
                <a:lnTo>
                  <a:pt x="0" y="5303519"/>
                </a:lnTo>
                <a:close/>
              </a:path>
            </a:pathLst>
          </a:custGeom>
          <a:solidFill>
            <a:srgbClr val="775F5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0484" name="object 4"/>
          <p:cNvSpPr>
            <a:spLocks noChangeArrowheads="1"/>
          </p:cNvSpPr>
          <p:nvPr/>
        </p:nvSpPr>
        <p:spPr bwMode="auto">
          <a:xfrm>
            <a:off x="0" y="1235075"/>
            <a:ext cx="9144000" cy="319088"/>
          </a:xfrm>
          <a:custGeom>
            <a:avLst/>
            <a:gdLst>
              <a:gd name="T0" fmla="*/ 0 w 9144000"/>
              <a:gd name="T1" fmla="*/ 0 h 320040"/>
              <a:gd name="T2" fmla="*/ 9144000 w 9144000"/>
              <a:gd name="T3" fmla="*/ 320040 h 320040"/>
            </a:gdLst>
            <a:ahLst/>
            <a:cxnLst/>
            <a:rect l="T0" t="T1" r="T2" b="T3"/>
            <a:pathLst>
              <a:path w="9144000" h="320040">
                <a:moveTo>
                  <a:pt x="0" y="320039"/>
                </a:moveTo>
                <a:lnTo>
                  <a:pt x="9144000" y="320039"/>
                </a:lnTo>
                <a:lnTo>
                  <a:pt x="9144000" y="0"/>
                </a:lnTo>
                <a:lnTo>
                  <a:pt x="0" y="0"/>
                </a:lnTo>
                <a:lnTo>
                  <a:pt x="0" y="32003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0485" name="object 5"/>
          <p:cNvSpPr>
            <a:spLocks noChangeArrowheads="1"/>
          </p:cNvSpPr>
          <p:nvPr/>
        </p:nvSpPr>
        <p:spPr bwMode="auto">
          <a:xfrm>
            <a:off x="0" y="1279525"/>
            <a:ext cx="533400" cy="228600"/>
          </a:xfrm>
          <a:custGeom>
            <a:avLst/>
            <a:gdLst>
              <a:gd name="T0" fmla="*/ 0 w 533400"/>
              <a:gd name="T1" fmla="*/ 0 h 228600"/>
              <a:gd name="T2" fmla="*/ 533400 w 533400"/>
              <a:gd name="T3" fmla="*/ 228600 h 228600"/>
            </a:gdLst>
            <a:ahLst/>
            <a:cxnLst/>
            <a:rect l="T0" t="T1" r="T2" b="T3"/>
            <a:pathLst>
              <a:path w="533400" h="228600">
                <a:moveTo>
                  <a:pt x="0" y="228600"/>
                </a:moveTo>
                <a:lnTo>
                  <a:pt x="533400" y="228600"/>
                </a:lnTo>
                <a:lnTo>
                  <a:pt x="533400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DD804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0486" name="object 6"/>
          <p:cNvSpPr>
            <a:spLocks noChangeArrowheads="1"/>
          </p:cNvSpPr>
          <p:nvPr/>
        </p:nvSpPr>
        <p:spPr bwMode="auto">
          <a:xfrm>
            <a:off x="590550" y="1279525"/>
            <a:ext cx="8553450" cy="228600"/>
          </a:xfrm>
          <a:custGeom>
            <a:avLst/>
            <a:gdLst>
              <a:gd name="T0" fmla="*/ 0 w 8553450"/>
              <a:gd name="T1" fmla="*/ 0 h 228600"/>
              <a:gd name="T2" fmla="*/ 8553450 w 8553450"/>
              <a:gd name="T3" fmla="*/ 228600 h 228600"/>
            </a:gdLst>
            <a:ahLst/>
            <a:cxnLst/>
            <a:rect l="T0" t="T1" r="T2" b="T3"/>
            <a:pathLst>
              <a:path w="8553450" h="228600">
                <a:moveTo>
                  <a:pt x="0" y="228600"/>
                </a:moveTo>
                <a:lnTo>
                  <a:pt x="8553450" y="228600"/>
                </a:lnTo>
                <a:lnTo>
                  <a:pt x="8553450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93B6D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0487" name="object 7"/>
          <p:cNvSpPr txBox="1">
            <a:spLocks noChangeArrowheads="1"/>
          </p:cNvSpPr>
          <p:nvPr/>
        </p:nvSpPr>
        <p:spPr bwMode="auto">
          <a:xfrm>
            <a:off x="533400" y="1524000"/>
            <a:ext cx="8305800" cy="390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0965" rIns="0" bIns="0">
            <a:spAutoFit/>
          </a:bodyPr>
          <a:lstStyle/>
          <a:p>
            <a:pPr marL="331788" indent="-319088">
              <a:spcBef>
                <a:spcPts val="800"/>
              </a:spcBef>
              <a:buClr>
                <a:srgbClr val="DD8046"/>
              </a:buClr>
              <a:buSzPct val="60000"/>
              <a:buFont typeface="Wingdings" pitchFamily="2" charset="2"/>
              <a:buChar char=""/>
              <a:tabLst>
                <a:tab pos="331788" algn="l"/>
              </a:tabLst>
            </a:pPr>
            <a:r>
              <a:rPr lang="en-US" sz="3200">
                <a:solidFill>
                  <a:srgbClr val="FFFFFF"/>
                </a:solidFill>
              </a:rPr>
              <a:t>GIT symptoms: Diarrhea</a:t>
            </a:r>
            <a:endParaRPr lang="en-US" sz="3200"/>
          </a:p>
          <a:p>
            <a:pPr marL="331788" indent="-319088">
              <a:spcBef>
                <a:spcPts val="700"/>
              </a:spcBef>
              <a:buClr>
                <a:srgbClr val="DD8046"/>
              </a:buClr>
              <a:buSzPct val="60000"/>
              <a:buFont typeface="Wingdings" pitchFamily="2" charset="2"/>
              <a:buChar char=""/>
              <a:tabLst>
                <a:tab pos="331788" algn="l"/>
              </a:tabLst>
            </a:pPr>
            <a:r>
              <a:rPr lang="en-US" sz="3200">
                <a:solidFill>
                  <a:srgbClr val="FFFFFF"/>
                </a:solidFill>
              </a:rPr>
              <a:t>Exacerbate bronchial asthma.</a:t>
            </a:r>
            <a:endParaRPr lang="en-US" sz="3200"/>
          </a:p>
          <a:p>
            <a:pPr marL="331788" indent="-319088">
              <a:spcBef>
                <a:spcPts val="713"/>
              </a:spcBef>
              <a:buClr>
                <a:srgbClr val="DD8046"/>
              </a:buClr>
              <a:buSzPct val="60000"/>
              <a:buFont typeface="Wingdings" pitchFamily="2" charset="2"/>
              <a:buChar char=""/>
              <a:tabLst>
                <a:tab pos="331788" algn="l"/>
              </a:tabLst>
            </a:pPr>
            <a:r>
              <a:rPr lang="en-US" sz="3200">
                <a:solidFill>
                  <a:srgbClr val="FFFFFF"/>
                </a:solidFill>
              </a:rPr>
              <a:t>CNS symptoms: nervousness, irritability,  tremor, insomnia, proximal muscle weakness.</a:t>
            </a:r>
            <a:endParaRPr lang="en-US" sz="3200"/>
          </a:p>
          <a:p>
            <a:pPr marL="331788" indent="-319088">
              <a:spcBef>
                <a:spcPts val="700"/>
              </a:spcBef>
              <a:buClr>
                <a:srgbClr val="DD8046"/>
              </a:buClr>
              <a:buSzPct val="60000"/>
              <a:buFont typeface="Wingdings" pitchFamily="2" charset="2"/>
              <a:buChar char=""/>
              <a:tabLst>
                <a:tab pos="331788" algn="l"/>
              </a:tabLst>
            </a:pPr>
            <a:r>
              <a:rPr lang="en-US" sz="3200">
                <a:solidFill>
                  <a:srgbClr val="FFFFFF"/>
                </a:solidFill>
              </a:rPr>
              <a:t>In females: </a:t>
            </a:r>
            <a:r>
              <a:rPr lang="en-US" sz="3200" b="1">
                <a:solidFill>
                  <a:srgbClr val="FFFF00"/>
                </a:solidFill>
              </a:rPr>
              <a:t>amenorrhea/ oligomenorrhea</a:t>
            </a:r>
            <a:r>
              <a:rPr lang="en-US" sz="3200" b="1">
                <a:solidFill>
                  <a:srgbClr val="FFFFFF"/>
                </a:solidFill>
              </a:rPr>
              <a:t>.</a:t>
            </a:r>
            <a:endParaRPr lang="en-US" sz="3200" b="1"/>
          </a:p>
          <a:p>
            <a:pPr marL="331788" indent="-319088">
              <a:spcBef>
                <a:spcPts val="700"/>
              </a:spcBef>
              <a:buClr>
                <a:srgbClr val="DD8046"/>
              </a:buClr>
              <a:buSzPct val="60000"/>
              <a:buFont typeface="Wingdings" pitchFamily="2" charset="2"/>
              <a:buChar char=""/>
              <a:tabLst>
                <a:tab pos="331788" algn="l"/>
              </a:tabLst>
            </a:pPr>
            <a:r>
              <a:rPr lang="en-US" sz="3200">
                <a:solidFill>
                  <a:srgbClr val="FFFFFF"/>
                </a:solidFill>
              </a:rPr>
              <a:t>In males: impotence and loss of libido.</a:t>
            </a:r>
            <a:endParaRPr lang="en-US" sz="3200"/>
          </a:p>
        </p:txBody>
      </p:sp>
      <p:sp>
        <p:nvSpPr>
          <p:cNvPr id="20488" name="object 10"/>
          <p:cNvSpPr>
            <a:spLocks noChangeArrowheads="1"/>
          </p:cNvSpPr>
          <p:nvPr/>
        </p:nvSpPr>
        <p:spPr bwMode="auto">
          <a:xfrm>
            <a:off x="6400800" y="381000"/>
            <a:ext cx="2743200" cy="2297113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Eye signs in Grave's disease Simplified - YouTube"/>
          <p:cNvPicPr>
            <a:picLocks noChangeAspect="1" noChangeArrowheads="1"/>
          </p:cNvPicPr>
          <p:nvPr/>
        </p:nvPicPr>
        <p:blipFill>
          <a:blip r:embed="rId2"/>
          <a:srcRect l="17949" r="12820" b="11111"/>
          <a:stretch>
            <a:fillRect/>
          </a:stretch>
        </p:blipFill>
        <p:spPr bwMode="auto">
          <a:xfrm>
            <a:off x="2209800" y="228600"/>
            <a:ext cx="4495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4" descr="What's the Difference Between Inactive and Active Thyroid Eye Disease?"/>
          <p:cNvPicPr>
            <a:picLocks noChangeAspect="1" noChangeArrowheads="1"/>
          </p:cNvPicPr>
          <p:nvPr/>
        </p:nvPicPr>
        <p:blipFill>
          <a:blip r:embed="rId3"/>
          <a:srcRect t="8952" b="7227"/>
          <a:stretch>
            <a:fillRect/>
          </a:stretch>
        </p:blipFill>
        <p:spPr bwMode="auto">
          <a:xfrm>
            <a:off x="571500" y="1803400"/>
            <a:ext cx="7581900" cy="505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5" descr="Pin on Thyroid Disease Home Remedies &amp; Treatment"/>
          <p:cNvPicPr>
            <a:picLocks noChangeAspect="1" noChangeArrowheads="1"/>
          </p:cNvPicPr>
          <p:nvPr/>
        </p:nvPicPr>
        <p:blipFill>
          <a:blip r:embed="rId2"/>
          <a:srcRect r="6841" b="7581"/>
          <a:stretch>
            <a:fillRect/>
          </a:stretch>
        </p:blipFill>
        <p:spPr bwMode="auto">
          <a:xfrm>
            <a:off x="176213" y="193675"/>
            <a:ext cx="8815387" cy="656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2150" y="360363"/>
            <a:ext cx="4313238" cy="696912"/>
          </a:xfrm>
        </p:spPr>
        <p:txBody>
          <a:bodyPr tIns="13335" rtlCol="0"/>
          <a:lstStyle/>
          <a:p>
            <a:pPr marL="12700" eaLnBrk="1" fontAlgn="auto" hangingPunct="1">
              <a:spcBef>
                <a:spcPts val="105"/>
              </a:spcBef>
              <a:spcAft>
                <a:spcPts val="0"/>
              </a:spcAft>
              <a:defRPr/>
            </a:pPr>
            <a:r>
              <a:rPr sz="4400" dirty="0"/>
              <a:t>INTRODUCTI</a:t>
            </a:r>
            <a:r>
              <a:rPr sz="4400" spc="-15" dirty="0"/>
              <a:t>O</a:t>
            </a:r>
            <a:r>
              <a:rPr sz="4400" dirty="0"/>
              <a:t>N</a:t>
            </a:r>
            <a:endParaRPr sz="4400"/>
          </a:p>
        </p:txBody>
      </p:sp>
      <p:sp>
        <p:nvSpPr>
          <p:cNvPr id="5123" name="object 3"/>
          <p:cNvSpPr txBox="1">
            <a:spLocks noChangeArrowheads="1"/>
          </p:cNvSpPr>
          <p:nvPr/>
        </p:nvSpPr>
        <p:spPr bwMode="auto">
          <a:xfrm>
            <a:off x="381000" y="1779588"/>
            <a:ext cx="8458200" cy="439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0965" rIns="0" bIns="0">
            <a:spAutoFit/>
          </a:bodyPr>
          <a:lstStyle/>
          <a:p>
            <a:pPr marL="331788" indent="-319088">
              <a:lnSpc>
                <a:spcPct val="150000"/>
              </a:lnSpc>
              <a:spcBef>
                <a:spcPts val="800"/>
              </a:spcBef>
              <a:buClr>
                <a:srgbClr val="DD8046"/>
              </a:buClr>
              <a:buSzPct val="60000"/>
              <a:buFont typeface="Wingdings" pitchFamily="2" charset="2"/>
              <a:buChar char=""/>
              <a:tabLst>
                <a:tab pos="331788" algn="l"/>
              </a:tabLst>
            </a:pPr>
            <a:r>
              <a:rPr lang="en-US" sz="2900">
                <a:solidFill>
                  <a:srgbClr val="FFFFFF"/>
                </a:solidFill>
              </a:rPr>
              <a:t>Largest endocrine gland.</a:t>
            </a:r>
            <a:endParaRPr lang="en-US" sz="2900"/>
          </a:p>
          <a:p>
            <a:pPr marL="331788" indent="-319088">
              <a:lnSpc>
                <a:spcPct val="150000"/>
              </a:lnSpc>
              <a:spcBef>
                <a:spcPts val="700"/>
              </a:spcBef>
              <a:buClr>
                <a:srgbClr val="DD8046"/>
              </a:buClr>
              <a:buSzPct val="60000"/>
              <a:buFont typeface="Wingdings" pitchFamily="2" charset="2"/>
              <a:buChar char=""/>
              <a:tabLst>
                <a:tab pos="331788" algn="l"/>
              </a:tabLst>
            </a:pPr>
            <a:r>
              <a:rPr lang="en-US" sz="2900">
                <a:solidFill>
                  <a:srgbClr val="FFFFFF"/>
                </a:solidFill>
              </a:rPr>
              <a:t>Located inferior to cricoid cartilage.</a:t>
            </a:r>
            <a:endParaRPr lang="en-US" sz="2900"/>
          </a:p>
          <a:p>
            <a:pPr marL="331788" indent="-319088">
              <a:lnSpc>
                <a:spcPct val="150000"/>
              </a:lnSpc>
              <a:spcBef>
                <a:spcPts val="713"/>
              </a:spcBef>
              <a:buClr>
                <a:srgbClr val="DD8046"/>
              </a:buClr>
              <a:buSzPct val="60000"/>
              <a:buFont typeface="Wingdings" pitchFamily="2" charset="2"/>
              <a:buChar char=""/>
              <a:tabLst>
                <a:tab pos="331788" algn="l"/>
              </a:tabLst>
            </a:pPr>
            <a:r>
              <a:rPr lang="en-US" sz="2900">
                <a:solidFill>
                  <a:srgbClr val="FFFFFF"/>
                </a:solidFill>
              </a:rPr>
              <a:t>Butterfly shaped organ comprising of two  lobes</a:t>
            </a:r>
            <a:endParaRPr lang="en-US" sz="2900"/>
          </a:p>
          <a:p>
            <a:pPr marL="331788" indent="-319088">
              <a:lnSpc>
                <a:spcPct val="150000"/>
              </a:lnSpc>
              <a:spcBef>
                <a:spcPts val="700"/>
              </a:spcBef>
              <a:buClr>
                <a:srgbClr val="DD8046"/>
              </a:buClr>
              <a:buSzPct val="60000"/>
              <a:buFont typeface="Wingdings" pitchFamily="2" charset="2"/>
              <a:buChar char=""/>
              <a:tabLst>
                <a:tab pos="331788" algn="l"/>
              </a:tabLst>
            </a:pPr>
            <a:r>
              <a:rPr lang="en-US" sz="2900">
                <a:solidFill>
                  <a:srgbClr val="FFFFFF"/>
                </a:solidFill>
              </a:rPr>
              <a:t>Weighs 18-60gms in adults.</a:t>
            </a:r>
            <a:endParaRPr lang="en-US" sz="2900"/>
          </a:p>
          <a:p>
            <a:pPr marL="331788" indent="-319088">
              <a:lnSpc>
                <a:spcPct val="150000"/>
              </a:lnSpc>
              <a:spcBef>
                <a:spcPts val="700"/>
              </a:spcBef>
              <a:buClr>
                <a:srgbClr val="DD8046"/>
              </a:buClr>
              <a:buSzPct val="60000"/>
              <a:buFont typeface="Wingdings" pitchFamily="2" charset="2"/>
              <a:buChar char=""/>
              <a:tabLst>
                <a:tab pos="331788" algn="l"/>
              </a:tabLst>
            </a:pPr>
            <a:r>
              <a:rPr lang="en-US" sz="2900">
                <a:solidFill>
                  <a:srgbClr val="FFFFFF"/>
                </a:solidFill>
              </a:rPr>
              <a:t>Histologically it is made up of follicular and  parafollicular cells.</a:t>
            </a:r>
            <a:endParaRPr lang="en-US" sz="29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Image result for graves disea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304800"/>
            <a:ext cx="7427913" cy="620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6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 spcFirstLastPara="1" lIns="92075" tIns="46025" rIns="92075" bIns="46025" anchor="ctr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None/>
              <a:defRPr/>
            </a:pPr>
            <a:r>
              <a:rPr lang="en-US" sz="3600" dirty="0">
                <a:solidFill>
                  <a:schemeClr val="l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Graves</a:t>
            </a:r>
            <a:r>
              <a:rPr lang="en-US" sz="3600" dirty="0">
                <a:solidFill>
                  <a:schemeClr val="l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’</a:t>
            </a:r>
            <a:r>
              <a:rPr lang="en-US" sz="3600" dirty="0">
                <a:solidFill>
                  <a:schemeClr val="l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 Disease</a:t>
            </a:r>
            <a:endParaRPr/>
          </a:p>
        </p:txBody>
      </p:sp>
      <p:sp>
        <p:nvSpPr>
          <p:cNvPr id="234" name="Google Shape;234;p36"/>
          <p:cNvSpPr txBox="1">
            <a:spLocks noGrp="1"/>
          </p:cNvSpPr>
          <p:nvPr>
            <p:ph type="body" idx="4294967295"/>
          </p:nvPr>
        </p:nvSpPr>
        <p:spPr>
          <a:xfrm>
            <a:off x="0" y="1828800"/>
            <a:ext cx="8991600" cy="4572000"/>
          </a:xfrm>
        </p:spPr>
        <p:txBody>
          <a:bodyPr spcFirstLastPara="1" lIns="91425" tIns="45700" rIns="91425" bIns="4570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●"/>
              <a:defRPr/>
            </a:pPr>
            <a:r>
              <a:rPr lang="en-US" sz="2800" b="1" u="sng" dirty="0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rPr>
              <a:t>Diagnosis:</a:t>
            </a:r>
            <a:endParaRPr sz="2800">
              <a:latin typeface="+mj-lt"/>
            </a:endParaRPr>
          </a:p>
          <a:p>
            <a:pPr marL="742950" lvl="1" indent="-28575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620"/>
              <a:buFont typeface="Arial"/>
              <a:buChar char="–"/>
              <a:defRPr/>
            </a:pPr>
            <a:r>
              <a:rPr lang="en-US" dirty="0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rPr>
              <a:t>Low TSH, High FT4 and/or FT3</a:t>
            </a:r>
            <a:endParaRPr>
              <a:latin typeface="+mj-lt"/>
            </a:endParaRPr>
          </a:p>
          <a:p>
            <a:pPr marL="742950" lvl="1" indent="-28575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620"/>
              <a:buFont typeface="Arial"/>
              <a:buChar char="–"/>
              <a:defRPr/>
            </a:pPr>
            <a:r>
              <a:rPr lang="en-US" dirty="0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rPr>
              <a:t>If eye signs are present, the diagnosis of Graves’ disease can be made without further tests</a:t>
            </a:r>
            <a:endParaRPr>
              <a:latin typeface="+mj-lt"/>
            </a:endParaRPr>
          </a:p>
          <a:p>
            <a:pPr marL="742950" lvl="1" indent="-28575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620"/>
              <a:buFont typeface="Arial"/>
              <a:buChar char="–"/>
              <a:defRPr/>
            </a:pPr>
            <a:r>
              <a:rPr lang="en-US" dirty="0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rPr>
              <a:t>If eye signs are absent and the patient is hyperthyroid with or without a </a:t>
            </a:r>
            <a:r>
              <a:rPr lang="en-US" dirty="0" err="1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rPr>
              <a:t>goitre</a:t>
            </a:r>
            <a:r>
              <a:rPr lang="en-US" dirty="0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rPr>
              <a:t>, a radioiodine uptake test should be done.</a:t>
            </a:r>
            <a:endParaRPr>
              <a:latin typeface="+mj-lt"/>
            </a:endParaRPr>
          </a:p>
          <a:p>
            <a:pPr marL="742950" lvl="1" indent="-28575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620"/>
              <a:buFont typeface="Arial"/>
              <a:buChar char="–"/>
              <a:defRPr/>
            </a:pPr>
            <a:r>
              <a:rPr lang="en-US" dirty="0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rPr>
              <a:t>Radioiodine uptake and scan:</a:t>
            </a:r>
            <a:endParaRPr>
              <a:latin typeface="+mj-lt"/>
            </a:endParaRPr>
          </a:p>
          <a:p>
            <a:pPr marL="1143000" lvl="2" indent="-22860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●"/>
              <a:defRPr/>
            </a:pPr>
            <a:r>
              <a:rPr lang="en-US" sz="2800" dirty="0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rPr>
              <a:t>Scan shows diffuse uptake</a:t>
            </a:r>
            <a:endParaRPr sz="2800">
              <a:latin typeface="+mj-lt"/>
            </a:endParaRPr>
          </a:p>
          <a:p>
            <a:pPr marL="1143000" lvl="2" indent="-22860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●"/>
              <a:defRPr/>
            </a:pPr>
            <a:r>
              <a:rPr lang="en-US" sz="2800" dirty="0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rPr>
              <a:t>Uptake is increased</a:t>
            </a:r>
            <a:endParaRPr sz="2800">
              <a:latin typeface="+mj-lt"/>
            </a:endParaRPr>
          </a:p>
          <a:p>
            <a:pPr marL="742950" lvl="1" indent="-28575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620"/>
              <a:buFont typeface="Arial"/>
              <a:buChar char="–"/>
              <a:defRPr/>
            </a:pPr>
            <a:r>
              <a:rPr lang="en-US" dirty="0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rPr>
              <a:t>TSH-R </a:t>
            </a:r>
            <a:r>
              <a:rPr lang="en-US" dirty="0" err="1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rPr>
              <a:t>Ab</a:t>
            </a:r>
            <a:r>
              <a:rPr lang="en-US" dirty="0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rPr>
              <a:t> (</a:t>
            </a:r>
            <a:r>
              <a:rPr lang="en-US" dirty="0" err="1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rPr>
              <a:t>stim</a:t>
            </a:r>
            <a:r>
              <a:rPr lang="en-US" dirty="0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rPr>
              <a:t>) is specific for Graves’ disease. </a:t>
            </a:r>
            <a:endParaRPr>
              <a:latin typeface="+mj-lt"/>
            </a:endParaRPr>
          </a:p>
          <a:p>
            <a:pPr indent="-251459">
              <a:spcBef>
                <a:spcPts val="360"/>
              </a:spcBef>
              <a:spcAft>
                <a:spcPts val="0"/>
              </a:spcAft>
              <a:buSzPts val="1440"/>
              <a:buFontTx/>
              <a:buNone/>
              <a:defRPr/>
            </a:pPr>
            <a:endParaRPr sz="2800">
              <a:solidFill>
                <a:schemeClr val="lt1"/>
              </a:solidFill>
              <a:latin typeface="+mj-lt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object 2"/>
          <p:cNvSpPr>
            <a:spLocks noGrp="1"/>
          </p:cNvSpPr>
          <p:nvPr>
            <p:ph type="title"/>
          </p:nvPr>
        </p:nvSpPr>
        <p:spPr>
          <a:xfrm>
            <a:off x="692150" y="360363"/>
            <a:ext cx="3446463" cy="696912"/>
          </a:xfrm>
        </p:spPr>
        <p:txBody>
          <a:bodyPr tIns="13335"/>
          <a:lstStyle/>
          <a:p>
            <a:pPr marL="12700" eaLnBrk="1" hangingPunct="1">
              <a:spcBef>
                <a:spcPts val="100"/>
              </a:spcBef>
            </a:pPr>
            <a:r>
              <a:rPr lang="en-US" sz="4400">
                <a:latin typeface="Arial" pitchFamily="34" charset="0"/>
                <a:cs typeface="Arial" pitchFamily="34" charset="0"/>
              </a:rPr>
              <a:t>Investigations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0" y="1676400"/>
            <a:ext cx="8991600" cy="3768725"/>
          </a:xfrm>
          <a:prstGeom prst="rect">
            <a:avLst/>
          </a:prstGeom>
        </p:spPr>
        <p:txBody>
          <a:bodyPr lIns="0" tIns="13335" rIns="0" bIns="0">
            <a:spAutoFit/>
          </a:bodyPr>
          <a:lstStyle/>
          <a:p>
            <a:pPr marL="332740" indent="-320040" fontAlgn="auto">
              <a:spcBef>
                <a:spcPts val="105"/>
              </a:spcBef>
              <a:spcAft>
                <a:spcPts val="0"/>
              </a:spcAft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  <a:defRPr/>
            </a:pPr>
            <a:r>
              <a:rPr lang="en-US" sz="2900" dirty="0">
                <a:solidFill>
                  <a:srgbClr val="FFFFFF"/>
                </a:solidFill>
                <a:latin typeface="Arial"/>
                <a:cs typeface="Arial"/>
              </a:rPr>
              <a:t>  TSH,  </a:t>
            </a:r>
            <a:r>
              <a:rPr sz="2900">
                <a:solidFill>
                  <a:srgbClr val="FFFFFF"/>
                </a:solidFill>
                <a:latin typeface="Arial"/>
                <a:cs typeface="Arial"/>
              </a:rPr>
              <a:t>T3 </a:t>
            </a:r>
            <a:r>
              <a:rPr sz="2900" dirty="0">
                <a:solidFill>
                  <a:srgbClr val="FFFFFF"/>
                </a:solidFill>
                <a:latin typeface="Arial"/>
                <a:cs typeface="Arial"/>
              </a:rPr>
              <a:t>&amp; T4</a:t>
            </a:r>
            <a:r>
              <a:rPr sz="29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900" dirty="0">
                <a:solidFill>
                  <a:srgbClr val="FFFFFF"/>
                </a:solidFill>
                <a:latin typeface="Arial"/>
                <a:cs typeface="Arial"/>
              </a:rPr>
              <a:t>levels.</a:t>
            </a:r>
            <a:endParaRPr sz="2900">
              <a:latin typeface="Arial"/>
              <a:cs typeface="Arial"/>
            </a:endParaRPr>
          </a:p>
          <a:p>
            <a:pPr fontAlgn="auto">
              <a:spcBef>
                <a:spcPts val="50"/>
              </a:spcBef>
              <a:spcAft>
                <a:spcPts val="0"/>
              </a:spcAft>
              <a:buClr>
                <a:srgbClr val="DD8046"/>
              </a:buClr>
              <a:buFont typeface="Wingdings"/>
              <a:buChar char=""/>
              <a:defRPr/>
            </a:pPr>
            <a:endParaRPr sz="4200">
              <a:latin typeface="Times New Roman"/>
              <a:cs typeface="Times New Roman"/>
            </a:endParaRPr>
          </a:p>
          <a:p>
            <a:pPr marL="332740" indent="-320040" fontAlgn="auto">
              <a:spcBef>
                <a:spcPts val="0"/>
              </a:spcBef>
              <a:spcAft>
                <a:spcPts val="0"/>
              </a:spcAft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  <a:defRPr/>
            </a:pPr>
            <a:r>
              <a:rPr sz="2900" dirty="0">
                <a:solidFill>
                  <a:srgbClr val="FFFFFF"/>
                </a:solidFill>
                <a:latin typeface="Arial"/>
                <a:cs typeface="Arial"/>
              </a:rPr>
              <a:t>Thyroid uptake of radio</a:t>
            </a:r>
            <a:r>
              <a:rPr sz="2900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900" dirty="0">
                <a:solidFill>
                  <a:srgbClr val="FFFFFF"/>
                </a:solidFill>
                <a:latin typeface="Arial"/>
                <a:cs typeface="Arial"/>
              </a:rPr>
              <a:t>iodine.</a:t>
            </a:r>
            <a:endParaRPr sz="2900">
              <a:latin typeface="Arial"/>
              <a:cs typeface="Arial"/>
            </a:endParaRPr>
          </a:p>
          <a:p>
            <a:pPr fontAlgn="auto">
              <a:spcBef>
                <a:spcPts val="35"/>
              </a:spcBef>
              <a:spcAft>
                <a:spcPts val="0"/>
              </a:spcAft>
              <a:buClr>
                <a:srgbClr val="DD8046"/>
              </a:buClr>
              <a:defRPr/>
            </a:pPr>
            <a:endParaRPr sz="4650">
              <a:latin typeface="Times New Roman"/>
              <a:cs typeface="Times New Roman"/>
            </a:endParaRPr>
          </a:p>
          <a:p>
            <a:pPr marL="332740" indent="-320040" fontAlgn="auto">
              <a:spcBef>
                <a:spcPts val="5"/>
              </a:spcBef>
              <a:spcAft>
                <a:spcPts val="0"/>
              </a:spcAft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  <a:defRPr/>
            </a:pPr>
            <a:r>
              <a:rPr sz="2900" dirty="0">
                <a:solidFill>
                  <a:srgbClr val="FFFFFF"/>
                </a:solidFill>
                <a:latin typeface="Arial"/>
                <a:cs typeface="Arial"/>
              </a:rPr>
              <a:t>Presence of antibodies: </a:t>
            </a:r>
            <a:r>
              <a:rPr sz="3200" dirty="0">
                <a:solidFill>
                  <a:srgbClr val="FFFF00"/>
                </a:solidFill>
                <a:latin typeface="Arial"/>
                <a:cs typeface="Arial"/>
              </a:rPr>
              <a:t>TSH receptor</a:t>
            </a:r>
            <a:r>
              <a:rPr sz="3200" spc="-23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00"/>
                </a:solidFill>
                <a:latin typeface="Arial"/>
                <a:cs typeface="Arial"/>
              </a:rPr>
              <a:t>antibody</a:t>
            </a:r>
            <a:endParaRPr sz="2900">
              <a:solidFill>
                <a:srgbClr val="FFFF00"/>
              </a:solidFill>
              <a:latin typeface="Arial"/>
              <a:cs typeface="Arial"/>
            </a:endParaRPr>
          </a:p>
          <a:p>
            <a:pPr marL="3851910" fontAlgn="auto">
              <a:spcBef>
                <a:spcPts val="695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FFFFFF"/>
                </a:solidFill>
                <a:latin typeface="Arial"/>
                <a:cs typeface="Arial"/>
              </a:rPr>
              <a:t>Thyroid </a:t>
            </a:r>
            <a:r>
              <a:rPr lang="en-US" sz="2400" b="1" dirty="0" err="1">
                <a:solidFill>
                  <a:srgbClr val="FFFFFF"/>
                </a:solidFill>
                <a:latin typeface="Arial"/>
                <a:cs typeface="Arial"/>
              </a:rPr>
              <a:t>peroxidase</a:t>
            </a:r>
            <a:r>
              <a:rPr lang="en-US" sz="2400" b="1" dirty="0">
                <a:solidFill>
                  <a:srgbClr val="FFFFFF"/>
                </a:solidFill>
                <a:latin typeface="Arial"/>
                <a:cs typeface="Arial"/>
              </a:rPr>
              <a:t> antibody(TPO)</a:t>
            </a:r>
            <a:endParaRPr sz="2800" b="1">
              <a:latin typeface="Arial"/>
              <a:cs typeface="Arial"/>
            </a:endParaRPr>
          </a:p>
          <a:p>
            <a:pPr marL="332740" indent="-320040" fontAlgn="auto">
              <a:spcBef>
                <a:spcPts val="695"/>
              </a:spcBef>
              <a:spcAft>
                <a:spcPts val="0"/>
              </a:spcAft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  <a:defRPr/>
            </a:pPr>
            <a:r>
              <a:rPr sz="2900" dirty="0">
                <a:solidFill>
                  <a:srgbClr val="FFFFFF"/>
                </a:solidFill>
                <a:latin typeface="Arial"/>
                <a:cs typeface="Arial"/>
              </a:rPr>
              <a:t>CT orbits thyroid</a:t>
            </a:r>
            <a:r>
              <a:rPr sz="2900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900" dirty="0">
                <a:solidFill>
                  <a:srgbClr val="FFFFFF"/>
                </a:solidFill>
                <a:latin typeface="Arial"/>
                <a:cs typeface="Arial"/>
              </a:rPr>
              <a:t>scans.</a:t>
            </a:r>
            <a:endParaRPr sz="2900">
              <a:latin typeface="Arial"/>
              <a:cs typeface="Arial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rot="5400000">
            <a:off x="38100" y="1943100"/>
            <a:ext cx="687388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16200000" flipV="1">
            <a:off x="1181894" y="1866106"/>
            <a:ext cx="685800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606" name="AutoShape 7" descr="Image result for thyroid scan tes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2" descr="Image result for thyroid scan tes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27" name="AutoShape 4" descr="Image result for thyroid scan tes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28" name="AutoShape 6" descr="Related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29" name="AutoShape 8" descr="Related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6630" name="Picture 10" descr="Related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58763"/>
            <a:ext cx="86106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Related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700" y="157163"/>
            <a:ext cx="9156700" cy="670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Related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8" y="152400"/>
            <a:ext cx="8837612" cy="663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Straight Connector 3"/>
          <p:cNvCxnSpPr/>
          <p:nvPr/>
        </p:nvCxnSpPr>
        <p:spPr>
          <a:xfrm>
            <a:off x="381000" y="2819400"/>
            <a:ext cx="1828800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2150" y="360363"/>
            <a:ext cx="6692900" cy="696912"/>
          </a:xfrm>
        </p:spPr>
        <p:txBody>
          <a:bodyPr tIns="13335" rtlCol="0"/>
          <a:lstStyle/>
          <a:p>
            <a:pPr marL="12700" eaLnBrk="1" fontAlgn="auto" hangingPunct="1">
              <a:spcBef>
                <a:spcPts val="105"/>
              </a:spcBef>
              <a:spcAft>
                <a:spcPts val="0"/>
              </a:spcAft>
              <a:defRPr/>
            </a:pPr>
            <a:r>
              <a:rPr sz="4400" spc="-25" dirty="0"/>
              <a:t>MULTINODULAR</a:t>
            </a:r>
            <a:r>
              <a:rPr sz="4400" spc="-110" dirty="0"/>
              <a:t> </a:t>
            </a:r>
            <a:r>
              <a:rPr sz="4400" dirty="0"/>
              <a:t>GOITRE</a:t>
            </a:r>
            <a:endParaRPr sz="4400"/>
          </a:p>
        </p:txBody>
      </p:sp>
      <p:sp>
        <p:nvSpPr>
          <p:cNvPr id="30723" name="object 3"/>
          <p:cNvSpPr txBox="1">
            <a:spLocks noChangeArrowheads="1"/>
          </p:cNvSpPr>
          <p:nvPr/>
        </p:nvSpPr>
        <p:spPr bwMode="auto">
          <a:xfrm>
            <a:off x="619125" y="2082800"/>
            <a:ext cx="7829550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700" rIns="0" bIns="0">
            <a:spAutoFit/>
          </a:bodyPr>
          <a:lstStyle/>
          <a:p>
            <a:pPr marL="331788" indent="-319088">
              <a:spcBef>
                <a:spcPts val="100"/>
              </a:spcBef>
              <a:buClr>
                <a:srgbClr val="DD8046"/>
              </a:buClr>
              <a:buSzPct val="60000"/>
              <a:buFont typeface="Wingdings" pitchFamily="2" charset="2"/>
              <a:buChar char=""/>
              <a:tabLst>
                <a:tab pos="331788" algn="l"/>
              </a:tabLst>
            </a:pPr>
            <a:r>
              <a:rPr lang="en-US" sz="3600">
                <a:solidFill>
                  <a:srgbClr val="FFFFFF"/>
                </a:solidFill>
              </a:rPr>
              <a:t>Excess production of thyroid  hormones from functionally  autonomous thyroid nodules which  do not require the stimulation from  TSH.</a:t>
            </a:r>
            <a:endParaRPr lang="en-US" sz="3600"/>
          </a:p>
          <a:p>
            <a:pPr marL="331788" indent="-319088">
              <a:spcBef>
                <a:spcPts val="700"/>
              </a:spcBef>
              <a:buClr>
                <a:srgbClr val="DD8046"/>
              </a:buClr>
              <a:buSzPct val="60000"/>
              <a:buFont typeface="Wingdings" pitchFamily="2" charset="2"/>
              <a:buChar char=""/>
              <a:tabLst>
                <a:tab pos="331788" algn="l"/>
              </a:tabLst>
            </a:pPr>
            <a:r>
              <a:rPr lang="en-US" sz="3600">
                <a:solidFill>
                  <a:srgbClr val="FFFFFF"/>
                </a:solidFill>
              </a:rPr>
              <a:t>Second common cause.</a:t>
            </a:r>
            <a:endParaRPr lang="en-US" sz="3600"/>
          </a:p>
          <a:p>
            <a:pPr marL="331788" indent="-319088">
              <a:spcBef>
                <a:spcPts val="700"/>
              </a:spcBef>
              <a:buClr>
                <a:srgbClr val="DD8046"/>
              </a:buClr>
              <a:buSzPct val="60000"/>
              <a:buFont typeface="Wingdings" pitchFamily="2" charset="2"/>
              <a:buChar char=""/>
              <a:tabLst>
                <a:tab pos="331788" algn="l"/>
              </a:tabLst>
            </a:pPr>
            <a:r>
              <a:rPr lang="en-US" sz="3600">
                <a:solidFill>
                  <a:srgbClr val="FFFFFF"/>
                </a:solidFill>
              </a:rPr>
              <a:t>Occurs in individual </a:t>
            </a:r>
            <a:r>
              <a:rPr lang="en-US" sz="3600">
                <a:solidFill>
                  <a:srgbClr val="FFFF00"/>
                </a:solidFill>
              </a:rPr>
              <a:t>over 60 years of  age and females are mostly affected</a:t>
            </a:r>
            <a:r>
              <a:rPr lang="en-US" sz="3600">
                <a:solidFill>
                  <a:srgbClr val="FFFFFF"/>
                </a:solidFill>
              </a:rPr>
              <a:t>.</a:t>
            </a:r>
            <a:endParaRPr lang="en-US" sz="36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object 2"/>
          <p:cNvSpPr>
            <a:spLocks noGrp="1"/>
          </p:cNvSpPr>
          <p:nvPr>
            <p:ph type="title"/>
          </p:nvPr>
        </p:nvSpPr>
        <p:spPr>
          <a:xfrm>
            <a:off x="692150" y="360363"/>
            <a:ext cx="2668588" cy="696912"/>
          </a:xfrm>
        </p:spPr>
        <p:txBody>
          <a:bodyPr tIns="13335"/>
          <a:lstStyle/>
          <a:p>
            <a:pPr marL="12700" eaLnBrk="1" hangingPunct="1">
              <a:spcBef>
                <a:spcPts val="100"/>
              </a:spcBef>
            </a:pPr>
            <a:r>
              <a:rPr lang="en-US" sz="4400">
                <a:latin typeface="Arial" pitchFamily="34" charset="0"/>
                <a:cs typeface="Arial" pitchFamily="34" charset="0"/>
              </a:rPr>
              <a:t>Symptoms</a:t>
            </a:r>
          </a:p>
        </p:txBody>
      </p:sp>
      <p:sp>
        <p:nvSpPr>
          <p:cNvPr id="31747" name="object 3"/>
          <p:cNvSpPr txBox="1">
            <a:spLocks noChangeArrowheads="1"/>
          </p:cNvSpPr>
          <p:nvPr/>
        </p:nvSpPr>
        <p:spPr bwMode="auto">
          <a:xfrm>
            <a:off x="619125" y="2082800"/>
            <a:ext cx="7562850" cy="419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3335" rIns="0" bIns="0">
            <a:spAutoFit/>
          </a:bodyPr>
          <a:lstStyle/>
          <a:p>
            <a:pPr marL="331788" indent="-319088">
              <a:spcBef>
                <a:spcPts val="100"/>
              </a:spcBef>
              <a:buClr>
                <a:srgbClr val="DD8046"/>
              </a:buClr>
              <a:buSzPct val="59000"/>
              <a:buFont typeface="Wingdings" pitchFamily="2" charset="2"/>
              <a:buChar char=""/>
              <a:tabLst>
                <a:tab pos="331788" algn="l"/>
              </a:tabLst>
            </a:pPr>
            <a:r>
              <a:rPr lang="en-US" sz="3200">
                <a:solidFill>
                  <a:srgbClr val="FFFFFF"/>
                </a:solidFill>
              </a:rPr>
              <a:t>Large goitre with or without tracheal  compression.</a:t>
            </a:r>
            <a:endParaRPr lang="en-US" sz="3200"/>
          </a:p>
          <a:p>
            <a:pPr marL="331788" indent="-319088">
              <a:spcBef>
                <a:spcPts val="713"/>
              </a:spcBef>
              <a:buClr>
                <a:srgbClr val="DD8046"/>
              </a:buClr>
              <a:buSzPct val="59000"/>
              <a:buFont typeface="Wingdings" pitchFamily="2" charset="2"/>
              <a:buChar char=""/>
              <a:tabLst>
                <a:tab pos="331788" algn="l"/>
              </a:tabLst>
            </a:pPr>
            <a:r>
              <a:rPr lang="en-US" sz="3200">
                <a:solidFill>
                  <a:srgbClr val="FFFFFF"/>
                </a:solidFill>
              </a:rPr>
              <a:t>Goitre is nodular or lobulated, often  palpable.</a:t>
            </a:r>
            <a:endParaRPr lang="en-US" sz="3200"/>
          </a:p>
          <a:p>
            <a:pPr marL="331788" indent="-319088">
              <a:spcBef>
                <a:spcPts val="700"/>
              </a:spcBef>
              <a:buClr>
                <a:srgbClr val="DD8046"/>
              </a:buClr>
              <a:buSzPct val="59000"/>
              <a:buFont typeface="Wingdings" pitchFamily="2" charset="2"/>
              <a:buChar char=""/>
              <a:tabLst>
                <a:tab pos="331788" algn="l"/>
              </a:tabLst>
            </a:pPr>
            <a:r>
              <a:rPr lang="en-US" sz="3200">
                <a:solidFill>
                  <a:srgbClr val="FFFFFF"/>
                </a:solidFill>
              </a:rPr>
              <a:t>Large goitre cause mediastinal  compression with stridor, dysphagia and  obstruction of superior vena cava.</a:t>
            </a:r>
            <a:endParaRPr lang="en-US" sz="3200"/>
          </a:p>
          <a:p>
            <a:pPr marL="331788" indent="-319088">
              <a:spcBef>
                <a:spcPts val="700"/>
              </a:spcBef>
              <a:buClr>
                <a:srgbClr val="DD8046"/>
              </a:buClr>
              <a:buSzPct val="59000"/>
              <a:buFont typeface="Wingdings" pitchFamily="2" charset="2"/>
              <a:buChar char=""/>
              <a:tabLst>
                <a:tab pos="331788" algn="l"/>
              </a:tabLst>
            </a:pPr>
            <a:r>
              <a:rPr lang="en-US" sz="3200">
                <a:solidFill>
                  <a:srgbClr val="FFFFFF"/>
                </a:solidFill>
              </a:rPr>
              <a:t>Hoarseness</a:t>
            </a:r>
            <a:endParaRPr lang="en-US" sz="3200"/>
          </a:p>
        </p:txBody>
      </p:sp>
      <p:sp>
        <p:nvSpPr>
          <p:cNvPr id="31748" name="object 4"/>
          <p:cNvSpPr>
            <a:spLocks noChangeArrowheads="1"/>
          </p:cNvSpPr>
          <p:nvPr/>
        </p:nvSpPr>
        <p:spPr bwMode="auto">
          <a:xfrm>
            <a:off x="5421313" y="2052638"/>
            <a:ext cx="3198812" cy="209232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1749" name="object 5"/>
          <p:cNvSpPr>
            <a:spLocks noChangeArrowheads="1"/>
          </p:cNvSpPr>
          <p:nvPr/>
        </p:nvSpPr>
        <p:spPr bwMode="auto">
          <a:xfrm>
            <a:off x="5435600" y="0"/>
            <a:ext cx="3168650" cy="2063750"/>
          </a:xfrm>
          <a:custGeom>
            <a:avLst/>
            <a:gdLst>
              <a:gd name="T0" fmla="*/ 0 w 3168650"/>
              <a:gd name="T1" fmla="*/ 0 h 2063114"/>
              <a:gd name="T2" fmla="*/ 3168650 w 3168650"/>
              <a:gd name="T3" fmla="*/ 2063114 h 2063114"/>
            </a:gdLst>
            <a:ahLst/>
            <a:cxnLst/>
            <a:rect l="T0" t="T1" r="T2" b="T3"/>
            <a:pathLst>
              <a:path w="3168650" h="2063114">
                <a:moveTo>
                  <a:pt x="2991103" y="0"/>
                </a:moveTo>
                <a:lnTo>
                  <a:pt x="177291" y="0"/>
                </a:lnTo>
                <a:lnTo>
                  <a:pt x="130160" y="6332"/>
                </a:lnTo>
                <a:lnTo>
                  <a:pt x="87808" y="24205"/>
                </a:lnTo>
                <a:lnTo>
                  <a:pt x="51927" y="51927"/>
                </a:lnTo>
                <a:lnTo>
                  <a:pt x="24205" y="87808"/>
                </a:lnTo>
                <a:lnTo>
                  <a:pt x="6332" y="130160"/>
                </a:lnTo>
                <a:lnTo>
                  <a:pt x="0" y="177292"/>
                </a:lnTo>
                <a:lnTo>
                  <a:pt x="0" y="1885569"/>
                </a:lnTo>
                <a:lnTo>
                  <a:pt x="6332" y="1932700"/>
                </a:lnTo>
                <a:lnTo>
                  <a:pt x="24205" y="1975052"/>
                </a:lnTo>
                <a:lnTo>
                  <a:pt x="51927" y="2010933"/>
                </a:lnTo>
                <a:lnTo>
                  <a:pt x="87808" y="2038655"/>
                </a:lnTo>
                <a:lnTo>
                  <a:pt x="130160" y="2056528"/>
                </a:lnTo>
                <a:lnTo>
                  <a:pt x="177291" y="2062861"/>
                </a:lnTo>
                <a:lnTo>
                  <a:pt x="2991103" y="2062861"/>
                </a:lnTo>
                <a:lnTo>
                  <a:pt x="3038235" y="2056528"/>
                </a:lnTo>
                <a:lnTo>
                  <a:pt x="3080587" y="2038655"/>
                </a:lnTo>
                <a:lnTo>
                  <a:pt x="3116468" y="2010933"/>
                </a:lnTo>
                <a:lnTo>
                  <a:pt x="3144190" y="1975052"/>
                </a:lnTo>
                <a:lnTo>
                  <a:pt x="3162063" y="1932700"/>
                </a:lnTo>
                <a:lnTo>
                  <a:pt x="3168395" y="1885569"/>
                </a:lnTo>
                <a:lnTo>
                  <a:pt x="3168395" y="177292"/>
                </a:lnTo>
                <a:lnTo>
                  <a:pt x="3162063" y="130160"/>
                </a:lnTo>
                <a:lnTo>
                  <a:pt x="3144190" y="87808"/>
                </a:lnTo>
                <a:lnTo>
                  <a:pt x="3116468" y="51927"/>
                </a:lnTo>
                <a:lnTo>
                  <a:pt x="3080587" y="24205"/>
                </a:lnTo>
                <a:lnTo>
                  <a:pt x="3038235" y="6332"/>
                </a:lnTo>
                <a:lnTo>
                  <a:pt x="2991103" y="0"/>
                </a:lnTo>
                <a:close/>
              </a:path>
            </a:pathLst>
          </a:custGeom>
          <a:solidFill>
            <a:srgbClr val="ECECE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1750" name="object 6"/>
          <p:cNvSpPr>
            <a:spLocks noChangeArrowheads="1"/>
          </p:cNvSpPr>
          <p:nvPr/>
        </p:nvSpPr>
        <p:spPr bwMode="auto">
          <a:xfrm>
            <a:off x="5435600" y="0"/>
            <a:ext cx="3168650" cy="2062163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object 2"/>
          <p:cNvSpPr>
            <a:spLocks noGrp="1"/>
          </p:cNvSpPr>
          <p:nvPr>
            <p:ph type="title"/>
          </p:nvPr>
        </p:nvSpPr>
        <p:spPr>
          <a:xfrm>
            <a:off x="692150" y="360363"/>
            <a:ext cx="3290888" cy="696912"/>
          </a:xfrm>
        </p:spPr>
        <p:txBody>
          <a:bodyPr tIns="13335"/>
          <a:lstStyle/>
          <a:p>
            <a:pPr marL="12700" eaLnBrk="1" hangingPunct="1">
              <a:spcBef>
                <a:spcPts val="100"/>
              </a:spcBef>
            </a:pPr>
            <a:r>
              <a:rPr lang="en-US" sz="4400">
                <a:latin typeface="Arial" pitchFamily="34" charset="0"/>
                <a:cs typeface="Arial" pitchFamily="34" charset="0"/>
              </a:rPr>
              <a:t>Management</a:t>
            </a:r>
          </a:p>
        </p:txBody>
      </p:sp>
      <p:sp>
        <p:nvSpPr>
          <p:cNvPr id="32771" name="object 3"/>
          <p:cNvSpPr txBox="1">
            <a:spLocks noChangeArrowheads="1"/>
          </p:cNvSpPr>
          <p:nvPr/>
        </p:nvSpPr>
        <p:spPr bwMode="auto">
          <a:xfrm>
            <a:off x="304800" y="2066925"/>
            <a:ext cx="8458200" cy="38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0965" rIns="0" bIns="0">
            <a:spAutoFit/>
          </a:bodyPr>
          <a:lstStyle/>
          <a:p>
            <a:pPr marL="331788" indent="-319088">
              <a:spcBef>
                <a:spcPts val="800"/>
              </a:spcBef>
              <a:buClr>
                <a:srgbClr val="DD8046"/>
              </a:buClr>
              <a:buSzPct val="60000"/>
              <a:buFont typeface="Wingdings" pitchFamily="2" charset="2"/>
              <a:buChar char=""/>
              <a:tabLst>
                <a:tab pos="331788" algn="l"/>
              </a:tabLst>
            </a:pPr>
            <a:r>
              <a:rPr lang="en-US" sz="2900">
                <a:solidFill>
                  <a:srgbClr val="FFFFFF"/>
                </a:solidFill>
              </a:rPr>
              <a:t>Small goitre : No treatment. Annual review.</a:t>
            </a:r>
          </a:p>
          <a:p>
            <a:pPr marL="331788" indent="-319088">
              <a:spcBef>
                <a:spcPts val="800"/>
              </a:spcBef>
              <a:buClr>
                <a:srgbClr val="DD8046"/>
              </a:buClr>
              <a:buSzPct val="60000"/>
              <a:tabLst>
                <a:tab pos="331788" algn="l"/>
              </a:tabLst>
            </a:pPr>
            <a:endParaRPr lang="en-US" sz="2900"/>
          </a:p>
          <a:p>
            <a:pPr marL="331788" indent="-319088">
              <a:spcBef>
                <a:spcPts val="700"/>
              </a:spcBef>
              <a:buClr>
                <a:srgbClr val="DD8046"/>
              </a:buClr>
              <a:buSzPct val="60000"/>
              <a:buFont typeface="Wingdings" pitchFamily="2" charset="2"/>
              <a:buChar char=""/>
              <a:tabLst>
                <a:tab pos="331788" algn="l"/>
              </a:tabLst>
            </a:pPr>
            <a:r>
              <a:rPr lang="en-US" sz="2900">
                <a:solidFill>
                  <a:srgbClr val="FFFFFF"/>
                </a:solidFill>
              </a:rPr>
              <a:t>Large goitres : Partial thyroidectomy.</a:t>
            </a:r>
          </a:p>
          <a:p>
            <a:pPr marL="331788" indent="-319088">
              <a:spcBef>
                <a:spcPts val="700"/>
              </a:spcBef>
              <a:buClr>
                <a:srgbClr val="DD8046"/>
              </a:buClr>
              <a:buSzPct val="60000"/>
              <a:buFont typeface="Wingdings" pitchFamily="2" charset="2"/>
              <a:buChar char=""/>
              <a:tabLst>
                <a:tab pos="331788" algn="l"/>
              </a:tabLst>
            </a:pPr>
            <a:endParaRPr lang="en-US" sz="2900">
              <a:solidFill>
                <a:srgbClr val="FFFFFF"/>
              </a:solidFill>
            </a:endParaRPr>
          </a:p>
          <a:p>
            <a:pPr marL="331788" indent="-319088">
              <a:spcBef>
                <a:spcPts val="700"/>
              </a:spcBef>
              <a:buClr>
                <a:srgbClr val="DD8046"/>
              </a:buClr>
              <a:buSzPct val="60000"/>
              <a:buFont typeface="Wingdings" pitchFamily="2" charset="2"/>
              <a:buChar char=""/>
              <a:tabLst>
                <a:tab pos="331788" algn="l"/>
              </a:tabLst>
            </a:pPr>
            <a:r>
              <a:rPr lang="en-US" sz="2900">
                <a:solidFill>
                  <a:srgbClr val="FFFFFF"/>
                </a:solidFill>
              </a:rPr>
              <a:t>Radioactive iodine	</a:t>
            </a:r>
          </a:p>
          <a:p>
            <a:pPr marL="331788" indent="-319088">
              <a:spcBef>
                <a:spcPts val="700"/>
              </a:spcBef>
              <a:buClr>
                <a:srgbClr val="DD8046"/>
              </a:buClr>
              <a:buSzPct val="60000"/>
              <a:tabLst>
                <a:tab pos="331788" algn="l"/>
              </a:tabLst>
            </a:pPr>
            <a:endParaRPr lang="en-US" sz="2900"/>
          </a:p>
          <a:p>
            <a:pPr marL="331788" indent="-319088">
              <a:spcBef>
                <a:spcPts val="1400"/>
              </a:spcBef>
              <a:buClr>
                <a:srgbClr val="DD8046"/>
              </a:buClr>
              <a:buSzPct val="60000"/>
              <a:buFont typeface="Wingdings" pitchFamily="2" charset="2"/>
              <a:buChar char=""/>
              <a:tabLst>
                <a:tab pos="331788" algn="l"/>
              </a:tabLst>
            </a:pPr>
            <a:r>
              <a:rPr lang="en-US" sz="2900">
                <a:solidFill>
                  <a:srgbClr val="FFFFFF"/>
                </a:solidFill>
              </a:rPr>
              <a:t>Recurrence is common after 10-20 years.</a:t>
            </a:r>
            <a:endParaRPr lang="en-US" sz="29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object 2"/>
          <p:cNvSpPr>
            <a:spLocks noGrp="1"/>
          </p:cNvSpPr>
          <p:nvPr>
            <p:ph type="title"/>
          </p:nvPr>
        </p:nvSpPr>
        <p:spPr>
          <a:xfrm>
            <a:off x="692150" y="360363"/>
            <a:ext cx="3694113" cy="696912"/>
          </a:xfrm>
        </p:spPr>
        <p:txBody>
          <a:bodyPr tIns="13335"/>
          <a:lstStyle/>
          <a:p>
            <a:pPr marL="12700" eaLnBrk="1" hangingPunct="1">
              <a:spcBef>
                <a:spcPts val="100"/>
              </a:spcBef>
            </a:pPr>
            <a:r>
              <a:rPr lang="en-US" sz="4400">
                <a:latin typeface="Arial" pitchFamily="34" charset="0"/>
                <a:cs typeface="Arial" pitchFamily="34" charset="0"/>
              </a:rPr>
              <a:t>Thyroidectomy</a:t>
            </a:r>
          </a:p>
        </p:txBody>
      </p:sp>
      <p:sp>
        <p:nvSpPr>
          <p:cNvPr id="33795" name="object 3"/>
          <p:cNvSpPr txBox="1">
            <a:spLocks noChangeArrowheads="1"/>
          </p:cNvSpPr>
          <p:nvPr/>
        </p:nvSpPr>
        <p:spPr bwMode="auto">
          <a:xfrm>
            <a:off x="152400" y="2384425"/>
            <a:ext cx="8534400" cy="201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3335" rIns="0" bIns="0">
            <a:spAutoFit/>
          </a:bodyPr>
          <a:lstStyle/>
          <a:p>
            <a:pPr marL="331788" indent="-319088">
              <a:spcBef>
                <a:spcPts val="100"/>
              </a:spcBef>
              <a:buClr>
                <a:srgbClr val="DD8046"/>
              </a:buClr>
              <a:buSzPct val="60000"/>
              <a:buFont typeface="Wingdings" pitchFamily="2" charset="2"/>
              <a:buChar char=""/>
              <a:tabLst>
                <a:tab pos="331788" algn="l"/>
              </a:tabLst>
            </a:pPr>
            <a:r>
              <a:rPr lang="en-US" sz="2900">
                <a:solidFill>
                  <a:srgbClr val="FFFFFF"/>
                </a:solidFill>
              </a:rPr>
              <a:t>Surgical removal of all or a part of the gland.</a:t>
            </a:r>
            <a:endParaRPr lang="en-US" sz="2900"/>
          </a:p>
          <a:p>
            <a:pPr marL="331788" indent="-319088">
              <a:spcBef>
                <a:spcPts val="50"/>
              </a:spcBef>
              <a:buClr>
                <a:srgbClr val="DD8046"/>
              </a:buClr>
              <a:buFont typeface="Wingdings" pitchFamily="2" charset="2"/>
              <a:buChar char=""/>
              <a:tabLst>
                <a:tab pos="331788" algn="l"/>
              </a:tabLst>
            </a:pPr>
            <a:endParaRPr lang="en-US" sz="4200">
              <a:latin typeface="Times New Roman" pitchFamily="18" charset="0"/>
              <a:cs typeface="Times New Roman" pitchFamily="18" charset="0"/>
            </a:endParaRPr>
          </a:p>
          <a:p>
            <a:pPr marL="331788" indent="-319088">
              <a:buClr>
                <a:srgbClr val="DD8046"/>
              </a:buClr>
              <a:buSzPct val="60000"/>
              <a:buFont typeface="Wingdings" pitchFamily="2" charset="2"/>
              <a:buChar char=""/>
              <a:tabLst>
                <a:tab pos="331788" algn="l"/>
              </a:tabLst>
            </a:pPr>
            <a:r>
              <a:rPr lang="en-US" sz="2900">
                <a:solidFill>
                  <a:srgbClr val="FFFFFF"/>
                </a:solidFill>
              </a:rPr>
              <a:t>Indications: Thyroid carcinoma. Hyperthyroidism.  Very enlarged thyroid. Symptomatic obstruction.</a:t>
            </a:r>
            <a:endParaRPr lang="en-US" sz="2900"/>
          </a:p>
        </p:txBody>
      </p:sp>
      <p:sp>
        <p:nvSpPr>
          <p:cNvPr id="33796" name="object 4"/>
          <p:cNvSpPr>
            <a:spLocks noChangeArrowheads="1"/>
          </p:cNvSpPr>
          <p:nvPr/>
        </p:nvSpPr>
        <p:spPr bwMode="auto">
          <a:xfrm>
            <a:off x="6010275" y="0"/>
            <a:ext cx="2571750" cy="326707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bject 2"/>
          <p:cNvSpPr>
            <a:spLocks noChangeArrowheads="1"/>
          </p:cNvSpPr>
          <p:nvPr/>
        </p:nvSpPr>
        <p:spPr bwMode="auto">
          <a:xfrm>
            <a:off x="0" y="0"/>
            <a:ext cx="9144000" cy="1235075"/>
          </a:xfrm>
          <a:custGeom>
            <a:avLst/>
            <a:gdLst>
              <a:gd name="T0" fmla="*/ 0 w 9144000"/>
              <a:gd name="T1" fmla="*/ 0 h 1234440"/>
              <a:gd name="T2" fmla="*/ 9144000 w 9144000"/>
              <a:gd name="T3" fmla="*/ 1234440 h 1234440"/>
            </a:gdLst>
            <a:ahLst/>
            <a:cxnLst/>
            <a:rect l="T0" t="T1" r="T2" b="T3"/>
            <a:pathLst>
              <a:path w="9144000" h="1234440">
                <a:moveTo>
                  <a:pt x="0" y="1234440"/>
                </a:moveTo>
                <a:lnTo>
                  <a:pt x="9144000" y="1234440"/>
                </a:lnTo>
                <a:lnTo>
                  <a:pt x="9144000" y="0"/>
                </a:lnTo>
                <a:lnTo>
                  <a:pt x="0" y="0"/>
                </a:lnTo>
                <a:lnTo>
                  <a:pt x="0" y="1234440"/>
                </a:lnTo>
                <a:close/>
              </a:path>
            </a:pathLst>
          </a:custGeom>
          <a:solidFill>
            <a:srgbClr val="775F5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147" name="object 3"/>
          <p:cNvSpPr>
            <a:spLocks noChangeArrowheads="1"/>
          </p:cNvSpPr>
          <p:nvPr/>
        </p:nvSpPr>
        <p:spPr bwMode="auto">
          <a:xfrm>
            <a:off x="0" y="1554163"/>
            <a:ext cx="9144000" cy="5303837"/>
          </a:xfrm>
          <a:custGeom>
            <a:avLst/>
            <a:gdLst>
              <a:gd name="T0" fmla="*/ 0 w 9144000"/>
              <a:gd name="T1" fmla="*/ 0 h 5303520"/>
              <a:gd name="T2" fmla="*/ 9144000 w 9144000"/>
              <a:gd name="T3" fmla="*/ 5303520 h 5303520"/>
            </a:gdLst>
            <a:ahLst/>
            <a:cxnLst/>
            <a:rect l="T0" t="T1" r="T2" b="T3"/>
            <a:pathLst>
              <a:path w="9144000" h="5303520">
                <a:moveTo>
                  <a:pt x="0" y="5303519"/>
                </a:moveTo>
                <a:lnTo>
                  <a:pt x="9144000" y="5303519"/>
                </a:lnTo>
                <a:lnTo>
                  <a:pt x="9144000" y="0"/>
                </a:lnTo>
                <a:lnTo>
                  <a:pt x="0" y="0"/>
                </a:lnTo>
                <a:lnTo>
                  <a:pt x="0" y="5303519"/>
                </a:lnTo>
                <a:close/>
              </a:path>
            </a:pathLst>
          </a:custGeom>
          <a:solidFill>
            <a:srgbClr val="775F5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148" name="object 4"/>
          <p:cNvSpPr>
            <a:spLocks noChangeArrowheads="1"/>
          </p:cNvSpPr>
          <p:nvPr/>
        </p:nvSpPr>
        <p:spPr bwMode="auto">
          <a:xfrm>
            <a:off x="0" y="1235075"/>
            <a:ext cx="9144000" cy="319088"/>
          </a:xfrm>
          <a:custGeom>
            <a:avLst/>
            <a:gdLst>
              <a:gd name="T0" fmla="*/ 0 w 9144000"/>
              <a:gd name="T1" fmla="*/ 0 h 320040"/>
              <a:gd name="T2" fmla="*/ 9144000 w 9144000"/>
              <a:gd name="T3" fmla="*/ 320040 h 320040"/>
            </a:gdLst>
            <a:ahLst/>
            <a:cxnLst/>
            <a:rect l="T0" t="T1" r="T2" b="T3"/>
            <a:pathLst>
              <a:path w="9144000" h="320040">
                <a:moveTo>
                  <a:pt x="0" y="320039"/>
                </a:moveTo>
                <a:lnTo>
                  <a:pt x="9144000" y="320039"/>
                </a:lnTo>
                <a:lnTo>
                  <a:pt x="9144000" y="0"/>
                </a:lnTo>
                <a:lnTo>
                  <a:pt x="0" y="0"/>
                </a:lnTo>
                <a:lnTo>
                  <a:pt x="0" y="32003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149" name="object 5"/>
          <p:cNvSpPr>
            <a:spLocks noChangeArrowheads="1"/>
          </p:cNvSpPr>
          <p:nvPr/>
        </p:nvSpPr>
        <p:spPr bwMode="auto">
          <a:xfrm>
            <a:off x="0" y="1279525"/>
            <a:ext cx="533400" cy="228600"/>
          </a:xfrm>
          <a:custGeom>
            <a:avLst/>
            <a:gdLst>
              <a:gd name="T0" fmla="*/ 0 w 533400"/>
              <a:gd name="T1" fmla="*/ 0 h 228600"/>
              <a:gd name="T2" fmla="*/ 533400 w 533400"/>
              <a:gd name="T3" fmla="*/ 228600 h 228600"/>
            </a:gdLst>
            <a:ahLst/>
            <a:cxnLst/>
            <a:rect l="T0" t="T1" r="T2" b="T3"/>
            <a:pathLst>
              <a:path w="533400" h="228600">
                <a:moveTo>
                  <a:pt x="0" y="228600"/>
                </a:moveTo>
                <a:lnTo>
                  <a:pt x="533400" y="228600"/>
                </a:lnTo>
                <a:lnTo>
                  <a:pt x="533400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DD804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150" name="object 6"/>
          <p:cNvSpPr>
            <a:spLocks noChangeArrowheads="1"/>
          </p:cNvSpPr>
          <p:nvPr/>
        </p:nvSpPr>
        <p:spPr bwMode="auto">
          <a:xfrm>
            <a:off x="590550" y="1279525"/>
            <a:ext cx="8553450" cy="228600"/>
          </a:xfrm>
          <a:custGeom>
            <a:avLst/>
            <a:gdLst>
              <a:gd name="T0" fmla="*/ 0 w 8553450"/>
              <a:gd name="T1" fmla="*/ 0 h 228600"/>
              <a:gd name="T2" fmla="*/ 8553450 w 8553450"/>
              <a:gd name="T3" fmla="*/ 228600 h 228600"/>
            </a:gdLst>
            <a:ahLst/>
            <a:cxnLst/>
            <a:rect l="T0" t="T1" r="T2" b="T3"/>
            <a:pathLst>
              <a:path w="8553450" h="228600">
                <a:moveTo>
                  <a:pt x="0" y="228600"/>
                </a:moveTo>
                <a:lnTo>
                  <a:pt x="8553450" y="228600"/>
                </a:lnTo>
                <a:lnTo>
                  <a:pt x="8553450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93B6D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81000" y="1676400"/>
            <a:ext cx="8381999" cy="4754507"/>
          </a:xfrm>
          <a:prstGeom prst="rect">
            <a:avLst/>
          </a:prstGeom>
        </p:spPr>
        <p:txBody>
          <a:bodyPr lIns="0" tIns="12065" rIns="0" bIns="0">
            <a:spAutoFit/>
          </a:bodyPr>
          <a:lstStyle/>
          <a:p>
            <a:pPr marL="331788" indent="-319088">
              <a:spcBef>
                <a:spcPts val="100"/>
              </a:spcBef>
              <a:buClr>
                <a:srgbClr val="DD8046"/>
              </a:buClr>
              <a:buSzPct val="60000"/>
              <a:buFont typeface="Wingdings" pitchFamily="2" charset="2"/>
              <a:buChar char=""/>
              <a:tabLst>
                <a:tab pos="331788" algn="l"/>
              </a:tabLst>
              <a:defRPr/>
            </a:pPr>
            <a:r>
              <a:rPr lang="en-US" sz="2800" b="1" dirty="0">
                <a:solidFill>
                  <a:srgbClr val="FFFF00"/>
                </a:solidFill>
                <a:latin typeface="Arial" charset="0"/>
                <a:cs typeface="Arial" charset="0"/>
              </a:rPr>
              <a:t>Blood supply</a:t>
            </a:r>
          </a:p>
          <a:p>
            <a:pPr marL="331788" indent="-319088">
              <a:spcBef>
                <a:spcPts val="100"/>
              </a:spcBef>
              <a:tabLst>
                <a:tab pos="331788" algn="l"/>
              </a:tabLst>
              <a:defRPr/>
            </a:pPr>
            <a:r>
              <a:rPr lang="en-US" sz="2800" dirty="0">
                <a:solidFill>
                  <a:srgbClr val="FFFFFF"/>
                </a:solidFill>
                <a:latin typeface="Arial" charset="0"/>
                <a:cs typeface="Arial" charset="0"/>
              </a:rPr>
              <a:t>Arterial supply:  - superior thyroid artery</a:t>
            </a:r>
            <a:endParaRPr lang="en-US" sz="2800" dirty="0">
              <a:latin typeface="Arial" charset="0"/>
              <a:cs typeface="Arial" charset="0"/>
            </a:endParaRPr>
          </a:p>
          <a:p>
            <a:pPr marL="3074988" lvl="6" indent="-319088">
              <a:lnSpc>
                <a:spcPts val="3113"/>
              </a:lnSpc>
              <a:spcBef>
                <a:spcPts val="113"/>
              </a:spcBef>
              <a:buFontTx/>
              <a:buChar char="-"/>
              <a:tabLst>
                <a:tab pos="331788" algn="l"/>
              </a:tabLst>
              <a:defRPr/>
            </a:pPr>
            <a:r>
              <a:rPr lang="en-US" sz="2800" dirty="0">
                <a:solidFill>
                  <a:srgbClr val="FFFFFF"/>
                </a:solidFill>
                <a:latin typeface="Arial" charset="0"/>
                <a:cs typeface="Arial" charset="0"/>
              </a:rPr>
              <a:t>inferior thyroid artery  </a:t>
            </a:r>
          </a:p>
          <a:p>
            <a:pPr marL="331788" indent="-319088">
              <a:lnSpc>
                <a:spcPts val="3113"/>
              </a:lnSpc>
              <a:spcBef>
                <a:spcPts val="113"/>
              </a:spcBef>
              <a:buFontTx/>
              <a:buChar char="-"/>
              <a:tabLst>
                <a:tab pos="331788" algn="l"/>
              </a:tabLst>
              <a:defRPr/>
            </a:pPr>
            <a:r>
              <a:rPr lang="en-US" sz="2800" dirty="0">
                <a:solidFill>
                  <a:srgbClr val="FFFFFF"/>
                </a:solidFill>
                <a:latin typeface="Arial" charset="0"/>
                <a:cs typeface="Arial" charset="0"/>
              </a:rPr>
              <a:t>Venous supply - superior thyroid vein</a:t>
            </a:r>
            <a:endParaRPr lang="en-US" sz="2800" dirty="0">
              <a:latin typeface="Arial" charset="0"/>
              <a:cs typeface="Arial" charset="0"/>
            </a:endParaRPr>
          </a:p>
          <a:p>
            <a:pPr marL="3074988" lvl="6" indent="-319088">
              <a:lnSpc>
                <a:spcPts val="2975"/>
              </a:lnSpc>
              <a:tabLst>
                <a:tab pos="331788" algn="l"/>
              </a:tabLst>
              <a:defRPr/>
            </a:pPr>
            <a:r>
              <a:rPr lang="en-US" sz="2800" dirty="0">
                <a:solidFill>
                  <a:srgbClr val="FFFFFF"/>
                </a:solidFill>
                <a:latin typeface="Arial" charset="0"/>
                <a:cs typeface="Arial" charset="0"/>
              </a:rPr>
              <a:t>- inferior thyroid vein</a:t>
            </a:r>
            <a:endParaRPr lang="en-US" sz="2800" dirty="0">
              <a:latin typeface="Arial" charset="0"/>
              <a:cs typeface="Arial" charset="0"/>
            </a:endParaRPr>
          </a:p>
          <a:p>
            <a:pPr marL="331788" indent="-319088">
              <a:spcBef>
                <a:spcPts val="100"/>
              </a:spcBef>
              <a:buClr>
                <a:srgbClr val="DD8046"/>
              </a:buClr>
              <a:buSzPct val="60000"/>
              <a:buFont typeface="Wingdings" pitchFamily="2" charset="2"/>
              <a:buChar char=""/>
              <a:tabLst>
                <a:tab pos="331788" algn="l"/>
              </a:tabLst>
              <a:defRPr/>
            </a:pPr>
            <a:r>
              <a:rPr lang="en-US" sz="2800" b="1" dirty="0">
                <a:solidFill>
                  <a:srgbClr val="FFFF00"/>
                </a:solidFill>
                <a:latin typeface="Arial" charset="0"/>
                <a:cs typeface="Arial" charset="0"/>
              </a:rPr>
              <a:t>Nerve supply</a:t>
            </a:r>
          </a:p>
          <a:p>
            <a:pPr marL="1450975" lvl="1" indent="-193675">
              <a:spcBef>
                <a:spcPts val="100"/>
              </a:spcBef>
              <a:buFontTx/>
              <a:buChar char="-"/>
              <a:tabLst>
                <a:tab pos="331788" algn="l"/>
              </a:tabLst>
              <a:defRPr/>
            </a:pPr>
            <a:r>
              <a:rPr lang="en-US" sz="2800" dirty="0">
                <a:solidFill>
                  <a:srgbClr val="FFFFFF"/>
                </a:solidFill>
                <a:latin typeface="Arial" charset="0"/>
                <a:cs typeface="Arial" charset="0"/>
              </a:rPr>
              <a:t>Superior laryngeal nerve</a:t>
            </a:r>
            <a:endParaRPr lang="en-US" sz="2800" dirty="0">
              <a:latin typeface="Arial" charset="0"/>
              <a:cs typeface="Arial" charset="0"/>
            </a:endParaRPr>
          </a:p>
          <a:p>
            <a:pPr marL="1450975" lvl="1" indent="-193675">
              <a:spcBef>
                <a:spcPts val="100"/>
              </a:spcBef>
              <a:buFontTx/>
              <a:buChar char="-"/>
              <a:tabLst>
                <a:tab pos="331788" algn="l"/>
              </a:tabLst>
              <a:defRPr/>
            </a:pPr>
            <a:r>
              <a:rPr lang="en-US" sz="2800" dirty="0">
                <a:solidFill>
                  <a:srgbClr val="FFFFFF"/>
                </a:solidFill>
                <a:latin typeface="Arial" charset="0"/>
                <a:cs typeface="Arial" charset="0"/>
              </a:rPr>
              <a:t>Recurrent laryngeal nerve</a:t>
            </a:r>
            <a:endParaRPr lang="en-US" sz="2800" dirty="0">
              <a:latin typeface="Arial" charset="0"/>
              <a:cs typeface="Arial" charset="0"/>
            </a:endParaRPr>
          </a:p>
          <a:p>
            <a:pPr marL="331788" indent="-319088">
              <a:spcBef>
                <a:spcPts val="100"/>
              </a:spcBef>
              <a:buClr>
                <a:srgbClr val="DD8046"/>
              </a:buClr>
              <a:buSzPct val="60000"/>
              <a:buFont typeface="Wingdings" pitchFamily="2" charset="2"/>
              <a:buChar char=""/>
              <a:tabLst>
                <a:tab pos="331788" algn="l"/>
              </a:tabLst>
              <a:defRPr/>
            </a:pPr>
            <a:r>
              <a:rPr lang="en-US" sz="2800" b="1" dirty="0">
                <a:solidFill>
                  <a:srgbClr val="FFFF00"/>
                </a:solidFill>
                <a:latin typeface="Arial" charset="0"/>
                <a:cs typeface="Arial" charset="0"/>
              </a:rPr>
              <a:t>Lymphatic drainage</a:t>
            </a:r>
          </a:p>
          <a:p>
            <a:pPr marL="1450975" lvl="1" indent="-193675">
              <a:spcBef>
                <a:spcPts val="113"/>
              </a:spcBef>
              <a:buFontTx/>
              <a:buChar char="-"/>
              <a:tabLst>
                <a:tab pos="331788" algn="l"/>
              </a:tabLst>
              <a:defRPr/>
            </a:pPr>
            <a:r>
              <a:rPr lang="en-US" sz="2800" dirty="0">
                <a:solidFill>
                  <a:srgbClr val="FFFFFF"/>
                </a:solidFill>
                <a:latin typeface="Arial" charset="0"/>
                <a:cs typeface="Arial" charset="0"/>
              </a:rPr>
              <a:t>Lateral deep cervical lymph node</a:t>
            </a:r>
            <a:endParaRPr lang="en-US" sz="2800" dirty="0">
              <a:latin typeface="Arial" charset="0"/>
              <a:cs typeface="Arial" charset="0"/>
            </a:endParaRPr>
          </a:p>
          <a:p>
            <a:pPr marL="1450975" lvl="1" indent="-193675">
              <a:spcBef>
                <a:spcPts val="100"/>
              </a:spcBef>
              <a:buFontTx/>
              <a:buChar char="-"/>
              <a:tabLst>
                <a:tab pos="331788" algn="l"/>
              </a:tabLst>
              <a:defRPr/>
            </a:pPr>
            <a:r>
              <a:rPr lang="en-US" sz="2800" dirty="0" err="1">
                <a:solidFill>
                  <a:srgbClr val="FFFFFF"/>
                </a:solidFill>
                <a:latin typeface="Arial" charset="0"/>
                <a:cs typeface="Arial" charset="0"/>
              </a:rPr>
              <a:t>Pretracheal</a:t>
            </a:r>
            <a:r>
              <a:rPr lang="en-US" sz="2800" dirty="0">
                <a:solidFill>
                  <a:srgbClr val="FFFFFF"/>
                </a:solidFill>
                <a:latin typeface="Arial" charset="0"/>
                <a:cs typeface="Arial" charset="0"/>
              </a:rPr>
              <a:t>/</a:t>
            </a:r>
            <a:r>
              <a:rPr lang="en-US" sz="2800" dirty="0" err="1">
                <a:solidFill>
                  <a:srgbClr val="FFFFFF"/>
                </a:solidFill>
                <a:latin typeface="Arial" charset="0"/>
                <a:cs typeface="Arial" charset="0"/>
              </a:rPr>
              <a:t>para</a:t>
            </a:r>
            <a:r>
              <a:rPr lang="en-US" sz="2800" dirty="0">
                <a:solidFill>
                  <a:srgbClr val="FFFFFF"/>
                </a:solidFill>
                <a:latin typeface="Arial" charset="0"/>
                <a:cs typeface="Arial" charset="0"/>
              </a:rPr>
              <a:t> tracheal lymph nodes</a:t>
            </a:r>
            <a:endParaRPr lang="en-US" sz="280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object 2"/>
          <p:cNvSpPr>
            <a:spLocks noGrp="1"/>
          </p:cNvSpPr>
          <p:nvPr>
            <p:ph type="title"/>
          </p:nvPr>
        </p:nvSpPr>
        <p:spPr>
          <a:xfrm>
            <a:off x="692150" y="360363"/>
            <a:ext cx="3540125" cy="696912"/>
          </a:xfrm>
        </p:spPr>
        <p:txBody>
          <a:bodyPr tIns="13335"/>
          <a:lstStyle/>
          <a:p>
            <a:pPr marL="12700" eaLnBrk="1" hangingPunct="1">
              <a:spcBef>
                <a:spcPts val="100"/>
              </a:spcBef>
            </a:pPr>
            <a:r>
              <a:rPr lang="en-US" sz="4400">
                <a:latin typeface="Arial" pitchFamily="34" charset="0"/>
                <a:cs typeface="Arial" pitchFamily="34" charset="0"/>
              </a:rPr>
              <a:t>Complications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92150" y="1535113"/>
            <a:ext cx="4043363" cy="3211512"/>
          </a:xfrm>
          <a:prstGeom prst="rect">
            <a:avLst/>
          </a:prstGeom>
        </p:spPr>
        <p:txBody>
          <a:bodyPr lIns="0" tIns="100965" rIns="0" bIns="0">
            <a:spAutoFit/>
          </a:bodyPr>
          <a:lstStyle/>
          <a:p>
            <a:pPr marL="332740" indent="-320040" fontAlgn="auto">
              <a:spcBef>
                <a:spcPts val="795"/>
              </a:spcBef>
              <a:spcAft>
                <a:spcPts val="0"/>
              </a:spcAft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  <a:defRPr/>
            </a:pPr>
            <a:r>
              <a:rPr sz="2900" dirty="0">
                <a:solidFill>
                  <a:srgbClr val="FFFFFF"/>
                </a:solidFill>
                <a:latin typeface="Arial"/>
                <a:cs typeface="Arial"/>
              </a:rPr>
              <a:t>Hypothyroidism.</a:t>
            </a:r>
            <a:endParaRPr sz="2900">
              <a:latin typeface="Arial"/>
              <a:cs typeface="Arial"/>
            </a:endParaRPr>
          </a:p>
          <a:p>
            <a:pPr marL="332740" indent="-320040" fontAlgn="auto">
              <a:spcBef>
                <a:spcPts val="700"/>
              </a:spcBef>
              <a:spcAft>
                <a:spcPts val="0"/>
              </a:spcAft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  <a:defRPr/>
            </a:pPr>
            <a:r>
              <a:rPr sz="2900" dirty="0">
                <a:solidFill>
                  <a:srgbClr val="FFFFFF"/>
                </a:solidFill>
                <a:latin typeface="Arial"/>
                <a:cs typeface="Arial"/>
              </a:rPr>
              <a:t>Laryngeal nerve</a:t>
            </a:r>
            <a:r>
              <a:rPr sz="2900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900" spc="-30" dirty="0">
                <a:solidFill>
                  <a:srgbClr val="FFFFFF"/>
                </a:solidFill>
                <a:latin typeface="Arial"/>
                <a:cs typeface="Arial"/>
              </a:rPr>
              <a:t>injury.</a:t>
            </a:r>
            <a:endParaRPr sz="2900">
              <a:latin typeface="Arial"/>
              <a:cs typeface="Arial"/>
            </a:endParaRPr>
          </a:p>
          <a:p>
            <a:pPr marL="332740" indent="-320040" fontAlgn="auto">
              <a:spcBef>
                <a:spcPts val="705"/>
              </a:spcBef>
              <a:spcAft>
                <a:spcPts val="0"/>
              </a:spcAft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  <a:defRPr/>
            </a:pPr>
            <a:r>
              <a:rPr sz="2900" dirty="0">
                <a:solidFill>
                  <a:srgbClr val="FFFFFF"/>
                </a:solidFill>
                <a:latin typeface="Arial"/>
                <a:cs typeface="Arial"/>
              </a:rPr>
              <a:t>Hypoparathyroidism.</a:t>
            </a:r>
            <a:endParaRPr sz="2900">
              <a:latin typeface="Arial"/>
              <a:cs typeface="Arial"/>
            </a:endParaRPr>
          </a:p>
          <a:p>
            <a:pPr marL="332740" indent="-320040" fontAlgn="auto">
              <a:spcBef>
                <a:spcPts val="695"/>
              </a:spcBef>
              <a:spcAft>
                <a:spcPts val="0"/>
              </a:spcAft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  <a:defRPr/>
            </a:pPr>
            <a:r>
              <a:rPr sz="2900" dirty="0">
                <a:solidFill>
                  <a:srgbClr val="FFFFFF"/>
                </a:solidFill>
                <a:latin typeface="Arial"/>
                <a:cs typeface="Arial"/>
              </a:rPr>
              <a:t>Infection.</a:t>
            </a:r>
            <a:endParaRPr sz="2900">
              <a:latin typeface="Arial"/>
              <a:cs typeface="Arial"/>
            </a:endParaRPr>
          </a:p>
          <a:p>
            <a:pPr marL="332740" indent="-320040" fontAlgn="auto">
              <a:spcBef>
                <a:spcPts val="700"/>
              </a:spcBef>
              <a:spcAft>
                <a:spcPts val="0"/>
              </a:spcAft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  <a:defRPr/>
            </a:pPr>
            <a:r>
              <a:rPr sz="2900" dirty="0">
                <a:solidFill>
                  <a:srgbClr val="FFFFFF"/>
                </a:solidFill>
                <a:latin typeface="Arial"/>
                <a:cs typeface="Arial"/>
              </a:rPr>
              <a:t>Chyle</a:t>
            </a:r>
            <a:r>
              <a:rPr sz="29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900" dirty="0">
                <a:solidFill>
                  <a:srgbClr val="FFFFFF"/>
                </a:solidFill>
                <a:latin typeface="Arial"/>
                <a:cs typeface="Arial"/>
              </a:rPr>
              <a:t>leak.</a:t>
            </a:r>
            <a:endParaRPr sz="2900">
              <a:latin typeface="Arial"/>
              <a:cs typeface="Arial"/>
            </a:endParaRPr>
          </a:p>
          <a:p>
            <a:pPr marL="332740" indent="-320040" fontAlgn="auto">
              <a:spcBef>
                <a:spcPts val="710"/>
              </a:spcBef>
              <a:spcAft>
                <a:spcPts val="0"/>
              </a:spcAft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  <a:defRPr/>
            </a:pPr>
            <a:r>
              <a:rPr sz="2900" dirty="0">
                <a:solidFill>
                  <a:srgbClr val="FFFFFF"/>
                </a:solidFill>
                <a:latin typeface="Arial"/>
                <a:cs typeface="Arial"/>
              </a:rPr>
              <a:t>Surgical</a:t>
            </a:r>
            <a:r>
              <a:rPr sz="29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900" spc="-30" dirty="0">
                <a:solidFill>
                  <a:srgbClr val="FFFFFF"/>
                </a:solidFill>
                <a:latin typeface="Arial"/>
                <a:cs typeface="Arial"/>
              </a:rPr>
              <a:t>scar.</a:t>
            </a:r>
            <a:endParaRPr sz="2900">
              <a:latin typeface="Arial"/>
              <a:cs typeface="Arial"/>
            </a:endParaRPr>
          </a:p>
        </p:txBody>
      </p:sp>
      <p:sp>
        <p:nvSpPr>
          <p:cNvPr id="34820" name="object 4"/>
          <p:cNvSpPr>
            <a:spLocks noChangeArrowheads="1"/>
          </p:cNvSpPr>
          <p:nvPr/>
        </p:nvSpPr>
        <p:spPr bwMode="auto">
          <a:xfrm>
            <a:off x="4195763" y="2932113"/>
            <a:ext cx="4851400" cy="3683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4821" name="object 5"/>
          <p:cNvSpPr>
            <a:spLocks noChangeArrowheads="1"/>
          </p:cNvSpPr>
          <p:nvPr/>
        </p:nvSpPr>
        <p:spPr bwMode="auto">
          <a:xfrm>
            <a:off x="4259263" y="2997200"/>
            <a:ext cx="4668837" cy="3500438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4822" name="object 6"/>
          <p:cNvSpPr>
            <a:spLocks noChangeArrowheads="1"/>
          </p:cNvSpPr>
          <p:nvPr/>
        </p:nvSpPr>
        <p:spPr bwMode="auto">
          <a:xfrm>
            <a:off x="4240213" y="2978150"/>
            <a:ext cx="4706937" cy="3538538"/>
          </a:xfrm>
          <a:custGeom>
            <a:avLst/>
            <a:gdLst>
              <a:gd name="T0" fmla="*/ 0 w 4706620"/>
              <a:gd name="T1" fmla="*/ 0 h 3539490"/>
              <a:gd name="T2" fmla="*/ 4706620 w 4706620"/>
              <a:gd name="T3" fmla="*/ 3539490 h 3539490"/>
            </a:gdLst>
            <a:ahLst/>
            <a:cxnLst/>
            <a:rect l="T0" t="T1" r="T2" b="T3"/>
            <a:pathLst>
              <a:path w="4706620" h="3539490">
                <a:moveTo>
                  <a:pt x="0" y="3539109"/>
                </a:moveTo>
                <a:lnTo>
                  <a:pt x="4706112" y="3539109"/>
                </a:lnTo>
                <a:lnTo>
                  <a:pt x="4706112" y="0"/>
                </a:lnTo>
                <a:lnTo>
                  <a:pt x="0" y="0"/>
                </a:lnTo>
                <a:lnTo>
                  <a:pt x="0" y="3539109"/>
                </a:lnTo>
                <a:close/>
              </a:path>
            </a:pathLst>
          </a:custGeom>
          <a:noFill/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28800" y="304800"/>
            <a:ext cx="4705350" cy="696913"/>
          </a:xfrm>
        </p:spPr>
        <p:txBody>
          <a:bodyPr tIns="13335" rtlCol="0"/>
          <a:lstStyle/>
          <a:p>
            <a:pPr marL="12700" eaLnBrk="1" fontAlgn="auto" hangingPunct="1">
              <a:spcBef>
                <a:spcPts val="105"/>
              </a:spcBef>
              <a:spcAft>
                <a:spcPts val="0"/>
              </a:spcAft>
              <a:defRPr/>
            </a:pPr>
            <a:r>
              <a:rPr sz="4400" dirty="0">
                <a:solidFill>
                  <a:srgbClr val="FF0000"/>
                </a:solidFill>
              </a:rPr>
              <a:t>THYROID</a:t>
            </a:r>
            <a:r>
              <a:rPr sz="4400" spc="-90" dirty="0">
                <a:solidFill>
                  <a:srgbClr val="FF0000"/>
                </a:solidFill>
              </a:rPr>
              <a:t> </a:t>
            </a:r>
            <a:r>
              <a:rPr sz="4400" spc="-15" dirty="0">
                <a:solidFill>
                  <a:srgbClr val="FF0000"/>
                </a:solidFill>
              </a:rPr>
              <a:t>STORM</a:t>
            </a:r>
            <a:endParaRPr sz="4400">
              <a:solidFill>
                <a:srgbClr val="FF0000"/>
              </a:solidFill>
            </a:endParaRPr>
          </a:p>
        </p:txBody>
      </p:sp>
      <p:sp>
        <p:nvSpPr>
          <p:cNvPr id="35843" name="object 3"/>
          <p:cNvSpPr txBox="1">
            <a:spLocks noChangeArrowheads="1"/>
          </p:cNvSpPr>
          <p:nvPr/>
        </p:nvSpPr>
        <p:spPr bwMode="auto">
          <a:xfrm>
            <a:off x="0" y="2209800"/>
            <a:ext cx="8915400" cy="350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3335" rIns="0" bIns="0">
            <a:spAutoFit/>
          </a:bodyPr>
          <a:lstStyle/>
          <a:p>
            <a:pPr marL="331788" indent="-319088">
              <a:spcBef>
                <a:spcPts val="100"/>
              </a:spcBef>
              <a:buClr>
                <a:srgbClr val="DD8046"/>
              </a:buClr>
              <a:buSzPct val="60000"/>
              <a:buFont typeface="Wingdings" pitchFamily="2" charset="2"/>
              <a:buChar char=""/>
              <a:tabLst>
                <a:tab pos="331788" algn="l"/>
                <a:tab pos="2763838" algn="l"/>
              </a:tabLst>
            </a:pPr>
            <a:r>
              <a:rPr lang="en-US" sz="2900">
                <a:solidFill>
                  <a:srgbClr val="FFFFFF"/>
                </a:solidFill>
              </a:rPr>
              <a:t>Rare but life threatening sudden severe  exarcerbation	of hyperthyroidism.</a:t>
            </a:r>
          </a:p>
          <a:p>
            <a:pPr marL="331788" indent="-319088">
              <a:spcBef>
                <a:spcPts val="100"/>
              </a:spcBef>
              <a:buClr>
                <a:srgbClr val="DD8046"/>
              </a:buClr>
              <a:buSzPct val="60000"/>
              <a:tabLst>
                <a:tab pos="331788" algn="l"/>
                <a:tab pos="2763838" algn="l"/>
              </a:tabLst>
            </a:pPr>
            <a:endParaRPr lang="en-US" sz="2900"/>
          </a:p>
          <a:p>
            <a:pPr marL="331788" indent="-319088">
              <a:lnSpc>
                <a:spcPct val="120000"/>
              </a:lnSpc>
              <a:buClr>
                <a:srgbClr val="DD8046"/>
              </a:buClr>
              <a:buSzPct val="60000"/>
              <a:buFont typeface="Wingdings" pitchFamily="2" charset="2"/>
              <a:buChar char=""/>
              <a:tabLst>
                <a:tab pos="331788" algn="l"/>
                <a:tab pos="2763838" algn="l"/>
              </a:tabLst>
            </a:pPr>
            <a:r>
              <a:rPr lang="en-US" sz="2900">
                <a:solidFill>
                  <a:srgbClr val="FFFFFF"/>
                </a:solidFill>
              </a:rPr>
              <a:t>Causes: Precipitated by stress,trauma, infection or pregnancy with  either unrecognized thyrotoxicosis or  inadequately treated thyrotoxicosis.  </a:t>
            </a:r>
          </a:p>
          <a:p>
            <a:pPr marL="331788" indent="-319088">
              <a:lnSpc>
                <a:spcPct val="120000"/>
              </a:lnSpc>
              <a:buClr>
                <a:srgbClr val="DD8046"/>
              </a:buClr>
              <a:buSzPct val="60000"/>
              <a:buFont typeface="Wingdings" pitchFamily="2" charset="2"/>
              <a:buChar char=""/>
              <a:tabLst>
                <a:tab pos="331788" algn="l"/>
                <a:tab pos="2763838" algn="l"/>
              </a:tabLst>
            </a:pPr>
            <a:endParaRPr lang="en-US" sz="29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Image result for thyroid storm clinical presenta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988" y="152400"/>
            <a:ext cx="8863012" cy="665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334000" y="2895600"/>
            <a:ext cx="304800" cy="3698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latin typeface="Arial" charset="0"/>
                <a:cs typeface="Arial" charset="0"/>
              </a:rPr>
              <a:t>F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Image result for lines of treatment of thyroid stor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38" y="990600"/>
            <a:ext cx="9136062" cy="495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Straight Connector 3"/>
          <p:cNvCxnSpPr/>
          <p:nvPr/>
        </p:nvCxnSpPr>
        <p:spPr>
          <a:xfrm>
            <a:off x="6019800" y="4267200"/>
            <a:ext cx="2590800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object 2"/>
          <p:cNvSpPr>
            <a:spLocks noGrp="1"/>
          </p:cNvSpPr>
          <p:nvPr>
            <p:ph type="title"/>
          </p:nvPr>
        </p:nvSpPr>
        <p:spPr>
          <a:xfrm>
            <a:off x="692150" y="360363"/>
            <a:ext cx="5124450" cy="696912"/>
          </a:xfrm>
        </p:spPr>
        <p:txBody>
          <a:bodyPr tIns="13335"/>
          <a:lstStyle/>
          <a:p>
            <a:pPr marL="12700" eaLnBrk="1" hangingPunct="1">
              <a:spcBef>
                <a:spcPts val="100"/>
              </a:spcBef>
            </a:pPr>
            <a:r>
              <a:rPr lang="en-US" sz="4400">
                <a:latin typeface="Arial" pitchFamily="34" charset="0"/>
                <a:cs typeface="Arial" pitchFamily="34" charset="0"/>
              </a:rPr>
              <a:t>HYPOTHYROIDISM</a:t>
            </a:r>
          </a:p>
        </p:txBody>
      </p:sp>
      <p:sp>
        <p:nvSpPr>
          <p:cNvPr id="38915" name="object 3"/>
          <p:cNvSpPr txBox="1">
            <a:spLocks noChangeArrowheads="1"/>
          </p:cNvSpPr>
          <p:nvPr/>
        </p:nvSpPr>
        <p:spPr bwMode="auto">
          <a:xfrm>
            <a:off x="228600" y="1600200"/>
            <a:ext cx="8915400" cy="396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0965" rIns="0" bIns="0">
            <a:spAutoFit/>
          </a:bodyPr>
          <a:lstStyle/>
          <a:p>
            <a:pPr marL="331788" indent="-319088">
              <a:spcBef>
                <a:spcPts val="800"/>
              </a:spcBef>
              <a:buClr>
                <a:srgbClr val="DD8046"/>
              </a:buClr>
              <a:buSzPct val="60000"/>
              <a:buFont typeface="Wingdings" pitchFamily="2" charset="2"/>
              <a:buChar char=""/>
              <a:tabLst>
                <a:tab pos="331788" algn="l"/>
              </a:tabLst>
            </a:pPr>
            <a:r>
              <a:rPr lang="en-US" sz="2900">
                <a:solidFill>
                  <a:srgbClr val="FFFFFF"/>
                </a:solidFill>
              </a:rPr>
              <a:t>Insufficiency synthesis of thyroid hormones.</a:t>
            </a:r>
          </a:p>
          <a:p>
            <a:pPr marL="331788" indent="-319088">
              <a:spcBef>
                <a:spcPts val="800"/>
              </a:spcBef>
              <a:buClr>
                <a:srgbClr val="DD8046"/>
              </a:buClr>
              <a:buSzPct val="60000"/>
              <a:tabLst>
                <a:tab pos="331788" algn="l"/>
              </a:tabLst>
            </a:pPr>
            <a:endParaRPr lang="en-US" sz="2900">
              <a:solidFill>
                <a:srgbClr val="FFFFFF"/>
              </a:solidFill>
            </a:endParaRPr>
          </a:p>
          <a:p>
            <a:pPr marL="331788" indent="-319088">
              <a:spcBef>
                <a:spcPts val="800"/>
              </a:spcBef>
              <a:buClr>
                <a:srgbClr val="DD8046"/>
              </a:buClr>
              <a:buSzPct val="60000"/>
              <a:buFont typeface="Wingdings" pitchFamily="2" charset="2"/>
              <a:buChar char=""/>
              <a:tabLst>
                <a:tab pos="331788" algn="l"/>
              </a:tabLst>
            </a:pPr>
            <a:r>
              <a:rPr lang="en-US" sz="3200">
                <a:solidFill>
                  <a:srgbClr val="FFFF00"/>
                </a:solidFill>
              </a:rPr>
              <a:t>More common than hyperthyroidism</a:t>
            </a:r>
          </a:p>
          <a:p>
            <a:pPr marL="331788" indent="-319088">
              <a:spcBef>
                <a:spcPts val="800"/>
              </a:spcBef>
              <a:buClr>
                <a:srgbClr val="DD8046"/>
              </a:buClr>
              <a:buSzPct val="60000"/>
              <a:tabLst>
                <a:tab pos="331788" algn="l"/>
              </a:tabLst>
            </a:pPr>
            <a:endParaRPr lang="en-US" sz="3200">
              <a:solidFill>
                <a:srgbClr val="FFFF00"/>
              </a:solidFill>
            </a:endParaRPr>
          </a:p>
          <a:p>
            <a:pPr marL="331788" indent="-319088">
              <a:spcBef>
                <a:spcPts val="800"/>
              </a:spcBef>
              <a:buClr>
                <a:srgbClr val="DD8046"/>
              </a:buClr>
              <a:buSzPct val="60000"/>
              <a:buFont typeface="Wingdings" pitchFamily="2" charset="2"/>
              <a:buChar char=""/>
              <a:tabLst>
                <a:tab pos="331788" algn="l"/>
              </a:tabLst>
            </a:pPr>
            <a:r>
              <a:rPr lang="en-US" sz="3200">
                <a:solidFill>
                  <a:srgbClr val="FFFF00"/>
                </a:solidFill>
              </a:rPr>
              <a:t>99% is primary (&lt; 1% due to TSH deficiency)</a:t>
            </a:r>
          </a:p>
          <a:p>
            <a:pPr marL="331788" indent="-319088">
              <a:spcBef>
                <a:spcPts val="800"/>
              </a:spcBef>
              <a:buClr>
                <a:srgbClr val="DD8046"/>
              </a:buClr>
              <a:buSzPct val="60000"/>
              <a:tabLst>
                <a:tab pos="331788" algn="l"/>
              </a:tabLst>
            </a:pPr>
            <a:endParaRPr lang="en-US" sz="2900">
              <a:solidFill>
                <a:srgbClr val="FFFF00"/>
              </a:solidFill>
            </a:endParaRPr>
          </a:p>
          <a:p>
            <a:pPr marL="331788" indent="-319088">
              <a:spcBef>
                <a:spcPts val="700"/>
              </a:spcBef>
              <a:buClr>
                <a:srgbClr val="DD8046"/>
              </a:buClr>
              <a:buSzPct val="60000"/>
              <a:buFont typeface="Wingdings" pitchFamily="2" charset="2"/>
              <a:buChar char=""/>
              <a:tabLst>
                <a:tab pos="331788" algn="l"/>
              </a:tabLst>
            </a:pPr>
            <a:r>
              <a:rPr lang="en-US" sz="2900">
                <a:solidFill>
                  <a:srgbClr val="FFFFFF"/>
                </a:solidFill>
              </a:rPr>
              <a:t>Female : Male ratio is 6 : 1.</a:t>
            </a:r>
            <a:endParaRPr lang="en-US" sz="290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Related image"/>
          <p:cNvPicPr>
            <a:picLocks noChangeAspect="1" noChangeArrowheads="1"/>
          </p:cNvPicPr>
          <p:nvPr/>
        </p:nvPicPr>
        <p:blipFill>
          <a:blip r:embed="rId2"/>
          <a:srcRect l="2509" t="6680" r="3448"/>
          <a:stretch>
            <a:fillRect/>
          </a:stretch>
        </p:blipFill>
        <p:spPr bwMode="auto">
          <a:xfrm>
            <a:off x="95250" y="0"/>
            <a:ext cx="9048750" cy="674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ounded Rectangle 6"/>
          <p:cNvSpPr/>
          <p:nvPr/>
        </p:nvSpPr>
        <p:spPr>
          <a:xfrm>
            <a:off x="0" y="1371600"/>
            <a:ext cx="4648200" cy="1676400"/>
          </a:xfrm>
          <a:prstGeom prst="roundRect">
            <a:avLst/>
          </a:prstGeom>
          <a:noFill/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0" y="5029200"/>
            <a:ext cx="4495800" cy="1066800"/>
          </a:xfrm>
          <a:prstGeom prst="roundRect">
            <a:avLst/>
          </a:prstGeom>
          <a:noFill/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9941" name="TextBox 9"/>
          <p:cNvSpPr txBox="1">
            <a:spLocks noChangeArrowheads="1"/>
          </p:cNvSpPr>
          <p:nvPr/>
        </p:nvSpPr>
        <p:spPr bwMode="auto">
          <a:xfrm>
            <a:off x="1981200" y="2514600"/>
            <a:ext cx="2514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Anti-thyroid drugs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2150" y="360363"/>
            <a:ext cx="8451850" cy="1368425"/>
          </a:xfrm>
        </p:spPr>
        <p:txBody>
          <a:bodyPr tIns="13335" rtlCol="0"/>
          <a:lstStyle/>
          <a:p>
            <a:pPr marL="12700" eaLnBrk="1" fontAlgn="auto" hangingPunct="1">
              <a:spcBef>
                <a:spcPts val="105"/>
              </a:spcBef>
              <a:spcAft>
                <a:spcPts val="0"/>
              </a:spcAft>
              <a:defRPr/>
            </a:pPr>
            <a:r>
              <a:rPr sz="4400" b="1" spc="-10" dirty="0">
                <a:solidFill>
                  <a:srgbClr val="FF0000"/>
                </a:solidFill>
              </a:rPr>
              <a:t>HASHIMOTO’S</a:t>
            </a:r>
            <a:r>
              <a:rPr sz="4400" b="1" spc="-150" dirty="0">
                <a:solidFill>
                  <a:srgbClr val="FF0000"/>
                </a:solidFill>
              </a:rPr>
              <a:t> </a:t>
            </a:r>
            <a:r>
              <a:rPr sz="4400" b="1" dirty="0">
                <a:solidFill>
                  <a:srgbClr val="FF0000"/>
                </a:solidFill>
              </a:rPr>
              <a:t>THYROIDITIS</a:t>
            </a:r>
            <a:endParaRPr sz="4400" b="1">
              <a:solidFill>
                <a:srgbClr val="FF0000"/>
              </a:solidFill>
            </a:endParaRPr>
          </a:p>
        </p:txBody>
      </p:sp>
      <p:sp>
        <p:nvSpPr>
          <p:cNvPr id="40963" name="object 3"/>
          <p:cNvSpPr txBox="1">
            <a:spLocks noChangeArrowheads="1"/>
          </p:cNvSpPr>
          <p:nvPr/>
        </p:nvSpPr>
        <p:spPr bwMode="auto">
          <a:xfrm>
            <a:off x="228600" y="1508125"/>
            <a:ext cx="8915400" cy="534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065" rIns="0" bIns="0">
            <a:spAutoFit/>
          </a:bodyPr>
          <a:lstStyle/>
          <a:p>
            <a:pPr marL="331788" indent="-319088">
              <a:spcBef>
                <a:spcPts val="100"/>
              </a:spcBef>
              <a:buClr>
                <a:srgbClr val="DD8046"/>
              </a:buClr>
              <a:buSzPct val="60000"/>
              <a:buFont typeface="Wingdings" pitchFamily="2" charset="2"/>
              <a:buChar char=""/>
              <a:tabLst>
                <a:tab pos="331788" algn="l"/>
              </a:tabLst>
            </a:pPr>
            <a:r>
              <a:rPr lang="en-US" sz="4000">
                <a:solidFill>
                  <a:srgbClr val="FFFFFF"/>
                </a:solidFill>
              </a:rPr>
              <a:t>Primary condition of hypothyroidism</a:t>
            </a:r>
            <a:endParaRPr lang="en-US" sz="4000"/>
          </a:p>
          <a:p>
            <a:pPr marL="331788" indent="-319088">
              <a:spcBef>
                <a:spcPts val="50"/>
              </a:spcBef>
              <a:buClr>
                <a:srgbClr val="DD8046"/>
              </a:buClr>
              <a:buFont typeface="Wingdings" pitchFamily="2" charset="2"/>
              <a:buChar char=""/>
              <a:tabLst>
                <a:tab pos="331788" algn="l"/>
              </a:tabLst>
            </a:pPr>
            <a:endParaRPr lang="en-US" sz="5300">
              <a:latin typeface="Times New Roman" pitchFamily="18" charset="0"/>
              <a:cs typeface="Times New Roman" pitchFamily="18" charset="0"/>
            </a:endParaRPr>
          </a:p>
          <a:p>
            <a:pPr marL="331788" indent="-319088">
              <a:buClr>
                <a:srgbClr val="DD8046"/>
              </a:buClr>
              <a:buSzPct val="60000"/>
              <a:buFont typeface="Wingdings" pitchFamily="2" charset="2"/>
              <a:buChar char=""/>
              <a:tabLst>
                <a:tab pos="331788" algn="l"/>
              </a:tabLst>
            </a:pPr>
            <a:r>
              <a:rPr lang="en-US" sz="4000">
                <a:solidFill>
                  <a:srgbClr val="FFFFFF"/>
                </a:solidFill>
              </a:rPr>
              <a:t>Autoimmune.</a:t>
            </a:r>
          </a:p>
          <a:p>
            <a:pPr marL="331788" indent="-319088">
              <a:buClr>
                <a:srgbClr val="DD8046"/>
              </a:buClr>
              <a:buSzPct val="60000"/>
              <a:buFont typeface="Wingdings" pitchFamily="2" charset="2"/>
              <a:buChar char=""/>
              <a:tabLst>
                <a:tab pos="331788" algn="l"/>
              </a:tabLst>
            </a:pPr>
            <a:endParaRPr lang="en-US" sz="4000">
              <a:solidFill>
                <a:srgbClr val="FFFFFF"/>
              </a:solidFill>
            </a:endParaRPr>
          </a:p>
          <a:p>
            <a:pPr marL="331788" indent="-319088">
              <a:buClr>
                <a:srgbClr val="DD8046"/>
              </a:buClr>
              <a:buSzPct val="60000"/>
              <a:buFont typeface="Wingdings" pitchFamily="2" charset="2"/>
              <a:buChar char=""/>
              <a:tabLst>
                <a:tab pos="331788" algn="l"/>
              </a:tabLst>
            </a:pPr>
            <a:r>
              <a:rPr lang="en-US" sz="4000">
                <a:solidFill>
                  <a:srgbClr val="FFFF00"/>
                </a:solidFill>
              </a:rPr>
              <a:t>Most common cause of hypothyroidism</a:t>
            </a:r>
          </a:p>
          <a:p>
            <a:pPr marL="331788" indent="-319088">
              <a:spcBef>
                <a:spcPts val="38"/>
              </a:spcBef>
              <a:buClr>
                <a:srgbClr val="DD8046"/>
              </a:buClr>
              <a:buFont typeface="Wingdings" pitchFamily="2" charset="2"/>
              <a:buChar char=""/>
              <a:tabLst>
                <a:tab pos="331788" algn="l"/>
              </a:tabLst>
            </a:pPr>
            <a:endParaRPr lang="en-US" sz="5300">
              <a:latin typeface="Times New Roman" pitchFamily="18" charset="0"/>
              <a:cs typeface="Times New Roman" pitchFamily="18" charset="0"/>
            </a:endParaRPr>
          </a:p>
          <a:p>
            <a:pPr marL="331788" indent="-319088">
              <a:buClr>
                <a:srgbClr val="DD8046"/>
              </a:buClr>
              <a:buSzPct val="60000"/>
              <a:buFont typeface="Wingdings" pitchFamily="2" charset="2"/>
              <a:buChar char=""/>
              <a:tabLst>
                <a:tab pos="331788" algn="l"/>
              </a:tabLst>
            </a:pPr>
            <a:r>
              <a:rPr lang="en-US" sz="4000">
                <a:solidFill>
                  <a:srgbClr val="FFFFFF"/>
                </a:solidFill>
              </a:rPr>
              <a:t>Described by Hakaru Hashimoto</a:t>
            </a:r>
            <a:endParaRPr lang="en-US" sz="400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Autoimmune hypothyroidism: T cells caught in the act | Nature Medicine"/>
          <p:cNvPicPr>
            <a:picLocks noChangeAspect="1" noChangeArrowheads="1"/>
          </p:cNvPicPr>
          <p:nvPr/>
        </p:nvPicPr>
        <p:blipFill>
          <a:blip r:embed="rId2"/>
          <a:srcRect r="24838"/>
          <a:stretch>
            <a:fillRect/>
          </a:stretch>
        </p:blipFill>
        <p:spPr bwMode="auto">
          <a:xfrm>
            <a:off x="93663" y="266700"/>
            <a:ext cx="8802687" cy="636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4" descr="eDucate | Hypothyroidism overview"/>
          <p:cNvPicPr>
            <a:picLocks noChangeAspect="1" noChangeArrowheads="1"/>
          </p:cNvPicPr>
          <p:nvPr/>
        </p:nvPicPr>
        <p:blipFill>
          <a:blip r:embed="rId2"/>
          <a:srcRect b="1523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object 2"/>
          <p:cNvSpPr>
            <a:spLocks noGrp="1"/>
          </p:cNvSpPr>
          <p:nvPr>
            <p:ph type="title"/>
          </p:nvPr>
        </p:nvSpPr>
        <p:spPr>
          <a:xfrm>
            <a:off x="692150" y="360363"/>
            <a:ext cx="3663950" cy="696912"/>
          </a:xfrm>
        </p:spPr>
        <p:txBody>
          <a:bodyPr tIns="13335"/>
          <a:lstStyle/>
          <a:p>
            <a:pPr marL="12700" eaLnBrk="1" hangingPunct="1">
              <a:spcBef>
                <a:spcPts val="100"/>
              </a:spcBef>
            </a:pPr>
            <a:r>
              <a:rPr lang="en-US" sz="4400">
                <a:latin typeface="Arial" pitchFamily="34" charset="0"/>
                <a:cs typeface="Arial" pitchFamily="34" charset="0"/>
              </a:rPr>
              <a:t>MYXOEDEMA</a:t>
            </a:r>
          </a:p>
        </p:txBody>
      </p:sp>
      <p:sp>
        <p:nvSpPr>
          <p:cNvPr id="44035" name="object 3"/>
          <p:cNvSpPr txBox="1">
            <a:spLocks noChangeArrowheads="1"/>
          </p:cNvSpPr>
          <p:nvPr/>
        </p:nvSpPr>
        <p:spPr bwMode="auto">
          <a:xfrm>
            <a:off x="228600" y="1981200"/>
            <a:ext cx="8610600" cy="288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3335" rIns="0" bIns="0">
            <a:spAutoFit/>
          </a:bodyPr>
          <a:lstStyle/>
          <a:p>
            <a:pPr marL="331788" indent="-319088" algn="just">
              <a:spcBef>
                <a:spcPts val="100"/>
              </a:spcBef>
              <a:buClr>
                <a:srgbClr val="DD8046"/>
              </a:buClr>
              <a:buSzPct val="60000"/>
              <a:buFont typeface="Wingdings" pitchFamily="2" charset="2"/>
              <a:buChar char=""/>
              <a:tabLst>
                <a:tab pos="331788" algn="l"/>
              </a:tabLst>
            </a:pPr>
            <a:r>
              <a:rPr lang="en-US" sz="2900">
                <a:solidFill>
                  <a:srgbClr val="FFFFFF"/>
                </a:solidFill>
              </a:rPr>
              <a:t>Severe hypothyroidism in which there is  </a:t>
            </a:r>
            <a:r>
              <a:rPr lang="en-US" sz="2900">
                <a:solidFill>
                  <a:srgbClr val="FFFF00"/>
                </a:solidFill>
              </a:rPr>
              <a:t>accumulation of hydrophilic  mucopolysaccharides </a:t>
            </a:r>
            <a:r>
              <a:rPr lang="en-US" sz="2900">
                <a:solidFill>
                  <a:srgbClr val="FFFFFF"/>
                </a:solidFill>
              </a:rPr>
              <a:t>in the skin and other  tissues.</a:t>
            </a:r>
          </a:p>
          <a:p>
            <a:pPr marL="331788" indent="-319088" algn="just">
              <a:spcBef>
                <a:spcPts val="100"/>
              </a:spcBef>
              <a:buClr>
                <a:srgbClr val="DD8046"/>
              </a:buClr>
              <a:buSzPct val="60000"/>
              <a:tabLst>
                <a:tab pos="331788" algn="l"/>
              </a:tabLst>
            </a:pPr>
            <a:endParaRPr lang="en-US" sz="2900"/>
          </a:p>
          <a:p>
            <a:pPr marL="331788" indent="-319088" algn="just">
              <a:spcBef>
                <a:spcPts val="700"/>
              </a:spcBef>
              <a:buClr>
                <a:srgbClr val="DD8046"/>
              </a:buClr>
              <a:buSzPct val="60000"/>
              <a:buFont typeface="Wingdings" pitchFamily="2" charset="2"/>
              <a:buChar char=""/>
              <a:tabLst>
                <a:tab pos="331788" algn="l"/>
              </a:tabLst>
            </a:pPr>
            <a:r>
              <a:rPr lang="en-US" sz="2900">
                <a:solidFill>
                  <a:srgbClr val="FFFFFF"/>
                </a:solidFill>
              </a:rPr>
              <a:t>Common in women.</a:t>
            </a:r>
          </a:p>
          <a:p>
            <a:pPr marL="331788" indent="-319088" algn="just">
              <a:spcBef>
                <a:spcPts val="700"/>
              </a:spcBef>
              <a:buClr>
                <a:srgbClr val="DD8046"/>
              </a:buClr>
              <a:buSzPct val="60000"/>
              <a:tabLst>
                <a:tab pos="331788" algn="l"/>
              </a:tabLst>
            </a:pPr>
            <a:endParaRPr lang="en-US" sz="29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bject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object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custGeom>
            <a:avLst/>
            <a:gdLst>
              <a:gd name="T0" fmla="*/ 0 w 9144000"/>
              <a:gd name="T1" fmla="*/ 0 h 6858000"/>
              <a:gd name="T2" fmla="*/ 9144000 w 9144000"/>
              <a:gd name="T3" fmla="*/ 6858000 h 6858000"/>
            </a:gdLst>
            <a:ahLst/>
            <a:cxnLst/>
            <a:rect l="T0" t="T1" r="T2" b="T3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775F5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45059" name="Picture 2" descr="Related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3288" y="144463"/>
            <a:ext cx="7707312" cy="671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Image result for hypothyroidism diagnosi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4000" y="266700"/>
            <a:ext cx="8382000" cy="628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Thyroid Diseases. Q1: The most common thyroid function disorder is? 1)  Graves' disease 2) Hypothyroidism 3) Sub-acute thyroiditis 4) Thyroid  cancer. - ppt downloa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7800" y="133350"/>
            <a:ext cx="8661400" cy="649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Google Shape;143;p21"/>
          <p:cNvSpPr>
            <a:spLocks noGrp="1"/>
          </p:cNvSpPr>
          <p:nvPr>
            <p:ph type="body" idx="4294967295"/>
          </p:nvPr>
        </p:nvSpPr>
        <p:spPr>
          <a:xfrm>
            <a:off x="0" y="0"/>
            <a:ext cx="8915400" cy="6629400"/>
          </a:xfrm>
        </p:spPr>
        <p:txBody>
          <a:bodyPr lIns="91425" tIns="45700" rIns="91425" bIns="45700"/>
          <a:lstStyle/>
          <a:p>
            <a:pPr marL="742950" lvl="1" indent="-285750">
              <a:spcBef>
                <a:spcPts val="363"/>
              </a:spcBef>
              <a:buClr>
                <a:srgbClr val="FFFFFF"/>
              </a:buClr>
              <a:buSzPts val="1600"/>
              <a:buFontTx/>
              <a:buChar char="-"/>
            </a:pPr>
            <a:r>
              <a:rPr lang="en-US" sz="3200" b="1">
                <a:solidFill>
                  <a:srgbClr val="FFFF00"/>
                </a:solidFill>
                <a:cs typeface="Arial" pitchFamily="34" charset="0"/>
                <a:sym typeface="Arial" pitchFamily="34" charset="0"/>
              </a:rPr>
              <a:t>A </a:t>
            </a:r>
            <a:r>
              <a:rPr lang="en-US" sz="3200" b="1">
                <a:solidFill>
                  <a:srgbClr val="FFFF00"/>
                </a:solidFill>
                <a:ea typeface="Noto Sans Symbols"/>
                <a:cs typeface="Noto Sans Symbols"/>
                <a:sym typeface="Noto Sans Symbols"/>
              </a:rPr>
              <a:t>↓</a:t>
            </a:r>
            <a:r>
              <a:rPr lang="en-US" sz="3200" b="1">
                <a:solidFill>
                  <a:srgbClr val="FFFF00"/>
                </a:solidFill>
                <a:cs typeface="Arial" pitchFamily="34" charset="0"/>
                <a:sym typeface="Arial" pitchFamily="34" charset="0"/>
              </a:rPr>
              <a:t>FT4 and </a:t>
            </a:r>
            <a:r>
              <a:rPr lang="en-US" sz="3200" b="1">
                <a:solidFill>
                  <a:srgbClr val="FFFF00"/>
                </a:solidFill>
                <a:ea typeface="Noto Sans Symbols"/>
                <a:cs typeface="Noto Sans Symbols"/>
                <a:sym typeface="Noto Sans Symbols"/>
              </a:rPr>
              <a:t>↑</a:t>
            </a:r>
            <a:r>
              <a:rPr lang="en-US" sz="3200" b="1">
                <a:solidFill>
                  <a:srgbClr val="FFFF00"/>
                </a:solidFill>
                <a:cs typeface="Arial" pitchFamily="34" charset="0"/>
                <a:sym typeface="Arial" pitchFamily="34" charset="0"/>
              </a:rPr>
              <a:t>TSH is diagnostic of primary hypothyroidism</a:t>
            </a:r>
          </a:p>
          <a:p>
            <a:pPr marL="742950" lvl="1" indent="-285750">
              <a:spcBef>
                <a:spcPts val="363"/>
              </a:spcBef>
              <a:buClr>
                <a:srgbClr val="FFFFFF"/>
              </a:buClr>
              <a:buSzPts val="1600"/>
              <a:buFontTx/>
              <a:buChar char="-"/>
            </a:pPr>
            <a:endParaRPr lang="en-US" sz="3200"/>
          </a:p>
          <a:p>
            <a:pPr marL="742950" lvl="1" indent="-285750">
              <a:lnSpc>
                <a:spcPct val="150000"/>
              </a:lnSpc>
              <a:spcBef>
                <a:spcPts val="363"/>
              </a:spcBef>
              <a:buClr>
                <a:srgbClr val="FFFFFF"/>
              </a:buClr>
              <a:buSzPts val="1600"/>
            </a:pPr>
            <a:r>
              <a:rPr lang="en-US" sz="3200">
                <a:solidFill>
                  <a:srgbClr val="FF66FF"/>
                </a:solidFill>
                <a:cs typeface="Arial" pitchFamily="34" charset="0"/>
                <a:sym typeface="Arial" pitchFamily="34" charset="0"/>
              </a:rPr>
              <a:t>Serum T3 levels are variable (maybe in normal range)</a:t>
            </a:r>
            <a:endParaRPr lang="en-US" sz="3200">
              <a:solidFill>
                <a:srgbClr val="FF66FF"/>
              </a:solidFill>
            </a:endParaRPr>
          </a:p>
          <a:p>
            <a:pPr marL="742950" lvl="1" indent="-285750">
              <a:lnSpc>
                <a:spcPct val="150000"/>
              </a:lnSpc>
              <a:spcBef>
                <a:spcPts val="363"/>
              </a:spcBef>
              <a:buClr>
                <a:srgbClr val="FFFFFF"/>
              </a:buClr>
              <a:buSzPts val="1600"/>
            </a:pPr>
            <a:r>
              <a:rPr lang="en-US" sz="3200">
                <a:solidFill>
                  <a:srgbClr val="00FF00"/>
                </a:solidFill>
                <a:cs typeface="Arial" pitchFamily="34" charset="0"/>
                <a:sym typeface="Arial" pitchFamily="34" charset="0"/>
              </a:rPr>
              <a:t>+ve test for thyroid autoantibodies (Tg Ab &amp; TPO Ab) PLUS an enlarged thyroid gland suggest Hashimoto’s thyroiditis </a:t>
            </a:r>
            <a:endParaRPr lang="en-US" sz="3200">
              <a:solidFill>
                <a:srgbClr val="00FF00"/>
              </a:solidFill>
            </a:endParaRPr>
          </a:p>
          <a:p>
            <a:pPr marL="742950" lvl="1" indent="-285750">
              <a:lnSpc>
                <a:spcPct val="150000"/>
              </a:lnSpc>
              <a:spcBef>
                <a:spcPts val="363"/>
              </a:spcBef>
              <a:buClr>
                <a:srgbClr val="FFFFFF"/>
              </a:buClr>
              <a:buSzPts val="1600"/>
            </a:pPr>
            <a:r>
              <a:rPr lang="en-US" sz="3200">
                <a:solidFill>
                  <a:srgbClr val="FFFFFF"/>
                </a:solidFill>
                <a:cs typeface="Arial" pitchFamily="34" charset="0"/>
                <a:sym typeface="Arial" pitchFamily="34" charset="0"/>
              </a:rPr>
              <a:t>If TSH is </a:t>
            </a:r>
            <a:r>
              <a:rPr lang="en-US" sz="3200">
                <a:solidFill>
                  <a:srgbClr val="FFFFFF"/>
                </a:solidFill>
                <a:ea typeface="Noto Sans Symbols"/>
                <a:cs typeface="Noto Sans Symbols"/>
                <a:sym typeface="Noto Sans Symbols"/>
              </a:rPr>
              <a:t>↑</a:t>
            </a:r>
            <a:r>
              <a:rPr lang="en-US" sz="3200">
                <a:solidFill>
                  <a:srgbClr val="FFFFFF"/>
                </a:solidFill>
                <a:cs typeface="Arial" pitchFamily="34" charset="0"/>
                <a:sym typeface="Arial" pitchFamily="34" charset="0"/>
              </a:rPr>
              <a:t> &amp; FT4 &amp; FT3 are normal we call this condition </a:t>
            </a:r>
            <a:r>
              <a:rPr lang="en-US" sz="3200" b="1">
                <a:solidFill>
                  <a:srgbClr val="FFFF00"/>
                </a:solidFill>
                <a:cs typeface="Arial" pitchFamily="34" charset="0"/>
                <a:sym typeface="Arial" pitchFamily="34" charset="0"/>
              </a:rPr>
              <a:t>subclinical hypothyroidism</a:t>
            </a:r>
            <a:endParaRPr lang="en-US" sz="3200">
              <a:solidFill>
                <a:srgbClr val="FFFF00"/>
              </a:solidFill>
            </a:endParaRPr>
          </a:p>
          <a:p>
            <a:pPr indent="-250825">
              <a:lnSpc>
                <a:spcPct val="150000"/>
              </a:lnSpc>
              <a:spcBef>
                <a:spcPts val="363"/>
              </a:spcBef>
              <a:buSzPts val="1400"/>
              <a:buFontTx/>
              <a:buNone/>
            </a:pPr>
            <a:endParaRPr lang="en-US" b="1">
              <a:solidFill>
                <a:srgbClr val="FFFFFF"/>
              </a:solidFill>
              <a:cs typeface="Arial" pitchFamily="34" charset="0"/>
              <a:sym typeface="Arial" pitchFamily="34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2150" y="360363"/>
            <a:ext cx="2552700" cy="696912"/>
          </a:xfrm>
        </p:spPr>
        <p:txBody>
          <a:bodyPr tIns="13335" rtlCol="0"/>
          <a:lstStyle/>
          <a:p>
            <a:pPr marL="12700" eaLnBrk="1" fontAlgn="auto" hangingPunct="1">
              <a:spcBef>
                <a:spcPts val="105"/>
              </a:spcBef>
              <a:spcAft>
                <a:spcPts val="0"/>
              </a:spcAft>
              <a:defRPr/>
            </a:pPr>
            <a:r>
              <a:rPr sz="4400" spc="-20" dirty="0"/>
              <a:t>Treatment</a:t>
            </a:r>
            <a:endParaRPr sz="4400"/>
          </a:p>
        </p:txBody>
      </p:sp>
      <p:sp>
        <p:nvSpPr>
          <p:cNvPr id="49155" name="object 3"/>
          <p:cNvSpPr txBox="1">
            <a:spLocks noChangeArrowheads="1"/>
          </p:cNvSpPr>
          <p:nvPr/>
        </p:nvSpPr>
        <p:spPr bwMode="auto">
          <a:xfrm>
            <a:off x="692150" y="1622425"/>
            <a:ext cx="7842250" cy="439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3335" rIns="0" bIns="0">
            <a:spAutoFit/>
          </a:bodyPr>
          <a:lstStyle/>
          <a:p>
            <a:pPr marL="331788" indent="-319088">
              <a:spcBef>
                <a:spcPts val="100"/>
              </a:spcBef>
              <a:buClr>
                <a:srgbClr val="DD8046"/>
              </a:buClr>
              <a:buSzPct val="60000"/>
              <a:buFont typeface="Wingdings" pitchFamily="2" charset="2"/>
              <a:buChar char=""/>
              <a:tabLst>
                <a:tab pos="331788" algn="l"/>
              </a:tabLst>
            </a:pPr>
            <a:r>
              <a:rPr lang="en-US" sz="2900">
                <a:solidFill>
                  <a:srgbClr val="FFFFFF"/>
                </a:solidFill>
              </a:rPr>
              <a:t>Thyroxine therapy.</a:t>
            </a:r>
            <a:endParaRPr lang="en-US" sz="2900"/>
          </a:p>
          <a:p>
            <a:pPr marL="331788" indent="-319088">
              <a:buClr>
                <a:srgbClr val="DD8046"/>
              </a:buClr>
              <a:buFont typeface="Wingdings" pitchFamily="2" charset="2"/>
              <a:buChar char=""/>
              <a:tabLst>
                <a:tab pos="331788" algn="l"/>
              </a:tabLst>
            </a:pPr>
            <a:endParaRPr lang="en-US" sz="3200">
              <a:latin typeface="Times New Roman" pitchFamily="18" charset="0"/>
              <a:cs typeface="Times New Roman" pitchFamily="18" charset="0"/>
            </a:endParaRPr>
          </a:p>
          <a:p>
            <a:pPr marL="331788" indent="-319088" algn="ctr">
              <a:spcBef>
                <a:spcPts val="2563"/>
              </a:spcBef>
              <a:tabLst>
                <a:tab pos="331788" algn="l"/>
              </a:tabLst>
            </a:pPr>
            <a:r>
              <a:rPr lang="en-US" sz="6000">
                <a:solidFill>
                  <a:srgbClr val="FFFF00"/>
                </a:solidFill>
              </a:rPr>
              <a:t>LEVOTHYROXINE</a:t>
            </a:r>
          </a:p>
          <a:p>
            <a:pPr marL="331788" indent="-319088">
              <a:spcBef>
                <a:spcPts val="2563"/>
              </a:spcBef>
              <a:tabLst>
                <a:tab pos="331788" algn="l"/>
              </a:tabLst>
            </a:pPr>
            <a:endParaRPr lang="en-US" sz="6000"/>
          </a:p>
          <a:p>
            <a:pPr marL="331788" indent="-319088">
              <a:spcBef>
                <a:spcPts val="338"/>
              </a:spcBef>
              <a:buClr>
                <a:srgbClr val="DD8046"/>
              </a:buClr>
              <a:buSzPct val="60000"/>
              <a:buFont typeface="Wingdings" pitchFamily="2" charset="2"/>
              <a:buChar char=""/>
              <a:tabLst>
                <a:tab pos="331788" algn="l"/>
              </a:tabLst>
            </a:pPr>
            <a:r>
              <a:rPr lang="en-US" sz="2900">
                <a:solidFill>
                  <a:srgbClr val="FFFFFF"/>
                </a:solidFill>
              </a:rPr>
              <a:t>Helps in both hypothyroidism and goitre  shrinkage</a:t>
            </a:r>
            <a:endParaRPr lang="en-US" sz="290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AutoShape 2" descr="Image result for instruction for levothyroxi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179" name="AutoShape 4" descr="Image result for instruction for levothyroxi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50180" name="Picture 6" descr="Image result for instruction for levothyroxine"/>
          <p:cNvPicPr>
            <a:picLocks noChangeAspect="1" noChangeArrowheads="1"/>
          </p:cNvPicPr>
          <p:nvPr/>
        </p:nvPicPr>
        <p:blipFill>
          <a:blip r:embed="rId2"/>
          <a:srcRect t="60001" b="10001"/>
          <a:stretch>
            <a:fillRect/>
          </a:stretch>
        </p:blipFill>
        <p:spPr bwMode="auto">
          <a:xfrm>
            <a:off x="0" y="2667000"/>
            <a:ext cx="91440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1" name="Picture 8" descr="Image result for instruction for levothyroxin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Related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0"/>
            <a:ext cx="8915400" cy="668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05000" y="381000"/>
            <a:ext cx="5461000" cy="696913"/>
          </a:xfrm>
        </p:spPr>
        <p:txBody>
          <a:bodyPr tIns="13335" rtlCol="0"/>
          <a:lstStyle/>
          <a:p>
            <a:pPr marL="12700" eaLnBrk="1" fontAlgn="auto" hangingPunct="1">
              <a:spcBef>
                <a:spcPts val="105"/>
              </a:spcBef>
              <a:spcAft>
                <a:spcPts val="0"/>
              </a:spcAft>
              <a:defRPr/>
            </a:pPr>
            <a:r>
              <a:rPr sz="4400" dirty="0">
                <a:solidFill>
                  <a:srgbClr val="FF0000"/>
                </a:solidFill>
              </a:rPr>
              <a:t>MYXOEDEMA</a:t>
            </a:r>
            <a:r>
              <a:rPr sz="4400" spc="-320" dirty="0">
                <a:solidFill>
                  <a:srgbClr val="FF0000"/>
                </a:solidFill>
              </a:rPr>
              <a:t> </a:t>
            </a:r>
            <a:r>
              <a:rPr sz="4400" dirty="0">
                <a:solidFill>
                  <a:srgbClr val="FF0000"/>
                </a:solidFill>
              </a:rPr>
              <a:t>COMA</a:t>
            </a:r>
            <a:endParaRPr sz="4400">
              <a:solidFill>
                <a:srgbClr val="FF0000"/>
              </a:solidFill>
            </a:endParaRPr>
          </a:p>
        </p:txBody>
      </p:sp>
      <p:sp>
        <p:nvSpPr>
          <p:cNvPr id="52227" name="object 3"/>
          <p:cNvSpPr txBox="1">
            <a:spLocks noChangeArrowheads="1"/>
          </p:cNvSpPr>
          <p:nvPr/>
        </p:nvSpPr>
        <p:spPr bwMode="auto">
          <a:xfrm>
            <a:off x="692150" y="1622425"/>
            <a:ext cx="7980363" cy="427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3335" rIns="0" bIns="0">
            <a:spAutoFit/>
          </a:bodyPr>
          <a:lstStyle/>
          <a:p>
            <a:pPr marL="331788" indent="-319088">
              <a:spcBef>
                <a:spcPts val="100"/>
              </a:spcBef>
              <a:buClr>
                <a:srgbClr val="DD8046"/>
              </a:buClr>
              <a:buSzPct val="60000"/>
              <a:buFont typeface="Wingdings" pitchFamily="2" charset="2"/>
              <a:buChar char=""/>
              <a:tabLst>
                <a:tab pos="331788" algn="l"/>
              </a:tabLst>
            </a:pPr>
            <a:r>
              <a:rPr lang="en-US" sz="2900">
                <a:solidFill>
                  <a:srgbClr val="FFFFFF"/>
                </a:solidFill>
              </a:rPr>
              <a:t>Uncommon but life threatening form of  untreated hypothyroidism with physiological  decompensation.</a:t>
            </a:r>
            <a:endParaRPr lang="en-US" sz="2900"/>
          </a:p>
          <a:p>
            <a:pPr marL="331788" indent="-319088">
              <a:spcBef>
                <a:spcPts val="700"/>
              </a:spcBef>
              <a:buClr>
                <a:srgbClr val="DD8046"/>
              </a:buClr>
              <a:buSzPct val="60000"/>
              <a:buFont typeface="Wingdings" pitchFamily="2" charset="2"/>
              <a:buChar char=""/>
              <a:tabLst>
                <a:tab pos="331788" algn="l"/>
              </a:tabLst>
            </a:pPr>
            <a:r>
              <a:rPr lang="en-US" sz="2900">
                <a:solidFill>
                  <a:srgbClr val="FFFFFF"/>
                </a:solidFill>
              </a:rPr>
              <a:t>Occurs in patients with long standing  hypothyroidism.</a:t>
            </a:r>
            <a:endParaRPr lang="en-US" sz="2900"/>
          </a:p>
          <a:p>
            <a:pPr marL="331788" indent="-319088">
              <a:spcBef>
                <a:spcPts val="713"/>
              </a:spcBef>
              <a:buClr>
                <a:srgbClr val="DD8046"/>
              </a:buClr>
              <a:buSzPct val="60000"/>
              <a:buFont typeface="Wingdings" pitchFamily="2" charset="2"/>
              <a:buChar char=""/>
              <a:tabLst>
                <a:tab pos="331788" algn="l"/>
              </a:tabLst>
            </a:pPr>
            <a:r>
              <a:rPr lang="en-US" sz="2900">
                <a:solidFill>
                  <a:srgbClr val="FFFFFF"/>
                </a:solidFill>
              </a:rPr>
              <a:t>Precipitated by a climate induced hypothermia,  infection, drug therapy and other systemic  conditions</a:t>
            </a:r>
            <a:endParaRPr lang="en-US" sz="2900"/>
          </a:p>
          <a:p>
            <a:pPr marL="331788" indent="-319088">
              <a:spcBef>
                <a:spcPts val="700"/>
              </a:spcBef>
              <a:tabLst>
                <a:tab pos="331788" algn="l"/>
              </a:tabLst>
            </a:pPr>
            <a:r>
              <a:rPr lang="en-US" sz="2900">
                <a:solidFill>
                  <a:srgbClr val="FFFFFF"/>
                </a:solidFill>
              </a:rPr>
              <a:t>.</a:t>
            </a:r>
            <a:endParaRPr lang="en-US" sz="290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Related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863" y="204788"/>
            <a:ext cx="8593137" cy="665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8"/>
          <p:cNvSpPr txBox="1"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 spcFirstLastPara="1" lIns="92075" tIns="46025" rIns="92075" bIns="46025" anchor="ctr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None/>
              <a:defRPr/>
            </a:pPr>
            <a:r>
              <a:rPr lang="en-US" sz="3600" dirty="0">
                <a:solidFill>
                  <a:schemeClr val="l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Management of </a:t>
            </a:r>
            <a:r>
              <a:rPr lang="en-US" sz="3600" dirty="0" err="1">
                <a:solidFill>
                  <a:schemeClr val="l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Myxedema</a:t>
            </a:r>
            <a:r>
              <a:rPr lang="en-US" sz="3600" dirty="0">
                <a:solidFill>
                  <a:schemeClr val="l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 Coma</a:t>
            </a:r>
            <a:endParaRPr/>
          </a:p>
        </p:txBody>
      </p:sp>
      <p:sp>
        <p:nvSpPr>
          <p:cNvPr id="54275" name="Google Shape;183;p28"/>
          <p:cNvSpPr>
            <a:spLocks noGrp="1"/>
          </p:cNvSpPr>
          <p:nvPr>
            <p:ph type="body" idx="4294967295"/>
          </p:nvPr>
        </p:nvSpPr>
        <p:spPr>
          <a:xfrm>
            <a:off x="0" y="1600200"/>
            <a:ext cx="8915400" cy="4419600"/>
          </a:xfrm>
        </p:spPr>
        <p:txBody>
          <a:bodyPr lIns="91425" tIns="45700" rIns="91425" bIns="45700"/>
          <a:lstStyle/>
          <a:p>
            <a:pPr>
              <a:lnSpc>
                <a:spcPct val="90000"/>
              </a:lnSpc>
              <a:spcBef>
                <a:spcPct val="0"/>
              </a:spcBef>
              <a:buClr>
                <a:schemeClr val="accent2"/>
              </a:buClr>
              <a:buSzPts val="1600"/>
              <a:buFont typeface="Noto Sans Symbols"/>
              <a:buChar char="●"/>
            </a:pPr>
            <a:r>
              <a:rPr lang="en-US" sz="200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Initiate therapy if presumptive clinical diagnosis after TSH, FT3 FT4 drawn. Also draw serum cortisol, ACTH, glucose. </a:t>
            </a:r>
          </a:p>
          <a:p>
            <a:pPr>
              <a:lnSpc>
                <a:spcPct val="90000"/>
              </a:lnSpc>
              <a:spcBef>
                <a:spcPct val="0"/>
              </a:spcBef>
              <a:buClr>
                <a:schemeClr val="accent2"/>
              </a:buClr>
              <a:buSzPts val="1600"/>
              <a:buFont typeface="Noto Sans Symbols"/>
              <a:buChar char="●"/>
            </a:pPr>
            <a:endParaRPr lang="en-US" sz="2000"/>
          </a:p>
          <a:p>
            <a:pPr>
              <a:lnSpc>
                <a:spcPct val="90000"/>
              </a:lnSpc>
              <a:spcBef>
                <a:spcPts val="400"/>
              </a:spcBef>
              <a:buClr>
                <a:schemeClr val="accent2"/>
              </a:buClr>
              <a:buSzPts val="1600"/>
              <a:buFont typeface="Noto Sans Symbols"/>
              <a:buChar char="●"/>
            </a:pPr>
            <a:r>
              <a:rPr lang="en-US" sz="200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General measures: </a:t>
            </a:r>
            <a:endParaRPr lang="en-US" sz="2000"/>
          </a:p>
          <a:p>
            <a:pPr marL="742950" lvl="1" indent="-285750">
              <a:lnSpc>
                <a:spcPct val="90000"/>
              </a:lnSpc>
              <a:spcBef>
                <a:spcPts val="363"/>
              </a:spcBef>
              <a:buClr>
                <a:srgbClr val="FFFFFF"/>
              </a:buClr>
              <a:buSzPts val="1600"/>
            </a:pPr>
            <a:r>
              <a:rPr lang="en-US" sz="2000" i="1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Patient should be in ICU setting </a:t>
            </a:r>
            <a:endParaRPr lang="en-US" sz="2000"/>
          </a:p>
          <a:p>
            <a:pPr marL="742950" lvl="1" indent="-285750">
              <a:lnSpc>
                <a:spcPct val="90000"/>
              </a:lnSpc>
              <a:spcBef>
                <a:spcPts val="363"/>
              </a:spcBef>
              <a:buClr>
                <a:srgbClr val="FFFFFF"/>
              </a:buClr>
              <a:buSzPts val="1600"/>
            </a:pPr>
            <a:r>
              <a:rPr lang="en-US" sz="200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Support ventilation as respiratory failure is the major cause of death in   myxedema coma </a:t>
            </a:r>
            <a:endParaRPr lang="en-US" sz="2000"/>
          </a:p>
          <a:p>
            <a:pPr marL="742950" lvl="1" indent="-285750">
              <a:lnSpc>
                <a:spcPct val="90000"/>
              </a:lnSpc>
              <a:spcBef>
                <a:spcPts val="363"/>
              </a:spcBef>
              <a:buClr>
                <a:srgbClr val="FFFFFF"/>
              </a:buClr>
              <a:buSzPts val="1600"/>
            </a:pPr>
            <a:r>
              <a:rPr lang="en-US" sz="200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monitors ABG`s</a:t>
            </a:r>
            <a:endParaRPr lang="en-US" sz="2000"/>
          </a:p>
          <a:p>
            <a:pPr marL="742950" lvl="1" indent="-285750">
              <a:lnSpc>
                <a:spcPct val="90000"/>
              </a:lnSpc>
              <a:spcBef>
                <a:spcPts val="363"/>
              </a:spcBef>
              <a:buClr>
                <a:srgbClr val="FFFFFF"/>
              </a:buClr>
              <a:buSzPts val="1600"/>
            </a:pPr>
            <a:r>
              <a:rPr lang="en-US" sz="200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support blood pressure; hypotension may respond poorly to pressor agents until thyroid hormone is replaced </a:t>
            </a:r>
            <a:endParaRPr lang="en-US" sz="2000"/>
          </a:p>
          <a:p>
            <a:pPr marL="742950" lvl="1" indent="-285750">
              <a:lnSpc>
                <a:spcPct val="90000"/>
              </a:lnSpc>
              <a:spcBef>
                <a:spcPts val="363"/>
              </a:spcBef>
              <a:buClr>
                <a:srgbClr val="FFFFFF"/>
              </a:buClr>
              <a:buSzPts val="1600"/>
            </a:pPr>
            <a:r>
              <a:rPr lang="en-US" sz="200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hypothermia will respond to thyroxin therapy ; in interim use passive</a:t>
            </a:r>
            <a:r>
              <a:rPr lang="en-US" sz="2000" b="1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en-US" sz="200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warming only </a:t>
            </a:r>
            <a:endParaRPr lang="en-US" sz="2000"/>
          </a:p>
          <a:p>
            <a:pPr marL="742950" lvl="1" indent="-285750">
              <a:lnSpc>
                <a:spcPct val="90000"/>
              </a:lnSpc>
              <a:spcBef>
                <a:spcPts val="363"/>
              </a:spcBef>
              <a:buClr>
                <a:srgbClr val="FFFFFF"/>
              </a:buClr>
              <a:buSzPts val="1600"/>
            </a:pPr>
            <a:r>
              <a:rPr lang="en-US" sz="200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hyponatremia will also be corrected by thyroxine therapy in majority of cases </a:t>
            </a:r>
            <a:endParaRPr lang="en-US" sz="2000"/>
          </a:p>
          <a:p>
            <a:pPr marL="742950" lvl="1" indent="-285750">
              <a:lnSpc>
                <a:spcPct val="90000"/>
              </a:lnSpc>
              <a:spcBef>
                <a:spcPts val="363"/>
              </a:spcBef>
              <a:buClr>
                <a:srgbClr val="FFFFFF"/>
              </a:buClr>
              <a:buSzPts val="1600"/>
            </a:pPr>
            <a:r>
              <a:rPr lang="en-US" sz="200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hypoglycemia requires IV glucose </a:t>
            </a:r>
            <a:endParaRPr lang="en-US" sz="2000"/>
          </a:p>
          <a:p>
            <a:pPr marL="742950" lvl="1" indent="-285750">
              <a:lnSpc>
                <a:spcPct val="90000"/>
              </a:lnSpc>
              <a:spcBef>
                <a:spcPts val="363"/>
              </a:spcBef>
              <a:buClr>
                <a:srgbClr val="FFFFFF"/>
              </a:buClr>
              <a:buSzPts val="1600"/>
            </a:pPr>
            <a:r>
              <a:rPr lang="en-US" sz="200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avoid fluid overload</a:t>
            </a:r>
            <a:endParaRPr lang="en-US" sz="20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2"/>
          <p:cNvSpPr>
            <a:spLocks noChangeArrowheads="1"/>
          </p:cNvSpPr>
          <p:nvPr/>
        </p:nvSpPr>
        <p:spPr bwMode="auto">
          <a:xfrm>
            <a:off x="0" y="0"/>
            <a:ext cx="9144000" cy="1235075"/>
          </a:xfrm>
          <a:custGeom>
            <a:avLst/>
            <a:gdLst>
              <a:gd name="T0" fmla="*/ 0 w 9144000"/>
              <a:gd name="T1" fmla="*/ 0 h 1234440"/>
              <a:gd name="T2" fmla="*/ 9144000 w 9144000"/>
              <a:gd name="T3" fmla="*/ 1234440 h 1234440"/>
            </a:gdLst>
            <a:ahLst/>
            <a:cxnLst/>
            <a:rect l="T0" t="T1" r="T2" b="T3"/>
            <a:pathLst>
              <a:path w="9144000" h="1234440">
                <a:moveTo>
                  <a:pt x="0" y="1234440"/>
                </a:moveTo>
                <a:lnTo>
                  <a:pt x="9144000" y="1234440"/>
                </a:lnTo>
                <a:lnTo>
                  <a:pt x="9144000" y="0"/>
                </a:lnTo>
                <a:lnTo>
                  <a:pt x="0" y="0"/>
                </a:lnTo>
                <a:lnTo>
                  <a:pt x="0" y="1234440"/>
                </a:lnTo>
                <a:close/>
              </a:path>
            </a:pathLst>
          </a:custGeom>
          <a:solidFill>
            <a:srgbClr val="775F5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195" name="object 3"/>
          <p:cNvSpPr>
            <a:spLocks noChangeArrowheads="1"/>
          </p:cNvSpPr>
          <p:nvPr/>
        </p:nvSpPr>
        <p:spPr bwMode="auto">
          <a:xfrm>
            <a:off x="0" y="1554163"/>
            <a:ext cx="9144000" cy="5303837"/>
          </a:xfrm>
          <a:custGeom>
            <a:avLst/>
            <a:gdLst>
              <a:gd name="T0" fmla="*/ 0 w 9144000"/>
              <a:gd name="T1" fmla="*/ 0 h 5303520"/>
              <a:gd name="T2" fmla="*/ 9144000 w 9144000"/>
              <a:gd name="T3" fmla="*/ 5303520 h 5303520"/>
            </a:gdLst>
            <a:ahLst/>
            <a:cxnLst/>
            <a:rect l="T0" t="T1" r="T2" b="T3"/>
            <a:pathLst>
              <a:path w="9144000" h="5303520">
                <a:moveTo>
                  <a:pt x="0" y="5303519"/>
                </a:moveTo>
                <a:lnTo>
                  <a:pt x="9144000" y="5303519"/>
                </a:lnTo>
                <a:lnTo>
                  <a:pt x="9144000" y="0"/>
                </a:lnTo>
                <a:lnTo>
                  <a:pt x="0" y="0"/>
                </a:lnTo>
                <a:lnTo>
                  <a:pt x="0" y="5303519"/>
                </a:lnTo>
                <a:close/>
              </a:path>
            </a:pathLst>
          </a:custGeom>
          <a:solidFill>
            <a:srgbClr val="775F5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196" name="object 4"/>
          <p:cNvSpPr>
            <a:spLocks noChangeArrowheads="1"/>
          </p:cNvSpPr>
          <p:nvPr/>
        </p:nvSpPr>
        <p:spPr bwMode="auto">
          <a:xfrm>
            <a:off x="0" y="1235075"/>
            <a:ext cx="9144000" cy="319088"/>
          </a:xfrm>
          <a:custGeom>
            <a:avLst/>
            <a:gdLst>
              <a:gd name="T0" fmla="*/ 0 w 9144000"/>
              <a:gd name="T1" fmla="*/ 0 h 320040"/>
              <a:gd name="T2" fmla="*/ 9144000 w 9144000"/>
              <a:gd name="T3" fmla="*/ 320040 h 320040"/>
            </a:gdLst>
            <a:ahLst/>
            <a:cxnLst/>
            <a:rect l="T0" t="T1" r="T2" b="T3"/>
            <a:pathLst>
              <a:path w="9144000" h="320040">
                <a:moveTo>
                  <a:pt x="0" y="320039"/>
                </a:moveTo>
                <a:lnTo>
                  <a:pt x="9144000" y="320039"/>
                </a:lnTo>
                <a:lnTo>
                  <a:pt x="9144000" y="0"/>
                </a:lnTo>
                <a:lnTo>
                  <a:pt x="0" y="0"/>
                </a:lnTo>
                <a:lnTo>
                  <a:pt x="0" y="32003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197" name="object 5"/>
          <p:cNvSpPr>
            <a:spLocks noChangeArrowheads="1"/>
          </p:cNvSpPr>
          <p:nvPr/>
        </p:nvSpPr>
        <p:spPr bwMode="auto">
          <a:xfrm>
            <a:off x="0" y="1279525"/>
            <a:ext cx="533400" cy="228600"/>
          </a:xfrm>
          <a:custGeom>
            <a:avLst/>
            <a:gdLst>
              <a:gd name="T0" fmla="*/ 0 w 533400"/>
              <a:gd name="T1" fmla="*/ 0 h 228600"/>
              <a:gd name="T2" fmla="*/ 533400 w 533400"/>
              <a:gd name="T3" fmla="*/ 228600 h 228600"/>
            </a:gdLst>
            <a:ahLst/>
            <a:cxnLst/>
            <a:rect l="T0" t="T1" r="T2" b="T3"/>
            <a:pathLst>
              <a:path w="533400" h="228600">
                <a:moveTo>
                  <a:pt x="0" y="228600"/>
                </a:moveTo>
                <a:lnTo>
                  <a:pt x="533400" y="228600"/>
                </a:lnTo>
                <a:lnTo>
                  <a:pt x="533400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DD804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198" name="object 6"/>
          <p:cNvSpPr>
            <a:spLocks noChangeArrowheads="1"/>
          </p:cNvSpPr>
          <p:nvPr/>
        </p:nvSpPr>
        <p:spPr bwMode="auto">
          <a:xfrm>
            <a:off x="590550" y="1279525"/>
            <a:ext cx="8553450" cy="228600"/>
          </a:xfrm>
          <a:custGeom>
            <a:avLst/>
            <a:gdLst>
              <a:gd name="T0" fmla="*/ 0 w 8553450"/>
              <a:gd name="T1" fmla="*/ 0 h 228600"/>
              <a:gd name="T2" fmla="*/ 8553450 w 8553450"/>
              <a:gd name="T3" fmla="*/ 228600 h 228600"/>
            </a:gdLst>
            <a:ahLst/>
            <a:cxnLst/>
            <a:rect l="T0" t="T1" r="T2" b="T3"/>
            <a:pathLst>
              <a:path w="8553450" h="228600">
                <a:moveTo>
                  <a:pt x="0" y="228600"/>
                </a:moveTo>
                <a:lnTo>
                  <a:pt x="8553450" y="228600"/>
                </a:lnTo>
                <a:lnTo>
                  <a:pt x="8553450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93B6D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199" name="object 8"/>
          <p:cNvSpPr>
            <a:spLocks noChangeArrowheads="1"/>
          </p:cNvSpPr>
          <p:nvPr/>
        </p:nvSpPr>
        <p:spPr bwMode="auto">
          <a:xfrm>
            <a:off x="6075363" y="6445250"/>
            <a:ext cx="2505075" cy="4127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8200" name="Picture 12" descr="Related im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66675"/>
            <a:ext cx="8696325" cy="67913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9"/>
          <p:cNvSpPr txBox="1"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 spcFirstLastPara="1" lIns="92075" tIns="46025" rIns="92075" bIns="46025" anchor="ctr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None/>
              <a:defRPr/>
            </a:pPr>
            <a:r>
              <a:rPr lang="en-US" sz="3600" dirty="0">
                <a:solidFill>
                  <a:schemeClr val="l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Management of </a:t>
            </a:r>
            <a:r>
              <a:rPr lang="en-US" sz="3600" dirty="0" err="1">
                <a:solidFill>
                  <a:schemeClr val="l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Myxedema</a:t>
            </a:r>
            <a:r>
              <a:rPr lang="en-US" sz="3600" dirty="0">
                <a:solidFill>
                  <a:schemeClr val="l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 Coma</a:t>
            </a:r>
            <a:endParaRPr/>
          </a:p>
        </p:txBody>
      </p:sp>
      <p:sp>
        <p:nvSpPr>
          <p:cNvPr id="189" name="Google Shape;189;p29"/>
          <p:cNvSpPr txBox="1">
            <a:spLocks noGrp="1"/>
          </p:cNvSpPr>
          <p:nvPr>
            <p:ph type="body" idx="4294967295"/>
          </p:nvPr>
        </p:nvSpPr>
        <p:spPr>
          <a:xfrm>
            <a:off x="0" y="1600200"/>
            <a:ext cx="9144000" cy="5029200"/>
          </a:xfrm>
        </p:spPr>
        <p:txBody>
          <a:bodyPr spcFirstLastPara="1" lIns="91425" tIns="45700" rIns="91425" bIns="45700">
            <a:no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●"/>
              <a:defRPr/>
            </a:pPr>
            <a:r>
              <a:rPr lang="en-US" sz="2400" dirty="0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rPr>
              <a:t>Specific measure:</a:t>
            </a:r>
            <a:endParaRPr sz="2400">
              <a:latin typeface="+mj-lt"/>
            </a:endParaRPr>
          </a:p>
          <a:p>
            <a:pPr marL="742950" lvl="1" indent="-285750" algn="just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620"/>
              <a:buFont typeface="Arial"/>
              <a:buChar char="–"/>
              <a:defRPr/>
            </a:pPr>
            <a:r>
              <a:rPr lang="en-US" sz="2400" dirty="0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rPr>
              <a:t>L-</a:t>
            </a:r>
            <a:r>
              <a:rPr lang="en-US" sz="2400" dirty="0" err="1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rPr>
              <a:t>thyroxine</a:t>
            </a:r>
            <a:r>
              <a:rPr lang="en-US" sz="2400" dirty="0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rPr>
              <a:t> 0.2-0.5 mg IV bolus, followed by 0.1 mg IV OD until oral therapy is tolerated  </a:t>
            </a:r>
            <a:endParaRPr sz="2400" b="1">
              <a:solidFill>
                <a:schemeClr val="lt1"/>
              </a:solidFill>
              <a:latin typeface="+mj-lt"/>
              <a:ea typeface="Arial"/>
              <a:cs typeface="Arial"/>
              <a:sym typeface="Arial"/>
            </a:endParaRPr>
          </a:p>
          <a:p>
            <a:pPr marL="742950" lvl="1" indent="-285750" algn="just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620"/>
              <a:buFont typeface="Arial"/>
              <a:buChar char="–"/>
              <a:defRPr/>
            </a:pPr>
            <a:r>
              <a:rPr lang="en-US" sz="2400" dirty="0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rPr>
              <a:t>Results in clinical response in hours </a:t>
            </a:r>
          </a:p>
          <a:p>
            <a:pPr marL="742950" lvl="1" indent="-285750" algn="just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620"/>
              <a:buFontTx/>
              <a:buNone/>
              <a:defRPr/>
            </a:pPr>
            <a:endParaRPr sz="2400">
              <a:latin typeface="+mj-lt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●"/>
              <a:defRPr/>
            </a:pPr>
            <a:r>
              <a:rPr lang="en-US" sz="2400" dirty="0">
                <a:solidFill>
                  <a:srgbClr val="FFFF00"/>
                </a:solidFill>
                <a:latin typeface="+mj-lt"/>
                <a:ea typeface="Arial"/>
                <a:cs typeface="Arial"/>
                <a:sym typeface="Arial"/>
              </a:rPr>
              <a:t>Adrenal insufficiency may be precipitated by administration of thyroid hormone </a:t>
            </a:r>
            <a:r>
              <a:rPr lang="en-US" sz="2400" dirty="0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rPr>
              <a:t>therefore hydrocortisone 100 mg IV q 8h is usually given until the results of the initial plasma </a:t>
            </a:r>
            <a:r>
              <a:rPr lang="en-US" sz="2400" dirty="0" err="1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rPr>
              <a:t>cortisol</a:t>
            </a:r>
            <a:r>
              <a:rPr lang="en-US" sz="2400" dirty="0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rPr>
              <a:t> is known.</a:t>
            </a:r>
          </a:p>
          <a:p>
            <a:pPr algn="just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600"/>
              <a:buFontTx/>
              <a:buNone/>
              <a:defRPr/>
            </a:pPr>
            <a:endParaRPr sz="2400" b="1">
              <a:solidFill>
                <a:schemeClr val="lt1"/>
              </a:solidFill>
              <a:latin typeface="+mj-lt"/>
              <a:ea typeface="Arial"/>
              <a:cs typeface="Arial"/>
              <a:sym typeface="Arial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●"/>
              <a:defRPr/>
            </a:pPr>
            <a:r>
              <a:rPr lang="en-US" sz="2400" dirty="0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rPr>
              <a:t>Identify and treat the underlying precipitant cause</a:t>
            </a:r>
            <a:r>
              <a:rPr lang="en-US" sz="2400" b="1" dirty="0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endParaRPr sz="2400">
              <a:latin typeface="+mj-lt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Image result for summary clipart"/>
          <p:cNvPicPr>
            <a:picLocks noChangeAspect="1" noChangeArrowheads="1"/>
          </p:cNvPicPr>
          <p:nvPr/>
        </p:nvPicPr>
        <p:blipFill>
          <a:blip r:embed="rId2"/>
          <a:srcRect b="12605"/>
          <a:stretch>
            <a:fillRect/>
          </a:stretch>
        </p:blipFill>
        <p:spPr bwMode="auto">
          <a:xfrm>
            <a:off x="1447800" y="1752600"/>
            <a:ext cx="5932488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4" descr="Related image"/>
          <p:cNvPicPr>
            <a:picLocks noChangeAspect="1" noChangeArrowheads="1"/>
          </p:cNvPicPr>
          <p:nvPr/>
        </p:nvPicPr>
        <p:blipFill>
          <a:blip r:embed="rId2"/>
          <a:srcRect b="8218"/>
          <a:stretch>
            <a:fillRect/>
          </a:stretch>
        </p:blipFill>
        <p:spPr bwMode="auto">
          <a:xfrm>
            <a:off x="304800" y="127000"/>
            <a:ext cx="8610600" cy="671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6" descr="http://www.labpedia.net/static/media/uploads/TSH%20role%20in%20thyroid%20diseases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363" y="304800"/>
            <a:ext cx="9024937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>
          <a:xfrm>
            <a:off x="690563" y="47625"/>
            <a:ext cx="7762875" cy="677863"/>
          </a:xfrm>
        </p:spPr>
        <p:txBody>
          <a:bodyPr/>
          <a:lstStyle/>
          <a:p>
            <a:r>
              <a:rPr lang="en-US" sz="4400" b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Thyroid tumors</a:t>
            </a:r>
          </a:p>
        </p:txBody>
      </p:sp>
      <p:pic>
        <p:nvPicPr>
          <p:cNvPr id="59395" name="Picture 2" descr="Related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25" y="838200"/>
            <a:ext cx="9109075" cy="589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Image result for thyroid tumors incidenc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28600"/>
            <a:ext cx="8610600" cy="645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Related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2400"/>
            <a:ext cx="91440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4" descr="Related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86868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object 2"/>
          <p:cNvSpPr txBox="1">
            <a:spLocks noChangeArrowheads="1"/>
          </p:cNvSpPr>
          <p:nvPr/>
        </p:nvSpPr>
        <p:spPr bwMode="auto">
          <a:xfrm>
            <a:off x="692150" y="360363"/>
            <a:ext cx="2794000" cy="69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3335" rIns="0" bIns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sz="4400">
                <a:solidFill>
                  <a:srgbClr val="EBDDC3"/>
                </a:solidFill>
              </a:rPr>
              <a:t>Conclusion</a:t>
            </a:r>
            <a:endParaRPr lang="en-US" sz="4400"/>
          </a:p>
        </p:txBody>
      </p:sp>
      <p:sp>
        <p:nvSpPr>
          <p:cNvPr id="63491" name="object 3"/>
          <p:cNvSpPr txBox="1">
            <a:spLocks noChangeArrowheads="1"/>
          </p:cNvSpPr>
          <p:nvPr/>
        </p:nvSpPr>
        <p:spPr bwMode="auto">
          <a:xfrm>
            <a:off x="974725" y="1622425"/>
            <a:ext cx="6608763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3335" rIns="0" bIns="0">
            <a:spAutoFit/>
          </a:bodyPr>
          <a:lstStyle/>
          <a:p>
            <a:pPr marL="47625" indent="-36513">
              <a:spcBef>
                <a:spcPts val="100"/>
              </a:spcBef>
            </a:pPr>
            <a:r>
              <a:rPr lang="en-US" sz="2900">
                <a:solidFill>
                  <a:srgbClr val="FFFFFF"/>
                </a:solidFill>
              </a:rPr>
              <a:t>A self assessment of thyroid gland is  necessary for earliar detection of thyroid  disorders.</a:t>
            </a:r>
            <a:endParaRPr lang="en-US" sz="2900"/>
          </a:p>
        </p:txBody>
      </p:sp>
      <p:sp>
        <p:nvSpPr>
          <p:cNvPr id="63492" name="object 4"/>
          <p:cNvSpPr>
            <a:spLocks noChangeArrowheads="1"/>
          </p:cNvSpPr>
          <p:nvPr/>
        </p:nvSpPr>
        <p:spPr bwMode="auto">
          <a:xfrm>
            <a:off x="1136650" y="2728913"/>
            <a:ext cx="6924675" cy="3582987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3493" name="object 5"/>
          <p:cNvSpPr>
            <a:spLocks noChangeArrowheads="1"/>
          </p:cNvSpPr>
          <p:nvPr/>
        </p:nvSpPr>
        <p:spPr bwMode="auto">
          <a:xfrm>
            <a:off x="1295400" y="3352800"/>
            <a:ext cx="6335713" cy="299402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object 2"/>
          <p:cNvSpPr>
            <a:spLocks noGrp="1"/>
          </p:cNvSpPr>
          <p:nvPr>
            <p:ph type="title"/>
          </p:nvPr>
        </p:nvSpPr>
        <p:spPr>
          <a:xfrm>
            <a:off x="1450975" y="2743200"/>
            <a:ext cx="6800850" cy="1489075"/>
          </a:xfrm>
        </p:spPr>
        <p:txBody>
          <a:bodyPr tIns="12700"/>
          <a:lstStyle/>
          <a:p>
            <a:pPr marL="12700" eaLnBrk="1" hangingPunct="1">
              <a:spcBef>
                <a:spcPts val="100"/>
              </a:spcBef>
            </a:pPr>
            <a:r>
              <a:rPr lang="en-US" sz="9600">
                <a:latin typeface="Arial" pitchFamily="34" charset="0"/>
                <a:cs typeface="Arial" pitchFamily="34" charset="0"/>
              </a:rPr>
              <a:t>THANKYOU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mage result for thyroid hormones func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57150"/>
            <a:ext cx="7450138" cy="680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www.muhadharaty.com/files/lectures/012/file11475.pptx_d/image3.p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87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labpedia.net/static/media/uploads/Thyroid%20binding%20proteins%20-3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914400"/>
            <a:ext cx="8539163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www.labpedia.net/static/media/uploads/TSH%20%20role%20on%20thyroid%20glan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363" y="457200"/>
            <a:ext cx="801052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4" descr="http://www.labpedia.net/static/media/uploads/T4%20to%20T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3810000"/>
            <a:ext cx="707390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مستند" ma:contentTypeID="0x01010087086C76D59CB3499B2725339C538197" ma:contentTypeVersion="2" ma:contentTypeDescription="إنشاء مستند جديد." ma:contentTypeScope="" ma:versionID="0565b2b38d793cc734d1ca759a6e1d0a">
  <xsd:schema xmlns:xsd="http://www.w3.org/2001/XMLSchema" xmlns:xs="http://www.w3.org/2001/XMLSchema" xmlns:p="http://schemas.microsoft.com/office/2006/metadata/properties" xmlns:ns2="fcb29dbd-8adc-45ef-bd23-e63b08243788" targetNamespace="http://schemas.microsoft.com/office/2006/metadata/properties" ma:root="true" ma:fieldsID="e230c0d650d7c1f99cf90b18d5834001" ns2:_="">
    <xsd:import namespace="fcb29dbd-8adc-45ef-bd23-e63b0824378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b29dbd-8adc-45ef-bd23-e63b0824378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نوع المحتوى"/>
        <xsd:element ref="dc:title" minOccurs="0" maxOccurs="1" ma:index="4" ma:displayName="العنوان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03C8CC6-9F17-491E-ABE2-3C5964D90AAC}">
  <ds:schemaRefs>
    <ds:schemaRef ds:uri="http://schemas.microsoft.com/office/2006/metadata/properties"/>
    <ds:schemaRef ds:uri="http://www.w3.org/2000/xmlns/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846025CF-01F4-415A-94F8-87BC0B36E093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fcb29dbd-8adc-45ef-bd23-e63b08243788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D857739-C8D6-44A2-9332-12A586768EF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560</TotalTime>
  <Words>852</Words>
  <Application>Microsoft Office PowerPoint</Application>
  <PresentationFormat>On-screen Show (4:3)</PresentationFormat>
  <Paragraphs>154</Paragraphs>
  <Slides>59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5" baseType="lpstr">
      <vt:lpstr>Arial</vt:lpstr>
      <vt:lpstr>Calibri</vt:lpstr>
      <vt:lpstr>Noto Sans Symbols</vt:lpstr>
      <vt:lpstr>Times New Roman</vt:lpstr>
      <vt:lpstr>Wingdings</vt:lpstr>
      <vt:lpstr>Office Theme</vt:lpstr>
      <vt:lpstr>THYROID DISORDERS </vt:lpstr>
      <vt:lpstr>INTRODUCTION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THYROTOXICOSIS</vt:lpstr>
      <vt:lpstr>PowerPoint Presentation</vt:lpstr>
      <vt:lpstr>GRAVE’S DISEASE</vt:lpstr>
      <vt:lpstr>Signs and symptoms</vt:lpstr>
      <vt:lpstr>PowerPoint Presentation</vt:lpstr>
      <vt:lpstr>PowerPoint Presentation</vt:lpstr>
      <vt:lpstr>PowerPoint Presentation</vt:lpstr>
      <vt:lpstr>PowerPoint Presentation</vt:lpstr>
      <vt:lpstr>Graves’ Disease</vt:lpstr>
      <vt:lpstr>Investigations</vt:lpstr>
      <vt:lpstr>PowerPoint Presentation</vt:lpstr>
      <vt:lpstr>PowerPoint Presentation</vt:lpstr>
      <vt:lpstr>PowerPoint Presentation</vt:lpstr>
      <vt:lpstr>MULTINODULAR GOITRE</vt:lpstr>
      <vt:lpstr>Symptoms</vt:lpstr>
      <vt:lpstr>Management</vt:lpstr>
      <vt:lpstr>Thyroidectomy</vt:lpstr>
      <vt:lpstr>Complications</vt:lpstr>
      <vt:lpstr>THYROID STORM</vt:lpstr>
      <vt:lpstr>PowerPoint Presentation</vt:lpstr>
      <vt:lpstr>PowerPoint Presentation</vt:lpstr>
      <vt:lpstr>HYPOTHYROIDISM</vt:lpstr>
      <vt:lpstr>PowerPoint Presentation</vt:lpstr>
      <vt:lpstr>HASHIMOTO’S THYROIDITIS</vt:lpstr>
      <vt:lpstr>PowerPoint Presentation</vt:lpstr>
      <vt:lpstr>PowerPoint Presentation</vt:lpstr>
      <vt:lpstr>MYXOEDEMA</vt:lpstr>
      <vt:lpstr>PowerPoint Presentation</vt:lpstr>
      <vt:lpstr>PowerPoint Presentation</vt:lpstr>
      <vt:lpstr>PowerPoint Presentation</vt:lpstr>
      <vt:lpstr>PowerPoint Presentation</vt:lpstr>
      <vt:lpstr>Treatment</vt:lpstr>
      <vt:lpstr>PowerPoint Presentation</vt:lpstr>
      <vt:lpstr>PowerPoint Presentation</vt:lpstr>
      <vt:lpstr>MYXOEDEMA COMA</vt:lpstr>
      <vt:lpstr>PowerPoint Presentation</vt:lpstr>
      <vt:lpstr>Management of Myxedema Coma</vt:lpstr>
      <vt:lpstr>Management of Myxedema Coma</vt:lpstr>
      <vt:lpstr>PowerPoint Presentation</vt:lpstr>
      <vt:lpstr>PowerPoint Presentation</vt:lpstr>
      <vt:lpstr>PowerPoint Presentation</vt:lpstr>
      <vt:lpstr>Thyroid tumors</vt:lpstr>
      <vt:lpstr>PowerPoint Presentation</vt:lpstr>
      <vt:lpstr>PowerPoint Presentation</vt:lpstr>
      <vt:lpstr>PowerPoint Presentation</vt:lpstr>
      <vt:lpstr>PowerPoint Presentation</vt:lpstr>
      <vt:lpstr>THANKYOU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THYROID DISORDERS -</dc:title>
  <dc:creator>Ahmed ElAzony</dc:creator>
  <cp:lastModifiedBy>Admin</cp:lastModifiedBy>
  <cp:revision>100</cp:revision>
  <dcterms:created xsi:type="dcterms:W3CDTF">2019-04-16T21:57:36Z</dcterms:created>
  <dcterms:modified xsi:type="dcterms:W3CDTF">2022-09-28T04:42:03Z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2013-04-09T00:00:00Z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2019-04-16T00:00:00Z</vt:filetime>
  </property>
  <property fmtid="{D5CDD505-2E9C-101B-9397-08002B2CF9AE}" pid="5" name="ContentTypeId">
    <vt:lpwstr>0x01010087086C76D59CB3499B2725339C538197</vt:lpwstr>
  </property>
</Properties>
</file>