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5"/>
  </p:notesMasterIdLst>
  <p:sldIdLst>
    <p:sldId id="256" r:id="rId4"/>
    <p:sldId id="270" r:id="rId5"/>
    <p:sldId id="284" r:id="rId6"/>
    <p:sldId id="271" r:id="rId7"/>
    <p:sldId id="257" r:id="rId8"/>
    <p:sldId id="272" r:id="rId9"/>
    <p:sldId id="286" r:id="rId10"/>
    <p:sldId id="273" r:id="rId11"/>
    <p:sldId id="268" r:id="rId12"/>
    <p:sldId id="278" r:id="rId13"/>
    <p:sldId id="274" r:id="rId14"/>
    <p:sldId id="275" r:id="rId15"/>
    <p:sldId id="291" r:id="rId16"/>
    <p:sldId id="276" r:id="rId17"/>
    <p:sldId id="277" r:id="rId18"/>
    <p:sldId id="279" r:id="rId19"/>
    <p:sldId id="289" r:id="rId20"/>
    <p:sldId id="280" r:id="rId21"/>
    <p:sldId id="282" r:id="rId22"/>
    <p:sldId id="290" r:id="rId23"/>
    <p:sldId id="283" r:id="rId24"/>
  </p:sldIdLst>
  <p:sldSz cx="9144000" cy="6858000" type="screen4x3"/>
  <p:notesSz cx="6858000" cy="9144000"/>
  <p:defaultTextStyle>
    <a:defPPr>
      <a:defRPr lang="ar-SA"/>
    </a:defPPr>
    <a:lvl1pPr algn="l" rtl="0" eaLnBrk="0" fontAlgn="base" hangingPunct="0">
      <a:spcBef>
        <a:spcPct val="0"/>
      </a:spcBef>
      <a:spcAft>
        <a:spcPct val="0"/>
      </a:spcAft>
      <a:defRPr sz="2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2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2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2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2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E9B3"/>
    <a:srgbClr val="F6FC08"/>
    <a:srgbClr val="F70D13"/>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presProps" Target="presProps.xml" /><Relationship Id="rId3" Type="http://schemas.openxmlformats.org/officeDocument/2006/relationships/slideMaster" Target="slideMasters/slideMaster1.xml" /><Relationship Id="rId21" Type="http://schemas.openxmlformats.org/officeDocument/2006/relationships/slide" Target="slides/slide18.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notesMaster" Target="notesMasters/notesMaster1.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29" Type="http://schemas.openxmlformats.org/officeDocument/2006/relationships/tableStyles" Target="tableStyle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slide" Target="slides/slide21.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theme" Target="theme/theme1.xml" /><Relationship Id="rId10" Type="http://schemas.openxmlformats.org/officeDocument/2006/relationships/slide" Target="slides/slide7.xml" /><Relationship Id="rId19" Type="http://schemas.openxmlformats.org/officeDocument/2006/relationships/slide" Target="slides/slide16.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F626650-5638-404B-A564-4107DDF072A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eaLnBrk="1" hangingPunct="1">
              <a:defRPr sz="1200">
                <a:latin typeface="Arial" charset="0"/>
                <a:cs typeface="Arial" charset="0"/>
              </a:defRPr>
            </a:lvl1pPr>
          </a:lstStyle>
          <a:p>
            <a:pPr>
              <a:defRPr/>
            </a:pPr>
            <a:endParaRPr lang="en-AU"/>
          </a:p>
        </p:txBody>
      </p:sp>
      <p:sp>
        <p:nvSpPr>
          <p:cNvPr id="8195" name="Rectangle 3">
            <a:extLst>
              <a:ext uri="{FF2B5EF4-FFF2-40B4-BE49-F238E27FC236}">
                <a16:creationId xmlns:a16="http://schemas.microsoft.com/office/drawing/2014/main" id="{6BEE1FE7-AF13-4455-B977-DFF66E8D6E0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latin typeface="Arial" charset="0"/>
                <a:cs typeface="Arial" charset="0"/>
              </a:defRPr>
            </a:lvl1pPr>
          </a:lstStyle>
          <a:p>
            <a:pPr>
              <a:defRPr/>
            </a:pPr>
            <a:endParaRPr lang="en-AU"/>
          </a:p>
        </p:txBody>
      </p:sp>
      <p:sp>
        <p:nvSpPr>
          <p:cNvPr id="2052" name="Rectangle 4">
            <a:extLst>
              <a:ext uri="{FF2B5EF4-FFF2-40B4-BE49-F238E27FC236}">
                <a16:creationId xmlns:a16="http://schemas.microsoft.com/office/drawing/2014/main" id="{0DF3CBBC-3333-4A41-AA02-B3BF626C9D9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a:extLst>
              <a:ext uri="{FF2B5EF4-FFF2-40B4-BE49-F238E27FC236}">
                <a16:creationId xmlns:a16="http://schemas.microsoft.com/office/drawing/2014/main" id="{99F244CC-469C-4721-BDAE-836B9394E5CC}"/>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198" name="Rectangle 6">
            <a:extLst>
              <a:ext uri="{FF2B5EF4-FFF2-40B4-BE49-F238E27FC236}">
                <a16:creationId xmlns:a16="http://schemas.microsoft.com/office/drawing/2014/main" id="{D52B208D-EF62-4CBE-ADFC-88F94E4C3FF0}"/>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1" eaLnBrk="1" hangingPunct="1">
              <a:defRPr sz="1200">
                <a:latin typeface="Arial" charset="0"/>
                <a:cs typeface="Arial" charset="0"/>
              </a:defRPr>
            </a:lvl1pPr>
          </a:lstStyle>
          <a:p>
            <a:pPr>
              <a:defRPr/>
            </a:pPr>
            <a:endParaRPr lang="en-AU"/>
          </a:p>
        </p:txBody>
      </p:sp>
      <p:sp>
        <p:nvSpPr>
          <p:cNvPr id="8199" name="Rectangle 7">
            <a:extLst>
              <a:ext uri="{FF2B5EF4-FFF2-40B4-BE49-F238E27FC236}">
                <a16:creationId xmlns:a16="http://schemas.microsoft.com/office/drawing/2014/main" id="{E794FBE2-C212-41BF-9F5B-4DE147B86AAE}"/>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lvl1pPr>
          </a:lstStyle>
          <a:p>
            <a:fld id="{898344D5-C3DB-4BFD-B3C9-493CF475FB85}" type="slidenum">
              <a:rPr lang="ar-SA" altLang="en-US"/>
              <a:pPr/>
              <a:t>‹#›</a:t>
            </a:fld>
            <a:endParaRPr lang="en-AU"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FF2ECA9-898F-4AC6-844D-EA7280E82C2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363F7FB-D15A-4F72-909A-FD7B2E58F900}" type="slidenum">
              <a:rPr lang="ar-SA" altLang="en-US"/>
              <a:pPr>
                <a:spcBef>
                  <a:spcPct val="0"/>
                </a:spcBef>
              </a:pPr>
              <a:t>1</a:t>
            </a:fld>
            <a:endParaRPr lang="en-AU" altLang="en-US"/>
          </a:p>
        </p:txBody>
      </p:sp>
      <p:sp>
        <p:nvSpPr>
          <p:cNvPr id="4099" name="Rectangle 2">
            <a:extLst>
              <a:ext uri="{FF2B5EF4-FFF2-40B4-BE49-F238E27FC236}">
                <a16:creationId xmlns:a16="http://schemas.microsoft.com/office/drawing/2014/main" id="{BC194009-F493-4E3F-BB78-8BB71CC09532}"/>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C7249484-D5E0-4103-B72D-797AE70A84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C73DCDC4-DD40-4029-9444-6C954A6AB6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6BD8BFE-6F58-4589-BF38-5F1CFB1E2255}" type="slidenum">
              <a:rPr lang="ar-SA" altLang="en-US"/>
              <a:pPr>
                <a:spcBef>
                  <a:spcPct val="0"/>
                </a:spcBef>
              </a:pPr>
              <a:t>10</a:t>
            </a:fld>
            <a:endParaRPr lang="en-AU" altLang="en-US"/>
          </a:p>
        </p:txBody>
      </p:sp>
      <p:sp>
        <p:nvSpPr>
          <p:cNvPr id="22531" name="Rectangle 2">
            <a:extLst>
              <a:ext uri="{FF2B5EF4-FFF2-40B4-BE49-F238E27FC236}">
                <a16:creationId xmlns:a16="http://schemas.microsoft.com/office/drawing/2014/main" id="{A9BC5BB9-332E-4D81-945F-BEB5FB4E5531}"/>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2B3CF2B4-1DEC-46CF-AD01-222A787B59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968A46A9-CAA9-453F-AA9D-96FC4485422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0844812-0173-4DEB-A1F7-E9951D1AF783}" type="slidenum">
              <a:rPr lang="ar-SA" altLang="en-US"/>
              <a:pPr>
                <a:spcBef>
                  <a:spcPct val="0"/>
                </a:spcBef>
              </a:pPr>
              <a:t>11</a:t>
            </a:fld>
            <a:endParaRPr lang="en-AU" altLang="en-US"/>
          </a:p>
        </p:txBody>
      </p:sp>
      <p:sp>
        <p:nvSpPr>
          <p:cNvPr id="24579" name="Rectangle 2">
            <a:extLst>
              <a:ext uri="{FF2B5EF4-FFF2-40B4-BE49-F238E27FC236}">
                <a16:creationId xmlns:a16="http://schemas.microsoft.com/office/drawing/2014/main" id="{9874B88E-E8B3-47DD-9DD4-0DCEBD0D3E84}"/>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7CCE6AA9-D04C-4FFB-A090-121314B3F0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EB40EEEE-316E-4196-B11A-F7B1017992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70FC315-D6B0-474D-A539-04E4026A33F8}" type="slidenum">
              <a:rPr lang="ar-SA" altLang="en-US"/>
              <a:pPr>
                <a:spcBef>
                  <a:spcPct val="0"/>
                </a:spcBef>
              </a:pPr>
              <a:t>12</a:t>
            </a:fld>
            <a:endParaRPr lang="en-AU" altLang="en-US"/>
          </a:p>
        </p:txBody>
      </p:sp>
      <p:sp>
        <p:nvSpPr>
          <p:cNvPr id="26627" name="Rectangle 2">
            <a:extLst>
              <a:ext uri="{FF2B5EF4-FFF2-40B4-BE49-F238E27FC236}">
                <a16:creationId xmlns:a16="http://schemas.microsoft.com/office/drawing/2014/main" id="{5CAF09E8-FF19-4AD2-82C3-F49034748496}"/>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F6A7E421-08CE-458C-9EBC-27623304F5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E51BCC8F-6064-4760-98A5-10F10077B21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9FFEEA8-B620-447E-835C-544FA1BB16BB}" type="slidenum">
              <a:rPr lang="ar-SA" altLang="en-US"/>
              <a:pPr>
                <a:spcBef>
                  <a:spcPct val="0"/>
                </a:spcBef>
              </a:pPr>
              <a:t>13</a:t>
            </a:fld>
            <a:endParaRPr lang="en-AU" altLang="en-US"/>
          </a:p>
        </p:txBody>
      </p:sp>
      <p:sp>
        <p:nvSpPr>
          <p:cNvPr id="28675" name="Rectangle 2">
            <a:extLst>
              <a:ext uri="{FF2B5EF4-FFF2-40B4-BE49-F238E27FC236}">
                <a16:creationId xmlns:a16="http://schemas.microsoft.com/office/drawing/2014/main" id="{972ACBED-78C6-4037-8043-6D0016E8C04E}"/>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2AB6E493-4446-4352-AF0D-C7C897D950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22674365-1A61-405A-9AAE-8495E400F4D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C10FD73-E9FE-41BC-A0FA-33F51B4178CB}" type="slidenum">
              <a:rPr lang="ar-SA" altLang="en-US"/>
              <a:pPr>
                <a:spcBef>
                  <a:spcPct val="0"/>
                </a:spcBef>
              </a:pPr>
              <a:t>14</a:t>
            </a:fld>
            <a:endParaRPr lang="en-AU" altLang="en-US"/>
          </a:p>
        </p:txBody>
      </p:sp>
      <p:sp>
        <p:nvSpPr>
          <p:cNvPr id="30723" name="Rectangle 2">
            <a:extLst>
              <a:ext uri="{FF2B5EF4-FFF2-40B4-BE49-F238E27FC236}">
                <a16:creationId xmlns:a16="http://schemas.microsoft.com/office/drawing/2014/main" id="{E799BDBF-E47E-40E1-BA32-9F6ECD0B0B69}"/>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286F07D4-832A-46DB-A57D-99B558374E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ABA086D0-AD48-4C8E-A1FA-386BDE92A47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F0B2EBD-6EB0-456A-8344-C85A1C3CEBF5}" type="slidenum">
              <a:rPr lang="ar-SA" altLang="en-US"/>
              <a:pPr>
                <a:spcBef>
                  <a:spcPct val="0"/>
                </a:spcBef>
              </a:pPr>
              <a:t>15</a:t>
            </a:fld>
            <a:endParaRPr lang="en-AU" altLang="en-US"/>
          </a:p>
        </p:txBody>
      </p:sp>
      <p:sp>
        <p:nvSpPr>
          <p:cNvPr id="32771" name="Rectangle 2">
            <a:extLst>
              <a:ext uri="{FF2B5EF4-FFF2-40B4-BE49-F238E27FC236}">
                <a16:creationId xmlns:a16="http://schemas.microsoft.com/office/drawing/2014/main" id="{AC7C9486-08CA-469B-ADE2-83BBFB13AC2C}"/>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7A8DA3CC-D4FC-423D-ADB6-19549E1085C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FAB40F62-0C31-403F-A8E3-83B32CFF5E9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95B205A-DD15-4787-9D28-FDD41DFA756E}" type="slidenum">
              <a:rPr lang="ar-SA" altLang="en-US"/>
              <a:pPr>
                <a:spcBef>
                  <a:spcPct val="0"/>
                </a:spcBef>
              </a:pPr>
              <a:t>16</a:t>
            </a:fld>
            <a:endParaRPr lang="en-AU" altLang="en-US"/>
          </a:p>
        </p:txBody>
      </p:sp>
      <p:sp>
        <p:nvSpPr>
          <p:cNvPr id="34819" name="Rectangle 2">
            <a:extLst>
              <a:ext uri="{FF2B5EF4-FFF2-40B4-BE49-F238E27FC236}">
                <a16:creationId xmlns:a16="http://schemas.microsoft.com/office/drawing/2014/main" id="{41F81644-8220-4A9F-B6C8-7DB9085ACD4F}"/>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A868A68B-9961-42C0-827E-3309299890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08F70135-9BCB-48E7-A6EF-7B28B4F9EA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2BA0DA4-6EF8-4DDA-B17A-5AEA69DB2B83}" type="slidenum">
              <a:rPr lang="ar-SA" altLang="en-US"/>
              <a:pPr>
                <a:spcBef>
                  <a:spcPct val="0"/>
                </a:spcBef>
              </a:pPr>
              <a:t>17</a:t>
            </a:fld>
            <a:endParaRPr lang="en-AU" altLang="en-US"/>
          </a:p>
        </p:txBody>
      </p:sp>
      <p:sp>
        <p:nvSpPr>
          <p:cNvPr id="36867" name="Rectangle 2">
            <a:extLst>
              <a:ext uri="{FF2B5EF4-FFF2-40B4-BE49-F238E27FC236}">
                <a16:creationId xmlns:a16="http://schemas.microsoft.com/office/drawing/2014/main" id="{45711B08-F091-4A90-A125-7BEB9A8A2C17}"/>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F2F359F5-8826-40FF-9031-625640E6558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22CE3D99-5309-4C5E-81AF-71978F1152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2903707-DC55-4090-9833-D236606865A7}" type="slidenum">
              <a:rPr lang="ar-SA" altLang="en-US"/>
              <a:pPr>
                <a:spcBef>
                  <a:spcPct val="0"/>
                </a:spcBef>
              </a:pPr>
              <a:t>18</a:t>
            </a:fld>
            <a:endParaRPr lang="en-AU" altLang="en-US"/>
          </a:p>
        </p:txBody>
      </p:sp>
      <p:sp>
        <p:nvSpPr>
          <p:cNvPr id="38915" name="Rectangle 2">
            <a:extLst>
              <a:ext uri="{FF2B5EF4-FFF2-40B4-BE49-F238E27FC236}">
                <a16:creationId xmlns:a16="http://schemas.microsoft.com/office/drawing/2014/main" id="{DF04B5CC-9440-4734-B011-5DC9034E5F52}"/>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1CE37282-346D-477A-A2F3-0BA01F9B06B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516C2D68-F156-4F42-9B4D-F6D0211356B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3D5B2D-4729-4225-A64F-AA63692833E7}" type="slidenum">
              <a:rPr lang="ar-SA" altLang="en-US"/>
              <a:pPr>
                <a:spcBef>
                  <a:spcPct val="0"/>
                </a:spcBef>
              </a:pPr>
              <a:t>19</a:t>
            </a:fld>
            <a:endParaRPr lang="en-AU" altLang="en-US"/>
          </a:p>
        </p:txBody>
      </p:sp>
      <p:sp>
        <p:nvSpPr>
          <p:cNvPr id="40963" name="Rectangle 2">
            <a:extLst>
              <a:ext uri="{FF2B5EF4-FFF2-40B4-BE49-F238E27FC236}">
                <a16:creationId xmlns:a16="http://schemas.microsoft.com/office/drawing/2014/main" id="{CB433D9E-D7A7-4968-BB4B-400513DB7EAD}"/>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053401F0-B6A9-4AE1-B555-EE6511F3BE9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64F96BC-7C8C-4F5B-93D2-0697DE34C34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D2A7C1C-1074-4616-BEBF-8B8E6E3343B1}" type="slidenum">
              <a:rPr lang="ar-SA" altLang="en-US"/>
              <a:pPr>
                <a:spcBef>
                  <a:spcPct val="0"/>
                </a:spcBef>
              </a:pPr>
              <a:t>2</a:t>
            </a:fld>
            <a:endParaRPr lang="en-AU" altLang="en-US"/>
          </a:p>
        </p:txBody>
      </p:sp>
      <p:sp>
        <p:nvSpPr>
          <p:cNvPr id="6147" name="Rectangle 2">
            <a:extLst>
              <a:ext uri="{FF2B5EF4-FFF2-40B4-BE49-F238E27FC236}">
                <a16:creationId xmlns:a16="http://schemas.microsoft.com/office/drawing/2014/main" id="{BFE912AC-F273-4C42-A110-8296D1EDABEF}"/>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A87AF6CA-E083-47F3-9CBC-13CD024E79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F2A21FDF-1EDB-4837-A93C-5259FABBF0B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92BDA98-F156-4DF4-A328-DF11F699DFA4}" type="slidenum">
              <a:rPr lang="ar-SA" altLang="en-US"/>
              <a:pPr>
                <a:spcBef>
                  <a:spcPct val="0"/>
                </a:spcBef>
              </a:pPr>
              <a:t>21</a:t>
            </a:fld>
            <a:endParaRPr lang="en-AU" altLang="en-US"/>
          </a:p>
        </p:txBody>
      </p:sp>
      <p:sp>
        <p:nvSpPr>
          <p:cNvPr id="44035" name="Rectangle 2">
            <a:extLst>
              <a:ext uri="{FF2B5EF4-FFF2-40B4-BE49-F238E27FC236}">
                <a16:creationId xmlns:a16="http://schemas.microsoft.com/office/drawing/2014/main" id="{B20192D7-825C-437F-ADE6-780118FCD036}"/>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33850DE8-0F41-470D-834D-67857A37D8A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A58EA0CC-67D1-4056-BE37-F702250EEE9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E554056-1234-4E9A-8EB3-9FF826D9B1CD}" type="slidenum">
              <a:rPr lang="ar-SA" altLang="en-US"/>
              <a:pPr>
                <a:spcBef>
                  <a:spcPct val="0"/>
                </a:spcBef>
              </a:pPr>
              <a:t>3</a:t>
            </a:fld>
            <a:endParaRPr lang="en-AU" altLang="en-US"/>
          </a:p>
        </p:txBody>
      </p:sp>
      <p:sp>
        <p:nvSpPr>
          <p:cNvPr id="8195" name="Rectangle 2">
            <a:extLst>
              <a:ext uri="{FF2B5EF4-FFF2-40B4-BE49-F238E27FC236}">
                <a16:creationId xmlns:a16="http://schemas.microsoft.com/office/drawing/2014/main" id="{50B0D627-25AE-4E3B-B5FC-0E376CC65888}"/>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00A82C7D-9370-4A19-8B2A-3CEB3F92D20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101C102B-F2C3-4C68-8749-77525E2F1DF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3D3E600-A8F7-49A8-9DB3-FC94502390E6}" type="slidenum">
              <a:rPr lang="ar-SA" altLang="en-US"/>
              <a:pPr>
                <a:spcBef>
                  <a:spcPct val="0"/>
                </a:spcBef>
              </a:pPr>
              <a:t>4</a:t>
            </a:fld>
            <a:endParaRPr lang="en-AU" altLang="en-US"/>
          </a:p>
        </p:txBody>
      </p:sp>
      <p:sp>
        <p:nvSpPr>
          <p:cNvPr id="10243" name="Rectangle 2">
            <a:extLst>
              <a:ext uri="{FF2B5EF4-FFF2-40B4-BE49-F238E27FC236}">
                <a16:creationId xmlns:a16="http://schemas.microsoft.com/office/drawing/2014/main" id="{656AE6AC-6E48-43A9-B79F-CD69B32A30EF}"/>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21768BD6-984E-437F-9407-3DED020872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D6DC57C6-DE1C-4DD4-ABA8-8C937DAE90F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73AF3D1-3432-4961-8AB9-48FF92E0BE21}" type="slidenum">
              <a:rPr lang="ar-SA" altLang="en-US"/>
              <a:pPr>
                <a:spcBef>
                  <a:spcPct val="0"/>
                </a:spcBef>
              </a:pPr>
              <a:t>5</a:t>
            </a:fld>
            <a:endParaRPr lang="en-AU" altLang="en-US"/>
          </a:p>
        </p:txBody>
      </p:sp>
      <p:sp>
        <p:nvSpPr>
          <p:cNvPr id="12291" name="Rectangle 2">
            <a:extLst>
              <a:ext uri="{FF2B5EF4-FFF2-40B4-BE49-F238E27FC236}">
                <a16:creationId xmlns:a16="http://schemas.microsoft.com/office/drawing/2014/main" id="{DDDAB1E9-87F3-4FA1-9F4D-531EB16956C8}"/>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E279872D-DCF1-4FC3-B6D8-0A3CF8E260B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D8A533FD-0472-4EDC-AA9F-E6ED034991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6DB7AD0-3715-4D76-898C-8DA3F1829429}" type="slidenum">
              <a:rPr lang="ar-SA" altLang="en-US"/>
              <a:pPr>
                <a:spcBef>
                  <a:spcPct val="0"/>
                </a:spcBef>
              </a:pPr>
              <a:t>6</a:t>
            </a:fld>
            <a:endParaRPr lang="en-AU" altLang="en-US"/>
          </a:p>
        </p:txBody>
      </p:sp>
      <p:sp>
        <p:nvSpPr>
          <p:cNvPr id="14339" name="Rectangle 2">
            <a:extLst>
              <a:ext uri="{FF2B5EF4-FFF2-40B4-BE49-F238E27FC236}">
                <a16:creationId xmlns:a16="http://schemas.microsoft.com/office/drawing/2014/main" id="{7D264D8E-9A7F-4A96-A941-73AD81B5B8D7}"/>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3C504450-B216-407F-AB66-B4D5FF1D44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37B6EE07-F4D8-4BFA-A656-CA820FC5946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79B160A-C7E6-4075-9DB1-9DE344EE8D4B}" type="slidenum">
              <a:rPr lang="ar-SA" altLang="en-US"/>
              <a:pPr>
                <a:spcBef>
                  <a:spcPct val="0"/>
                </a:spcBef>
              </a:pPr>
              <a:t>7</a:t>
            </a:fld>
            <a:endParaRPr lang="en-AU" altLang="en-US"/>
          </a:p>
        </p:txBody>
      </p:sp>
      <p:sp>
        <p:nvSpPr>
          <p:cNvPr id="16387" name="Rectangle 2">
            <a:extLst>
              <a:ext uri="{FF2B5EF4-FFF2-40B4-BE49-F238E27FC236}">
                <a16:creationId xmlns:a16="http://schemas.microsoft.com/office/drawing/2014/main" id="{20B9D5E9-6BD9-4993-B7D5-B4104F630C07}"/>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110474FE-035B-4961-9FEC-A2F0F8BE68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D09E7694-74B5-4811-AA42-6C27983A299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7F8DBE0-5BC2-45E1-89D4-87BA713A351E}" type="slidenum">
              <a:rPr lang="ar-SA" altLang="en-US"/>
              <a:pPr>
                <a:spcBef>
                  <a:spcPct val="0"/>
                </a:spcBef>
              </a:pPr>
              <a:t>8</a:t>
            </a:fld>
            <a:endParaRPr lang="en-AU" altLang="en-US"/>
          </a:p>
        </p:txBody>
      </p:sp>
      <p:sp>
        <p:nvSpPr>
          <p:cNvPr id="18435" name="Rectangle 2">
            <a:extLst>
              <a:ext uri="{FF2B5EF4-FFF2-40B4-BE49-F238E27FC236}">
                <a16:creationId xmlns:a16="http://schemas.microsoft.com/office/drawing/2014/main" id="{5F6FE360-CDF8-408D-A4A3-5D108C0D8436}"/>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AABC41C0-83F1-4918-B556-1D87D62736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4A37944B-A7AD-4F2E-A86A-6B2CF4224D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9079576-91C9-415A-87A6-00E4F4C05984}" type="slidenum">
              <a:rPr lang="ar-SA" altLang="en-US"/>
              <a:pPr>
                <a:spcBef>
                  <a:spcPct val="0"/>
                </a:spcBef>
              </a:pPr>
              <a:t>9</a:t>
            </a:fld>
            <a:endParaRPr lang="en-AU" altLang="en-US"/>
          </a:p>
        </p:txBody>
      </p:sp>
      <p:sp>
        <p:nvSpPr>
          <p:cNvPr id="20483" name="Rectangle 2">
            <a:extLst>
              <a:ext uri="{FF2B5EF4-FFF2-40B4-BE49-F238E27FC236}">
                <a16:creationId xmlns:a16="http://schemas.microsoft.com/office/drawing/2014/main" id="{1A817E16-7D8E-4414-A480-6720B76E894A}"/>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BED48A6D-A28D-438C-ACC5-984C35CDDC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AU"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787C77E-DFA6-47BF-A1AB-5B4852D756D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B843B3F-FD39-4EC8-9188-2EBF6CE73AA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D325197-F403-49A3-AA06-D8A5FC0AF1CD}"/>
              </a:ext>
            </a:extLst>
          </p:cNvPr>
          <p:cNvSpPr>
            <a:spLocks noGrp="1" noChangeArrowheads="1"/>
          </p:cNvSpPr>
          <p:nvPr>
            <p:ph type="sldNum" sz="quarter" idx="12"/>
          </p:nvPr>
        </p:nvSpPr>
        <p:spPr>
          <a:ln/>
        </p:spPr>
        <p:txBody>
          <a:bodyPr/>
          <a:lstStyle>
            <a:lvl1pPr>
              <a:defRPr/>
            </a:lvl1pPr>
          </a:lstStyle>
          <a:p>
            <a:fld id="{3F7A9FE4-0248-43C4-ABAD-680384F6799B}" type="slidenum">
              <a:rPr lang="ar-SA" altLang="en-US"/>
              <a:pPr/>
              <a:t>‹#›</a:t>
            </a:fld>
            <a:endParaRPr lang="en-US" altLang="en-US"/>
          </a:p>
        </p:txBody>
      </p:sp>
    </p:spTree>
    <p:extLst>
      <p:ext uri="{BB962C8B-B14F-4D97-AF65-F5344CB8AC3E}">
        <p14:creationId xmlns:p14="http://schemas.microsoft.com/office/powerpoint/2010/main" val="4099500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7C08D03-7A9E-4278-A5FD-79BB25C4329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4876280-87B1-44A1-B98B-C2948DBC47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5AF3F4E-BFED-4653-842A-7913FB178CA0}"/>
              </a:ext>
            </a:extLst>
          </p:cNvPr>
          <p:cNvSpPr>
            <a:spLocks noGrp="1" noChangeArrowheads="1"/>
          </p:cNvSpPr>
          <p:nvPr>
            <p:ph type="sldNum" sz="quarter" idx="12"/>
          </p:nvPr>
        </p:nvSpPr>
        <p:spPr>
          <a:ln/>
        </p:spPr>
        <p:txBody>
          <a:bodyPr/>
          <a:lstStyle>
            <a:lvl1pPr>
              <a:defRPr/>
            </a:lvl1pPr>
          </a:lstStyle>
          <a:p>
            <a:fld id="{918E1A01-82CE-4652-A44A-AFB73B7C24D6}" type="slidenum">
              <a:rPr lang="ar-SA" altLang="en-US"/>
              <a:pPr/>
              <a:t>‹#›</a:t>
            </a:fld>
            <a:endParaRPr lang="en-US" altLang="en-US"/>
          </a:p>
        </p:txBody>
      </p:sp>
    </p:spTree>
    <p:extLst>
      <p:ext uri="{BB962C8B-B14F-4D97-AF65-F5344CB8AC3E}">
        <p14:creationId xmlns:p14="http://schemas.microsoft.com/office/powerpoint/2010/main" val="2930676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FB3AECD-4B6B-4D6B-8AA2-9B5BC6CE6F0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0A1C742-4771-4A62-911D-2C657DA471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23DA4CF-5B21-4E4A-B341-5DF2A643CC83}"/>
              </a:ext>
            </a:extLst>
          </p:cNvPr>
          <p:cNvSpPr>
            <a:spLocks noGrp="1" noChangeArrowheads="1"/>
          </p:cNvSpPr>
          <p:nvPr>
            <p:ph type="sldNum" sz="quarter" idx="12"/>
          </p:nvPr>
        </p:nvSpPr>
        <p:spPr>
          <a:ln/>
        </p:spPr>
        <p:txBody>
          <a:bodyPr/>
          <a:lstStyle>
            <a:lvl1pPr>
              <a:defRPr/>
            </a:lvl1pPr>
          </a:lstStyle>
          <a:p>
            <a:fld id="{49465E09-844C-4161-8FCE-63C033BB5617}" type="slidenum">
              <a:rPr lang="ar-SA" altLang="en-US"/>
              <a:pPr/>
              <a:t>‹#›</a:t>
            </a:fld>
            <a:endParaRPr lang="en-US" altLang="en-US"/>
          </a:p>
        </p:txBody>
      </p:sp>
    </p:spTree>
    <p:extLst>
      <p:ext uri="{BB962C8B-B14F-4D97-AF65-F5344CB8AC3E}">
        <p14:creationId xmlns:p14="http://schemas.microsoft.com/office/powerpoint/2010/main" val="2356817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030116D-60EB-4462-9FCF-8BF1B1BE9B7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B7DCA7A-342D-40D7-A1A7-7B44A0656C2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F071DE5-0BE2-4DDA-BDA7-8AFA54D6CBEC}"/>
              </a:ext>
            </a:extLst>
          </p:cNvPr>
          <p:cNvSpPr>
            <a:spLocks noGrp="1" noChangeArrowheads="1"/>
          </p:cNvSpPr>
          <p:nvPr>
            <p:ph type="sldNum" sz="quarter" idx="12"/>
          </p:nvPr>
        </p:nvSpPr>
        <p:spPr>
          <a:ln/>
        </p:spPr>
        <p:txBody>
          <a:bodyPr/>
          <a:lstStyle>
            <a:lvl1pPr>
              <a:defRPr/>
            </a:lvl1pPr>
          </a:lstStyle>
          <a:p>
            <a:fld id="{97A711FE-9F80-4538-9777-42D064949D7E}" type="slidenum">
              <a:rPr lang="ar-SA" altLang="en-US"/>
              <a:pPr/>
              <a:t>‹#›</a:t>
            </a:fld>
            <a:endParaRPr lang="en-US" altLang="en-US"/>
          </a:p>
        </p:txBody>
      </p:sp>
    </p:spTree>
    <p:extLst>
      <p:ext uri="{BB962C8B-B14F-4D97-AF65-F5344CB8AC3E}">
        <p14:creationId xmlns:p14="http://schemas.microsoft.com/office/powerpoint/2010/main" val="3959427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AC03EF4-6FE8-41FB-882E-5EDDE00E100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28D9E33-D954-4E42-9F14-9CAE329AA66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CACCB8D-02C0-4E7B-8150-147E2102F6F6}"/>
              </a:ext>
            </a:extLst>
          </p:cNvPr>
          <p:cNvSpPr>
            <a:spLocks noGrp="1" noChangeArrowheads="1"/>
          </p:cNvSpPr>
          <p:nvPr>
            <p:ph type="sldNum" sz="quarter" idx="12"/>
          </p:nvPr>
        </p:nvSpPr>
        <p:spPr>
          <a:ln/>
        </p:spPr>
        <p:txBody>
          <a:bodyPr/>
          <a:lstStyle>
            <a:lvl1pPr>
              <a:defRPr/>
            </a:lvl1pPr>
          </a:lstStyle>
          <a:p>
            <a:fld id="{2E355198-15BA-4F04-B3E1-7A5D1D36EB7B}" type="slidenum">
              <a:rPr lang="ar-SA" altLang="en-US"/>
              <a:pPr/>
              <a:t>‹#›</a:t>
            </a:fld>
            <a:endParaRPr lang="en-US" altLang="en-US"/>
          </a:p>
        </p:txBody>
      </p:sp>
    </p:spTree>
    <p:extLst>
      <p:ext uri="{BB962C8B-B14F-4D97-AF65-F5344CB8AC3E}">
        <p14:creationId xmlns:p14="http://schemas.microsoft.com/office/powerpoint/2010/main" val="1720963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5A6DC34-10B5-4816-B461-C42E2F49A6C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13CB1D8-AEDE-4410-A912-AEC1C7E82D3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74AF209-9A20-4EFF-824C-586BE6CF61ED}"/>
              </a:ext>
            </a:extLst>
          </p:cNvPr>
          <p:cNvSpPr>
            <a:spLocks noGrp="1" noChangeArrowheads="1"/>
          </p:cNvSpPr>
          <p:nvPr>
            <p:ph type="sldNum" sz="quarter" idx="12"/>
          </p:nvPr>
        </p:nvSpPr>
        <p:spPr>
          <a:ln/>
        </p:spPr>
        <p:txBody>
          <a:bodyPr/>
          <a:lstStyle>
            <a:lvl1pPr>
              <a:defRPr/>
            </a:lvl1pPr>
          </a:lstStyle>
          <a:p>
            <a:fld id="{CFBF1CCF-05B3-4416-9E13-4274B3A2D04E}" type="slidenum">
              <a:rPr lang="ar-SA" altLang="en-US"/>
              <a:pPr/>
              <a:t>‹#›</a:t>
            </a:fld>
            <a:endParaRPr lang="en-US" altLang="en-US"/>
          </a:p>
        </p:txBody>
      </p:sp>
    </p:spTree>
    <p:extLst>
      <p:ext uri="{BB962C8B-B14F-4D97-AF65-F5344CB8AC3E}">
        <p14:creationId xmlns:p14="http://schemas.microsoft.com/office/powerpoint/2010/main" val="1686888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F59EBFD-DE3A-4DA8-B1D2-5DE7F80A490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6FA817BB-B3A2-460B-B2F0-C460AD0672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42231C74-E5C6-4D3C-A14B-3C51FDCE6887}"/>
              </a:ext>
            </a:extLst>
          </p:cNvPr>
          <p:cNvSpPr>
            <a:spLocks noGrp="1" noChangeArrowheads="1"/>
          </p:cNvSpPr>
          <p:nvPr>
            <p:ph type="sldNum" sz="quarter" idx="12"/>
          </p:nvPr>
        </p:nvSpPr>
        <p:spPr>
          <a:ln/>
        </p:spPr>
        <p:txBody>
          <a:bodyPr/>
          <a:lstStyle>
            <a:lvl1pPr>
              <a:defRPr/>
            </a:lvl1pPr>
          </a:lstStyle>
          <a:p>
            <a:fld id="{378F409A-8686-4C10-83CB-B65383520B77}" type="slidenum">
              <a:rPr lang="ar-SA" altLang="en-US"/>
              <a:pPr/>
              <a:t>‹#›</a:t>
            </a:fld>
            <a:endParaRPr lang="en-US" altLang="en-US"/>
          </a:p>
        </p:txBody>
      </p:sp>
    </p:spTree>
    <p:extLst>
      <p:ext uri="{BB962C8B-B14F-4D97-AF65-F5344CB8AC3E}">
        <p14:creationId xmlns:p14="http://schemas.microsoft.com/office/powerpoint/2010/main" val="1148094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6863793-ABE2-4B76-B8FA-A7979B8D9183}"/>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A7CA238-9D80-43A6-9372-4746B8F13FE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DB2A678-C180-49B2-86EB-E8082AAB6224}"/>
              </a:ext>
            </a:extLst>
          </p:cNvPr>
          <p:cNvSpPr>
            <a:spLocks noGrp="1" noChangeArrowheads="1"/>
          </p:cNvSpPr>
          <p:nvPr>
            <p:ph type="sldNum" sz="quarter" idx="12"/>
          </p:nvPr>
        </p:nvSpPr>
        <p:spPr>
          <a:ln/>
        </p:spPr>
        <p:txBody>
          <a:bodyPr/>
          <a:lstStyle>
            <a:lvl1pPr>
              <a:defRPr/>
            </a:lvl1pPr>
          </a:lstStyle>
          <a:p>
            <a:fld id="{C60FE4C2-8B69-4424-9EFA-1FB04067EB75}" type="slidenum">
              <a:rPr lang="ar-SA" altLang="en-US"/>
              <a:pPr/>
              <a:t>‹#›</a:t>
            </a:fld>
            <a:endParaRPr lang="en-US" altLang="en-US"/>
          </a:p>
        </p:txBody>
      </p:sp>
    </p:spTree>
    <p:extLst>
      <p:ext uri="{BB962C8B-B14F-4D97-AF65-F5344CB8AC3E}">
        <p14:creationId xmlns:p14="http://schemas.microsoft.com/office/powerpoint/2010/main" val="738269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D84D563-964D-4493-BBFD-2BFD31F4080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2054109E-0886-4424-BABC-2D1D734895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5D5F0812-5A02-4949-8792-6CA8F89D1442}"/>
              </a:ext>
            </a:extLst>
          </p:cNvPr>
          <p:cNvSpPr>
            <a:spLocks noGrp="1" noChangeArrowheads="1"/>
          </p:cNvSpPr>
          <p:nvPr>
            <p:ph type="sldNum" sz="quarter" idx="12"/>
          </p:nvPr>
        </p:nvSpPr>
        <p:spPr>
          <a:ln/>
        </p:spPr>
        <p:txBody>
          <a:bodyPr/>
          <a:lstStyle>
            <a:lvl1pPr>
              <a:defRPr/>
            </a:lvl1pPr>
          </a:lstStyle>
          <a:p>
            <a:fld id="{55C06FE8-0014-41F5-8466-DF3ACB4085B5}" type="slidenum">
              <a:rPr lang="ar-SA" altLang="en-US"/>
              <a:pPr/>
              <a:t>‹#›</a:t>
            </a:fld>
            <a:endParaRPr lang="en-US" altLang="en-US"/>
          </a:p>
        </p:txBody>
      </p:sp>
    </p:spTree>
    <p:extLst>
      <p:ext uri="{BB962C8B-B14F-4D97-AF65-F5344CB8AC3E}">
        <p14:creationId xmlns:p14="http://schemas.microsoft.com/office/powerpoint/2010/main" val="4082648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E0036C2-7426-49FD-A0BE-726E653CA69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F911428-F171-4A54-B21D-7571A8B788D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639D691-8CEB-4A81-B81F-98763DFC1956}"/>
              </a:ext>
            </a:extLst>
          </p:cNvPr>
          <p:cNvSpPr>
            <a:spLocks noGrp="1" noChangeArrowheads="1"/>
          </p:cNvSpPr>
          <p:nvPr>
            <p:ph type="sldNum" sz="quarter" idx="12"/>
          </p:nvPr>
        </p:nvSpPr>
        <p:spPr>
          <a:ln/>
        </p:spPr>
        <p:txBody>
          <a:bodyPr/>
          <a:lstStyle>
            <a:lvl1pPr>
              <a:defRPr/>
            </a:lvl1pPr>
          </a:lstStyle>
          <a:p>
            <a:fld id="{699B4E74-82FF-4A80-87C1-EAB7B1A35876}" type="slidenum">
              <a:rPr lang="ar-SA" altLang="en-US"/>
              <a:pPr/>
              <a:t>‹#›</a:t>
            </a:fld>
            <a:endParaRPr lang="en-US" altLang="en-US"/>
          </a:p>
        </p:txBody>
      </p:sp>
    </p:spTree>
    <p:extLst>
      <p:ext uri="{BB962C8B-B14F-4D97-AF65-F5344CB8AC3E}">
        <p14:creationId xmlns:p14="http://schemas.microsoft.com/office/powerpoint/2010/main" val="238424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8CA9AAB-62CB-47BD-A661-4AB7D89C15D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E635C3E-BC4C-47EB-9EA1-8A9B977CB46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1F6FA6E-5B44-495C-8FA9-2DC0605494E2}"/>
              </a:ext>
            </a:extLst>
          </p:cNvPr>
          <p:cNvSpPr>
            <a:spLocks noGrp="1" noChangeArrowheads="1"/>
          </p:cNvSpPr>
          <p:nvPr>
            <p:ph type="sldNum" sz="quarter" idx="12"/>
          </p:nvPr>
        </p:nvSpPr>
        <p:spPr>
          <a:ln/>
        </p:spPr>
        <p:txBody>
          <a:bodyPr/>
          <a:lstStyle>
            <a:lvl1pPr>
              <a:defRPr/>
            </a:lvl1pPr>
          </a:lstStyle>
          <a:p>
            <a:fld id="{896D7D95-3CEE-409A-AB51-08DE650A8EE5}" type="slidenum">
              <a:rPr lang="ar-SA" altLang="en-US"/>
              <a:pPr/>
              <a:t>‹#›</a:t>
            </a:fld>
            <a:endParaRPr lang="en-US" altLang="en-US"/>
          </a:p>
        </p:txBody>
      </p:sp>
    </p:spTree>
    <p:extLst>
      <p:ext uri="{BB962C8B-B14F-4D97-AF65-F5344CB8AC3E}">
        <p14:creationId xmlns:p14="http://schemas.microsoft.com/office/powerpoint/2010/main" val="2085497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597A0"/>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C265391-2B40-4D5A-A4A0-DD6B7F6327AD}"/>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7DCDD104-F85E-44BF-85CA-B7D20DD28902}"/>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8866CF38-FB2C-4139-B054-CE6E57C09B8C}"/>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0" eaLnBrk="1" hangingPunct="1">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AAD88CF8-B35B-4095-84BE-9C15851AD2D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rtl="0" eaLnBrk="1" hangingPunct="1">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AEE743F7-E1D8-4293-AE28-0DE6CD852AC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78CF5B74-E57B-4F1E-9786-338D80937D00}" type="slidenum">
              <a:rPr lang="ar-SA"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notesSlide" Target="../notesSlides/notesSlide17.xml" /><Relationship Id="rId1" Type="http://schemas.openxmlformats.org/officeDocument/2006/relationships/slideLayout" Target="../slideLayouts/slideLayout2.xml" /><Relationship Id="rId4" Type="http://schemas.openxmlformats.org/officeDocument/2006/relationships/image" Target="../media/image8.png"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16C2CBB-DB43-47E8-8080-D191DB864003}"/>
              </a:ext>
            </a:extLst>
          </p:cNvPr>
          <p:cNvSpPr>
            <a:spLocks noGrp="1" noChangeArrowheads="1"/>
          </p:cNvSpPr>
          <p:nvPr>
            <p:ph type="ctrTitle"/>
          </p:nvPr>
        </p:nvSpPr>
        <p:spPr>
          <a:xfrm>
            <a:off x="381000" y="2462213"/>
            <a:ext cx="8305800" cy="768350"/>
          </a:xfrm>
          <a:solidFill>
            <a:srgbClr val="FFC000"/>
          </a:solidFill>
          <a:ln w="53975">
            <a:solidFill>
              <a:schemeClr val="accent2"/>
            </a:solidFill>
            <a:miter lim="800000"/>
            <a:headEnd/>
            <a:tailEnd/>
          </a:ln>
        </p:spPr>
        <p:txBody>
          <a:bodyPr>
            <a:spAutoFit/>
          </a:bodyPr>
          <a:lstStyle/>
          <a:p>
            <a:pPr eaLnBrk="1" hangingPunct="1"/>
            <a:r>
              <a:rPr lang="en-AU" altLang="en-US" b="1">
                <a:solidFill>
                  <a:schemeClr val="bg1"/>
                </a:solidFill>
              </a:rPr>
              <a:t>Introduction to Endocrinology</a:t>
            </a:r>
          </a:p>
        </p:txBody>
      </p:sp>
      <p:sp>
        <p:nvSpPr>
          <p:cNvPr id="4099" name="Rectangle 3">
            <a:extLst>
              <a:ext uri="{FF2B5EF4-FFF2-40B4-BE49-F238E27FC236}">
                <a16:creationId xmlns:a16="http://schemas.microsoft.com/office/drawing/2014/main" id="{80CC07BD-B8CD-4E4D-9E2D-096F05490936}"/>
              </a:ext>
            </a:extLst>
          </p:cNvPr>
          <p:cNvSpPr>
            <a:spLocks noGrp="1" noChangeArrowheads="1"/>
          </p:cNvSpPr>
          <p:nvPr>
            <p:ph type="subTitle" idx="1"/>
          </p:nvPr>
        </p:nvSpPr>
        <p:spPr>
          <a:xfrm>
            <a:off x="2743200" y="3962400"/>
            <a:ext cx="3505200" cy="457200"/>
          </a:xfrm>
          <a:solidFill>
            <a:srgbClr val="FFC000"/>
          </a:solidFill>
          <a:ln w="50800">
            <a:solidFill>
              <a:schemeClr val="accent1">
                <a:lumMod val="25000"/>
              </a:schemeClr>
            </a:solidFill>
          </a:ln>
        </p:spPr>
        <p:txBody>
          <a:bodyPr/>
          <a:lstStyle/>
          <a:p>
            <a:pPr eaLnBrk="1" hangingPunct="1">
              <a:defRPr/>
            </a:pPr>
            <a:r>
              <a:rPr lang="en-AU" sz="2000" b="1">
                <a:solidFill>
                  <a:schemeClr val="bg1"/>
                </a:solidFill>
              </a:rPr>
              <a:t>Dr. Jehad Al-Shuneigat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a:extLst>
              <a:ext uri="{FF2B5EF4-FFF2-40B4-BE49-F238E27FC236}">
                <a16:creationId xmlns:a16="http://schemas.microsoft.com/office/drawing/2014/main" id="{68EA5157-0800-4D8A-B2B3-12F48A4EE9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 y="66675"/>
            <a:ext cx="9067800" cy="67532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A2A64B32-7191-4A41-86F6-BDBAA3538C72}"/>
              </a:ext>
            </a:extLst>
          </p:cNvPr>
          <p:cNvSpPr>
            <a:spLocks noGrp="1" noChangeArrowheads="1"/>
          </p:cNvSpPr>
          <p:nvPr>
            <p:ph type="body" idx="1"/>
          </p:nvPr>
        </p:nvSpPr>
        <p:spPr>
          <a:xfrm>
            <a:off x="152400" y="114300"/>
            <a:ext cx="8763000" cy="6553200"/>
          </a:xfrm>
        </p:spPr>
        <p:txBody>
          <a:bodyPr/>
          <a:lstStyle/>
          <a:p>
            <a:pPr algn="l" rtl="0" eaLnBrk="1" hangingPunct="1">
              <a:lnSpc>
                <a:spcPct val="80000"/>
              </a:lnSpc>
              <a:buFontTx/>
              <a:buNone/>
            </a:pPr>
            <a:r>
              <a:rPr lang="en-US" altLang="en-US" sz="2800" b="1" u="sng">
                <a:solidFill>
                  <a:schemeClr val="bg1"/>
                </a:solidFill>
              </a:rPr>
              <a:t>Control of Hormone Secretion</a:t>
            </a:r>
            <a:endParaRPr lang="en-US" altLang="en-US" sz="2800">
              <a:solidFill>
                <a:schemeClr val="bg1"/>
              </a:solidFill>
            </a:endParaRPr>
          </a:p>
          <a:p>
            <a:pPr algn="l" rtl="0" eaLnBrk="1" hangingPunct="1">
              <a:lnSpc>
                <a:spcPct val="80000"/>
              </a:lnSpc>
              <a:buFontTx/>
              <a:buNone/>
            </a:pPr>
            <a:r>
              <a:rPr lang="en-US" altLang="en-US" sz="2800" b="1" u="sng">
                <a:solidFill>
                  <a:schemeClr val="bg1"/>
                </a:solidFill>
              </a:rPr>
              <a:t>1. Neural</a:t>
            </a:r>
            <a:endParaRPr lang="en-US" altLang="en-US" sz="2800" u="sng">
              <a:solidFill>
                <a:schemeClr val="bg1"/>
              </a:solidFill>
            </a:endParaRPr>
          </a:p>
          <a:p>
            <a:pPr algn="l" rtl="0" eaLnBrk="1" hangingPunct="1">
              <a:lnSpc>
                <a:spcPct val="80000"/>
              </a:lnSpc>
              <a:buFontTx/>
              <a:buNone/>
            </a:pPr>
            <a:r>
              <a:rPr lang="en-US" altLang="en-US" sz="2800">
                <a:solidFill>
                  <a:schemeClr val="bg1"/>
                </a:solidFill>
              </a:rPr>
              <a:t>The adrenal medulla is directly stimulated by the sympathetic nervous system. Epinephrine and NE reinforce the actions of the sympathetic nervous system.</a:t>
            </a:r>
            <a:endParaRPr lang="en-US" altLang="en-US" sz="2800" b="1">
              <a:solidFill>
                <a:schemeClr val="bg1"/>
              </a:solidFill>
            </a:endParaRPr>
          </a:p>
          <a:p>
            <a:pPr algn="l" rtl="0" eaLnBrk="1" hangingPunct="1">
              <a:lnSpc>
                <a:spcPct val="80000"/>
              </a:lnSpc>
              <a:buFontTx/>
              <a:buNone/>
            </a:pPr>
            <a:r>
              <a:rPr lang="en-US" altLang="en-US" sz="2800" b="1" u="sng">
                <a:solidFill>
                  <a:schemeClr val="bg1"/>
                </a:solidFill>
              </a:rPr>
              <a:t>2. Hormonal</a:t>
            </a:r>
            <a:endParaRPr lang="en-US" altLang="en-US" sz="2800" u="sng">
              <a:solidFill>
                <a:schemeClr val="bg1"/>
              </a:solidFill>
            </a:endParaRPr>
          </a:p>
          <a:p>
            <a:pPr algn="l" rtl="0" eaLnBrk="1" hangingPunct="1">
              <a:lnSpc>
                <a:spcPct val="80000"/>
              </a:lnSpc>
              <a:buFontTx/>
              <a:buNone/>
            </a:pPr>
            <a:r>
              <a:rPr lang="en-US" altLang="en-US" sz="2800">
                <a:solidFill>
                  <a:schemeClr val="bg1"/>
                </a:solidFill>
              </a:rPr>
              <a:t>Occurs when hormones from one endocrine gland stimulate the secretion of hormones from another endocrine gland. These routes of secretion are usually controlled in a negative feedback manner.</a:t>
            </a:r>
            <a:endParaRPr lang="en-US" altLang="en-US" sz="2800" b="1">
              <a:solidFill>
                <a:schemeClr val="bg1"/>
              </a:solidFill>
            </a:endParaRPr>
          </a:p>
          <a:p>
            <a:pPr algn="l" rtl="0" eaLnBrk="1" hangingPunct="1">
              <a:lnSpc>
                <a:spcPct val="80000"/>
              </a:lnSpc>
              <a:buFontTx/>
              <a:buNone/>
            </a:pPr>
            <a:r>
              <a:rPr lang="en-US" altLang="en-US" sz="2800" b="1" u="sng">
                <a:solidFill>
                  <a:schemeClr val="bg1"/>
                </a:solidFill>
              </a:rPr>
              <a:t>3. Humoral</a:t>
            </a:r>
            <a:endParaRPr lang="en-US" altLang="en-US" sz="2800" u="sng">
              <a:solidFill>
                <a:schemeClr val="bg1"/>
              </a:solidFill>
            </a:endParaRPr>
          </a:p>
          <a:p>
            <a:pPr algn="l" rtl="0" eaLnBrk="1" hangingPunct="1">
              <a:lnSpc>
                <a:spcPct val="80000"/>
              </a:lnSpc>
              <a:buFontTx/>
              <a:buNone/>
            </a:pPr>
            <a:r>
              <a:rPr lang="en-US" altLang="en-US" sz="2800">
                <a:solidFill>
                  <a:schemeClr val="bg1"/>
                </a:solidFill>
              </a:rPr>
              <a:t>Occurs when substances other than hormones control the secretion of endocrine glands.</a:t>
            </a:r>
          </a:p>
          <a:p>
            <a:pPr algn="l" rtl="0" eaLnBrk="1" hangingPunct="1">
              <a:lnSpc>
                <a:spcPct val="80000"/>
              </a:lnSpc>
              <a:buFontTx/>
              <a:buNone/>
            </a:pPr>
            <a:r>
              <a:rPr lang="en-US" altLang="en-US" sz="2800">
                <a:solidFill>
                  <a:schemeClr val="bg1"/>
                </a:solidFill>
              </a:rPr>
              <a:t>E.g. Insulin secretion by the pancreas is determined by several factors. Rise in glucose and amino acids after a meal triggers insulin secretion.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9F04FD88-5AB7-42E2-96E0-8562B7C78E85}"/>
              </a:ext>
            </a:extLst>
          </p:cNvPr>
          <p:cNvSpPr>
            <a:spLocks noGrp="1" noChangeArrowheads="1"/>
          </p:cNvSpPr>
          <p:nvPr>
            <p:ph type="body" idx="1"/>
          </p:nvPr>
        </p:nvSpPr>
        <p:spPr>
          <a:xfrm>
            <a:off x="152400" y="114300"/>
            <a:ext cx="8839200" cy="6553200"/>
          </a:xfrm>
        </p:spPr>
        <p:txBody>
          <a:bodyPr/>
          <a:lstStyle/>
          <a:p>
            <a:pPr algn="l" rtl="0" eaLnBrk="1" hangingPunct="1">
              <a:lnSpc>
                <a:spcPct val="90000"/>
              </a:lnSpc>
            </a:pPr>
            <a:r>
              <a:rPr lang="en-US" altLang="en-US" sz="2400" b="1" u="sng">
                <a:solidFill>
                  <a:schemeClr val="bg1"/>
                </a:solidFill>
              </a:rPr>
              <a:t>Feedback control </a:t>
            </a:r>
            <a:endParaRPr lang="en-US" altLang="en-US" sz="2400" b="1">
              <a:solidFill>
                <a:schemeClr val="bg1"/>
              </a:solidFill>
            </a:endParaRPr>
          </a:p>
          <a:p>
            <a:pPr algn="l" rtl="0" eaLnBrk="1" hangingPunct="1">
              <a:lnSpc>
                <a:spcPct val="90000"/>
              </a:lnSpc>
            </a:pPr>
            <a:r>
              <a:rPr lang="en-US" altLang="en-US" sz="2400">
                <a:solidFill>
                  <a:schemeClr val="bg1"/>
                </a:solidFill>
              </a:rPr>
              <a:t>For the hormones that are regulated by the pituitary gland, a signal is sent from the hypothalamus to the pituitary gland in the form of a "releasing hormone," which stimulates the pituitary to secrete a "stimulating hormone" into the circulation. The stimulating hormone then signals the target gland to secrete its hormone. As the level of this hormone rises in the circulation, the hypothalamus and the pituitary gland shut down secretion of the releasing hormone and the stimulating hormone, which in turn slows the secretion by the target gland. </a:t>
            </a:r>
          </a:p>
          <a:p>
            <a:pPr algn="l" rtl="0" eaLnBrk="1" hangingPunct="1">
              <a:lnSpc>
                <a:spcPct val="90000"/>
              </a:lnSpc>
            </a:pPr>
            <a:r>
              <a:rPr lang="en-US" altLang="en-US" sz="2400">
                <a:solidFill>
                  <a:schemeClr val="bg1"/>
                </a:solidFill>
              </a:rPr>
              <a:t>Example:  Thyrotropin releasing hormone (TRH) produced by the hypothalamus stimulate the release of thyrotropin-stimulating hormone (TSH produced by anterior pituitary gland) which stimulate the release of thyroid hormones. In turn, high level of  thyroid hormones inhibit production and secretion of both TRH and TSH. Decreased production of thyroid hormone results in increased TRH secretion and thus increased thyroid hormone secretion.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3">
            <a:extLst>
              <a:ext uri="{FF2B5EF4-FFF2-40B4-BE49-F238E27FC236}">
                <a16:creationId xmlns:a16="http://schemas.microsoft.com/office/drawing/2014/main" id="{CD3CE542-ADD6-42B4-BE1C-42EB39474625}"/>
              </a:ext>
            </a:extLst>
          </p:cNvPr>
          <p:cNvSpPr txBox="1">
            <a:spLocks noChangeArrowheads="1"/>
          </p:cNvSpPr>
          <p:nvPr/>
        </p:nvSpPr>
        <p:spPr bwMode="auto">
          <a:xfrm>
            <a:off x="4683125" y="685800"/>
            <a:ext cx="4308475"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rtl="0" eaLnBrk="1" hangingPunct="1">
              <a:spcBef>
                <a:spcPct val="50000"/>
              </a:spcBef>
              <a:buFontTx/>
              <a:buNone/>
            </a:pPr>
            <a:r>
              <a:rPr lang="en-US" altLang="en-US" sz="2400" b="1" u="sng">
                <a:solidFill>
                  <a:schemeClr val="bg1"/>
                </a:solidFill>
              </a:rPr>
              <a:t>Feedback control</a:t>
            </a:r>
            <a:r>
              <a:rPr lang="en-US" altLang="en-US" sz="2400" b="1">
                <a:solidFill>
                  <a:schemeClr val="bg1"/>
                </a:solidFill>
              </a:rPr>
              <a:t> </a:t>
            </a:r>
            <a:r>
              <a:rPr lang="en-US" altLang="en-US" sz="2400">
                <a:solidFill>
                  <a:schemeClr val="bg1"/>
                </a:solidFill>
              </a:rPr>
              <a:t>Example: Thyrotropin -</a:t>
            </a:r>
            <a:r>
              <a:rPr lang="en-US" altLang="en-US" sz="2400" u="sng">
                <a:solidFill>
                  <a:schemeClr val="bg1"/>
                </a:solidFill>
              </a:rPr>
              <a:t>Releasing</a:t>
            </a:r>
            <a:r>
              <a:rPr lang="en-US" altLang="en-US" sz="2400">
                <a:solidFill>
                  <a:schemeClr val="bg1"/>
                </a:solidFill>
              </a:rPr>
              <a:t> Hormone (TRH) produced by hypothalamus stimulate pituitary gland to secrete Thyrotropin -</a:t>
            </a:r>
            <a:r>
              <a:rPr lang="en-US" altLang="en-US" sz="2400" u="sng">
                <a:solidFill>
                  <a:schemeClr val="bg1"/>
                </a:solidFill>
              </a:rPr>
              <a:t>stimulating</a:t>
            </a:r>
            <a:r>
              <a:rPr lang="en-US" altLang="en-US" sz="2400">
                <a:solidFill>
                  <a:schemeClr val="bg1"/>
                </a:solidFill>
              </a:rPr>
              <a:t> hormone (TSH). That stimulate the thyroid gland</a:t>
            </a:r>
            <a:r>
              <a:rPr lang="ar-SA" altLang="en-US" sz="2400">
                <a:solidFill>
                  <a:schemeClr val="bg1"/>
                </a:solidFill>
              </a:rPr>
              <a:t> </a:t>
            </a:r>
            <a:r>
              <a:rPr lang="en-US" altLang="en-US" sz="2400">
                <a:solidFill>
                  <a:schemeClr val="bg1"/>
                </a:solidFill>
              </a:rPr>
              <a:t>to release T4 and T3</a:t>
            </a:r>
          </a:p>
          <a:p>
            <a:pPr algn="l" rtl="0" eaLnBrk="1" hangingPunct="1">
              <a:spcBef>
                <a:spcPct val="50000"/>
              </a:spcBef>
              <a:buFontTx/>
              <a:buNone/>
            </a:pPr>
            <a:r>
              <a:rPr lang="en-US" altLang="en-US" sz="2400">
                <a:solidFill>
                  <a:schemeClr val="bg1"/>
                </a:solidFill>
              </a:rPr>
              <a:t>When T4 and T3 levels are high they block the release of TRH and TSH</a:t>
            </a:r>
          </a:p>
        </p:txBody>
      </p:sp>
      <p:pic>
        <p:nvPicPr>
          <p:cNvPr id="27651" name="Picture 6" descr="Thyroid hormone secretion is regulated by feedback loops working at the...  | Download Scientific Diagram">
            <a:extLst>
              <a:ext uri="{FF2B5EF4-FFF2-40B4-BE49-F238E27FC236}">
                <a16:creationId xmlns:a16="http://schemas.microsoft.com/office/drawing/2014/main" id="{6F2AC025-802F-4B25-88C6-C3E6447C89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4450"/>
            <a:ext cx="4454525" cy="673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4F6B4AB3-2AC3-40FA-95DC-9D332B829035}"/>
              </a:ext>
            </a:extLst>
          </p:cNvPr>
          <p:cNvSpPr>
            <a:spLocks noGrp="1" noChangeArrowheads="1"/>
          </p:cNvSpPr>
          <p:nvPr>
            <p:ph type="body" idx="1"/>
          </p:nvPr>
        </p:nvSpPr>
        <p:spPr>
          <a:xfrm>
            <a:off x="0" y="7938"/>
            <a:ext cx="9144000" cy="6477000"/>
          </a:xfrm>
        </p:spPr>
        <p:txBody>
          <a:bodyPr/>
          <a:lstStyle/>
          <a:p>
            <a:pPr algn="l" rtl="0" eaLnBrk="1" hangingPunct="1">
              <a:lnSpc>
                <a:spcPct val="80000"/>
              </a:lnSpc>
            </a:pPr>
            <a:r>
              <a:rPr lang="en-US" altLang="en-US" sz="2000" b="1" u="sng">
                <a:solidFill>
                  <a:schemeClr val="bg1"/>
                </a:solidFill>
              </a:rPr>
              <a:t>Hormone synthesis, storage, secretion and transport </a:t>
            </a:r>
          </a:p>
          <a:p>
            <a:pPr algn="l" rtl="0" eaLnBrk="1" hangingPunct="1">
              <a:lnSpc>
                <a:spcPct val="80000"/>
              </a:lnSpc>
              <a:buFontTx/>
              <a:buNone/>
            </a:pPr>
            <a:r>
              <a:rPr lang="en-US" altLang="en-US" sz="2000" b="1" u="sng">
                <a:solidFill>
                  <a:schemeClr val="bg1"/>
                </a:solidFill>
              </a:rPr>
              <a:t>1- Synthesis</a:t>
            </a:r>
          </a:p>
          <a:p>
            <a:pPr algn="l" rtl="0" eaLnBrk="1" hangingPunct="1">
              <a:lnSpc>
                <a:spcPct val="80000"/>
              </a:lnSpc>
              <a:buFontTx/>
              <a:buNone/>
            </a:pPr>
            <a:r>
              <a:rPr lang="en-US" altLang="en-US" sz="2000">
                <a:solidFill>
                  <a:schemeClr val="bg1"/>
                </a:solidFill>
              </a:rPr>
              <a:t>A-Most protein and peptide hormones require the transcription of a single gene and then translation on ribosome in the rough endoplasmic reticulum. </a:t>
            </a:r>
          </a:p>
          <a:p>
            <a:pPr algn="l" rtl="0" eaLnBrk="1" hangingPunct="1">
              <a:lnSpc>
                <a:spcPct val="80000"/>
              </a:lnSpc>
              <a:buFontTx/>
              <a:buNone/>
            </a:pPr>
            <a:r>
              <a:rPr lang="en-US" altLang="en-US" sz="2000">
                <a:solidFill>
                  <a:schemeClr val="bg1"/>
                </a:solidFill>
              </a:rPr>
              <a:t>B-The synthesis of steroid hormones occurs in the mitochondria and endoplasmic reticulum requires the presence of specific enzymes that convert cholesterol into the appropriate steroid. </a:t>
            </a:r>
          </a:p>
          <a:p>
            <a:pPr algn="l" rtl="0" eaLnBrk="1" hangingPunct="1">
              <a:lnSpc>
                <a:spcPct val="80000"/>
              </a:lnSpc>
            </a:pPr>
            <a:r>
              <a:rPr lang="en-US" altLang="en-US" sz="2000">
                <a:solidFill>
                  <a:schemeClr val="bg1"/>
                </a:solidFill>
              </a:rPr>
              <a:t>Mitochondria  contain the cholesterol side-chain cleavage enzyme, P450scc, and its two electron-transfer partners: ferredoxin reductase and ferredoxin. This enzyme system converts cholesterol to pregnenolone (21 carbon atoms</a:t>
            </a:r>
            <a:endParaRPr lang="en-US" altLang="en-US" sz="2000" b="1">
              <a:solidFill>
                <a:schemeClr val="bg1"/>
              </a:solidFill>
            </a:endParaRPr>
          </a:p>
          <a:p>
            <a:pPr algn="l" rtl="0" eaLnBrk="1" hangingPunct="1">
              <a:lnSpc>
                <a:spcPct val="80000"/>
              </a:lnSpc>
              <a:buFontTx/>
              <a:buNone/>
            </a:pPr>
            <a:r>
              <a:rPr lang="en-US" altLang="en-US" sz="2000" b="1" u="sng">
                <a:solidFill>
                  <a:schemeClr val="bg1"/>
                </a:solidFill>
              </a:rPr>
              <a:t>2- Storage</a:t>
            </a:r>
            <a:r>
              <a:rPr lang="en-US" altLang="en-US" sz="2000" b="1">
                <a:solidFill>
                  <a:schemeClr val="bg1"/>
                </a:solidFill>
              </a:rPr>
              <a:t> </a:t>
            </a:r>
            <a:endParaRPr lang="en-US" altLang="en-US" sz="2000">
              <a:solidFill>
                <a:schemeClr val="bg1"/>
              </a:solidFill>
            </a:endParaRPr>
          </a:p>
          <a:p>
            <a:pPr algn="l" rtl="0" eaLnBrk="1" hangingPunct="1">
              <a:lnSpc>
                <a:spcPct val="80000"/>
              </a:lnSpc>
            </a:pPr>
            <a:r>
              <a:rPr lang="en-US" altLang="en-US" sz="2000">
                <a:solidFill>
                  <a:schemeClr val="bg1"/>
                </a:solidFill>
              </a:rPr>
              <a:t>Protein or peptide hormone-secreting cells store the newly synthesized hormone in small vesicles or secretory granules inside the cell membrane. On the other hand steroid producing hormone cells do not store steroid hormone but synthesis hormone for secretion as required.  </a:t>
            </a:r>
            <a:endParaRPr lang="en-US" altLang="en-US" sz="2000" b="1">
              <a:solidFill>
                <a:schemeClr val="bg1"/>
              </a:solidFill>
            </a:endParaRPr>
          </a:p>
          <a:p>
            <a:pPr algn="l" rtl="0" eaLnBrk="1" hangingPunct="1">
              <a:lnSpc>
                <a:spcPct val="80000"/>
              </a:lnSpc>
              <a:buFontTx/>
              <a:buNone/>
            </a:pPr>
            <a:r>
              <a:rPr lang="en-US" altLang="en-US" sz="2000" b="1" u="sng">
                <a:solidFill>
                  <a:schemeClr val="bg1"/>
                </a:solidFill>
              </a:rPr>
              <a:t>3- Secretion</a:t>
            </a:r>
            <a:r>
              <a:rPr lang="en-US" altLang="en-US" sz="2000" b="1">
                <a:solidFill>
                  <a:schemeClr val="bg1"/>
                </a:solidFill>
              </a:rPr>
              <a:t>  </a:t>
            </a:r>
            <a:endParaRPr lang="en-US" altLang="en-US" sz="2000">
              <a:solidFill>
                <a:schemeClr val="bg1"/>
              </a:solidFill>
            </a:endParaRPr>
          </a:p>
          <a:p>
            <a:pPr algn="l" rtl="0" eaLnBrk="1" hangingPunct="1">
              <a:lnSpc>
                <a:spcPct val="80000"/>
              </a:lnSpc>
            </a:pPr>
            <a:r>
              <a:rPr lang="en-US" altLang="en-US" sz="2000">
                <a:solidFill>
                  <a:schemeClr val="bg1"/>
                </a:solidFill>
              </a:rPr>
              <a:t>The cell requires some stimulus before the stored prohormone is activated and released. The stimulation may be hormonal and usually involve a change in permeability of the cell to Ca</a:t>
            </a:r>
            <a:r>
              <a:rPr lang="en-US" altLang="en-US" sz="2000" b="1" baseline="30000">
                <a:solidFill>
                  <a:schemeClr val="bg1"/>
                </a:solidFill>
              </a:rPr>
              <a:t>2+</a:t>
            </a:r>
            <a:r>
              <a:rPr lang="en-US" altLang="en-US" sz="2000">
                <a:solidFill>
                  <a:schemeClr val="bg1"/>
                </a:solidFill>
              </a:rPr>
              <a:t> ions. The metal ions are required for interaction between the vesicle and plasma membranes and for the activation of enzymes, microfilaments and microtubules. Specific endopeptidases present together with the prohormone in the storage vesicle are activated during the secretory process and produce the active form of the hormone for release from the cell. The mode of secretion from the cell is called exocytosis.</a:t>
            </a:r>
            <a:endParaRPr lang="en-AU" altLang="en-US" sz="200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B5D99F63-FC78-4F26-A34C-6057AA9A7DFC}"/>
              </a:ext>
            </a:extLst>
          </p:cNvPr>
          <p:cNvSpPr>
            <a:spLocks noGrp="1" noChangeArrowheads="1"/>
          </p:cNvSpPr>
          <p:nvPr>
            <p:ph type="body" idx="1"/>
          </p:nvPr>
        </p:nvSpPr>
        <p:spPr>
          <a:xfrm>
            <a:off x="152400" y="114300"/>
            <a:ext cx="8839200" cy="6553200"/>
          </a:xfrm>
        </p:spPr>
        <p:txBody>
          <a:bodyPr/>
          <a:lstStyle/>
          <a:p>
            <a:pPr algn="l" rtl="0" eaLnBrk="1" hangingPunct="1">
              <a:lnSpc>
                <a:spcPct val="80000"/>
              </a:lnSpc>
              <a:buFontTx/>
              <a:buNone/>
            </a:pPr>
            <a:r>
              <a:rPr lang="en-US" altLang="en-US" sz="2200" b="1" u="sng">
                <a:solidFill>
                  <a:schemeClr val="bg1"/>
                </a:solidFill>
              </a:rPr>
              <a:t>4- Transport of hormones in the circulation </a:t>
            </a:r>
          </a:p>
          <a:p>
            <a:pPr algn="l" rtl="0" eaLnBrk="1" hangingPunct="1">
              <a:lnSpc>
                <a:spcPct val="80000"/>
              </a:lnSpc>
            </a:pPr>
            <a:r>
              <a:rPr lang="en-US" altLang="en-US" sz="2200">
                <a:solidFill>
                  <a:schemeClr val="bg1"/>
                </a:solidFill>
              </a:rPr>
              <a:t>Steroid and thyroid hormones are less soluble in aqueous solution (hydrophobic) than</a:t>
            </a:r>
            <a:r>
              <a:rPr lang="en-AU" altLang="ja-JP" sz="2000">
                <a:solidFill>
                  <a:schemeClr val="bg1"/>
                </a:solidFill>
                <a:ea typeface="ＭＳ Ｐゴシック" panose="020B0600070205080204" pitchFamily="34" charset="-128"/>
              </a:rPr>
              <a:t> catecholamine hormones and</a:t>
            </a:r>
            <a:r>
              <a:rPr lang="en-US" altLang="en-US" sz="2200">
                <a:solidFill>
                  <a:schemeClr val="bg1"/>
                </a:solidFill>
              </a:rPr>
              <a:t> protein and peptide hormones (hydrophilic) and over 90% circulate in blood as complexes bound to specific plasma </a:t>
            </a:r>
            <a:r>
              <a:rPr lang="en-US" altLang="en-US" sz="2200" u="sng">
                <a:solidFill>
                  <a:schemeClr val="bg1"/>
                </a:solidFill>
              </a:rPr>
              <a:t>globulins or albumin </a:t>
            </a:r>
            <a:r>
              <a:rPr lang="en-US" altLang="en-US" sz="2200">
                <a:solidFill>
                  <a:schemeClr val="bg1"/>
                </a:solidFill>
              </a:rPr>
              <a:t>and </a:t>
            </a:r>
            <a:r>
              <a:rPr lang="en-AU" altLang="ja-JP" sz="2200">
                <a:solidFill>
                  <a:schemeClr val="bg1"/>
                </a:solidFill>
                <a:ea typeface="ＭＳ Ｐゴシック" panose="020B0600070205080204" pitchFamily="34" charset="-128"/>
              </a:rPr>
              <a:t>a more specific transport protein, such as steroid hormone binding globulin (SHBG) and thyroid hormone-binding globulin (TBG). </a:t>
            </a:r>
            <a:endParaRPr lang="en-US" altLang="en-US" sz="2200">
              <a:solidFill>
                <a:schemeClr val="bg1"/>
              </a:solidFill>
            </a:endParaRPr>
          </a:p>
          <a:p>
            <a:pPr algn="l" rtl="0" eaLnBrk="1" hangingPunct="1">
              <a:lnSpc>
                <a:spcPct val="80000"/>
              </a:lnSpc>
            </a:pPr>
            <a:r>
              <a:rPr lang="en-US" altLang="en-US" sz="2200">
                <a:solidFill>
                  <a:schemeClr val="bg1"/>
                </a:solidFill>
              </a:rPr>
              <a:t>Free hormone (unbound) is the biologically active and not the bound hormone. Bound hormones are not available for diffusion in to cells and thus can't affect the target organ or tissue. </a:t>
            </a:r>
          </a:p>
          <a:p>
            <a:pPr algn="l" rtl="0" eaLnBrk="1" hangingPunct="1">
              <a:lnSpc>
                <a:spcPct val="80000"/>
              </a:lnSpc>
            </a:pPr>
            <a:endParaRPr lang="en-US" altLang="en-US" sz="1200">
              <a:solidFill>
                <a:schemeClr val="bg1"/>
              </a:solidFill>
            </a:endParaRPr>
          </a:p>
          <a:p>
            <a:pPr algn="l" rtl="0" eaLnBrk="1" hangingPunct="1">
              <a:lnSpc>
                <a:spcPct val="80000"/>
              </a:lnSpc>
            </a:pPr>
            <a:r>
              <a:rPr lang="en-US" altLang="en-US" sz="2200">
                <a:solidFill>
                  <a:schemeClr val="bg1"/>
                </a:solidFill>
              </a:rPr>
              <a:t>Bound and free hormones are in equilibrium.</a:t>
            </a:r>
          </a:p>
          <a:p>
            <a:pPr algn="l" rtl="0" eaLnBrk="1" hangingPunct="1">
              <a:lnSpc>
                <a:spcPct val="80000"/>
              </a:lnSpc>
            </a:pPr>
            <a:endParaRPr lang="en-US" altLang="en-US" sz="1200">
              <a:solidFill>
                <a:schemeClr val="bg1"/>
              </a:solidFill>
            </a:endParaRPr>
          </a:p>
          <a:p>
            <a:pPr algn="l" rtl="0" eaLnBrk="1" hangingPunct="1">
              <a:lnSpc>
                <a:spcPct val="80000"/>
              </a:lnSpc>
            </a:pPr>
            <a:r>
              <a:rPr lang="en-US" altLang="en-US" sz="2200">
                <a:solidFill>
                  <a:schemeClr val="bg1"/>
                </a:solidFill>
              </a:rPr>
              <a:t>Therefore, bound hormone act as a storage of free hormone and it regulates the amount of free hormones available for diffusion into tissues.</a:t>
            </a:r>
          </a:p>
          <a:p>
            <a:pPr algn="l" rtl="0" eaLnBrk="1" hangingPunct="1">
              <a:lnSpc>
                <a:spcPct val="80000"/>
              </a:lnSpc>
            </a:pPr>
            <a:r>
              <a:rPr lang="en-US" altLang="en-US" sz="2200">
                <a:solidFill>
                  <a:schemeClr val="bg1"/>
                </a:solidFill>
              </a:rPr>
              <a:t>it has been suggested that the specific binding globulins may interact with membrane receptors and that hormone binding to the globulins initiates a signal transduction pathway.</a:t>
            </a:r>
          </a:p>
          <a:p>
            <a:pPr algn="l" rtl="0" eaLnBrk="1" hangingPunct="1">
              <a:lnSpc>
                <a:spcPct val="80000"/>
              </a:lnSpc>
            </a:pPr>
            <a:r>
              <a:rPr lang="en-US" altLang="en-US" sz="2200">
                <a:solidFill>
                  <a:schemeClr val="bg1"/>
                </a:solidFill>
              </a:rPr>
              <a:t>The rates of metabolism of hormones in the circulation vary but generally speaking the half life (t½) of catecholamines from the adrenal medulla is in the order of seconds, minutes for protein and peptide hormones and hours for steroid and thyroid hormones.</a:t>
            </a:r>
            <a:endParaRPr lang="en-AU" altLang="en-US" sz="220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53B0CF8D-BE34-41B7-AA99-B172358C2E20}"/>
              </a:ext>
            </a:extLst>
          </p:cNvPr>
          <p:cNvSpPr>
            <a:spLocks noGrp="1" noChangeArrowheads="1"/>
          </p:cNvSpPr>
          <p:nvPr>
            <p:ph type="body" idx="1"/>
          </p:nvPr>
        </p:nvSpPr>
        <p:spPr>
          <a:xfrm>
            <a:off x="152400" y="228600"/>
            <a:ext cx="8839200" cy="6400800"/>
          </a:xfrm>
        </p:spPr>
        <p:txBody>
          <a:bodyPr/>
          <a:lstStyle/>
          <a:p>
            <a:pPr algn="ctr" rtl="0" eaLnBrk="1" hangingPunct="1">
              <a:lnSpc>
                <a:spcPct val="80000"/>
              </a:lnSpc>
              <a:buFontTx/>
              <a:buNone/>
            </a:pPr>
            <a:r>
              <a:rPr lang="en-US" altLang="en-US" sz="2800" b="1" u="sng">
                <a:solidFill>
                  <a:schemeClr val="bg1"/>
                </a:solidFill>
              </a:rPr>
              <a:t>Neuroendocrine interactions</a:t>
            </a:r>
            <a:endParaRPr lang="en-US" altLang="en-US" sz="2800" b="1" i="1">
              <a:solidFill>
                <a:schemeClr val="bg1"/>
              </a:solidFill>
            </a:endParaRPr>
          </a:p>
          <a:p>
            <a:pPr algn="l" rtl="0" eaLnBrk="1" hangingPunct="1">
              <a:lnSpc>
                <a:spcPct val="80000"/>
              </a:lnSpc>
            </a:pPr>
            <a:r>
              <a:rPr lang="en-US" altLang="en-US" sz="2800">
                <a:solidFill>
                  <a:schemeClr val="bg1"/>
                </a:solidFill>
              </a:rPr>
              <a:t>How the endocrine and nervous system linked? </a:t>
            </a:r>
          </a:p>
          <a:p>
            <a:pPr algn="l" rtl="0" eaLnBrk="1" hangingPunct="1">
              <a:lnSpc>
                <a:spcPct val="80000"/>
              </a:lnSpc>
            </a:pPr>
            <a:r>
              <a:rPr lang="en-US" altLang="en-US" sz="2800">
                <a:solidFill>
                  <a:schemeClr val="bg1"/>
                </a:solidFill>
              </a:rPr>
              <a:t>Hypothalamus connects these two important communication systems. The hypothalamus is a group of tiny nuclei that lie along the base of the brain near the pituitary gland. The hypothalamus controls the pituitary gland by secreting hormones which control the secretion of many endocrine glands, and this gives the hypothalamus a great deal of control over many body functions. </a:t>
            </a:r>
          </a:p>
          <a:p>
            <a:pPr algn="l" rtl="0" eaLnBrk="1" hangingPunct="1">
              <a:lnSpc>
                <a:spcPct val="80000"/>
              </a:lnSpc>
            </a:pPr>
            <a:r>
              <a:rPr lang="en-US" altLang="en-US" sz="2800">
                <a:solidFill>
                  <a:schemeClr val="bg1"/>
                </a:solidFill>
              </a:rPr>
              <a:t>Moreover, all endocrine glands are innervated by autonomic nerves and these may directly control their endocrine function and/or regulate blood flow (and hence function) within the gland. Hormones, in turn, may affect central nervous system functions such as mood, anxiety and behavior.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a:extLst>
              <a:ext uri="{FF2B5EF4-FFF2-40B4-BE49-F238E27FC236}">
                <a16:creationId xmlns:a16="http://schemas.microsoft.com/office/drawing/2014/main" id="{93EB9A7E-EEA9-40B1-9CA1-59CA65BE80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533400"/>
            <a:ext cx="6629400"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3" name="Picture 4">
            <a:extLst>
              <a:ext uri="{FF2B5EF4-FFF2-40B4-BE49-F238E27FC236}">
                <a16:creationId xmlns:a16="http://schemas.microsoft.com/office/drawing/2014/main" id="{20A30C94-7735-461B-A9EA-3B0F9E701C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06875" y="2152650"/>
            <a:ext cx="2498725" cy="470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8F13D099-E0CF-4638-A171-EDC58E2ADE67}"/>
              </a:ext>
            </a:extLst>
          </p:cNvPr>
          <p:cNvSpPr>
            <a:spLocks noGrp="1" noChangeArrowheads="1"/>
          </p:cNvSpPr>
          <p:nvPr>
            <p:ph type="body" idx="1"/>
          </p:nvPr>
        </p:nvSpPr>
        <p:spPr>
          <a:xfrm>
            <a:off x="152400" y="190500"/>
            <a:ext cx="8763000" cy="6477000"/>
          </a:xfrm>
        </p:spPr>
        <p:txBody>
          <a:bodyPr/>
          <a:lstStyle/>
          <a:p>
            <a:pPr algn="l" rtl="0" eaLnBrk="1" hangingPunct="1">
              <a:lnSpc>
                <a:spcPct val="80000"/>
              </a:lnSpc>
              <a:buFontTx/>
              <a:buNone/>
            </a:pPr>
            <a:r>
              <a:rPr lang="en-US" altLang="en-US" sz="2800">
                <a:solidFill>
                  <a:schemeClr val="bg1"/>
                </a:solidFill>
              </a:rPr>
              <a:t>The physiologic effects of hormones depend largely on their concentration in blood and extracellular fluid. </a:t>
            </a:r>
          </a:p>
          <a:p>
            <a:pPr algn="l" rtl="0" eaLnBrk="1" hangingPunct="1">
              <a:lnSpc>
                <a:spcPct val="80000"/>
              </a:lnSpc>
              <a:buFontTx/>
              <a:buNone/>
            </a:pPr>
            <a:r>
              <a:rPr lang="en-US" altLang="en-US" sz="2800" u="sng">
                <a:solidFill>
                  <a:schemeClr val="bg1"/>
                </a:solidFill>
              </a:rPr>
              <a:t>The concentration of hormone as seen by target cells is determined by three factors: </a:t>
            </a:r>
          </a:p>
          <a:p>
            <a:pPr algn="l" rtl="0" eaLnBrk="1" hangingPunct="1">
              <a:lnSpc>
                <a:spcPct val="80000"/>
              </a:lnSpc>
              <a:buFontTx/>
              <a:buNone/>
            </a:pPr>
            <a:r>
              <a:rPr lang="en-US" altLang="en-US" sz="2800">
                <a:solidFill>
                  <a:schemeClr val="bg1"/>
                </a:solidFill>
              </a:rPr>
              <a:t>1- Rate of production: regulated by positive and negative feedback circuits. </a:t>
            </a:r>
          </a:p>
          <a:p>
            <a:pPr algn="l" rtl="0" eaLnBrk="1" hangingPunct="1">
              <a:lnSpc>
                <a:spcPct val="80000"/>
              </a:lnSpc>
              <a:buFontTx/>
              <a:buNone/>
            </a:pPr>
            <a:r>
              <a:rPr lang="en-US" altLang="en-US" sz="2800">
                <a:solidFill>
                  <a:schemeClr val="bg1"/>
                </a:solidFill>
              </a:rPr>
              <a:t>2- Rate of delivery: An example of this effect is blood flow to a target organ or group of target cells - high blood flow delivers more hormone than low blood flow.</a:t>
            </a:r>
          </a:p>
          <a:p>
            <a:pPr algn="l" rtl="0" eaLnBrk="1" hangingPunct="1">
              <a:lnSpc>
                <a:spcPct val="80000"/>
              </a:lnSpc>
              <a:buFontTx/>
              <a:buNone/>
            </a:pPr>
            <a:r>
              <a:rPr lang="en-US" altLang="en-US" sz="2800">
                <a:solidFill>
                  <a:schemeClr val="bg1"/>
                </a:solidFill>
              </a:rPr>
              <a:t>3- Rate of degradation and elimination: most of hormone is cleared by liver and kidneys. Only a small fraction is removed by target tissue through enzymatic degradation.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a:extLst>
              <a:ext uri="{FF2B5EF4-FFF2-40B4-BE49-F238E27FC236}">
                <a16:creationId xmlns:a16="http://schemas.microsoft.com/office/drawing/2014/main" id="{9983ECDA-B5E0-4BA2-83C3-C35FC103D7FC}"/>
              </a:ext>
            </a:extLst>
          </p:cNvPr>
          <p:cNvSpPr>
            <a:spLocks noGrp="1" noChangeArrowheads="1"/>
          </p:cNvSpPr>
          <p:nvPr>
            <p:ph type="body" idx="1"/>
          </p:nvPr>
        </p:nvSpPr>
        <p:spPr>
          <a:xfrm>
            <a:off x="88900" y="152400"/>
            <a:ext cx="8991600" cy="6553200"/>
          </a:xfrm>
        </p:spPr>
        <p:txBody>
          <a:bodyPr/>
          <a:lstStyle/>
          <a:p>
            <a:pPr algn="l" rtl="0" eaLnBrk="1" hangingPunct="1">
              <a:lnSpc>
                <a:spcPct val="90000"/>
              </a:lnSpc>
            </a:pPr>
            <a:r>
              <a:rPr lang="en-US" altLang="en-US" sz="2200" b="1" u="sng">
                <a:solidFill>
                  <a:schemeClr val="bg1"/>
                </a:solidFill>
              </a:rPr>
              <a:t>Spare receptors</a:t>
            </a:r>
            <a:endParaRPr lang="en-US" altLang="en-US" sz="2200">
              <a:solidFill>
                <a:schemeClr val="bg1"/>
              </a:solidFill>
            </a:endParaRPr>
          </a:p>
          <a:p>
            <a:pPr algn="l" rtl="0" eaLnBrk="1" hangingPunct="1">
              <a:lnSpc>
                <a:spcPct val="90000"/>
              </a:lnSpc>
            </a:pPr>
            <a:r>
              <a:rPr lang="en-US" altLang="en-US" sz="2200" b="1">
                <a:solidFill>
                  <a:schemeClr val="bg1"/>
                </a:solidFill>
              </a:rPr>
              <a:t>Spare receptors</a:t>
            </a:r>
            <a:r>
              <a:rPr lang="en-US" altLang="en-US" sz="2200">
                <a:solidFill>
                  <a:schemeClr val="bg1"/>
                </a:solidFill>
              </a:rPr>
              <a:t> are receptors that exist in excess of those required to produce a full effect. Because  the relationship between receptor occupancy and drug response is hyperbolic.</a:t>
            </a:r>
          </a:p>
          <a:p>
            <a:pPr algn="l" rtl="0" eaLnBrk="1" hangingPunct="1">
              <a:lnSpc>
                <a:spcPct val="90000"/>
              </a:lnSpc>
            </a:pPr>
            <a:r>
              <a:rPr lang="en-US" altLang="en-US" sz="2200">
                <a:solidFill>
                  <a:schemeClr val="bg1"/>
                </a:solidFill>
              </a:rPr>
              <a:t>Spare receptors are receptors which exist in excess of those required to produce a full effect therefore a maximum response can be reached with only 2-3% receptor bonded to hormones. The greater the proportion of spare receptors, the more sensitive the target cell to the hormone</a:t>
            </a:r>
          </a:p>
          <a:p>
            <a:pPr algn="l" rtl="0" eaLnBrk="1" hangingPunct="1">
              <a:lnSpc>
                <a:spcPct val="90000"/>
              </a:lnSpc>
            </a:pPr>
            <a:r>
              <a:rPr lang="en-US" altLang="en-US" sz="2200">
                <a:solidFill>
                  <a:schemeClr val="bg1"/>
                </a:solidFill>
              </a:rPr>
              <a:t>In most systems the maximum biological response is achieved at concentrations of hormone lower than required to occupy all of the receptors on the cell. For examples insulin stimulates maximum glucose oxidation in adipocytes with only 2-3% of receptors bound. Because hormones are normally present at very low concentrations only small receptors are occupied and it is enough to produce maximum effect. And when hormone is at high concentrations all receptors are occupied but without any extra effect. </a:t>
            </a:r>
          </a:p>
          <a:p>
            <a:pPr algn="l" rtl="0" eaLnBrk="1" hangingPunct="1">
              <a:lnSpc>
                <a:spcPct val="90000"/>
              </a:lnSpc>
            </a:pPr>
            <a:r>
              <a:rPr lang="en-US" altLang="en-US" sz="2200">
                <a:solidFill>
                  <a:schemeClr val="bg1"/>
                </a:solidFill>
              </a:rPr>
              <a:t>The effectors can be mobile, rapidly moving from one receptor molecule to another so the more receptors the more it can activate. Beside that the effecter has more opportunities to find and activate a receptor.</a:t>
            </a:r>
            <a:endParaRPr lang="en-AU" altLang="en-US" sz="220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2BC14643-3836-40E4-8579-9FB468FEEDC3}"/>
              </a:ext>
            </a:extLst>
          </p:cNvPr>
          <p:cNvSpPr>
            <a:spLocks noGrp="1" noChangeArrowheads="1"/>
          </p:cNvSpPr>
          <p:nvPr>
            <p:ph type="body" idx="1"/>
          </p:nvPr>
        </p:nvSpPr>
        <p:spPr>
          <a:xfrm>
            <a:off x="228600" y="228600"/>
            <a:ext cx="8763000" cy="6477000"/>
          </a:xfrm>
        </p:spPr>
        <p:txBody>
          <a:bodyPr/>
          <a:lstStyle/>
          <a:p>
            <a:pPr marL="0" indent="0" algn="l" rtl="0" eaLnBrk="1" hangingPunct="1">
              <a:lnSpc>
                <a:spcPct val="80000"/>
              </a:lnSpc>
              <a:buFontTx/>
              <a:buNone/>
            </a:pPr>
            <a:r>
              <a:rPr lang="en-US" altLang="en-US" sz="2300" b="1" u="sng">
                <a:solidFill>
                  <a:schemeClr val="bg1"/>
                </a:solidFill>
              </a:rPr>
              <a:t> Endocrinology</a:t>
            </a:r>
            <a:r>
              <a:rPr lang="en-US" altLang="en-US" sz="2300">
                <a:solidFill>
                  <a:schemeClr val="bg1"/>
                </a:solidFill>
              </a:rPr>
              <a:t> is the study of hormones, their receptors and the intracellular signaling pathways they initiate. </a:t>
            </a:r>
          </a:p>
          <a:p>
            <a:pPr marL="0" indent="0" algn="l" rtl="0" eaLnBrk="1" hangingPunct="1">
              <a:lnSpc>
                <a:spcPct val="80000"/>
              </a:lnSpc>
            </a:pPr>
            <a:r>
              <a:rPr lang="en-US" altLang="en-US" sz="2300" b="1" u="sng">
                <a:solidFill>
                  <a:schemeClr val="bg1"/>
                </a:solidFill>
              </a:rPr>
              <a:t> Endocrine glands</a:t>
            </a:r>
            <a:r>
              <a:rPr lang="en-US" altLang="en-US" sz="2300">
                <a:solidFill>
                  <a:schemeClr val="bg1"/>
                </a:solidFill>
              </a:rPr>
              <a:t> are ductless and secret hormones to bloodstream </a:t>
            </a:r>
          </a:p>
          <a:p>
            <a:pPr marL="0" indent="0" algn="l" rtl="0" eaLnBrk="1" hangingPunct="1">
              <a:lnSpc>
                <a:spcPct val="80000"/>
              </a:lnSpc>
            </a:pPr>
            <a:r>
              <a:rPr lang="en-US" altLang="en-US" sz="2300" b="1" u="sng">
                <a:solidFill>
                  <a:schemeClr val="bg1"/>
                </a:solidFill>
              </a:rPr>
              <a:t> Hormones</a:t>
            </a:r>
            <a:r>
              <a:rPr lang="en-US" altLang="en-US" sz="2300">
                <a:solidFill>
                  <a:schemeClr val="bg1"/>
                </a:solidFill>
              </a:rPr>
              <a:t> are chemical messengers secreted into blood or extracellular fluid by one cell that affect the functioning of other cells. </a:t>
            </a:r>
          </a:p>
          <a:p>
            <a:pPr marL="0" indent="0" algn="l" rtl="0" eaLnBrk="1" hangingPunct="1">
              <a:lnSpc>
                <a:spcPct val="80000"/>
              </a:lnSpc>
            </a:pPr>
            <a:r>
              <a:rPr lang="en-US" altLang="en-US" sz="2300">
                <a:solidFill>
                  <a:schemeClr val="bg1"/>
                </a:solidFill>
              </a:rPr>
              <a:t> The major glands of the endocrine system are the pituitary, pancreas, thyroid, parathyroids, adrenals, pineal, and the reproductive organs (ovaries and testes). </a:t>
            </a:r>
          </a:p>
          <a:p>
            <a:pPr marL="0" indent="0" algn="ctr" rtl="0">
              <a:spcBef>
                <a:spcPct val="50000"/>
              </a:spcBef>
              <a:buFontTx/>
              <a:buNone/>
            </a:pPr>
            <a:r>
              <a:rPr lang="en-US" altLang="en-US" sz="2300" b="1">
                <a:solidFill>
                  <a:schemeClr val="bg1"/>
                </a:solidFill>
              </a:rPr>
              <a:t>Endocrinology is about communications between cells</a:t>
            </a:r>
          </a:p>
          <a:p>
            <a:pPr marL="0" indent="0" algn="ctr" rtl="0">
              <a:spcBef>
                <a:spcPct val="50000"/>
              </a:spcBef>
              <a:buFontTx/>
              <a:buNone/>
            </a:pPr>
            <a:endParaRPr lang="en-US" altLang="en-US" sz="2300">
              <a:solidFill>
                <a:schemeClr val="bg1"/>
              </a:solidFill>
            </a:endParaRPr>
          </a:p>
          <a:p>
            <a:pPr marL="0" indent="0" algn="l" rtl="0" eaLnBrk="1" hangingPunct="1">
              <a:lnSpc>
                <a:spcPct val="80000"/>
              </a:lnSpc>
            </a:pPr>
            <a:r>
              <a:rPr lang="en-US" altLang="en-US" sz="2300" b="1" u="sng">
                <a:solidFill>
                  <a:schemeClr val="bg1"/>
                </a:solidFill>
              </a:rPr>
              <a:t> Hormone functions</a:t>
            </a:r>
            <a:r>
              <a:rPr lang="en-US" altLang="en-US" sz="2300">
                <a:solidFill>
                  <a:schemeClr val="bg1"/>
                </a:solidFill>
              </a:rPr>
              <a:t>: reproduction and sexual differentiation; development and growth; maintenance of the internal environment; and regulation of metabolism and nutrient supply. </a:t>
            </a:r>
          </a:p>
          <a:p>
            <a:pPr marL="0" indent="0" algn="l" rtl="0" eaLnBrk="1" hangingPunct="1">
              <a:lnSpc>
                <a:spcPct val="80000"/>
              </a:lnSpc>
            </a:pPr>
            <a:r>
              <a:rPr lang="en-US" altLang="en-US" sz="2300">
                <a:solidFill>
                  <a:schemeClr val="bg1"/>
                </a:solidFill>
              </a:rPr>
              <a:t>A single hormone may affect more than one of these functions and each function may be controlled by several hormones.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F4C45ED5-957E-4B26-9A8E-2737FF1FD9E6}"/>
              </a:ext>
            </a:extLst>
          </p:cNvPr>
          <p:cNvSpPr>
            <a:spLocks noGrp="1"/>
          </p:cNvSpPr>
          <p:nvPr>
            <p:ph type="title"/>
          </p:nvPr>
        </p:nvSpPr>
        <p:spPr/>
        <p:txBody>
          <a:bodyPr/>
          <a:lstStyle/>
          <a:p>
            <a:r>
              <a:rPr lang="en-US" altLang="en-US">
                <a:solidFill>
                  <a:schemeClr val="bg1"/>
                </a:solidFill>
              </a:rPr>
              <a:t>Spare receptors </a:t>
            </a:r>
          </a:p>
        </p:txBody>
      </p:sp>
      <p:pic>
        <p:nvPicPr>
          <p:cNvPr id="41987" name="Picture 2">
            <a:extLst>
              <a:ext uri="{FF2B5EF4-FFF2-40B4-BE49-F238E27FC236}">
                <a16:creationId xmlns:a16="http://schemas.microsoft.com/office/drawing/2014/main" id="{C9872EB1-7AF3-4BD1-988C-9540B41EF9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447800"/>
            <a:ext cx="6629400" cy="527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A3B35738-29B3-4BE4-8B7D-411B71F4E379}"/>
              </a:ext>
            </a:extLst>
          </p:cNvPr>
          <p:cNvSpPr>
            <a:spLocks noGrp="1" noChangeArrowheads="1"/>
          </p:cNvSpPr>
          <p:nvPr>
            <p:ph type="body" idx="1"/>
          </p:nvPr>
        </p:nvSpPr>
        <p:spPr>
          <a:xfrm>
            <a:off x="457200" y="762000"/>
            <a:ext cx="8229600" cy="4525963"/>
          </a:xfrm>
        </p:spPr>
        <p:txBody>
          <a:bodyPr/>
          <a:lstStyle/>
          <a:p>
            <a:pPr algn="l" rtl="0" eaLnBrk="1" hangingPunct="1"/>
            <a:r>
              <a:rPr lang="en-US" altLang="en-US" sz="2800" b="1">
                <a:solidFill>
                  <a:schemeClr val="bg1"/>
                </a:solidFill>
              </a:rPr>
              <a:t>Agonists</a:t>
            </a:r>
            <a:r>
              <a:rPr lang="en-US" altLang="en-US" sz="2800">
                <a:solidFill>
                  <a:schemeClr val="bg1"/>
                </a:solidFill>
              </a:rPr>
              <a:t> are molecules that bind the receptor and induce all the post-receptor events that lead to a biologic effect. In other words, they act like the "normal" hormone, although perhaps more or less potently</a:t>
            </a:r>
            <a:endParaRPr lang="en-US" altLang="en-US" sz="2800" b="1">
              <a:solidFill>
                <a:schemeClr val="bg1"/>
              </a:solidFill>
            </a:endParaRPr>
          </a:p>
          <a:p>
            <a:pPr algn="l" rtl="0" eaLnBrk="1" hangingPunct="1"/>
            <a:r>
              <a:rPr lang="en-US" altLang="en-US" sz="2800" b="1">
                <a:solidFill>
                  <a:schemeClr val="bg1"/>
                </a:solidFill>
              </a:rPr>
              <a:t>Antagonists</a:t>
            </a:r>
            <a:r>
              <a:rPr lang="en-US" altLang="en-US" sz="2800">
                <a:solidFill>
                  <a:schemeClr val="bg1"/>
                </a:solidFill>
              </a:rPr>
              <a:t> are molecules that bind the receptor but are unable to bring about receptor activation (fail to trigger intracellular signaling events) and block binding of the agonist.</a:t>
            </a:r>
            <a:endParaRPr lang="en-AU" altLang="en-US" sz="280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a:extLst>
              <a:ext uri="{FF2B5EF4-FFF2-40B4-BE49-F238E27FC236}">
                <a16:creationId xmlns:a16="http://schemas.microsoft.com/office/drawing/2014/main" id="{3ECCE601-556F-4057-A520-3348737B31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0400" y="0"/>
            <a:ext cx="52117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81BFF963-98FA-4DF2-AD20-AFEF4C03AF5E}"/>
              </a:ext>
            </a:extLst>
          </p:cNvPr>
          <p:cNvSpPr>
            <a:spLocks noGrp="1" noChangeArrowheads="1"/>
          </p:cNvSpPr>
          <p:nvPr>
            <p:ph type="body" idx="1"/>
          </p:nvPr>
        </p:nvSpPr>
        <p:spPr>
          <a:xfrm>
            <a:off x="152400" y="228600"/>
            <a:ext cx="8763000" cy="6477000"/>
          </a:xfrm>
        </p:spPr>
        <p:txBody>
          <a:bodyPr/>
          <a:lstStyle/>
          <a:p>
            <a:pPr algn="ctr" rtl="0" eaLnBrk="1" hangingPunct="1">
              <a:lnSpc>
                <a:spcPct val="90000"/>
              </a:lnSpc>
              <a:buFontTx/>
              <a:buNone/>
            </a:pPr>
            <a:r>
              <a:rPr lang="en-US" altLang="en-US" b="1" u="sng">
                <a:solidFill>
                  <a:schemeClr val="bg1"/>
                </a:solidFill>
              </a:rPr>
              <a:t>Chemical signaling</a:t>
            </a:r>
            <a:endParaRPr lang="en-US" altLang="en-US" b="1" i="1" u="sng">
              <a:solidFill>
                <a:schemeClr val="bg1"/>
              </a:solidFill>
            </a:endParaRPr>
          </a:p>
          <a:p>
            <a:pPr algn="l" rtl="0" eaLnBrk="1" hangingPunct="1">
              <a:lnSpc>
                <a:spcPct val="90000"/>
              </a:lnSpc>
              <a:buFontTx/>
              <a:buNone/>
            </a:pPr>
            <a:endParaRPr lang="en-US" altLang="en-US" u="sng">
              <a:solidFill>
                <a:schemeClr val="bg1"/>
              </a:solidFill>
            </a:endParaRPr>
          </a:p>
          <a:p>
            <a:pPr algn="l" rtl="0" eaLnBrk="1" hangingPunct="1">
              <a:lnSpc>
                <a:spcPct val="90000"/>
              </a:lnSpc>
              <a:buFontTx/>
              <a:buNone/>
            </a:pPr>
            <a:r>
              <a:rPr lang="en-US" altLang="en-US" sz="2600">
                <a:solidFill>
                  <a:schemeClr val="bg1"/>
                </a:solidFill>
              </a:rPr>
              <a:t>Depending on the distance between the secreting and target cells, chemical messengers can be classified as</a:t>
            </a:r>
          </a:p>
          <a:p>
            <a:pPr algn="l" rtl="0" eaLnBrk="1" hangingPunct="1">
              <a:lnSpc>
                <a:spcPct val="90000"/>
              </a:lnSpc>
              <a:buFontTx/>
              <a:buNone/>
            </a:pPr>
            <a:endParaRPr lang="en-US" altLang="en-US" sz="2600" b="1">
              <a:solidFill>
                <a:schemeClr val="bg1"/>
              </a:solidFill>
            </a:endParaRPr>
          </a:p>
          <a:p>
            <a:pPr algn="l" rtl="0" eaLnBrk="1" hangingPunct="1">
              <a:lnSpc>
                <a:spcPct val="90000"/>
              </a:lnSpc>
              <a:buFontTx/>
              <a:buNone/>
            </a:pPr>
            <a:r>
              <a:rPr lang="en-US" altLang="en-US" sz="2600" b="1">
                <a:solidFill>
                  <a:schemeClr val="bg1"/>
                </a:solidFill>
              </a:rPr>
              <a:t>1- Endocrine action</a:t>
            </a:r>
            <a:r>
              <a:rPr lang="en-US" altLang="en-US" sz="2600">
                <a:solidFill>
                  <a:schemeClr val="bg1"/>
                </a:solidFill>
              </a:rPr>
              <a:t>: the hormone is distributed in blood and binds to distant target cells. (neuroendocrine: neurons produce both neurotransmitter and hormone (eg. epinephrine))</a:t>
            </a:r>
            <a:endParaRPr lang="en-US" altLang="en-US" sz="2600" b="1">
              <a:solidFill>
                <a:schemeClr val="bg1"/>
              </a:solidFill>
            </a:endParaRPr>
          </a:p>
          <a:p>
            <a:pPr algn="l" rtl="0" eaLnBrk="1" hangingPunct="1">
              <a:lnSpc>
                <a:spcPct val="90000"/>
              </a:lnSpc>
              <a:buFontTx/>
              <a:buNone/>
            </a:pPr>
            <a:r>
              <a:rPr lang="en-US" altLang="en-US" sz="2600" b="1">
                <a:solidFill>
                  <a:schemeClr val="bg1"/>
                </a:solidFill>
              </a:rPr>
              <a:t>2- Paracrine action</a:t>
            </a:r>
            <a:r>
              <a:rPr lang="en-US" altLang="en-US" sz="2600">
                <a:solidFill>
                  <a:schemeClr val="bg1"/>
                </a:solidFill>
              </a:rPr>
              <a:t>: (Para: near) the hormone acts locally by diffusing from its source to target cells in the neighboring cells within a tissue or organ without entering blood.</a:t>
            </a:r>
            <a:endParaRPr lang="en-US" altLang="en-US" sz="2600" b="1">
              <a:solidFill>
                <a:schemeClr val="bg1"/>
              </a:solidFill>
            </a:endParaRPr>
          </a:p>
          <a:p>
            <a:pPr algn="l" rtl="0" eaLnBrk="1" hangingPunct="1">
              <a:lnSpc>
                <a:spcPct val="90000"/>
              </a:lnSpc>
              <a:buFontTx/>
              <a:buNone/>
            </a:pPr>
            <a:r>
              <a:rPr lang="en-US" altLang="en-US" sz="2600" b="1">
                <a:solidFill>
                  <a:schemeClr val="bg1"/>
                </a:solidFill>
              </a:rPr>
              <a:t>3- Autocrine action</a:t>
            </a:r>
            <a:r>
              <a:rPr lang="en-US" altLang="en-US" sz="2600">
                <a:solidFill>
                  <a:schemeClr val="bg1"/>
                </a:solidFill>
              </a:rPr>
              <a:t>: the hormone acts on the same cell that produced it.</a:t>
            </a:r>
            <a:endParaRPr lang="en-US" altLang="en-US" sz="2600" b="1">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7">
            <a:extLst>
              <a:ext uri="{FF2B5EF4-FFF2-40B4-BE49-F238E27FC236}">
                <a16:creationId xmlns:a16="http://schemas.microsoft.com/office/drawing/2014/main" id="{D8BF2F2D-9472-4129-A5E4-9018642222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73063"/>
            <a:ext cx="6324600" cy="551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6816E3F2-F11F-4409-8637-8D51CDB7D841}"/>
              </a:ext>
            </a:extLst>
          </p:cNvPr>
          <p:cNvSpPr>
            <a:spLocks noGrp="1" noChangeArrowheads="1"/>
          </p:cNvSpPr>
          <p:nvPr>
            <p:ph type="body" idx="1"/>
          </p:nvPr>
        </p:nvSpPr>
        <p:spPr>
          <a:xfrm>
            <a:off x="180975" y="95250"/>
            <a:ext cx="8763000" cy="6553200"/>
          </a:xfrm>
        </p:spPr>
        <p:txBody>
          <a:bodyPr/>
          <a:lstStyle/>
          <a:p>
            <a:pPr algn="l" rtl="0" eaLnBrk="1" hangingPunct="1">
              <a:lnSpc>
                <a:spcPct val="80000"/>
              </a:lnSpc>
              <a:buFontTx/>
              <a:buNone/>
            </a:pPr>
            <a:r>
              <a:rPr lang="en-US" altLang="en-US" sz="2400" b="1" u="sng">
                <a:solidFill>
                  <a:schemeClr val="bg1"/>
                </a:solidFill>
              </a:rPr>
              <a:t>Chemical classification of hormones</a:t>
            </a:r>
            <a:endParaRPr lang="en-US" altLang="en-US" sz="2400" b="1" i="1">
              <a:solidFill>
                <a:schemeClr val="bg1"/>
              </a:solidFill>
            </a:endParaRPr>
          </a:p>
          <a:p>
            <a:pPr algn="l" rtl="0" eaLnBrk="1" hangingPunct="1">
              <a:lnSpc>
                <a:spcPct val="80000"/>
              </a:lnSpc>
              <a:buFontTx/>
              <a:buNone/>
            </a:pPr>
            <a:r>
              <a:rPr lang="en-US" altLang="en-US" sz="2400">
                <a:solidFill>
                  <a:schemeClr val="bg1"/>
                </a:solidFill>
              </a:rPr>
              <a:t>Chemically hormones are grouped into three classes: </a:t>
            </a:r>
            <a:endParaRPr lang="en-US" altLang="en-US" sz="2400" b="1">
              <a:solidFill>
                <a:schemeClr val="bg1"/>
              </a:solidFill>
            </a:endParaRPr>
          </a:p>
          <a:p>
            <a:pPr algn="l" rtl="0" eaLnBrk="1" hangingPunct="1">
              <a:lnSpc>
                <a:spcPct val="80000"/>
              </a:lnSpc>
              <a:buFontTx/>
              <a:buNone/>
            </a:pPr>
            <a:r>
              <a:rPr lang="en-US" altLang="en-US" sz="2400" b="1">
                <a:solidFill>
                  <a:schemeClr val="bg1"/>
                </a:solidFill>
              </a:rPr>
              <a:t>1-</a:t>
            </a:r>
            <a:r>
              <a:rPr lang="en-US" altLang="en-US" sz="2400" b="1" u="sng">
                <a:solidFill>
                  <a:schemeClr val="bg1"/>
                </a:solidFill>
              </a:rPr>
              <a:t>Steroid hormones</a:t>
            </a:r>
            <a:r>
              <a:rPr lang="en-US" altLang="en-US" sz="2400" u="sng">
                <a:solidFill>
                  <a:schemeClr val="bg1"/>
                </a:solidFill>
              </a:rPr>
              <a:t>:</a:t>
            </a:r>
            <a:r>
              <a:rPr lang="en-AU" altLang="ja-JP" sz="2400">
                <a:solidFill>
                  <a:schemeClr val="bg1"/>
                </a:solidFill>
                <a:ea typeface="ＭＳ Ｐゴシック" panose="020B0600070205080204" pitchFamily="34" charset="-128"/>
              </a:rPr>
              <a:t> are </a:t>
            </a:r>
            <a:r>
              <a:rPr lang="en-US" altLang="en-US" sz="2400">
                <a:solidFill>
                  <a:schemeClr val="bg1"/>
                </a:solidFill>
              </a:rPr>
              <a:t>hydrophobic and </a:t>
            </a:r>
            <a:r>
              <a:rPr lang="en-US" altLang="ja-JP" sz="2400">
                <a:solidFill>
                  <a:schemeClr val="bg1"/>
                </a:solidFill>
                <a:ea typeface="ＭＳ Ｐゴシック" panose="020B0600070205080204" pitchFamily="34" charset="-128"/>
              </a:rPr>
              <a:t>synthesized from cholesterol and are categorized in the human into six different classes or families that include: </a:t>
            </a:r>
          </a:p>
          <a:p>
            <a:pPr algn="l" rtl="0" eaLnBrk="1" hangingPunct="1">
              <a:lnSpc>
                <a:spcPct val="80000"/>
              </a:lnSpc>
              <a:buFontTx/>
              <a:buNone/>
            </a:pPr>
            <a:r>
              <a:rPr lang="en-US" altLang="ja-JP" sz="2400" u="sng">
                <a:solidFill>
                  <a:schemeClr val="bg1"/>
                </a:solidFill>
                <a:ea typeface="ＭＳ Ｐゴシック" panose="020B0600070205080204" pitchFamily="34" charset="-128"/>
              </a:rPr>
              <a:t>Progestins (C-21) </a:t>
            </a:r>
            <a:r>
              <a:rPr lang="en-US" altLang="ja-JP" sz="2400">
                <a:solidFill>
                  <a:schemeClr val="bg1"/>
                </a:solidFill>
                <a:ea typeface="ＭＳ Ｐゴシック" panose="020B0600070205080204" pitchFamily="34" charset="-128"/>
              </a:rPr>
              <a:t>(Progesterone), </a:t>
            </a:r>
            <a:r>
              <a:rPr lang="en-US" altLang="ja-JP" sz="2400" u="sng">
                <a:solidFill>
                  <a:schemeClr val="bg1"/>
                </a:solidFill>
                <a:ea typeface="ＭＳ Ｐゴシック" panose="020B0600070205080204" pitchFamily="34" charset="-128"/>
              </a:rPr>
              <a:t>Gluco-corticoids (C-21) </a:t>
            </a:r>
            <a:r>
              <a:rPr lang="en-US" altLang="ja-JP" sz="2400">
                <a:solidFill>
                  <a:schemeClr val="bg1"/>
                </a:solidFill>
                <a:ea typeface="ＭＳ Ｐゴシック" panose="020B0600070205080204" pitchFamily="34" charset="-128"/>
              </a:rPr>
              <a:t>(Cortisol), </a:t>
            </a:r>
            <a:r>
              <a:rPr lang="en-US" altLang="ja-JP" sz="2400" u="sng">
                <a:solidFill>
                  <a:schemeClr val="bg1"/>
                </a:solidFill>
                <a:ea typeface="ＭＳ Ｐゴシック" panose="020B0600070205080204" pitchFamily="34" charset="-128"/>
              </a:rPr>
              <a:t>Mineralo-corticoids (C-21) </a:t>
            </a:r>
            <a:r>
              <a:rPr lang="en-US" altLang="ja-JP" sz="2400">
                <a:solidFill>
                  <a:schemeClr val="bg1"/>
                </a:solidFill>
                <a:ea typeface="ＭＳ Ｐゴシック" panose="020B0600070205080204" pitchFamily="34" charset="-128"/>
              </a:rPr>
              <a:t>(Aldosterone), </a:t>
            </a:r>
            <a:r>
              <a:rPr lang="en-US" altLang="ja-JP" sz="2400" u="sng">
                <a:solidFill>
                  <a:schemeClr val="bg1"/>
                </a:solidFill>
                <a:ea typeface="ＭＳ Ｐゴシック" panose="020B0600070205080204" pitchFamily="34" charset="-128"/>
              </a:rPr>
              <a:t>Androgens (C-19) </a:t>
            </a:r>
            <a:r>
              <a:rPr lang="en-US" altLang="ja-JP" sz="2400">
                <a:solidFill>
                  <a:schemeClr val="bg1"/>
                </a:solidFill>
                <a:ea typeface="ＭＳ Ｐゴシック" panose="020B0600070205080204" pitchFamily="34" charset="-128"/>
              </a:rPr>
              <a:t>(Testosterone), </a:t>
            </a:r>
            <a:r>
              <a:rPr lang="en-US" altLang="ja-JP" sz="2400" u="sng">
                <a:solidFill>
                  <a:schemeClr val="bg1"/>
                </a:solidFill>
                <a:ea typeface="ＭＳ Ｐゴシック" panose="020B0600070205080204" pitchFamily="34" charset="-128"/>
              </a:rPr>
              <a:t>Estrogens (C-18) </a:t>
            </a:r>
            <a:r>
              <a:rPr lang="en-US" altLang="ja-JP" sz="2400">
                <a:solidFill>
                  <a:schemeClr val="bg1"/>
                </a:solidFill>
                <a:ea typeface="ＭＳ Ｐゴシック" panose="020B0600070205080204" pitchFamily="34" charset="-128"/>
              </a:rPr>
              <a:t>(Estradiol), and </a:t>
            </a:r>
            <a:r>
              <a:rPr lang="en-US" altLang="ja-JP" sz="2400" u="sng">
                <a:solidFill>
                  <a:schemeClr val="bg1"/>
                </a:solidFill>
                <a:ea typeface="ＭＳ Ｐゴシック" panose="020B0600070205080204" pitchFamily="34" charset="-128"/>
              </a:rPr>
              <a:t>vitamin D</a:t>
            </a:r>
            <a:r>
              <a:rPr lang="en-US" altLang="ja-JP" sz="2400">
                <a:solidFill>
                  <a:schemeClr val="bg1"/>
                </a:solidFill>
                <a:ea typeface="ＭＳ Ｐゴシック" panose="020B0600070205080204" pitchFamily="34" charset="-128"/>
              </a:rPr>
              <a:t>.</a:t>
            </a:r>
          </a:p>
          <a:p>
            <a:pPr algn="l" rtl="0" eaLnBrk="1" hangingPunct="1">
              <a:lnSpc>
                <a:spcPct val="80000"/>
              </a:lnSpc>
              <a:buFontTx/>
              <a:buNone/>
            </a:pPr>
            <a:r>
              <a:rPr lang="en-US" altLang="ja-JP" sz="2400">
                <a:solidFill>
                  <a:schemeClr val="bg1"/>
                </a:solidFill>
                <a:ea typeface="ＭＳ Ｐゴシック" panose="020B0600070205080204" pitchFamily="34" charset="-128"/>
              </a:rPr>
              <a:t>Steroid hormones affect carbohydrate metabolism salt and water balance, and reproductive function. </a:t>
            </a:r>
            <a:endParaRPr lang="en-US" altLang="ja-JP" sz="2400" b="1">
              <a:solidFill>
                <a:schemeClr val="bg1"/>
              </a:solidFill>
              <a:ea typeface="ＭＳ Ｐゴシック" panose="020B0600070205080204" pitchFamily="34" charset="-128"/>
            </a:endParaRPr>
          </a:p>
          <a:p>
            <a:pPr algn="l" rtl="0" eaLnBrk="1" hangingPunct="1">
              <a:lnSpc>
                <a:spcPct val="80000"/>
              </a:lnSpc>
              <a:buFontTx/>
              <a:buNone/>
            </a:pPr>
            <a:endParaRPr lang="en-US" altLang="ja-JP" sz="1200" b="1">
              <a:solidFill>
                <a:schemeClr val="bg1"/>
              </a:solidFill>
              <a:ea typeface="ＭＳ Ｐゴシック" panose="020B0600070205080204" pitchFamily="34" charset="-128"/>
            </a:endParaRPr>
          </a:p>
          <a:p>
            <a:pPr algn="l" rtl="0" eaLnBrk="1" hangingPunct="1">
              <a:lnSpc>
                <a:spcPct val="80000"/>
              </a:lnSpc>
              <a:buFontTx/>
              <a:buNone/>
            </a:pPr>
            <a:r>
              <a:rPr lang="en-US" altLang="ja-JP" sz="2400" b="1">
                <a:solidFill>
                  <a:schemeClr val="bg1"/>
                </a:solidFill>
                <a:ea typeface="ＭＳ Ｐゴシック" panose="020B0600070205080204" pitchFamily="34" charset="-128"/>
              </a:rPr>
              <a:t>2-</a:t>
            </a:r>
            <a:r>
              <a:rPr lang="en-US" altLang="ja-JP" sz="2400" b="1" u="sng">
                <a:solidFill>
                  <a:schemeClr val="bg1"/>
                </a:solidFill>
                <a:ea typeface="ＭＳ Ｐゴシック" panose="020B0600070205080204" pitchFamily="34" charset="-128"/>
              </a:rPr>
              <a:t>Amines hormones</a:t>
            </a:r>
            <a:r>
              <a:rPr lang="en-US" altLang="ja-JP" sz="2400">
                <a:solidFill>
                  <a:schemeClr val="bg1"/>
                </a:solidFill>
                <a:ea typeface="ＭＳ Ｐゴシック" panose="020B0600070205080204" pitchFamily="34" charset="-128"/>
              </a:rPr>
              <a:t>: are hormones derived from </a:t>
            </a:r>
            <a:r>
              <a:rPr lang="en-AU" altLang="ja-JP" sz="2400">
                <a:solidFill>
                  <a:schemeClr val="bg1"/>
                </a:solidFill>
                <a:ea typeface="ＭＳ Ｐゴシック" panose="020B0600070205080204" pitchFamily="34" charset="-128"/>
              </a:rPr>
              <a:t>tyrosine including catecholamine hormones (hydrophilic) and thyroid hormones (</a:t>
            </a:r>
            <a:r>
              <a:rPr lang="en-US" altLang="en-US" sz="2400">
                <a:solidFill>
                  <a:schemeClr val="bg1"/>
                </a:solidFill>
              </a:rPr>
              <a:t>hydrophobic</a:t>
            </a:r>
            <a:r>
              <a:rPr lang="en-AU" altLang="ja-JP" sz="2400">
                <a:solidFill>
                  <a:schemeClr val="bg1"/>
                </a:solidFill>
                <a:ea typeface="ＭＳ Ｐゴシック" panose="020B0600070205080204" pitchFamily="34" charset="-128"/>
              </a:rPr>
              <a:t>). Catecholamine hormones </a:t>
            </a:r>
            <a:r>
              <a:rPr lang="en-US" altLang="ja-JP" sz="2400">
                <a:solidFill>
                  <a:schemeClr val="bg1"/>
                </a:solidFill>
                <a:ea typeface="ＭＳ Ｐゴシック" panose="020B0600070205080204" pitchFamily="34" charset="-128"/>
              </a:rPr>
              <a:t>include epinephrine, norepinephrine and dopamine. Dopamine is a neurotransmitter that can act as hormone is released from median eminence and suppress the secretion of prolactin from anterior pituitary. The thyroid hormones-thyroxin and triiodothyronine-each have two fused molecule of tyrosine. Thyroxin has four iodine atoms attached to the amino rings while triiodothyronine has three iodine atoms. </a:t>
            </a:r>
            <a:endParaRPr lang="en-US" altLang="ja-JP" sz="2400" b="1">
              <a:solidFill>
                <a:schemeClr val="bg1"/>
              </a:solidFill>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a:extLst>
              <a:ext uri="{FF2B5EF4-FFF2-40B4-BE49-F238E27FC236}">
                <a16:creationId xmlns:a16="http://schemas.microsoft.com/office/drawing/2014/main" id="{A3AEA3A1-5BEE-4B47-8289-8799520C7C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0"/>
            <a:ext cx="5349875" cy="678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2BC7B1C1-F291-465F-8BFB-7373380FF4BF}"/>
              </a:ext>
            </a:extLst>
          </p:cNvPr>
          <p:cNvSpPr>
            <a:spLocks noGrp="1" noChangeArrowheads="1"/>
          </p:cNvSpPr>
          <p:nvPr>
            <p:ph type="body" idx="1"/>
          </p:nvPr>
        </p:nvSpPr>
        <p:spPr>
          <a:xfrm>
            <a:off x="76200" y="76200"/>
            <a:ext cx="8991600" cy="6705600"/>
          </a:xfrm>
        </p:spPr>
        <p:txBody>
          <a:bodyPr/>
          <a:lstStyle/>
          <a:p>
            <a:pPr algn="l" rtl="0" eaLnBrk="1" hangingPunct="1">
              <a:lnSpc>
                <a:spcPct val="90000"/>
              </a:lnSpc>
              <a:buFontTx/>
              <a:buNone/>
            </a:pPr>
            <a:r>
              <a:rPr lang="en-US" altLang="en-US" sz="2400" b="1" u="sng">
                <a:solidFill>
                  <a:schemeClr val="bg1"/>
                </a:solidFill>
              </a:rPr>
              <a:t>3-Peptides and proteins hormones</a:t>
            </a:r>
            <a:r>
              <a:rPr lang="en-US" altLang="en-US" sz="2400" u="sng">
                <a:solidFill>
                  <a:schemeClr val="bg1"/>
                </a:solidFill>
              </a:rPr>
              <a:t>:</a:t>
            </a:r>
            <a:r>
              <a:rPr lang="en-US" altLang="en-US" sz="2400">
                <a:solidFill>
                  <a:schemeClr val="bg1"/>
                </a:solidFill>
              </a:rPr>
              <a:t> are hydrophilic and the most numerous hormones, they range in size from just three to over 200 amino acids. </a:t>
            </a:r>
          </a:p>
          <a:p>
            <a:pPr algn="l" rtl="0" eaLnBrk="1" hangingPunct="1">
              <a:lnSpc>
                <a:spcPct val="90000"/>
              </a:lnSpc>
            </a:pPr>
            <a:r>
              <a:rPr lang="en-US" altLang="en-US" sz="2400">
                <a:solidFill>
                  <a:schemeClr val="bg1"/>
                </a:solidFill>
              </a:rPr>
              <a:t>Some hormones, such as insulin which is regarded as a small protein, are made up of two sub-units joined by disulfide bonds between two cysteine molecules whilst the glycoprotein hormones of the anterior pituitary gland are not only made up of two protein sub-units but also have complex sugar moieties attached. Most peptide hormones are water-soluble.</a:t>
            </a:r>
          </a:p>
          <a:p>
            <a:pPr algn="l" rtl="0" eaLnBrk="1" hangingPunct="1">
              <a:lnSpc>
                <a:spcPct val="90000"/>
              </a:lnSpc>
            </a:pPr>
            <a:endParaRPr lang="en-US" altLang="en-US" sz="1400">
              <a:solidFill>
                <a:schemeClr val="bg1"/>
              </a:solidFill>
            </a:endParaRPr>
          </a:p>
          <a:p>
            <a:pPr algn="l" rtl="0" eaLnBrk="1" hangingPunct="1">
              <a:lnSpc>
                <a:spcPct val="90000"/>
              </a:lnSpc>
            </a:pPr>
            <a:r>
              <a:rPr lang="en-US" altLang="en-US" sz="2400">
                <a:solidFill>
                  <a:schemeClr val="bg1"/>
                </a:solidFill>
              </a:rPr>
              <a:t>In </a:t>
            </a:r>
            <a:r>
              <a:rPr lang="en-US" altLang="en-US" sz="2400" u="sng">
                <a:solidFill>
                  <a:schemeClr val="bg1"/>
                </a:solidFill>
              </a:rPr>
              <a:t>peptides and proteins hormones </a:t>
            </a:r>
            <a:r>
              <a:rPr lang="en-US" altLang="en-US" sz="2400">
                <a:solidFill>
                  <a:schemeClr val="bg1"/>
                </a:solidFill>
              </a:rPr>
              <a:t>they are synthesized on the ribosomes of the endocrine cells as larger proteins known as preprohormones, which are then cleaved to prohormones by proteolytic enzymes in the granular endoplasmic reticulum. The prohormone is then packaged into secretory vesicles by the Golgi apparatus which is cleaved to active hormone.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DB4E4E64-3A7D-47B7-812F-7C72063A10F8}"/>
              </a:ext>
            </a:extLst>
          </p:cNvPr>
          <p:cNvSpPr>
            <a:spLocks noGrp="1" noChangeArrowheads="1"/>
          </p:cNvSpPr>
          <p:nvPr>
            <p:ph type="body" idx="1"/>
          </p:nvPr>
        </p:nvSpPr>
        <p:spPr>
          <a:xfrm>
            <a:off x="228600" y="5791200"/>
            <a:ext cx="8915400" cy="1066800"/>
          </a:xfrm>
        </p:spPr>
        <p:txBody>
          <a:bodyPr/>
          <a:lstStyle/>
          <a:p>
            <a:pPr marL="0" indent="0" algn="l" rtl="0" eaLnBrk="1" hangingPunct="1">
              <a:lnSpc>
                <a:spcPct val="80000"/>
              </a:lnSpc>
              <a:buFontTx/>
              <a:buNone/>
            </a:pPr>
            <a:r>
              <a:rPr lang="en-AU" altLang="en-US" sz="1800" b="1">
                <a:solidFill>
                  <a:schemeClr val="bg1"/>
                </a:solidFill>
              </a:rPr>
              <a:t>Typical synthesis and secretion of peptide hormones. In some cells, the calcium that causes exocytosis is released from the endoplasmic reticulum by action of a second messenger rather than entering from the extracellular fluid</a:t>
            </a:r>
          </a:p>
        </p:txBody>
      </p:sp>
      <p:pic>
        <p:nvPicPr>
          <p:cNvPr id="19459" name="Picture 4">
            <a:extLst>
              <a:ext uri="{FF2B5EF4-FFF2-40B4-BE49-F238E27FC236}">
                <a16:creationId xmlns:a16="http://schemas.microsoft.com/office/drawing/2014/main" id="{1BB6180F-4993-4C5F-B891-EB4493ECEB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44463"/>
            <a:ext cx="7696200" cy="564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22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22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B1B357AF2F8B24E9C0BEF8592B8D98A" ma:contentTypeVersion="2" ma:contentTypeDescription="Create a new document." ma:contentTypeScope="" ma:versionID="19899f83f3efaefde60e2d08b97c8c59">
  <xsd:schema xmlns:xsd="http://www.w3.org/2001/XMLSchema" xmlns:xs="http://www.w3.org/2001/XMLSchema" xmlns:p="http://schemas.microsoft.com/office/2006/metadata/properties" xmlns:ns2="fcf2dd5e-dcfb-40ea-a641-1b831d83aa51" targetNamespace="http://schemas.microsoft.com/office/2006/metadata/properties" ma:root="true" ma:fieldsID="79b9a5e0ce4967c95dc6be3e61335d25" ns2:_="">
    <xsd:import namespace="fcf2dd5e-dcfb-40ea-a641-1b831d83aa5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f2dd5e-dcfb-40ea-a641-1b831d83aa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649A92-94C2-4269-8698-1177084BED94}">
  <ds:schemaRefs>
    <ds:schemaRef ds:uri="http://schemas.microsoft.com/office/2006/metadata/contentType"/>
    <ds:schemaRef ds:uri="http://schemas.microsoft.com/office/2006/metadata/properties/metaAttributes"/>
    <ds:schemaRef ds:uri="http://www.w3.org/2000/xmlns/"/>
    <ds:schemaRef ds:uri="http://www.w3.org/2001/XMLSchema"/>
    <ds:schemaRef ds:uri="fcf2dd5e-dcfb-40ea-a641-1b831d83aa51"/>
  </ds:schemaRefs>
</ds:datastoreItem>
</file>

<file path=customXml/itemProps2.xml><?xml version="1.0" encoding="utf-8"?>
<ds:datastoreItem xmlns:ds="http://schemas.openxmlformats.org/officeDocument/2006/customXml" ds:itemID="{DBEFBD41-76B4-49E6-B147-768BFCDE422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2536</TotalTime>
  <Words>1887</Words>
  <Application>Microsoft Office PowerPoint</Application>
  <PresentationFormat>On-screen Show (4:3)</PresentationFormat>
  <Paragraphs>97</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Default Design</vt:lpstr>
      <vt:lpstr>Introduction to Endocrinology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Spare receptors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mutah</dc:creator>
  <cp:lastModifiedBy>Ahmad Maaitah</cp:lastModifiedBy>
  <cp:revision>76</cp:revision>
  <cp:lastPrinted>1601-01-01T00:00:00Z</cp:lastPrinted>
  <dcterms:created xsi:type="dcterms:W3CDTF">1601-01-01T00:00:00Z</dcterms:created>
  <dcterms:modified xsi:type="dcterms:W3CDTF">2021-04-20T07:37:54Z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