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9" r:id="rId8"/>
    <p:sldId id="262" r:id="rId9"/>
    <p:sldId id="263" r:id="rId10"/>
    <p:sldId id="277" r:id="rId11"/>
    <p:sldId id="264" r:id="rId12"/>
    <p:sldId id="267" r:id="rId13"/>
    <p:sldId id="270" r:id="rId14"/>
    <p:sldId id="271" r:id="rId15"/>
    <p:sldId id="265" r:id="rId16"/>
    <p:sldId id="268" r:id="rId17"/>
    <p:sldId id="266" r:id="rId18"/>
    <p:sldId id="272" r:id="rId19"/>
    <p:sldId id="273" r:id="rId20"/>
    <p:sldId id="278" r:id="rId21"/>
    <p:sldId id="274" r:id="rId22"/>
    <p:sldId id="275" r:id="rId23"/>
    <p:sldId id="276"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B7C64652-E449-448C-BEA9-7BCEB95232A2}" type="datetimeFigureOut">
              <a:rPr lang="en-US" smtClean="0"/>
              <a:pPr/>
              <a:t>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3E73A-3BA2-4BBD-A12D-EAA701AF57F8}" type="slidenum">
              <a:rPr lang="en-US" smtClean="0"/>
              <a:pPr/>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C64652-E449-448C-BEA9-7BCEB95232A2}" type="datetimeFigureOut">
              <a:rPr lang="en-US" smtClean="0"/>
              <a:pPr/>
              <a:t>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3E73A-3BA2-4BBD-A12D-EAA701AF57F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C64652-E449-448C-BEA9-7BCEB95232A2}" type="datetimeFigureOut">
              <a:rPr lang="en-US" smtClean="0"/>
              <a:pPr/>
              <a:t>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3E73A-3BA2-4BBD-A12D-EAA701AF57F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B7C64652-E449-448C-BEA9-7BCEB95232A2}" type="datetimeFigureOut">
              <a:rPr lang="en-US" smtClean="0"/>
              <a:pPr/>
              <a:t>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3E73A-3BA2-4BBD-A12D-EAA701AF57F8}" type="slidenum">
              <a:rPr lang="en-US" smtClean="0"/>
              <a:pPr/>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C64652-E449-448C-BEA9-7BCEB95232A2}" type="datetimeFigureOut">
              <a:rPr lang="en-US" smtClean="0"/>
              <a:pPr/>
              <a:t>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3E73A-3BA2-4BBD-A12D-EAA701AF57F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B7C64652-E449-448C-BEA9-7BCEB95232A2}" type="datetimeFigureOut">
              <a:rPr lang="en-US" smtClean="0"/>
              <a:pPr/>
              <a:t>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33E73A-3BA2-4BBD-A12D-EAA701AF57F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09600" y="274638"/>
            <a:ext cx="7924800" cy="11430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B7C64652-E449-448C-BEA9-7BCEB95232A2}" type="datetimeFigureOut">
              <a:rPr lang="en-US" smtClean="0"/>
              <a:pPr/>
              <a:t>9/11/2021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33E73A-3BA2-4BBD-A12D-EAA701AF57F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C64652-E449-448C-BEA9-7BCEB95232A2}" type="datetimeFigureOut">
              <a:rPr lang="en-US" smtClean="0"/>
              <a:pPr/>
              <a:t>9/11/2021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33E73A-3BA2-4BBD-A12D-EAA701AF57F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64652-E449-448C-BEA9-7BCEB95232A2}" type="datetimeFigureOut">
              <a:rPr lang="en-US" smtClean="0"/>
              <a:pPr/>
              <a:t>9/11/2021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33E73A-3BA2-4BBD-A12D-EAA701AF57F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C64652-E449-448C-BEA9-7BCEB95232A2}" type="datetimeFigureOut">
              <a:rPr lang="en-US" smtClean="0"/>
              <a:pPr/>
              <a:t>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33E73A-3BA2-4BBD-A12D-EAA701AF57F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C64652-E449-448C-BEA9-7BCEB95232A2}" type="datetimeFigureOut">
              <a:rPr lang="en-US" smtClean="0"/>
              <a:pPr/>
              <a:t>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33E73A-3BA2-4BBD-A12D-EAA701AF57F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B7C64652-E449-448C-BEA9-7BCEB95232A2}" type="datetimeFigureOut">
              <a:rPr lang="en-US" smtClean="0"/>
              <a:pPr/>
              <a:t>9/11/2021</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2F33E73A-3BA2-4BBD-A12D-EAA701AF57F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214414" y="4572008"/>
            <a:ext cx="6400800" cy="1357322"/>
          </a:xfrm>
        </p:spPr>
        <p:txBody>
          <a:bodyPr>
            <a:normAutofit/>
          </a:bodyPr>
          <a:lstStyle/>
          <a:p>
            <a:pPr>
              <a:defRPr/>
            </a:pPr>
            <a:r>
              <a:rPr lang="en-US" altLang="en-US" sz="2400" dirty="0">
                <a:latin typeface="Calibri Light" pitchFamily="34" charset="0"/>
              </a:rPr>
              <a:t>Dr. Mohammed </a:t>
            </a:r>
            <a:r>
              <a:rPr lang="en-US" altLang="en-US" sz="2400" dirty="0" err="1">
                <a:latin typeface="Calibri Light" pitchFamily="34" charset="0"/>
              </a:rPr>
              <a:t>Khader</a:t>
            </a:r>
            <a:endParaRPr lang="en-US" altLang="en-US" sz="2400" dirty="0">
              <a:latin typeface="Calibri Light" pitchFamily="34" charset="0"/>
            </a:endParaRPr>
          </a:p>
          <a:p>
            <a:pPr>
              <a:defRPr/>
            </a:pPr>
            <a:r>
              <a:rPr lang="en-US" altLang="en-US" sz="1800" dirty="0">
                <a:latin typeface="Calibri Light" pitchFamily="34" charset="0"/>
              </a:rPr>
              <a:t>Consultant obstetrician and gynecologist  </a:t>
            </a:r>
          </a:p>
          <a:p>
            <a:pPr>
              <a:defRPr/>
            </a:pPr>
            <a:r>
              <a:rPr lang="en-US" altLang="en-US" sz="1800" dirty="0">
                <a:latin typeface="Calibri Light" pitchFamily="34" charset="0"/>
              </a:rPr>
              <a:t>oncologic gynecologist </a:t>
            </a:r>
          </a:p>
        </p:txBody>
      </p:sp>
      <p:sp>
        <p:nvSpPr>
          <p:cNvPr id="2" name="Title 1"/>
          <p:cNvSpPr>
            <a:spLocks noGrp="1"/>
          </p:cNvSpPr>
          <p:nvPr>
            <p:ph type="ctrTitle"/>
          </p:nvPr>
        </p:nvSpPr>
        <p:spPr>
          <a:xfrm>
            <a:off x="685800" y="2972589"/>
            <a:ext cx="7772400" cy="912823"/>
          </a:xfrm>
        </p:spPr>
        <p:txBody>
          <a:bodyPr/>
          <a:lstStyle/>
          <a:p>
            <a:r>
              <a:rPr lang="en-US" sz="6600" dirty="0">
                <a:latin typeface="Candara" pitchFamily="34" charset="0"/>
              </a:rPr>
              <a:t>Miscarriage</a:t>
            </a:r>
          </a:p>
        </p:txBody>
      </p:sp>
    </p:spTree>
    <p:extLst>
      <p:ext uri="{BB962C8B-B14F-4D97-AF65-F5344CB8AC3E}">
        <p14:creationId xmlns:p14="http://schemas.microsoft.com/office/powerpoint/2010/main" val="4012494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457200"/>
            <a:ext cx="8229600" cy="5668963"/>
          </a:xfrm>
        </p:spPr>
        <p:txBody>
          <a:bodyPr>
            <a:normAutofit/>
          </a:bodyPr>
          <a:lstStyle/>
          <a:p>
            <a:r>
              <a:rPr lang="en-US" sz="2800" b="1" dirty="0">
                <a:solidFill>
                  <a:srgbClr val="FFC000"/>
                </a:solidFill>
              </a:rPr>
              <a:t>Incomplete miscarriage</a:t>
            </a:r>
          </a:p>
          <a:p>
            <a:endParaRPr lang="en-US" sz="2400" dirty="0"/>
          </a:p>
          <a:p>
            <a:r>
              <a:rPr lang="en-US" sz="2400" dirty="0"/>
              <a:t>also called an miscarriage with retained products of conception. </a:t>
            </a:r>
          </a:p>
          <a:p>
            <a:r>
              <a:rPr lang="en-US" sz="2400" dirty="0"/>
              <a:t>On examination the cervical </a:t>
            </a:r>
            <a:r>
              <a:rPr lang="en-US" sz="2400" dirty="0" err="1"/>
              <a:t>os</a:t>
            </a:r>
            <a:r>
              <a:rPr lang="en-US" sz="2400" dirty="0"/>
              <a:t> is open, gestational tissue may be observed in the vagina/cervix, and the uterine size is smaller than expected for gestational age, but not well contracted. </a:t>
            </a:r>
          </a:p>
          <a:p>
            <a:r>
              <a:rPr lang="en-US" sz="2400" dirty="0"/>
              <a:t>The amount of bleeding varies, but can be severe enough to cause hypovolemic shock. Painful cramps/contractions are often present. </a:t>
            </a:r>
          </a:p>
          <a:p>
            <a:endParaRPr lang="en-US" dirty="0"/>
          </a:p>
        </p:txBody>
      </p:sp>
    </p:spTree>
    <p:extLst>
      <p:ext uri="{BB962C8B-B14F-4D97-AF65-F5344CB8AC3E}">
        <p14:creationId xmlns:p14="http://schemas.microsoft.com/office/powerpoint/2010/main" val="2099771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457200"/>
            <a:ext cx="8229600" cy="5668963"/>
          </a:xfrm>
        </p:spPr>
        <p:txBody>
          <a:bodyPr>
            <a:normAutofit/>
          </a:bodyPr>
          <a:lstStyle/>
          <a:p>
            <a:r>
              <a:rPr lang="en-US" sz="2800" b="1" dirty="0">
                <a:solidFill>
                  <a:srgbClr val="FFC000"/>
                </a:solidFill>
              </a:rPr>
              <a:t>Missed miscarriage :</a:t>
            </a:r>
            <a:r>
              <a:rPr lang="en-US" dirty="0"/>
              <a:t> </a:t>
            </a:r>
          </a:p>
          <a:p>
            <a:pPr marL="0" indent="0">
              <a:buNone/>
            </a:pPr>
            <a:endParaRPr lang="en-US" dirty="0"/>
          </a:p>
          <a:p>
            <a:r>
              <a:rPr lang="en-US" sz="2400" dirty="0"/>
              <a:t>refers to in-utero death of the embryo or fetus prior to the age of </a:t>
            </a:r>
            <a:r>
              <a:rPr lang="en-US" sz="2400" dirty="0" err="1"/>
              <a:t>viabilty</a:t>
            </a:r>
            <a:r>
              <a:rPr lang="en-US" sz="2400" dirty="0"/>
              <a:t>, with retention of the pregnancy for a prolonged period of time.</a:t>
            </a:r>
          </a:p>
          <a:p>
            <a:r>
              <a:rPr lang="en-US" sz="2400" dirty="0"/>
              <a:t> Women may notice that symptoms associated with early pregnancy (</a:t>
            </a:r>
            <a:r>
              <a:rPr lang="en-US" sz="2400" dirty="0" err="1"/>
              <a:t>eg</a:t>
            </a:r>
            <a:r>
              <a:rPr lang="en-US" sz="2400" dirty="0"/>
              <a:t>, nausea, breast tenderness) have abated and they don't "feel pregnant" anymore; vaginal bleeding may occur. </a:t>
            </a:r>
          </a:p>
          <a:p>
            <a:r>
              <a:rPr lang="en-US" sz="2400" dirty="0"/>
              <a:t>The cervix is usually closed.</a:t>
            </a:r>
          </a:p>
        </p:txBody>
      </p:sp>
    </p:spTree>
    <p:extLst>
      <p:ext uri="{BB962C8B-B14F-4D97-AF65-F5344CB8AC3E}">
        <p14:creationId xmlns:p14="http://schemas.microsoft.com/office/powerpoint/2010/main" val="895517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685800"/>
            <a:ext cx="8229600" cy="5440363"/>
          </a:xfrm>
        </p:spPr>
        <p:txBody>
          <a:bodyPr>
            <a:normAutofit/>
          </a:bodyPr>
          <a:lstStyle/>
          <a:p>
            <a:r>
              <a:rPr lang="en-US" sz="2400" dirty="0"/>
              <a:t>A definite diagnosis of nonviable intrauterine pregnancy (missed miscarriage) can be made based upon either of the following criteria: </a:t>
            </a:r>
          </a:p>
          <a:p>
            <a:pPr marL="514350" indent="-514350">
              <a:buFont typeface="+mj-lt"/>
              <a:buAutoNum type="arabicPeriod"/>
            </a:pPr>
            <a:r>
              <a:rPr lang="en-US" sz="2400" dirty="0"/>
              <a:t>Absence of embryonic cardiac activity in an embryo with crown-rump length greater than 5 mm. </a:t>
            </a:r>
          </a:p>
          <a:p>
            <a:pPr marL="514350" indent="-514350">
              <a:buFont typeface="+mj-lt"/>
              <a:buAutoNum type="arabicPeriod"/>
            </a:pPr>
            <a:r>
              <a:rPr lang="en-US" sz="2400" dirty="0"/>
              <a:t>Absence of a yolk sac when the mean sac diameter is 13 mm. </a:t>
            </a:r>
          </a:p>
          <a:p>
            <a:pPr marL="514350" indent="-514350">
              <a:buFont typeface="+mj-lt"/>
              <a:buAutoNum type="arabicPeriod"/>
            </a:pPr>
            <a:r>
              <a:rPr lang="en-US" sz="2400" dirty="0"/>
              <a:t>Absence of an embryonic pole when the mean sac diameter (average of diameters measured in each of three orthogonal planes) is greater than 25 mm measured </a:t>
            </a:r>
            <a:r>
              <a:rPr lang="en-US" sz="2400" dirty="0" err="1"/>
              <a:t>transabdominally</a:t>
            </a:r>
            <a:r>
              <a:rPr lang="en-US" sz="2400" dirty="0"/>
              <a:t> or greater than 18 mm by the transvaginal technique </a:t>
            </a:r>
          </a:p>
          <a:p>
            <a:endParaRPr lang="en-US" dirty="0"/>
          </a:p>
        </p:txBody>
      </p:sp>
    </p:spTree>
    <p:extLst>
      <p:ext uri="{BB962C8B-B14F-4D97-AF65-F5344CB8AC3E}">
        <p14:creationId xmlns:p14="http://schemas.microsoft.com/office/powerpoint/2010/main" val="805468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457200"/>
            <a:ext cx="7924800" cy="4648200"/>
          </a:xfrm>
        </p:spPr>
        <p:txBody>
          <a:bodyPr>
            <a:normAutofit/>
          </a:bodyPr>
          <a:lstStyle/>
          <a:p>
            <a:r>
              <a:rPr lang="en-US" sz="2400" b="1" dirty="0">
                <a:solidFill>
                  <a:srgbClr val="FFC000"/>
                </a:solidFill>
              </a:rPr>
              <a:t>Surgical management </a:t>
            </a:r>
            <a:r>
              <a:rPr lang="en-US" sz="2400" dirty="0"/>
              <a:t> </a:t>
            </a:r>
          </a:p>
          <a:p>
            <a:r>
              <a:rPr lang="en-US" sz="2400" dirty="0"/>
              <a:t>The conventional treatment of first or early second trimester failed pregnancy (up to 12 weeks) is dilatation and curettage (D&amp;C) or dilatation and evacuation (D&amp;E) to prevent potential hemorrhagic and infectious complications from the retained products of conception. </a:t>
            </a:r>
          </a:p>
          <a:p>
            <a:pPr marL="0" indent="0">
              <a:buNone/>
            </a:pPr>
            <a:endParaRPr lang="en-US" sz="2400" dirty="0"/>
          </a:p>
          <a:p>
            <a:r>
              <a:rPr lang="en-US" sz="2400" dirty="0"/>
              <a:t>This procedure carries anesthesia risks and complications such as uterine perforation, intrauterine adhesions, cervical trauma, and infection, which might lead to subsequent infertility or ectopic pregnancy</a:t>
            </a:r>
          </a:p>
        </p:txBody>
      </p:sp>
    </p:spTree>
    <p:extLst>
      <p:ext uri="{BB962C8B-B14F-4D97-AF65-F5344CB8AC3E}">
        <p14:creationId xmlns:p14="http://schemas.microsoft.com/office/powerpoint/2010/main" val="2859000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85800" y="533400"/>
            <a:ext cx="7924800" cy="4114800"/>
          </a:xfrm>
        </p:spPr>
        <p:txBody>
          <a:bodyPr>
            <a:normAutofit/>
          </a:bodyPr>
          <a:lstStyle/>
          <a:p>
            <a:r>
              <a:rPr lang="en-US" sz="2400" b="1" dirty="0">
                <a:solidFill>
                  <a:srgbClr val="FFC000"/>
                </a:solidFill>
              </a:rPr>
              <a:t>Medical treatment </a:t>
            </a:r>
            <a:r>
              <a:rPr lang="en-US" sz="2400" dirty="0"/>
              <a:t> </a:t>
            </a:r>
          </a:p>
          <a:p>
            <a:r>
              <a:rPr lang="en-US" sz="2400" dirty="0"/>
              <a:t>Misoprostol</a:t>
            </a:r>
            <a:r>
              <a:rPr lang="en-US" sz="2400" dirty="0">
                <a:solidFill>
                  <a:srgbClr val="FF0000"/>
                </a:solidFill>
              </a:rPr>
              <a:t> </a:t>
            </a:r>
            <a:r>
              <a:rPr lang="en-US" sz="2400" dirty="0"/>
              <a:t>(a prostaglandin E1 analog) is the most commonly used such agent. </a:t>
            </a:r>
          </a:p>
          <a:p>
            <a:endParaRPr lang="en-US" sz="2400" dirty="0"/>
          </a:p>
          <a:p>
            <a:r>
              <a:rPr lang="en-US" sz="2400" dirty="0"/>
              <a:t>The advantages of misoprostol over other drugs (including prostaglandin E2) are its low cost, low incidence of side effects when given </a:t>
            </a:r>
            <a:r>
              <a:rPr lang="en-US" sz="2400" dirty="0" err="1"/>
              <a:t>intravaginally</a:t>
            </a:r>
            <a:r>
              <a:rPr lang="en-US" sz="2400" dirty="0"/>
              <a:t>, stability at room temperature, and ready availability. The risk of a major complication is rare</a:t>
            </a:r>
          </a:p>
        </p:txBody>
      </p:sp>
    </p:spTree>
    <p:extLst>
      <p:ext uri="{BB962C8B-B14F-4D97-AF65-F5344CB8AC3E}">
        <p14:creationId xmlns:p14="http://schemas.microsoft.com/office/powerpoint/2010/main" val="2565074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381000"/>
            <a:ext cx="8229600" cy="6400800"/>
          </a:xfrm>
        </p:spPr>
        <p:txBody>
          <a:bodyPr>
            <a:normAutofit fontScale="70000" lnSpcReduction="20000"/>
          </a:bodyPr>
          <a:lstStyle/>
          <a:p>
            <a:r>
              <a:rPr lang="en-US" sz="4000" b="1" dirty="0">
                <a:solidFill>
                  <a:srgbClr val="FFC000"/>
                </a:solidFill>
              </a:rPr>
              <a:t>Septic miscarriage </a:t>
            </a:r>
            <a:r>
              <a:rPr lang="en-US" sz="3400" dirty="0"/>
              <a:t> </a:t>
            </a:r>
          </a:p>
          <a:p>
            <a:r>
              <a:rPr lang="en-US" sz="3400" dirty="0"/>
              <a:t>Common clinical features of septic miscarriage include fever, chills, malaise, abdominal pain, vaginal bleeding, and discharge, which is often </a:t>
            </a:r>
            <a:r>
              <a:rPr lang="en-US" sz="3400" dirty="0" err="1"/>
              <a:t>sanguinopurulent</a:t>
            </a:r>
            <a:r>
              <a:rPr lang="en-US" sz="3400" dirty="0"/>
              <a:t>. </a:t>
            </a:r>
          </a:p>
          <a:p>
            <a:r>
              <a:rPr lang="en-US" sz="3400" dirty="0"/>
              <a:t>Physical examination may reveal tachycardia, tachypnea, lower abdominal tenderness, and a boggy, tender uterus with dilated cervix. </a:t>
            </a:r>
          </a:p>
          <a:p>
            <a:r>
              <a:rPr lang="en-US" sz="3400" dirty="0"/>
              <a:t>Infection is usually due to Staphylococcus aureus, Gram negative bacilli, or some Gram positive cocci. Mixed infections, anaerobic organisms, and fungi, can also be encountered. The infection may spread, leading to </a:t>
            </a:r>
            <a:r>
              <a:rPr lang="en-US" sz="3400" dirty="0" err="1"/>
              <a:t>salpingitis</a:t>
            </a:r>
            <a:r>
              <a:rPr lang="en-US" sz="3400" dirty="0"/>
              <a:t>, generalized peritonitis, and septicemia. </a:t>
            </a:r>
          </a:p>
          <a:p>
            <a:r>
              <a:rPr lang="en-US" sz="3400" dirty="0"/>
              <a:t>Most spontaneous </a:t>
            </a:r>
            <a:r>
              <a:rPr lang="en-US" sz="3400" dirty="0" err="1"/>
              <a:t>miscarriasge</a:t>
            </a:r>
            <a:r>
              <a:rPr lang="en-US" sz="3400" dirty="0"/>
              <a:t> are not septic. Septic abortion is, however, a common complication of illegally performed induced abortion. Infrequently, septic </a:t>
            </a:r>
            <a:r>
              <a:rPr lang="en-US" sz="3400" dirty="0" err="1"/>
              <a:t>miscaariage</a:t>
            </a:r>
            <a:r>
              <a:rPr lang="en-US" sz="3400" dirty="0"/>
              <a:t> is related to foreign bodies (</a:t>
            </a:r>
            <a:r>
              <a:rPr lang="en-US" sz="3400" dirty="0" err="1"/>
              <a:t>eg</a:t>
            </a:r>
            <a:r>
              <a:rPr lang="en-US" sz="3400" dirty="0"/>
              <a:t>, intrauterine contraceptive device, </a:t>
            </a:r>
            <a:r>
              <a:rPr lang="en-US" sz="3400" dirty="0" err="1"/>
              <a:t>laminaria</a:t>
            </a:r>
            <a:r>
              <a:rPr lang="en-US" sz="3400" dirty="0"/>
              <a:t>), invasive procedures (</a:t>
            </a:r>
            <a:r>
              <a:rPr lang="en-US" sz="3400" dirty="0" err="1"/>
              <a:t>eg</a:t>
            </a:r>
            <a:r>
              <a:rPr lang="en-US" sz="3400" dirty="0"/>
              <a:t>, amniocentesis, chorionic villus sampling), maternal bacteremia, or incomplete spontaneous or legally induced abortion</a:t>
            </a:r>
            <a:r>
              <a:rPr lang="en-US" dirty="0"/>
              <a:t>. </a:t>
            </a:r>
          </a:p>
        </p:txBody>
      </p:sp>
    </p:spTree>
    <p:extLst>
      <p:ext uri="{BB962C8B-B14F-4D97-AF65-F5344CB8AC3E}">
        <p14:creationId xmlns:p14="http://schemas.microsoft.com/office/powerpoint/2010/main" val="2785781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33400" y="685800"/>
            <a:ext cx="7924800" cy="4419600"/>
          </a:xfrm>
        </p:spPr>
        <p:txBody>
          <a:bodyPr>
            <a:normAutofit lnSpcReduction="10000"/>
          </a:bodyPr>
          <a:lstStyle/>
          <a:p>
            <a:r>
              <a:rPr lang="en-US" sz="2400" dirty="0"/>
              <a:t>Suspected septic abortion with retained products of conception should be managed by: </a:t>
            </a:r>
          </a:p>
          <a:p>
            <a:pPr marL="514350" indent="-514350">
              <a:buFont typeface="+mj-lt"/>
              <a:buAutoNum type="arabicPeriod"/>
            </a:pPr>
            <a:r>
              <a:rPr lang="en-US" sz="2400" dirty="0"/>
              <a:t>Stabilizing the patient </a:t>
            </a:r>
          </a:p>
          <a:p>
            <a:pPr marL="514350" indent="-514350">
              <a:buFont typeface="+mj-lt"/>
              <a:buAutoNum type="arabicPeriod"/>
            </a:pPr>
            <a:r>
              <a:rPr lang="en-US" sz="2400" dirty="0"/>
              <a:t>Obtaining blood and endometrial cultures </a:t>
            </a:r>
          </a:p>
          <a:p>
            <a:pPr marL="514350" indent="-514350">
              <a:buFont typeface="+mj-lt"/>
              <a:buAutoNum type="arabicPeriod"/>
            </a:pPr>
            <a:r>
              <a:rPr lang="en-US" sz="2400" dirty="0"/>
              <a:t>Promptly administering parenteral broad spectrum antibiotics </a:t>
            </a:r>
          </a:p>
          <a:p>
            <a:pPr marL="514350" indent="-514350">
              <a:buFont typeface="+mj-lt"/>
              <a:buAutoNum type="arabicPeriod"/>
            </a:pPr>
            <a:r>
              <a:rPr lang="en-US" sz="2400" dirty="0"/>
              <a:t>Surgically evacuating the uterine contents </a:t>
            </a:r>
          </a:p>
          <a:p>
            <a:r>
              <a:rPr lang="en-US" sz="2400" dirty="0"/>
              <a:t>Evacuation of the uterus should begin </a:t>
            </a:r>
            <a:r>
              <a:rPr lang="en-US" sz="2400" b="1" dirty="0"/>
              <a:t>promptly </a:t>
            </a:r>
            <a:r>
              <a:rPr lang="en-US" sz="2400" dirty="0"/>
              <a:t>after initiating antibiotics and stabilizing the patient in cases of suspected septic abortion or retained products of conception as delay in evacuation may be fatal </a:t>
            </a:r>
          </a:p>
          <a:p>
            <a:endParaRPr lang="en-US" dirty="0"/>
          </a:p>
        </p:txBody>
      </p:sp>
    </p:spTree>
    <p:extLst>
      <p:ext uri="{BB962C8B-B14F-4D97-AF65-F5344CB8AC3E}">
        <p14:creationId xmlns:p14="http://schemas.microsoft.com/office/powerpoint/2010/main" val="2566396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Recurrent miscarriage</a:t>
            </a:r>
          </a:p>
        </p:txBody>
      </p:sp>
      <p:sp>
        <p:nvSpPr>
          <p:cNvPr id="3" name="Content Placeholder 2"/>
          <p:cNvSpPr>
            <a:spLocks noGrp="1"/>
          </p:cNvSpPr>
          <p:nvPr>
            <p:ph sz="quarter" idx="13"/>
          </p:nvPr>
        </p:nvSpPr>
        <p:spPr/>
        <p:txBody>
          <a:bodyPr>
            <a:normAutofit/>
          </a:bodyPr>
          <a:lstStyle/>
          <a:p>
            <a:r>
              <a:rPr lang="en-US" sz="2400" dirty="0"/>
              <a:t>classically refers to the occurrence of three or more consecutive losses of clinically recognized pregnancies prior to the age of </a:t>
            </a:r>
            <a:r>
              <a:rPr lang="en-US" sz="2400" dirty="0" err="1"/>
              <a:t>viabilty</a:t>
            </a:r>
            <a:r>
              <a:rPr lang="en-US" sz="2400" dirty="0"/>
              <a:t> (ectopic, molar, and biochemical pregnancies are not included).</a:t>
            </a:r>
          </a:p>
          <a:p>
            <a:endParaRPr lang="en-US" sz="2400" dirty="0"/>
          </a:p>
          <a:p>
            <a:r>
              <a:rPr lang="en-US" sz="2400" dirty="0"/>
              <a:t>Approximately 15 percent of pregnant women experience sporadic loss of a clinically recognized pregnancy. Just 2 percent of pregnant women experience two consecutive pregnancy losses and only 0.4 to 1 percent have three consecutive pregnancy losses</a:t>
            </a:r>
          </a:p>
        </p:txBody>
      </p:sp>
    </p:spTree>
    <p:extLst>
      <p:ext uri="{BB962C8B-B14F-4D97-AF65-F5344CB8AC3E}">
        <p14:creationId xmlns:p14="http://schemas.microsoft.com/office/powerpoint/2010/main" val="1594534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factors and etiology</a:t>
            </a:r>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52400" y="1371600"/>
            <a:ext cx="8763000" cy="4343400"/>
          </a:xfrm>
        </p:spPr>
      </p:pic>
    </p:spTree>
    <p:extLst>
      <p:ext uri="{BB962C8B-B14F-4D97-AF65-F5344CB8AC3E}">
        <p14:creationId xmlns:p14="http://schemas.microsoft.com/office/powerpoint/2010/main" val="23382422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304800"/>
            <a:ext cx="7924800" cy="6292552"/>
          </a:xfrm>
        </p:spPr>
        <p:txBody>
          <a:bodyPr>
            <a:normAutofit/>
          </a:bodyPr>
          <a:lstStyle/>
          <a:p>
            <a:r>
              <a:rPr lang="en-US" sz="2800" b="1" dirty="0">
                <a:solidFill>
                  <a:srgbClr val="FFC000"/>
                </a:solidFill>
              </a:rPr>
              <a:t>Immunologic factors</a:t>
            </a:r>
            <a:r>
              <a:rPr lang="en-US" b="1" dirty="0"/>
              <a:t> </a:t>
            </a:r>
            <a:r>
              <a:rPr lang="en-US" dirty="0"/>
              <a:t>  </a:t>
            </a:r>
          </a:p>
          <a:p>
            <a:pPr lvl="1"/>
            <a:r>
              <a:rPr lang="en-US" sz="2400" dirty="0"/>
              <a:t>Antiphospholipid syndrome  — Several autoimmune diseases have been linked to poor obstetric outcome, but antiphospholipid syndrome (APS) is the only immune condition in which pregnancy loss is a diagnostic criteria for the disease.</a:t>
            </a:r>
          </a:p>
          <a:p>
            <a:pPr lvl="1"/>
            <a:r>
              <a:rPr lang="en-US" sz="2400" dirty="0"/>
              <a:t>Adverse pregnancy outcomes include: </a:t>
            </a:r>
          </a:p>
          <a:p>
            <a:pPr lvl="2"/>
            <a:r>
              <a:rPr lang="en-US" sz="2400" dirty="0"/>
              <a:t>● three or more consecutive miscarriages before 10 weeks of gestation </a:t>
            </a:r>
          </a:p>
          <a:p>
            <a:pPr lvl="2"/>
            <a:r>
              <a:rPr lang="en-US" sz="2400" dirty="0"/>
              <a:t>● one or more morphologically normal fetal losses after the 10th week of gestation </a:t>
            </a:r>
          </a:p>
          <a:p>
            <a:pPr lvl="2"/>
            <a:r>
              <a:rPr lang="en-US" sz="2400" dirty="0"/>
              <a:t>● one or more preterm births before the 34th week of gestation owing to placental disease</a:t>
            </a:r>
          </a:p>
          <a:p>
            <a:pPr lvl="1"/>
            <a:r>
              <a:rPr lang="en-US" sz="2400" dirty="0"/>
              <a:t> Five to 15 percent of patients with RM may have AP</a:t>
            </a:r>
          </a:p>
          <a:p>
            <a:endParaRPr lang="en-US" dirty="0"/>
          </a:p>
        </p:txBody>
      </p:sp>
    </p:spTree>
    <p:extLst>
      <p:ext uri="{BB962C8B-B14F-4D97-AF65-F5344CB8AC3E}">
        <p14:creationId xmlns:p14="http://schemas.microsoft.com/office/powerpoint/2010/main" val="4107641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Definition</a:t>
            </a:r>
            <a:r>
              <a:rPr lang="en-US" b="1" dirty="0"/>
              <a:t> </a:t>
            </a:r>
          </a:p>
        </p:txBody>
      </p:sp>
      <p:sp>
        <p:nvSpPr>
          <p:cNvPr id="3" name="Content Placeholder 2"/>
          <p:cNvSpPr>
            <a:spLocks noGrp="1"/>
          </p:cNvSpPr>
          <p:nvPr>
            <p:ph sz="quarter" idx="13"/>
          </p:nvPr>
        </p:nvSpPr>
        <p:spPr/>
        <p:txBody>
          <a:bodyPr>
            <a:normAutofit/>
          </a:bodyPr>
          <a:lstStyle/>
          <a:p>
            <a:r>
              <a:rPr lang="en-US" sz="2800" dirty="0"/>
              <a:t>Spontaneous miscarriage refers to a pregnancy that ends spontaneously before the fetus has reached a viable gestational age. </a:t>
            </a:r>
          </a:p>
          <a:p>
            <a:r>
              <a:rPr lang="en-US" sz="2800" dirty="0"/>
              <a:t>The World Health Organization defines it as expulsion or extraction of an embryo or fetus weighing 500 g or less from its mother</a:t>
            </a:r>
          </a:p>
          <a:p>
            <a:r>
              <a:rPr lang="en-US" sz="2800" dirty="0"/>
              <a:t>In Jordan the age of viability is 24 weeks</a:t>
            </a:r>
          </a:p>
        </p:txBody>
      </p:sp>
    </p:spTree>
    <p:extLst>
      <p:ext uri="{BB962C8B-B14F-4D97-AF65-F5344CB8AC3E}">
        <p14:creationId xmlns:p14="http://schemas.microsoft.com/office/powerpoint/2010/main" val="37155633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3F201-B42A-4D01-A008-A94F4A258EBF}"/>
              </a:ext>
            </a:extLst>
          </p:cNvPr>
          <p:cNvSpPr>
            <a:spLocks noGrp="1"/>
          </p:cNvSpPr>
          <p:nvPr>
            <p:ph type="title"/>
          </p:nvPr>
        </p:nvSpPr>
        <p:spPr/>
        <p:txBody>
          <a:bodyPr/>
          <a:lstStyle/>
          <a:p>
            <a:r>
              <a:rPr lang="en-US" b="1" cap="none" dirty="0">
                <a:solidFill>
                  <a:srgbClr val="FFC000"/>
                </a:solidFill>
              </a:rPr>
              <a:t>Inherited </a:t>
            </a:r>
            <a:r>
              <a:rPr lang="en-US" b="1" cap="none" dirty="0" err="1">
                <a:solidFill>
                  <a:srgbClr val="FFC000"/>
                </a:solidFill>
              </a:rPr>
              <a:t>thrombophilic</a:t>
            </a:r>
            <a:endParaRPr lang="en-US" b="1" cap="none" dirty="0">
              <a:solidFill>
                <a:srgbClr val="FFC000"/>
              </a:solidFill>
            </a:endParaRPr>
          </a:p>
        </p:txBody>
      </p:sp>
      <p:sp>
        <p:nvSpPr>
          <p:cNvPr id="3" name="Content Placeholder 2">
            <a:extLst>
              <a:ext uri="{FF2B5EF4-FFF2-40B4-BE49-F238E27FC236}">
                <a16:creationId xmlns:a16="http://schemas.microsoft.com/office/drawing/2014/main" id="{A3D22497-D1F7-40B8-8BB9-FAAFEDFF4953}"/>
              </a:ext>
            </a:extLst>
          </p:cNvPr>
          <p:cNvSpPr>
            <a:spLocks noGrp="1"/>
          </p:cNvSpPr>
          <p:nvPr>
            <p:ph sz="quarter" idx="13"/>
          </p:nvPr>
        </p:nvSpPr>
        <p:spPr/>
        <p:txBody>
          <a:bodyPr>
            <a:normAutofit/>
          </a:bodyPr>
          <a:lstStyle/>
          <a:p>
            <a:r>
              <a:rPr lang="en-US" sz="2400" dirty="0"/>
              <a:t>Inherited </a:t>
            </a:r>
            <a:r>
              <a:rPr lang="en-US" sz="2400" dirty="0" err="1"/>
              <a:t>thrombophilic</a:t>
            </a:r>
            <a:r>
              <a:rPr lang="en-US" sz="2400" dirty="0"/>
              <a:t> defects Both inherited and acquired </a:t>
            </a:r>
            <a:r>
              <a:rPr lang="en-US" sz="2400" dirty="0" err="1"/>
              <a:t>thrombophilias</a:t>
            </a:r>
            <a:r>
              <a:rPr lang="en-US" sz="2400" dirty="0"/>
              <a:t>, including:</a:t>
            </a:r>
          </a:p>
          <a:p>
            <a:pPr marL="457200" indent="-457200">
              <a:buFont typeface="+mj-lt"/>
              <a:buAutoNum type="arabicPeriod"/>
            </a:pPr>
            <a:r>
              <a:rPr lang="en-US" sz="2400" dirty="0"/>
              <a:t> activated protein C resistance (most commonly due to </a:t>
            </a:r>
            <a:r>
              <a:rPr lang="en-US" sz="2400" dirty="0" err="1"/>
              <a:t>factorV</a:t>
            </a:r>
            <a:r>
              <a:rPr lang="en-US" sz="2400" dirty="0"/>
              <a:t> Leiden mutation)</a:t>
            </a:r>
          </a:p>
          <a:p>
            <a:pPr marL="457200" indent="-457200">
              <a:buFont typeface="+mj-lt"/>
              <a:buAutoNum type="arabicPeriod"/>
            </a:pPr>
            <a:r>
              <a:rPr lang="en-US" sz="2400" dirty="0"/>
              <a:t>deficiencies of protein C/S</a:t>
            </a:r>
          </a:p>
          <a:p>
            <a:pPr marL="457200" indent="-457200">
              <a:buFont typeface="+mj-lt"/>
              <a:buAutoNum type="arabicPeriod"/>
            </a:pPr>
            <a:r>
              <a:rPr lang="en-US" sz="2400" dirty="0"/>
              <a:t> antithrombin III,</a:t>
            </a:r>
          </a:p>
          <a:p>
            <a:pPr marL="457200" indent="-457200">
              <a:buFont typeface="+mj-lt"/>
              <a:buAutoNum type="arabicPeriod"/>
            </a:pPr>
            <a:r>
              <a:rPr lang="en-US" sz="2400" dirty="0" err="1"/>
              <a:t>hyperhomocysteinaemia</a:t>
            </a:r>
            <a:r>
              <a:rPr lang="en-US" sz="2400" dirty="0"/>
              <a:t> </a:t>
            </a:r>
          </a:p>
          <a:p>
            <a:pPr marL="457200" indent="-457200">
              <a:buFont typeface="+mj-lt"/>
              <a:buAutoNum type="arabicPeriod"/>
            </a:pPr>
            <a:r>
              <a:rPr lang="en-US" sz="2400" dirty="0"/>
              <a:t>prothrombin gene mutation</a:t>
            </a:r>
          </a:p>
        </p:txBody>
      </p:sp>
    </p:spTree>
    <p:extLst>
      <p:ext uri="{BB962C8B-B14F-4D97-AF65-F5344CB8AC3E}">
        <p14:creationId xmlns:p14="http://schemas.microsoft.com/office/powerpoint/2010/main" val="24219867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381000"/>
            <a:ext cx="8229600" cy="6019800"/>
          </a:xfrm>
        </p:spPr>
        <p:txBody>
          <a:bodyPr>
            <a:normAutofit lnSpcReduction="10000"/>
          </a:bodyPr>
          <a:lstStyle/>
          <a:p>
            <a:r>
              <a:rPr lang="en-US" sz="2800" b="1" dirty="0">
                <a:solidFill>
                  <a:srgbClr val="FFC000"/>
                </a:solidFill>
              </a:rPr>
              <a:t>Anomalies  </a:t>
            </a:r>
          </a:p>
          <a:p>
            <a:r>
              <a:rPr lang="en-US" sz="2400" dirty="0"/>
              <a:t>Congenital uterine anomalies are present in 10 to 15 percent of women with RM versus 7 percent of all women, includes:</a:t>
            </a:r>
          </a:p>
          <a:p>
            <a:pPr marL="971550" lvl="1" indent="-514350">
              <a:buFont typeface="+mj-lt"/>
              <a:buAutoNum type="arabicPeriod"/>
            </a:pPr>
            <a:r>
              <a:rPr lang="en-US" sz="2400" dirty="0"/>
              <a:t>The septate uterus is the uterine anomaly associated with the poorest reproductive outcome and the most common uterine abnormality associated with RM</a:t>
            </a:r>
          </a:p>
          <a:p>
            <a:pPr marL="971550" lvl="1" indent="-514350">
              <a:buFont typeface="+mj-lt"/>
              <a:buAutoNum type="arabicPeriod"/>
            </a:pPr>
            <a:r>
              <a:rPr lang="en-US" sz="2400" dirty="0"/>
              <a:t>Leiomyoma  — </a:t>
            </a:r>
            <a:r>
              <a:rPr lang="en-US" sz="2400" dirty="0" err="1"/>
              <a:t>Submucous</a:t>
            </a:r>
            <a:r>
              <a:rPr lang="en-US" sz="2400" dirty="0"/>
              <a:t> leiomyomas that protrude into the endometrial cavity can impede normal implantation as a result of their position, poor endometrial receptivity of the decidua overlying the </a:t>
            </a:r>
            <a:r>
              <a:rPr lang="en-US" sz="2400" dirty="0" err="1"/>
              <a:t>myoma</a:t>
            </a:r>
            <a:r>
              <a:rPr lang="en-US" sz="2400" dirty="0"/>
              <a:t>, or degeneration with increasing cytokine production. </a:t>
            </a:r>
          </a:p>
          <a:p>
            <a:pPr marL="971550" lvl="1" indent="-514350">
              <a:buFont typeface="+mj-lt"/>
              <a:buAutoNum type="arabicPeriod"/>
            </a:pPr>
            <a:r>
              <a:rPr lang="en-US" sz="2400" dirty="0"/>
              <a:t>Endometrial polyps  — </a:t>
            </a:r>
          </a:p>
          <a:p>
            <a:pPr marL="971550" lvl="1" indent="-514350">
              <a:buFont typeface="+mj-lt"/>
              <a:buAutoNum type="arabicPeriod"/>
            </a:pPr>
            <a:r>
              <a:rPr lang="en-US" sz="2400" dirty="0"/>
              <a:t>Intrauterine adhesions  — </a:t>
            </a:r>
          </a:p>
          <a:p>
            <a:pPr marL="971550" lvl="1" indent="-514350">
              <a:buFont typeface="+mj-lt"/>
              <a:buAutoNum type="arabicPeriod"/>
            </a:pPr>
            <a:r>
              <a:rPr lang="en-US" sz="2400" dirty="0"/>
              <a:t>Cervical insufficiency  —</a:t>
            </a:r>
          </a:p>
          <a:p>
            <a:pPr marL="57150" indent="0">
              <a:buNone/>
            </a:pPr>
            <a:endParaRPr lang="en-US" dirty="0"/>
          </a:p>
          <a:p>
            <a:endParaRPr lang="en-US" dirty="0"/>
          </a:p>
        </p:txBody>
      </p:sp>
    </p:spTree>
    <p:extLst>
      <p:ext uri="{BB962C8B-B14F-4D97-AF65-F5344CB8AC3E}">
        <p14:creationId xmlns:p14="http://schemas.microsoft.com/office/powerpoint/2010/main" val="10038593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533400"/>
            <a:ext cx="7924800" cy="4114800"/>
          </a:xfrm>
        </p:spPr>
        <p:txBody>
          <a:bodyPr>
            <a:normAutofit/>
          </a:bodyPr>
          <a:lstStyle/>
          <a:p>
            <a:r>
              <a:rPr lang="en-US" sz="2800" b="1" dirty="0">
                <a:solidFill>
                  <a:srgbClr val="FFC000"/>
                </a:solidFill>
              </a:rPr>
              <a:t>Endocrine factors </a:t>
            </a:r>
            <a:r>
              <a:rPr lang="en-US" sz="2400" dirty="0"/>
              <a:t> </a:t>
            </a:r>
          </a:p>
          <a:p>
            <a:pPr marL="0" indent="0">
              <a:buNone/>
            </a:pPr>
            <a:r>
              <a:rPr lang="en-US" sz="2400" dirty="0"/>
              <a:t>Endocrine factors may account for 15 to 60 percent of RM. </a:t>
            </a:r>
          </a:p>
          <a:p>
            <a:r>
              <a:rPr lang="en-US" sz="2400" dirty="0"/>
              <a:t>Luteal phase defect  — </a:t>
            </a:r>
          </a:p>
          <a:p>
            <a:r>
              <a:rPr lang="en-US" sz="2400" dirty="0"/>
              <a:t>Diabetes mellitus  —</a:t>
            </a:r>
          </a:p>
          <a:p>
            <a:r>
              <a:rPr lang="en-US" sz="2400" dirty="0"/>
              <a:t>Polycystic ovary syndrome  — </a:t>
            </a:r>
          </a:p>
          <a:p>
            <a:r>
              <a:rPr lang="en-US" sz="2400" dirty="0"/>
              <a:t>Thyroid antibodies and disease  — </a:t>
            </a:r>
          </a:p>
          <a:p>
            <a:r>
              <a:rPr lang="en-US" sz="2400" dirty="0"/>
              <a:t>Hyperprolactinemia  — .</a:t>
            </a:r>
          </a:p>
          <a:p>
            <a:endParaRPr lang="en-US" dirty="0"/>
          </a:p>
        </p:txBody>
      </p:sp>
    </p:spTree>
    <p:extLst>
      <p:ext uri="{BB962C8B-B14F-4D97-AF65-F5344CB8AC3E}">
        <p14:creationId xmlns:p14="http://schemas.microsoft.com/office/powerpoint/2010/main" val="14414221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228600"/>
            <a:ext cx="8229600" cy="6400800"/>
          </a:xfrm>
        </p:spPr>
        <p:txBody>
          <a:bodyPr>
            <a:normAutofit/>
          </a:bodyPr>
          <a:lstStyle/>
          <a:p>
            <a:r>
              <a:rPr lang="en-US" sz="2800" b="1" dirty="0">
                <a:solidFill>
                  <a:srgbClr val="FFC000"/>
                </a:solidFill>
              </a:rPr>
              <a:t>Genetics</a:t>
            </a:r>
          </a:p>
          <a:p>
            <a:pPr marL="457200" indent="-457200"/>
            <a:r>
              <a:rPr lang="en-US" dirty="0"/>
              <a:t> </a:t>
            </a:r>
            <a:r>
              <a:rPr lang="en-US" sz="2400" dirty="0"/>
              <a:t>Three to 5 percent of couples with RM have a major chromosomal rearrangement (versus 0.7 percent of the general population); usually a balanced translocation (60 percent reciprocal, 40 percent </a:t>
            </a:r>
            <a:r>
              <a:rPr lang="en-US" sz="2400" dirty="0" err="1"/>
              <a:t>Robertsonian</a:t>
            </a:r>
            <a:r>
              <a:rPr lang="en-US" sz="2400" dirty="0"/>
              <a:t>) or, less commonly, an inversion.</a:t>
            </a:r>
          </a:p>
          <a:p>
            <a:pPr marL="457200" indent="-457200"/>
            <a:r>
              <a:rPr lang="en-US" sz="2400" dirty="0"/>
              <a:t> One or both partners may harbor lethal genes in a heterozygous or balanced combination that does not affect them, but causes pregnancy loss when inherited by the embryo in a homozygous or unbalanced state. </a:t>
            </a:r>
          </a:p>
          <a:p>
            <a:pPr marL="457200" indent="-457200"/>
            <a:r>
              <a:rPr lang="en-US" sz="2400" dirty="0"/>
              <a:t>Balanced translocations are more common in the female than the male and more likely to result in pregnancy loss if the translocation is of maternal origin. </a:t>
            </a:r>
          </a:p>
        </p:txBody>
      </p:sp>
    </p:spTree>
    <p:extLst>
      <p:ext uri="{BB962C8B-B14F-4D97-AF65-F5344CB8AC3E}">
        <p14:creationId xmlns:p14="http://schemas.microsoft.com/office/powerpoint/2010/main" val="19448194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875CA-6505-4116-BEBF-B58D597B2E9E}"/>
              </a:ext>
            </a:extLst>
          </p:cNvPr>
          <p:cNvSpPr>
            <a:spLocks noGrp="1"/>
          </p:cNvSpPr>
          <p:nvPr>
            <p:ph type="title"/>
          </p:nvPr>
        </p:nvSpPr>
        <p:spPr/>
        <p:txBody>
          <a:bodyPr/>
          <a:lstStyle/>
          <a:p>
            <a:r>
              <a:rPr lang="en-US" b="1" dirty="0">
                <a:solidFill>
                  <a:srgbClr val="FFC000"/>
                </a:solidFill>
              </a:rPr>
              <a:t>Investigation</a:t>
            </a:r>
            <a:br>
              <a:rPr lang="en-US" dirty="0"/>
            </a:br>
            <a:endParaRPr lang="en-US" dirty="0"/>
          </a:p>
        </p:txBody>
      </p:sp>
      <p:sp>
        <p:nvSpPr>
          <p:cNvPr id="3" name="Content Placeholder 2">
            <a:extLst>
              <a:ext uri="{FF2B5EF4-FFF2-40B4-BE49-F238E27FC236}">
                <a16:creationId xmlns:a16="http://schemas.microsoft.com/office/drawing/2014/main" id="{4D8B806A-77AE-4ECB-A27A-6D35A3B68B66}"/>
              </a:ext>
            </a:extLst>
          </p:cNvPr>
          <p:cNvSpPr>
            <a:spLocks noGrp="1"/>
          </p:cNvSpPr>
          <p:nvPr>
            <p:ph sz="quarter" idx="13"/>
          </p:nvPr>
        </p:nvSpPr>
        <p:spPr>
          <a:xfrm>
            <a:off x="609600" y="980728"/>
            <a:ext cx="7924800" cy="5400600"/>
          </a:xfrm>
        </p:spPr>
        <p:txBody>
          <a:bodyPr>
            <a:normAutofit/>
          </a:bodyPr>
          <a:lstStyle/>
          <a:p>
            <a:r>
              <a:rPr lang="en-US" sz="3200" b="1" dirty="0">
                <a:solidFill>
                  <a:srgbClr val="FFC000"/>
                </a:solidFill>
              </a:rPr>
              <a:t>Antiphospholipid antibodies</a:t>
            </a:r>
          </a:p>
          <a:p>
            <a:pPr lvl="1"/>
            <a:endParaRPr lang="en-US" dirty="0"/>
          </a:p>
          <a:p>
            <a:pPr lvl="1"/>
            <a:endParaRPr lang="en-US" dirty="0"/>
          </a:p>
          <a:p>
            <a:pPr lvl="1"/>
            <a:r>
              <a:rPr lang="en-US" sz="2400" dirty="0"/>
              <a:t> All women with recurrent first-trimester miscarriage and all women with one or more second-trimester miscarriage should be screened before pregnancy for antiphospholipid antibodies.</a:t>
            </a:r>
          </a:p>
          <a:p>
            <a:pPr lvl="1"/>
            <a:endParaRPr lang="en-US" sz="2400" dirty="0"/>
          </a:p>
          <a:p>
            <a:pPr lvl="1"/>
            <a:r>
              <a:rPr lang="en-US" sz="2400" dirty="0"/>
              <a:t>To diagnose antiphospholipid syndrome it is mandatory that the woman has two positive tests at least 12 weeks apart for either lupus anticoagulant or anticardiolipin antibodies of immunoglobulin G and/or immunoglobulin M</a:t>
            </a:r>
          </a:p>
        </p:txBody>
      </p:sp>
    </p:spTree>
    <p:extLst>
      <p:ext uri="{BB962C8B-B14F-4D97-AF65-F5344CB8AC3E}">
        <p14:creationId xmlns:p14="http://schemas.microsoft.com/office/powerpoint/2010/main" val="42772696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7EE4A-C20E-4152-9032-B860F66AB9B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D49DE35-066C-4E76-B08B-4EE0FFA8C171}"/>
              </a:ext>
            </a:extLst>
          </p:cNvPr>
          <p:cNvSpPr>
            <a:spLocks noGrp="1"/>
          </p:cNvSpPr>
          <p:nvPr>
            <p:ph sz="quarter" idx="13"/>
          </p:nvPr>
        </p:nvSpPr>
        <p:spPr/>
        <p:txBody>
          <a:bodyPr/>
          <a:lstStyle/>
          <a:p>
            <a:r>
              <a:rPr lang="en-US" sz="3200" b="1" dirty="0">
                <a:solidFill>
                  <a:srgbClr val="FFC000"/>
                </a:solidFill>
              </a:rPr>
              <a:t>Karyotyping Cytogenetic </a:t>
            </a:r>
          </a:p>
          <a:p>
            <a:endParaRPr lang="en-US" dirty="0"/>
          </a:p>
          <a:p>
            <a:r>
              <a:rPr lang="en-US" sz="2400" dirty="0"/>
              <a:t>analysis should be performed on products of conception of the third and subsequent consecutive miscarriage(s). </a:t>
            </a:r>
          </a:p>
          <a:p>
            <a:endParaRPr lang="en-US" sz="2400" dirty="0"/>
          </a:p>
          <a:p>
            <a:r>
              <a:rPr lang="en-US" sz="2400" dirty="0"/>
              <a:t>Parental peripheral blood karyotyping of both partners should be performed in couples with recurrent miscarriage where testing of products of conception reports an unbalanced structural chromosomal abnormality.</a:t>
            </a:r>
          </a:p>
        </p:txBody>
      </p:sp>
    </p:spTree>
    <p:extLst>
      <p:ext uri="{BB962C8B-B14F-4D97-AF65-F5344CB8AC3E}">
        <p14:creationId xmlns:p14="http://schemas.microsoft.com/office/powerpoint/2010/main" val="37719426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D82FF-4A29-44A3-A977-1F0200298CA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BE9F506-38DC-4CFA-B418-0043DFC436D1}"/>
              </a:ext>
            </a:extLst>
          </p:cNvPr>
          <p:cNvSpPr>
            <a:spLocks noGrp="1"/>
          </p:cNvSpPr>
          <p:nvPr>
            <p:ph sz="quarter" idx="13"/>
          </p:nvPr>
        </p:nvSpPr>
        <p:spPr>
          <a:xfrm>
            <a:off x="609600" y="1600200"/>
            <a:ext cx="7924800" cy="4493096"/>
          </a:xfrm>
        </p:spPr>
        <p:txBody>
          <a:bodyPr>
            <a:normAutofit fontScale="92500"/>
          </a:bodyPr>
          <a:lstStyle/>
          <a:p>
            <a:r>
              <a:rPr lang="en-US" sz="2800" b="1" dirty="0">
                <a:solidFill>
                  <a:srgbClr val="FFC000"/>
                </a:solidFill>
              </a:rPr>
              <a:t>Anatomical factors </a:t>
            </a:r>
          </a:p>
          <a:p>
            <a:endParaRPr lang="en-US" dirty="0"/>
          </a:p>
          <a:p>
            <a:r>
              <a:rPr lang="en-US" sz="2800" dirty="0"/>
              <a:t>All women with recurrent first-trimester miscarriage and all women with one or more second-trimester miscarriages should have a pelvic ultrasound to assess uterine anatomy. </a:t>
            </a:r>
          </a:p>
          <a:p>
            <a:pPr marL="0" indent="0">
              <a:buNone/>
            </a:pPr>
            <a:endParaRPr lang="en-US" sz="2800" dirty="0"/>
          </a:p>
          <a:p>
            <a:r>
              <a:rPr lang="en-US" sz="2800" dirty="0"/>
              <a:t>Suspected uterine anomalies may require further investigations to confirm the diagnosis, using hysteroscopy, laparoscopy or three-dimensional pelvic ultrasound</a:t>
            </a:r>
          </a:p>
        </p:txBody>
      </p:sp>
    </p:spTree>
    <p:extLst>
      <p:ext uri="{BB962C8B-B14F-4D97-AF65-F5344CB8AC3E}">
        <p14:creationId xmlns:p14="http://schemas.microsoft.com/office/powerpoint/2010/main" val="36834973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1FB52-1C0D-43A0-B991-1BABF574394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1901BD5-36F5-40E7-9E3B-CA74C860CA33}"/>
              </a:ext>
            </a:extLst>
          </p:cNvPr>
          <p:cNvSpPr>
            <a:spLocks noGrp="1"/>
          </p:cNvSpPr>
          <p:nvPr>
            <p:ph sz="quarter" idx="13"/>
          </p:nvPr>
        </p:nvSpPr>
        <p:spPr/>
        <p:txBody>
          <a:bodyPr/>
          <a:lstStyle/>
          <a:p>
            <a:r>
              <a:rPr lang="en-US" sz="2800" b="1" dirty="0" err="1">
                <a:solidFill>
                  <a:srgbClr val="FFC000"/>
                </a:solidFill>
              </a:rPr>
              <a:t>Thrombophilias</a:t>
            </a:r>
            <a:r>
              <a:rPr lang="en-US" sz="2800" b="1" dirty="0"/>
              <a:t> </a:t>
            </a:r>
          </a:p>
          <a:p>
            <a:endParaRPr lang="en-US" dirty="0"/>
          </a:p>
          <a:p>
            <a:endParaRPr lang="en-US" dirty="0"/>
          </a:p>
          <a:p>
            <a:r>
              <a:rPr lang="en-US" sz="2400" dirty="0"/>
              <a:t>Women with second-trimester miscarriage should be screened for inherited </a:t>
            </a:r>
            <a:r>
              <a:rPr lang="en-US" sz="2400" dirty="0" err="1"/>
              <a:t>thrombophilias</a:t>
            </a:r>
            <a:r>
              <a:rPr lang="en-US" sz="2400" dirty="0"/>
              <a:t> including factor V Leiden, factor II (prothrombin) gene mutation and  protein S</a:t>
            </a:r>
          </a:p>
        </p:txBody>
      </p:sp>
    </p:spTree>
    <p:extLst>
      <p:ext uri="{BB962C8B-B14F-4D97-AF65-F5344CB8AC3E}">
        <p14:creationId xmlns:p14="http://schemas.microsoft.com/office/powerpoint/2010/main" val="711377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E83A9-E6E0-4323-92A3-002A996833C2}"/>
              </a:ext>
            </a:extLst>
          </p:cNvPr>
          <p:cNvSpPr>
            <a:spLocks noGrp="1"/>
          </p:cNvSpPr>
          <p:nvPr>
            <p:ph type="title"/>
          </p:nvPr>
        </p:nvSpPr>
        <p:spPr/>
        <p:txBody>
          <a:bodyPr/>
          <a:lstStyle/>
          <a:p>
            <a:r>
              <a:rPr lang="en-US" b="1" cap="none" dirty="0">
                <a:solidFill>
                  <a:srgbClr val="FFC000"/>
                </a:solidFill>
              </a:rPr>
              <a:t>Treatment options for recurrent miscarriage</a:t>
            </a:r>
          </a:p>
        </p:txBody>
      </p:sp>
      <p:sp>
        <p:nvSpPr>
          <p:cNvPr id="3" name="Content Placeholder 2">
            <a:extLst>
              <a:ext uri="{FF2B5EF4-FFF2-40B4-BE49-F238E27FC236}">
                <a16:creationId xmlns:a16="http://schemas.microsoft.com/office/drawing/2014/main" id="{A7A050F0-FFA0-4AF3-A623-D564C72A1224}"/>
              </a:ext>
            </a:extLst>
          </p:cNvPr>
          <p:cNvSpPr>
            <a:spLocks noGrp="1"/>
          </p:cNvSpPr>
          <p:nvPr>
            <p:ph sz="quarter" idx="13"/>
          </p:nvPr>
        </p:nvSpPr>
        <p:spPr>
          <a:xfrm>
            <a:off x="609600" y="1600200"/>
            <a:ext cx="7924800" cy="4853136"/>
          </a:xfrm>
        </p:spPr>
        <p:txBody>
          <a:bodyPr/>
          <a:lstStyle/>
          <a:p>
            <a:r>
              <a:rPr lang="en-US" sz="2800" b="1" dirty="0">
                <a:solidFill>
                  <a:srgbClr val="FFC000"/>
                </a:solidFill>
              </a:rPr>
              <a:t>Antiphospholipid syndrome</a:t>
            </a:r>
          </a:p>
          <a:p>
            <a:pPr marL="0" indent="0">
              <a:buNone/>
            </a:pPr>
            <a:r>
              <a:rPr lang="en-US" dirty="0"/>
              <a:t> </a:t>
            </a:r>
            <a:r>
              <a:rPr lang="en-US" sz="2400" dirty="0"/>
              <a:t>Pregnant women with antiphospholipid syndrome should be considered for treatment with low-dose aspirin plus heparin to prevent further miscarriage</a:t>
            </a:r>
          </a:p>
          <a:p>
            <a:pPr marL="0" indent="0">
              <a:buNone/>
            </a:pPr>
            <a:endParaRPr lang="en-US" sz="2400" dirty="0"/>
          </a:p>
          <a:p>
            <a:pPr marL="0" indent="0">
              <a:buNone/>
            </a:pPr>
            <a:endParaRPr lang="en-US" sz="2400" dirty="0"/>
          </a:p>
          <a:p>
            <a:pPr marL="0" indent="0">
              <a:buNone/>
            </a:pPr>
            <a:r>
              <a:rPr lang="en-US" sz="2400" dirty="0"/>
              <a:t>Neither corticosteroids nor intravenous immunoglobulin therapy improve the live birth rate of women with recurrent miscarriage associated with antiphospholipid antibodies compared with other treatment modalities; their use may provoke significant maternal and fetal morbidity</a:t>
            </a:r>
          </a:p>
        </p:txBody>
      </p:sp>
    </p:spTree>
    <p:extLst>
      <p:ext uri="{BB962C8B-B14F-4D97-AF65-F5344CB8AC3E}">
        <p14:creationId xmlns:p14="http://schemas.microsoft.com/office/powerpoint/2010/main" val="431198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2CBDB-007F-4CAC-9BE5-67D90C89724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7FB4E4E-4A5E-4AD1-B12C-2A7EA7DECA76}"/>
              </a:ext>
            </a:extLst>
          </p:cNvPr>
          <p:cNvSpPr>
            <a:spLocks noGrp="1"/>
          </p:cNvSpPr>
          <p:nvPr>
            <p:ph sz="quarter" idx="13"/>
          </p:nvPr>
        </p:nvSpPr>
        <p:spPr/>
        <p:txBody>
          <a:bodyPr>
            <a:normAutofit fontScale="92500" lnSpcReduction="20000"/>
          </a:bodyPr>
          <a:lstStyle/>
          <a:p>
            <a:r>
              <a:rPr lang="en-US" sz="3200" b="1" dirty="0">
                <a:solidFill>
                  <a:srgbClr val="FFC000"/>
                </a:solidFill>
              </a:rPr>
              <a:t>Genetic factors </a:t>
            </a:r>
          </a:p>
          <a:p>
            <a:endParaRPr lang="en-US" sz="2800" dirty="0"/>
          </a:p>
          <a:p>
            <a:r>
              <a:rPr lang="en-US" sz="2800" dirty="0"/>
              <a:t>The finding of an abnormal parental karyotype should prompt referral to a clinical geneticist.</a:t>
            </a:r>
          </a:p>
          <a:p>
            <a:endParaRPr lang="en-US" sz="2800" dirty="0"/>
          </a:p>
          <a:p>
            <a:endParaRPr lang="en-US" sz="2800" dirty="0"/>
          </a:p>
          <a:p>
            <a:r>
              <a:rPr lang="en-US" sz="2800" dirty="0"/>
              <a:t>Preimplantation genetic screening with in vitro </a:t>
            </a:r>
            <a:r>
              <a:rPr lang="en-US" sz="2800" dirty="0" err="1"/>
              <a:t>fertilisation</a:t>
            </a:r>
            <a:r>
              <a:rPr lang="en-US" sz="2800" dirty="0"/>
              <a:t> treatment in women with unexplained recurrent miscarriage does not improve live birth rates</a:t>
            </a:r>
          </a:p>
        </p:txBody>
      </p:sp>
    </p:spTree>
    <p:extLst>
      <p:ext uri="{BB962C8B-B14F-4D97-AF65-F5344CB8AC3E}">
        <p14:creationId xmlns:p14="http://schemas.microsoft.com/office/powerpoint/2010/main" val="2888250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Incidence</a:t>
            </a:r>
          </a:p>
        </p:txBody>
      </p:sp>
      <p:sp>
        <p:nvSpPr>
          <p:cNvPr id="3" name="Content Placeholder 2"/>
          <p:cNvSpPr>
            <a:spLocks noGrp="1"/>
          </p:cNvSpPr>
          <p:nvPr>
            <p:ph sz="quarter" idx="13"/>
          </p:nvPr>
        </p:nvSpPr>
        <p:spPr/>
        <p:txBody>
          <a:bodyPr>
            <a:normAutofit/>
          </a:bodyPr>
          <a:lstStyle/>
          <a:p>
            <a:r>
              <a:rPr lang="en-US" sz="2400" dirty="0"/>
              <a:t>Spontaneous miscarriage is the most common complication of early pregnancy. </a:t>
            </a:r>
          </a:p>
          <a:p>
            <a:r>
              <a:rPr lang="en-US" sz="2400" dirty="0"/>
              <a:t>The frequency decreases with increasing gestational age. </a:t>
            </a:r>
          </a:p>
          <a:p>
            <a:r>
              <a:rPr lang="en-US" sz="2400" dirty="0"/>
              <a:t>Eight to 20 percent of clinically recognized pregnancies under 20 weeks of gestation will undergo spontaneous miscarriage; 80 percent of these occur in the first 12 weeks of gestation. </a:t>
            </a:r>
          </a:p>
          <a:p>
            <a:r>
              <a:rPr lang="en-US" sz="2400" dirty="0"/>
              <a:t>The overall risk after 15 weeks is low (about 0.6 percent) for chromosomally and structurally normal fetuses, but varies according to maternal age and ethnicity </a:t>
            </a:r>
          </a:p>
        </p:txBody>
      </p:sp>
    </p:spTree>
    <p:extLst>
      <p:ext uri="{BB962C8B-B14F-4D97-AF65-F5344CB8AC3E}">
        <p14:creationId xmlns:p14="http://schemas.microsoft.com/office/powerpoint/2010/main" val="30017394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AF7A0-9353-497B-8E30-8E3168E93B2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9EE6CA0-6593-4B76-939A-B9FF58A0E766}"/>
              </a:ext>
            </a:extLst>
          </p:cNvPr>
          <p:cNvSpPr>
            <a:spLocks noGrp="1"/>
          </p:cNvSpPr>
          <p:nvPr>
            <p:ph sz="quarter" idx="13"/>
          </p:nvPr>
        </p:nvSpPr>
        <p:spPr>
          <a:xfrm>
            <a:off x="609600" y="404664"/>
            <a:ext cx="7924800" cy="6336704"/>
          </a:xfrm>
        </p:spPr>
        <p:txBody>
          <a:bodyPr>
            <a:normAutofit fontScale="92500"/>
          </a:bodyPr>
          <a:lstStyle/>
          <a:p>
            <a:r>
              <a:rPr lang="en-US" sz="2800" b="1" dirty="0">
                <a:solidFill>
                  <a:srgbClr val="FFC000"/>
                </a:solidFill>
              </a:rPr>
              <a:t>Congenital uterine malformations </a:t>
            </a:r>
            <a:endParaRPr lang="en-US" dirty="0">
              <a:solidFill>
                <a:srgbClr val="FFC000"/>
              </a:solidFill>
            </a:endParaRPr>
          </a:p>
          <a:p>
            <a:r>
              <a:rPr lang="en-US" sz="2400" dirty="0"/>
              <a:t>There is insufficient evidence to assess the effect of uterine septum resection in women with recurrent miscarriage and uterine septum to prevent further miscarriage</a:t>
            </a:r>
          </a:p>
          <a:p>
            <a:endParaRPr lang="en-US" sz="2400" dirty="0"/>
          </a:p>
          <a:p>
            <a:r>
              <a:rPr lang="en-US" sz="2400" dirty="0"/>
              <a:t>Cervical weakness and cervical cerclage Cervical cerclage is associated with potential hazards related to the surgery and the risk of stimulating uterine contractions and hence should be considered only in women who are likely to benefit. </a:t>
            </a:r>
          </a:p>
          <a:p>
            <a:r>
              <a:rPr lang="en-US" sz="2400" dirty="0"/>
              <a:t>Women with a history of second-trimester miscarriage and suspected cervical weakness who have not undergone a history-indicated cerclage may be offered serial cervical sonographic surveillance. </a:t>
            </a:r>
          </a:p>
          <a:p>
            <a:r>
              <a:rPr lang="en-US" sz="2400" dirty="0"/>
              <a:t>In women with a singleton pregnancy and a history of one second-trimester miscarriage attributable to cervical factors, an ultrasound-indicated cerclage should be offered if a cervical length of 25 mm or less is detected by transvaginal scan before 24 weeks of gestation.</a:t>
            </a:r>
          </a:p>
        </p:txBody>
      </p:sp>
    </p:spTree>
    <p:extLst>
      <p:ext uri="{BB962C8B-B14F-4D97-AF65-F5344CB8AC3E}">
        <p14:creationId xmlns:p14="http://schemas.microsoft.com/office/powerpoint/2010/main" val="32448433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5983D-CE4A-43DF-9D81-EB06BCDB0C3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D681080-C963-4EFE-9DF4-9450B17BE76B}"/>
              </a:ext>
            </a:extLst>
          </p:cNvPr>
          <p:cNvSpPr>
            <a:spLocks noGrp="1"/>
          </p:cNvSpPr>
          <p:nvPr>
            <p:ph sz="quarter" idx="13"/>
          </p:nvPr>
        </p:nvSpPr>
        <p:spPr>
          <a:xfrm>
            <a:off x="609600" y="188640"/>
            <a:ext cx="7924800" cy="6552728"/>
          </a:xfrm>
        </p:spPr>
        <p:txBody>
          <a:bodyPr>
            <a:normAutofit lnSpcReduction="10000"/>
          </a:bodyPr>
          <a:lstStyle/>
          <a:p>
            <a:r>
              <a:rPr lang="en-US" sz="3200" b="1" dirty="0">
                <a:solidFill>
                  <a:srgbClr val="FFC000"/>
                </a:solidFill>
              </a:rPr>
              <a:t>Endocrine factors </a:t>
            </a:r>
          </a:p>
          <a:p>
            <a:pPr marL="0" indent="0">
              <a:buNone/>
            </a:pPr>
            <a:endParaRPr lang="en-US" dirty="0"/>
          </a:p>
          <a:p>
            <a:r>
              <a:rPr lang="en-US" sz="2000" dirty="0"/>
              <a:t>There is insufficient evidence to evaluate the effect of progesterone supplementation in pregnancy to prevent a miscarriage in women with recurrent miscarriage</a:t>
            </a:r>
          </a:p>
          <a:p>
            <a:endParaRPr lang="en-US" sz="2000" dirty="0"/>
          </a:p>
          <a:p>
            <a:r>
              <a:rPr lang="en-US" sz="2000" dirty="0"/>
              <a:t>There is insufficient evidence to evaluate the effect of human chorionic gonadotrophin supplementation in pregnancy to prevent a miscarriage in women with recurrent miscarriage</a:t>
            </a:r>
          </a:p>
          <a:p>
            <a:endParaRPr lang="en-US" sz="2000" dirty="0"/>
          </a:p>
          <a:p>
            <a:r>
              <a:rPr lang="en-US" sz="2000" dirty="0"/>
              <a:t>Suppression of high </a:t>
            </a:r>
            <a:r>
              <a:rPr lang="en-US" sz="2000" dirty="0" err="1"/>
              <a:t>luteinising</a:t>
            </a:r>
            <a:r>
              <a:rPr lang="en-US" sz="2000" dirty="0"/>
              <a:t> hormone levels among ovulatory women with recurrent miscarriage and polycystic ovaries does not improve the live birth rate</a:t>
            </a:r>
          </a:p>
          <a:p>
            <a:endParaRPr lang="en-US" sz="2000" dirty="0"/>
          </a:p>
          <a:p>
            <a:r>
              <a:rPr lang="en-US" sz="2000" dirty="0"/>
              <a:t>There is insufficient evidence to evaluate the effect of metformin supplementation in pregnancy to prevent a miscarriage in women with recurrent miscarriage</a:t>
            </a:r>
          </a:p>
          <a:p>
            <a:endParaRPr lang="en-US" dirty="0"/>
          </a:p>
        </p:txBody>
      </p:sp>
    </p:spTree>
    <p:extLst>
      <p:ext uri="{BB962C8B-B14F-4D97-AF65-F5344CB8AC3E}">
        <p14:creationId xmlns:p14="http://schemas.microsoft.com/office/powerpoint/2010/main" val="30505509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BEF85-B882-405E-ACBC-DFA04B284EA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DBA8BF1-933A-43F0-A338-52895508C175}"/>
              </a:ext>
            </a:extLst>
          </p:cNvPr>
          <p:cNvSpPr>
            <a:spLocks noGrp="1"/>
          </p:cNvSpPr>
          <p:nvPr>
            <p:ph sz="quarter" idx="13"/>
          </p:nvPr>
        </p:nvSpPr>
        <p:spPr/>
        <p:txBody>
          <a:bodyPr/>
          <a:lstStyle/>
          <a:p>
            <a:r>
              <a:rPr lang="en-US" sz="3200" b="1" dirty="0">
                <a:solidFill>
                  <a:srgbClr val="FFC000"/>
                </a:solidFill>
              </a:rPr>
              <a:t>Immunotherapy </a:t>
            </a:r>
          </a:p>
          <a:p>
            <a:endParaRPr lang="en-US" dirty="0"/>
          </a:p>
          <a:p>
            <a:r>
              <a:rPr lang="en-US" sz="2800" dirty="0"/>
              <a:t>Paternal cell </a:t>
            </a:r>
            <a:r>
              <a:rPr lang="en-US" sz="2800" dirty="0" err="1"/>
              <a:t>immunisation</a:t>
            </a:r>
            <a:r>
              <a:rPr lang="en-US" sz="2800" dirty="0"/>
              <a:t>, third-party donor leucocytes, trophoblast membranes and intravenous immunoglobulin in women with previous unexplained recurrent miscarriage does not improve the live birth rate</a:t>
            </a:r>
          </a:p>
        </p:txBody>
      </p:sp>
    </p:spTree>
    <p:extLst>
      <p:ext uri="{BB962C8B-B14F-4D97-AF65-F5344CB8AC3E}">
        <p14:creationId xmlns:p14="http://schemas.microsoft.com/office/powerpoint/2010/main" val="39230946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12B0A-8B5C-47AD-86EE-89439E32F86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A5DE7E7-26FB-4A96-8C21-10D11F20B66B}"/>
              </a:ext>
            </a:extLst>
          </p:cNvPr>
          <p:cNvSpPr>
            <a:spLocks noGrp="1"/>
          </p:cNvSpPr>
          <p:nvPr>
            <p:ph sz="quarter" idx="13"/>
          </p:nvPr>
        </p:nvSpPr>
        <p:spPr>
          <a:xfrm>
            <a:off x="609600" y="1268760"/>
            <a:ext cx="7924800" cy="5184576"/>
          </a:xfrm>
        </p:spPr>
        <p:txBody>
          <a:bodyPr>
            <a:normAutofit/>
          </a:bodyPr>
          <a:lstStyle/>
          <a:p>
            <a:r>
              <a:rPr lang="en-US" sz="3200" b="1" dirty="0">
                <a:solidFill>
                  <a:srgbClr val="FFC000"/>
                </a:solidFill>
              </a:rPr>
              <a:t>Inherited </a:t>
            </a:r>
            <a:r>
              <a:rPr lang="en-US" sz="3200" b="1" dirty="0" err="1">
                <a:solidFill>
                  <a:srgbClr val="FFC000"/>
                </a:solidFill>
              </a:rPr>
              <a:t>thrombophilias</a:t>
            </a:r>
            <a:r>
              <a:rPr lang="en-US" sz="3200" b="1" dirty="0">
                <a:solidFill>
                  <a:srgbClr val="FFC000"/>
                </a:solidFill>
              </a:rPr>
              <a:t> </a:t>
            </a:r>
          </a:p>
          <a:p>
            <a:endParaRPr lang="en-US" dirty="0"/>
          </a:p>
          <a:p>
            <a:r>
              <a:rPr lang="en-US" sz="2400" dirty="0"/>
              <a:t>There is insufficient evidence to evaluate the effect of heparin in pregnancy to prevent a miscarriage in women with recurrent first-trimester miscarriage associated with inherited thrombophilia. </a:t>
            </a:r>
          </a:p>
          <a:p>
            <a:endParaRPr lang="en-US" sz="2400" dirty="0"/>
          </a:p>
          <a:p>
            <a:r>
              <a:rPr lang="en-US" sz="2400" dirty="0"/>
              <a:t>Heparin therapy during pregnancy may improve the live birth rate of women with second-trimester miscarriage associated with inherited </a:t>
            </a:r>
            <a:r>
              <a:rPr lang="en-US" sz="2400" dirty="0" err="1"/>
              <a:t>thrombophilias</a:t>
            </a:r>
            <a:endParaRPr lang="en-US" sz="2400" dirty="0"/>
          </a:p>
        </p:txBody>
      </p:sp>
    </p:spTree>
    <p:extLst>
      <p:ext uri="{BB962C8B-B14F-4D97-AF65-F5344CB8AC3E}">
        <p14:creationId xmlns:p14="http://schemas.microsoft.com/office/powerpoint/2010/main" val="33475554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437E0-C47F-43BB-A78F-1CEA3799545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FF4FF81-E003-4166-9D24-109DD5E26A63}"/>
              </a:ext>
            </a:extLst>
          </p:cNvPr>
          <p:cNvSpPr>
            <a:spLocks noGrp="1"/>
          </p:cNvSpPr>
          <p:nvPr>
            <p:ph sz="quarter" idx="13"/>
          </p:nvPr>
        </p:nvSpPr>
        <p:spPr/>
        <p:txBody>
          <a:bodyPr/>
          <a:lstStyle/>
          <a:p>
            <a:r>
              <a:rPr lang="en-US" sz="3600" b="1" dirty="0">
                <a:solidFill>
                  <a:srgbClr val="FFC000"/>
                </a:solidFill>
              </a:rPr>
              <a:t>Unexplained recurrent miscarriage </a:t>
            </a:r>
          </a:p>
          <a:p>
            <a:endParaRPr lang="en-US" dirty="0"/>
          </a:p>
          <a:p>
            <a:endParaRPr lang="en-US" dirty="0"/>
          </a:p>
          <a:p>
            <a:pPr lvl="1"/>
            <a:r>
              <a:rPr lang="en-US" sz="2400" dirty="0"/>
              <a:t>Women with unexplained recurrent miscarriage have an excellent prognosis for future pregnancy outcome without pharmacological intervention if offered supportive care alone in the setting of a dedicated early pregnancy assessment unit</a:t>
            </a:r>
          </a:p>
        </p:txBody>
      </p:sp>
    </p:spTree>
    <p:extLst>
      <p:ext uri="{BB962C8B-B14F-4D97-AF65-F5344CB8AC3E}">
        <p14:creationId xmlns:p14="http://schemas.microsoft.com/office/powerpoint/2010/main" val="886332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a:bodyPr>
          <a:lstStyle/>
          <a:p>
            <a:r>
              <a:rPr lang="en-US" b="1" dirty="0">
                <a:solidFill>
                  <a:srgbClr val="FFC000"/>
                </a:solidFill>
              </a:rPr>
              <a:t>Risk factors </a:t>
            </a:r>
          </a:p>
        </p:txBody>
      </p:sp>
      <p:sp>
        <p:nvSpPr>
          <p:cNvPr id="3" name="Content Placeholder 2"/>
          <p:cNvSpPr>
            <a:spLocks noGrp="1"/>
          </p:cNvSpPr>
          <p:nvPr>
            <p:ph sz="quarter" idx="13"/>
          </p:nvPr>
        </p:nvSpPr>
        <p:spPr>
          <a:xfrm>
            <a:off x="457200" y="609600"/>
            <a:ext cx="8229600" cy="6705600"/>
          </a:xfrm>
        </p:spPr>
        <p:txBody>
          <a:bodyPr>
            <a:normAutofit fontScale="25000" lnSpcReduction="20000"/>
          </a:bodyPr>
          <a:lstStyle/>
          <a:p>
            <a:r>
              <a:rPr lang="en-US" sz="8000" dirty="0"/>
              <a:t>Age  — Advancing maternal age is the most important risk factor for spontaneous miscarriage in healthy women. </a:t>
            </a:r>
          </a:p>
          <a:p>
            <a:r>
              <a:rPr lang="en-US" sz="8000" dirty="0"/>
              <a:t>Previous spontaneous abortion  — The risk of miscarriage in future pregnancy is approximately 20 percent after one miscarriage, 28 percent after two consecutive miscarriages, and 43 percent after three or more consecutive miscarriages. By comparison, miscarriage occurred in only 5 percent of women in their first pregnancy or in whom the previous pregnancy was successful. </a:t>
            </a:r>
          </a:p>
          <a:p>
            <a:r>
              <a:rPr lang="en-US" sz="8000" dirty="0"/>
              <a:t>Smoking  — </a:t>
            </a:r>
          </a:p>
          <a:p>
            <a:r>
              <a:rPr lang="en-US" sz="8000" dirty="0"/>
              <a:t>Alcohol  —  </a:t>
            </a:r>
          </a:p>
          <a:p>
            <a:r>
              <a:rPr lang="en-US" sz="8000" dirty="0"/>
              <a:t>Cocaine  — </a:t>
            </a:r>
          </a:p>
          <a:p>
            <a:r>
              <a:rPr lang="en-US" sz="8000" dirty="0"/>
              <a:t>Nonsteroidal </a:t>
            </a:r>
            <a:r>
              <a:rPr lang="en-US" sz="8000" dirty="0" err="1"/>
              <a:t>antiinflammatory</a:t>
            </a:r>
            <a:r>
              <a:rPr lang="en-US" sz="8000" dirty="0"/>
              <a:t> drugs  — </a:t>
            </a:r>
          </a:p>
          <a:p>
            <a:r>
              <a:rPr lang="en-US" sz="8000" dirty="0"/>
              <a:t>Fever  — </a:t>
            </a:r>
          </a:p>
          <a:p>
            <a:r>
              <a:rPr lang="en-US" sz="8000" dirty="0"/>
              <a:t>Caffeine  — </a:t>
            </a:r>
          </a:p>
          <a:p>
            <a:r>
              <a:rPr lang="en-US" sz="8000" dirty="0"/>
              <a:t>Prolonged time to pregnancy  —. </a:t>
            </a:r>
          </a:p>
          <a:p>
            <a:r>
              <a:rPr lang="en-US" sz="8000" dirty="0"/>
              <a:t>Low-folate level  —. </a:t>
            </a:r>
          </a:p>
          <a:p>
            <a:r>
              <a:rPr lang="en-US" sz="8000" dirty="0"/>
              <a:t>Maternal weight  — </a:t>
            </a:r>
            <a:r>
              <a:rPr lang="en-US" sz="8000" dirty="0" err="1"/>
              <a:t>Prepregnancy</a:t>
            </a:r>
            <a:r>
              <a:rPr lang="en-US" sz="8000" dirty="0"/>
              <a:t> body mass index less than 18.5 or above 25 kg/m2 has been associated with an increased risk of infertility and miscarriage</a:t>
            </a:r>
          </a:p>
          <a:p>
            <a:r>
              <a:rPr lang="en-US" sz="8000" dirty="0"/>
              <a:t>Celiac disease  — Untreated celiac disease may be associated with a higher risk</a:t>
            </a:r>
          </a:p>
          <a:p>
            <a:endParaRPr lang="en-US" dirty="0"/>
          </a:p>
        </p:txBody>
      </p:sp>
    </p:spTree>
    <p:extLst>
      <p:ext uri="{BB962C8B-B14F-4D97-AF65-F5344CB8AC3E}">
        <p14:creationId xmlns:p14="http://schemas.microsoft.com/office/powerpoint/2010/main" val="2795252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533400"/>
          </a:xfrm>
        </p:spPr>
        <p:txBody>
          <a:bodyPr>
            <a:normAutofit fontScale="90000"/>
          </a:bodyPr>
          <a:lstStyle/>
          <a:p>
            <a:r>
              <a:rPr lang="en-US" b="1" dirty="0">
                <a:solidFill>
                  <a:srgbClr val="FFC000"/>
                </a:solidFill>
              </a:rPr>
              <a:t>Etiology</a:t>
            </a:r>
          </a:p>
        </p:txBody>
      </p:sp>
      <p:sp>
        <p:nvSpPr>
          <p:cNvPr id="3" name="Content Placeholder 2"/>
          <p:cNvSpPr>
            <a:spLocks noGrp="1"/>
          </p:cNvSpPr>
          <p:nvPr>
            <p:ph sz="quarter" idx="13"/>
          </p:nvPr>
        </p:nvSpPr>
        <p:spPr>
          <a:xfrm>
            <a:off x="457200" y="552450"/>
            <a:ext cx="8229600" cy="6324600"/>
          </a:xfrm>
        </p:spPr>
        <p:txBody>
          <a:bodyPr>
            <a:noAutofit/>
          </a:bodyPr>
          <a:lstStyle/>
          <a:p>
            <a:r>
              <a:rPr lang="en-US" sz="1600" dirty="0"/>
              <a:t>Chromosomal abnormalities  —  account for approximately 50 percent of all miscarriages. </a:t>
            </a:r>
          </a:p>
          <a:p>
            <a:pPr marL="400050" lvl="1" indent="0">
              <a:buNone/>
            </a:pPr>
            <a:r>
              <a:rPr lang="en-US" sz="1600" dirty="0"/>
              <a:t>The earlier the gestational age at abortion, the higher the incidence of cytogenetic defects:</a:t>
            </a:r>
          </a:p>
          <a:p>
            <a:pPr lvl="1"/>
            <a:r>
              <a:rPr lang="en-US" sz="1600" dirty="0"/>
              <a:t>Autosomal </a:t>
            </a:r>
            <a:r>
              <a:rPr lang="en-US" sz="1600" dirty="0" err="1"/>
              <a:t>trisomies</a:t>
            </a:r>
            <a:r>
              <a:rPr lang="en-US" sz="1600" dirty="0"/>
              <a:t> — 52 percent: Trisomy 16 is the most common autosomal trisomy </a:t>
            </a:r>
          </a:p>
          <a:p>
            <a:pPr lvl="1"/>
            <a:r>
              <a:rPr lang="en-US" sz="1600" dirty="0"/>
              <a:t>Monosomy X — 19 percent </a:t>
            </a:r>
          </a:p>
          <a:p>
            <a:pPr lvl="1"/>
            <a:r>
              <a:rPr lang="en-US" sz="1600" dirty="0"/>
              <a:t>Polyploidies — 22 percent </a:t>
            </a:r>
          </a:p>
          <a:p>
            <a:pPr lvl="1"/>
            <a:r>
              <a:rPr lang="en-US" sz="1600" dirty="0"/>
              <a:t>Other — 7 percent </a:t>
            </a:r>
          </a:p>
          <a:p>
            <a:r>
              <a:rPr lang="en-US" sz="1600" dirty="0"/>
              <a:t>Congenital anomalies  — </a:t>
            </a:r>
          </a:p>
          <a:p>
            <a:r>
              <a:rPr lang="en-US" sz="1600" dirty="0"/>
              <a:t>Trauma  — Invasive intrauterine procedures/trauma, such as chorionic villus sampling and amniocentesis</a:t>
            </a:r>
          </a:p>
          <a:p>
            <a:r>
              <a:rPr lang="en-US" sz="1600" dirty="0"/>
              <a:t>Host factors  — As an example, congenital or acquired uterine abnormalities (</a:t>
            </a:r>
            <a:r>
              <a:rPr lang="en-US" sz="1600" dirty="0" err="1"/>
              <a:t>eg</a:t>
            </a:r>
            <a:r>
              <a:rPr lang="en-US" sz="1600" dirty="0"/>
              <a:t>, uterine septum, submucosal leiomyoma, intrauterine adhesions) </a:t>
            </a:r>
          </a:p>
          <a:p>
            <a:r>
              <a:rPr lang="en-US" sz="1600" dirty="0"/>
              <a:t>Acute maternal infection with any of a large number of organisms (</a:t>
            </a:r>
            <a:r>
              <a:rPr lang="en-US" sz="1600" dirty="0" err="1"/>
              <a:t>eg</a:t>
            </a:r>
            <a:r>
              <a:rPr lang="en-US" sz="1600" dirty="0"/>
              <a:t>, Listeria monocytogenes, Toxoplasma </a:t>
            </a:r>
            <a:r>
              <a:rPr lang="en-US" sz="1600" dirty="0" err="1"/>
              <a:t>gondii</a:t>
            </a:r>
            <a:r>
              <a:rPr lang="en-US" sz="1600" dirty="0"/>
              <a:t>, parvovirus B19, rubella, herpes simplex, cytomegalovirus, lymphocytic </a:t>
            </a:r>
            <a:r>
              <a:rPr lang="en-US" sz="1600" dirty="0" err="1"/>
              <a:t>choriomeningitis</a:t>
            </a:r>
            <a:r>
              <a:rPr lang="en-US" sz="1600" dirty="0"/>
              <a:t> virus) can lead to abortion from fetal or placental infection. </a:t>
            </a:r>
          </a:p>
          <a:p>
            <a:r>
              <a:rPr lang="en-US" sz="1600" dirty="0"/>
              <a:t>Maternal </a:t>
            </a:r>
            <a:r>
              <a:rPr lang="en-US" sz="1600" dirty="0" err="1"/>
              <a:t>endocrinopathies</a:t>
            </a:r>
            <a:r>
              <a:rPr lang="en-US" sz="1600" dirty="0"/>
              <a:t> (</a:t>
            </a:r>
            <a:r>
              <a:rPr lang="en-US" sz="1600" dirty="0" err="1"/>
              <a:t>eg</a:t>
            </a:r>
            <a:r>
              <a:rPr lang="en-US" sz="1600" dirty="0"/>
              <a:t>, thyroid dysfunction, Cushing's syndrome, polycystic ovary syndrome) </a:t>
            </a:r>
          </a:p>
          <a:p>
            <a:r>
              <a:rPr lang="en-US" sz="1600" dirty="0"/>
              <a:t>A hypercoagulable state due to inherited or acquired thrombophilia and abnormalities of the immune system (</a:t>
            </a:r>
            <a:r>
              <a:rPr lang="en-US" sz="1600" dirty="0" err="1"/>
              <a:t>eg</a:t>
            </a:r>
            <a:r>
              <a:rPr lang="en-US" sz="1600" dirty="0"/>
              <a:t>, systemic lupus erythematosus, antiphospholipid syndrome)</a:t>
            </a:r>
          </a:p>
          <a:p>
            <a:r>
              <a:rPr lang="en-US" sz="1600" dirty="0"/>
              <a:t>Unexplained  —</a:t>
            </a:r>
          </a:p>
        </p:txBody>
      </p:sp>
    </p:spTree>
    <p:extLst>
      <p:ext uri="{BB962C8B-B14F-4D97-AF65-F5344CB8AC3E}">
        <p14:creationId xmlns:p14="http://schemas.microsoft.com/office/powerpoint/2010/main" val="2863903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7924800" cy="731838"/>
          </a:xfrm>
        </p:spPr>
        <p:txBody>
          <a:bodyPr>
            <a:normAutofit/>
          </a:bodyPr>
          <a:lstStyle/>
          <a:p>
            <a:r>
              <a:rPr lang="en-US" b="1" dirty="0">
                <a:solidFill>
                  <a:srgbClr val="FFC000"/>
                </a:solidFill>
              </a:rPr>
              <a:t>Clinical manifestation and diagnosis</a:t>
            </a:r>
          </a:p>
        </p:txBody>
      </p:sp>
      <p:sp>
        <p:nvSpPr>
          <p:cNvPr id="3" name="Content Placeholder 2"/>
          <p:cNvSpPr>
            <a:spLocks noGrp="1"/>
          </p:cNvSpPr>
          <p:nvPr>
            <p:ph sz="quarter" idx="13"/>
          </p:nvPr>
        </p:nvSpPr>
        <p:spPr>
          <a:xfrm>
            <a:off x="457200" y="762000"/>
            <a:ext cx="8229600" cy="6096000"/>
          </a:xfrm>
        </p:spPr>
        <p:txBody>
          <a:bodyPr>
            <a:normAutofit/>
          </a:bodyPr>
          <a:lstStyle/>
          <a:p>
            <a:r>
              <a:rPr lang="en-US" sz="2800" b="1" dirty="0">
                <a:solidFill>
                  <a:srgbClr val="FFC000"/>
                </a:solidFill>
              </a:rPr>
              <a:t>Threatened miscarriage</a:t>
            </a:r>
            <a:r>
              <a:rPr lang="en-US" sz="2400" dirty="0"/>
              <a:t>: </a:t>
            </a:r>
          </a:p>
          <a:p>
            <a:r>
              <a:rPr lang="en-US" sz="2400" dirty="0"/>
              <a:t>Bleeding through a closed cervical </a:t>
            </a:r>
            <a:r>
              <a:rPr lang="en-US" sz="2400" dirty="0" err="1"/>
              <a:t>os</a:t>
            </a:r>
            <a:r>
              <a:rPr lang="en-US" sz="2400" dirty="0"/>
              <a:t> in the first half of pregnancy. </a:t>
            </a:r>
          </a:p>
          <a:p>
            <a:r>
              <a:rPr lang="en-US" sz="2400" dirty="0"/>
              <a:t>The bleeding is often painless, but may be accompanied by minimal/mild suprapubic pain. </a:t>
            </a:r>
          </a:p>
          <a:p>
            <a:r>
              <a:rPr lang="en-US" sz="2400" dirty="0"/>
              <a:t>On examination, the uterine size is appropriate for gestational age and the cervix is long and closed. Fetal cardiac activity is detectable by ultrasound or Doppler examination if the gestation is sufficiently advanced. The exact etiology of bleeding often cannot be determined and is frequently attributed to marginal separation of the placenta. </a:t>
            </a:r>
          </a:p>
          <a:p>
            <a:r>
              <a:rPr lang="en-US" sz="2400" dirty="0"/>
              <a:t>90 to 96 percent of pregnancies with both fetal cardiac activity and vaginal bleeding at 7 to 11 weeks of gestation will result in an ongoing pregnancy, with the higher success rate occurring at the later gestational ages</a:t>
            </a:r>
            <a:r>
              <a:rPr lang="en-US" dirty="0"/>
              <a:t>. </a:t>
            </a:r>
          </a:p>
          <a:p>
            <a:endParaRPr lang="en-US" dirty="0"/>
          </a:p>
        </p:txBody>
      </p:sp>
    </p:spTree>
    <p:extLst>
      <p:ext uri="{BB962C8B-B14F-4D97-AF65-F5344CB8AC3E}">
        <p14:creationId xmlns:p14="http://schemas.microsoft.com/office/powerpoint/2010/main" val="4162380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33400" y="838200"/>
            <a:ext cx="7924800" cy="4114800"/>
          </a:xfrm>
        </p:spPr>
        <p:txBody>
          <a:bodyPr>
            <a:normAutofit lnSpcReduction="10000"/>
          </a:bodyPr>
          <a:lstStyle/>
          <a:p>
            <a:r>
              <a:rPr lang="en-US" sz="2400" dirty="0"/>
              <a:t>Women with threatened miscarriage have traditionally been managed expectantly until their symptoms resolve, </a:t>
            </a:r>
          </a:p>
          <a:p>
            <a:r>
              <a:rPr lang="en-US" sz="2400" dirty="0"/>
              <a:t>The use of </a:t>
            </a:r>
            <a:r>
              <a:rPr lang="en-US" sz="2400" dirty="0" err="1"/>
              <a:t>progestins</a:t>
            </a:r>
            <a:r>
              <a:rPr lang="en-US" sz="2400" dirty="0"/>
              <a:t> to reduce the risk of miscarriage among women with threatened miscarriage is controversial. </a:t>
            </a:r>
          </a:p>
          <a:p>
            <a:r>
              <a:rPr lang="en-US" sz="2400" dirty="0"/>
              <a:t>Bed rest is commonly recommended, but randomized trials have not found that bed rest at home or in the hospital is beneficial in preventing fetal loss in women with threatened spontaneous miscarriage. </a:t>
            </a:r>
          </a:p>
          <a:p>
            <a:r>
              <a:rPr lang="en-US" sz="2400" dirty="0"/>
              <a:t>Abstinence from sexual intercourse is also typically advised, although there are no data to support this. </a:t>
            </a:r>
          </a:p>
          <a:p>
            <a:endParaRPr lang="en-US" dirty="0"/>
          </a:p>
          <a:p>
            <a:endParaRPr lang="en-US" dirty="0"/>
          </a:p>
        </p:txBody>
      </p:sp>
    </p:spTree>
    <p:extLst>
      <p:ext uri="{BB962C8B-B14F-4D97-AF65-F5344CB8AC3E}">
        <p14:creationId xmlns:p14="http://schemas.microsoft.com/office/powerpoint/2010/main" val="3009208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457200"/>
            <a:ext cx="7924800" cy="4114800"/>
          </a:xfrm>
        </p:spPr>
        <p:txBody>
          <a:bodyPr/>
          <a:lstStyle/>
          <a:p>
            <a:r>
              <a:rPr lang="en-US" sz="2800" b="1" dirty="0">
                <a:solidFill>
                  <a:srgbClr val="FFC000"/>
                </a:solidFill>
              </a:rPr>
              <a:t>Inevitable miscarriage </a:t>
            </a:r>
          </a:p>
          <a:p>
            <a:endParaRPr lang="en-US" sz="2800" b="1" dirty="0">
              <a:solidFill>
                <a:srgbClr val="FFC000"/>
              </a:solidFill>
            </a:endParaRPr>
          </a:p>
          <a:p>
            <a:r>
              <a:rPr lang="en-US" sz="2400" dirty="0"/>
              <a:t>When miscarriage is imminent, bleeding increases, painful uterine cramps/contractions reach peak intensity, and the cervix is dilated. </a:t>
            </a:r>
          </a:p>
          <a:p>
            <a:r>
              <a:rPr lang="en-US" sz="2400" dirty="0"/>
              <a:t>The gestational tissue can often be felt or visualized through the internal cervical </a:t>
            </a:r>
            <a:r>
              <a:rPr lang="en-US" sz="2400" dirty="0" err="1"/>
              <a:t>os</a:t>
            </a:r>
            <a:endParaRPr lang="en-US" sz="2400" dirty="0"/>
          </a:p>
        </p:txBody>
      </p:sp>
    </p:spTree>
    <p:extLst>
      <p:ext uri="{BB962C8B-B14F-4D97-AF65-F5344CB8AC3E}">
        <p14:creationId xmlns:p14="http://schemas.microsoft.com/office/powerpoint/2010/main" val="1551850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685800"/>
            <a:ext cx="7924800" cy="4114800"/>
          </a:xfrm>
        </p:spPr>
        <p:txBody>
          <a:bodyPr>
            <a:normAutofit/>
          </a:bodyPr>
          <a:lstStyle/>
          <a:p>
            <a:r>
              <a:rPr lang="en-US" sz="2800" b="1" dirty="0">
                <a:solidFill>
                  <a:srgbClr val="FFC000"/>
                </a:solidFill>
              </a:rPr>
              <a:t>Complete miscarriage</a:t>
            </a:r>
            <a:r>
              <a:rPr lang="en-US" dirty="0"/>
              <a:t> </a:t>
            </a:r>
          </a:p>
          <a:p>
            <a:pPr marL="0" indent="0">
              <a:buNone/>
            </a:pPr>
            <a:endParaRPr lang="en-US" sz="2400" dirty="0"/>
          </a:p>
          <a:p>
            <a:r>
              <a:rPr lang="en-US" sz="2400" dirty="0"/>
              <a:t>If a complete </a:t>
            </a:r>
            <a:r>
              <a:rPr lang="en-US" sz="2400" dirty="0" err="1"/>
              <a:t>miscrriage</a:t>
            </a:r>
            <a:r>
              <a:rPr lang="en-US" sz="2400" dirty="0"/>
              <a:t> has occurred, the uterus is small and well contracted with a closed cervix, scant vaginal bleeding, and only mild cramping. </a:t>
            </a:r>
          </a:p>
        </p:txBody>
      </p:sp>
    </p:spTree>
    <p:extLst>
      <p:ext uri="{BB962C8B-B14F-4D97-AF65-F5344CB8AC3E}">
        <p14:creationId xmlns:p14="http://schemas.microsoft.com/office/powerpoint/2010/main" val="1496680078"/>
      </p:ext>
    </p:extLst>
  </p:cSld>
  <p:clrMapOvr>
    <a:masterClrMapping/>
  </p:clrMapOvr>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434</TotalTime>
  <Words>2420</Words>
  <Application>Microsoft Office PowerPoint</Application>
  <PresentationFormat>On-screen Show (4:3)</PresentationFormat>
  <Paragraphs>187</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Arial Narrow</vt:lpstr>
      <vt:lpstr>Calibri Light</vt:lpstr>
      <vt:lpstr>Candara</vt:lpstr>
      <vt:lpstr>Horizon</vt:lpstr>
      <vt:lpstr>Miscarriage</vt:lpstr>
      <vt:lpstr>Definition </vt:lpstr>
      <vt:lpstr>Incidence</vt:lpstr>
      <vt:lpstr>Risk factors </vt:lpstr>
      <vt:lpstr>Etiology</vt:lpstr>
      <vt:lpstr>Clinical manifestation and diagnosis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Recurrent miscarriage</vt:lpstr>
      <vt:lpstr>Risk factors and etiology</vt:lpstr>
      <vt:lpstr>PowerPoint Presentation</vt:lpstr>
      <vt:lpstr>Inherited thrombophilic</vt:lpstr>
      <vt:lpstr>PowerPoint Presentation</vt:lpstr>
      <vt:lpstr>PowerPoint Presentation</vt:lpstr>
      <vt:lpstr>PowerPoint Presentation</vt:lpstr>
      <vt:lpstr>Investigation </vt:lpstr>
      <vt:lpstr>PowerPoint Presentation</vt:lpstr>
      <vt:lpstr>PowerPoint Presentation</vt:lpstr>
      <vt:lpstr>PowerPoint Presentation</vt:lpstr>
      <vt:lpstr>Treatment options for recurrent miscarriage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Miscarriage</dc:title>
  <dc:creator>DR MK</dc:creator>
  <cp:lastModifiedBy>Mohammed Hasan</cp:lastModifiedBy>
  <cp:revision>29</cp:revision>
  <dcterms:created xsi:type="dcterms:W3CDTF">2018-05-27T19:12:23Z</dcterms:created>
  <dcterms:modified xsi:type="dcterms:W3CDTF">2021-09-11T20:01:43Z</dcterms:modified>
</cp:coreProperties>
</file>