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3"/>
  </p:notesMasterIdLst>
  <p:sldIdLst>
    <p:sldId id="256" r:id="rId2"/>
    <p:sldId id="257" r:id="rId3"/>
    <p:sldId id="286" r:id="rId4"/>
    <p:sldId id="287" r:id="rId5"/>
    <p:sldId id="288" r:id="rId6"/>
    <p:sldId id="289" r:id="rId7"/>
    <p:sldId id="290" r:id="rId8"/>
    <p:sldId id="297" r:id="rId9"/>
    <p:sldId id="298" r:id="rId10"/>
    <p:sldId id="299" r:id="rId11"/>
    <p:sldId id="296" r:id="rId12"/>
  </p:sldIdLst>
  <p:sldSz cx="9144000" cy="5143500" type="screen16x9"/>
  <p:notesSz cx="6858000" cy="9144000"/>
  <p:embeddedFontLst>
    <p:embeddedFont>
      <p:font typeface="Lexend Deca"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42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73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html:mk:@MSITStore:E:\GANONG%20-%20REVIEW%20OF%20MEDICAL%20PHYSIOLOGY%20-%2022nd%20Ed.%20(2005).chm::/Physiology/S%20VI.%20Circulation/Ch.30.%20Dynamics%20of%20Blood%20&amp;%20Lymph%20Flow/c30s3a.mht!http://www.accessmedicine.com/images/special/mulower.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smtClean="0">
                <a:solidFill>
                  <a:schemeClr val="tx1">
                    <a:lumMod val="90000"/>
                    <a:lumOff val="10000"/>
                  </a:schemeClr>
                </a:solidFill>
              </a:rPr>
              <a:t>7- Microcirculation</a:t>
            </a: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8665272" y="4905297"/>
            <a:ext cx="179900" cy="393600"/>
          </a:xfrm>
        </p:spPr>
        <p:txBody>
          <a:bodyPr/>
          <a:lstStyle/>
          <a:p>
            <a:pPr marL="0" lvl="0" indent="0" algn="r" rtl="0">
              <a:spcBef>
                <a:spcPts val="0"/>
              </a:spcBef>
              <a:spcAft>
                <a:spcPts val="0"/>
              </a:spcAft>
              <a:buNone/>
            </a:pPr>
            <a:fld id="{00000000-1234-1234-1234-123412341234}" type="slidenum">
              <a:rPr lang="en" sz="1400" smtClean="0">
                <a:solidFill>
                  <a:schemeClr val="tx1">
                    <a:lumMod val="90000"/>
                    <a:lumOff val="10000"/>
                  </a:schemeClr>
                </a:solidFill>
                <a:latin typeface="Times New Roman" panose="02020603050405020304" pitchFamily="18" charset="0"/>
                <a:cs typeface="Times New Roman" panose="02020603050405020304" pitchFamily="18" charset="0"/>
              </a:rPr>
              <a:t>10</a:t>
            </a:fld>
            <a:endParaRPr lang="en" sz="140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2" name="Text Placeholder 1"/>
          <p:cNvSpPr>
            <a:spLocks noGrp="1" noChangeArrowheads="1"/>
          </p:cNvSpPr>
          <p:nvPr>
            <p:ph type="body" idx="1"/>
          </p:nvPr>
        </p:nvSpPr>
        <p:spPr bwMode="auto">
          <a:xfrm>
            <a:off x="107504" y="339502"/>
            <a:ext cx="8928992"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05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 Physical factors</a:t>
            </a:r>
            <a:endParaRPr kumimoji="0" lang="en-US" altLang="en-US" sz="18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Warming </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capillary dilatation.</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Cooling </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capillary constriction </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blood flows directly through the arteriovenous anastomosis. If excessive cooling is prolonged with poor arteriovenous anastomosis, accumulation of metabolites in tissues will occur </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capillary dilatation in spite of cooling. So, nose tip ears and fingers can be seen red in spite of cold in winter.</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endParaRPr kumimoji="0" lang="en-US" altLang="en-US" sz="1400" b="1" i="1"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1" i="1"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*Capillary fragility</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Capillary walls are extremely fragile. However, when a person stands erect, the pressure in capillaries may rise to 100 mmHg and the capillary do not rupture. This can be explained by low of Laplace : T = P x r whore T is the wall tension, P is the distending pressure and r is the diameter. The wall tension of the capillary is very low due to their extremely small diameter.</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endParaRPr kumimoji="0" lang="en-US" altLang="en-US" sz="1400" b="1" i="1"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1" i="1"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Capillary fragility test (Hess Test</a:t>
            </a:r>
            <a:r>
              <a:rPr kumimoji="0" lang="en-US" altLang="en-US" sz="1400" b="1" i="0"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 sphygmomanometer cuff is applied to the upper arm and inflated to a pressure of 80 mmHg. and kept at this level for 5 minutes. The cuff is then deflated and the skin over the forearm examined. The number of </a:t>
            </a:r>
            <a:r>
              <a:rPr kumimoji="0" lang="en-US" altLang="en-US" sz="1400" b="0" i="0" u="none" strike="noStrike" cap="none" normalizeH="0" baseline="0" dirty="0" err="1"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peticheal</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hemorrhages in a circular area 5 cm in diameter is counted. If it is more than 2 or 3, the capillaries are considered fragile.</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endParaRPr kumimoji="0" lang="en-US" altLang="en-US" sz="1400" b="1" i="0"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Increased capillary fragility:</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may result from</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•Defect in the wall : old age; vitamin C deficiency and certain toxic and allergic states.</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•Defect in the blood : as deficiency of blood platelets.</a:t>
            </a:r>
          </a:p>
        </p:txBody>
      </p:sp>
    </p:spTree>
    <p:extLst>
      <p:ext uri="{BB962C8B-B14F-4D97-AF65-F5344CB8AC3E}">
        <p14:creationId xmlns:p14="http://schemas.microsoft.com/office/powerpoint/2010/main" val="327007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179512" y="994200"/>
            <a:ext cx="4392488" cy="3155100"/>
          </a:xfrm>
          <a:prstGeom prst="rect">
            <a:avLst/>
          </a:prstGeom>
        </p:spPr>
        <p:txBody>
          <a:bodyPr spcFirstLastPara="1" wrap="square" lIns="0" tIns="0" rIns="0" bIns="0" anchor="t" anchorCtr="0">
            <a:noAutofit/>
          </a:bodyPr>
          <a:lstStyle/>
          <a:p>
            <a:pPr indent="0" algn="justLow" rtl="0">
              <a:spcBef>
                <a:spcPts val="600"/>
              </a:spcBef>
              <a:buNone/>
            </a:pPr>
            <a:endParaRPr lang="en-US" sz="1600" dirty="0">
              <a:solidFill>
                <a:schemeClr val="tx1"/>
              </a:solidFill>
              <a:effectLst/>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Rectangle 2">
            <a:extLst>
              <a:ext uri="{FF2B5EF4-FFF2-40B4-BE49-F238E27FC236}">
                <a16:creationId xmlns:a16="http://schemas.microsoft.com/office/drawing/2014/main" xmlns="" id="{F434D3E1-3502-4250-BDED-BF9952CD73FB}"/>
              </a:ext>
            </a:extLst>
          </p:cNvPr>
          <p:cNvSpPr>
            <a:spLocks noChangeArrowheads="1"/>
          </p:cNvSpPr>
          <p:nvPr/>
        </p:nvSpPr>
        <p:spPr bwMode="auto">
          <a:xfrm>
            <a:off x="174319" y="290098"/>
            <a:ext cx="8563450" cy="401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lnSpc>
                <a:spcPct val="107000"/>
              </a:lnSpc>
              <a:spcBef>
                <a:spcPts val="600"/>
              </a:spcBef>
              <a:tabLst>
                <a:tab pos="631190" algn="l"/>
              </a:tabLst>
            </a:pPr>
            <a:r>
              <a:rPr lang="en-US" sz="20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Microcirculation unit </a:t>
            </a:r>
            <a:endParaRPr lang="en-US" sz="20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microcirculation is a complex system. It can be simplified to a microcirculation unit. The blood does not flow directly from arterioles into the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but rather into a </a:t>
            </a:r>
            <a:r>
              <a:rPr lang="en-US"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thoroughfare vessels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which connects the arterioles to the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This vessel, like arteriole and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venule</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has sparse smooth muscle layer mainly located at the arteriolar end.</a:t>
            </a:r>
            <a:endParaRPr lang="en-US"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true capillaries open from the proximal end of thoroughfare vessel. The entrances of these capillaries are controlled by rings of smooth muscle (pre-capillary sphincters).</a:t>
            </a:r>
            <a:endParaRPr lang="en-US"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precapillary sphincters have a rich sympathetic innervation causing continuous contraction (tone). The sympathetic tone may be increased or decreased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reflexly</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On contraction of those sphincters, blood  rapidly passed through the thoroughfare vessel to the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while when they are relaxed, blood passes out into the true capillaries.</a:t>
            </a:r>
            <a:endParaRPr lang="en-US"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lang="en-US" altLang="en-US"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lang="en-US" altLang="en-US"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en-US" b="0" i="0" u="none" strike="noStrike" cap="none" normalizeH="0" baseline="0" dirty="0">
              <a:ln>
                <a:noFill/>
              </a:ln>
              <a:solidFill>
                <a:schemeClr val="tx1">
                  <a:lumMod val="90000"/>
                  <a:lumOff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lumMod val="90000"/>
                  <a:lumOff val="10000"/>
                </a:schemeClr>
              </a:solidFill>
              <a:effectLst/>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xmlns="" id="{14FFD4B8-5819-47F4-BE84-F03D8C125E90}"/>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527" t="5808" r="4972" b="16856"/>
          <a:stretch/>
        </p:blipFill>
        <p:spPr>
          <a:xfrm>
            <a:off x="2195736" y="2840649"/>
            <a:ext cx="5616623" cy="21884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856984" cy="3155100"/>
          </a:xfrm>
        </p:spPr>
        <p:txBody>
          <a:bodyPr/>
          <a:lstStyle/>
          <a:p>
            <a:pPr marL="0" lvl="0" indent="0" algn="justLow" rtl="0">
              <a:spcBef>
                <a:spcPts val="600"/>
              </a:spcBef>
              <a:spcAft>
                <a:spcPts val="0"/>
              </a:spcAft>
              <a:buNone/>
            </a:pP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a:t>
            </a:r>
            <a:endParaRPr lang="en-US" sz="18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90000"/>
                    <a:lumOff val="10000"/>
                  </a:schemeClr>
                </a:solidFill>
              </a:rPr>
              <a:t>3</a:t>
            </a:fld>
            <a:endParaRPr lang="en">
              <a:solidFill>
                <a:schemeClr val="tx1">
                  <a:lumMod val="90000"/>
                  <a:lumOff val="10000"/>
                </a:schemeClr>
              </a:solidFill>
            </a:endParaRPr>
          </a:p>
        </p:txBody>
      </p:sp>
      <p:sp>
        <p:nvSpPr>
          <p:cNvPr id="6" name="Rectangle 5">
            <a:extLst>
              <a:ext uri="{FF2B5EF4-FFF2-40B4-BE49-F238E27FC236}">
                <a16:creationId xmlns:a16="http://schemas.microsoft.com/office/drawing/2014/main" xmlns="" id="{8691836F-249D-4EC7-8309-CEBBA88D864D}"/>
              </a:ext>
            </a:extLst>
          </p:cNvPr>
          <p:cNvSpPr>
            <a:spLocks noChangeArrowheads="1"/>
          </p:cNvSpPr>
          <p:nvPr/>
        </p:nvSpPr>
        <p:spPr bwMode="auto">
          <a:xfrm>
            <a:off x="0" y="2084487"/>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schemeClr val="tx1">
                  <a:lumMod val="90000"/>
                  <a:lumOff val="10000"/>
                </a:schemeClr>
              </a:solidFill>
            </a:endParaRPr>
          </a:p>
        </p:txBody>
      </p:sp>
      <p:sp>
        <p:nvSpPr>
          <p:cNvPr id="4" name="TextBox 3"/>
          <p:cNvSpPr txBox="1"/>
          <p:nvPr/>
        </p:nvSpPr>
        <p:spPr>
          <a:xfrm>
            <a:off x="503548" y="843558"/>
            <a:ext cx="8064896" cy="3780522"/>
          </a:xfrm>
          <a:prstGeom prst="rect">
            <a:avLst/>
          </a:prstGeom>
          <a:noFill/>
        </p:spPr>
        <p:txBody>
          <a:bodyPr wrap="square" rtlCol="0">
            <a:spAutoFit/>
          </a:bodyPr>
          <a:lstStyle/>
          <a:p>
            <a:pPr marL="342900" lvl="0" indent="-342900" algn="justLow">
              <a:lnSpc>
                <a:spcPct val="107000"/>
              </a:lnSpc>
              <a:buFont typeface="Symbol" panose="05050102010706020507" pitchFamily="18" charset="2"/>
              <a:buChar char=""/>
              <a:tabLst>
                <a:tab pos="631190" algn="l"/>
              </a:tabLst>
            </a:pP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Active and inactive capillaries: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 resting tissues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only 10% of the capillaries are opened and 90% are completely closed. After a few seconds, the opened capillaries become closed spontaneously while a similar number of the previously closed capillaries are opened </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r>
              <a:rPr lang="en-US" b="1"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Alternation Phenomenon</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Alternation phenomenon can be explained as follows: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Gradual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in O</a:t>
            </a:r>
            <a:r>
              <a:rPr lang="en-US" baseline="-25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and ↑ CO</a:t>
            </a:r>
            <a:r>
              <a:rPr lang="en-US" baseline="-25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and H</a:t>
            </a:r>
            <a:r>
              <a:rPr lang="en-US" baseline="30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around the closed capillaries succeed to open them.</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Blood flow in this area provides O</a:t>
            </a:r>
            <a:r>
              <a:rPr lang="en-US" baseline="-25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and removes waste products (CO</a:t>
            </a:r>
            <a:r>
              <a:rPr lang="en-US" baseline="-25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H</a:t>
            </a:r>
            <a:r>
              <a:rPr lang="en-US" baseline="30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abolishing their vasodilator effect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capillaries are closed again.</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 active. tissues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The vasodilator metabolites formed in these tissues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dilatation of precapillary sphincters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blood flow through the closed capillaries.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07000"/>
              </a:lnSpc>
              <a:buFont typeface="Symbol" panose="05050102010706020507" pitchFamily="18" charset="2"/>
              <a:buChar char=""/>
              <a:tabLst>
                <a:tab pos="631190" algn="l"/>
              </a:tabLst>
            </a:pP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Structure of capillary wall:</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It is composed of a unicellular layer of endothelial cells with flattened nuclei and is surrounded by a basement membrane. There is </a:t>
            </a:r>
            <a:r>
              <a:rPr lang="en-US" i="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no muscle layer</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Pores or fenestration are present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inbetween</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the cells. The total thickness of the wall is about 0.5 u and the diameter of the capillary is 4 - 9 U.</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The pores in capillaries of some organs have special character according to each organ.</a:t>
            </a:r>
            <a:endParaRPr lang="en-US" sz="105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4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TextBox 2"/>
          <p:cNvSpPr txBox="1"/>
          <p:nvPr/>
        </p:nvSpPr>
        <p:spPr>
          <a:xfrm>
            <a:off x="107504" y="339502"/>
            <a:ext cx="6048672" cy="4011034"/>
          </a:xfrm>
          <a:prstGeom prst="rect">
            <a:avLst/>
          </a:prstGeom>
          <a:noFill/>
        </p:spPr>
        <p:txBody>
          <a:bodyPr wrap="square" rtlCol="0">
            <a:spAutoFit/>
          </a:bodyPr>
          <a:lstStyle/>
          <a:p>
            <a:pPr marL="342900" lvl="0" indent="-342900" algn="justLow">
              <a:lnSpc>
                <a:spcPct val="107000"/>
              </a:lnSpc>
              <a:buFont typeface="Symbol" panose="05050102010706020507" pitchFamily="18" charset="2"/>
              <a:buChar char=""/>
              <a:tabLst>
                <a:tab pos="631190" algn="l"/>
              </a:tabLst>
            </a:pP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Structure of the </a:t>
            </a:r>
            <a:r>
              <a:rPr lang="en-US" b="1" u="sng" dirty="0" err="1">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interstitium</a:t>
            </a: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1.	</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Collagen fiber bundles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They extend long distances. They are extremely strong, so they provide most of the strength of the tissues.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i="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Proteoglycan filaments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dirty="0" err="1"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Muco</a:t>
            </a:r>
            <a:r>
              <a:rPr lang="en-US"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-polysaccharides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They are extremely thin, coiled molecules composed of 98% hyaluronic acid and 2% protein. They fill all the spaces between the collagen fibers.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3.	</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Tissue gel</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The combination of the proteoglycan filaments and the fluid entrapped within them is called tissue gel.</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4</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Free fluid</a:t>
            </a:r>
            <a:r>
              <a:rPr lang="en-US"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There is a small amount of free fluid that is free of proteoglycan molecules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can flow freely. In edema, free fluid expands tremendously.</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Importance of gel matrix:</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533400" indent="-3556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a-It acts as a "filler" to hold the cells apart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large enough spaces    for fluids and nutrients to diffuse to distant cells.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533400" indent="-3556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b-It prevents fluid from flowing through the tissue spaces from the upper part of the body to into the lower part.</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533400" indent="-3556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c-It immobilizes bacteria and keeps them from spreading through the tissues.</a:t>
            </a:r>
            <a:endParaRPr lang="en-US" sz="105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38" t="1400" r="2913" b="23001"/>
          <a:stretch/>
        </p:blipFill>
        <p:spPr>
          <a:xfrm>
            <a:off x="6156176" y="843558"/>
            <a:ext cx="2866861" cy="3168352"/>
          </a:xfrm>
          <a:prstGeom prst="rect">
            <a:avLst/>
          </a:prstGeom>
        </p:spPr>
      </p:pic>
    </p:spTree>
    <p:extLst>
      <p:ext uri="{BB962C8B-B14F-4D97-AF65-F5344CB8AC3E}">
        <p14:creationId xmlns:p14="http://schemas.microsoft.com/office/powerpoint/2010/main" val="127071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784976" cy="1287828"/>
          </a:xfrm>
        </p:spPr>
        <p:txBody>
          <a:bodyPr/>
          <a:lstStyle/>
          <a:p>
            <a:pPr marL="0" indent="0" algn="justLow">
              <a:lnSpc>
                <a:spcPct val="107000"/>
              </a:lnSpc>
              <a:spcBef>
                <a:spcPts val="0"/>
              </a:spcBef>
              <a:buNone/>
            </a:pPr>
            <a:endParaRPr lang="en-US" sz="1400" b="1" u="sng"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07000"/>
              </a:lnSpc>
              <a:spcBef>
                <a:spcPts val="0"/>
              </a:spcBef>
              <a:buNone/>
            </a:pPr>
            <a:endPar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07000"/>
              </a:lnSpc>
              <a:spcBef>
                <a:spcPts val="0"/>
              </a:spcBef>
              <a:buNone/>
            </a:pPr>
            <a:r>
              <a:rPr lang="en-US" sz="1400" b="1" u="sng"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Factors determine filtration and  interstitial fluid </a:t>
            </a:r>
            <a:r>
              <a:rPr lang="en-US" sz="1400" b="1" u="sng"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formation (</a:t>
            </a:r>
            <a:r>
              <a:rPr lang="en-US" sz="1400" b="1" u="sng"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Transcapillary</a:t>
            </a: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exchange):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6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interstitial (tissue) fluid formation is determined by four primary forces (</a:t>
            </a: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Starling forces</a:t>
            </a:r>
            <a:r>
              <a:rPr lang="en-US" sz="14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86360" indent="0" algn="justLow">
              <a:lnSpc>
                <a:spcPct val="107000"/>
              </a:lnSpc>
              <a:spcBef>
                <a:spcPts val="0"/>
              </a:spcBef>
              <a:buNone/>
            </a:pP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0546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 Capillary blood pressure: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arteriolar end = 30-40 mmHg</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t>
            </a:r>
            <a:r>
              <a:rPr lang="en-US" sz="14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venular</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end = 10-15 mmHg</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This pressure moves fluid out from the capillary.</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0546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 Interstitial fluid colloid osmotic pressure: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Some of plasma proteins leak into the tissue spaces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osmotic pressure which absorb fluids to outside the capillary.</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This pressure is about 8 mmHg.</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0546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(3) Colloidal osmotic pressure of plasma proteins: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197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Since the plasma proteins with high molecular weight do not penetrate the capillary membrane and by </a:t>
            </a:r>
            <a:r>
              <a:rPr lang="en-US" sz="14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Donnan</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effect it attracts Na</a:t>
            </a:r>
            <a:r>
              <a:rPr lang="en-US" sz="1400" baseline="30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to inside the cells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colloid osmotic (oncotic) pressure which absorb fluid to inside the capillary by force of 28 mmHg (mainly by albumin).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0546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(4) Interstitial (tissue fluid pressure):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Interstitial free fluid pressure is </a:t>
            </a:r>
            <a:r>
              <a:rPr lang="en-US" sz="14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sub-atmospheric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about – 3 mmHg. So it causes suction of fluid out of the capillary (It is positive in the liver and spleen).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rtl="0">
              <a:lnSpc>
                <a:spcPct val="150000"/>
              </a:lnSpc>
              <a:spcAft>
                <a:spcPts val="600"/>
              </a:spcAft>
              <a:buNone/>
            </a:pPr>
            <a:endParaRPr lang="en-US" sz="14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800" smtClean="0">
                <a:solidFill>
                  <a:schemeClr val="tx1"/>
                </a:solidFill>
              </a:rPr>
              <a:t>5</a:t>
            </a:fld>
            <a:endParaRPr lang="en" sz="1800">
              <a:solidFill>
                <a:schemeClr val="tx1"/>
              </a:solidFill>
            </a:endParaRPr>
          </a:p>
        </p:txBody>
      </p:sp>
    </p:spTree>
    <p:extLst>
      <p:ext uri="{BB962C8B-B14F-4D97-AF65-F5344CB8AC3E}">
        <p14:creationId xmlns:p14="http://schemas.microsoft.com/office/powerpoint/2010/main" val="95423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 name="Rectangle 2">
            <a:extLst>
              <a:ext uri="{FF2B5EF4-FFF2-40B4-BE49-F238E27FC236}">
                <a16:creationId xmlns:a16="http://schemas.microsoft.com/office/drawing/2014/main" xmlns="" id="{DF6669FF-8F6B-462C-B596-1C9DD0699224}"/>
              </a:ext>
            </a:extLst>
          </p:cNvPr>
          <p:cNvSpPr>
            <a:spLocks noChangeArrowheads="1"/>
          </p:cNvSpPr>
          <p:nvPr/>
        </p:nvSpPr>
        <p:spPr bwMode="auto">
          <a:xfrm>
            <a:off x="114716" y="2675989"/>
            <a:ext cx="8849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xmlns="" id="{F2B0566F-6255-4FA0-B3CD-9776B9FC00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57200"/>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7044" t="5201" r="6666" b="6601"/>
          <a:stretch/>
        </p:blipFill>
        <p:spPr>
          <a:xfrm>
            <a:off x="827584" y="267494"/>
            <a:ext cx="7056784" cy="4536504"/>
          </a:xfrm>
          <a:prstGeom prst="rect">
            <a:avLst/>
          </a:prstGeom>
        </p:spPr>
      </p:pic>
    </p:spTree>
    <p:extLst>
      <p:ext uri="{BB962C8B-B14F-4D97-AF65-F5344CB8AC3E}">
        <p14:creationId xmlns:p14="http://schemas.microsoft.com/office/powerpoint/2010/main" val="3435965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531" y="267494"/>
            <a:ext cx="8928992" cy="3155100"/>
          </a:xfrm>
        </p:spPr>
        <p:txBody>
          <a:bodyPr/>
          <a:lstStyle/>
          <a:p>
            <a:pPr marL="101600" indent="0">
              <a:buNone/>
            </a:pP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 The net result</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rPr>
              <a:t> At arteriolar end</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rPr>
              <a:t> At </a:t>
            </a:r>
            <a:r>
              <a:rPr lang="en-US" sz="1600" b="1" i="1" u="sng" dirty="0" err="1">
                <a:solidFill>
                  <a:schemeClr val="tx1">
                    <a:lumMod val="90000"/>
                    <a:lumOff val="10000"/>
                  </a:schemeClr>
                </a:solidFill>
                <a:latin typeface="Times New Roman" panose="02020603050405020304" pitchFamily="18" charset="0"/>
                <a:cs typeface="Times New Roman" panose="02020603050405020304" pitchFamily="18" charset="0"/>
              </a:rPr>
              <a:t>venular</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rPr>
              <a:t> end</a:t>
            </a: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600" i="1" dirty="0">
                <a:solidFill>
                  <a:schemeClr val="tx1">
                    <a:lumMod val="90000"/>
                    <a:lumOff val="10000"/>
                  </a:schemeClr>
                </a:solidFill>
                <a:latin typeface="Times New Roman" panose="02020603050405020304" pitchFamily="18" charset="0"/>
                <a:cs typeface="Times New Roman" panose="02020603050405020304" pitchFamily="18" charset="0"/>
              </a:rPr>
              <a:t>1- Capillary pr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30		                             10</a:t>
            </a:r>
          </a:p>
          <a:p>
            <a:pPr marL="101600" indent="0">
              <a:buNone/>
            </a:pPr>
            <a:r>
              <a:rPr lang="en-US" sz="1600" i="1" dirty="0">
                <a:solidFill>
                  <a:schemeClr val="tx1">
                    <a:lumMod val="90000"/>
                    <a:lumOff val="10000"/>
                  </a:schemeClr>
                </a:solidFill>
                <a:latin typeface="Times New Roman" panose="02020603050405020304" pitchFamily="18" charset="0"/>
                <a:cs typeface="Times New Roman" panose="02020603050405020304" pitchFamily="18" charset="0"/>
              </a:rPr>
              <a:t>2- Tissue O.P</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8			                              8</a:t>
            </a:r>
          </a:p>
          <a:p>
            <a:pPr marL="101600" indent="0">
              <a:buNone/>
            </a:pPr>
            <a:r>
              <a:rPr lang="en-US" sz="1600" i="1" dirty="0">
                <a:solidFill>
                  <a:schemeClr val="tx1">
                    <a:lumMod val="90000"/>
                    <a:lumOff val="10000"/>
                  </a:schemeClr>
                </a:solidFill>
                <a:latin typeface="Times New Roman" panose="02020603050405020304" pitchFamily="18" charset="0"/>
                <a:cs typeface="Times New Roman" panose="02020603050405020304" pitchFamily="18" charset="0"/>
              </a:rPr>
              <a:t>3- Tissue fluid p.</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3		             		            3</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Out ward forces    41 mmHg                              21 mmHg</a:t>
            </a:r>
          </a:p>
          <a:p>
            <a:pPr marL="101600" indent="0">
              <a:buNone/>
            </a:pPr>
            <a:r>
              <a:rPr lang="en-US" sz="1600" i="1" dirty="0">
                <a:solidFill>
                  <a:schemeClr val="tx1">
                    <a:lumMod val="90000"/>
                    <a:lumOff val="10000"/>
                  </a:schemeClr>
                </a:solidFill>
                <a:latin typeface="Times New Roman" panose="02020603050405020304" pitchFamily="18" charset="0"/>
                <a:cs typeface="Times New Roman" panose="02020603050405020304" pitchFamily="18" charset="0"/>
              </a:rPr>
              <a:t>4- O.P of plasma </a:t>
            </a:r>
            <a:r>
              <a:rPr lang="en-US" sz="1600" i="1" dirty="0" err="1">
                <a:solidFill>
                  <a:schemeClr val="tx1">
                    <a:lumMod val="90000"/>
                    <a:lumOff val="10000"/>
                  </a:schemeClr>
                </a:solidFill>
                <a:latin typeface="Times New Roman" panose="02020603050405020304" pitchFamily="18" charset="0"/>
                <a:cs typeface="Times New Roman" panose="02020603050405020304" pitchFamily="18" charset="0"/>
              </a:rPr>
              <a:t>prot</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28                                           28 mmHg</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The net result 	      = 41-28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The net result = 28-21</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13 mmHg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7 mmHg</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arteriolar end filtration by 13 mmHg</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venular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end reabsorption by 7 mmHg</a:t>
            </a: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venular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end the capillaries are more permeable (more branched, more and wide pores) so the most of filtration is reabsorbed and small amount removed from the interstitial fluid by the lymph vessels.</a:t>
            </a:r>
          </a:p>
          <a:p>
            <a:pPr marL="0" indent="0" algn="justLow" rtl="0">
              <a:buNone/>
            </a:pP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72225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531" y="267494"/>
            <a:ext cx="8928992" cy="3155100"/>
          </a:xfrm>
        </p:spPr>
        <p:txBody>
          <a:bodyPr/>
          <a:lstStyle/>
          <a:p>
            <a:pPr marL="0" indent="0" algn="ctr">
              <a:lnSpc>
                <a:spcPct val="107000"/>
              </a:lnSpc>
              <a:buNone/>
            </a:pP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FACTORS AFFECTING CAPILLARY </a:t>
            </a:r>
            <a:r>
              <a:rPr lang="en-US" sz="1400" b="1" u="sng"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CIRCULATION</a:t>
            </a:r>
          </a:p>
          <a:p>
            <a:pPr marL="0" indent="0" algn="ctr">
              <a:lnSpc>
                <a:spcPct val="107000"/>
              </a:lnSpc>
              <a:buNone/>
            </a:pP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spcBef>
                <a:spcPts val="0"/>
              </a:spcBef>
              <a:buNone/>
            </a:pP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 Nervous factors: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Some capillaries are supplied by vasodilator or vasoconstrictor   fibers.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buNone/>
            </a:pP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 Chemical factors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Vasopressin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vasoconstriction.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Adrenaline and noradrenaline</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constriction.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Acetyl choline</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dilatation all over the body including coronary capillaries.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Metabolites </a:t>
            </a:r>
            <a:r>
              <a:rPr lang="en-US" sz="1400" i="1"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e.g</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C0</a:t>
            </a:r>
            <a:r>
              <a:rPr lang="en-US" sz="1400" baseline="-25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lactic acid, 0</a:t>
            </a:r>
            <a:r>
              <a:rPr lang="en-US" sz="1400" baseline="-25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lack</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dilatation.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Histamine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powerful capillary dilatation. </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Injection of histamine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sudden increase in the vascular bed capacity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decrease venous return and COP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histamine shock.</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buNone/>
            </a:pP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 Mechanical factors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Dilatation of arterioles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blood flow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pressure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dilatation.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Venous pressure :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venous pressure by compression of veins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pressure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dilatation.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spcBef>
                <a:spcPts val="0"/>
              </a:spcBef>
              <a:buNone/>
            </a:pP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Gentle stroking of the skin</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direct constriction of the underlying capillaries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pallor of the stroked area (white line) which appears within 15 seconds and lasts for 2 minutes. It is called  </a:t>
            </a:r>
            <a:r>
              <a:rPr lang="en-US" sz="14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white line response.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buNone/>
            </a:pPr>
            <a:endParaRPr lang="en-GB" sz="14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80303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531" y="267494"/>
            <a:ext cx="8928992" cy="3155100"/>
          </a:xfrm>
        </p:spPr>
        <p:txBody>
          <a:bodyPr/>
          <a:lstStyle/>
          <a:p>
            <a:pPr marL="0" indent="0" algn="justLow">
              <a:lnSpc>
                <a:spcPct val="107000"/>
              </a:lnSpc>
              <a:spcBef>
                <a:spcPts val="0"/>
              </a:spcBef>
              <a:buNone/>
            </a:pPr>
            <a:r>
              <a:rPr lang="en-US"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Heavy stroking of the skin</a:t>
            </a:r>
            <a:r>
              <a:rPr lang="en-US" b="1"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b="1"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triple response: </a:t>
            </a:r>
            <a:endParaRPr lang="en-US"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6700" indent="0" algn="justLow">
              <a:lnSpc>
                <a:spcPct val="107000"/>
              </a:lnSpc>
              <a:spcBef>
                <a:spcPts val="0"/>
              </a:spcBef>
              <a:buNone/>
            </a:pPr>
            <a:endParaRPr lang="en-US" sz="14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66700" indent="0" algn="justLow">
              <a:lnSpc>
                <a:spcPct val="107000"/>
              </a:lnSpc>
              <a:spcBef>
                <a:spcPts val="0"/>
              </a:spcBef>
              <a:buNone/>
            </a:pP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Red Line</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appears after a latent period of few seconds. It is due to dilatation of the capillaries produced by the release of histamine or other vasodilator substances as a result of tissue injury.</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6700" indent="0" algn="justLow">
              <a:lnSpc>
                <a:spcPct val="107000"/>
              </a:lnSpc>
              <a:spcBef>
                <a:spcPts val="0"/>
              </a:spcBef>
              <a:buNone/>
            </a:pPr>
            <a:endPar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66700" indent="0" algn="justLow">
              <a:lnSpc>
                <a:spcPct val="107000"/>
              </a:lnSpc>
              <a:spcBef>
                <a:spcPts val="0"/>
              </a:spcBef>
              <a:buNone/>
            </a:pP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Red flare</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 irregular area of redness around the red line</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Mechanism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local axon reflex.</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Stimulus : tissue injury.</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Receptors : pain receptors.</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Afferent : afferent pain fibers in the normal </a:t>
            </a:r>
            <a:r>
              <a:rPr lang="en-US" sz="1600" dirty="0" err="1"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ortho-dromic</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direction.</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Efferent : side branch of the nerve in the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anti-</a:t>
            </a:r>
            <a:r>
              <a:rPr lang="en-US" sz="1600" dirty="0" err="1"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dromic</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direction.</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Effector organ : arterioles where vasodilator substance (P substance, </a:t>
            </a:r>
            <a:r>
              <a:rPr lang="en-US" sz="16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kinin</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and histamine) is released.</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Response : arteriolar dilatation. It is not a true reflex because its axon do not reach the central nervous system So, called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local axon reflex</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or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antidromic</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fibres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endPar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355600" indent="0" algn="justLow">
              <a:lnSpc>
                <a:spcPct val="107000"/>
              </a:lnSpc>
              <a:spcBef>
                <a:spcPts val="0"/>
              </a:spcBef>
              <a:buNone/>
            </a:pP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Wheal</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It is an area of localized edema. Vasodilator substances released from the injured tissue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permeability to increase fluid in tissue spaces (edema).</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buNone/>
            </a:pPr>
            <a:endParaRPr lang="en-GB" sz="14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149387714"/>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75</Words>
  <Application>Microsoft Office PowerPoint</Application>
  <PresentationFormat>On-screen Show (16:9)</PresentationFormat>
  <Paragraphs>114</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Lexend Deca</vt:lpstr>
      <vt:lpstr>Muli</vt:lpstr>
      <vt:lpstr>Calibri</vt:lpstr>
      <vt:lpstr>Symbol</vt:lpstr>
      <vt:lpstr>Times New Roman</vt:lpstr>
      <vt:lpstr>Arial</vt:lpstr>
      <vt:lpstr>Aliena template</vt:lpstr>
      <vt:lpstr>7- Microcirculation By Prof. Sherif W. Mansour  Physiology dpt., Mutah school of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Windows User</cp:lastModifiedBy>
  <cp:revision>32</cp:revision>
  <dcterms:modified xsi:type="dcterms:W3CDTF">2020-11-05T11:47:47Z</dcterms:modified>
</cp:coreProperties>
</file>