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90" r:id="rId2"/>
    <p:sldId id="291" r:id="rId3"/>
    <p:sldId id="292" r:id="rId4"/>
    <p:sldId id="293" r:id="rId5"/>
    <p:sldId id="294" r:id="rId6"/>
    <p:sldId id="295" r:id="rId7"/>
    <p:sldId id="296" r:id="rId8"/>
    <p:sldId id="297" r:id="rId9"/>
    <p:sldId id="298" r:id="rId10"/>
    <p:sldId id="299" r:id="rId11"/>
    <p:sldId id="300" r:id="rId12"/>
    <p:sldId id="301" r:id="rId13"/>
    <p:sldId id="302"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AFB50-B9F1-4AC7-83A5-A8DE27CFE9FE}" type="datetimeFigureOut">
              <a:rPr lang="en-US" smtClean="0"/>
              <a:t>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11177-612B-438A-85D6-81F4E8D1C992}" type="slidenum">
              <a:rPr lang="en-US" smtClean="0"/>
              <a:t>‹#›</a:t>
            </a:fld>
            <a:endParaRPr lang="en-US"/>
          </a:p>
        </p:txBody>
      </p:sp>
    </p:spTree>
    <p:extLst>
      <p:ext uri="{BB962C8B-B14F-4D97-AF65-F5344CB8AC3E}">
        <p14:creationId xmlns:p14="http://schemas.microsoft.com/office/powerpoint/2010/main" val="150684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480EA6D1-6F22-46FD-AD91-FC510839F779}"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480EA6D1-6F22-46FD-AD91-FC510839F779}"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JIA can be divided into several subtypes, depending on the number of joints involved (less than five versus five or more), the</a:t>
            </a:r>
            <a:r>
              <a:rPr lang="en-US" baseline="0" dirty="0" smtClean="0"/>
              <a:t> </a:t>
            </a:r>
            <a:r>
              <a:rPr lang="en-US" dirty="0" smtClean="0"/>
              <a:t>presence of sacroiliac involvement, and the presence of systemic</a:t>
            </a:r>
            <a:r>
              <a:rPr lang="en-US" baseline="0" dirty="0" smtClean="0"/>
              <a:t> </a:t>
            </a:r>
            <a:r>
              <a:rPr lang="en-US" dirty="0" smtClean="0"/>
              <a:t>features, each with particular disease characteristics</a:t>
            </a:r>
          </a:p>
          <a:p>
            <a:endParaRPr lang="en-US" dirty="0"/>
          </a:p>
        </p:txBody>
      </p:sp>
      <p:sp>
        <p:nvSpPr>
          <p:cNvPr id="4" name="Slide Number Placeholder 3"/>
          <p:cNvSpPr>
            <a:spLocks noGrp="1"/>
          </p:cNvSpPr>
          <p:nvPr>
            <p:ph type="sldNum" sz="quarter" idx="10"/>
          </p:nvPr>
        </p:nvSpPr>
        <p:spPr/>
        <p:txBody>
          <a:bodyPr/>
          <a:lstStyle/>
          <a:p>
            <a:fld id="{FCEFC5E2-8B21-445B-A4D7-02E1AE1E9377}" type="slidenum">
              <a:rPr lang="en-US" smtClean="0"/>
              <a:pPr/>
              <a:t>14</a:t>
            </a:fld>
            <a:endParaRPr lang="en-US"/>
          </a:p>
        </p:txBody>
      </p:sp>
    </p:spTree>
    <p:extLst>
      <p:ext uri="{BB962C8B-B14F-4D97-AF65-F5344CB8AC3E}">
        <p14:creationId xmlns:p14="http://schemas.microsoft.com/office/powerpoint/2010/main" val="368993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rash of systemic juvenile idiopathic arthritis is </a:t>
            </a:r>
            <a:r>
              <a:rPr lang="en-US" sz="1200" b="0" i="0" u="none" strike="noStrike" kern="1200" baseline="0" dirty="0" err="1" smtClean="0">
                <a:solidFill>
                  <a:schemeClr val="tx1"/>
                </a:solidFill>
                <a:latin typeface="+mn-lt"/>
                <a:ea typeface="+mn-ea"/>
                <a:cs typeface="+mn-cs"/>
              </a:rPr>
              <a:t>salmoncolored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macular, and </a:t>
            </a:r>
            <a:r>
              <a:rPr lang="en-US" sz="1200" b="0" i="0" u="none" strike="noStrike" kern="1200" baseline="0" dirty="0" err="1" smtClean="0">
                <a:solidFill>
                  <a:schemeClr val="tx1"/>
                </a:solidFill>
                <a:latin typeface="+mn-lt"/>
                <a:ea typeface="+mn-ea"/>
                <a:cs typeface="+mn-cs"/>
              </a:rPr>
              <a:t>nonpruritic</a:t>
            </a:r>
            <a:r>
              <a:rPr lang="en-US" sz="1200" b="0" i="0" u="none" strike="noStrike" kern="1200" baseline="0" dirty="0" smtClean="0">
                <a:solidFill>
                  <a:schemeClr val="tx1"/>
                </a:solidFill>
                <a:latin typeface="+mn-lt"/>
                <a:ea typeface="+mn-ea"/>
                <a:cs typeface="+mn-cs"/>
              </a:rPr>
              <a:t>. Individual lesions are transient and occur</a:t>
            </a:r>
          </a:p>
          <a:p>
            <a:r>
              <a:rPr lang="en-US" sz="1200" b="0" i="0" u="none" strike="noStrike" kern="1200" baseline="0" dirty="0" smtClean="0">
                <a:solidFill>
                  <a:schemeClr val="tx1"/>
                </a:solidFill>
                <a:latin typeface="+mn-lt"/>
                <a:ea typeface="+mn-ea"/>
                <a:cs typeface="+mn-cs"/>
              </a:rPr>
              <a:t>in crops over the trunk and extremities. (Reprinted from the American</a:t>
            </a:r>
          </a:p>
          <a:p>
            <a:r>
              <a:rPr lang="en-US" sz="1200" b="0" i="0" u="none" strike="noStrike" kern="1200" baseline="0" dirty="0" smtClean="0">
                <a:solidFill>
                  <a:schemeClr val="tx1"/>
                </a:solidFill>
                <a:latin typeface="+mn-lt"/>
                <a:ea typeface="+mn-ea"/>
                <a:cs typeface="+mn-cs"/>
              </a:rPr>
              <a:t>College of Rheumatology: </a:t>
            </a:r>
            <a:r>
              <a:rPr lang="en-US" sz="1200" b="0" i="1" u="none" strike="noStrike" kern="1200" baseline="0" dirty="0" smtClean="0">
                <a:solidFill>
                  <a:schemeClr val="tx1"/>
                </a:solidFill>
                <a:latin typeface="+mn-lt"/>
                <a:ea typeface="+mn-ea"/>
                <a:cs typeface="+mn-cs"/>
              </a:rPr>
              <a:t>Clinical slide collection on the rheumatic</a:t>
            </a:r>
          </a:p>
          <a:p>
            <a:r>
              <a:rPr lang="en-US" sz="1200" b="0" i="1" u="none" strike="noStrike" kern="1200" baseline="0" dirty="0" smtClean="0">
                <a:solidFill>
                  <a:schemeClr val="tx1"/>
                </a:solidFill>
                <a:latin typeface="+mn-lt"/>
                <a:ea typeface="+mn-ea"/>
                <a:cs typeface="+mn-cs"/>
              </a:rPr>
              <a:t>diseases, </a:t>
            </a:r>
            <a:r>
              <a:rPr lang="en-US" sz="1200" b="0" i="0" u="none" strike="noStrike" kern="1200" baseline="0" dirty="0" smtClean="0">
                <a:solidFill>
                  <a:schemeClr val="tx1"/>
                </a:solidFill>
                <a:latin typeface="+mn-lt"/>
                <a:ea typeface="+mn-ea"/>
                <a:cs typeface="+mn-cs"/>
              </a:rPr>
              <a:t>Atlanta, copyright 1991, 1995, 1997, ACR. Used with permission</a:t>
            </a:r>
          </a:p>
          <a:p>
            <a:r>
              <a:rPr lang="en-US" sz="1200" b="0" i="0" u="none" strike="noStrike" kern="1200" baseline="0" dirty="0" smtClean="0">
                <a:solidFill>
                  <a:schemeClr val="tx1"/>
                </a:solidFill>
                <a:latin typeface="+mn-lt"/>
                <a:ea typeface="+mn-ea"/>
                <a:cs typeface="+mn-cs"/>
              </a:rPr>
              <a:t>of the American College of Rheumatology.)</a:t>
            </a:r>
            <a:endParaRPr lang="en-US" dirty="0"/>
          </a:p>
        </p:txBody>
      </p:sp>
      <p:sp>
        <p:nvSpPr>
          <p:cNvPr id="4" name="Slide Number Placeholder 3"/>
          <p:cNvSpPr>
            <a:spLocks noGrp="1"/>
          </p:cNvSpPr>
          <p:nvPr>
            <p:ph type="sldNum" sz="quarter" idx="10"/>
          </p:nvPr>
        </p:nvSpPr>
        <p:spPr/>
        <p:txBody>
          <a:bodyPr/>
          <a:lstStyle/>
          <a:p>
            <a:fld id="{CC94C1F0-95C2-486E-9BF6-A38C00F61395}" type="slidenum">
              <a:rPr lang="en-US" smtClean="0"/>
              <a:pPr/>
              <a:t>33</a:t>
            </a:fld>
            <a:endParaRPr lang="en-US"/>
          </a:p>
        </p:txBody>
      </p:sp>
    </p:spTree>
    <p:extLst>
      <p:ext uri="{BB962C8B-B14F-4D97-AF65-F5344CB8AC3E}">
        <p14:creationId xmlns:p14="http://schemas.microsoft.com/office/powerpoint/2010/main" val="96757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err="1" smtClean="0">
                <a:solidFill>
                  <a:schemeClr val="tx1"/>
                </a:solidFill>
                <a:latin typeface="+mn-lt"/>
                <a:ea typeface="+mn-ea"/>
                <a:cs typeface="+mn-cs"/>
              </a:rPr>
              <a:t>Dactylitis</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is swelling of ≥1 digit(s), usually in an asymmetric distribution, that extends beyond the</a:t>
            </a:r>
          </a:p>
          <a:p>
            <a:r>
              <a:rPr lang="en-US" sz="1200" b="0" i="0" u="none" strike="noStrike" kern="1200" baseline="0" dirty="0" smtClean="0">
                <a:solidFill>
                  <a:schemeClr val="tx1"/>
                </a:solidFill>
                <a:latin typeface="+mn-lt"/>
                <a:ea typeface="+mn-ea"/>
                <a:cs typeface="+mn-cs"/>
              </a:rPr>
              <a:t>joint margin.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minimum of 2 pits on any 1 or more nails at any time.</a:t>
            </a:r>
            <a:endParaRPr lang="en-US" dirty="0"/>
          </a:p>
        </p:txBody>
      </p:sp>
      <p:sp>
        <p:nvSpPr>
          <p:cNvPr id="4" name="Slide Number Placeholder 3"/>
          <p:cNvSpPr>
            <a:spLocks noGrp="1"/>
          </p:cNvSpPr>
          <p:nvPr>
            <p:ph type="sldNum" sz="quarter" idx="10"/>
          </p:nvPr>
        </p:nvSpPr>
        <p:spPr/>
        <p:txBody>
          <a:bodyPr/>
          <a:lstStyle/>
          <a:p>
            <a:fld id="{CC94C1F0-95C2-486E-9BF6-A38C00F61395}" type="slidenum">
              <a:rPr lang="en-US" smtClean="0"/>
              <a:pPr/>
              <a:t>35</a:t>
            </a:fld>
            <a:endParaRPr lang="en-US"/>
          </a:p>
        </p:txBody>
      </p:sp>
    </p:spTree>
    <p:extLst>
      <p:ext uri="{BB962C8B-B14F-4D97-AF65-F5344CB8AC3E}">
        <p14:creationId xmlns:p14="http://schemas.microsoft.com/office/powerpoint/2010/main" val="152709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1. Presence of or history of sacroiliac joint</a:t>
            </a:r>
          </a:p>
          <a:p>
            <a:r>
              <a:rPr lang="en-US" sz="1200" b="0" i="0" u="none" strike="noStrike" kern="1200" baseline="0" dirty="0" smtClean="0">
                <a:solidFill>
                  <a:schemeClr val="tx1"/>
                </a:solidFill>
                <a:latin typeface="+mn-lt"/>
                <a:ea typeface="+mn-ea"/>
                <a:cs typeface="+mn-cs"/>
              </a:rPr>
              <a:t>tenderness or inflammatory lumbosacral pain,</a:t>
            </a:r>
          </a:p>
          <a:p>
            <a:r>
              <a:rPr lang="en-US" sz="1200" b="0" i="0" u="none" strike="noStrike" kern="1200" baseline="0" dirty="0" smtClean="0">
                <a:solidFill>
                  <a:schemeClr val="tx1"/>
                </a:solidFill>
                <a:latin typeface="+mn-lt"/>
                <a:ea typeface="+mn-ea"/>
                <a:cs typeface="+mn-cs"/>
              </a:rPr>
              <a:t>or both ¶</a:t>
            </a:r>
          </a:p>
          <a:p>
            <a:r>
              <a:rPr lang="en-US" sz="1200" b="0" i="0" u="none" strike="noStrike" kern="1200" baseline="0" dirty="0" smtClean="0">
                <a:solidFill>
                  <a:schemeClr val="tx1"/>
                </a:solidFill>
                <a:latin typeface="+mn-lt"/>
                <a:ea typeface="+mn-ea"/>
                <a:cs typeface="+mn-cs"/>
              </a:rPr>
              <a:t>2. Presence of HLA-B27 antigen</a:t>
            </a:r>
          </a:p>
          <a:p>
            <a:r>
              <a:rPr lang="en-US" sz="1200" b="0" i="0" u="none" strike="noStrike" kern="1200" baseline="0" dirty="0" smtClean="0">
                <a:solidFill>
                  <a:schemeClr val="tx1"/>
                </a:solidFill>
                <a:latin typeface="+mn-lt"/>
                <a:ea typeface="+mn-ea"/>
                <a:cs typeface="+mn-cs"/>
              </a:rPr>
              <a:t>3. Onset of arthritis in a male &gt;6 </a:t>
            </a:r>
            <a:r>
              <a:rPr lang="en-US" sz="1200" b="0" i="0" u="none" strike="noStrike" kern="1200" baseline="0" dirty="0" err="1" smtClean="0">
                <a:solidFill>
                  <a:schemeClr val="tx1"/>
                </a:solidFill>
                <a:latin typeface="+mn-lt"/>
                <a:ea typeface="+mn-ea"/>
                <a:cs typeface="+mn-cs"/>
              </a:rPr>
              <a:t>yr</a:t>
            </a:r>
            <a:r>
              <a:rPr lang="en-US" sz="1200" b="0" i="0" u="none" strike="noStrike" kern="1200" baseline="0" dirty="0" smtClean="0">
                <a:solidFill>
                  <a:schemeClr val="tx1"/>
                </a:solidFill>
                <a:latin typeface="+mn-lt"/>
                <a:ea typeface="+mn-ea"/>
                <a:cs typeface="+mn-cs"/>
              </a:rPr>
              <a:t> old</a:t>
            </a:r>
          </a:p>
          <a:p>
            <a:r>
              <a:rPr lang="en-US" sz="1200" b="0" i="0" u="none" strike="noStrike" kern="1200" baseline="0" dirty="0" smtClean="0">
                <a:solidFill>
                  <a:schemeClr val="tx1"/>
                </a:solidFill>
                <a:latin typeface="+mn-lt"/>
                <a:ea typeface="+mn-ea"/>
                <a:cs typeface="+mn-cs"/>
              </a:rPr>
              <a:t>4. Acute (symptomatic) anterior uveitis</a:t>
            </a:r>
          </a:p>
          <a:p>
            <a:r>
              <a:rPr lang="en-US" sz="1200" b="0" i="0" u="none" strike="noStrike" kern="1200" baseline="0" dirty="0" smtClean="0">
                <a:solidFill>
                  <a:schemeClr val="tx1"/>
                </a:solidFill>
                <a:latin typeface="+mn-lt"/>
                <a:ea typeface="+mn-ea"/>
                <a:cs typeface="+mn-cs"/>
              </a:rPr>
              <a:t>5. History of ankylosing spondylitis, </a:t>
            </a:r>
            <a:r>
              <a:rPr lang="en-US" sz="1200" b="0" i="0" u="none" strike="noStrike" kern="1200" baseline="0" dirty="0" err="1" smtClean="0">
                <a:solidFill>
                  <a:schemeClr val="tx1"/>
                </a:solidFill>
                <a:latin typeface="+mn-lt"/>
                <a:ea typeface="+mn-ea"/>
                <a:cs typeface="+mn-cs"/>
              </a:rPr>
              <a:t>enthesitisrelated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arthritis, </a:t>
            </a:r>
            <a:r>
              <a:rPr lang="en-US" sz="1200" b="0" i="0" u="none" strike="noStrike" kern="1200" baseline="0" dirty="0" err="1" smtClean="0">
                <a:solidFill>
                  <a:schemeClr val="tx1"/>
                </a:solidFill>
                <a:latin typeface="+mn-lt"/>
                <a:ea typeface="+mn-ea"/>
                <a:cs typeface="+mn-cs"/>
              </a:rPr>
              <a:t>sacroiliitis</a:t>
            </a:r>
            <a:r>
              <a:rPr lang="en-US" sz="1200" b="0" i="0" u="none" strike="noStrike" kern="1200" baseline="0" dirty="0" smtClean="0">
                <a:solidFill>
                  <a:schemeClr val="tx1"/>
                </a:solidFill>
                <a:latin typeface="+mn-lt"/>
                <a:ea typeface="+mn-ea"/>
                <a:cs typeface="+mn-cs"/>
              </a:rPr>
              <a:t> with IBD, Reiter</a:t>
            </a:r>
          </a:p>
          <a:p>
            <a:r>
              <a:rPr lang="en-US" sz="1200" b="0" i="0" u="none" strike="noStrike" kern="1200" baseline="0" dirty="0" smtClean="0">
                <a:solidFill>
                  <a:schemeClr val="tx1"/>
                </a:solidFill>
                <a:latin typeface="+mn-lt"/>
                <a:ea typeface="+mn-ea"/>
                <a:cs typeface="+mn-cs"/>
              </a:rPr>
              <a:t>syndrome, or acute anterior uveitis in </a:t>
            </a:r>
            <a:r>
              <a:rPr lang="en-US" sz="1200" b="0" i="0" u="none" strike="noStrike" kern="1200" baseline="0" dirty="0" err="1" smtClean="0">
                <a:solidFill>
                  <a:schemeClr val="tx1"/>
                </a:solidFill>
                <a:latin typeface="+mn-lt"/>
                <a:ea typeface="+mn-ea"/>
                <a:cs typeface="+mn-cs"/>
              </a:rPr>
              <a:t>firstdegree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relative</a:t>
            </a:r>
            <a:endParaRPr lang="en-US" dirty="0"/>
          </a:p>
        </p:txBody>
      </p:sp>
      <p:sp>
        <p:nvSpPr>
          <p:cNvPr id="4" name="Slide Number Placeholder 3"/>
          <p:cNvSpPr>
            <a:spLocks noGrp="1"/>
          </p:cNvSpPr>
          <p:nvPr>
            <p:ph type="sldNum" sz="quarter" idx="10"/>
          </p:nvPr>
        </p:nvSpPr>
        <p:spPr/>
        <p:txBody>
          <a:bodyPr/>
          <a:lstStyle/>
          <a:p>
            <a:fld id="{CC94C1F0-95C2-486E-9BF6-A38C00F61395}" type="slidenum">
              <a:rPr lang="en-US" smtClean="0"/>
              <a:pPr/>
              <a:t>41</a:t>
            </a:fld>
            <a:endParaRPr lang="en-US"/>
          </a:p>
        </p:txBody>
      </p:sp>
    </p:spTree>
    <p:extLst>
      <p:ext uri="{BB962C8B-B14F-4D97-AF65-F5344CB8AC3E}">
        <p14:creationId xmlns:p14="http://schemas.microsoft.com/office/powerpoint/2010/main" val="360920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67193-620B-49A0-85CD-4AC2B7BADB83}" type="slidenum">
              <a:rPr lang="en-US" smtClean="0"/>
              <a:pPr/>
              <a:t>62</a:t>
            </a:fld>
            <a:endParaRPr lang="en-US"/>
          </a:p>
        </p:txBody>
      </p:sp>
    </p:spTree>
    <p:extLst>
      <p:ext uri="{BB962C8B-B14F-4D97-AF65-F5344CB8AC3E}">
        <p14:creationId xmlns:p14="http://schemas.microsoft.com/office/powerpoint/2010/main" val="234470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C62ECE-E385-45CE-A105-D087A3878948}"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357100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62ECE-E385-45CE-A105-D087A3878948}"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94024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62ECE-E385-45CE-A105-D087A3878948}"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1934488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62ECE-E385-45CE-A105-D087A3878948}"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391602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C62ECE-E385-45CE-A105-D087A3878948}" type="datetimeFigureOut">
              <a:rPr lang="en-US" smtClean="0"/>
              <a:t>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1171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62ECE-E385-45CE-A105-D087A3878948}"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3199730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C62ECE-E385-45CE-A105-D087A3878948}" type="datetimeFigureOut">
              <a:rPr lang="en-US" smtClean="0"/>
              <a:t>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34364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62ECE-E385-45CE-A105-D087A3878948}" type="datetimeFigureOut">
              <a:rPr lang="en-US" smtClean="0"/>
              <a:t>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411730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62ECE-E385-45CE-A105-D087A3878948}" type="datetimeFigureOut">
              <a:rPr lang="en-US" smtClean="0"/>
              <a:t>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285570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62ECE-E385-45CE-A105-D087A3878948}"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56191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62ECE-E385-45CE-A105-D087A3878948}" type="datetimeFigureOut">
              <a:rPr lang="en-US" smtClean="0"/>
              <a:t>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8D5BC-3DCB-446C-876B-91CE661AE165}" type="slidenum">
              <a:rPr lang="en-US" smtClean="0"/>
              <a:t>‹#›</a:t>
            </a:fld>
            <a:endParaRPr lang="en-US"/>
          </a:p>
        </p:txBody>
      </p:sp>
    </p:spTree>
    <p:extLst>
      <p:ext uri="{BB962C8B-B14F-4D97-AF65-F5344CB8AC3E}">
        <p14:creationId xmlns:p14="http://schemas.microsoft.com/office/powerpoint/2010/main" val="1720305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62ECE-E385-45CE-A105-D087A3878948}" type="datetimeFigureOut">
              <a:rPr lang="en-US" smtClean="0"/>
              <a:t>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8D5BC-3DCB-446C-876B-91CE661AE165}" type="slidenum">
              <a:rPr lang="en-US" smtClean="0"/>
              <a:t>‹#›</a:t>
            </a:fld>
            <a:endParaRPr lang="en-US"/>
          </a:p>
        </p:txBody>
      </p:sp>
    </p:spTree>
    <p:extLst>
      <p:ext uri="{BB962C8B-B14F-4D97-AF65-F5344CB8AC3E}">
        <p14:creationId xmlns:p14="http://schemas.microsoft.com/office/powerpoint/2010/main" val="129458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www.webmd.com/rheumatoid-arthritis/guide/juvenile-rheumatoid-arthriti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webmd.com/fitness-exercise/picture-of-the-ankle" TargetMode="External"/><Relationship Id="rId2" Type="http://schemas.openxmlformats.org/officeDocument/2006/relationships/hyperlink" Target="https://www.webmd.com/pain-management/knee-pain/picture-of-the-kne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3" Type="http://schemas.openxmlformats.org/officeDocument/2006/relationships/image" Target="../media/image12.svg"/><Relationship Id="rId12"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4"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 xmlns:a16="http://schemas.microsoft.com/office/drawing/2014/main" id="{5C28659E-412C-4600-B45E-BAE370BC2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flowers">
            <a:extLst>
              <a:ext uri="{FF2B5EF4-FFF2-40B4-BE49-F238E27FC236}">
                <a16:creationId xmlns="" xmlns:a16="http://schemas.microsoft.com/office/drawing/2014/main" id="{0EF5E38D-0785-4482-91F2-A65E2DFB5889}"/>
              </a:ext>
            </a:extLst>
          </p:cNvPr>
          <p:cNvPicPr>
            <a:picLocks noChangeAspect="1"/>
          </p:cNvPicPr>
          <p:nvPr/>
        </p:nvPicPr>
        <p:blipFill rotWithShape="1">
          <a:blip r:embed="rId2"/>
          <a:srcRect t="941" b="14789"/>
          <a:stretch/>
        </p:blipFill>
        <p:spPr>
          <a:xfrm>
            <a:off x="15" y="11"/>
            <a:ext cx="9143985" cy="6857989"/>
          </a:xfrm>
          <a:prstGeom prst="rect">
            <a:avLst/>
          </a:prstGeom>
        </p:spPr>
      </p:pic>
      <p:sp>
        <p:nvSpPr>
          <p:cNvPr id="56" name="Rectangle 55">
            <a:extLst>
              <a:ext uri="{FF2B5EF4-FFF2-40B4-BE49-F238E27FC236}">
                <a16:creationId xmlns="" xmlns:a16="http://schemas.microsoft.com/office/drawing/2014/main" id="{AE95896B-6905-4618-A7DF-DED8A61FBC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 xmlns:a16="http://schemas.microsoft.com/office/drawing/2014/main" id="{7748BD8C-4984-4138-94CA-2DC5F39DC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9D816652-E95E-40C9-B397-C76AFE1C2028}"/>
              </a:ext>
            </a:extLst>
          </p:cNvPr>
          <p:cNvSpPr>
            <a:spLocks noGrp="1"/>
          </p:cNvSpPr>
          <p:nvPr>
            <p:ph type="ctrTitle"/>
          </p:nvPr>
        </p:nvSpPr>
        <p:spPr>
          <a:xfrm>
            <a:off x="788670" y="1432223"/>
            <a:ext cx="7475220" cy="3035808"/>
          </a:xfrm>
        </p:spPr>
        <p:txBody>
          <a:bodyPr anchor="b">
            <a:normAutofit/>
          </a:bodyPr>
          <a:lstStyle/>
          <a:p>
            <a:r>
              <a:rPr lang="en-US" dirty="0" smtClean="0">
                <a:solidFill>
                  <a:schemeClr val="bg1"/>
                </a:solidFill>
              </a:rPr>
              <a:t>Juvenile Idiopathic Arthritis</a:t>
            </a:r>
            <a:endParaRPr lang="en-US" dirty="0">
              <a:solidFill>
                <a:schemeClr val="bg1"/>
              </a:solidFill>
            </a:endParaRPr>
          </a:p>
        </p:txBody>
      </p:sp>
      <p:sp>
        <p:nvSpPr>
          <p:cNvPr id="3" name="Subtitle 2">
            <a:extLst>
              <a:ext uri="{FF2B5EF4-FFF2-40B4-BE49-F238E27FC236}">
                <a16:creationId xmlns="" xmlns:a16="http://schemas.microsoft.com/office/drawing/2014/main" id="{6FABE257-83AA-474D-BCC2-238EE02A29AD}"/>
              </a:ext>
            </a:extLst>
          </p:cNvPr>
          <p:cNvSpPr>
            <a:spLocks noGrp="1"/>
          </p:cNvSpPr>
          <p:nvPr>
            <p:ph type="subTitle" idx="1"/>
          </p:nvPr>
        </p:nvSpPr>
        <p:spPr>
          <a:xfrm>
            <a:off x="802386" y="4389120"/>
            <a:ext cx="5918454" cy="1069848"/>
          </a:xfrm>
        </p:spPr>
        <p:txBody>
          <a:bodyPr>
            <a:normAutofit fontScale="70000" lnSpcReduction="20000"/>
          </a:bodyPr>
          <a:lstStyle/>
          <a:p>
            <a:r>
              <a:rPr lang="en-US" dirty="0" smtClean="0">
                <a:solidFill>
                  <a:srgbClr val="FFFFFF"/>
                </a:solidFill>
              </a:rPr>
              <a:t>Suleiman </a:t>
            </a:r>
            <a:r>
              <a:rPr lang="en-US" dirty="0" err="1" smtClean="0">
                <a:solidFill>
                  <a:srgbClr val="FFFFFF"/>
                </a:solidFill>
              </a:rPr>
              <a:t>dmor</a:t>
            </a:r>
            <a:endParaRPr lang="en-US" dirty="0" smtClean="0">
              <a:solidFill>
                <a:srgbClr val="FFFFFF"/>
              </a:solidFill>
            </a:endParaRPr>
          </a:p>
          <a:p>
            <a:r>
              <a:rPr lang="en-US" dirty="0" smtClean="0">
                <a:solidFill>
                  <a:srgbClr val="FFFFFF"/>
                </a:solidFill>
              </a:rPr>
              <a:t>Ahmad al-</a:t>
            </a:r>
            <a:r>
              <a:rPr lang="en-US" dirty="0" err="1" smtClean="0">
                <a:solidFill>
                  <a:srgbClr val="FFFFFF"/>
                </a:solidFill>
              </a:rPr>
              <a:t>jafary</a:t>
            </a:r>
            <a:endParaRPr lang="en-US" dirty="0" smtClean="0">
              <a:solidFill>
                <a:srgbClr val="FFFFFF"/>
              </a:solidFill>
            </a:endParaRPr>
          </a:p>
          <a:p>
            <a:r>
              <a:rPr lang="en-US" dirty="0" err="1" smtClean="0">
                <a:solidFill>
                  <a:srgbClr val="FFFFFF"/>
                </a:solidFill>
              </a:rPr>
              <a:t>Samah</a:t>
            </a:r>
            <a:r>
              <a:rPr lang="en-US" dirty="0" smtClean="0">
                <a:solidFill>
                  <a:srgbClr val="FFFFFF"/>
                </a:solidFill>
              </a:rPr>
              <a:t> </a:t>
            </a:r>
            <a:r>
              <a:rPr lang="en-US" dirty="0" err="1" smtClean="0">
                <a:solidFill>
                  <a:srgbClr val="FFFFFF"/>
                </a:solidFill>
              </a:rPr>
              <a:t>rezeq</a:t>
            </a:r>
            <a:endParaRPr lang="en-US" dirty="0" smtClean="0">
              <a:solidFill>
                <a:srgbClr val="FFFFFF"/>
              </a:solidFill>
            </a:endParaRPr>
          </a:p>
          <a:p>
            <a:endParaRPr lang="en-US" dirty="0" smtClean="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678493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070" y="1799773"/>
            <a:ext cx="4743702" cy="4339771"/>
          </a:xfrm>
        </p:spPr>
      </p:pic>
      <p:pic>
        <p:nvPicPr>
          <p:cNvPr id="3074" name="Picture 2"/>
          <p:cNvPicPr>
            <a:picLocks noChangeAspect="1" noChangeArrowheads="1"/>
          </p:cNvPicPr>
          <p:nvPr/>
        </p:nvPicPr>
        <p:blipFill>
          <a:blip r:embed="rId3"/>
          <a:srcRect/>
          <a:stretch>
            <a:fillRect/>
          </a:stretch>
        </p:blipFill>
        <p:spPr bwMode="auto">
          <a:xfrm>
            <a:off x="0" y="1969409"/>
            <a:ext cx="3607594" cy="4457700"/>
          </a:xfrm>
          <a:prstGeom prst="rect">
            <a:avLst/>
          </a:prstGeom>
          <a:noFill/>
          <a:ln w="9525">
            <a:noFill/>
            <a:miter lim="800000"/>
            <a:headEnd/>
            <a:tailEnd/>
          </a:ln>
          <a:effectLst/>
        </p:spPr>
      </p:pic>
    </p:spTree>
    <p:extLst>
      <p:ext uri="{BB962C8B-B14F-4D97-AF65-F5344CB8AC3E}">
        <p14:creationId xmlns:p14="http://schemas.microsoft.com/office/powerpoint/2010/main" val="193360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&amp; prognosis </a:t>
            </a:r>
            <a:endParaRPr lang="ar-JO" dirty="0"/>
          </a:p>
        </p:txBody>
      </p:sp>
      <p:sp>
        <p:nvSpPr>
          <p:cNvPr id="3" name="Content Placeholder 2"/>
          <p:cNvSpPr>
            <a:spLocks noGrp="1"/>
          </p:cNvSpPr>
          <p:nvPr>
            <p:ph idx="1"/>
          </p:nvPr>
        </p:nvSpPr>
        <p:spPr/>
        <p:txBody>
          <a:bodyPr>
            <a:normAutofit fontScale="92500"/>
          </a:bodyPr>
          <a:lstStyle/>
          <a:p>
            <a:pPr algn="l" rtl="0">
              <a:buNone/>
            </a:pPr>
            <a:r>
              <a:rPr lang="en-US" sz="2800" dirty="0" smtClean="0">
                <a:solidFill>
                  <a:schemeClr val="accent2">
                    <a:lumMod val="75000"/>
                  </a:schemeClr>
                </a:solidFill>
              </a:rPr>
              <a:t>Diagnosed by exclusion </a:t>
            </a:r>
          </a:p>
          <a:p>
            <a:pPr algn="l" rtl="0"/>
            <a:r>
              <a:rPr lang="en-US" sz="2800" dirty="0" smtClean="0"/>
              <a:t>lab findings: anemia of chronic disease, </a:t>
            </a:r>
            <a:r>
              <a:rPr lang="en-US" sz="2800" dirty="0" err="1" smtClean="0"/>
              <a:t>neutrophilia</a:t>
            </a:r>
            <a:r>
              <a:rPr lang="en-US" sz="2800" dirty="0" smtClean="0"/>
              <a:t>, </a:t>
            </a:r>
            <a:r>
              <a:rPr lang="en-US" sz="2800" dirty="0" err="1" smtClean="0"/>
              <a:t>thrombocytosis</a:t>
            </a:r>
            <a:r>
              <a:rPr lang="en-US" sz="2800" dirty="0" smtClean="0"/>
              <a:t>, elevated acute phase reactants(ESR, CRP, </a:t>
            </a:r>
            <a:r>
              <a:rPr lang="en-US" sz="2800" dirty="0" err="1" smtClean="0"/>
              <a:t>ferritin</a:t>
            </a:r>
            <a:r>
              <a:rPr lang="en-US" sz="2800" dirty="0" smtClean="0"/>
              <a:t> )</a:t>
            </a:r>
          </a:p>
          <a:p>
            <a:pPr algn="l" rtl="0"/>
            <a:r>
              <a:rPr lang="en-US" sz="2800" dirty="0" smtClean="0"/>
              <a:t>The prognosis of systemic JIA depends on the severity of the arthritis</a:t>
            </a:r>
          </a:p>
          <a:p>
            <a:pPr algn="l" rtl="0"/>
            <a:r>
              <a:rPr lang="en-US" sz="2800" dirty="0" smtClean="0"/>
              <a:t> Most systemic symptoms resolve over months to years,</a:t>
            </a:r>
          </a:p>
          <a:p>
            <a:pPr algn="l" rtl="0"/>
            <a:r>
              <a:rPr lang="en-US" sz="2800" dirty="0" smtClean="0"/>
              <a:t> and mortality, which is &lt; 0.3% in North America, is associated mainly with MAS and infections secondary to immune suppression</a:t>
            </a:r>
          </a:p>
          <a:p>
            <a:pPr algn="l" rtl="0"/>
            <a:endParaRPr lang="ar-JO" sz="2800" dirty="0"/>
          </a:p>
        </p:txBody>
      </p:sp>
    </p:spTree>
    <p:extLst>
      <p:ext uri="{BB962C8B-B14F-4D97-AF65-F5344CB8AC3E}">
        <p14:creationId xmlns:p14="http://schemas.microsoft.com/office/powerpoint/2010/main" val="113064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Macrophage Activation Syndrome</a:t>
            </a:r>
            <a:endParaRPr lang="ar-JO" dirty="0"/>
          </a:p>
        </p:txBody>
      </p:sp>
      <p:sp>
        <p:nvSpPr>
          <p:cNvPr id="3" name="Content Placeholder 2"/>
          <p:cNvSpPr>
            <a:spLocks noGrp="1"/>
          </p:cNvSpPr>
          <p:nvPr>
            <p:ph idx="1"/>
          </p:nvPr>
        </p:nvSpPr>
        <p:spPr>
          <a:xfrm>
            <a:off x="228600" y="1654630"/>
            <a:ext cx="4865915" cy="5406571"/>
          </a:xfrm>
        </p:spPr>
        <p:txBody>
          <a:bodyPr>
            <a:normAutofit fontScale="92500" lnSpcReduction="10000"/>
          </a:bodyPr>
          <a:lstStyle/>
          <a:p>
            <a:pPr algn="l" rtl="0">
              <a:buNone/>
            </a:pPr>
            <a:r>
              <a:rPr lang="en-US" sz="2400" dirty="0" smtClean="0"/>
              <a:t>Occurring in more than 10% of </a:t>
            </a:r>
            <a:r>
              <a:rPr lang="en-US" sz="2400" dirty="0" err="1" smtClean="0"/>
              <a:t>sJIA</a:t>
            </a:r>
            <a:r>
              <a:rPr lang="en-US" sz="2400" dirty="0" smtClean="0"/>
              <a:t> patients,</a:t>
            </a:r>
            <a:endParaRPr lang="ar-JO" sz="2400" dirty="0" smtClean="0"/>
          </a:p>
          <a:p>
            <a:pPr algn="l" rtl="0">
              <a:buNone/>
            </a:pPr>
            <a:r>
              <a:rPr lang="en-US" sz="2400" dirty="0" smtClean="0"/>
              <a:t>MAS can be seen in the context of overwhelming inflammation</a:t>
            </a:r>
          </a:p>
          <a:p>
            <a:pPr algn="l" rtl="0">
              <a:buNone/>
            </a:pPr>
            <a:r>
              <a:rPr lang="en-US" sz="2400" dirty="0" smtClean="0"/>
              <a:t>which leads to activation of proliferation of T lymphocytes and macrophages</a:t>
            </a:r>
          </a:p>
          <a:p>
            <a:pPr algn="l" rtl="0">
              <a:buNone/>
            </a:pPr>
            <a:r>
              <a:rPr lang="en-US" sz="2400" dirty="0" smtClean="0"/>
              <a:t>resulting in overwhelming release of </a:t>
            </a:r>
            <a:r>
              <a:rPr lang="en-US" sz="2400" dirty="0" err="1" smtClean="0"/>
              <a:t>proinflammatory</a:t>
            </a:r>
            <a:r>
              <a:rPr lang="en-US" sz="2400" dirty="0" smtClean="0"/>
              <a:t> cytokines.</a:t>
            </a:r>
          </a:p>
          <a:p>
            <a:pPr algn="l" rtl="0">
              <a:buNone/>
            </a:pPr>
            <a:r>
              <a:rPr lang="en-US" sz="2400" dirty="0" smtClean="0"/>
              <a:t>The patient develops high fevers, </a:t>
            </a:r>
            <a:r>
              <a:rPr lang="en-US" sz="3200" dirty="0" smtClean="0">
                <a:solidFill>
                  <a:schemeClr val="accent6">
                    <a:lumMod val="75000"/>
                  </a:schemeClr>
                </a:solidFill>
              </a:rPr>
              <a:t>liver insufficiency  </a:t>
            </a:r>
            <a:r>
              <a:rPr lang="en-US" sz="2400" dirty="0" err="1" smtClean="0"/>
              <a:t>hepatosplenomegaly</a:t>
            </a:r>
            <a:r>
              <a:rPr lang="en-US" sz="2400" dirty="0" smtClean="0"/>
              <a:t>, neurological abnormalities, and bleeding diathesis. </a:t>
            </a:r>
          </a:p>
          <a:p>
            <a:pPr algn="l" rtl="0">
              <a:buNone/>
            </a:pPr>
            <a:r>
              <a:rPr lang="en-US" sz="2400" dirty="0" smtClean="0"/>
              <a:t>. There is evidence of disseminated intravascular coagulation, </a:t>
            </a:r>
          </a:p>
          <a:p>
            <a:pPr algn="l" rtl="0">
              <a:buNone/>
            </a:pPr>
            <a:r>
              <a:rPr lang="en-US" sz="2400" dirty="0" smtClean="0"/>
              <a:t>.</a:t>
            </a:r>
          </a:p>
        </p:txBody>
      </p:sp>
      <p:pic>
        <p:nvPicPr>
          <p:cNvPr id="4" name="Picture 2"/>
          <p:cNvPicPr>
            <a:picLocks noChangeAspect="1" noChangeArrowheads="1"/>
          </p:cNvPicPr>
          <p:nvPr/>
        </p:nvPicPr>
        <p:blipFill>
          <a:blip r:embed="rId2"/>
          <a:srcRect/>
          <a:stretch>
            <a:fillRect/>
          </a:stretch>
        </p:blipFill>
        <p:spPr bwMode="auto">
          <a:xfrm>
            <a:off x="4931228" y="1625600"/>
            <a:ext cx="4041543" cy="4680857"/>
          </a:xfrm>
          <a:prstGeom prst="rect">
            <a:avLst/>
          </a:prstGeom>
          <a:noFill/>
          <a:ln w="9525">
            <a:noFill/>
            <a:miter lim="800000"/>
            <a:headEnd/>
            <a:tailEnd/>
          </a:ln>
          <a:effectLst/>
        </p:spPr>
      </p:pic>
    </p:spTree>
    <p:extLst>
      <p:ext uri="{BB962C8B-B14F-4D97-AF65-F5344CB8AC3E}">
        <p14:creationId xmlns:p14="http://schemas.microsoft.com/office/powerpoint/2010/main" val="2115912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a:t>
            </a:r>
            <a:endParaRPr lang="ar-JO" dirty="0"/>
          </a:p>
        </p:txBody>
      </p:sp>
      <p:sp>
        <p:nvSpPr>
          <p:cNvPr id="6" name="TextBox 5"/>
          <p:cNvSpPr txBox="1"/>
          <p:nvPr/>
        </p:nvSpPr>
        <p:spPr>
          <a:xfrm>
            <a:off x="315686" y="1828800"/>
            <a:ext cx="7696199" cy="5386090"/>
          </a:xfrm>
          <a:prstGeom prst="rect">
            <a:avLst/>
          </a:prstGeom>
          <a:noFill/>
        </p:spPr>
        <p:txBody>
          <a:bodyPr wrap="square" rtlCol="1">
            <a:spAutoFit/>
          </a:bodyPr>
          <a:lstStyle/>
          <a:p>
            <a:r>
              <a:rPr lang="en-US" sz="2400" dirty="0" smtClean="0"/>
              <a:t> Bone marrow sampling may identify mature macrophages displaying </a:t>
            </a:r>
            <a:r>
              <a:rPr lang="en-US" sz="3200" dirty="0" err="1" smtClean="0">
                <a:solidFill>
                  <a:schemeClr val="accent2">
                    <a:lumMod val="75000"/>
                  </a:schemeClr>
                </a:solidFill>
              </a:rPr>
              <a:t>hemophagocytic</a:t>
            </a:r>
            <a:r>
              <a:rPr lang="en-US" sz="2400" dirty="0" smtClean="0"/>
              <a:t> activity</a:t>
            </a:r>
          </a:p>
          <a:p>
            <a:endParaRPr lang="en-US" sz="2400" dirty="0" smtClean="0"/>
          </a:p>
          <a:p>
            <a:r>
              <a:rPr lang="en-US" sz="2400" dirty="0" smtClean="0"/>
              <a:t>Laboratory abnormalities include </a:t>
            </a:r>
            <a:r>
              <a:rPr lang="en-US" sz="2400" dirty="0" err="1" smtClean="0"/>
              <a:t>pancytopenia</a:t>
            </a:r>
            <a:r>
              <a:rPr lang="en-US" sz="2400" dirty="0" smtClean="0"/>
              <a:t>, prolongation of the PT and PPT and elevated levels of D-</a:t>
            </a:r>
            <a:r>
              <a:rPr lang="en-US" sz="2400" dirty="0" err="1" smtClean="0"/>
              <a:t>dimer</a:t>
            </a:r>
            <a:r>
              <a:rPr lang="en-US" sz="2400" dirty="0" smtClean="0"/>
              <a:t>, and </a:t>
            </a:r>
            <a:r>
              <a:rPr lang="en-US" sz="2400" dirty="0" err="1" smtClean="0"/>
              <a:t>ferritin</a:t>
            </a:r>
            <a:endParaRPr lang="en-US" sz="2400" dirty="0" smtClean="0"/>
          </a:p>
          <a:p>
            <a:endParaRPr lang="en-US" sz="2400" dirty="0" smtClean="0"/>
          </a:p>
          <a:p>
            <a:r>
              <a:rPr lang="en-US" sz="2400" dirty="0" smtClean="0"/>
              <a:t>Because MAS carries a significant mortality early recognition and treatment of MAS with corticosteroids or cyclosporine is important to prevent multisystem organ failure</a:t>
            </a:r>
          </a:p>
          <a:p>
            <a:endParaRPr lang="en-US" sz="2400" dirty="0" smtClean="0"/>
          </a:p>
          <a:p>
            <a:endParaRPr lang="en-US" sz="2400" dirty="0" smtClean="0"/>
          </a:p>
          <a:p>
            <a:endParaRPr lang="en-US" sz="2400" dirty="0" smtClean="0"/>
          </a:p>
          <a:p>
            <a:endParaRPr lang="ar-JO" sz="2400" dirty="0"/>
          </a:p>
        </p:txBody>
      </p:sp>
      <p:sp>
        <p:nvSpPr>
          <p:cNvPr id="7" name="Content Placeholder 6"/>
          <p:cNvSpPr>
            <a:spLocks noGrp="1"/>
          </p:cNvSpPr>
          <p:nvPr>
            <p:ph idx="1"/>
          </p:nvPr>
        </p:nvSpPr>
        <p:spPr/>
        <p:txBody>
          <a:bodyPr/>
          <a:lstStyle/>
          <a:p>
            <a:endParaRPr lang="ar-JO" dirty="0"/>
          </a:p>
        </p:txBody>
      </p:sp>
    </p:spTree>
    <p:extLst>
      <p:ext uri="{BB962C8B-B14F-4D97-AF65-F5344CB8AC3E}">
        <p14:creationId xmlns:p14="http://schemas.microsoft.com/office/powerpoint/2010/main" val="47364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b="1" dirty="0">
                <a:solidFill>
                  <a:srgbClr val="FF0000"/>
                </a:solidFill>
              </a:rPr>
              <a:t>There are </a:t>
            </a:r>
            <a:r>
              <a:rPr lang="en-US" b="1" dirty="0" smtClean="0">
                <a:solidFill>
                  <a:srgbClr val="FF0000"/>
                </a:solidFill>
              </a:rPr>
              <a:t>five types </a:t>
            </a:r>
            <a:r>
              <a:rPr lang="en-US" b="1" dirty="0">
                <a:solidFill>
                  <a:srgbClr val="FF0000"/>
                </a:solidFill>
              </a:rPr>
              <a:t>of juvenile arthritis:</a:t>
            </a:r>
          </a:p>
        </p:txBody>
      </p:sp>
      <p:sp>
        <p:nvSpPr>
          <p:cNvPr id="3" name="Subtitle 2"/>
          <p:cNvSpPr>
            <a:spLocks noGrp="1"/>
          </p:cNvSpPr>
          <p:nvPr>
            <p:ph type="subTitle" idx="1"/>
          </p:nvPr>
        </p:nvSpPr>
        <p:spPr>
          <a:xfrm>
            <a:off x="4724400" y="5102506"/>
            <a:ext cx="6400800" cy="1752600"/>
          </a:xfrm>
        </p:spPr>
        <p:txBody>
          <a:bodyPr/>
          <a:lstStyle/>
          <a:p>
            <a:r>
              <a:rPr lang="en-US" dirty="0" smtClean="0"/>
              <a:t> </a:t>
            </a:r>
            <a:endParaRPr lang="en-US" dirty="0"/>
          </a:p>
        </p:txBody>
      </p:sp>
      <p:sp>
        <p:nvSpPr>
          <p:cNvPr id="4" name="Rectangle 3"/>
          <p:cNvSpPr/>
          <p:nvPr/>
        </p:nvSpPr>
        <p:spPr>
          <a:xfrm>
            <a:off x="1524000" y="2514600"/>
            <a:ext cx="5486400" cy="4832092"/>
          </a:xfrm>
          <a:prstGeom prst="rect">
            <a:avLst/>
          </a:prstGeom>
        </p:spPr>
        <p:txBody>
          <a:bodyPr wrap="square">
            <a:spAutoFit/>
          </a:bodyPr>
          <a:lstStyle/>
          <a:p>
            <a:r>
              <a:rPr lang="en-US" sz="2800" b="1" dirty="0" smtClean="0"/>
              <a:t>1- Oligoarthritis</a:t>
            </a:r>
          </a:p>
          <a:p>
            <a:endParaRPr lang="en-US" sz="2800" b="1" dirty="0"/>
          </a:p>
          <a:p>
            <a:r>
              <a:rPr lang="en-US" sz="2800" b="1" dirty="0" smtClean="0"/>
              <a:t>2- Polyarthritis</a:t>
            </a:r>
          </a:p>
          <a:p>
            <a:endParaRPr lang="en-US" sz="2800" b="1" dirty="0"/>
          </a:p>
          <a:p>
            <a:r>
              <a:rPr lang="en-US" sz="2800" b="1" dirty="0" smtClean="0"/>
              <a:t>3- </a:t>
            </a:r>
            <a:r>
              <a:rPr lang="en-US" sz="2800" b="1" dirty="0"/>
              <a:t>Systemic-onset </a:t>
            </a:r>
            <a:r>
              <a:rPr lang="en-US" sz="2800" b="1" dirty="0" smtClean="0"/>
              <a:t>JIA</a:t>
            </a:r>
          </a:p>
          <a:p>
            <a:endParaRPr lang="en-US" sz="2800" b="1" dirty="0"/>
          </a:p>
          <a:p>
            <a:r>
              <a:rPr lang="en-US" sz="2800" b="1" dirty="0" smtClean="0"/>
              <a:t>4- </a:t>
            </a:r>
            <a:r>
              <a:rPr lang="en-US" sz="2800" b="1" dirty="0"/>
              <a:t>Psoriatic </a:t>
            </a:r>
            <a:r>
              <a:rPr lang="en-US" sz="2800" b="1" dirty="0" smtClean="0"/>
              <a:t>arthritis</a:t>
            </a:r>
          </a:p>
          <a:p>
            <a:endParaRPr lang="en-US" sz="2800" b="1" dirty="0" smtClean="0"/>
          </a:p>
          <a:p>
            <a:r>
              <a:rPr lang="en-US" sz="2800" b="1" dirty="0" smtClean="0"/>
              <a:t>5- </a:t>
            </a:r>
            <a:r>
              <a:rPr lang="en-US" sz="2800" b="1" dirty="0" err="1" smtClean="0"/>
              <a:t>enthesitis</a:t>
            </a:r>
            <a:r>
              <a:rPr lang="en-US" sz="2800" b="1" dirty="0" smtClean="0"/>
              <a:t> </a:t>
            </a:r>
            <a:r>
              <a:rPr lang="en-US" sz="2800" b="1" dirty="0" err="1" smtClean="0"/>
              <a:t>artharitis</a:t>
            </a:r>
            <a:endParaRPr lang="en-US" sz="2800" b="1" dirty="0" smtClean="0"/>
          </a:p>
          <a:p>
            <a:endParaRPr lang="en-US" sz="2800" b="1" dirty="0"/>
          </a:p>
          <a:p>
            <a:r>
              <a:rPr lang="en-US" sz="2800" b="1" dirty="0"/>
              <a:t>	</a:t>
            </a:r>
          </a:p>
        </p:txBody>
      </p:sp>
    </p:spTree>
    <p:extLst>
      <p:ext uri="{BB962C8B-B14F-4D97-AF65-F5344CB8AC3E}">
        <p14:creationId xmlns:p14="http://schemas.microsoft.com/office/powerpoint/2010/main" val="2626622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Oligoarthritis</a:t>
            </a:r>
            <a:endParaRPr lang="en-US" b="1" dirty="0">
              <a:solidFill>
                <a:srgbClr val="FF0000"/>
              </a:solidFill>
            </a:endParaRPr>
          </a:p>
        </p:txBody>
      </p:sp>
      <p:sp>
        <p:nvSpPr>
          <p:cNvPr id="3" name="Content Placeholder 2"/>
          <p:cNvSpPr>
            <a:spLocks noGrp="1"/>
          </p:cNvSpPr>
          <p:nvPr>
            <p:ph idx="1"/>
          </p:nvPr>
        </p:nvSpPr>
        <p:spPr/>
        <p:txBody>
          <a:bodyPr/>
          <a:lstStyle/>
          <a:p>
            <a:r>
              <a:rPr lang="en-US" dirty="0"/>
              <a:t>also called pauciarticular </a:t>
            </a:r>
            <a:r>
              <a:rPr lang="en-US" dirty="0">
                <a:hlinkClick r:id="rId2"/>
              </a:rPr>
              <a:t>juvenile rheumatoid </a:t>
            </a:r>
            <a:r>
              <a:rPr lang="en-US" dirty="0" smtClean="0">
                <a:hlinkClick r:id="rId2"/>
              </a:rPr>
              <a:t>arthritis</a:t>
            </a:r>
            <a:endParaRPr lang="en-US" dirty="0" smtClean="0"/>
          </a:p>
          <a:p>
            <a:r>
              <a:rPr lang="en-US" dirty="0"/>
              <a:t>The </a:t>
            </a:r>
            <a:r>
              <a:rPr lang="en-US" b="1" dirty="0"/>
              <a:t>most common </a:t>
            </a:r>
            <a:r>
              <a:rPr lang="en-US" dirty="0"/>
              <a:t>type </a:t>
            </a:r>
            <a:endParaRPr lang="en-US" dirty="0" smtClean="0"/>
          </a:p>
          <a:p>
            <a:r>
              <a:rPr lang="en-US" dirty="0"/>
              <a:t>presents in </a:t>
            </a:r>
            <a:r>
              <a:rPr lang="en-US" b="1" dirty="0"/>
              <a:t>young children</a:t>
            </a:r>
            <a:r>
              <a:rPr lang="en-US" dirty="0"/>
              <a:t>, with a peak </a:t>
            </a:r>
            <a:r>
              <a:rPr lang="en-US" dirty="0" smtClean="0"/>
              <a:t>at</a:t>
            </a:r>
          </a:p>
          <a:p>
            <a:pPr marL="0" indent="0">
              <a:buNone/>
            </a:pPr>
            <a:r>
              <a:rPr lang="en-US" dirty="0" smtClean="0"/>
              <a:t> </a:t>
            </a:r>
            <a:r>
              <a:rPr lang="en-US" dirty="0">
                <a:solidFill>
                  <a:srgbClr val="FF0000"/>
                </a:solidFill>
              </a:rPr>
              <a:t>1 to 3 years </a:t>
            </a:r>
            <a:r>
              <a:rPr lang="en-US" dirty="0"/>
              <a:t>and another peak at 8 to 12 years</a:t>
            </a:r>
            <a:r>
              <a:rPr lang="en-US" dirty="0" smtClean="0"/>
              <a:t>.</a:t>
            </a:r>
            <a:r>
              <a:rPr lang="en-US" dirty="0"/>
              <a:t> </a:t>
            </a:r>
            <a:endParaRPr lang="en-US" dirty="0" smtClean="0"/>
          </a:p>
          <a:p>
            <a:r>
              <a:rPr lang="en-US" dirty="0"/>
              <a:t>It's </a:t>
            </a:r>
            <a:r>
              <a:rPr lang="en-US" b="1" dirty="0"/>
              <a:t>often mild</a:t>
            </a:r>
            <a:r>
              <a:rPr lang="en-US" dirty="0"/>
              <a:t>.</a:t>
            </a:r>
          </a:p>
        </p:txBody>
      </p:sp>
    </p:spTree>
    <p:extLst>
      <p:ext uri="{BB962C8B-B14F-4D97-AF65-F5344CB8AC3E}">
        <p14:creationId xmlns:p14="http://schemas.microsoft.com/office/powerpoint/2010/main" val="635252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Oligoarthritis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Arthritis affecting </a:t>
            </a:r>
            <a:r>
              <a:rPr lang="en-US" dirty="0">
                <a:solidFill>
                  <a:srgbClr val="FF0000"/>
                </a:solidFill>
              </a:rPr>
              <a:t>1-4 joints </a:t>
            </a:r>
            <a:r>
              <a:rPr lang="en-US" dirty="0"/>
              <a:t>during </a:t>
            </a:r>
            <a:r>
              <a:rPr lang="en-US" dirty="0">
                <a:solidFill>
                  <a:srgbClr val="FF0000"/>
                </a:solidFill>
              </a:rPr>
              <a:t>1st </a:t>
            </a:r>
            <a:r>
              <a:rPr lang="en-US" dirty="0" smtClean="0">
                <a:solidFill>
                  <a:srgbClr val="FF0000"/>
                </a:solidFill>
              </a:rPr>
              <a:t>6 </a:t>
            </a:r>
            <a:r>
              <a:rPr lang="en-US" dirty="0" err="1" smtClean="0">
                <a:solidFill>
                  <a:srgbClr val="FF0000"/>
                </a:solidFill>
              </a:rPr>
              <a:t>mo</a:t>
            </a:r>
            <a:r>
              <a:rPr lang="en-US" dirty="0" smtClean="0">
                <a:solidFill>
                  <a:srgbClr val="FF0000"/>
                </a:solidFill>
              </a:rPr>
              <a:t> </a:t>
            </a:r>
            <a:r>
              <a:rPr lang="en-US" dirty="0"/>
              <a:t>of disease; 2 subcategories </a:t>
            </a:r>
            <a:r>
              <a:rPr lang="en-US" dirty="0" smtClean="0"/>
              <a:t>are recognized</a:t>
            </a:r>
            <a:r>
              <a:rPr lang="en-US" dirty="0"/>
              <a:t>:</a:t>
            </a:r>
          </a:p>
          <a:p>
            <a:r>
              <a:rPr lang="en-US" dirty="0"/>
              <a:t>1. </a:t>
            </a:r>
            <a:r>
              <a:rPr lang="en-US" dirty="0">
                <a:solidFill>
                  <a:srgbClr val="FF0000"/>
                </a:solidFill>
              </a:rPr>
              <a:t>Persistent</a:t>
            </a:r>
            <a:r>
              <a:rPr lang="en-US" dirty="0"/>
              <a:t> </a:t>
            </a:r>
            <a:r>
              <a:rPr lang="en-US" dirty="0" err="1"/>
              <a:t>oligoarthritis</a:t>
            </a:r>
            <a:r>
              <a:rPr lang="en-US" dirty="0"/>
              <a:t>—affecting ≤4 joints</a:t>
            </a:r>
          </a:p>
          <a:p>
            <a:r>
              <a:rPr lang="en-US" dirty="0"/>
              <a:t>throughout the disease course</a:t>
            </a:r>
          </a:p>
          <a:p>
            <a:r>
              <a:rPr lang="en-US" dirty="0"/>
              <a:t>2</a:t>
            </a:r>
            <a:r>
              <a:rPr lang="en-US" dirty="0">
                <a:solidFill>
                  <a:srgbClr val="FF0000"/>
                </a:solidFill>
              </a:rPr>
              <a:t>. Extended </a:t>
            </a:r>
            <a:r>
              <a:rPr lang="en-US" dirty="0" err="1"/>
              <a:t>oligoarthritis</a:t>
            </a:r>
            <a:r>
              <a:rPr lang="en-US" dirty="0"/>
              <a:t>—affecting &gt;4 </a:t>
            </a:r>
            <a:r>
              <a:rPr lang="en-US" dirty="0" smtClean="0"/>
              <a:t>joints after </a:t>
            </a:r>
            <a:r>
              <a:rPr lang="en-US" dirty="0"/>
              <a:t>1st 6 </a:t>
            </a:r>
            <a:r>
              <a:rPr lang="en-US" dirty="0" err="1"/>
              <a:t>mo</a:t>
            </a:r>
            <a:r>
              <a:rPr lang="en-US" dirty="0"/>
              <a:t> of </a:t>
            </a:r>
            <a:r>
              <a:rPr lang="en-US" dirty="0" smtClean="0"/>
              <a:t>disease .</a:t>
            </a:r>
          </a:p>
          <a:p>
            <a:r>
              <a:rPr lang="en-US" dirty="0" smtClean="0"/>
              <a:t>The </a:t>
            </a:r>
            <a:r>
              <a:rPr lang="en-US" dirty="0"/>
              <a:t>arthritis is found </a:t>
            </a:r>
            <a:r>
              <a:rPr lang="en-US" b="1" dirty="0">
                <a:solidFill>
                  <a:srgbClr val="FF0000"/>
                </a:solidFill>
              </a:rPr>
              <a:t>in medium-sized to large joints</a:t>
            </a:r>
            <a:endParaRPr lang="en-US" dirty="0" smtClean="0"/>
          </a:p>
          <a:p>
            <a:r>
              <a:rPr lang="en-US" dirty="0"/>
              <a:t>The joints most commonly affected are the </a:t>
            </a:r>
            <a:r>
              <a:rPr lang="en-US" b="1" dirty="0">
                <a:hlinkClick r:id="rId2"/>
              </a:rPr>
              <a:t>knee</a:t>
            </a:r>
            <a:r>
              <a:rPr lang="en-US" dirty="0"/>
              <a:t>, </a:t>
            </a:r>
            <a:r>
              <a:rPr lang="en-US" dirty="0">
                <a:hlinkClick r:id="rId3"/>
              </a:rPr>
              <a:t>ankle</a:t>
            </a:r>
            <a:r>
              <a:rPr lang="en-US" dirty="0"/>
              <a:t>, and wrist.</a:t>
            </a:r>
          </a:p>
        </p:txBody>
      </p:sp>
    </p:spTree>
    <p:extLst>
      <p:ext uri="{BB962C8B-B14F-4D97-AF65-F5344CB8AC3E}">
        <p14:creationId xmlns:p14="http://schemas.microsoft.com/office/powerpoint/2010/main" val="1741787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Oligoarthritis</a:t>
            </a:r>
            <a:endParaRPr lang="en-US" b="1" dirty="0"/>
          </a:p>
        </p:txBody>
      </p:sp>
      <p:sp>
        <p:nvSpPr>
          <p:cNvPr id="3" name="Content Placeholder 2"/>
          <p:cNvSpPr>
            <a:spLocks noGrp="1"/>
          </p:cNvSpPr>
          <p:nvPr>
            <p:ph idx="1"/>
          </p:nvPr>
        </p:nvSpPr>
        <p:spPr>
          <a:xfrm>
            <a:off x="457200" y="1600200"/>
            <a:ext cx="8305800" cy="5029200"/>
          </a:xfrm>
        </p:spPr>
        <p:txBody>
          <a:bodyPr>
            <a:normAutofit/>
          </a:bodyPr>
          <a:lstStyle/>
          <a:p>
            <a:r>
              <a:rPr lang="en-US" dirty="0" smtClean="0"/>
              <a:t>This </a:t>
            </a:r>
            <a:r>
              <a:rPr lang="en-US" dirty="0"/>
              <a:t>type of arthritis is more common in girls than in boys, and many children will </a:t>
            </a:r>
            <a:r>
              <a:rPr lang="en-US" b="1" dirty="0"/>
              <a:t>outgrow</a:t>
            </a:r>
            <a:r>
              <a:rPr lang="en-US" dirty="0"/>
              <a:t> this disease by the time they become adults</a:t>
            </a:r>
            <a:r>
              <a:rPr lang="en-US" dirty="0" smtClean="0"/>
              <a:t>.</a:t>
            </a:r>
          </a:p>
          <a:p>
            <a:r>
              <a:rPr lang="en-US" dirty="0"/>
              <a:t>Children with oligoarticular JIA may be otherwise well </a:t>
            </a:r>
            <a:r>
              <a:rPr lang="en-US" b="1" dirty="0">
                <a:solidFill>
                  <a:srgbClr val="00B050"/>
                </a:solidFill>
              </a:rPr>
              <a:t>without any evidence of systemic inflammation </a:t>
            </a:r>
            <a:r>
              <a:rPr lang="en-US" dirty="0"/>
              <a:t>(fever, weight loss, or failure to thrive) or any laboratory evidence of systemic inflammation (elevated white blood cell count or erythrocyte sedimentation rate)</a:t>
            </a:r>
          </a:p>
          <a:p>
            <a:endParaRPr lang="en-US" dirty="0" smtClean="0"/>
          </a:p>
          <a:p>
            <a:endParaRPr lang="en-US" dirty="0"/>
          </a:p>
        </p:txBody>
      </p:sp>
    </p:spTree>
    <p:extLst>
      <p:ext uri="{BB962C8B-B14F-4D97-AF65-F5344CB8AC3E}">
        <p14:creationId xmlns:p14="http://schemas.microsoft.com/office/powerpoint/2010/main" val="1744803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0000"/>
                </a:solidFill>
              </a:rPr>
              <a:t>Oligoarthritis</a:t>
            </a:r>
            <a:r>
              <a:rPr lang="en-US" b="1" dirty="0" smtClean="0">
                <a:solidFill>
                  <a:srgbClr val="FF0000"/>
                </a:solidFill>
              </a:rPr>
              <a:t> </a:t>
            </a:r>
            <a:endParaRPr lang="en-US" b="1"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r>
              <a:rPr lang="en-US" dirty="0"/>
              <a:t>Most likely type to cause </a:t>
            </a:r>
            <a:r>
              <a:rPr lang="en-US" b="1" dirty="0">
                <a:solidFill>
                  <a:srgbClr val="0070C0"/>
                </a:solidFill>
              </a:rPr>
              <a:t>eye inflammation </a:t>
            </a:r>
            <a:r>
              <a:rPr lang="en-US" dirty="0"/>
              <a:t>(chronic anterior uveitis</a:t>
            </a:r>
            <a:r>
              <a:rPr lang="en-US" dirty="0" smtClean="0"/>
              <a:t>).</a:t>
            </a:r>
          </a:p>
          <a:p>
            <a:r>
              <a:rPr lang="en-US" dirty="0" smtClean="0"/>
              <a:t>The </a:t>
            </a:r>
            <a:r>
              <a:rPr lang="en-US" dirty="0"/>
              <a:t>presence of a </a:t>
            </a:r>
            <a:r>
              <a:rPr lang="en-US" b="1" dirty="0">
                <a:solidFill>
                  <a:srgbClr val="FF0000"/>
                </a:solidFill>
              </a:rPr>
              <a:t>positive antinuclear </a:t>
            </a:r>
            <a:r>
              <a:rPr lang="en-US" b="1" dirty="0" smtClean="0">
                <a:solidFill>
                  <a:srgbClr val="FF0000"/>
                </a:solidFill>
              </a:rPr>
              <a:t>antibody (ANA)</a:t>
            </a:r>
            <a:r>
              <a:rPr lang="en-US" dirty="0" smtClean="0"/>
              <a:t> </a:t>
            </a:r>
            <a:r>
              <a:rPr lang="en-US" dirty="0"/>
              <a:t>identifies children with arthritis who are </a:t>
            </a:r>
            <a:r>
              <a:rPr lang="en-US" b="1" dirty="0"/>
              <a:t>at higher risk for chronic </a:t>
            </a:r>
            <a:r>
              <a:rPr lang="en-US" b="1" dirty="0" smtClean="0"/>
              <a:t>uveitis.</a:t>
            </a:r>
          </a:p>
          <a:p>
            <a:r>
              <a:rPr lang="en-US" dirty="0"/>
              <a:t>Although all children with JIA are at increased risk, the subgroup of children, particularly young girls, with oligoarticular (less than five affected joints) JIA and a positive antinuclear antibody are at highest risk, with an incidence of uveitis of 80%.</a:t>
            </a:r>
          </a:p>
          <a:p>
            <a:endParaRPr lang="en-US" dirty="0"/>
          </a:p>
        </p:txBody>
      </p:sp>
    </p:spTree>
    <p:extLst>
      <p:ext uri="{BB962C8B-B14F-4D97-AF65-F5344CB8AC3E}">
        <p14:creationId xmlns:p14="http://schemas.microsoft.com/office/powerpoint/2010/main" val="2487207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Oligoarthritis</a:t>
            </a:r>
            <a:endParaRPr lang="en-US" b="1" dirty="0"/>
          </a:p>
        </p:txBody>
      </p:sp>
      <p:sp>
        <p:nvSpPr>
          <p:cNvPr id="3" name="Content Placeholder 2"/>
          <p:cNvSpPr>
            <a:spLocks noGrp="1"/>
          </p:cNvSpPr>
          <p:nvPr>
            <p:ph idx="1"/>
          </p:nvPr>
        </p:nvSpPr>
        <p:spPr>
          <a:xfrm>
            <a:off x="457200" y="1670137"/>
            <a:ext cx="8229600" cy="5035463"/>
          </a:xfrm>
        </p:spPr>
        <p:txBody>
          <a:bodyPr>
            <a:normAutofit fontScale="47500" lnSpcReduction="20000"/>
          </a:bodyPr>
          <a:lstStyle/>
          <a:p>
            <a:r>
              <a:rPr lang="en-US" sz="7600" dirty="0"/>
              <a:t>The uveitis associated with JIA </a:t>
            </a:r>
            <a:r>
              <a:rPr lang="en-US" sz="7600" dirty="0" smtClean="0"/>
              <a:t>can be </a:t>
            </a:r>
            <a:r>
              <a:rPr lang="en-US" sz="7600" dirty="0"/>
              <a:t>asymptomatic until the point of</a:t>
            </a:r>
            <a:r>
              <a:rPr lang="en-US" sz="7600" dirty="0">
                <a:solidFill>
                  <a:srgbClr val="FF0000"/>
                </a:solidFill>
              </a:rPr>
              <a:t> visual loss</a:t>
            </a:r>
            <a:r>
              <a:rPr lang="en-US" sz="7600" dirty="0"/>
              <a:t>, making it a </a:t>
            </a:r>
            <a:r>
              <a:rPr lang="en-US" sz="7600" dirty="0" smtClean="0"/>
              <a:t>primary </a:t>
            </a:r>
            <a:r>
              <a:rPr lang="en-US" sz="7600" dirty="0"/>
              <a:t>treatable cause of blindness in children. It is crucial </a:t>
            </a:r>
            <a:r>
              <a:rPr lang="en-US" sz="7600" dirty="0" smtClean="0"/>
              <a:t>for children </a:t>
            </a:r>
            <a:r>
              <a:rPr lang="en-US" sz="7600" dirty="0"/>
              <a:t>with JIA to undergo regular ophthalmologic </a:t>
            </a:r>
            <a:r>
              <a:rPr lang="en-US" sz="7600" dirty="0" smtClean="0"/>
              <a:t>screening </a:t>
            </a:r>
            <a:r>
              <a:rPr lang="en-US" sz="7600" dirty="0"/>
              <a:t>with a </a:t>
            </a:r>
            <a:r>
              <a:rPr lang="en-US" sz="7600" b="1" dirty="0" smtClean="0"/>
              <a:t>slit-lamp </a:t>
            </a:r>
            <a:r>
              <a:rPr lang="en-US" sz="7600" b="1" dirty="0"/>
              <a:t>examination</a:t>
            </a:r>
            <a:r>
              <a:rPr lang="en-US" sz="7600" dirty="0"/>
              <a:t> to identify anterior </a:t>
            </a:r>
            <a:r>
              <a:rPr lang="en-US" sz="7600" dirty="0" smtClean="0"/>
              <a:t>chamber inflammation </a:t>
            </a:r>
            <a:r>
              <a:rPr lang="en-US" sz="7600" dirty="0"/>
              <a:t>and to initiate prompt treatment of any </a:t>
            </a:r>
            <a:r>
              <a:rPr lang="en-US" sz="7600" dirty="0" smtClean="0"/>
              <a:t>active disease</a:t>
            </a:r>
            <a:r>
              <a:rPr lang="en-US" sz="7600" dirty="0"/>
              <a:t>.</a:t>
            </a:r>
          </a:p>
          <a:p>
            <a:endParaRPr lang="en-US" dirty="0"/>
          </a:p>
        </p:txBody>
      </p:sp>
    </p:spTree>
    <p:extLst>
      <p:ext uri="{BB962C8B-B14F-4D97-AF65-F5344CB8AC3E}">
        <p14:creationId xmlns:p14="http://schemas.microsoft.com/office/powerpoint/2010/main" val="4287507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Juvenile idiopathic arthritis (JIA)</a:t>
            </a:r>
            <a:endParaRPr lang="ar-JO" dirty="0"/>
          </a:p>
        </p:txBody>
      </p:sp>
      <p:sp>
        <p:nvSpPr>
          <p:cNvPr id="3" name="Content Placeholder 2"/>
          <p:cNvSpPr>
            <a:spLocks noGrp="1"/>
          </p:cNvSpPr>
          <p:nvPr>
            <p:ph idx="1"/>
          </p:nvPr>
        </p:nvSpPr>
        <p:spPr>
          <a:xfrm>
            <a:off x="195942" y="2133599"/>
            <a:ext cx="8730343" cy="4397828"/>
          </a:xfrm>
        </p:spPr>
        <p:txBody>
          <a:bodyPr>
            <a:normAutofit/>
          </a:bodyPr>
          <a:lstStyle/>
          <a:p>
            <a:pPr algn="l" rtl="0"/>
            <a:r>
              <a:rPr lang="en-US" sz="2800" dirty="0" smtClean="0"/>
              <a:t>formerly called juvenile rheumatoid arthritis(JIA) </a:t>
            </a:r>
          </a:p>
          <a:p>
            <a:pPr algn="l" rtl="0"/>
            <a:r>
              <a:rPr lang="en-US" sz="2800" dirty="0" smtClean="0"/>
              <a:t>is a broad term used to describe several different forms of chronic arthritis in children</a:t>
            </a:r>
          </a:p>
          <a:p>
            <a:pPr algn="l" rtl="0"/>
            <a:r>
              <a:rPr lang="en-US" sz="2800" dirty="0" smtClean="0"/>
              <a:t>the most common chronic </a:t>
            </a:r>
            <a:r>
              <a:rPr lang="en-US" sz="2800" dirty="0" err="1" smtClean="0"/>
              <a:t>rheumatological</a:t>
            </a:r>
            <a:r>
              <a:rPr lang="en-US" sz="2800" dirty="0" smtClean="0"/>
              <a:t> disease of childhood</a:t>
            </a:r>
          </a:p>
          <a:p>
            <a:pPr algn="l" rtl="0"/>
            <a:r>
              <a:rPr lang="en-US" sz="2800" dirty="0" smtClean="0"/>
              <a:t>Without appropriate and early aggressive treatment, JIA may result in significant morbidity, such as leg-length discrepancy, joint contractures, permanent joint destruction, or blindness from chronic </a:t>
            </a:r>
            <a:r>
              <a:rPr lang="en-US" sz="2800" dirty="0" err="1" smtClean="0"/>
              <a:t>uveitis</a:t>
            </a:r>
            <a:r>
              <a:rPr lang="en-US" sz="2800" dirty="0" smtClean="0"/>
              <a:t>.</a:t>
            </a:r>
            <a:endParaRPr lang="ar-JO" sz="2800" dirty="0"/>
          </a:p>
        </p:txBody>
      </p:sp>
    </p:spTree>
    <p:extLst>
      <p:ext uri="{BB962C8B-B14F-4D97-AF65-F5344CB8AC3E}">
        <p14:creationId xmlns:p14="http://schemas.microsoft.com/office/powerpoint/2010/main" val="576379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3886200" cy="59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09599"/>
            <a:ext cx="4114800" cy="582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565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Polyarthritis</a:t>
            </a:r>
            <a:endParaRPr lang="en-US" dirty="0">
              <a:solidFill>
                <a:srgbClr val="FF0000"/>
              </a:solidFill>
            </a:endParaRPr>
          </a:p>
        </p:txBody>
      </p:sp>
      <p:sp>
        <p:nvSpPr>
          <p:cNvPr id="3" name="Content Placeholder 2"/>
          <p:cNvSpPr>
            <a:spLocks noGrp="1"/>
          </p:cNvSpPr>
          <p:nvPr>
            <p:ph idx="1"/>
          </p:nvPr>
        </p:nvSpPr>
        <p:spPr/>
        <p:txBody>
          <a:bodyPr/>
          <a:lstStyle/>
          <a:p>
            <a:r>
              <a:rPr lang="en-US" dirty="0"/>
              <a:t>also called </a:t>
            </a:r>
            <a:r>
              <a:rPr lang="en-US" b="1" dirty="0"/>
              <a:t>polyarticular juvenile idiopathic arthritis</a:t>
            </a:r>
            <a:r>
              <a:rPr lang="en-US" dirty="0"/>
              <a:t> (pJIA)</a:t>
            </a:r>
            <a:endParaRPr lang="en-US" dirty="0" smtClean="0"/>
          </a:p>
          <a:p>
            <a:r>
              <a:rPr lang="en-US" dirty="0" smtClean="0"/>
              <a:t>The </a:t>
            </a:r>
            <a:r>
              <a:rPr lang="en-US" b="1" dirty="0"/>
              <a:t>second most common</a:t>
            </a:r>
            <a:r>
              <a:rPr lang="en-US" dirty="0"/>
              <a:t> type of JIA</a:t>
            </a:r>
            <a:r>
              <a:rPr lang="en-US" dirty="0" smtClean="0"/>
              <a:t>.</a:t>
            </a:r>
          </a:p>
          <a:p>
            <a:r>
              <a:rPr lang="en-US" dirty="0"/>
              <a:t>It may come on suddenly or can </a:t>
            </a:r>
            <a:r>
              <a:rPr lang="en-US" dirty="0" smtClean="0"/>
              <a:t>steadily </a:t>
            </a:r>
            <a:r>
              <a:rPr lang="en-US" dirty="0"/>
              <a:t>involve more joints over a period of months</a:t>
            </a:r>
            <a:r>
              <a:rPr lang="en-US" dirty="0" smtClean="0"/>
              <a:t>.</a:t>
            </a:r>
          </a:p>
          <a:p>
            <a:r>
              <a:rPr lang="en-US" dirty="0"/>
              <a:t>In this type (40</a:t>
            </a:r>
            <a:r>
              <a:rPr lang="en-US" dirty="0" smtClean="0"/>
              <a:t>%), </a:t>
            </a:r>
            <a:r>
              <a:rPr lang="en-US" dirty="0"/>
              <a:t>children present with arthritis </a:t>
            </a:r>
            <a:r>
              <a:rPr lang="en-US" b="1" dirty="0">
                <a:solidFill>
                  <a:srgbClr val="FF0000"/>
                </a:solidFill>
              </a:rPr>
              <a:t>in five or more joints </a:t>
            </a:r>
            <a:r>
              <a:rPr lang="en-US" dirty="0"/>
              <a:t>within the </a:t>
            </a:r>
            <a:r>
              <a:rPr lang="en-US" dirty="0">
                <a:solidFill>
                  <a:srgbClr val="FF0000"/>
                </a:solidFill>
              </a:rPr>
              <a:t>first 6 months </a:t>
            </a:r>
            <a:r>
              <a:rPr lang="en-US" dirty="0"/>
              <a:t>of diagnosis.</a:t>
            </a:r>
          </a:p>
        </p:txBody>
      </p:sp>
    </p:spTree>
    <p:extLst>
      <p:ext uri="{BB962C8B-B14F-4D97-AF65-F5344CB8AC3E}">
        <p14:creationId xmlns:p14="http://schemas.microsoft.com/office/powerpoint/2010/main" val="3588377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Polyarthritis</a:t>
            </a:r>
            <a:endParaRPr lang="en-US" dirty="0"/>
          </a:p>
        </p:txBody>
      </p:sp>
      <p:sp>
        <p:nvSpPr>
          <p:cNvPr id="3" name="Content Placeholder 2"/>
          <p:cNvSpPr>
            <a:spLocks noGrp="1"/>
          </p:cNvSpPr>
          <p:nvPr>
            <p:ph idx="1"/>
          </p:nvPr>
        </p:nvSpPr>
        <p:spPr/>
        <p:txBody>
          <a:bodyPr/>
          <a:lstStyle/>
          <a:p>
            <a:r>
              <a:rPr lang="en-US" dirty="0"/>
              <a:t>The child tends to have </a:t>
            </a:r>
            <a:r>
              <a:rPr lang="en-US" dirty="0">
                <a:solidFill>
                  <a:srgbClr val="FF0000"/>
                </a:solidFill>
              </a:rPr>
              <a:t>symmetrical arthritis</a:t>
            </a:r>
            <a:r>
              <a:rPr lang="en-US" dirty="0"/>
              <a:t>, which can affect any joint but typically involves the </a:t>
            </a:r>
            <a:r>
              <a:rPr lang="en-US" dirty="0">
                <a:solidFill>
                  <a:srgbClr val="FF0000"/>
                </a:solidFill>
              </a:rPr>
              <a:t>small joints of the </a:t>
            </a:r>
            <a:r>
              <a:rPr lang="en-US" dirty="0" smtClean="0">
                <a:solidFill>
                  <a:srgbClr val="FF0000"/>
                </a:solidFill>
              </a:rPr>
              <a:t>hands. </a:t>
            </a:r>
            <a:endParaRPr lang="en-US" dirty="0" smtClean="0"/>
          </a:p>
          <a:p>
            <a:r>
              <a:rPr lang="en-US" dirty="0" smtClean="0"/>
              <a:t>Painful </a:t>
            </a:r>
            <a:r>
              <a:rPr lang="en-US" dirty="0"/>
              <a:t>swelling in </a:t>
            </a:r>
            <a:r>
              <a:rPr lang="en-US" b="1" dirty="0"/>
              <a:t>fingers, toes, wrists</a:t>
            </a:r>
            <a:r>
              <a:rPr lang="en-US" dirty="0"/>
              <a:t>, ankles, hips, knees, the neck and jaw</a:t>
            </a:r>
            <a:r>
              <a:rPr lang="en-US" dirty="0" smtClean="0"/>
              <a:t>.</a:t>
            </a:r>
          </a:p>
          <a:p>
            <a:r>
              <a:rPr lang="en-US" dirty="0"/>
              <a:t>There also may be </a:t>
            </a:r>
            <a:r>
              <a:rPr lang="en-US" dirty="0">
                <a:solidFill>
                  <a:srgbClr val="00B050"/>
                </a:solidFill>
              </a:rPr>
              <a:t>malaise</a:t>
            </a:r>
            <a:r>
              <a:rPr lang="en-US" dirty="0"/>
              <a:t>, </a:t>
            </a:r>
            <a:r>
              <a:rPr lang="en-US" b="1" dirty="0">
                <a:solidFill>
                  <a:srgbClr val="00B050"/>
                </a:solidFill>
              </a:rPr>
              <a:t>low-grade fever</a:t>
            </a:r>
            <a:r>
              <a:rPr lang="en-US" dirty="0"/>
              <a:t>, </a:t>
            </a:r>
            <a:r>
              <a:rPr lang="en-US" dirty="0">
                <a:solidFill>
                  <a:srgbClr val="00B050"/>
                </a:solidFill>
              </a:rPr>
              <a:t>growth retardation </a:t>
            </a:r>
            <a:r>
              <a:rPr lang="en-US" dirty="0"/>
              <a:t>.</a:t>
            </a:r>
          </a:p>
          <a:p>
            <a:endParaRPr lang="en-US" dirty="0" smtClean="0"/>
          </a:p>
          <a:p>
            <a:endParaRPr lang="en-US" dirty="0"/>
          </a:p>
          <a:p>
            <a:endParaRPr lang="en-US" dirty="0"/>
          </a:p>
        </p:txBody>
      </p:sp>
    </p:spTree>
    <p:extLst>
      <p:ext uri="{BB962C8B-B14F-4D97-AF65-F5344CB8AC3E}">
        <p14:creationId xmlns:p14="http://schemas.microsoft.com/office/powerpoint/2010/main" val="422939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Polyarthritis</a:t>
            </a:r>
            <a:endParaRPr lang="en-US" dirty="0"/>
          </a:p>
        </p:txBody>
      </p:sp>
      <p:sp>
        <p:nvSpPr>
          <p:cNvPr id="3" name="Content Placeholder 2"/>
          <p:cNvSpPr>
            <a:spLocks noGrp="1"/>
          </p:cNvSpPr>
          <p:nvPr>
            <p:ph idx="1"/>
          </p:nvPr>
        </p:nvSpPr>
        <p:spPr/>
        <p:txBody>
          <a:bodyPr/>
          <a:lstStyle/>
          <a:p>
            <a:r>
              <a:rPr lang="en-US" b="1" dirty="0" smtClean="0"/>
              <a:t>Long-term complications</a:t>
            </a:r>
            <a:r>
              <a:rPr lang="en-US" b="1" dirty="0"/>
              <a:t>  :</a:t>
            </a:r>
          </a:p>
          <a:p>
            <a:pPr>
              <a:buNone/>
            </a:pPr>
            <a:r>
              <a:rPr lang="en-US" dirty="0"/>
              <a:t>-</a:t>
            </a:r>
            <a:r>
              <a:rPr lang="en-US" dirty="0">
                <a:solidFill>
                  <a:srgbClr val="FF0000"/>
                </a:solidFill>
              </a:rPr>
              <a:t> </a:t>
            </a:r>
            <a:r>
              <a:rPr lang="en-US" dirty="0"/>
              <a:t>The cervical spine may also be involved through </a:t>
            </a:r>
            <a:r>
              <a:rPr lang="en-US" dirty="0" smtClean="0">
                <a:solidFill>
                  <a:srgbClr val="FF0000"/>
                </a:solidFill>
              </a:rPr>
              <a:t>subluxations </a:t>
            </a:r>
            <a:r>
              <a:rPr lang="en-US" dirty="0">
                <a:solidFill>
                  <a:srgbClr val="FF0000"/>
                </a:solidFill>
              </a:rPr>
              <a:t>and fusion</a:t>
            </a:r>
            <a:r>
              <a:rPr lang="en-US" dirty="0"/>
              <a:t> with </a:t>
            </a:r>
            <a:r>
              <a:rPr lang="en-US" b="1" dirty="0">
                <a:solidFill>
                  <a:srgbClr val="FF0000"/>
                </a:solidFill>
              </a:rPr>
              <a:t>loss of lordosis</a:t>
            </a:r>
            <a:r>
              <a:rPr lang="en-US" dirty="0"/>
              <a:t> and limited extension .</a:t>
            </a:r>
          </a:p>
          <a:p>
            <a:pPr>
              <a:buNone/>
            </a:pPr>
            <a:r>
              <a:rPr lang="en-US" dirty="0"/>
              <a:t> - It may be associated with </a:t>
            </a:r>
            <a:r>
              <a:rPr lang="en-US" dirty="0" smtClean="0"/>
              <a:t>erosions, finger </a:t>
            </a:r>
            <a:r>
              <a:rPr lang="en-US" dirty="0"/>
              <a:t>deformities such as </a:t>
            </a:r>
            <a:r>
              <a:rPr lang="en-US" b="1" dirty="0">
                <a:solidFill>
                  <a:srgbClr val="FF0000"/>
                </a:solidFill>
              </a:rPr>
              <a:t>Boutonniere finger</a:t>
            </a:r>
            <a:r>
              <a:rPr lang="en-US" dirty="0" smtClean="0"/>
              <a:t>. </a:t>
            </a:r>
            <a:endParaRPr lang="en-US" dirty="0"/>
          </a:p>
          <a:p>
            <a:pPr marL="0" indent="0">
              <a:buNone/>
            </a:pPr>
            <a:endParaRPr lang="en-US" dirty="0"/>
          </a:p>
        </p:txBody>
      </p:sp>
    </p:spTree>
    <p:extLst>
      <p:ext uri="{BB962C8B-B14F-4D97-AF65-F5344CB8AC3E}">
        <p14:creationId xmlns:p14="http://schemas.microsoft.com/office/powerpoint/2010/main" val="4237672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en-US" b="1" dirty="0">
                <a:solidFill>
                  <a:srgbClr val="FF0000"/>
                </a:solidFill>
              </a:rPr>
              <a:t>Polyarthritis</a:t>
            </a:r>
            <a:endParaRPr lang="en-US" dirty="0"/>
          </a:p>
        </p:txBody>
      </p:sp>
      <p:sp>
        <p:nvSpPr>
          <p:cNvPr id="7" name="Subtitle 6"/>
          <p:cNvSpPr>
            <a:spLocks noGrp="1"/>
          </p:cNvSpPr>
          <p:nvPr>
            <p:ph type="subTitle" idx="1"/>
          </p:nvPr>
        </p:nvSpPr>
        <p:spPr>
          <a:xfrm>
            <a:off x="914400" y="3657600"/>
            <a:ext cx="7162800" cy="2057400"/>
          </a:xfrm>
        </p:spPr>
        <p:txBody>
          <a:bodyPr>
            <a:normAutofit lnSpcReduction="10000"/>
          </a:bodyPr>
          <a:lstStyle/>
          <a:p>
            <a:pPr algn="l"/>
            <a:r>
              <a:rPr lang="en-US" sz="2400" b="1" dirty="0" smtClean="0">
                <a:solidFill>
                  <a:srgbClr val="C00000"/>
                </a:solidFill>
              </a:rPr>
              <a:t>-</a:t>
            </a:r>
            <a:r>
              <a:rPr lang="en-US" sz="2400" b="1" dirty="0" err="1" smtClean="0">
                <a:solidFill>
                  <a:srgbClr val="C00000"/>
                </a:solidFill>
              </a:rPr>
              <a:t>ve</a:t>
            </a:r>
            <a:r>
              <a:rPr lang="en-US" sz="2400" b="1" dirty="0" smtClean="0">
                <a:solidFill>
                  <a:srgbClr val="C00000"/>
                </a:solidFill>
              </a:rPr>
              <a:t> : Symmetric or asymmetric</a:t>
            </a:r>
            <a:r>
              <a:rPr lang="en-US" sz="2400" b="1" dirty="0">
                <a:solidFill>
                  <a:srgbClr val="C00000"/>
                </a:solidFill>
              </a:rPr>
              <a:t>; </a:t>
            </a:r>
            <a:r>
              <a:rPr lang="en-US" sz="2400" b="1" dirty="0" smtClean="0">
                <a:solidFill>
                  <a:srgbClr val="C00000"/>
                </a:solidFill>
              </a:rPr>
              <a:t>small and </a:t>
            </a:r>
            <a:r>
              <a:rPr lang="en-US" sz="2400" b="1" dirty="0">
                <a:solidFill>
                  <a:srgbClr val="C00000"/>
                </a:solidFill>
              </a:rPr>
              <a:t>large </a:t>
            </a:r>
            <a:r>
              <a:rPr lang="en-US" sz="2400" b="1" dirty="0" smtClean="0">
                <a:solidFill>
                  <a:srgbClr val="C00000"/>
                </a:solidFill>
              </a:rPr>
              <a:t>joints; cervical spine ; temporomandibular joint leads to </a:t>
            </a:r>
            <a:r>
              <a:rPr lang="en-US" sz="2400" b="1" dirty="0" err="1"/>
              <a:t>Micrognathia</a:t>
            </a:r>
            <a:r>
              <a:rPr lang="en-US" sz="2400" b="1" dirty="0" smtClean="0">
                <a:solidFill>
                  <a:srgbClr val="C00000"/>
                </a:solidFill>
              </a:rPr>
              <a:t> .</a:t>
            </a:r>
          </a:p>
          <a:p>
            <a:pPr algn="l"/>
            <a:endParaRPr lang="en-US" sz="2400" b="1" dirty="0">
              <a:solidFill>
                <a:srgbClr val="C00000"/>
              </a:solidFill>
            </a:endParaRPr>
          </a:p>
          <a:p>
            <a:pPr algn="l"/>
            <a:r>
              <a:rPr lang="en-US" sz="2400" b="1" dirty="0" smtClean="0">
                <a:solidFill>
                  <a:srgbClr val="C00000"/>
                </a:solidFill>
              </a:rPr>
              <a:t>+</a:t>
            </a:r>
            <a:r>
              <a:rPr lang="en-US" sz="2400" b="1" dirty="0" err="1" smtClean="0">
                <a:solidFill>
                  <a:srgbClr val="C00000"/>
                </a:solidFill>
              </a:rPr>
              <a:t>ve</a:t>
            </a:r>
            <a:r>
              <a:rPr lang="en-US" sz="2400" b="1" dirty="0" smtClean="0">
                <a:solidFill>
                  <a:srgbClr val="C00000"/>
                </a:solidFill>
              </a:rPr>
              <a:t> : Aggressive symmetric</a:t>
            </a:r>
            <a:r>
              <a:rPr lang="en-US" sz="2400" b="1" dirty="0">
                <a:solidFill>
                  <a:srgbClr val="C00000"/>
                </a:solidFill>
              </a:rPr>
              <a:t> </a:t>
            </a:r>
            <a:r>
              <a:rPr lang="en-US" sz="2400" b="1" dirty="0" smtClean="0">
                <a:solidFill>
                  <a:srgbClr val="C00000"/>
                </a:solidFill>
              </a:rPr>
              <a:t>polyarthritis</a:t>
            </a:r>
            <a:endParaRPr lang="en-US" sz="2400" b="1"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42" y="1676400"/>
            <a:ext cx="8686800" cy="186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056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Polyarthritis</a:t>
            </a:r>
            <a:endParaRPr lang="en-US" dirty="0"/>
          </a:p>
        </p:txBody>
      </p:sp>
      <p:sp>
        <p:nvSpPr>
          <p:cNvPr id="3" name="Content Placeholder 2"/>
          <p:cNvSpPr>
            <a:spLocks noGrp="1"/>
          </p:cNvSpPr>
          <p:nvPr>
            <p:ph idx="1"/>
          </p:nvPr>
        </p:nvSpPr>
        <p:spPr/>
        <p:txBody>
          <a:bodyPr/>
          <a:lstStyle/>
          <a:p>
            <a:r>
              <a:rPr lang="en-US" dirty="0"/>
              <a:t>In polyarticular </a:t>
            </a:r>
            <a:r>
              <a:rPr lang="en-US" dirty="0" smtClean="0"/>
              <a:t>JIA, </a:t>
            </a:r>
            <a:r>
              <a:rPr lang="en-US" dirty="0"/>
              <a:t>there are </a:t>
            </a:r>
            <a:r>
              <a:rPr lang="en-US" dirty="0">
                <a:solidFill>
                  <a:srgbClr val="FF0000"/>
                </a:solidFill>
              </a:rPr>
              <a:t>2 </a:t>
            </a:r>
            <a:r>
              <a:rPr lang="en-US" dirty="0" smtClean="0">
                <a:solidFill>
                  <a:srgbClr val="FF0000"/>
                </a:solidFill>
              </a:rPr>
              <a:t>peaks </a:t>
            </a:r>
            <a:r>
              <a:rPr lang="en-US" dirty="0" smtClean="0"/>
              <a:t>: </a:t>
            </a:r>
            <a:r>
              <a:rPr lang="en-US" dirty="0"/>
              <a:t>one in </a:t>
            </a:r>
            <a:r>
              <a:rPr lang="en-US" dirty="0">
                <a:solidFill>
                  <a:srgbClr val="FF0000"/>
                </a:solidFill>
              </a:rPr>
              <a:t>early childhood </a:t>
            </a:r>
            <a:r>
              <a:rPr lang="en-US" dirty="0"/>
              <a:t>and the other one is in </a:t>
            </a:r>
            <a:r>
              <a:rPr lang="en-US" dirty="0" smtClean="0">
                <a:solidFill>
                  <a:srgbClr val="FF0000"/>
                </a:solidFill>
              </a:rPr>
              <a:t>adolescence</a:t>
            </a:r>
            <a:r>
              <a:rPr lang="en-US" dirty="0" smtClean="0"/>
              <a:t>.</a:t>
            </a:r>
          </a:p>
          <a:p>
            <a:r>
              <a:rPr lang="en-US" dirty="0"/>
              <a:t>The latter is usually associated with </a:t>
            </a:r>
            <a:r>
              <a:rPr lang="en-US" b="1" dirty="0">
                <a:solidFill>
                  <a:srgbClr val="FF0000"/>
                </a:solidFill>
              </a:rPr>
              <a:t>+RF </a:t>
            </a:r>
            <a:r>
              <a:rPr lang="en-US" dirty="0"/>
              <a:t>and </a:t>
            </a:r>
            <a:r>
              <a:rPr lang="en-US" dirty="0">
                <a:solidFill>
                  <a:srgbClr val="FF0000"/>
                </a:solidFill>
              </a:rPr>
              <a:t>anti CCP AB </a:t>
            </a:r>
            <a:r>
              <a:rPr lang="en-US" dirty="0"/>
              <a:t>and represents an </a:t>
            </a:r>
            <a:r>
              <a:rPr lang="en-US" dirty="0">
                <a:solidFill>
                  <a:srgbClr val="FF0000"/>
                </a:solidFill>
              </a:rPr>
              <a:t>early onset of adult </a:t>
            </a:r>
            <a:r>
              <a:rPr lang="en-US" dirty="0" smtClean="0">
                <a:solidFill>
                  <a:srgbClr val="FF0000"/>
                </a:solidFill>
              </a:rPr>
              <a:t>RA</a:t>
            </a:r>
            <a:r>
              <a:rPr lang="en-US" dirty="0" smtClean="0"/>
              <a:t>.</a:t>
            </a:r>
            <a:endParaRPr lang="en-US" dirty="0"/>
          </a:p>
          <a:p>
            <a:endParaRPr lang="en-US" dirty="0"/>
          </a:p>
          <a:p>
            <a:endParaRPr lang="en-US" dirty="0"/>
          </a:p>
        </p:txBody>
      </p:sp>
    </p:spTree>
    <p:extLst>
      <p:ext uri="{BB962C8B-B14F-4D97-AF65-F5344CB8AC3E}">
        <p14:creationId xmlns:p14="http://schemas.microsoft.com/office/powerpoint/2010/main" val="73011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Polyarthritis</a:t>
            </a:r>
            <a:endParaRPr lang="en-US" dirty="0"/>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060" y="1295400"/>
            <a:ext cx="8397707"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rot="20321336">
            <a:off x="5755690" y="3035636"/>
            <a:ext cx="470170" cy="631838"/>
          </a:xfrm>
          <a:prstGeom prst="rightArrow">
            <a:avLst>
              <a:gd name="adj1" fmla="val 24194"/>
              <a:gd name="adj2" fmla="val 53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143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8" y="576263"/>
            <a:ext cx="7388225" cy="571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74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 y="0"/>
            <a:ext cx="9154438" cy="449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76600"/>
            <a:ext cx="3755091" cy="3191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0" y="1143000"/>
            <a:ext cx="1371600" cy="2370359"/>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468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type="subTitle" idx="4294967295"/>
          </p:nvPr>
        </p:nvSpPr>
        <p:spPr>
          <a:xfrm>
            <a:off x="1196235" y="5257799"/>
            <a:ext cx="6347565" cy="1568205"/>
          </a:xfrm>
        </p:spPr>
        <p:txBody>
          <a:bodyPr>
            <a:normAutofit fontScale="85000" lnSpcReduction="20000"/>
          </a:bodyPr>
          <a:lstStyle/>
          <a:p>
            <a:r>
              <a:rPr lang="en-US" dirty="0"/>
              <a:t>Cervical spine involvement </a:t>
            </a:r>
            <a:r>
              <a:rPr lang="en-US" dirty="0" smtClean="0"/>
              <a:t>manifesting</a:t>
            </a:r>
            <a:r>
              <a:rPr lang="en-US" dirty="0"/>
              <a:t> </a:t>
            </a:r>
            <a:r>
              <a:rPr lang="en-US" dirty="0" smtClean="0"/>
              <a:t>as </a:t>
            </a:r>
            <a:r>
              <a:rPr lang="en-US" dirty="0"/>
              <a:t>decreased neck extension, occurs with a risk of atlantoaxial subluxation </a:t>
            </a:r>
            <a:r>
              <a:rPr lang="en-US" dirty="0" smtClean="0"/>
              <a:t>and neurologic </a:t>
            </a:r>
            <a:r>
              <a:rPr lang="en-US" dirty="0"/>
              <a:t>sequelae.</a:t>
            </a:r>
            <a:r>
              <a:rPr lang="en-US" dirty="0" smtClean="0"/>
              <a:t>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6964471" cy="494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145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a:t>
            </a:r>
            <a:endParaRPr lang="ar-JO" dirty="0"/>
          </a:p>
        </p:txBody>
      </p:sp>
      <p:sp>
        <p:nvSpPr>
          <p:cNvPr id="3" name="Content Placeholder 2"/>
          <p:cNvSpPr>
            <a:spLocks noGrp="1"/>
          </p:cNvSpPr>
          <p:nvPr>
            <p:ph idx="1"/>
          </p:nvPr>
        </p:nvSpPr>
        <p:spPr>
          <a:xfrm>
            <a:off x="370114" y="1698172"/>
            <a:ext cx="8545286" cy="4818743"/>
          </a:xfrm>
        </p:spPr>
        <p:txBody>
          <a:bodyPr>
            <a:normAutofit fontScale="92500" lnSpcReduction="10000"/>
          </a:bodyPr>
          <a:lstStyle/>
          <a:p>
            <a:pPr algn="l" rtl="0"/>
            <a:r>
              <a:rPr lang="en-US" sz="3200" dirty="0" smtClean="0"/>
              <a:t>Arthritis is defined as joint effusion with the presence of : limitation of range of motion, tenderness, and hotness</a:t>
            </a:r>
          </a:p>
          <a:p>
            <a:pPr algn="l" rtl="0"/>
            <a:r>
              <a:rPr lang="en-US" sz="3200" dirty="0" smtClean="0"/>
              <a:t>JIA is defined as arthritis of one or more joints occurring for </a:t>
            </a:r>
            <a:r>
              <a:rPr lang="en-US" sz="3200" dirty="0" smtClean="0">
                <a:solidFill>
                  <a:schemeClr val="accent2">
                    <a:lumMod val="75000"/>
                  </a:schemeClr>
                </a:solidFill>
              </a:rPr>
              <a:t>at least 6 weeks in a child younger than 16 years </a:t>
            </a:r>
            <a:r>
              <a:rPr lang="en-US" sz="3200" dirty="0" smtClean="0"/>
              <a:t>of age</a:t>
            </a:r>
          </a:p>
          <a:p>
            <a:pPr algn="l" rtl="0"/>
            <a:r>
              <a:rPr lang="en-US" sz="3200" dirty="0" smtClean="0"/>
              <a:t>JIA is a diagnosis of exclusion. A number of conditions, such as infections, malignancy, trauma, reactive arthritis, and connective tissue diseases such (SLE), must be excluded before a diagnosis of JIA can be made </a:t>
            </a:r>
            <a:endParaRPr lang="ar-JO" sz="3200" dirty="0"/>
          </a:p>
        </p:txBody>
      </p:sp>
    </p:spTree>
    <p:extLst>
      <p:ext uri="{BB962C8B-B14F-4D97-AF65-F5344CB8AC3E}">
        <p14:creationId xmlns:p14="http://schemas.microsoft.com/office/powerpoint/2010/main" val="686621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Systemic onset JIA</a:t>
            </a:r>
          </a:p>
        </p:txBody>
      </p:sp>
      <p:sp>
        <p:nvSpPr>
          <p:cNvPr id="3" name="Content Placeholder 2"/>
          <p:cNvSpPr>
            <a:spLocks noGrp="1"/>
          </p:cNvSpPr>
          <p:nvPr>
            <p:ph idx="1"/>
          </p:nvPr>
        </p:nvSpPr>
        <p:spPr/>
        <p:txBody>
          <a:bodyPr>
            <a:normAutofit fontScale="92500" lnSpcReduction="10000"/>
          </a:bodyPr>
          <a:lstStyle/>
          <a:p>
            <a:r>
              <a:rPr lang="en-US" sz="2800" dirty="0"/>
              <a:t>Or also </a:t>
            </a:r>
            <a:r>
              <a:rPr lang="en-US" sz="2800" b="1" dirty="0"/>
              <a:t>called juvenile form of </a:t>
            </a:r>
            <a:r>
              <a:rPr lang="en-US" b="1" dirty="0"/>
              <a:t>Still's disease</a:t>
            </a:r>
          </a:p>
          <a:p>
            <a:r>
              <a:rPr lang="en-US" dirty="0"/>
              <a:t>In this type ( 10% ) patients do not present with onset of arthritis but rather with </a:t>
            </a:r>
            <a:r>
              <a:rPr lang="en-US" b="1" dirty="0">
                <a:solidFill>
                  <a:srgbClr val="FF0000"/>
                </a:solidFill>
              </a:rPr>
              <a:t>preceding systemic inflammation</a:t>
            </a:r>
            <a:r>
              <a:rPr lang="en-US" sz="3600" dirty="0"/>
              <a:t>.</a:t>
            </a:r>
            <a:endParaRPr lang="en-US" sz="2800" dirty="0"/>
          </a:p>
          <a:p>
            <a:r>
              <a:rPr lang="en-US" sz="3000" dirty="0"/>
              <a:t>A definite diagnosis of systemic-onset JIA </a:t>
            </a:r>
            <a:r>
              <a:rPr lang="en-US" sz="3000" dirty="0">
                <a:solidFill>
                  <a:srgbClr val="FF0000"/>
                </a:solidFill>
              </a:rPr>
              <a:t>must await</a:t>
            </a:r>
            <a:r>
              <a:rPr lang="en-US" sz="3000" dirty="0"/>
              <a:t> the development of arthritis.</a:t>
            </a:r>
          </a:p>
          <a:p>
            <a:r>
              <a:rPr lang="en-US" sz="2800" dirty="0"/>
              <a:t>The arthritis of JIA follows the systemic inflammation by </a:t>
            </a:r>
            <a:r>
              <a:rPr lang="en-US" sz="2800" dirty="0">
                <a:solidFill>
                  <a:srgbClr val="FF0000"/>
                </a:solidFill>
              </a:rPr>
              <a:t>6 weeks to 6 months</a:t>
            </a:r>
            <a:r>
              <a:rPr lang="en-US" sz="2800" dirty="0"/>
              <a:t>. The arthritis is typically </a:t>
            </a:r>
            <a:r>
              <a:rPr lang="en-US" sz="2800" dirty="0">
                <a:solidFill>
                  <a:srgbClr val="FF0000"/>
                </a:solidFill>
              </a:rPr>
              <a:t>polyarticular</a:t>
            </a:r>
            <a:r>
              <a:rPr lang="en-US" sz="2800" dirty="0"/>
              <a:t> in nature and can be </a:t>
            </a:r>
            <a:r>
              <a:rPr lang="en-US" sz="2800" dirty="0">
                <a:solidFill>
                  <a:srgbClr val="FF0000"/>
                </a:solidFill>
              </a:rPr>
              <a:t>extensive</a:t>
            </a:r>
            <a:r>
              <a:rPr lang="en-US" sz="2800" dirty="0"/>
              <a:t> and </a:t>
            </a:r>
            <a:r>
              <a:rPr lang="en-US" sz="2800" dirty="0">
                <a:solidFill>
                  <a:srgbClr val="FF0000"/>
                </a:solidFill>
              </a:rPr>
              <a:t>resistant</a:t>
            </a:r>
            <a:r>
              <a:rPr lang="en-US" sz="2800" dirty="0"/>
              <a:t> to treatment</a:t>
            </a:r>
            <a:endParaRPr lang="en-US" sz="3000" dirty="0"/>
          </a:p>
          <a:p>
            <a:endParaRPr lang="en-US" dirty="0"/>
          </a:p>
        </p:txBody>
      </p:sp>
    </p:spTree>
    <p:extLst>
      <p:ext uri="{BB962C8B-B14F-4D97-AF65-F5344CB8AC3E}">
        <p14:creationId xmlns:p14="http://schemas.microsoft.com/office/powerpoint/2010/main" val="18570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Systemic onset JIA</a:t>
            </a:r>
          </a:p>
        </p:txBody>
      </p:sp>
      <p:sp>
        <p:nvSpPr>
          <p:cNvPr id="3" name="Content Placeholder 2"/>
          <p:cNvSpPr>
            <a:spLocks noGrp="1"/>
          </p:cNvSpPr>
          <p:nvPr>
            <p:ph idx="1"/>
          </p:nvPr>
        </p:nvSpPr>
        <p:spPr/>
        <p:txBody>
          <a:bodyPr>
            <a:normAutofit fontScale="70000" lnSpcReduction="20000"/>
          </a:bodyPr>
          <a:lstStyle/>
          <a:p>
            <a:r>
              <a:rPr lang="en-US" sz="3300" b="1" dirty="0"/>
              <a:t>The child appears systemically ill with </a:t>
            </a:r>
            <a:r>
              <a:rPr lang="en-US" sz="3600" b="1" dirty="0"/>
              <a:t>characteristics of</a:t>
            </a:r>
            <a:r>
              <a:rPr lang="en-US" sz="3300" b="1" dirty="0"/>
              <a:t> </a:t>
            </a:r>
            <a:r>
              <a:rPr lang="en-US" sz="3300" dirty="0"/>
              <a:t>:</a:t>
            </a:r>
          </a:p>
          <a:p>
            <a:pPr>
              <a:buFontTx/>
              <a:buChar char="-"/>
            </a:pPr>
            <a:endParaRPr lang="en-US" sz="2800" dirty="0"/>
          </a:p>
          <a:p>
            <a:pPr>
              <a:buFontTx/>
              <a:buChar char="-"/>
            </a:pPr>
            <a:r>
              <a:rPr lang="en-US" sz="2800" dirty="0"/>
              <a:t>Typical </a:t>
            </a:r>
            <a:r>
              <a:rPr lang="en-US" sz="2800" b="1" dirty="0">
                <a:solidFill>
                  <a:srgbClr val="FF0000"/>
                </a:solidFill>
              </a:rPr>
              <a:t>recurring, spiking fever </a:t>
            </a:r>
            <a:r>
              <a:rPr lang="en-US" sz="2800" dirty="0"/>
              <a:t>( up to 39 ), usually once or twice per day, which can occur for several weeks to months.</a:t>
            </a:r>
          </a:p>
          <a:p>
            <a:pPr>
              <a:buFontTx/>
              <a:buChar char="-"/>
            </a:pPr>
            <a:r>
              <a:rPr lang="en-US" dirty="0">
                <a:solidFill>
                  <a:srgbClr val="FF0000"/>
                </a:solidFill>
              </a:rPr>
              <a:t>salmon-pink macules</a:t>
            </a:r>
            <a:r>
              <a:rPr lang="en-US" dirty="0"/>
              <a:t> of different sizes. It migrates to different locations on skin, rarely persisting in one location more than one hour. The rash is commonly seen on trunk and proximal extremities or over pressure areas</a:t>
            </a:r>
            <a:r>
              <a:rPr lang="en-US" sz="2800" dirty="0"/>
              <a:t>.</a:t>
            </a:r>
          </a:p>
          <a:p>
            <a:pPr>
              <a:buFontTx/>
              <a:buChar char="-"/>
            </a:pPr>
            <a:r>
              <a:rPr lang="en-US" sz="2800" dirty="0"/>
              <a:t>Constitutional symptoms : malaise , arthralgia , myalgia and sometimes FTT .</a:t>
            </a:r>
          </a:p>
          <a:p>
            <a:pPr>
              <a:buFontTx/>
              <a:buChar char="-"/>
            </a:pPr>
            <a:r>
              <a:rPr lang="en-US" sz="2800" b="1" dirty="0">
                <a:solidFill>
                  <a:srgbClr val="FF0000"/>
                </a:solidFill>
              </a:rPr>
              <a:t>Hepatosplenomegaly</a:t>
            </a:r>
            <a:r>
              <a:rPr lang="en-US" sz="2800" dirty="0"/>
              <a:t> occurs in 70% of children. </a:t>
            </a:r>
          </a:p>
          <a:p>
            <a:pPr>
              <a:buFontTx/>
              <a:buChar char="-"/>
            </a:pPr>
            <a:r>
              <a:rPr lang="en-US" sz="2800" dirty="0"/>
              <a:t>Generalized lymphadenopathy .</a:t>
            </a:r>
          </a:p>
          <a:p>
            <a:pPr>
              <a:buFontTx/>
              <a:buChar char="-"/>
            </a:pPr>
            <a:r>
              <a:rPr lang="en-US" sz="2800" b="1" dirty="0">
                <a:solidFill>
                  <a:srgbClr val="FF0000"/>
                </a:solidFill>
              </a:rPr>
              <a:t>Serositis</a:t>
            </a:r>
            <a:r>
              <a:rPr lang="en-US" sz="2800" dirty="0">
                <a:solidFill>
                  <a:srgbClr val="FF0000"/>
                </a:solidFill>
              </a:rPr>
              <a:t>, </a:t>
            </a:r>
            <a:r>
              <a:rPr lang="en-US" sz="2800" dirty="0"/>
              <a:t>such as pleuritis and pericarditis ,</a:t>
            </a:r>
            <a:r>
              <a:rPr lang="en-US" sz="2800" dirty="0">
                <a:solidFill>
                  <a:srgbClr val="FF0000"/>
                </a:solidFill>
              </a:rPr>
              <a:t> </a:t>
            </a:r>
            <a:r>
              <a:rPr lang="en-US" sz="2800" dirty="0"/>
              <a:t>occurs in 50% of children.  </a:t>
            </a:r>
          </a:p>
        </p:txBody>
      </p:sp>
    </p:spTree>
    <p:extLst>
      <p:ext uri="{BB962C8B-B14F-4D97-AF65-F5344CB8AC3E}">
        <p14:creationId xmlns:p14="http://schemas.microsoft.com/office/powerpoint/2010/main" val="558607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AC3E4F-4BA0-426A-97F4-BF2769F0D007}"/>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 xmlns:a16="http://schemas.microsoft.com/office/drawing/2014/main" id="{8B14DB0E-4588-49E0-A799-F92981B060A1}"/>
              </a:ext>
            </a:extLst>
          </p:cNvPr>
          <p:cNvSpPr>
            <a:spLocks noGrp="1"/>
          </p:cNvSpPr>
          <p:nvPr>
            <p:ph idx="1"/>
          </p:nvPr>
        </p:nvSpPr>
        <p:spPr/>
        <p:txBody>
          <a:bodyPr/>
          <a:lstStyle/>
          <a:p>
            <a:r>
              <a:rPr lang="en-US" dirty="0"/>
              <a:t>Rheumatoid factor and ANA tests are generally negative in systemic </a:t>
            </a:r>
            <a:r>
              <a:rPr lang="en-US" dirty="0" smtClean="0"/>
              <a:t>JIA</a:t>
            </a:r>
            <a:br>
              <a:rPr lang="en-US" dirty="0" smtClean="0"/>
            </a:br>
            <a:endParaRPr lang="en-US" dirty="0"/>
          </a:p>
          <a:p>
            <a:r>
              <a:rPr lang="en-US" dirty="0"/>
              <a:t>lab findings: anemia of chronic disease, neutrophilia, thrombocytosis, elevated acute phase reactants(ESR, CRP, ferritin)</a:t>
            </a:r>
          </a:p>
        </p:txBody>
      </p:sp>
    </p:spTree>
    <p:extLst>
      <p:ext uri="{BB962C8B-B14F-4D97-AF65-F5344CB8AC3E}">
        <p14:creationId xmlns:p14="http://schemas.microsoft.com/office/powerpoint/2010/main" val="1883298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1362075"/>
          </a:xfrm>
        </p:spPr>
        <p:txBody>
          <a:bodyPr>
            <a:normAutofit/>
          </a:bodyPr>
          <a:lstStyle/>
          <a:p>
            <a:pPr algn="ctr"/>
            <a:r>
              <a:rPr lang="en-US" sz="3200" b="0" dirty="0">
                <a:solidFill>
                  <a:srgbClr val="FF0000"/>
                </a:solidFill>
              </a:rPr>
              <a:t>Evanescent (</a:t>
            </a:r>
            <a:r>
              <a:rPr lang="en-US" sz="3200" b="0" dirty="0" smtClean="0">
                <a:solidFill>
                  <a:srgbClr val="FF0000"/>
                </a:solidFill>
              </a:rPr>
              <a:t>non-fixed</a:t>
            </a:r>
            <a:r>
              <a:rPr lang="en-US" sz="3200" b="0" dirty="0">
                <a:solidFill>
                  <a:srgbClr val="FF0000"/>
                </a:solidFill>
              </a:rPr>
              <a:t>) erythematous </a:t>
            </a:r>
            <a:r>
              <a:rPr lang="en-US" sz="3200" b="0" dirty="0" smtClean="0">
                <a:solidFill>
                  <a:srgbClr val="FF0000"/>
                </a:solidFill>
              </a:rPr>
              <a:t>rash - (</a:t>
            </a:r>
            <a:r>
              <a:rPr lang="en-US" sz="3200" dirty="0">
                <a:solidFill>
                  <a:srgbClr val="FF0000"/>
                </a:solidFill>
              </a:rPr>
              <a:t>salmon-pink macules</a:t>
            </a:r>
            <a:r>
              <a:rPr lang="en-US" sz="3200" dirty="0"/>
              <a:t> </a:t>
            </a:r>
            <a:r>
              <a:rPr lang="en-US" sz="3200" b="0" dirty="0" smtClean="0">
                <a:solidFill>
                  <a:srgbClr val="FF0000"/>
                </a:solidFill>
              </a:rPr>
              <a:t>)-</a:t>
            </a:r>
            <a:endParaRPr lang="en-US" sz="3200" dirty="0">
              <a:solidFill>
                <a:srgbClr val="FF0000"/>
              </a:solidFill>
            </a:endParaRP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33400" y="1905000"/>
            <a:ext cx="7772400" cy="4343400"/>
          </a:xfrm>
        </p:spPr>
      </p:pic>
    </p:spTree>
    <p:extLst>
      <p:ext uri="{BB962C8B-B14F-4D97-AF65-F5344CB8AC3E}">
        <p14:creationId xmlns:p14="http://schemas.microsoft.com/office/powerpoint/2010/main" val="1411671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4114800"/>
            <a:ext cx="7772400" cy="1500187"/>
          </a:xfrm>
        </p:spPr>
        <p:txBody>
          <a:bodyPr>
            <a:normAutofit fontScale="92500" lnSpcReduction="20000"/>
          </a:bodyPr>
          <a:lstStyle/>
          <a:p>
            <a:endParaRPr lang="en-US" dirty="0" smtClean="0">
              <a:solidFill>
                <a:srgbClr val="C00000"/>
              </a:solidFill>
            </a:endParaRPr>
          </a:p>
          <a:p>
            <a:r>
              <a:rPr lang="en-US" sz="2600" b="1" i="1" dirty="0">
                <a:solidFill>
                  <a:srgbClr val="C00000"/>
                </a:solidFill>
              </a:rPr>
              <a:t>Quotidian fever</a:t>
            </a:r>
            <a:endParaRPr lang="en-US" sz="2600" b="1" dirty="0">
              <a:solidFill>
                <a:srgbClr val="C00000"/>
              </a:solidFill>
            </a:endParaRPr>
          </a:p>
          <a:p>
            <a:r>
              <a:rPr lang="en-US" dirty="0" smtClean="0">
                <a:solidFill>
                  <a:srgbClr val="C00000"/>
                </a:solidFill>
              </a:rPr>
              <a:t>The </a:t>
            </a:r>
            <a:r>
              <a:rPr lang="en-US" dirty="0">
                <a:solidFill>
                  <a:srgbClr val="C00000"/>
                </a:solidFill>
              </a:rPr>
              <a:t>characteristic fever, defined as spiking temperatures to ≥39°C (102.2°F), occurs on a daily or twice-daily basis for at least 2 </a:t>
            </a:r>
            <a:r>
              <a:rPr lang="en-US" dirty="0" err="1">
                <a:solidFill>
                  <a:srgbClr val="C00000"/>
                </a:solidFill>
              </a:rPr>
              <a:t>wk</a:t>
            </a:r>
            <a:r>
              <a:rPr lang="en-US" dirty="0">
                <a:solidFill>
                  <a:srgbClr val="C00000"/>
                </a:solidFill>
              </a:rPr>
              <a:t>, with a rapid return to normal or subnormal temperatures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8023514"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925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E66DC2-DB3C-4893-A5FD-512F1FDED6F5}"/>
              </a:ext>
            </a:extLst>
          </p:cNvPr>
          <p:cNvSpPr>
            <a:spLocks noGrp="1"/>
          </p:cNvSpPr>
          <p:nvPr>
            <p:ph type="title"/>
          </p:nvPr>
        </p:nvSpPr>
        <p:spPr/>
        <p:txBody>
          <a:bodyPr/>
          <a:lstStyle/>
          <a:p>
            <a:r>
              <a:rPr lang="en-US" b="1" dirty="0"/>
              <a:t>Psoriatic arthritis</a:t>
            </a:r>
            <a:endParaRPr lang="en-US" dirty="0"/>
          </a:p>
        </p:txBody>
      </p:sp>
      <p:sp>
        <p:nvSpPr>
          <p:cNvPr id="3" name="Content Placeholder 2">
            <a:extLst>
              <a:ext uri="{FF2B5EF4-FFF2-40B4-BE49-F238E27FC236}">
                <a16:creationId xmlns="" xmlns:a16="http://schemas.microsoft.com/office/drawing/2014/main" id="{932EEBB9-B6BA-48E5-BDEF-21DFD10C567C}"/>
              </a:ext>
            </a:extLst>
          </p:cNvPr>
          <p:cNvSpPr>
            <a:spLocks noGrp="1"/>
          </p:cNvSpPr>
          <p:nvPr>
            <p:ph idx="1"/>
          </p:nvPr>
        </p:nvSpPr>
        <p:spPr/>
        <p:txBody>
          <a:bodyPr/>
          <a:lstStyle/>
          <a:p>
            <a:r>
              <a:rPr lang="en-US" b="1" dirty="0"/>
              <a:t>defined by arthritis together with either a</a:t>
            </a:r>
          </a:p>
          <a:p>
            <a:r>
              <a:rPr lang="en-US" dirty="0">
                <a:solidFill>
                  <a:srgbClr val="FF0000"/>
                </a:solidFill>
              </a:rPr>
              <a:t>psoriatic rash </a:t>
            </a:r>
            <a:r>
              <a:rPr lang="en-US" dirty="0"/>
              <a:t>or two of the following:</a:t>
            </a:r>
          </a:p>
          <a:p>
            <a:r>
              <a:rPr lang="en-US" dirty="0"/>
              <a:t>  </a:t>
            </a:r>
            <a:r>
              <a:rPr lang="en-US" dirty="0">
                <a:solidFill>
                  <a:srgbClr val="FF0000"/>
                </a:solidFill>
              </a:rPr>
              <a:t>dactylitis (</a:t>
            </a:r>
            <a:r>
              <a:rPr lang="en-US" dirty="0"/>
              <a:t>sausage-like fingers)</a:t>
            </a:r>
          </a:p>
          <a:p>
            <a:r>
              <a:rPr lang="en-US" dirty="0"/>
              <a:t>  </a:t>
            </a:r>
            <a:r>
              <a:rPr lang="en-US" dirty="0">
                <a:solidFill>
                  <a:srgbClr val="FF0000"/>
                </a:solidFill>
              </a:rPr>
              <a:t>nail pitting </a:t>
            </a:r>
          </a:p>
          <a:p>
            <a:r>
              <a:rPr lang="en-US" dirty="0">
                <a:solidFill>
                  <a:srgbClr val="FF0000"/>
                </a:solidFill>
              </a:rPr>
              <a:t>  onycholysis</a:t>
            </a:r>
            <a:r>
              <a:rPr lang="en-US" dirty="0"/>
              <a:t> (painless detachment of the nail from the nail bed)</a:t>
            </a:r>
          </a:p>
          <a:p>
            <a:r>
              <a:rPr lang="en-US" dirty="0"/>
              <a:t>psoriasis in a first-degree relative</a:t>
            </a:r>
          </a:p>
        </p:txBody>
      </p:sp>
    </p:spTree>
    <p:extLst>
      <p:ext uri="{BB962C8B-B14F-4D97-AF65-F5344CB8AC3E}">
        <p14:creationId xmlns:p14="http://schemas.microsoft.com/office/powerpoint/2010/main" val="1605158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892B85-BC54-42B2-ABEC-B22388B2EA5B}"/>
              </a:ext>
            </a:extLst>
          </p:cNvPr>
          <p:cNvSpPr>
            <a:spLocks noGrp="1"/>
          </p:cNvSpPr>
          <p:nvPr>
            <p:ph type="title"/>
          </p:nvPr>
        </p:nvSpPr>
        <p:spPr>
          <a:xfrm flipV="1">
            <a:off x="457200" y="152400"/>
            <a:ext cx="8229600" cy="990600"/>
          </a:xfrm>
        </p:spPr>
        <p:txBody>
          <a:bodyPr>
            <a:normAutofit/>
          </a:bodyPr>
          <a:lstStyle/>
          <a:p>
            <a:r>
              <a:rPr lang="en-US" dirty="0"/>
              <a:t>-</a:t>
            </a:r>
          </a:p>
        </p:txBody>
      </p:sp>
      <p:sp>
        <p:nvSpPr>
          <p:cNvPr id="3" name="Content Placeholder 2">
            <a:extLst>
              <a:ext uri="{FF2B5EF4-FFF2-40B4-BE49-F238E27FC236}">
                <a16:creationId xmlns="" xmlns:a16="http://schemas.microsoft.com/office/drawing/2014/main" id="{39D739DA-5780-401E-A15F-B88987651C31}"/>
              </a:ext>
            </a:extLst>
          </p:cNvPr>
          <p:cNvSpPr>
            <a:spLocks noGrp="1"/>
          </p:cNvSpPr>
          <p:nvPr>
            <p:ph idx="1"/>
          </p:nvPr>
        </p:nvSpPr>
        <p:spPr>
          <a:xfrm>
            <a:off x="457200" y="533400"/>
            <a:ext cx="8229600" cy="5592763"/>
          </a:xfrm>
        </p:spPr>
        <p:txBody>
          <a:bodyPr/>
          <a:lstStyle/>
          <a:p>
            <a:r>
              <a:rPr lang="en-US" dirty="0" err="1"/>
              <a:t>JPsA</a:t>
            </a:r>
            <a:r>
              <a:rPr lang="en-US" dirty="0"/>
              <a:t> most often appears between the ages of 11 and 12 . Girls are more likely to develop it when they are younger and boys when they are older</a:t>
            </a:r>
          </a:p>
          <a:p>
            <a:r>
              <a:rPr lang="en-US" dirty="0"/>
              <a:t>Typically, psoriatic plaques are seen on the extensor sides of joints, haired skin, the umbilicus and the perineum</a:t>
            </a:r>
          </a:p>
          <a:p>
            <a:endParaRPr lang="en-US" dirty="0"/>
          </a:p>
          <a:p>
            <a:endParaRPr lang="en-US" dirty="0"/>
          </a:p>
        </p:txBody>
      </p:sp>
    </p:spTree>
    <p:extLst>
      <p:ext uri="{BB962C8B-B14F-4D97-AF65-F5344CB8AC3E}">
        <p14:creationId xmlns:p14="http://schemas.microsoft.com/office/powerpoint/2010/main" val="2109522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603CD0-F992-4D20-B36C-733C44E45E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5B770FD1-51F4-4560-B9FA-08AA0C1240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529" y="1600200"/>
            <a:ext cx="8048942" cy="4525963"/>
          </a:xfrm>
        </p:spPr>
      </p:pic>
    </p:spTree>
    <p:extLst>
      <p:ext uri="{BB962C8B-B14F-4D97-AF65-F5344CB8AC3E}">
        <p14:creationId xmlns:p14="http://schemas.microsoft.com/office/powerpoint/2010/main" val="3672220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0CB349-88F0-408B-9090-5114BCA2986C}"/>
              </a:ext>
            </a:extLst>
          </p:cNvPr>
          <p:cNvSpPr>
            <a:spLocks noGrp="1"/>
          </p:cNvSpPr>
          <p:nvPr>
            <p:ph type="title"/>
          </p:nvPr>
        </p:nvSpPr>
        <p:spPr/>
        <p:txBody>
          <a:bodyPr/>
          <a:lstStyle/>
          <a:p>
            <a:r>
              <a:rPr lang="en-US" dirty="0" err="1">
                <a:solidFill>
                  <a:srgbClr val="FF0000"/>
                </a:solidFill>
              </a:rPr>
              <a:t>D</a:t>
            </a:r>
            <a:r>
              <a:rPr lang="en-US" dirty="0" err="1" smtClean="0">
                <a:solidFill>
                  <a:srgbClr val="FF0000"/>
                </a:solidFill>
              </a:rPr>
              <a:t>actylitis</a:t>
            </a:r>
            <a:endParaRPr lang="en-US" dirty="0">
              <a:solidFill>
                <a:srgbClr val="FF0000"/>
              </a:solidFill>
            </a:endParaRPr>
          </a:p>
        </p:txBody>
      </p:sp>
      <p:pic>
        <p:nvPicPr>
          <p:cNvPr id="5" name="Content Placeholder 4">
            <a:extLst>
              <a:ext uri="{FF2B5EF4-FFF2-40B4-BE49-F238E27FC236}">
                <a16:creationId xmlns="" xmlns:a16="http://schemas.microsoft.com/office/drawing/2014/main" id="{93A40A8B-FEB3-4C93-9D8A-5215DB2563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590" y="1600200"/>
            <a:ext cx="6276819" cy="4525963"/>
          </a:xfrm>
        </p:spPr>
      </p:pic>
    </p:spTree>
    <p:extLst>
      <p:ext uri="{BB962C8B-B14F-4D97-AF65-F5344CB8AC3E}">
        <p14:creationId xmlns:p14="http://schemas.microsoft.com/office/powerpoint/2010/main" val="4160077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C0338-4A5B-4254-96C2-87210FA78942}"/>
              </a:ext>
            </a:extLst>
          </p:cNvPr>
          <p:cNvSpPr>
            <a:spLocks noGrp="1"/>
          </p:cNvSpPr>
          <p:nvPr>
            <p:ph type="title"/>
          </p:nvPr>
        </p:nvSpPr>
        <p:spPr/>
        <p:txBody>
          <a:bodyPr>
            <a:normAutofit fontScale="90000"/>
          </a:bodyPr>
          <a:lstStyle/>
          <a:p>
            <a:r>
              <a:rPr lang="en-US" b="1" dirty="0"/>
              <a:t/>
            </a:r>
            <a:br>
              <a:rPr lang="en-US" b="1" dirty="0"/>
            </a:br>
            <a:r>
              <a:rPr lang="en-US" b="1" dirty="0" err="1"/>
              <a:t>Enthesitis</a:t>
            </a:r>
            <a:r>
              <a:rPr lang="en-US" b="1" dirty="0"/>
              <a:t> Related Arthritis</a:t>
            </a:r>
            <a:br>
              <a:rPr lang="en-US" b="1" dirty="0"/>
            </a:br>
            <a:endParaRPr lang="en-US" b="1" dirty="0"/>
          </a:p>
        </p:txBody>
      </p:sp>
      <p:sp>
        <p:nvSpPr>
          <p:cNvPr id="3" name="Content Placeholder 2">
            <a:extLst>
              <a:ext uri="{FF2B5EF4-FFF2-40B4-BE49-F238E27FC236}">
                <a16:creationId xmlns="" xmlns:a16="http://schemas.microsoft.com/office/drawing/2014/main" id="{41C0246C-1DBB-4D0F-B81D-FC375E1D7C6E}"/>
              </a:ext>
            </a:extLst>
          </p:cNvPr>
          <p:cNvSpPr>
            <a:spLocks noGrp="1"/>
          </p:cNvSpPr>
          <p:nvPr>
            <p:ph idx="1"/>
          </p:nvPr>
        </p:nvSpPr>
        <p:spPr/>
        <p:txBody>
          <a:bodyPr/>
          <a:lstStyle/>
          <a:p>
            <a:r>
              <a:rPr lang="en-US" dirty="0" err="1"/>
              <a:t>Enthesitis</a:t>
            </a:r>
            <a:r>
              <a:rPr lang="en-US" dirty="0"/>
              <a:t> is an </a:t>
            </a:r>
            <a:r>
              <a:rPr lang="en-US" dirty="0">
                <a:solidFill>
                  <a:srgbClr val="FF0000"/>
                </a:solidFill>
              </a:rPr>
              <a:t>inflammation</a:t>
            </a:r>
            <a:r>
              <a:rPr lang="en-US" dirty="0"/>
              <a:t> of the insertion points of the tendons</a:t>
            </a:r>
          </a:p>
          <a:p>
            <a:r>
              <a:rPr lang="en-US" dirty="0"/>
              <a:t>this form occurs most often in boys older than 6 years </a:t>
            </a:r>
          </a:p>
          <a:p>
            <a:r>
              <a:rPr lang="en-US" dirty="0"/>
              <a:t>and is linked to ankylosing spondylitis and inflammatory bowel disease.</a:t>
            </a:r>
          </a:p>
        </p:txBody>
      </p:sp>
    </p:spTree>
    <p:extLst>
      <p:ext uri="{BB962C8B-B14F-4D97-AF65-F5344CB8AC3E}">
        <p14:creationId xmlns:p14="http://schemas.microsoft.com/office/powerpoint/2010/main" val="88524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a:t>
            </a:r>
            <a:endParaRPr lang="ar-JO" dirty="0"/>
          </a:p>
        </p:txBody>
      </p:sp>
      <p:sp>
        <p:nvSpPr>
          <p:cNvPr id="3" name="Content Placeholder 2"/>
          <p:cNvSpPr>
            <a:spLocks noGrp="1"/>
          </p:cNvSpPr>
          <p:nvPr>
            <p:ph idx="1"/>
          </p:nvPr>
        </p:nvSpPr>
        <p:spPr>
          <a:xfrm>
            <a:off x="250373" y="1799771"/>
            <a:ext cx="8367957" cy="4575629"/>
          </a:xfrm>
        </p:spPr>
        <p:txBody>
          <a:bodyPr>
            <a:normAutofit lnSpcReduction="10000"/>
          </a:bodyPr>
          <a:lstStyle/>
          <a:p>
            <a:pPr algn="l" rtl="0"/>
            <a:r>
              <a:rPr lang="en-US" sz="3200" dirty="0" smtClean="0"/>
              <a:t>The etiology is not completely understood </a:t>
            </a:r>
          </a:p>
          <a:p>
            <a:pPr algn="l" rtl="0"/>
            <a:r>
              <a:rPr lang="en-US" sz="3200" dirty="0" err="1" smtClean="0">
                <a:solidFill>
                  <a:schemeClr val="accent2">
                    <a:lumMod val="75000"/>
                  </a:schemeClr>
                </a:solidFill>
              </a:rPr>
              <a:t>multifactorial</a:t>
            </a:r>
            <a:r>
              <a:rPr lang="en-US" sz="3200" dirty="0" smtClean="0"/>
              <a:t>, (genetic and environmental factors)</a:t>
            </a:r>
          </a:p>
          <a:p>
            <a:pPr algn="l" rtl="0"/>
            <a:r>
              <a:rPr lang="en-US" sz="3200" dirty="0" smtClean="0"/>
              <a:t>siblings of those affected by JIA have a prevalence that </a:t>
            </a:r>
            <a:r>
              <a:rPr lang="en-US" sz="3200" dirty="0" smtClean="0">
                <a:solidFill>
                  <a:schemeClr val="accent2">
                    <a:lumMod val="75000"/>
                  </a:schemeClr>
                </a:solidFill>
              </a:rPr>
              <a:t>is 15- to 30</a:t>
            </a:r>
            <a:r>
              <a:rPr lang="en-US" sz="3200" dirty="0" smtClean="0"/>
              <a:t>-fold higher than the general population. </a:t>
            </a:r>
          </a:p>
          <a:p>
            <a:pPr algn="l" rtl="0"/>
            <a:r>
              <a:rPr lang="en-US" sz="3200" dirty="0" smtClean="0"/>
              <a:t>Other factors : psychological stress, trauma, hormonal abnormalities, and infectious triggers</a:t>
            </a:r>
            <a:endParaRPr lang="ar-JO" sz="3200" dirty="0"/>
          </a:p>
        </p:txBody>
      </p:sp>
    </p:spTree>
    <p:extLst>
      <p:ext uri="{BB962C8B-B14F-4D97-AF65-F5344CB8AC3E}">
        <p14:creationId xmlns:p14="http://schemas.microsoft.com/office/powerpoint/2010/main" val="2128697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Nelsons’ definition </a:t>
            </a:r>
            <a:endParaRPr lang="en-US" dirty="0"/>
          </a:p>
        </p:txBody>
      </p:sp>
      <p:sp>
        <p:nvSpPr>
          <p:cNvPr id="3" name="Content Placeholder 2"/>
          <p:cNvSpPr>
            <a:spLocks noGrp="1"/>
          </p:cNvSpPr>
          <p:nvPr>
            <p:ph idx="1"/>
          </p:nvPr>
        </p:nvSpPr>
        <p:spPr/>
        <p:txBody>
          <a:bodyPr/>
          <a:lstStyle/>
          <a:p>
            <a:r>
              <a:rPr lang="en-US" i="1" dirty="0" err="1"/>
              <a:t>Enthesitis</a:t>
            </a:r>
            <a:r>
              <a:rPr lang="en-US" i="1" dirty="0"/>
              <a:t> </a:t>
            </a:r>
            <a:r>
              <a:rPr lang="en-US" dirty="0"/>
              <a:t>is defined as </a:t>
            </a:r>
            <a:r>
              <a:rPr lang="en-US" dirty="0">
                <a:solidFill>
                  <a:srgbClr val="FF0000"/>
                </a:solidFill>
              </a:rPr>
              <a:t>tenderness</a:t>
            </a:r>
            <a:r>
              <a:rPr lang="en-US" dirty="0"/>
              <a:t> at the insertion of a tendon, ligament, joint capsule, or </a:t>
            </a:r>
            <a:r>
              <a:rPr lang="en-US" dirty="0" smtClean="0"/>
              <a:t>fascia to </a:t>
            </a:r>
            <a:r>
              <a:rPr lang="en-US" dirty="0"/>
              <a:t>bone.</a:t>
            </a:r>
          </a:p>
        </p:txBody>
      </p:sp>
    </p:spTree>
    <p:extLst>
      <p:ext uri="{BB962C8B-B14F-4D97-AF65-F5344CB8AC3E}">
        <p14:creationId xmlns:p14="http://schemas.microsoft.com/office/powerpoint/2010/main" val="3080577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C6D002-D600-496D-B424-DC768C2E4185}"/>
              </a:ext>
            </a:extLst>
          </p:cNvPr>
          <p:cNvSpPr>
            <a:spLocks noGrp="1"/>
          </p:cNvSpPr>
          <p:nvPr>
            <p:ph type="title"/>
          </p:nvPr>
        </p:nvSpPr>
        <p:spPr>
          <a:xfrm>
            <a:off x="457200" y="274638"/>
            <a:ext cx="8229600" cy="106362"/>
          </a:xfrm>
        </p:spPr>
        <p:txBody>
          <a:bodyPr>
            <a:normAutofit fontScale="90000"/>
          </a:bodyPr>
          <a:lstStyle/>
          <a:p>
            <a:r>
              <a:rPr lang="en-US" dirty="0"/>
              <a:t>-</a:t>
            </a:r>
          </a:p>
        </p:txBody>
      </p:sp>
      <p:sp>
        <p:nvSpPr>
          <p:cNvPr id="3" name="Content Placeholder 2">
            <a:extLst>
              <a:ext uri="{FF2B5EF4-FFF2-40B4-BE49-F238E27FC236}">
                <a16:creationId xmlns="" xmlns:a16="http://schemas.microsoft.com/office/drawing/2014/main" id="{82894F92-0D60-45C3-9987-DEC8441D6306}"/>
              </a:ext>
            </a:extLst>
          </p:cNvPr>
          <p:cNvSpPr>
            <a:spLocks noGrp="1"/>
          </p:cNvSpPr>
          <p:nvPr>
            <p:ph idx="1"/>
          </p:nvPr>
        </p:nvSpPr>
        <p:spPr>
          <a:xfrm>
            <a:off x="304800" y="609600"/>
            <a:ext cx="8229600" cy="5791200"/>
          </a:xfrm>
        </p:spPr>
        <p:txBody>
          <a:bodyPr/>
          <a:lstStyle/>
          <a:p>
            <a:r>
              <a:rPr lang="en-US" b="1" dirty="0"/>
              <a:t>The main characteristics of the patients include </a:t>
            </a:r>
          </a:p>
          <a:p>
            <a:r>
              <a:rPr lang="en-US" dirty="0">
                <a:solidFill>
                  <a:srgbClr val="FF0000"/>
                </a:solidFill>
              </a:rPr>
              <a:t>RF</a:t>
            </a:r>
            <a:r>
              <a:rPr lang="en-US" dirty="0"/>
              <a:t> and </a:t>
            </a:r>
            <a:r>
              <a:rPr lang="en-US" dirty="0">
                <a:solidFill>
                  <a:srgbClr val="FF0000"/>
                </a:solidFill>
              </a:rPr>
              <a:t>ANA</a:t>
            </a:r>
            <a:r>
              <a:rPr lang="en-US" dirty="0"/>
              <a:t> negativity </a:t>
            </a:r>
          </a:p>
          <a:p>
            <a:r>
              <a:rPr lang="en-US" dirty="0">
                <a:solidFill>
                  <a:srgbClr val="FF0000"/>
                </a:solidFill>
              </a:rPr>
              <a:t>HLA</a:t>
            </a:r>
            <a:r>
              <a:rPr lang="en-US" dirty="0"/>
              <a:t> </a:t>
            </a:r>
            <a:r>
              <a:rPr lang="en-US" dirty="0">
                <a:solidFill>
                  <a:srgbClr val="FF0000"/>
                </a:solidFill>
              </a:rPr>
              <a:t>B27</a:t>
            </a:r>
            <a:r>
              <a:rPr lang="en-US" dirty="0"/>
              <a:t> positivity is reported in 65-80 % of patients</a:t>
            </a:r>
          </a:p>
          <a:p>
            <a:r>
              <a:rPr lang="en-US" dirty="0"/>
              <a:t>asymmetric arthritis of the lower extremities</a:t>
            </a:r>
          </a:p>
          <a:p>
            <a:r>
              <a:rPr lang="en-US" dirty="0"/>
              <a:t>The </a:t>
            </a:r>
            <a:r>
              <a:rPr lang="en-US" dirty="0">
                <a:solidFill>
                  <a:srgbClr val="FF0000"/>
                </a:solidFill>
              </a:rPr>
              <a:t>Achilles tendon </a:t>
            </a:r>
            <a:r>
              <a:rPr lang="en-US" dirty="0"/>
              <a:t>is the most commonly affected site</a:t>
            </a:r>
          </a:p>
        </p:txBody>
      </p:sp>
    </p:spTree>
    <p:extLst>
      <p:ext uri="{BB962C8B-B14F-4D97-AF65-F5344CB8AC3E}">
        <p14:creationId xmlns:p14="http://schemas.microsoft.com/office/powerpoint/2010/main" val="87032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a:t>
            </a:r>
            <a:r>
              <a:rPr lang="en-US" dirty="0" smtClean="0">
                <a:solidFill>
                  <a:srgbClr val="FF0000"/>
                </a:solidFill>
              </a:rPr>
              <a:t>haracteristics</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a:t>1. Presence of or history of sacroiliac </a:t>
            </a:r>
            <a:r>
              <a:rPr lang="en-US" dirty="0" smtClean="0"/>
              <a:t>joint tenderness </a:t>
            </a:r>
            <a:r>
              <a:rPr lang="en-US" dirty="0"/>
              <a:t>or inflammatory lumbosacral </a:t>
            </a:r>
            <a:r>
              <a:rPr lang="en-US" dirty="0" smtClean="0"/>
              <a:t>pain, or </a:t>
            </a:r>
            <a:r>
              <a:rPr lang="en-US" dirty="0"/>
              <a:t>both </a:t>
            </a:r>
            <a:endParaRPr lang="en-US" dirty="0" smtClean="0"/>
          </a:p>
          <a:p>
            <a:r>
              <a:rPr lang="en-US" dirty="0" smtClean="0"/>
              <a:t>2</a:t>
            </a:r>
            <a:r>
              <a:rPr lang="en-US" dirty="0"/>
              <a:t>. Presence of HLA-B27 antigen</a:t>
            </a:r>
          </a:p>
          <a:p>
            <a:r>
              <a:rPr lang="en-US" dirty="0"/>
              <a:t>3. Onset of arthritis in a male &gt;6 </a:t>
            </a:r>
            <a:r>
              <a:rPr lang="en-US" dirty="0" err="1"/>
              <a:t>yr</a:t>
            </a:r>
            <a:r>
              <a:rPr lang="en-US" dirty="0"/>
              <a:t> old</a:t>
            </a:r>
          </a:p>
          <a:p>
            <a:r>
              <a:rPr lang="en-US" dirty="0"/>
              <a:t>4. Acute (symptomatic) anterior uveitis</a:t>
            </a:r>
          </a:p>
          <a:p>
            <a:r>
              <a:rPr lang="en-US" dirty="0"/>
              <a:t>5. History of ankylosing spondylitis, </a:t>
            </a:r>
            <a:r>
              <a:rPr lang="en-US" dirty="0" err="1" smtClean="0"/>
              <a:t>enthesitis</a:t>
            </a:r>
            <a:r>
              <a:rPr lang="en-US" dirty="0" smtClean="0"/>
              <a:t> related</a:t>
            </a:r>
            <a:r>
              <a:rPr lang="en-US" dirty="0"/>
              <a:t> </a:t>
            </a:r>
            <a:r>
              <a:rPr lang="en-US" dirty="0" smtClean="0"/>
              <a:t> arthritis</a:t>
            </a:r>
            <a:r>
              <a:rPr lang="en-US" dirty="0"/>
              <a:t>, </a:t>
            </a:r>
            <a:r>
              <a:rPr lang="en-US" dirty="0" err="1"/>
              <a:t>sacroiliitis</a:t>
            </a:r>
            <a:r>
              <a:rPr lang="en-US" dirty="0"/>
              <a:t> with IBD, </a:t>
            </a:r>
            <a:r>
              <a:rPr lang="en-US" dirty="0" smtClean="0"/>
              <a:t>Reiter syndrome</a:t>
            </a:r>
            <a:r>
              <a:rPr lang="en-US" dirty="0"/>
              <a:t>, or acute anterior uveitis in </a:t>
            </a:r>
            <a:r>
              <a:rPr lang="en-US" dirty="0" smtClean="0"/>
              <a:t>first degree relative</a:t>
            </a:r>
            <a:endParaRPr lang="en-US" dirty="0"/>
          </a:p>
        </p:txBody>
      </p:sp>
    </p:spTree>
    <p:extLst>
      <p:ext uri="{BB962C8B-B14F-4D97-AF65-F5344CB8AC3E}">
        <p14:creationId xmlns:p14="http://schemas.microsoft.com/office/powerpoint/2010/main" val="2832376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Undifferentiated</a:t>
            </a:r>
            <a:br>
              <a:rPr lang="en-US" dirty="0">
                <a:solidFill>
                  <a:srgbClr val="FF0000"/>
                </a:solidFill>
              </a:rPr>
            </a:br>
            <a:r>
              <a:rPr lang="en-US" dirty="0">
                <a:solidFill>
                  <a:srgbClr val="FF0000"/>
                </a:solidFill>
              </a:rPr>
              <a:t>arthritis</a:t>
            </a:r>
          </a:p>
        </p:txBody>
      </p:sp>
      <p:sp>
        <p:nvSpPr>
          <p:cNvPr id="3" name="Content Placeholder 2"/>
          <p:cNvSpPr>
            <a:spLocks noGrp="1"/>
          </p:cNvSpPr>
          <p:nvPr>
            <p:ph idx="1"/>
          </p:nvPr>
        </p:nvSpPr>
        <p:spPr/>
        <p:txBody>
          <a:bodyPr/>
          <a:lstStyle/>
          <a:p>
            <a:r>
              <a:rPr lang="en-US" dirty="0"/>
              <a:t>Arthritis that fulfills criteria in no category or </a:t>
            </a:r>
            <a:r>
              <a:rPr lang="en-US" dirty="0" smtClean="0"/>
              <a:t>in ≥</a:t>
            </a:r>
            <a:r>
              <a:rPr lang="en-US" dirty="0"/>
              <a:t>2 of the above categories.</a:t>
            </a:r>
          </a:p>
        </p:txBody>
      </p:sp>
    </p:spTree>
    <p:extLst>
      <p:ext uri="{BB962C8B-B14F-4D97-AF65-F5344CB8AC3E}">
        <p14:creationId xmlns:p14="http://schemas.microsoft.com/office/powerpoint/2010/main" val="2425570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25851"/>
          <a:stretch/>
        </p:blipFill>
        <p:spPr>
          <a:xfrm>
            <a:off x="858816" y="433465"/>
            <a:ext cx="7426367" cy="5991069"/>
          </a:xfrm>
          <a:prstGeom prst="rect">
            <a:avLst/>
          </a:prstGeom>
        </p:spPr>
      </p:pic>
    </p:spTree>
    <p:extLst>
      <p:ext uri="{BB962C8B-B14F-4D97-AF65-F5344CB8AC3E}">
        <p14:creationId xmlns:p14="http://schemas.microsoft.com/office/powerpoint/2010/main" val="3130654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p:txBody>
          <a:bodyPr>
            <a:normAutofit/>
          </a:bodyPr>
          <a:lstStyle/>
          <a:p>
            <a:r>
              <a:rPr lang="en-US" dirty="0"/>
              <a:t>Complications with JIA result primarily </a:t>
            </a:r>
            <a:r>
              <a:rPr lang="en-US" dirty="0" smtClean="0"/>
              <a:t>from :</a:t>
            </a:r>
          </a:p>
          <a:p>
            <a:pPr>
              <a:buNone/>
            </a:pPr>
            <a:r>
              <a:rPr lang="en-US" dirty="0" smtClean="0"/>
              <a:t> </a:t>
            </a:r>
            <a:r>
              <a:rPr lang="en-US" dirty="0"/>
              <a:t>the loss of </a:t>
            </a:r>
            <a:r>
              <a:rPr lang="en-US" dirty="0" smtClean="0"/>
              <a:t>function </a:t>
            </a:r>
            <a:r>
              <a:rPr lang="en-US" dirty="0"/>
              <a:t>of an involved joint secondary to </a:t>
            </a:r>
            <a:r>
              <a:rPr lang="en-US" dirty="0" smtClean="0"/>
              <a:t>contractures, bony fusion, </a:t>
            </a:r>
            <a:r>
              <a:rPr lang="en-US" dirty="0"/>
              <a:t>or loss of joint space</a:t>
            </a:r>
            <a:r>
              <a:rPr lang="en-US" dirty="0" smtClean="0"/>
              <a:t>.</a:t>
            </a:r>
            <a:endParaRPr lang="en-US" dirty="0"/>
          </a:p>
          <a:p>
            <a:pPr marL="0" indent="0">
              <a:buNone/>
            </a:pPr>
            <a:endParaRPr lang="en-US" dirty="0" smtClean="0"/>
          </a:p>
          <a:p>
            <a:r>
              <a:rPr lang="en-US" dirty="0" smtClean="0"/>
              <a:t> </a:t>
            </a:r>
            <a:r>
              <a:rPr lang="en-US" dirty="0"/>
              <a:t>More serious </a:t>
            </a:r>
            <a:r>
              <a:rPr lang="en-US" dirty="0" smtClean="0"/>
              <a:t>complications stem </a:t>
            </a:r>
            <a:r>
              <a:rPr lang="en-US" dirty="0"/>
              <a:t>from associated </a:t>
            </a:r>
            <a:r>
              <a:rPr lang="en-US" b="1" dirty="0"/>
              <a:t>uveitis</a:t>
            </a:r>
            <a:r>
              <a:rPr lang="en-US" dirty="0"/>
              <a:t>; if left untreated, it can lead </a:t>
            </a:r>
            <a:r>
              <a:rPr lang="en-US" dirty="0" smtClean="0"/>
              <a:t>to serious </a:t>
            </a:r>
            <a:r>
              <a:rPr lang="en-US" dirty="0"/>
              <a:t>visual loss or blindness.</a:t>
            </a:r>
          </a:p>
        </p:txBody>
      </p:sp>
    </p:spTree>
    <p:extLst>
      <p:ext uri="{BB962C8B-B14F-4D97-AF65-F5344CB8AC3E}">
        <p14:creationId xmlns:p14="http://schemas.microsoft.com/office/powerpoint/2010/main" val="39057991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b="1" dirty="0" smtClean="0"/>
              <a:t>Long-term Complications</a:t>
            </a:r>
          </a:p>
          <a:p>
            <a:r>
              <a:rPr lang="en-US" sz="2800" dirty="0" smtClean="0"/>
              <a:t>Anemia</a:t>
            </a:r>
          </a:p>
          <a:p>
            <a:r>
              <a:rPr lang="en-US" sz="2800" dirty="0" smtClean="0"/>
              <a:t>Permanent joint damage</a:t>
            </a:r>
          </a:p>
          <a:p>
            <a:r>
              <a:rPr lang="en-US" sz="2800" dirty="0"/>
              <a:t>Decreased Growth</a:t>
            </a:r>
            <a:endParaRPr lang="en-US" sz="2800" dirty="0" smtClean="0"/>
          </a:p>
          <a:p>
            <a:r>
              <a:rPr lang="en-US" sz="2800" dirty="0" smtClean="0"/>
              <a:t>Disproportionate limbs</a:t>
            </a:r>
          </a:p>
          <a:p>
            <a:endParaRPr lang="ar-JO" dirty="0"/>
          </a:p>
        </p:txBody>
      </p:sp>
    </p:spTree>
    <p:extLst>
      <p:ext uri="{BB962C8B-B14F-4D97-AF65-F5344CB8AC3E}">
        <p14:creationId xmlns:p14="http://schemas.microsoft.com/office/powerpoint/2010/main" val="3909698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5F415-7490-4054-85B4-10F7AE6D3385}"/>
              </a:ext>
            </a:extLst>
          </p:cNvPr>
          <p:cNvSpPr>
            <a:spLocks noGrp="1"/>
          </p:cNvSpPr>
          <p:nvPr>
            <p:ph type="ctrTitle"/>
          </p:nvPr>
        </p:nvSpPr>
        <p:spPr>
          <a:xfrm>
            <a:off x="1113609" y="2485908"/>
            <a:ext cx="6858000" cy="1790700"/>
          </a:xfrm>
        </p:spPr>
        <p:txBody>
          <a:bodyPr>
            <a:normAutofit fontScale="90000"/>
          </a:bodyPr>
          <a:lstStyle/>
          <a:p>
            <a:r>
              <a:rPr lang="en-US" sz="4950" dirty="0">
                <a:latin typeface="Rockwell" panose="02060603020205020403" pitchFamily="18" charset="0"/>
              </a:rPr>
              <a:t>LABORATORY</a:t>
            </a:r>
            <a:br>
              <a:rPr lang="en-US" sz="4950" dirty="0">
                <a:latin typeface="Rockwell" panose="02060603020205020403" pitchFamily="18" charset="0"/>
              </a:rPr>
            </a:br>
            <a:r>
              <a:rPr lang="en-US" sz="4950" dirty="0">
                <a:latin typeface="Rockwell" panose="02060603020205020403" pitchFamily="18" charset="0"/>
              </a:rPr>
              <a:t> AND</a:t>
            </a:r>
            <a:br>
              <a:rPr lang="en-US" sz="4950" dirty="0">
                <a:latin typeface="Rockwell" panose="02060603020205020403" pitchFamily="18" charset="0"/>
              </a:rPr>
            </a:br>
            <a:r>
              <a:rPr lang="en-US" sz="4950" dirty="0">
                <a:latin typeface="Rockwell" panose="02060603020205020403" pitchFamily="18" charset="0"/>
              </a:rPr>
              <a:t> IMAGING STUDIES</a:t>
            </a:r>
          </a:p>
        </p:txBody>
      </p:sp>
      <p:pic>
        <p:nvPicPr>
          <p:cNvPr id="11" name="Graphic 10" descr="Microscope">
            <a:extLst>
              <a:ext uri="{FF2B5EF4-FFF2-40B4-BE49-F238E27FC236}">
                <a16:creationId xmlns="" xmlns:a16="http://schemas.microsoft.com/office/drawing/2014/main" id="{3CB00449-E308-4DF3-9CFD-9A7D30B672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338607" flipH="1">
            <a:off x="35352" y="3688058"/>
            <a:ext cx="2013374" cy="2013374"/>
          </a:xfrm>
          <a:prstGeom prst="rect">
            <a:avLst/>
          </a:prstGeom>
        </p:spPr>
      </p:pic>
      <p:pic>
        <p:nvPicPr>
          <p:cNvPr id="9" name="Graphic 8" descr="Flask">
            <a:extLst>
              <a:ext uri="{FF2B5EF4-FFF2-40B4-BE49-F238E27FC236}">
                <a16:creationId xmlns="" xmlns:a16="http://schemas.microsoft.com/office/drawing/2014/main" id="{B46E3E84-D1E6-4422-AA93-3EE98A821B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20451125">
            <a:off x="6582726" y="429994"/>
            <a:ext cx="2253965" cy="2253965"/>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rot="18889495">
            <a:off x="7628789" y="966576"/>
            <a:ext cx="1180802" cy="1180802"/>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rot="20520790">
            <a:off x="8188258" y="1445204"/>
            <a:ext cx="1116302" cy="1116302"/>
          </a:xfrm>
          <a:prstGeom prst="rect">
            <a:avLst/>
          </a:prstGeom>
        </p:spPr>
      </p:pic>
    </p:spTree>
    <p:extLst>
      <p:ext uri="{BB962C8B-B14F-4D97-AF65-F5344CB8AC3E}">
        <p14:creationId xmlns:p14="http://schemas.microsoft.com/office/powerpoint/2010/main" val="42065608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50000"/>
                  </a:schemeClr>
                </a:solidFill>
                <a:latin typeface="Rockwell" panose="02060603020205020403" pitchFamily="18" charset="0"/>
              </a:rPr>
              <a:t>Important </a:t>
            </a:r>
            <a:r>
              <a:rPr lang="en-US" dirty="0" smtClean="0">
                <a:solidFill>
                  <a:schemeClr val="accent5">
                    <a:lumMod val="50000"/>
                  </a:schemeClr>
                </a:solidFill>
                <a:latin typeface="Rockwell" panose="02060603020205020403" pitchFamily="18" charset="0"/>
              </a:rPr>
              <a:t>notes</a:t>
            </a:r>
            <a:endParaRPr lang="en-US" dirty="0"/>
          </a:p>
        </p:txBody>
      </p:sp>
      <p:sp>
        <p:nvSpPr>
          <p:cNvPr id="3" name="Content Placeholder 2"/>
          <p:cNvSpPr>
            <a:spLocks noGrp="1"/>
          </p:cNvSpPr>
          <p:nvPr>
            <p:ph idx="1"/>
          </p:nvPr>
        </p:nvSpPr>
        <p:spPr/>
        <p:txBody>
          <a:bodyPr>
            <a:normAutofit fontScale="92500"/>
          </a:bodyPr>
          <a:lstStyle/>
          <a:p>
            <a:r>
              <a:rPr lang="en-US" dirty="0">
                <a:solidFill>
                  <a:schemeClr val="accent5">
                    <a:lumMod val="50000"/>
                  </a:schemeClr>
                </a:solidFill>
                <a:latin typeface="Tahoma"/>
                <a:ea typeface="Tahoma"/>
                <a:cs typeface="Tahoma"/>
              </a:rPr>
              <a:t>The diagnosis of (JIA) is based on </a:t>
            </a:r>
            <a:r>
              <a:rPr lang="en-US" dirty="0">
                <a:solidFill>
                  <a:srgbClr val="FF0000"/>
                </a:solidFill>
                <a:latin typeface="Tahoma"/>
                <a:ea typeface="Tahoma"/>
                <a:cs typeface="Tahoma"/>
              </a:rPr>
              <a:t>the history and physical examination</a:t>
            </a:r>
            <a:r>
              <a:rPr lang="en-US" dirty="0">
                <a:solidFill>
                  <a:schemeClr val="accent5">
                    <a:lumMod val="50000"/>
                  </a:schemeClr>
                </a:solidFill>
                <a:latin typeface="Tahoma"/>
                <a:ea typeface="Tahoma"/>
                <a:cs typeface="Tahoma"/>
              </a:rPr>
              <a:t> findings.</a:t>
            </a:r>
          </a:p>
          <a:p>
            <a:r>
              <a:rPr lang="en-US" dirty="0">
                <a:solidFill>
                  <a:schemeClr val="accent5">
                    <a:lumMod val="50000"/>
                  </a:schemeClr>
                </a:solidFill>
                <a:latin typeface="Tahoma"/>
                <a:ea typeface="Tahoma"/>
                <a:cs typeface="Tahoma"/>
              </a:rPr>
              <a:t> </a:t>
            </a:r>
            <a:r>
              <a:rPr lang="en-US" dirty="0">
                <a:solidFill>
                  <a:srgbClr val="FF0000"/>
                </a:solidFill>
                <a:latin typeface="Tahoma"/>
                <a:ea typeface="Tahoma"/>
                <a:cs typeface="Tahoma"/>
              </a:rPr>
              <a:t>No laboratory studies are diagnostic for JIA</a:t>
            </a:r>
            <a:r>
              <a:rPr lang="en-US" dirty="0">
                <a:solidFill>
                  <a:schemeClr val="accent5">
                    <a:lumMod val="50000"/>
                  </a:schemeClr>
                </a:solidFill>
                <a:latin typeface="Tahoma"/>
                <a:ea typeface="Tahoma"/>
                <a:cs typeface="Tahoma"/>
              </a:rPr>
              <a:t>, and indeed, all laboratory study findings may be normal in children with this </a:t>
            </a:r>
            <a:r>
              <a:rPr lang="en-US" dirty="0" smtClean="0">
                <a:solidFill>
                  <a:schemeClr val="accent5">
                    <a:lumMod val="50000"/>
                  </a:schemeClr>
                </a:solidFill>
                <a:latin typeface="Tahoma"/>
                <a:ea typeface="Tahoma"/>
                <a:cs typeface="Tahoma"/>
              </a:rPr>
              <a:t>disorder.</a:t>
            </a:r>
          </a:p>
          <a:p>
            <a:r>
              <a:rPr lang="en-US" dirty="0">
                <a:solidFill>
                  <a:schemeClr val="accent5">
                    <a:lumMod val="50000"/>
                  </a:schemeClr>
                </a:solidFill>
                <a:latin typeface="Tahoma"/>
                <a:ea typeface="Tahoma"/>
                <a:cs typeface="Tahoma"/>
              </a:rPr>
              <a:t>Testing can be used to monitor the condition, its potential complications, response to treatment, and to monitor for potential side effects associated with some treatments</a:t>
            </a:r>
          </a:p>
        </p:txBody>
      </p:sp>
    </p:spTree>
    <p:extLst>
      <p:ext uri="{BB962C8B-B14F-4D97-AF65-F5344CB8AC3E}">
        <p14:creationId xmlns:p14="http://schemas.microsoft.com/office/powerpoint/2010/main" val="165584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Usual Lab </a:t>
            </a:r>
            <a:r>
              <a:rPr lang="en-US" dirty="0"/>
              <a:t>T</a:t>
            </a:r>
            <a:r>
              <a:rPr lang="en-US" dirty="0" smtClean="0"/>
              <a:t>est workup</a:t>
            </a:r>
            <a:endParaRPr lang="en-US" dirty="0"/>
          </a:p>
        </p:txBody>
      </p:sp>
      <p:sp>
        <p:nvSpPr>
          <p:cNvPr id="3" name="Content Placeholder 2"/>
          <p:cNvSpPr>
            <a:spLocks noGrp="1"/>
          </p:cNvSpPr>
          <p:nvPr>
            <p:ph idx="1"/>
          </p:nvPr>
        </p:nvSpPr>
        <p:spPr/>
        <p:txBody>
          <a:bodyPr/>
          <a:lstStyle/>
          <a:p>
            <a:r>
              <a:rPr lang="en-US" dirty="0" smtClean="0"/>
              <a:t>CBC</a:t>
            </a:r>
          </a:p>
          <a:p>
            <a:r>
              <a:rPr lang="en-US" dirty="0" smtClean="0"/>
              <a:t>ESR &amp; CRP</a:t>
            </a:r>
          </a:p>
          <a:p>
            <a:r>
              <a:rPr lang="en-US" dirty="0" smtClean="0"/>
              <a:t>ANA</a:t>
            </a:r>
          </a:p>
          <a:p>
            <a:r>
              <a:rPr lang="en-US" dirty="0" smtClean="0"/>
              <a:t>RF</a:t>
            </a:r>
          </a:p>
          <a:p>
            <a:r>
              <a:rPr lang="en-US" dirty="0" smtClean="0"/>
              <a:t>HLA-B27</a:t>
            </a:r>
          </a:p>
          <a:p>
            <a:r>
              <a:rPr lang="en-US" dirty="0" smtClean="0"/>
              <a:t>Synovial fluid analysis</a:t>
            </a:r>
            <a:endParaRPr lang="en-US" dirty="0"/>
          </a:p>
        </p:txBody>
      </p:sp>
    </p:spTree>
    <p:extLst>
      <p:ext uri="{BB962C8B-B14F-4D97-AF65-F5344CB8AC3E}">
        <p14:creationId xmlns:p14="http://schemas.microsoft.com/office/powerpoint/2010/main" val="387059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ar-JO" dirty="0"/>
          </a:p>
        </p:txBody>
      </p:sp>
      <p:sp>
        <p:nvSpPr>
          <p:cNvPr id="3" name="Content Placeholder 2"/>
          <p:cNvSpPr>
            <a:spLocks noGrp="1"/>
          </p:cNvSpPr>
          <p:nvPr>
            <p:ph idx="1"/>
          </p:nvPr>
        </p:nvSpPr>
        <p:spPr>
          <a:xfrm>
            <a:off x="217715" y="1990779"/>
            <a:ext cx="8610601" cy="4627735"/>
          </a:xfrm>
        </p:spPr>
        <p:txBody>
          <a:bodyPr>
            <a:normAutofit/>
          </a:bodyPr>
          <a:lstStyle/>
          <a:p>
            <a:pPr algn="l" rtl="0"/>
            <a:r>
              <a:rPr lang="en-US" sz="3200" dirty="0" smtClean="0"/>
              <a:t>JIA is one of the more frequent chronic diseases of childhood</a:t>
            </a:r>
          </a:p>
          <a:p>
            <a:pPr algn="l" rtl="0"/>
            <a:r>
              <a:rPr lang="en-US" sz="3200" dirty="0" smtClean="0"/>
              <a:t>prevalence of 1 : 1,000 children. </a:t>
            </a:r>
          </a:p>
          <a:p>
            <a:pPr algn="l" rtl="0"/>
            <a:r>
              <a:rPr lang="en-US" sz="3200" dirty="0" smtClean="0"/>
              <a:t>has two peaks, one at 1-3 years and one at 8-12 years, but it can occur at any age</a:t>
            </a:r>
          </a:p>
          <a:p>
            <a:pPr algn="l" rtl="0"/>
            <a:r>
              <a:rPr lang="en-US" sz="3200" dirty="0" smtClean="0"/>
              <a:t>Girls are affected more commonly than boys</a:t>
            </a:r>
            <a:endParaRPr lang="ar-JO" sz="3200" dirty="0"/>
          </a:p>
        </p:txBody>
      </p:sp>
    </p:spTree>
    <p:extLst>
      <p:ext uri="{BB962C8B-B14F-4D97-AF65-F5344CB8AC3E}">
        <p14:creationId xmlns:p14="http://schemas.microsoft.com/office/powerpoint/2010/main" val="20663785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CBC</a:t>
            </a:r>
            <a:endParaRPr lang="en-US" dirty="0"/>
          </a:p>
        </p:txBody>
      </p:sp>
      <p:sp>
        <p:nvSpPr>
          <p:cNvPr id="3" name="Content Placeholder 2"/>
          <p:cNvSpPr>
            <a:spLocks noGrp="1"/>
          </p:cNvSpPr>
          <p:nvPr>
            <p:ph idx="1"/>
          </p:nvPr>
        </p:nvSpPr>
        <p:spPr>
          <a:xfrm>
            <a:off x="971551" y="1295400"/>
            <a:ext cx="7200897" cy="5029200"/>
          </a:xfrm>
        </p:spPr>
        <p:txBody>
          <a:bodyPr>
            <a:normAutofit fontScale="92500"/>
          </a:bodyPr>
          <a:lstStyle/>
          <a:p>
            <a:r>
              <a:rPr lang="en-US" dirty="0" smtClean="0"/>
              <a:t> </a:t>
            </a:r>
            <a:r>
              <a:rPr lang="en-US" sz="3000" b="1" dirty="0" smtClean="0"/>
              <a:t>Children with </a:t>
            </a:r>
            <a:r>
              <a:rPr lang="en-US" sz="3000" b="1" dirty="0" err="1" smtClean="0"/>
              <a:t>polyarticular</a:t>
            </a:r>
            <a:r>
              <a:rPr lang="en-US" sz="3000" b="1" dirty="0" smtClean="0"/>
              <a:t> and systemic disease commonly show </a:t>
            </a:r>
            <a:r>
              <a:rPr lang="en-US" sz="3000" b="1" dirty="0" smtClean="0">
                <a:solidFill>
                  <a:srgbClr val="FF0000"/>
                </a:solidFill>
              </a:rPr>
              <a:t>anemia of chronic disease</a:t>
            </a:r>
            <a:r>
              <a:rPr lang="en-US" sz="3000" b="1" dirty="0" smtClean="0"/>
              <a:t>.</a:t>
            </a:r>
          </a:p>
          <a:p>
            <a:r>
              <a:rPr lang="en-US" sz="3000" b="1" dirty="0" smtClean="0"/>
              <a:t>  </a:t>
            </a:r>
            <a:r>
              <a:rPr lang="en-US" sz="3000" b="1" dirty="0" err="1" smtClean="0"/>
              <a:t>Leukocytosis</a:t>
            </a:r>
            <a:r>
              <a:rPr lang="en-US" sz="2800" b="1" dirty="0" smtClean="0"/>
              <a:t> </a:t>
            </a:r>
            <a:r>
              <a:rPr lang="en-US" sz="3000" b="1" dirty="0" smtClean="0"/>
              <a:t>and </a:t>
            </a:r>
            <a:r>
              <a:rPr lang="en-US" sz="3000" b="1" dirty="0" err="1" smtClean="0"/>
              <a:t>thrombocytosis</a:t>
            </a:r>
            <a:endParaRPr lang="en-US" b="1" dirty="0" smtClean="0"/>
          </a:p>
          <a:p>
            <a:r>
              <a:rPr lang="en-US" dirty="0" smtClean="0"/>
              <a:t>Most children with </a:t>
            </a:r>
            <a:r>
              <a:rPr lang="en-US" dirty="0" err="1" smtClean="0"/>
              <a:t>oligoarticular</a:t>
            </a:r>
            <a:r>
              <a:rPr lang="en-US" dirty="0" smtClean="0"/>
              <a:t> JIA have no laboratory abnormalities.</a:t>
            </a:r>
          </a:p>
          <a:p>
            <a:r>
              <a:rPr lang="en-US" dirty="0" smtClean="0"/>
              <a:t>In all pediatric patients with joint or</a:t>
            </a:r>
          </a:p>
          <a:p>
            <a:pPr>
              <a:buNone/>
            </a:pPr>
            <a:r>
              <a:rPr lang="en-US" dirty="0" smtClean="0"/>
              <a:t>    bone pain, a complete blood count should be performed to exclude leukemia,</a:t>
            </a:r>
          </a:p>
          <a:p>
            <a:pPr>
              <a:buNone/>
            </a:pPr>
            <a:r>
              <a:rPr lang="en-US" dirty="0" smtClean="0"/>
              <a:t>    which also can present with limb pain</a:t>
            </a:r>
            <a:endParaRPr lang="en-US" b="1" dirty="0"/>
          </a:p>
        </p:txBody>
      </p:sp>
    </p:spTree>
    <p:extLst>
      <p:ext uri="{BB962C8B-B14F-4D97-AF65-F5344CB8AC3E}">
        <p14:creationId xmlns:p14="http://schemas.microsoft.com/office/powerpoint/2010/main" val="3159723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 &amp; CRP</a:t>
            </a:r>
            <a:endParaRPr lang="en-US" dirty="0"/>
          </a:p>
        </p:txBody>
      </p:sp>
      <p:sp>
        <p:nvSpPr>
          <p:cNvPr id="3" name="Content Placeholder 2"/>
          <p:cNvSpPr>
            <a:spLocks noGrp="1"/>
          </p:cNvSpPr>
          <p:nvPr>
            <p:ph idx="1"/>
          </p:nvPr>
        </p:nvSpPr>
        <p:spPr/>
        <p:txBody>
          <a:bodyPr/>
          <a:lstStyle/>
          <a:p>
            <a:r>
              <a:rPr lang="en-US" b="1" dirty="0" smtClean="0"/>
              <a:t>(</a:t>
            </a:r>
            <a:r>
              <a:rPr lang="en-US" b="1" dirty="0"/>
              <a:t>ESR) or </a:t>
            </a:r>
            <a:r>
              <a:rPr lang="en-US" b="1" dirty="0" smtClean="0"/>
              <a:t>(</a:t>
            </a:r>
            <a:r>
              <a:rPr lang="en-US" b="1" dirty="0"/>
              <a:t>CRP) level is </a:t>
            </a:r>
            <a:r>
              <a:rPr lang="en-US" b="1" dirty="0">
                <a:solidFill>
                  <a:srgbClr val="FF0000"/>
                </a:solidFill>
              </a:rPr>
              <a:t>usually</a:t>
            </a:r>
            <a:r>
              <a:rPr lang="en-US" b="1" dirty="0"/>
              <a:t> </a:t>
            </a:r>
            <a:r>
              <a:rPr lang="en-US" b="1" dirty="0">
                <a:solidFill>
                  <a:srgbClr val="FF0000"/>
                </a:solidFill>
              </a:rPr>
              <a:t>elevated</a:t>
            </a:r>
            <a:r>
              <a:rPr lang="en-US" b="1" dirty="0"/>
              <a:t> in children with systemic-onset JIA </a:t>
            </a:r>
            <a:r>
              <a:rPr lang="en-US" b="1" dirty="0" smtClean="0"/>
              <a:t>.</a:t>
            </a:r>
          </a:p>
          <a:p>
            <a:r>
              <a:rPr lang="en-US" b="1" dirty="0" smtClean="0"/>
              <a:t>May </a:t>
            </a:r>
            <a:r>
              <a:rPr lang="en-US" b="1" dirty="0"/>
              <a:t>be elevated in those with </a:t>
            </a:r>
            <a:r>
              <a:rPr lang="en-US" b="1" dirty="0" err="1"/>
              <a:t>polyarticular</a:t>
            </a:r>
            <a:r>
              <a:rPr lang="en-US" b="1" dirty="0"/>
              <a:t> </a:t>
            </a:r>
            <a:r>
              <a:rPr lang="en-US" b="1" dirty="0" smtClean="0"/>
              <a:t>disease.</a:t>
            </a:r>
          </a:p>
          <a:p>
            <a:r>
              <a:rPr lang="en-US" b="1" dirty="0" smtClean="0"/>
              <a:t>It </a:t>
            </a:r>
            <a:r>
              <a:rPr lang="en-US" b="1" dirty="0"/>
              <a:t>is often within the reference range in those with </a:t>
            </a:r>
            <a:r>
              <a:rPr lang="en-US" b="1" dirty="0" err="1"/>
              <a:t>oligoarticular</a:t>
            </a:r>
            <a:r>
              <a:rPr lang="en-US" b="1" dirty="0"/>
              <a:t> disease</a:t>
            </a:r>
            <a:r>
              <a:rPr lang="en-US" b="1" dirty="0" smtClean="0"/>
              <a:t>.</a:t>
            </a:r>
          </a:p>
          <a:p>
            <a:r>
              <a:rPr lang="en-US" b="1" dirty="0" smtClean="0"/>
              <a:t> </a:t>
            </a:r>
            <a:r>
              <a:rPr lang="en-US" b="1" dirty="0"/>
              <a:t>When elevated, inflammatory markers can be used to monitor disease activity</a:t>
            </a:r>
          </a:p>
        </p:txBody>
      </p:sp>
    </p:spTree>
    <p:extLst>
      <p:ext uri="{BB962C8B-B14F-4D97-AF65-F5344CB8AC3E}">
        <p14:creationId xmlns:p14="http://schemas.microsoft.com/office/powerpoint/2010/main" val="2454189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 &amp; RF</a:t>
            </a:r>
            <a:endParaRPr lang="en-US" dirty="0"/>
          </a:p>
        </p:txBody>
      </p:sp>
      <p:sp>
        <p:nvSpPr>
          <p:cNvPr id="3" name="Content Placeholder 2"/>
          <p:cNvSpPr>
            <a:spLocks noGrp="1"/>
          </p:cNvSpPr>
          <p:nvPr>
            <p:ph idx="1"/>
          </p:nvPr>
        </p:nvSpPr>
        <p:spPr>
          <a:xfrm>
            <a:off x="685800" y="1295400"/>
            <a:ext cx="7619999" cy="4952999"/>
          </a:xfrm>
        </p:spPr>
        <p:txBody>
          <a:bodyPr>
            <a:normAutofit fontScale="92500" lnSpcReduction="20000"/>
          </a:bodyPr>
          <a:lstStyle/>
          <a:p>
            <a:r>
              <a:rPr lang="en-US" b="1" dirty="0" smtClean="0"/>
              <a:t>70</a:t>
            </a:r>
            <a:r>
              <a:rPr lang="en-US" b="1" dirty="0"/>
              <a:t>% of children with </a:t>
            </a:r>
            <a:r>
              <a:rPr lang="en-US" b="1" dirty="0" err="1"/>
              <a:t>oligoarticular</a:t>
            </a:r>
            <a:r>
              <a:rPr lang="en-US" b="1" dirty="0"/>
              <a:t> JIA have positive </a:t>
            </a:r>
            <a:r>
              <a:rPr lang="en-US" b="1" dirty="0" smtClean="0"/>
              <a:t>ANA. </a:t>
            </a:r>
          </a:p>
          <a:p>
            <a:r>
              <a:rPr lang="en-US" b="1" dirty="0" smtClean="0"/>
              <a:t>Positive </a:t>
            </a:r>
            <a:r>
              <a:rPr lang="en-US" b="1" dirty="0"/>
              <a:t>ANA should also raise suspicion of </a:t>
            </a:r>
            <a:r>
              <a:rPr lang="en-US" b="1" dirty="0" smtClean="0"/>
              <a:t>(</a:t>
            </a:r>
            <a:r>
              <a:rPr lang="en-US" b="1" dirty="0"/>
              <a:t>SLE). </a:t>
            </a:r>
            <a:endParaRPr lang="en-US" b="1" dirty="0" smtClean="0"/>
          </a:p>
          <a:p>
            <a:r>
              <a:rPr lang="en-US" b="1" dirty="0" smtClean="0">
                <a:solidFill>
                  <a:srgbClr val="FF0000"/>
                </a:solidFill>
              </a:rPr>
              <a:t>A </a:t>
            </a:r>
            <a:r>
              <a:rPr lang="en-US" b="1" dirty="0">
                <a:solidFill>
                  <a:srgbClr val="FF0000"/>
                </a:solidFill>
              </a:rPr>
              <a:t>positive ANA is a marker for increased risk of anterior uveitis</a:t>
            </a:r>
            <a:r>
              <a:rPr lang="en-US" b="1" dirty="0" smtClean="0">
                <a:solidFill>
                  <a:srgbClr val="FF0000"/>
                </a:solidFill>
              </a:rPr>
              <a:t>.</a:t>
            </a:r>
          </a:p>
          <a:p>
            <a:r>
              <a:rPr lang="en-US" dirty="0" smtClean="0"/>
              <a:t> </a:t>
            </a:r>
            <a:r>
              <a:rPr lang="en-US" dirty="0"/>
              <a:t>Children younger than 6 years at arthritis onset with a positive ANA finding are in the highest risk category for development of uveitis and need slit lamp screening every 3-4 months. Titers do not correlate with disease activity</a:t>
            </a:r>
            <a:r>
              <a:rPr lang="en-US" dirty="0" smtClean="0"/>
              <a:t>.</a:t>
            </a:r>
          </a:p>
        </p:txBody>
      </p:sp>
    </p:spTree>
    <p:extLst>
      <p:ext uri="{BB962C8B-B14F-4D97-AF65-F5344CB8AC3E}">
        <p14:creationId xmlns:p14="http://schemas.microsoft.com/office/powerpoint/2010/main" val="7148902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r>
              <a:rPr lang="en-US" dirty="0" smtClean="0"/>
              <a:t>Older children and adolescents with </a:t>
            </a:r>
            <a:r>
              <a:rPr lang="en-US" dirty="0" err="1" smtClean="0">
                <a:solidFill>
                  <a:schemeClr val="accent1"/>
                </a:solidFill>
              </a:rPr>
              <a:t>polyarticular</a:t>
            </a:r>
            <a:r>
              <a:rPr lang="en-US" dirty="0" smtClean="0">
                <a:solidFill>
                  <a:schemeClr val="accent1"/>
                </a:solidFill>
              </a:rPr>
              <a:t> disease </a:t>
            </a:r>
            <a:r>
              <a:rPr lang="en-US" dirty="0" smtClean="0"/>
              <a:t>should have a </a:t>
            </a:r>
            <a:r>
              <a:rPr lang="en-US" dirty="0" smtClean="0">
                <a:solidFill>
                  <a:srgbClr val="00B050"/>
                </a:solidFill>
              </a:rPr>
              <a:t>rheumatoid factor(RF) and anti-CCP antibody </a:t>
            </a:r>
            <a:r>
              <a:rPr lang="en-US" dirty="0" smtClean="0"/>
              <a:t>performed to identify children with early onset adult rheumatoid arthritis.</a:t>
            </a:r>
          </a:p>
          <a:p>
            <a:endParaRPr lang="en-US" dirty="0" smtClean="0"/>
          </a:p>
          <a:p>
            <a:r>
              <a:rPr lang="en-US" dirty="0" smtClean="0"/>
              <a:t>Approximately 5-15% of patients with </a:t>
            </a:r>
            <a:r>
              <a:rPr lang="en-US" dirty="0" err="1" smtClean="0"/>
              <a:t>polyarticular</a:t>
            </a:r>
            <a:r>
              <a:rPr lang="en-US" dirty="0" smtClean="0"/>
              <a:t> JIA are </a:t>
            </a:r>
            <a:r>
              <a:rPr lang="en-US" dirty="0" err="1" smtClean="0"/>
              <a:t>seropositive</a:t>
            </a:r>
            <a:r>
              <a:rPr lang="en-US" dirty="0" smtClean="0"/>
              <a:t> for RF .</a:t>
            </a:r>
          </a:p>
          <a:p>
            <a:endParaRPr lang="ar-JO" dirty="0"/>
          </a:p>
        </p:txBody>
      </p:sp>
    </p:spTree>
    <p:extLst>
      <p:ext uri="{BB962C8B-B14F-4D97-AF65-F5344CB8AC3E}">
        <p14:creationId xmlns:p14="http://schemas.microsoft.com/office/powerpoint/2010/main" val="781403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Synovial fluid analysis</a:t>
            </a:r>
            <a:endParaRPr lang="ar-JO" dirty="0"/>
          </a:p>
        </p:txBody>
      </p:sp>
      <p:sp>
        <p:nvSpPr>
          <p:cNvPr id="3" name="Content Placeholder 2"/>
          <p:cNvSpPr>
            <a:spLocks noGrp="1"/>
          </p:cNvSpPr>
          <p:nvPr>
            <p:ph idx="1"/>
          </p:nvPr>
        </p:nvSpPr>
        <p:spPr/>
        <p:txBody>
          <a:bodyPr>
            <a:normAutofit fontScale="92500"/>
          </a:bodyPr>
          <a:lstStyle/>
          <a:p>
            <a:pPr>
              <a:buNone/>
            </a:pPr>
            <a:r>
              <a:rPr lang="en-US" dirty="0" smtClean="0">
                <a:solidFill>
                  <a:schemeClr val="tx2">
                    <a:lumMod val="60000"/>
                    <a:lumOff val="40000"/>
                  </a:schemeClr>
                </a:solidFill>
              </a:rPr>
              <a:t>Diagnostic </a:t>
            </a:r>
            <a:r>
              <a:rPr lang="en-US" dirty="0" err="1" smtClean="0">
                <a:solidFill>
                  <a:schemeClr val="tx2">
                    <a:lumMod val="60000"/>
                    <a:lumOff val="40000"/>
                  </a:schemeClr>
                </a:solidFill>
              </a:rPr>
              <a:t>arthrocentesis</a:t>
            </a:r>
            <a:r>
              <a:rPr lang="en-US" dirty="0" smtClean="0">
                <a:solidFill>
                  <a:schemeClr val="tx2">
                    <a:lumMod val="60000"/>
                    <a:lumOff val="40000"/>
                  </a:schemeClr>
                </a:solidFill>
              </a:rPr>
              <a:t> </a:t>
            </a:r>
            <a:r>
              <a:rPr lang="en-US" dirty="0" smtClean="0"/>
              <a:t>may be necessary to exclude </a:t>
            </a:r>
            <a:r>
              <a:rPr lang="en-US" dirty="0" err="1" smtClean="0"/>
              <a:t>suppurative</a:t>
            </a:r>
            <a:r>
              <a:rPr lang="en-US" dirty="0" smtClean="0"/>
              <a:t> arthritis in children who present with acute onset of </a:t>
            </a:r>
            <a:r>
              <a:rPr lang="en-US" dirty="0" err="1" smtClean="0"/>
              <a:t>monarticular</a:t>
            </a:r>
            <a:r>
              <a:rPr lang="en-US" dirty="0" smtClean="0"/>
              <a:t> symptoms. </a:t>
            </a:r>
          </a:p>
          <a:p>
            <a:pPr>
              <a:buNone/>
            </a:pPr>
            <a:r>
              <a:rPr lang="en-US" dirty="0" smtClean="0"/>
              <a:t>The synovial fluid white blood cell count is typically less than 50,000 to 100,000/mm3 and should be predominantly lymphocytes, rather than </a:t>
            </a:r>
            <a:r>
              <a:rPr lang="en-US" dirty="0" err="1" smtClean="0"/>
              <a:t>neutrophils</a:t>
            </a:r>
            <a:r>
              <a:rPr lang="en-US" dirty="0" smtClean="0"/>
              <a:t> seen with </a:t>
            </a:r>
            <a:r>
              <a:rPr lang="en-US" dirty="0" err="1" smtClean="0"/>
              <a:t>suppurative</a:t>
            </a:r>
            <a:r>
              <a:rPr lang="en-US" dirty="0" smtClean="0"/>
              <a:t> arthritis. Gram stain, PCR, and culture should be negative.</a:t>
            </a:r>
            <a:endParaRPr lang="ar-JO" dirty="0"/>
          </a:p>
        </p:txBody>
      </p:sp>
    </p:spTree>
    <p:extLst>
      <p:ext uri="{BB962C8B-B14F-4D97-AF65-F5344CB8AC3E}">
        <p14:creationId xmlns:p14="http://schemas.microsoft.com/office/powerpoint/2010/main" val="1027374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Radiology</a:t>
            </a:r>
            <a:endParaRPr lang="en-US" dirty="0"/>
          </a:p>
        </p:txBody>
      </p:sp>
      <p:sp>
        <p:nvSpPr>
          <p:cNvPr id="3" name="Content Placeholder 2"/>
          <p:cNvSpPr>
            <a:spLocks noGrp="1"/>
          </p:cNvSpPr>
          <p:nvPr>
            <p:ph idx="1"/>
          </p:nvPr>
        </p:nvSpPr>
        <p:spPr/>
        <p:txBody>
          <a:bodyPr>
            <a:normAutofit/>
          </a:bodyPr>
          <a:lstStyle/>
          <a:p>
            <a:r>
              <a:rPr lang="en-US" sz="2400" b="1" dirty="0"/>
              <a:t>Early radiographic changes include</a:t>
            </a:r>
            <a:r>
              <a:rPr lang="en-US" sz="2400" b="1" dirty="0" smtClean="0"/>
              <a:t>:</a:t>
            </a:r>
          </a:p>
          <a:p>
            <a:endParaRPr lang="en-US" sz="2400" b="1" dirty="0"/>
          </a:p>
          <a:p>
            <a:pPr lvl="1"/>
            <a:r>
              <a:rPr lang="en-US" sz="2400" b="1" dirty="0"/>
              <a:t>soft tissue swelling</a:t>
            </a:r>
          </a:p>
          <a:p>
            <a:pPr lvl="1"/>
            <a:r>
              <a:rPr lang="en-US" sz="2400" b="1" dirty="0" err="1"/>
              <a:t>periarticular</a:t>
            </a:r>
            <a:r>
              <a:rPr lang="en-US" sz="2400" b="1" dirty="0"/>
              <a:t> osteopenia</a:t>
            </a:r>
          </a:p>
          <a:p>
            <a:pPr lvl="1"/>
            <a:r>
              <a:rPr lang="en-US" sz="2400" b="1" dirty="0"/>
              <a:t> and periosteal new-bone apposition around</a:t>
            </a:r>
            <a:br>
              <a:rPr lang="en-US" sz="2400" b="1" dirty="0"/>
            </a:br>
            <a:r>
              <a:rPr lang="en-US" sz="2400" b="1" dirty="0"/>
              <a:t>affected </a:t>
            </a:r>
            <a:r>
              <a:rPr lang="en-US" sz="2400" b="1" dirty="0" smtClean="0"/>
              <a:t>joints</a:t>
            </a:r>
          </a:p>
          <a:p>
            <a:pPr lvl="1"/>
            <a:r>
              <a:rPr lang="en-US" sz="2400" b="1" dirty="0" smtClean="0"/>
              <a:t>Erosions of bony </a:t>
            </a:r>
            <a:r>
              <a:rPr lang="en-US" sz="2400" b="1" dirty="0" err="1" smtClean="0"/>
              <a:t>articular</a:t>
            </a:r>
            <a:r>
              <a:rPr lang="en-US" sz="2400" b="1" dirty="0" smtClean="0"/>
              <a:t> surfaces may be a late finding.</a:t>
            </a:r>
          </a:p>
          <a:p>
            <a:pPr lvl="1"/>
            <a:endParaRPr lang="en-US" sz="2400" b="1" dirty="0" smtClean="0"/>
          </a:p>
          <a:p>
            <a:pPr>
              <a:buNone/>
            </a:pPr>
            <a:r>
              <a:rPr lang="en-US" sz="2400" b="1" dirty="0" smtClean="0"/>
              <a:t>         </a:t>
            </a:r>
          </a:p>
          <a:p>
            <a:pPr>
              <a:buNone/>
            </a:pPr>
            <a:r>
              <a:rPr lang="en-US" sz="2400" b="1" dirty="0" smtClean="0"/>
              <a:t>  </a:t>
            </a:r>
            <a:endParaRPr lang="en-US" sz="2400" b="1" dirty="0"/>
          </a:p>
        </p:txBody>
      </p:sp>
    </p:spTree>
    <p:extLst>
      <p:ext uri="{BB962C8B-B14F-4D97-AF65-F5344CB8AC3E}">
        <p14:creationId xmlns:p14="http://schemas.microsoft.com/office/powerpoint/2010/main" val="27055886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1207008" y="-349757"/>
            <a:ext cx="5129785" cy="7543800"/>
          </a:xfrm>
          <a:prstGeom prst="rect">
            <a:avLst/>
          </a:prstGeom>
        </p:spPr>
      </p:pic>
      <p:sp>
        <p:nvSpPr>
          <p:cNvPr id="5" name="Rectangle 4"/>
          <p:cNvSpPr/>
          <p:nvPr/>
        </p:nvSpPr>
        <p:spPr>
          <a:xfrm>
            <a:off x="6977743" y="857250"/>
            <a:ext cx="2166257" cy="51435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50" b="1" dirty="0"/>
              <a:t>Early(6mo duration) radiographic changes of JIA. Soft-tissue swelling and periosteal new bone formation appear adjacent to the 2nd and 4th proximal interphalangeal joints. </a:t>
            </a:r>
            <a:br>
              <a:rPr lang="en-US" sz="1350" b="1" dirty="0"/>
            </a:br>
            <a:endParaRPr lang="en-US" sz="1350" b="1" dirty="0"/>
          </a:p>
        </p:txBody>
      </p:sp>
    </p:spTree>
    <p:extLst>
      <p:ext uri="{BB962C8B-B14F-4D97-AF65-F5344CB8AC3E}">
        <p14:creationId xmlns:p14="http://schemas.microsoft.com/office/powerpoint/2010/main" val="1418743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a:t>Continued active disease may lead to :</a:t>
            </a:r>
          </a:p>
          <a:p>
            <a:pPr lvl="1"/>
            <a:r>
              <a:rPr lang="en-US" sz="2100" b="1" dirty="0"/>
              <a:t>subchondral erosions</a:t>
            </a:r>
          </a:p>
          <a:p>
            <a:pPr lvl="1"/>
            <a:r>
              <a:rPr lang="en-US" sz="2100" b="1" dirty="0"/>
              <a:t> loss of cartilage</a:t>
            </a:r>
          </a:p>
          <a:p>
            <a:pPr lvl="1"/>
            <a:r>
              <a:rPr lang="en-US" sz="2100" b="1" dirty="0"/>
              <a:t> with varying degrees of bony</a:t>
            </a:r>
            <a:br>
              <a:rPr lang="en-US" sz="2100" b="1" dirty="0"/>
            </a:br>
            <a:r>
              <a:rPr lang="en-US" sz="2100" b="1" dirty="0"/>
              <a:t>destruction, and fusion. </a:t>
            </a:r>
          </a:p>
        </p:txBody>
      </p:sp>
    </p:spTree>
    <p:extLst>
      <p:ext uri="{BB962C8B-B14F-4D97-AF65-F5344CB8AC3E}">
        <p14:creationId xmlns:p14="http://schemas.microsoft.com/office/powerpoint/2010/main" val="2604115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864507"/>
            <a:ext cx="5159828" cy="5159828"/>
          </a:xfrm>
          <a:prstGeom prst="rect">
            <a:avLst/>
          </a:prstGeom>
        </p:spPr>
      </p:pic>
      <p:sp>
        <p:nvSpPr>
          <p:cNvPr id="5" name="Rectangle 4"/>
          <p:cNvSpPr/>
          <p:nvPr/>
        </p:nvSpPr>
        <p:spPr>
          <a:xfrm>
            <a:off x="5159829" y="857250"/>
            <a:ext cx="3984172" cy="51435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500" b="1" dirty="0"/>
              <a:t>Radiograph of the cervical spine of a patient with active JIA, showing:</a:t>
            </a:r>
          </a:p>
          <a:p>
            <a:pPr algn="ctr"/>
            <a:r>
              <a:rPr lang="en-US" sz="1500" b="1" dirty="0"/>
              <a:t>1- fusion of the neural arch between</a:t>
            </a:r>
            <a:br>
              <a:rPr lang="en-US" sz="1500" b="1" dirty="0"/>
            </a:br>
            <a:r>
              <a:rPr lang="en-US" sz="1500" b="1" dirty="0"/>
              <a:t>joints C2 and C3,</a:t>
            </a:r>
          </a:p>
          <a:p>
            <a:pPr algn="ctr"/>
            <a:r>
              <a:rPr lang="en-US" sz="1500" b="1" dirty="0"/>
              <a:t>2- narrowing and erosion of the remaining neural arch joints,</a:t>
            </a:r>
          </a:p>
          <a:p>
            <a:pPr algn="ctr"/>
            <a:r>
              <a:rPr lang="en-US" sz="1500" b="1" dirty="0"/>
              <a:t>3- obliteration of the </a:t>
            </a:r>
            <a:r>
              <a:rPr lang="en-US" sz="1500" b="1" dirty="0" err="1"/>
              <a:t>apophyseal</a:t>
            </a:r>
            <a:r>
              <a:rPr lang="en-US" sz="1500" b="1" dirty="0"/>
              <a:t> space, and loss of the normal lordosis </a:t>
            </a:r>
            <a:br>
              <a:rPr lang="en-US" sz="1500" b="1" dirty="0"/>
            </a:br>
            <a:endParaRPr lang="en-US" sz="1500" b="1" dirty="0"/>
          </a:p>
        </p:txBody>
      </p:sp>
    </p:spTree>
    <p:extLst>
      <p:ext uri="{BB962C8B-B14F-4D97-AF65-F5344CB8AC3E}">
        <p14:creationId xmlns:p14="http://schemas.microsoft.com/office/powerpoint/2010/main" val="39753546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1593850"/>
            <a:ext cx="4003220" cy="977900"/>
          </a:xfrm>
        </p:spPr>
        <p:txBody>
          <a:bodyPr>
            <a:normAutofit fontScale="90000"/>
          </a:bodyPr>
          <a:lstStyle/>
          <a:p>
            <a:r>
              <a:rPr lang="en-US" dirty="0" smtClean="0"/>
              <a:t>Differential diagnosis</a:t>
            </a:r>
            <a:endParaRPr lang="en-US" dirty="0"/>
          </a:p>
        </p:txBody>
      </p:sp>
      <p:sp>
        <p:nvSpPr>
          <p:cNvPr id="3" name="Content Placeholder 2"/>
          <p:cNvSpPr>
            <a:spLocks noGrp="1"/>
          </p:cNvSpPr>
          <p:nvPr>
            <p:ph idx="1"/>
          </p:nvPr>
        </p:nvSpPr>
        <p:spPr>
          <a:xfrm>
            <a:off x="971551" y="2774949"/>
            <a:ext cx="4329792" cy="2489202"/>
          </a:xfrm>
        </p:spPr>
        <p:txBody>
          <a:bodyPr>
            <a:normAutofit/>
          </a:bodyPr>
          <a:lstStyle/>
          <a:p>
            <a:r>
              <a:rPr lang="en-US" sz="2400" dirty="0"/>
              <a:t>The diagnosis of JIA is established by the presence of arthritis, the duration of the disease for at least 6 weeks, </a:t>
            </a:r>
            <a:r>
              <a:rPr lang="en-US" sz="2400" dirty="0">
                <a:solidFill>
                  <a:srgbClr val="FF0000"/>
                </a:solidFill>
              </a:rPr>
              <a:t>and exclusion of other possible diagnoses</a:t>
            </a:r>
            <a:r>
              <a:rPr lang="en-US" sz="24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667" y="857251"/>
            <a:ext cx="3702333" cy="5332400"/>
          </a:xfrm>
          <a:prstGeom prst="rect">
            <a:avLst/>
          </a:prstGeom>
        </p:spPr>
      </p:pic>
    </p:spTree>
    <p:extLst>
      <p:ext uri="{BB962C8B-B14F-4D97-AF65-F5344CB8AC3E}">
        <p14:creationId xmlns:p14="http://schemas.microsoft.com/office/powerpoint/2010/main" val="4142892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Pathology </a:t>
            </a:r>
            <a:endParaRPr lang="ar-JO" dirty="0"/>
          </a:p>
        </p:txBody>
      </p:sp>
      <p:sp>
        <p:nvSpPr>
          <p:cNvPr id="3" name="Content Placeholder 2"/>
          <p:cNvSpPr>
            <a:spLocks noGrp="1"/>
          </p:cNvSpPr>
          <p:nvPr>
            <p:ph idx="1"/>
          </p:nvPr>
        </p:nvSpPr>
        <p:spPr>
          <a:xfrm>
            <a:off x="195943" y="1698171"/>
            <a:ext cx="8139358" cy="4963886"/>
          </a:xfrm>
        </p:spPr>
        <p:txBody>
          <a:bodyPr>
            <a:normAutofit lnSpcReduction="10000"/>
          </a:bodyPr>
          <a:lstStyle/>
          <a:p>
            <a:pPr algn="l" rtl="0"/>
            <a:r>
              <a:rPr lang="en-US" sz="2800" dirty="0" smtClean="0"/>
              <a:t>Cell-mediated and </a:t>
            </a:r>
            <a:r>
              <a:rPr lang="en-US" sz="2800" dirty="0" err="1" smtClean="0"/>
              <a:t>humoral</a:t>
            </a:r>
            <a:r>
              <a:rPr lang="en-US" sz="2800" dirty="0" smtClean="0"/>
              <a:t> immunity play a role in the pathogenesis of JIA</a:t>
            </a:r>
          </a:p>
          <a:p>
            <a:pPr algn="l" rtl="0"/>
            <a:r>
              <a:rPr lang="en-US" sz="2800" dirty="0" smtClean="0"/>
              <a:t>The common underlying manifestation is the presence of chronic </a:t>
            </a:r>
            <a:r>
              <a:rPr lang="en-US" sz="2800" dirty="0" err="1" smtClean="0"/>
              <a:t>synovitis</a:t>
            </a:r>
            <a:r>
              <a:rPr lang="en-US" sz="2800" dirty="0" smtClean="0"/>
              <a:t>. </a:t>
            </a:r>
          </a:p>
          <a:p>
            <a:pPr algn="l" rtl="0"/>
            <a:r>
              <a:rPr lang="en-US" sz="2800" dirty="0" smtClean="0"/>
              <a:t> The </a:t>
            </a:r>
            <a:r>
              <a:rPr lang="en-US" sz="2800" dirty="0" err="1" smtClean="0"/>
              <a:t>synovium</a:t>
            </a:r>
            <a:r>
              <a:rPr lang="en-US" sz="2800" dirty="0" smtClean="0"/>
              <a:t> becomes thickened and hyper vascular with infiltration by lymphocytes, along with inflammatory cytokines such as: (TNF-a), (IL-6), IL-1 and IL-17. </a:t>
            </a:r>
          </a:p>
          <a:p>
            <a:pPr algn="l" rtl="0"/>
            <a:r>
              <a:rPr lang="en-US" sz="2800" dirty="0" smtClean="0"/>
              <a:t>The role of </a:t>
            </a:r>
            <a:r>
              <a:rPr lang="en-US" sz="2800" dirty="0" err="1" smtClean="0"/>
              <a:t>humoral</a:t>
            </a:r>
            <a:r>
              <a:rPr lang="en-US" sz="2800" dirty="0" smtClean="0"/>
              <a:t> immunity in is supported by the increased level of </a:t>
            </a:r>
            <a:r>
              <a:rPr lang="en-US" sz="2800" dirty="0" err="1" smtClean="0"/>
              <a:t>autoantibodies</a:t>
            </a:r>
            <a:r>
              <a:rPr lang="en-US" sz="2800" dirty="0" smtClean="0"/>
              <a:t>, such as antinuclear antibodies (ANAs), and by the presence of circulating immune complexes</a:t>
            </a:r>
            <a:endParaRPr lang="ar-JO" sz="2800" dirty="0"/>
          </a:p>
        </p:txBody>
      </p:sp>
    </p:spTree>
    <p:extLst>
      <p:ext uri="{BB962C8B-B14F-4D97-AF65-F5344CB8AC3E}">
        <p14:creationId xmlns:p14="http://schemas.microsoft.com/office/powerpoint/2010/main" val="3539217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normAutofit fontScale="92500"/>
          </a:bodyPr>
          <a:lstStyle/>
          <a:p>
            <a:r>
              <a:rPr lang="en-US" dirty="0"/>
              <a:t>The treatment of JIA focuses on suppressing </a:t>
            </a:r>
            <a:r>
              <a:rPr lang="en-US" dirty="0" smtClean="0"/>
              <a:t>inflammation, preserving </a:t>
            </a:r>
            <a:r>
              <a:rPr lang="en-US" dirty="0"/>
              <a:t>and maximizing function, preventing </a:t>
            </a:r>
            <a:r>
              <a:rPr lang="en-US" dirty="0" smtClean="0"/>
              <a:t>deformity, and </a:t>
            </a:r>
            <a:r>
              <a:rPr lang="en-US" dirty="0"/>
              <a:t>preventing blindness</a:t>
            </a:r>
            <a:r>
              <a:rPr lang="en-US" dirty="0" smtClean="0"/>
              <a:t>.</a:t>
            </a:r>
          </a:p>
          <a:p>
            <a:endParaRPr lang="en-US" dirty="0"/>
          </a:p>
          <a:p>
            <a:r>
              <a:rPr lang="en-US" b="1" dirty="0" err="1">
                <a:effectLst>
                  <a:outerShdw blurRad="38100" dist="38100" dir="2700000" algn="tl">
                    <a:srgbClr val="000000">
                      <a:alpha val="43137"/>
                    </a:srgbClr>
                  </a:outerShdw>
                </a:effectLst>
              </a:rPr>
              <a:t>Nonsteroidal</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anti-inflammatory drugs  :</a:t>
            </a:r>
            <a:r>
              <a:rPr lang="en-US" dirty="0" smtClean="0"/>
              <a:t>(</a:t>
            </a:r>
            <a:r>
              <a:rPr lang="en-US" dirty="0"/>
              <a:t>NSAIDs) are the first choice in the treatment of </a:t>
            </a:r>
            <a:r>
              <a:rPr lang="en-US" dirty="0" smtClean="0"/>
              <a:t>JIA. Naproxen</a:t>
            </a:r>
            <a:r>
              <a:rPr lang="en-US" dirty="0"/>
              <a:t>, </a:t>
            </a:r>
            <a:r>
              <a:rPr lang="en-US" dirty="0" err="1"/>
              <a:t>sulindac</a:t>
            </a:r>
            <a:r>
              <a:rPr lang="en-US" dirty="0"/>
              <a:t>, ibuprofen, indomethacin, and </a:t>
            </a:r>
            <a:r>
              <a:rPr lang="en-US" dirty="0" smtClean="0"/>
              <a:t>others have </a:t>
            </a:r>
            <a:r>
              <a:rPr lang="en-US" dirty="0"/>
              <a:t>been used successfully.</a:t>
            </a:r>
          </a:p>
        </p:txBody>
      </p:sp>
    </p:spTree>
    <p:extLst>
      <p:ext uri="{BB962C8B-B14F-4D97-AF65-F5344CB8AC3E}">
        <p14:creationId xmlns:p14="http://schemas.microsoft.com/office/powerpoint/2010/main" val="20521400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465844" cy="5715000"/>
          </a:xfrm>
        </p:spPr>
        <p:txBody>
          <a:bodyPr>
            <a:normAutofit fontScale="92500" lnSpcReduction="20000"/>
          </a:bodyPr>
          <a:lstStyle/>
          <a:p>
            <a:r>
              <a:rPr lang="en-US" sz="4100" dirty="0" smtClean="0"/>
              <a:t>Second-line medications : </a:t>
            </a:r>
            <a:br>
              <a:rPr lang="en-US" sz="4100" dirty="0" smtClean="0"/>
            </a:br>
            <a:r>
              <a:rPr lang="en-US" sz="4100" b="1" dirty="0" smtClean="0">
                <a:solidFill>
                  <a:schemeClr val="tx1">
                    <a:lumMod val="95000"/>
                    <a:lumOff val="5000"/>
                  </a:schemeClr>
                </a:solidFill>
              </a:rPr>
              <a:t>DMARDs</a:t>
            </a:r>
            <a:r>
              <a:rPr lang="en-US" sz="4100" dirty="0" smtClean="0"/>
              <a:t> such as : </a:t>
            </a:r>
            <a:br>
              <a:rPr lang="en-US" sz="4100" dirty="0" smtClean="0"/>
            </a:br>
            <a:endParaRPr lang="en-US" sz="4100" dirty="0" smtClean="0"/>
          </a:p>
          <a:p>
            <a:r>
              <a:rPr lang="en-US" b="1" dirty="0" smtClean="0">
                <a:effectLst>
                  <a:outerShdw blurRad="38100" dist="38100" dir="2700000" algn="tl">
                    <a:srgbClr val="000000">
                      <a:alpha val="43137"/>
                    </a:srgbClr>
                  </a:outerShdw>
                </a:effectLst>
              </a:rPr>
              <a:t>Hydroxychloroquine </a:t>
            </a:r>
            <a:r>
              <a:rPr lang="en-US" dirty="0" smtClean="0"/>
              <a:t>and</a:t>
            </a:r>
            <a:r>
              <a:rPr lang="en-US" b="1" dirty="0" smtClean="0"/>
              <a:t> </a:t>
            </a:r>
            <a:r>
              <a:rPr lang="en-US" b="1" dirty="0" smtClean="0">
                <a:effectLst>
                  <a:outerShdw blurRad="38100" dist="38100" dir="2700000" algn="tl">
                    <a:srgbClr val="000000">
                      <a:alpha val="43137"/>
                    </a:srgbClr>
                  </a:outerShdw>
                </a:effectLst>
              </a:rPr>
              <a:t>sulfasalazine</a:t>
            </a:r>
            <a:r>
              <a:rPr lang="en-US" dirty="0" smtClean="0"/>
              <a:t/>
            </a:r>
            <a:br>
              <a:rPr lang="en-US" dirty="0" smtClean="0"/>
            </a:br>
            <a:r>
              <a:rPr lang="en-US" dirty="0" smtClean="0"/>
              <a:t>	 </a:t>
            </a:r>
            <a:r>
              <a:rPr lang="en-US" dirty="0"/>
              <a:t>have been used in patients whose arthritis </a:t>
            </a:r>
            <a:r>
              <a:rPr lang="en-US" dirty="0" smtClean="0"/>
              <a:t>is not </a:t>
            </a:r>
            <a:r>
              <a:rPr lang="en-US" dirty="0"/>
              <a:t>completely controlled with NSAIDs alone. </a:t>
            </a:r>
            <a:endParaRPr lang="en-US" dirty="0" smtClean="0"/>
          </a:p>
          <a:p>
            <a:endParaRPr lang="en-US" dirty="0"/>
          </a:p>
          <a:p>
            <a:r>
              <a:rPr lang="en-US" b="1" dirty="0" smtClean="0">
                <a:effectLst>
                  <a:outerShdw blurRad="38100" dist="38100" dir="2700000" algn="tl">
                    <a:srgbClr val="000000">
                      <a:alpha val="43137"/>
                    </a:srgbClr>
                  </a:outerShdw>
                </a:effectLst>
              </a:rPr>
              <a:t>Methotrexate</a:t>
            </a:r>
            <a:r>
              <a:rPr lang="en-US" dirty="0" smtClean="0"/>
              <a:t>, has </a:t>
            </a:r>
            <a:r>
              <a:rPr lang="en-US" dirty="0"/>
              <a:t>become the </a:t>
            </a:r>
            <a:r>
              <a:rPr lang="en-US" u="sng" dirty="0">
                <a:solidFill>
                  <a:srgbClr val="FF0000"/>
                </a:solidFill>
              </a:rPr>
              <a:t>drug </a:t>
            </a:r>
            <a:r>
              <a:rPr lang="en-US" u="sng" dirty="0" smtClean="0">
                <a:solidFill>
                  <a:srgbClr val="FF0000"/>
                </a:solidFill>
              </a:rPr>
              <a:t>of choice </a:t>
            </a:r>
            <a:r>
              <a:rPr lang="en-US" u="sng" dirty="0">
                <a:solidFill>
                  <a:srgbClr val="FF0000"/>
                </a:solidFill>
              </a:rPr>
              <a:t>for </a:t>
            </a:r>
            <a:r>
              <a:rPr lang="en-US" u="sng" dirty="0" err="1">
                <a:solidFill>
                  <a:srgbClr val="FF0000"/>
                </a:solidFill>
              </a:rPr>
              <a:t>polyarticular</a:t>
            </a:r>
            <a:r>
              <a:rPr lang="en-US" u="sng" dirty="0">
                <a:solidFill>
                  <a:srgbClr val="FF0000"/>
                </a:solidFill>
              </a:rPr>
              <a:t> and systemic-onset JIA</a:t>
            </a:r>
            <a:r>
              <a:rPr lang="en-US" dirty="0"/>
              <a:t>, which </a:t>
            </a:r>
            <a:r>
              <a:rPr lang="en-US" dirty="0" smtClean="0"/>
              <a:t>may not </a:t>
            </a:r>
            <a:r>
              <a:rPr lang="en-US" dirty="0"/>
              <a:t>respond to baseline agents alone. </a:t>
            </a:r>
            <a:endParaRPr lang="en-US" dirty="0" smtClean="0"/>
          </a:p>
          <a:p>
            <a:r>
              <a:rPr lang="en-US" dirty="0" smtClean="0"/>
              <a:t>Methotrexate </a:t>
            </a:r>
            <a:r>
              <a:rPr lang="en-US" dirty="0"/>
              <a:t>can </a:t>
            </a:r>
            <a:r>
              <a:rPr lang="en-US" dirty="0" smtClean="0"/>
              <a:t>cause </a:t>
            </a:r>
            <a:r>
              <a:rPr lang="en-US" dirty="0" smtClean="0">
                <a:solidFill>
                  <a:srgbClr val="FF0000"/>
                </a:solidFill>
              </a:rPr>
              <a:t>bone</a:t>
            </a:r>
            <a:r>
              <a:rPr lang="en-US" dirty="0" smtClean="0"/>
              <a:t> </a:t>
            </a:r>
            <a:r>
              <a:rPr lang="en-US" dirty="0">
                <a:solidFill>
                  <a:srgbClr val="FF0000"/>
                </a:solidFill>
              </a:rPr>
              <a:t>marrow suppression </a:t>
            </a:r>
            <a:r>
              <a:rPr lang="en-US" dirty="0"/>
              <a:t>and </a:t>
            </a:r>
            <a:r>
              <a:rPr lang="en-US" dirty="0">
                <a:solidFill>
                  <a:srgbClr val="FF0000"/>
                </a:solidFill>
              </a:rPr>
              <a:t>hepatotoxicity</a:t>
            </a:r>
            <a:r>
              <a:rPr lang="en-US" dirty="0"/>
              <a:t>; regular </a:t>
            </a:r>
            <a:r>
              <a:rPr lang="en-US" dirty="0" smtClean="0"/>
              <a:t>monitoring </a:t>
            </a:r>
            <a:r>
              <a:rPr lang="en-US" dirty="0"/>
              <a:t>can minimize these risks.</a:t>
            </a:r>
          </a:p>
        </p:txBody>
      </p:sp>
    </p:spTree>
    <p:extLst>
      <p:ext uri="{BB962C8B-B14F-4D97-AF65-F5344CB8AC3E}">
        <p14:creationId xmlns:p14="http://schemas.microsoft.com/office/powerpoint/2010/main" val="3570644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876924"/>
            <a:ext cx="7290055" cy="5119142"/>
          </a:xfrm>
        </p:spPr>
        <p:txBody>
          <a:bodyPr>
            <a:normAutofit/>
          </a:bodyPr>
          <a:lstStyle/>
          <a:p>
            <a:r>
              <a:rPr lang="en-US" sz="2800" b="1" dirty="0" smtClean="0">
                <a:effectLst>
                  <a:outerShdw blurRad="38100" dist="38100" dir="2700000" algn="tl">
                    <a:srgbClr val="000000">
                      <a:alpha val="43137"/>
                    </a:srgbClr>
                  </a:outerShdw>
                </a:effectLst>
              </a:rPr>
              <a:t>Biologic </a:t>
            </a:r>
            <a:r>
              <a:rPr lang="en-US" sz="2800" b="1" dirty="0">
                <a:effectLst>
                  <a:outerShdw blurRad="38100" dist="38100" dir="2700000" algn="tl">
                    <a:srgbClr val="000000">
                      <a:alpha val="43137"/>
                    </a:srgbClr>
                  </a:outerShdw>
                </a:effectLst>
              </a:rPr>
              <a:t>agents that inhibit TNF-α and block the </a:t>
            </a:r>
            <a:r>
              <a:rPr lang="en-US" sz="2800" b="1" dirty="0" smtClean="0">
                <a:effectLst>
                  <a:outerShdw blurRad="38100" dist="38100" dir="2700000" algn="tl">
                    <a:srgbClr val="000000">
                      <a:alpha val="43137"/>
                    </a:srgbClr>
                  </a:outerShdw>
                </a:effectLst>
              </a:rPr>
              <a:t>inflammatory cascade</a:t>
            </a:r>
            <a:r>
              <a:rPr lang="en-US" sz="2800" dirty="0"/>
              <a:t>, including </a:t>
            </a:r>
            <a:r>
              <a:rPr lang="en-US" sz="2800" dirty="0" err="1"/>
              <a:t>etanercept</a:t>
            </a:r>
            <a:r>
              <a:rPr lang="en-US" sz="2800" dirty="0"/>
              <a:t>, infliximab, and </a:t>
            </a:r>
            <a:r>
              <a:rPr lang="en-US" sz="2800" dirty="0" smtClean="0"/>
              <a:t>adalimumab, are </a:t>
            </a:r>
            <a:r>
              <a:rPr lang="en-US" sz="2800" dirty="0"/>
              <a:t>effective in the treatment of JIA</a:t>
            </a:r>
            <a:r>
              <a:rPr lang="en-US" sz="2800" dirty="0" smtClean="0"/>
              <a:t>.</a:t>
            </a:r>
          </a:p>
          <a:p>
            <a:pPr>
              <a:buNone/>
            </a:pPr>
            <a:r>
              <a:rPr lang="en-US" sz="2800" dirty="0" smtClean="0"/>
              <a:t>     </a:t>
            </a:r>
            <a:r>
              <a:rPr lang="en-US" sz="2800" dirty="0"/>
              <a:t>The risks of these </a:t>
            </a:r>
            <a:r>
              <a:rPr lang="en-US" sz="2800" dirty="0" smtClean="0"/>
              <a:t>agents are </a:t>
            </a:r>
            <a:r>
              <a:rPr lang="en-US" sz="2800" dirty="0"/>
              <a:t>greater, </a:t>
            </a:r>
            <a:r>
              <a:rPr lang="en-US" sz="2800" dirty="0" smtClean="0"/>
              <a:t>include </a:t>
            </a:r>
            <a:r>
              <a:rPr lang="en-US" sz="2800" dirty="0">
                <a:solidFill>
                  <a:srgbClr val="FF0000"/>
                </a:solidFill>
              </a:rPr>
              <a:t>serious infection </a:t>
            </a:r>
            <a:r>
              <a:rPr lang="en-US" sz="2800" dirty="0"/>
              <a:t>and, </a:t>
            </a:r>
            <a:r>
              <a:rPr lang="en-US" sz="2800" dirty="0" smtClean="0"/>
              <a:t>possibly</a:t>
            </a:r>
            <a:r>
              <a:rPr lang="en-US" sz="2800" dirty="0"/>
              <a:t>, increased risk of malignancy. </a:t>
            </a:r>
            <a:endParaRPr lang="en-US" sz="2800" dirty="0" smtClean="0"/>
          </a:p>
          <a:p>
            <a:r>
              <a:rPr lang="en-US" sz="2800" b="1" dirty="0" err="1" smtClean="0"/>
              <a:t>Anakinra</a:t>
            </a:r>
            <a:r>
              <a:rPr lang="en-US" sz="2800" b="1" dirty="0"/>
              <a:t>, an </a:t>
            </a:r>
            <a:r>
              <a:rPr lang="en-US" sz="2800" b="1" dirty="0" smtClean="0"/>
              <a:t>interleukin-1receptor </a:t>
            </a:r>
            <a:r>
              <a:rPr lang="en-US" sz="2800" b="1" dirty="0"/>
              <a:t>antagonist</a:t>
            </a:r>
            <a:r>
              <a:rPr lang="en-US" sz="2800" dirty="0"/>
              <a:t>, is very beneficial in the treatment of </a:t>
            </a:r>
            <a:r>
              <a:rPr lang="en-US" sz="2800" dirty="0" smtClean="0"/>
              <a:t>the systemic </a:t>
            </a:r>
            <a:r>
              <a:rPr lang="en-US" sz="2800" dirty="0"/>
              <a:t>features of systemic-onset JIA</a:t>
            </a:r>
            <a:r>
              <a:rPr lang="en-US" dirty="0"/>
              <a:t>.</a:t>
            </a:r>
          </a:p>
        </p:txBody>
      </p:sp>
    </p:spTree>
    <p:extLst>
      <p:ext uri="{BB962C8B-B14F-4D97-AF65-F5344CB8AC3E}">
        <p14:creationId xmlns:p14="http://schemas.microsoft.com/office/powerpoint/2010/main" val="11530605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310" y="921895"/>
            <a:ext cx="7290055" cy="4023360"/>
          </a:xfrm>
        </p:spPr>
        <p:txBody>
          <a:bodyPr>
            <a:noAutofit/>
          </a:bodyPr>
          <a:lstStyle/>
          <a:p>
            <a:r>
              <a:rPr lang="en-US" sz="2520" b="1" dirty="0">
                <a:effectLst>
                  <a:outerShdw blurRad="38100" dist="38100" dir="2700000" algn="tl">
                    <a:srgbClr val="000000">
                      <a:alpha val="43137"/>
                    </a:srgbClr>
                  </a:outerShdw>
                </a:effectLst>
              </a:rPr>
              <a:t>Systemic corticosteroid </a:t>
            </a:r>
            <a:r>
              <a:rPr lang="en-US" sz="2520" b="1" dirty="0" smtClean="0">
                <a:effectLst>
                  <a:outerShdw blurRad="38100" dist="38100" dir="2700000" algn="tl">
                    <a:srgbClr val="000000">
                      <a:alpha val="43137"/>
                    </a:srgbClr>
                  </a:outerShdw>
                </a:effectLst>
              </a:rPr>
              <a:t>medications</a:t>
            </a:r>
            <a:r>
              <a:rPr lang="en-US" sz="2520" dirty="0"/>
              <a:t>, such as prednisone and prednisolone, should be </a:t>
            </a:r>
            <a:r>
              <a:rPr lang="en-US" sz="2520" dirty="0" smtClean="0">
                <a:solidFill>
                  <a:srgbClr val="FF0000"/>
                </a:solidFill>
              </a:rPr>
              <a:t>avoided</a:t>
            </a:r>
            <a:r>
              <a:rPr lang="en-US" sz="2520" dirty="0" smtClean="0"/>
              <a:t> in </a:t>
            </a:r>
            <a:r>
              <a:rPr lang="en-US" sz="2520" dirty="0"/>
              <a:t>all but the most extreme circumstances, such as for </a:t>
            </a:r>
            <a:r>
              <a:rPr lang="en-US" sz="2520" dirty="0" smtClean="0"/>
              <a:t>severe systemic-onset </a:t>
            </a:r>
            <a:r>
              <a:rPr lang="en-US" sz="2520" dirty="0"/>
              <a:t>JIA with internal organ involvement or for </a:t>
            </a:r>
            <a:r>
              <a:rPr lang="en-US" sz="2520" dirty="0" smtClean="0"/>
              <a:t>significant </a:t>
            </a:r>
            <a:r>
              <a:rPr lang="en-US" sz="2520" dirty="0"/>
              <a:t>active arthritis leading to the inability to ambulate. </a:t>
            </a:r>
            <a:endParaRPr lang="en-US" sz="2520" dirty="0" smtClean="0"/>
          </a:p>
          <a:p>
            <a:endParaRPr lang="en-US" sz="2520" dirty="0"/>
          </a:p>
          <a:p>
            <a:r>
              <a:rPr lang="en-US" sz="2520" dirty="0" smtClean="0"/>
              <a:t>In </a:t>
            </a:r>
            <a:r>
              <a:rPr lang="en-US" sz="2520" dirty="0"/>
              <a:t>this circumstance, the corticosteroids are used as </a:t>
            </a:r>
            <a:r>
              <a:rPr lang="en-US" sz="2520" b="1" u="sng" dirty="0" smtClean="0"/>
              <a:t>bridging therapy</a:t>
            </a:r>
            <a:r>
              <a:rPr lang="en-US" sz="2520" b="1" dirty="0" smtClean="0"/>
              <a:t> </a:t>
            </a:r>
            <a:r>
              <a:rPr lang="en-US" sz="2520" dirty="0"/>
              <a:t>until other medications take effect. </a:t>
            </a:r>
            <a:r>
              <a:rPr lang="en-US" sz="2520" dirty="0" smtClean="0"/>
              <a:t/>
            </a:r>
            <a:br>
              <a:rPr lang="en-US" sz="2520" dirty="0" smtClean="0"/>
            </a:br>
            <a:r>
              <a:rPr lang="en-US" sz="2520" dirty="0" smtClean="0"/>
              <a:t>For </a:t>
            </a:r>
            <a:r>
              <a:rPr lang="en-US" sz="2520" dirty="0"/>
              <a:t>patients </a:t>
            </a:r>
            <a:r>
              <a:rPr lang="en-US" sz="2520" dirty="0" smtClean="0"/>
              <a:t>with a </a:t>
            </a:r>
            <a:r>
              <a:rPr lang="en-US" sz="2520" dirty="0"/>
              <a:t>few isolated inflamed joints, i</a:t>
            </a:r>
            <a:r>
              <a:rPr lang="en-US" sz="2520" b="1" dirty="0"/>
              <a:t>ntra-articular</a:t>
            </a:r>
            <a:r>
              <a:rPr lang="en-US" sz="2520" dirty="0"/>
              <a:t> </a:t>
            </a:r>
            <a:r>
              <a:rPr lang="en-US" sz="2520" dirty="0" smtClean="0"/>
              <a:t>corticosteroids may </a:t>
            </a:r>
            <a:r>
              <a:rPr lang="en-US" sz="2520" dirty="0"/>
              <a:t>be helpful.</a:t>
            </a:r>
            <a:endParaRPr lang="en-US" sz="2520" dirty="0" smtClean="0"/>
          </a:p>
          <a:p>
            <a:endParaRPr lang="en-US" sz="2520" dirty="0"/>
          </a:p>
          <a:p>
            <a:endParaRPr lang="en-US" sz="2520" dirty="0"/>
          </a:p>
        </p:txBody>
      </p:sp>
    </p:spTree>
    <p:extLst>
      <p:ext uri="{BB962C8B-B14F-4D97-AF65-F5344CB8AC3E}">
        <p14:creationId xmlns:p14="http://schemas.microsoft.com/office/powerpoint/2010/main" val="3079834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a:buNone/>
            </a:pPr>
            <a:r>
              <a:rPr lang="en-US" dirty="0" smtClean="0"/>
              <a:t>- American College of Rheumatology (ACR) criteria for </a:t>
            </a:r>
            <a:r>
              <a:rPr lang="en-US" b="1" dirty="0" smtClean="0"/>
              <a:t>complete remission </a:t>
            </a:r>
            <a:r>
              <a:rPr lang="en-US" dirty="0" smtClean="0"/>
              <a:t>are as follows</a:t>
            </a:r>
            <a:r>
              <a:rPr lang="en-US" baseline="30000" dirty="0" smtClean="0"/>
              <a:t>  </a:t>
            </a:r>
            <a:r>
              <a:rPr lang="en-US" dirty="0" smtClean="0"/>
              <a:t>:</a:t>
            </a:r>
          </a:p>
          <a:p>
            <a:endParaRPr lang="en-US" sz="2800" dirty="0" smtClean="0"/>
          </a:p>
          <a:p>
            <a:r>
              <a:rPr lang="en-US" sz="2800" dirty="0" smtClean="0"/>
              <a:t>No inflammatory joint pain </a:t>
            </a:r>
          </a:p>
          <a:p>
            <a:r>
              <a:rPr lang="en-US" sz="2800" dirty="0" smtClean="0"/>
              <a:t>No morning stiffness </a:t>
            </a:r>
          </a:p>
          <a:p>
            <a:r>
              <a:rPr lang="en-US" sz="2800" dirty="0" smtClean="0"/>
              <a:t>No fatigue </a:t>
            </a:r>
          </a:p>
          <a:p>
            <a:r>
              <a:rPr lang="en-US" sz="2800" dirty="0" smtClean="0"/>
              <a:t>No </a:t>
            </a:r>
            <a:r>
              <a:rPr lang="en-US" sz="2800" dirty="0" err="1" smtClean="0"/>
              <a:t>synovitis</a:t>
            </a:r>
            <a:r>
              <a:rPr lang="en-US" sz="2800" dirty="0" smtClean="0"/>
              <a:t> </a:t>
            </a:r>
          </a:p>
          <a:p>
            <a:r>
              <a:rPr lang="en-US" sz="2800" dirty="0" smtClean="0"/>
              <a:t>No progression of damage, as determined in sequential radiographic examinations </a:t>
            </a:r>
          </a:p>
          <a:p>
            <a:r>
              <a:rPr lang="en-US" sz="2800" dirty="0" smtClean="0"/>
              <a:t>No elevation of the erythrocyte sedimentation rate (ESR) and C-reactive protein (CRP) levels </a:t>
            </a:r>
          </a:p>
          <a:p>
            <a:endParaRPr lang="ar-JO" dirty="0"/>
          </a:p>
        </p:txBody>
      </p:sp>
    </p:spTree>
    <p:extLst>
      <p:ext uri="{BB962C8B-B14F-4D97-AF65-F5344CB8AC3E}">
        <p14:creationId xmlns:p14="http://schemas.microsoft.com/office/powerpoint/2010/main" val="3299438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324" y="2370473"/>
            <a:ext cx="7290054" cy="1499616"/>
          </a:xfrm>
        </p:spPr>
        <p:txBody>
          <a:bodyPr/>
          <a:lstStyle/>
          <a:p>
            <a:pPr algn="ctr"/>
            <a:r>
              <a:rPr lang="en-US" dirty="0" smtClean="0"/>
              <a:t>Thank you</a:t>
            </a:r>
            <a:endParaRPr lang="en-US" dirty="0"/>
          </a:p>
        </p:txBody>
      </p:sp>
    </p:spTree>
    <p:extLst>
      <p:ext uri="{BB962C8B-B14F-4D97-AF65-F5344CB8AC3E}">
        <p14:creationId xmlns:p14="http://schemas.microsoft.com/office/powerpoint/2010/main" val="105754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a:t>
            </a:r>
            <a:endParaRPr lang="ar-JO" dirty="0"/>
          </a:p>
        </p:txBody>
      </p:sp>
      <p:sp>
        <p:nvSpPr>
          <p:cNvPr id="3" name="Content Placeholder 2"/>
          <p:cNvSpPr>
            <a:spLocks noGrp="1"/>
          </p:cNvSpPr>
          <p:nvPr>
            <p:ph idx="1"/>
          </p:nvPr>
        </p:nvSpPr>
        <p:spPr>
          <a:xfrm>
            <a:off x="206829" y="1872344"/>
            <a:ext cx="8139358" cy="4789714"/>
          </a:xfrm>
        </p:spPr>
        <p:txBody>
          <a:bodyPr>
            <a:normAutofit fontScale="70000" lnSpcReduction="20000"/>
          </a:bodyPr>
          <a:lstStyle/>
          <a:p>
            <a:pPr algn="l" rtl="0">
              <a:buNone/>
            </a:pPr>
            <a:r>
              <a:rPr lang="en-US" sz="4600" dirty="0" smtClean="0"/>
              <a:t>All subtypes of JIA, share common symptoms:</a:t>
            </a:r>
          </a:p>
          <a:p>
            <a:pPr marL="742950" indent="-742950" algn="l" rtl="0">
              <a:buFont typeface="+mj-lt"/>
              <a:buAutoNum type="arabicPeriod"/>
            </a:pPr>
            <a:r>
              <a:rPr lang="en-US" sz="2800" dirty="0" smtClean="0"/>
              <a:t> </a:t>
            </a:r>
            <a:r>
              <a:rPr lang="en-US" sz="4000" dirty="0" smtClean="0"/>
              <a:t>Joint swelling</a:t>
            </a:r>
          </a:p>
          <a:p>
            <a:pPr marL="514350" indent="-514350" algn="l" rtl="0">
              <a:buFont typeface="+mj-lt"/>
              <a:buAutoNum type="arabicPeriod"/>
            </a:pPr>
            <a:r>
              <a:rPr lang="en-US" sz="4000" dirty="0" smtClean="0"/>
              <a:t>morning stiffness .</a:t>
            </a:r>
          </a:p>
          <a:p>
            <a:pPr marL="514350" indent="-514350" algn="l" rtl="0">
              <a:buFont typeface="+mj-lt"/>
              <a:buAutoNum type="arabicPeriod"/>
            </a:pPr>
            <a:r>
              <a:rPr lang="en-US" sz="4000" dirty="0" smtClean="0"/>
              <a:t>pain, and limited movement of a joint.</a:t>
            </a:r>
          </a:p>
          <a:p>
            <a:pPr marL="514350" indent="-514350" algn="l" rtl="0">
              <a:buFont typeface="+mj-lt"/>
              <a:buAutoNum type="arabicPeriod"/>
            </a:pPr>
            <a:r>
              <a:rPr lang="en-US" sz="4000" dirty="0" smtClean="0"/>
              <a:t>Limping or problems using a limb.</a:t>
            </a:r>
          </a:p>
          <a:p>
            <a:pPr marL="514350" indent="-514350" algn="l" rtl="0">
              <a:buFont typeface="+mj-lt"/>
              <a:buAutoNum type="arabicPeriod"/>
            </a:pPr>
            <a:r>
              <a:rPr lang="en-US" sz="4000" dirty="0" smtClean="0"/>
              <a:t>Spiking fevers</a:t>
            </a:r>
          </a:p>
          <a:p>
            <a:pPr marL="514350" indent="-514350" algn="l" rtl="0">
              <a:buFont typeface="+mj-lt"/>
              <a:buAutoNum type="arabicPeriod"/>
            </a:pPr>
            <a:r>
              <a:rPr lang="en-US" sz="4000" dirty="0" smtClean="0"/>
              <a:t>Rash </a:t>
            </a:r>
          </a:p>
          <a:p>
            <a:pPr marL="514350" indent="-514350" algn="l" rtl="0">
              <a:buFont typeface="+mj-lt"/>
              <a:buAutoNum type="arabicPeriod"/>
            </a:pPr>
            <a:r>
              <a:rPr lang="en-US" sz="4000" dirty="0" smtClean="0"/>
              <a:t>Eye involvement : </a:t>
            </a:r>
            <a:r>
              <a:rPr lang="en-US" sz="4000" dirty="0" err="1" smtClean="0"/>
              <a:t>uveitits</a:t>
            </a:r>
            <a:r>
              <a:rPr lang="en-US" sz="4000" dirty="0" smtClean="0"/>
              <a:t> , </a:t>
            </a:r>
            <a:r>
              <a:rPr lang="en-US" sz="4000" dirty="0" err="1" smtClean="0"/>
              <a:t>iritis</a:t>
            </a:r>
            <a:r>
              <a:rPr lang="en-US" sz="4000" dirty="0" smtClean="0"/>
              <a:t> . (Red eyes )</a:t>
            </a:r>
          </a:p>
          <a:p>
            <a:pPr marL="514350" indent="-514350" algn="l" rtl="0">
              <a:buFont typeface="+mj-lt"/>
              <a:buAutoNum type="arabicPeriod"/>
            </a:pPr>
            <a:r>
              <a:rPr lang="en-US" sz="4000" dirty="0" smtClean="0"/>
              <a:t>Unspecific symptoms like : lethargy, reduced physical activity, and poor appetite .</a:t>
            </a:r>
          </a:p>
          <a:p>
            <a:pPr marL="514350" indent="-514350" algn="l" rtl="0">
              <a:buFont typeface="+mj-lt"/>
              <a:buAutoNum type="arabicPeriod"/>
            </a:pPr>
            <a:endParaRPr lang="en-US" sz="4000" dirty="0" smtClean="0"/>
          </a:p>
        </p:txBody>
      </p:sp>
    </p:spTree>
    <p:extLst>
      <p:ext uri="{BB962C8B-B14F-4D97-AF65-F5344CB8AC3E}">
        <p14:creationId xmlns:p14="http://schemas.microsoft.com/office/powerpoint/2010/main" val="1237008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174171"/>
            <a:ext cx="7543800" cy="1687576"/>
          </a:xfrm>
        </p:spPr>
        <p:txBody>
          <a:bodyPr/>
          <a:lstStyle/>
          <a:p>
            <a:r>
              <a:rPr lang="en-US" b="1" dirty="0" smtClean="0"/>
              <a:t>Systemic onset JIA</a:t>
            </a:r>
            <a:endParaRPr lang="ar-JO" dirty="0"/>
          </a:p>
        </p:txBody>
      </p:sp>
      <p:sp>
        <p:nvSpPr>
          <p:cNvPr id="3" name="Content Placeholder 2"/>
          <p:cNvSpPr>
            <a:spLocks noGrp="1"/>
          </p:cNvSpPr>
          <p:nvPr>
            <p:ph idx="1"/>
          </p:nvPr>
        </p:nvSpPr>
        <p:spPr>
          <a:xfrm>
            <a:off x="446314" y="1727200"/>
            <a:ext cx="7758358" cy="4673600"/>
          </a:xfrm>
        </p:spPr>
        <p:txBody>
          <a:bodyPr>
            <a:normAutofit/>
          </a:bodyPr>
          <a:lstStyle/>
          <a:p>
            <a:pPr algn="l" rtl="0"/>
            <a:r>
              <a:rPr lang="en-US" sz="2800" dirty="0" smtClean="0"/>
              <a:t>Or also </a:t>
            </a:r>
            <a:r>
              <a:rPr lang="en-US" sz="2800" b="1" dirty="0" smtClean="0"/>
              <a:t>called juvenile form of Still's disease</a:t>
            </a:r>
          </a:p>
          <a:p>
            <a:pPr algn="l" rtl="0"/>
            <a:r>
              <a:rPr lang="en-US" sz="2800" dirty="0" smtClean="0"/>
              <a:t>In this type ( 10% ) patients do not present with onset of arthritis but rather with </a:t>
            </a:r>
            <a:r>
              <a:rPr lang="en-US" sz="2800" b="1" dirty="0" smtClean="0">
                <a:solidFill>
                  <a:srgbClr val="FF0000"/>
                </a:solidFill>
              </a:rPr>
              <a:t>preceding systemic inflammation</a:t>
            </a:r>
            <a:r>
              <a:rPr lang="en-US" sz="2800" dirty="0" smtClean="0"/>
              <a:t>.</a:t>
            </a:r>
          </a:p>
          <a:p>
            <a:pPr algn="l" rtl="0"/>
            <a:r>
              <a:rPr lang="en-US" sz="2800" dirty="0" smtClean="0"/>
              <a:t>A definite diagnosis of systemic-onset JIA </a:t>
            </a:r>
            <a:r>
              <a:rPr lang="en-US" sz="2800" dirty="0" smtClean="0">
                <a:solidFill>
                  <a:srgbClr val="FF0000"/>
                </a:solidFill>
              </a:rPr>
              <a:t>must await</a:t>
            </a:r>
            <a:r>
              <a:rPr lang="en-US" sz="2800" dirty="0" smtClean="0"/>
              <a:t> the development of arthritis.</a:t>
            </a:r>
          </a:p>
          <a:p>
            <a:pPr algn="l" rtl="0"/>
            <a:r>
              <a:rPr lang="en-US" sz="2800" dirty="0" smtClean="0"/>
              <a:t>The arthritis of JIA follows the systemic inflammation by </a:t>
            </a:r>
            <a:r>
              <a:rPr lang="en-US" sz="2800" dirty="0" smtClean="0">
                <a:solidFill>
                  <a:srgbClr val="FF0000"/>
                </a:solidFill>
              </a:rPr>
              <a:t>6 weeks to 6 months</a:t>
            </a:r>
            <a:r>
              <a:rPr lang="en-US" sz="2800" dirty="0" smtClean="0"/>
              <a:t>. The arthritis is typically </a:t>
            </a:r>
            <a:r>
              <a:rPr lang="en-US" sz="2800" dirty="0" err="1" smtClean="0">
                <a:solidFill>
                  <a:srgbClr val="FF0000"/>
                </a:solidFill>
              </a:rPr>
              <a:t>polyarticular</a:t>
            </a:r>
            <a:r>
              <a:rPr lang="en-US" sz="2800" dirty="0" smtClean="0"/>
              <a:t> in nature and can be </a:t>
            </a:r>
            <a:r>
              <a:rPr lang="en-US" sz="2800" dirty="0" smtClean="0">
                <a:solidFill>
                  <a:srgbClr val="FF0000"/>
                </a:solidFill>
              </a:rPr>
              <a:t>extensive</a:t>
            </a:r>
            <a:r>
              <a:rPr lang="en-US" sz="2800" dirty="0" smtClean="0"/>
              <a:t> and </a:t>
            </a:r>
            <a:r>
              <a:rPr lang="en-US" sz="2800" dirty="0" smtClean="0">
                <a:solidFill>
                  <a:srgbClr val="FF0000"/>
                </a:solidFill>
              </a:rPr>
              <a:t>resistant</a:t>
            </a:r>
            <a:r>
              <a:rPr lang="en-US" sz="2800" dirty="0" smtClean="0"/>
              <a:t> to treatment</a:t>
            </a:r>
          </a:p>
          <a:p>
            <a:pPr algn="l" rtl="0"/>
            <a:endParaRPr lang="ar-JO" sz="2800" dirty="0"/>
          </a:p>
        </p:txBody>
      </p:sp>
    </p:spTree>
    <p:extLst>
      <p:ext uri="{BB962C8B-B14F-4D97-AF65-F5344CB8AC3E}">
        <p14:creationId xmlns:p14="http://schemas.microsoft.com/office/powerpoint/2010/main" val="795002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1"/>
            <a:ext cx="7543800" cy="1480457"/>
          </a:xfrm>
        </p:spPr>
        <p:txBody>
          <a:bodyPr/>
          <a:lstStyle/>
          <a:p>
            <a:r>
              <a:rPr lang="en-US" b="1" dirty="0" smtClean="0"/>
              <a:t>Systemic onset JIA</a:t>
            </a:r>
            <a:endParaRPr lang="ar-JO" dirty="0"/>
          </a:p>
        </p:txBody>
      </p:sp>
      <p:sp>
        <p:nvSpPr>
          <p:cNvPr id="3" name="Content Placeholder 2"/>
          <p:cNvSpPr>
            <a:spLocks noGrp="1"/>
          </p:cNvSpPr>
          <p:nvPr>
            <p:ph idx="1"/>
          </p:nvPr>
        </p:nvSpPr>
        <p:spPr>
          <a:xfrm>
            <a:off x="315687" y="1161143"/>
            <a:ext cx="8019614" cy="5145314"/>
          </a:xfrm>
        </p:spPr>
        <p:txBody>
          <a:bodyPr>
            <a:normAutofit fontScale="92500" lnSpcReduction="10000"/>
          </a:bodyPr>
          <a:lstStyle/>
          <a:p>
            <a:pPr algn="l" rtl="0"/>
            <a:endParaRPr lang="en-US" dirty="0" smtClean="0"/>
          </a:p>
          <a:p>
            <a:pPr algn="l" rtl="0"/>
            <a:r>
              <a:rPr lang="en-US" sz="2800" dirty="0" smtClean="0"/>
              <a:t>Typical</a:t>
            </a:r>
            <a:r>
              <a:rPr lang="en-US" sz="2800" b="1" dirty="0" smtClean="0">
                <a:solidFill>
                  <a:srgbClr val="FF0000"/>
                </a:solidFill>
              </a:rPr>
              <a:t>, spiking fever </a:t>
            </a:r>
            <a:r>
              <a:rPr lang="en-US" sz="2800" dirty="0" smtClean="0"/>
              <a:t>( up to 39 ),  once or twice per day, of at least 2 weeks’ duration.</a:t>
            </a:r>
          </a:p>
          <a:p>
            <a:pPr algn="l" rtl="0"/>
            <a:r>
              <a:rPr lang="en-US" sz="2800" dirty="0" smtClean="0">
                <a:solidFill>
                  <a:srgbClr val="FF0000"/>
                </a:solidFill>
              </a:rPr>
              <a:t>salmon-pink </a:t>
            </a:r>
            <a:r>
              <a:rPr lang="en-US" sz="2800" dirty="0" err="1" smtClean="0">
                <a:solidFill>
                  <a:srgbClr val="FF0000"/>
                </a:solidFill>
              </a:rPr>
              <a:t>macules</a:t>
            </a:r>
            <a:r>
              <a:rPr lang="en-US" sz="2800" dirty="0" smtClean="0"/>
              <a:t> of different sizes </a:t>
            </a:r>
            <a:r>
              <a:rPr lang="en-US" sz="2800" dirty="0" smtClean="0">
                <a:solidFill>
                  <a:schemeClr val="accent2">
                    <a:lumMod val="75000"/>
                  </a:schemeClr>
                </a:solidFill>
              </a:rPr>
              <a:t>accompanies febrile periods </a:t>
            </a:r>
            <a:r>
              <a:rPr lang="en-US" sz="2800" dirty="0" smtClean="0"/>
              <a:t>seen on trunk and proximal extremities or over pressure areas.</a:t>
            </a:r>
          </a:p>
          <a:p>
            <a:pPr algn="l" rtl="0"/>
            <a:r>
              <a:rPr lang="en-US" sz="2800" dirty="0" smtClean="0"/>
              <a:t>Constitutional symptoms : malaise , </a:t>
            </a:r>
            <a:r>
              <a:rPr lang="en-US" sz="2800" dirty="0" err="1" smtClean="0"/>
              <a:t>arthralgia</a:t>
            </a:r>
            <a:r>
              <a:rPr lang="en-US" sz="2800" dirty="0" smtClean="0"/>
              <a:t> , </a:t>
            </a:r>
            <a:r>
              <a:rPr lang="en-US" sz="2800" dirty="0" err="1" smtClean="0"/>
              <a:t>myalgia</a:t>
            </a:r>
            <a:r>
              <a:rPr lang="en-US" sz="2800" dirty="0" smtClean="0"/>
              <a:t> and sometimes FTT .</a:t>
            </a:r>
          </a:p>
          <a:p>
            <a:pPr algn="l" rtl="0"/>
            <a:r>
              <a:rPr lang="en-US" sz="2800" b="1" dirty="0" err="1" smtClean="0">
                <a:solidFill>
                  <a:srgbClr val="FF0000"/>
                </a:solidFill>
              </a:rPr>
              <a:t>Hepatosplenomegaly</a:t>
            </a:r>
            <a:r>
              <a:rPr lang="en-US" sz="2800" dirty="0" smtClean="0"/>
              <a:t> occurs in 70% of children. </a:t>
            </a:r>
          </a:p>
          <a:p>
            <a:pPr algn="l" rtl="0"/>
            <a:r>
              <a:rPr lang="en-US" sz="2800" dirty="0" smtClean="0"/>
              <a:t>Generalized </a:t>
            </a:r>
            <a:r>
              <a:rPr lang="en-US" sz="2800" dirty="0" err="1" smtClean="0"/>
              <a:t>lymphadenopathy</a:t>
            </a:r>
            <a:r>
              <a:rPr lang="en-US" sz="2800" dirty="0" smtClean="0"/>
              <a:t> .</a:t>
            </a:r>
          </a:p>
          <a:p>
            <a:pPr algn="l" rtl="0"/>
            <a:r>
              <a:rPr lang="en-US" sz="2800" b="1" dirty="0" err="1" smtClean="0">
                <a:solidFill>
                  <a:srgbClr val="FF0000"/>
                </a:solidFill>
              </a:rPr>
              <a:t>Serositis</a:t>
            </a:r>
            <a:r>
              <a:rPr lang="en-US" sz="2800" dirty="0" smtClean="0">
                <a:solidFill>
                  <a:srgbClr val="FF0000"/>
                </a:solidFill>
              </a:rPr>
              <a:t>, </a:t>
            </a:r>
            <a:r>
              <a:rPr lang="en-US" sz="2800" dirty="0" smtClean="0"/>
              <a:t>such as </a:t>
            </a:r>
            <a:r>
              <a:rPr lang="en-US" sz="2800" dirty="0" err="1" smtClean="0"/>
              <a:t>pleuritis</a:t>
            </a:r>
            <a:r>
              <a:rPr lang="en-US" sz="2800" dirty="0" smtClean="0"/>
              <a:t> and </a:t>
            </a:r>
            <a:r>
              <a:rPr lang="en-US" sz="2800" dirty="0" err="1" smtClean="0"/>
              <a:t>pericarditis</a:t>
            </a:r>
            <a:r>
              <a:rPr lang="en-US" sz="2800" dirty="0" smtClean="0"/>
              <a:t> ,</a:t>
            </a:r>
            <a:r>
              <a:rPr lang="en-US" sz="2800" dirty="0" smtClean="0">
                <a:solidFill>
                  <a:srgbClr val="FF0000"/>
                </a:solidFill>
              </a:rPr>
              <a:t> </a:t>
            </a:r>
            <a:r>
              <a:rPr lang="en-US" sz="2800" dirty="0" smtClean="0"/>
              <a:t>occurs in 50% of children</a:t>
            </a:r>
            <a:endParaRPr lang="ar-JO" sz="2800" dirty="0"/>
          </a:p>
        </p:txBody>
      </p:sp>
    </p:spTree>
    <p:extLst>
      <p:ext uri="{BB962C8B-B14F-4D97-AF65-F5344CB8AC3E}">
        <p14:creationId xmlns:p14="http://schemas.microsoft.com/office/powerpoint/2010/main" val="52107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2586</Words>
  <Application>Microsoft Office PowerPoint</Application>
  <PresentationFormat>On-screen Show (4:3)</PresentationFormat>
  <Paragraphs>308</Paragraphs>
  <Slides>65</Slides>
  <Notes>7</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Juvenile Idiopathic Arthritis</vt:lpstr>
      <vt:lpstr>Juvenile idiopathic arthritis (JIA)</vt:lpstr>
      <vt:lpstr>Definition </vt:lpstr>
      <vt:lpstr>etiology</vt:lpstr>
      <vt:lpstr>Epidemiology</vt:lpstr>
      <vt:lpstr>Pathology </vt:lpstr>
      <vt:lpstr>Clinical Features</vt:lpstr>
      <vt:lpstr>Systemic onset JIA</vt:lpstr>
      <vt:lpstr>Systemic onset JIA</vt:lpstr>
      <vt:lpstr>PowerPoint Presentation</vt:lpstr>
      <vt:lpstr>Diagnosis &amp; prognosis </vt:lpstr>
      <vt:lpstr>Macrophage Activation Syndrome</vt:lpstr>
      <vt:lpstr>MAs</vt:lpstr>
      <vt:lpstr>There are five types of juvenile arthritis:</vt:lpstr>
      <vt:lpstr>Oligoarthritis</vt:lpstr>
      <vt:lpstr>Oligoarthritis</vt:lpstr>
      <vt:lpstr>Oligoarthritis</vt:lpstr>
      <vt:lpstr>Oligoarthritis </vt:lpstr>
      <vt:lpstr>Oligoarthritis</vt:lpstr>
      <vt:lpstr> </vt:lpstr>
      <vt:lpstr>Polyarthritis</vt:lpstr>
      <vt:lpstr>Polyarthritis</vt:lpstr>
      <vt:lpstr>Polyarthritis</vt:lpstr>
      <vt:lpstr>Polyarthritis</vt:lpstr>
      <vt:lpstr>Polyarthritis</vt:lpstr>
      <vt:lpstr>Polyarthritis</vt:lpstr>
      <vt:lpstr> </vt:lpstr>
      <vt:lpstr> </vt:lpstr>
      <vt:lpstr> </vt:lpstr>
      <vt:lpstr>Systemic onset JIA</vt:lpstr>
      <vt:lpstr>Systemic onset JIA</vt:lpstr>
      <vt:lpstr>Diagnosis</vt:lpstr>
      <vt:lpstr>Evanescent (non-fixed) erythematous rash - (salmon-pink macules )-</vt:lpstr>
      <vt:lpstr>PowerPoint Presentation</vt:lpstr>
      <vt:lpstr>Psoriatic arthritis</vt:lpstr>
      <vt:lpstr>-</vt:lpstr>
      <vt:lpstr>PowerPoint Presentation</vt:lpstr>
      <vt:lpstr>Dactylitis</vt:lpstr>
      <vt:lpstr> Enthesitis Related Arthritis </vt:lpstr>
      <vt:lpstr>Nelsons’ definition </vt:lpstr>
      <vt:lpstr>-</vt:lpstr>
      <vt:lpstr>Characteristics</vt:lpstr>
      <vt:lpstr>Undifferentiated arthritis</vt:lpstr>
      <vt:lpstr>PowerPoint Presentation</vt:lpstr>
      <vt:lpstr>COMPLICATIONS</vt:lpstr>
      <vt:lpstr>PowerPoint Presentation</vt:lpstr>
      <vt:lpstr>LABORATORY  AND  IMAGING STUDIES</vt:lpstr>
      <vt:lpstr>Important notes</vt:lpstr>
      <vt:lpstr>Usual Lab Test workup</vt:lpstr>
      <vt:lpstr>CBC</vt:lpstr>
      <vt:lpstr>ESR &amp; CRP</vt:lpstr>
      <vt:lpstr>ANA &amp; RF</vt:lpstr>
      <vt:lpstr>PowerPoint Presentation</vt:lpstr>
      <vt:lpstr>Synovial fluid analysis</vt:lpstr>
      <vt:lpstr>Radiology</vt:lpstr>
      <vt:lpstr>PowerPoint Presentation</vt:lpstr>
      <vt:lpstr>PowerPoint Presentation</vt:lpstr>
      <vt:lpstr>PowerPoint Presentation</vt:lpstr>
      <vt:lpstr>Differential diagnosis</vt:lpstr>
      <vt:lpstr>TREATMENT</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 are five types of juvenile arthritis:</dc:title>
  <dc:creator>HAMOOODE ALJAFARY</dc:creator>
  <cp:lastModifiedBy>HAMOOODE ALJAFARY</cp:lastModifiedBy>
  <cp:revision>2</cp:revision>
  <dcterms:created xsi:type="dcterms:W3CDTF">2020-02-01T23:00:04Z</dcterms:created>
  <dcterms:modified xsi:type="dcterms:W3CDTF">2020-02-02T12:56:28Z</dcterms:modified>
</cp:coreProperties>
</file>