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9" r:id="rId5"/>
  </p:sldMasterIdLst>
  <p:notesMasterIdLst>
    <p:notesMasterId r:id="rId23"/>
  </p:notesMasterIdLst>
  <p:sldIdLst>
    <p:sldId id="581" r:id="rId6"/>
    <p:sldId id="582" r:id="rId7"/>
    <p:sldId id="420" r:id="rId8"/>
    <p:sldId id="455" r:id="rId9"/>
    <p:sldId id="680" r:id="rId10"/>
    <p:sldId id="339" r:id="rId11"/>
    <p:sldId id="351" r:id="rId12"/>
    <p:sldId id="588" r:id="rId13"/>
    <p:sldId id="587" r:id="rId14"/>
    <p:sldId id="345" r:id="rId15"/>
    <p:sldId id="310" r:id="rId16"/>
    <p:sldId id="315" r:id="rId17"/>
    <p:sldId id="313" r:id="rId18"/>
    <p:sldId id="317" r:id="rId19"/>
    <p:sldId id="318" r:id="rId20"/>
    <p:sldId id="338" r:id="rId21"/>
    <p:sldId id="490" r:id="rId22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zb2dM/4L011dtBZkN8wJw==" hashData="7Zvjd8tiUzxPkSsaDfCpn6QNQuXf9na7YheC8b7bHI9O/F5ddfLrMR4OtxpWzuv3OwQ8V6OrFia0VVyOKsbaf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38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38778F-CFE8-4431-BBF2-208F4201446F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E3C420-FA37-4A22-8368-969D942E2C6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7998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>
            <a:extLst>
              <a:ext uri="{FF2B5EF4-FFF2-40B4-BE49-F238E27FC236}">
                <a16:creationId xmlns:a16="http://schemas.microsoft.com/office/drawing/2014/main" id="{2CA9305D-A71E-42FC-B68C-5E77AB34A5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>
            <a:extLst>
              <a:ext uri="{FF2B5EF4-FFF2-40B4-BE49-F238E27FC236}">
                <a16:creationId xmlns:a16="http://schemas.microsoft.com/office/drawing/2014/main" id="{0D85E43C-6C56-4899-8B15-6D3368C54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68" name="Slide Number Placeholder 3">
            <a:extLst>
              <a:ext uri="{FF2B5EF4-FFF2-40B4-BE49-F238E27FC236}">
                <a16:creationId xmlns:a16="http://schemas.microsoft.com/office/drawing/2014/main" id="{FEB8D22E-3850-4AA1-B4CA-71A71324B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CF053-75CE-4514-BE67-872CE93E5B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55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8206770A-707F-42E7-A275-BEE09D619C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id="{992D0F27-ED46-47DF-BB64-480774BA2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C521639B-E5C2-4422-A317-1C0765D56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56EE-C78D-413C-94D8-7A78A5C1A5B1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7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753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520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398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04-Feb-20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62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04-Feb-20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616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04-Feb-20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42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04-Feb-20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85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04-Feb-20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21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04-Feb-20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171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04-Feb-20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72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04-Feb-20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0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3049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04-Feb-20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304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04-Feb-20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903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04-Feb-20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121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2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15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60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9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2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7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4591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5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6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13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269D3F-D728-4623-A5BB-CF5179AB8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5A47EA-F2AD-4C28-8770-9B93CA013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13318-2A42-4170-AD8B-58270C134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EE868-1A30-4AB3-B26B-DAE432E50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005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3A7C03-C235-4FD0-815A-A72D7B0CA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FE8C4F-E672-489E-A279-32597F3B6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B93912-207A-43BF-AA95-8BDAC3D3D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8D3EA-9389-438B-882C-9504B6BE2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201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4D179E-33AD-417E-AC29-911F905C8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4302BA-CC4C-454C-9518-2B0290F41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59301-E0AE-4A9E-9BF8-04330F538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7B453-4DFF-4639-ADC9-ADA56DF03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451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4BD0D-6949-48EF-9B59-F787BD1E5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28D8EF-E944-4D94-AE2D-8CEA1494D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6853A-D42E-4570-9FD1-58B2FCA6B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4DDD8-15EB-429A-BB0E-DEB08B22A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362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952972-B59A-4C2B-AC25-B675FAA93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D5C3A1-D6A5-4440-91AD-EC50CF65A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F1D8C0-C9F9-46E8-A837-70FF4612F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67221-ADDD-45B7-B04D-C695A1CD0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522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5C8D34-10AE-4F7F-92E8-FC7B33ADD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458207-2784-47AD-B554-C84E4524D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F8BB54-7D97-4BBB-8730-838B06A1C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13DB7-5A44-4F00-ACF0-0BC805C0F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6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249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265FD4-CCBD-4C74-A7CB-99E4FA86B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214DB5-1B50-4959-848F-91F992A3C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2ADAC0-D4C2-42C0-BC1C-02EDBBDD2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F72EF-04B2-497C-B46D-29F1A6206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281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A36A0-5CF4-4268-AA6F-D3C7C61F4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A4825C-05A7-417F-B905-6DDF62F7B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FAD0-E080-4255-BF51-242010261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05021-2F79-4BDE-B8FE-40FC9E35E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47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1AF67-FDC8-4B96-A910-3A6CA6F8F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2B826-E152-4D8E-A39A-B6BD274EE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05863D-075E-4E0C-97C5-D211C17F7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6E45-8AD4-49B0-9976-172C1976F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753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4FFE91-0E48-41F7-9766-BE1B7864B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F44472-F89B-4167-A1A9-380578369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84C6A-965E-4B79-84AB-7C18624BD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50E3E-20EA-4077-A838-B5085F048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23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BA7E2C-697A-41F7-A7FD-2A434DDA7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011C8-54BE-455C-B42B-7680A7AED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3B673-E77F-4679-9967-7A2601FD6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81E4D-69D1-4EDD-8024-BD39EA0E5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306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7FCA071-492E-4C41-9612-8BF7F65FF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D33AA9-49D2-402E-8E14-B8310C062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C4E6105-BA43-4B3F-80A8-2382A395B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8E738-91A7-4CC2-8EDF-782EBCCE9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472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2A465-9A3E-4F83-8535-6673AD83D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502E8-E01C-459A-BB0C-15F0AF734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ABD15-1E8C-438C-B3A1-CB4B09EAF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4F4EA-D74D-494D-BCAA-63AFA4F2B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81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E1591-4B31-4FEF-8166-06A60C93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38681-AEB8-42C9-9875-3EB7FEA5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19147-3915-442D-AEB4-F3E670AE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fld id="{C741198E-73E5-40EF-AAC9-72E2E1BE90A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4271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8100C50-29FE-4A46-9394-AB95934880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CC54F91-0300-4A8C-A87C-42627B0389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F9805FC-3DEC-4262-A96C-2CEA653A76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359D17D-7A49-4535-9B23-30CA90613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F574D16-E8CD-4F78-96CB-670EB01BFA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4C50ABC-5C47-4873-A66F-682ABD8D0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20BC2DE-FBC0-4D9B-B889-9372B22F7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2124F96A-0AA4-4D5E-A0ED-1FACE6EDA5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A0DFFA5B-37E8-4FDD-844E-97B9DE8D0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B89B390E-7D40-47CB-A107-F315FA1D36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E60BC07A-A07A-42EE-8B7A-1E6B4341C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E29FED6-74F4-4D45-8478-6D66CCAB2B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48A64B4-7C37-4542-A2C0-85313781B1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AAE98E2-5035-4A9F-B391-761C911FB7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39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BD7E9D7-57A8-4125-980C-A932411C9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ABE93F82-A4BE-4359-95CF-91FA7DA73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911A10-6B77-4983-B60D-CBB3505F3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E566-F530-4C94-AA10-A253B02B7572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45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257E98-2035-4D5A-A78F-65574849FA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977037-F63B-4DAA-9F84-6D48CF5ED6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CB05A-5B6D-45D9-9DC6-26ADAD43A9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F5E60C-A2C0-4B62-94CB-597A5CCC5C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7986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BB301F-A7E4-45FF-B257-AB52ABFF2C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81C04C-7BA1-4735-84C5-63FE892C4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81E59-E3F7-473D-8F20-71C3E3C142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7BF3CB7-19A5-40CD-A53A-68E64B43362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93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6A5F63-17E5-4F1A-AB8F-CDC84A587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B89E33-3957-4552-A60A-E9864EE3F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9C0B4-3F3D-438E-9005-4BD3CD4DB797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9409462-F30B-4377-95FB-F668F6C2E90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26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6906E9-CDEA-4CD9-88B5-4D1A15A9F5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E9E720-17FE-4082-930A-0C01E6F471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42B22-CD11-4C2B-849E-0598C8AD5BE9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AAC06BE-691B-470F-8E3B-512138E78C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09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70BC6-0E4B-435D-AEB8-DA3DABA418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165F7-2A87-497C-8D34-38394F1B65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92415-FB61-4AC3-BEF6-EFDF33BD564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AEC773C-FE4F-48A6-879D-9FA00AEAA8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1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6FE0D1-3B38-4FC2-8F29-5099AA35C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7321B5-37E8-46F9-9FFB-0BB900FAD0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61E04-B37D-4BE9-B77B-9C4ADE2914DE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22A7FDF-E5D7-42B6-AC16-7D84069DFA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6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F68DB1-53A4-44E6-8C38-A327B7E883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9789A4-1221-4E79-A319-F538148CB5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9D398-B319-4172-A09A-D8CC34829FB4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CB4A822-96D9-453E-8B59-7A6C72D625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79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14F03C-F81F-420C-85DF-BD1D504B5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CD9A8-CB11-4AF1-9C96-3A100A5507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7916C-274F-4458-B3D6-93DCBF20E78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082EBA6-4A8E-439D-9F79-12358DD2A95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75DAE3-8B70-4331-9CA2-B22B34C802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9FCA90-62F0-4273-9D37-E3D56B88E5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C0C66-193C-4092-A110-6179C939EA3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8427B45-F09A-4914-A382-BC999D37ECC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7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17046F-80FD-4CDD-A329-18646124FE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8D70E6-3AA2-4CD4-BB17-8F89F11554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80C75-2C32-47C0-AC76-0A29F49705D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7548113-4788-44A6-B4E8-C1DEFC9ECB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305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7F0BFC-3D84-4E95-8841-C32F537BBB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6E93B6-BC08-4A13-8A19-3382D0B638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68703-60A3-45A4-8B50-8D8CC76DF68C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7700921-D32A-4696-979F-C6C7D9E7CA6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5652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2483AD-A838-4596-8C80-0444704380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29EE23-A086-463B-8910-F1628C03E2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3B8A1-B955-4C6C-8C7E-1EA1C7161653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91BE506-8AED-4F40-A72A-23B64FF1C88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1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087F4B-C876-4620-9E96-9D0236FFBF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A43F5C-8944-42EC-81B3-B65C120A0A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AD4A0-C224-4ED8-B81F-6C21F3AB2A0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1EE5D06-A199-4858-BC91-BD41DD5C227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30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D8EDB9-77F4-4FD6-ABBE-495428CC5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2CF90B-1FD3-4FAF-905E-7892415C1C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4162-FA93-44B9-910E-9AE464CEC0BD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A810F81-003E-4529-B08B-6F3C9A0AA8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08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6DAF6B-9FF5-4A65-8EAE-06356322F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10620-E2B1-44EE-B860-D22304FCB5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992C-6B09-470E-98D0-BF57A1D646A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99D8CC5-1F01-4252-B848-30EF57ED42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99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F67D9D-E340-4227-BB0B-2B37948BEA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B3B55B-2FE8-42B4-B0DB-A90E1454ED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AEB9-53DB-44E1-A893-EF3596161ED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30D49C-F245-41E8-9239-04D00AD6EA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3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888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7017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0388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D8AC-2DAD-4DD1-A324-F9540145B850}" type="datetimeFigureOut">
              <a:rPr lang="ar-EG" smtClean="0"/>
              <a:t>10/06/1441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7542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04-Feb-20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3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412DE3-0DED-4E1F-9178-8D6217B3C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871ADB-801A-4F22-98C9-33DA5C76E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080D04-E040-445C-90CC-D1B52802A4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E4A69E-22B9-4436-8D5A-F77530DA45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93F439-E6D9-4943-805A-5FE8D5D9D8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494F8AD8-352E-4E1C-9729-8432F0498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66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CD7F41E-8651-49E6-9BC0-D3CB5CF887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E8FE680-42DF-4CDD-A84B-591A7B736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D2E4B0D4-2469-4B27-952E-5D1245FD592D}" type="slidenum">
              <a:rPr lang="ar-EG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5B2FEAF-40EF-48D8-AFA3-FD79F558CA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22885" name="Rectangle 5">
              <a:extLst>
                <a:ext uri="{FF2B5EF4-FFF2-40B4-BE49-F238E27FC236}">
                  <a16:creationId xmlns:a16="http://schemas.microsoft.com/office/drawing/2014/main" id="{DFF98735-3FF1-414D-8368-2A8110994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6" name="Rectangle 6">
              <a:extLst>
                <a:ext uri="{FF2B5EF4-FFF2-40B4-BE49-F238E27FC236}">
                  <a16:creationId xmlns:a16="http://schemas.microsoft.com/office/drawing/2014/main" id="{45206562-034F-4558-BA28-178FBE54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7" name="Rectangle 7">
              <a:extLst>
                <a:ext uri="{FF2B5EF4-FFF2-40B4-BE49-F238E27FC236}">
                  <a16:creationId xmlns:a16="http://schemas.microsoft.com/office/drawing/2014/main" id="{4FA3E7A5-BA43-44E7-9932-C1B7F6949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567D89A5-AF54-47EF-A6ED-F5B4357B9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9" name="Rectangle 9">
              <a:extLst>
                <a:ext uri="{FF2B5EF4-FFF2-40B4-BE49-F238E27FC236}">
                  <a16:creationId xmlns:a16="http://schemas.microsoft.com/office/drawing/2014/main" id="{E5416165-BE26-468F-9321-BF489EAE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0" name="Rectangle 10">
              <a:extLst>
                <a:ext uri="{FF2B5EF4-FFF2-40B4-BE49-F238E27FC236}">
                  <a16:creationId xmlns:a16="http://schemas.microsoft.com/office/drawing/2014/main" id="{DCFFA5DE-D66F-4A86-A8A5-FBFE6391F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91" name="Rectangle 11">
              <a:extLst>
                <a:ext uri="{FF2B5EF4-FFF2-40B4-BE49-F238E27FC236}">
                  <a16:creationId xmlns:a16="http://schemas.microsoft.com/office/drawing/2014/main" id="{C3B224DA-E88C-4BF7-A17B-0402E986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2CE9504E-B694-466A-9CD0-40D29CD6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3" name="Rectangle 13">
              <a:extLst>
                <a:ext uri="{FF2B5EF4-FFF2-40B4-BE49-F238E27FC236}">
                  <a16:creationId xmlns:a16="http://schemas.microsoft.com/office/drawing/2014/main" id="{4DD7FD8D-8E19-42A0-8E67-68FCE5B5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5111A5AE-BA37-4FFD-86AE-DAE913E21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C2CB7301-F8C5-4D35-A764-395ED7003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96" name="Rectangle 16">
            <a:extLst>
              <a:ext uri="{FF2B5EF4-FFF2-40B4-BE49-F238E27FC236}">
                <a16:creationId xmlns:a16="http://schemas.microsoft.com/office/drawing/2014/main" id="{672E0B2D-0166-46BD-9BAA-D84ACE78D5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7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7BE885-3ECF-46FB-BA3F-3A3DB779F509}"/>
              </a:ext>
            </a:extLst>
          </p:cNvPr>
          <p:cNvSpPr/>
          <p:nvPr/>
        </p:nvSpPr>
        <p:spPr>
          <a:xfrm>
            <a:off x="164892" y="149902"/>
            <a:ext cx="12027108" cy="5586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Development of the maxillary process;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2 maxillary processes develop above and lateral to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stomodium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They grow medially above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stomodium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towards the lateral nasal processes but separated from them by a well developed ectodermal groove called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nasolacrimal groove,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 on forms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nasolacrimal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maxillary processes continue to grow medially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fused with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lateral nasal processes. Later on; they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fused with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margins of the median nasal process to form the upper jaw.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11430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Development of the mandibular process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2 mandibular processes grow medially below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stomodium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fused with each other in the midline forming the primitive lower jaw.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7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rimarypa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17" y="404812"/>
            <a:ext cx="4566151" cy="50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9921" y="0"/>
            <a:ext cx="8064709" cy="72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ctr" rtl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THE PALATE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lvl="0" algn="justLow" rtl="0">
              <a:lnSpc>
                <a:spcPct val="125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At first the nasal and oral cavities are continuous with each other.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lvl="0" algn="justLow" rtl="0">
              <a:lnSpc>
                <a:spcPct val="125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Later on, The 2 cavities are separated by the development of primary and secondary palate.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lvl="0" algn="justLow" rtl="0"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The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primary palate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triangular bone developed from the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 nasal process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14300" lvl="0" algn="justLow" rtl="0"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The secondary palate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lvl="0" algn="justLow" rtl="0">
              <a:lnSpc>
                <a:spcPct val="125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This part arises as 2 bony shelves (palatal processes) arise from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maxillary processes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grow horizontally and medially above tongue.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lvl="0" algn="justLow" rtl="0">
              <a:lnSpc>
                <a:spcPct val="125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These shelves fuse: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algn="justLow" rtl="0"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With each other in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midline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algn="justLow" rtl="0"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the lower end of the nasal septum.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lvl="0" indent="228600" algn="justLow" rtl="0"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c-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Anteriorly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With the primary palate separated from it by the incisive foramen.</a:t>
            </a:r>
          </a:p>
          <a:p>
            <a:pPr marL="114300" lvl="0" indent="228600" algn="justLow" rtl="0">
              <a:lnSpc>
                <a:spcPct val="125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Horizontal plate of palatine bone</a:t>
            </a:r>
          </a:p>
          <a:p>
            <a:pPr marL="114300" lvl="0" indent="228600" algn="justLow" rtl="0">
              <a:lnSpc>
                <a:spcPct val="125000"/>
              </a:lnSpc>
              <a:defRPr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Soft palate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arises as 2 folds from the posterior edges of palatal processes.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fused together.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861" y="299803"/>
            <a:ext cx="11877207" cy="1873771"/>
          </a:xfrm>
        </p:spPr>
        <p:txBody>
          <a:bodyPr>
            <a:normAutofit fontScale="92500"/>
          </a:bodyPr>
          <a:lstStyle/>
          <a:p>
            <a:pPr marL="571500" indent="-457200" algn="justLow" rtl="0">
              <a:lnSpc>
                <a:spcPct val="125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Oblique facial cleft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failure of fusion of the maxillary processes with the lateral nasal processes along the line of 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nasolacrimal canal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457200" algn="justLow" rtl="0">
              <a:lnSpc>
                <a:spcPct val="125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Atresia of the nasolacrimal canal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652" name="Picture 4" descr="obl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86" y="1657624"/>
            <a:ext cx="4681537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9363AE-2104-40AE-935A-3C993C067E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1" t="1" b="-454"/>
          <a:stretch/>
        </p:blipFill>
        <p:spPr>
          <a:xfrm>
            <a:off x="612097" y="2401056"/>
            <a:ext cx="6418289" cy="42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getIma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14186"/>
            <a:ext cx="3518283" cy="2955689"/>
          </a:xfrm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39843" y="199871"/>
            <a:ext cx="6805534" cy="651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4300" lvl="0" algn="justLow" rtl="0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Hare (cleft) lip: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upper lip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algn="justLow" rtl="0">
              <a:lnSpc>
                <a:spcPct val="125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may be in the lip only or may be associated with the cleft palate.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algn="justLow" rtl="0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Types: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algn="justLow" rtl="0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Unilateral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harelip: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failure of fusion between the maxillary process and the median nasal process (fissure between philtrum and lateral part of the upper lib) in one side.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algn="justLow" rtl="0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Bilateral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harelip: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failure of fusion between the maxillary processes with the median nasal processes, on each side.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algn="justLow" rtl="0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harelip (cleft);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failure of fusion of the 2 medial nasal processes (No philtrum).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4" descr="c l">
            <a:extLst>
              <a:ext uri="{FF2B5EF4-FFF2-40B4-BE49-F238E27FC236}">
                <a16:creationId xmlns:a16="http://schemas.microsoft.com/office/drawing/2014/main" id="{65407CC9-6B70-4377-BD75-805334961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r="18791"/>
          <a:stretch/>
        </p:blipFill>
        <p:spPr bwMode="auto">
          <a:xfrm>
            <a:off x="9178273" y="3326062"/>
            <a:ext cx="3013727" cy="3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edian cleft lip">
            <a:extLst>
              <a:ext uri="{FF2B5EF4-FFF2-40B4-BE49-F238E27FC236}">
                <a16:creationId xmlns:a16="http://schemas.microsoft.com/office/drawing/2014/main" id="{70D6C0F0-7B7A-40FC-8ED7-EE232119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945" y="809469"/>
            <a:ext cx="2717435" cy="21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D91DD8-5EC1-4A2A-A290-A652DC01E720}"/>
              </a:ext>
            </a:extLst>
          </p:cNvPr>
          <p:cNvSpPr txBox="1"/>
          <p:nvPr/>
        </p:nvSpPr>
        <p:spPr>
          <a:xfrm>
            <a:off x="7450111" y="4513952"/>
            <a:ext cx="119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dirty="0">
                <a:solidFill>
                  <a:srgbClr val="000099"/>
                </a:solidFill>
              </a:rPr>
              <a:t>Uni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F6500-F0A7-4379-995D-2460A21DEE7E}"/>
              </a:ext>
            </a:extLst>
          </p:cNvPr>
          <p:cNvSpPr txBox="1"/>
          <p:nvPr/>
        </p:nvSpPr>
        <p:spPr>
          <a:xfrm>
            <a:off x="10303534" y="3454993"/>
            <a:ext cx="119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dirty="0">
                <a:solidFill>
                  <a:srgbClr val="000099"/>
                </a:solidFill>
              </a:rPr>
              <a:t>Bi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02D2DF-6596-4D5E-BB34-280E45616DE9}"/>
              </a:ext>
            </a:extLst>
          </p:cNvPr>
          <p:cNvSpPr txBox="1"/>
          <p:nvPr/>
        </p:nvSpPr>
        <p:spPr>
          <a:xfrm>
            <a:off x="9014676" y="199871"/>
            <a:ext cx="215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dirty="0">
                <a:solidFill>
                  <a:srgbClr val="000099"/>
                </a:solidFill>
              </a:rPr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17205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1493" y="166821"/>
            <a:ext cx="3818263" cy="1325563"/>
          </a:xfrm>
        </p:spPr>
        <p:txBody>
          <a:bodyPr/>
          <a:lstStyle/>
          <a:p>
            <a:r>
              <a:rPr lang="en-US" altLang="ar-EG" sz="4800" b="1" dirty="0">
                <a:solidFill>
                  <a:srgbClr val="FF3300"/>
                </a:solidFill>
              </a:rPr>
              <a:t>Cleft lower lip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4184" y="1648918"/>
            <a:ext cx="4240629" cy="4083545"/>
          </a:xfrm>
        </p:spPr>
        <p:txBody>
          <a:bodyPr>
            <a:normAutofit/>
          </a:bodyPr>
          <a:lstStyle/>
          <a:p>
            <a:pPr marL="114300" lvl="0" indent="0" algn="justLow" rtl="0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failure of fusion of the mandibular processes in the midline.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9700" name="Picture 4" descr="cleft lower 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1773238"/>
            <a:ext cx="4897437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40686" y="241300"/>
            <a:ext cx="3512545" cy="777875"/>
          </a:xfrm>
        </p:spPr>
        <p:txBody>
          <a:bodyPr>
            <a:normAutofit fontScale="90000"/>
          </a:bodyPr>
          <a:lstStyle/>
          <a:p>
            <a:r>
              <a:rPr lang="en-US" altLang="ar-EG" sz="5400" b="1" dirty="0">
                <a:solidFill>
                  <a:srgbClr val="0000FF"/>
                </a:solidFill>
              </a:rPr>
              <a:t>Macrostomia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080" y="5248275"/>
            <a:ext cx="6407150" cy="82550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ar-EG" b="1" dirty="0"/>
              <a:t>Due to incomplete fusion of maxillary and mandibular processes</a:t>
            </a:r>
          </a:p>
        </p:txBody>
      </p:sp>
      <p:pic>
        <p:nvPicPr>
          <p:cNvPr id="30724" name="Picture 4" descr="ma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10" y="1196975"/>
            <a:ext cx="51117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A31651-0460-4F34-86E7-4C8FBB2EC86F}"/>
              </a:ext>
            </a:extLst>
          </p:cNvPr>
          <p:cNvSpPr/>
          <p:nvPr/>
        </p:nvSpPr>
        <p:spPr>
          <a:xfrm>
            <a:off x="1034321" y="1019175"/>
            <a:ext cx="34203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Microstomia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(narrow mouth opening):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excessive fusion of the maxillary and mandibular processes on each side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335E48-FC46-4D6F-9B85-22D7BBA9D0F8}"/>
              </a:ext>
            </a:extLst>
          </p:cNvPr>
          <p:cNvSpPr/>
          <p:nvPr/>
        </p:nvSpPr>
        <p:spPr>
          <a:xfrm>
            <a:off x="149902" y="134909"/>
            <a:ext cx="8529403" cy="609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Congenital Anomalies of the palate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Complete cleft palate: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Failure of descend of the nasal septum.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Failure of formation of the two palatine processes of the maxilla.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oral cavity continues with nasal cavity.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commonly combined with cleft upper lip.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Unilateral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cleft palate: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failure of fusion of the two palatine processes of the maxilla with each other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the primary palate on one side.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Bilateral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cleft palate: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failure of fusion of the two palatine processes of the maxilla with each other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the primary palate on both sides.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cleft palate: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failure of fusion of the two palatine processes of the maxilla with each other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Cleft uvula.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4" descr="primarypalate">
            <a:extLst>
              <a:ext uri="{FF2B5EF4-FFF2-40B4-BE49-F238E27FC236}">
                <a16:creationId xmlns:a16="http://schemas.microsoft.com/office/drawing/2014/main" id="{71FD2489-1402-42E0-AEEC-CCABD1E2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6" y="404812"/>
            <a:ext cx="3482182" cy="38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New year greetings">
            <a:extLst>
              <a:ext uri="{FF2B5EF4-FFF2-40B4-BE49-F238E27FC236}">
                <a16:creationId xmlns:a16="http://schemas.microsoft.com/office/drawing/2014/main" id="{FA959E00-E6D4-45FE-A24E-E247EEF7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WordArt 4">
            <a:extLst>
              <a:ext uri="{FF2B5EF4-FFF2-40B4-BE49-F238E27FC236}">
                <a16:creationId xmlns:a16="http://schemas.microsoft.com/office/drawing/2014/main" id="{8374AAA4-0AF4-45A8-8A44-D3F2F2AC18CE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 rot="535095">
            <a:off x="3706814" y="2108201"/>
            <a:ext cx="4752975" cy="182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131959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239843" y="419725"/>
            <a:ext cx="10732957" cy="5596064"/>
          </a:xfrm>
          <a:prstGeom prst="star24">
            <a:avLst>
              <a:gd name="adj" fmla="val 35224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the skull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1E3DAE87-523E-48C8-9433-01A77DFD5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10941" r="34880" b="19760"/>
          <a:stretch>
            <a:fillRect/>
          </a:stretch>
        </p:blipFill>
        <p:spPr bwMode="auto">
          <a:xfrm>
            <a:off x="3648075" y="1011239"/>
            <a:ext cx="489585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168A2F08-FF09-4BA7-B619-EC648AE8F63D}"/>
              </a:ext>
            </a:extLst>
          </p:cNvPr>
          <p:cNvSpPr>
            <a:spLocks/>
          </p:cNvSpPr>
          <p:nvPr/>
        </p:nvSpPr>
        <p:spPr bwMode="auto">
          <a:xfrm flipH="1">
            <a:off x="1919908" y="5157192"/>
            <a:ext cx="1886044" cy="1000132"/>
          </a:xfrm>
          <a:prstGeom prst="callout2">
            <a:avLst>
              <a:gd name="adj1" fmla="val 29530"/>
              <a:gd name="adj2" fmla="val 2617"/>
              <a:gd name="adj3" fmla="val 79856"/>
              <a:gd name="adj4" fmla="val -55074"/>
              <a:gd name="adj5" fmla="val 49138"/>
              <a:gd name="adj6" fmla="val -131894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Posterior fontanelle 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3FFF5882-B287-4349-8C65-7EE125C5FF45}"/>
              </a:ext>
            </a:extLst>
          </p:cNvPr>
          <p:cNvSpPr>
            <a:spLocks/>
          </p:cNvSpPr>
          <p:nvPr/>
        </p:nvSpPr>
        <p:spPr bwMode="auto">
          <a:xfrm flipH="1">
            <a:off x="1991544" y="1772816"/>
            <a:ext cx="2102440" cy="1080120"/>
          </a:xfrm>
          <a:prstGeom prst="callout2">
            <a:avLst>
              <a:gd name="adj1" fmla="val 29530"/>
              <a:gd name="adj2" fmla="val 2617"/>
              <a:gd name="adj3" fmla="val 61276"/>
              <a:gd name="adj4" fmla="val -82980"/>
              <a:gd name="adj5" fmla="val 89691"/>
              <a:gd name="adj6" fmla="val -104322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Anterior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fontanelle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CF38E-0B73-4ACC-A058-F67DEA090A21}"/>
              </a:ext>
            </a:extLst>
          </p:cNvPr>
          <p:cNvSpPr/>
          <p:nvPr/>
        </p:nvSpPr>
        <p:spPr>
          <a:xfrm>
            <a:off x="2171949" y="1196976"/>
            <a:ext cx="1979613" cy="6461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bregma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8F39F-C2E0-4D8B-BAD4-893D0E656F14}"/>
              </a:ext>
            </a:extLst>
          </p:cNvPr>
          <p:cNvSpPr/>
          <p:nvPr/>
        </p:nvSpPr>
        <p:spPr>
          <a:xfrm>
            <a:off x="1919537" y="4508500"/>
            <a:ext cx="1800225" cy="647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lambda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6F0F5046-3F50-45DA-839D-3A4E6007EA70}"/>
              </a:ext>
            </a:extLst>
          </p:cNvPr>
          <p:cNvSpPr>
            <a:spLocks/>
          </p:cNvSpPr>
          <p:nvPr/>
        </p:nvSpPr>
        <p:spPr bwMode="auto">
          <a:xfrm flipH="1">
            <a:off x="3504084" y="188640"/>
            <a:ext cx="1886044" cy="1000132"/>
          </a:xfrm>
          <a:prstGeom prst="callout2">
            <a:avLst>
              <a:gd name="adj1" fmla="val 54751"/>
              <a:gd name="adj2" fmla="val 15156"/>
              <a:gd name="adj3" fmla="val 59700"/>
              <a:gd name="adj4" fmla="val -45364"/>
              <a:gd name="adj5" fmla="val 110942"/>
              <a:gd name="adj6" fmla="val -47517"/>
            </a:avLst>
          </a:prstGeom>
          <a:noFill/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Frontal  suture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BDAF79-0C53-4C51-9FC7-AEFF918ED303}"/>
              </a:ext>
            </a:extLst>
          </p:cNvPr>
          <p:cNvSpPr/>
          <p:nvPr/>
        </p:nvSpPr>
        <p:spPr>
          <a:xfrm>
            <a:off x="1919908" y="188640"/>
            <a:ext cx="1898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metopic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suture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8D07AD-796B-4137-8B5B-87D90E67490A}"/>
              </a:ext>
            </a:extLst>
          </p:cNvPr>
          <p:cNvSpPr/>
          <p:nvPr/>
        </p:nvSpPr>
        <p:spPr>
          <a:xfrm>
            <a:off x="8373270" y="188639"/>
            <a:ext cx="3678822" cy="4665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 rtl="0">
              <a:lnSpc>
                <a:spcPct val="125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1- Flat skull bones (Neuro-cranium)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lvl="0" algn="justLow" rtl="0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- It develops from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mesoderm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around the developing brain.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lvl="0" algn="justLow" rtl="0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- These bones included the frontal, parietal, and occipital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lvl="0" algn="justLow" rtl="0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- These bones ossified in membranes.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248165E0-BB05-4B5B-BAE4-CF898912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10454" r="44266" b="41312"/>
          <a:stretch>
            <a:fillRect/>
          </a:stretch>
        </p:blipFill>
        <p:spPr bwMode="auto">
          <a:xfrm>
            <a:off x="2640014" y="1114425"/>
            <a:ext cx="66246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6AC4BC50-76E9-48F6-93CD-273F2E0E3271}"/>
              </a:ext>
            </a:extLst>
          </p:cNvPr>
          <p:cNvSpPr>
            <a:spLocks/>
          </p:cNvSpPr>
          <p:nvPr/>
        </p:nvSpPr>
        <p:spPr bwMode="auto">
          <a:xfrm>
            <a:off x="1919536" y="1115143"/>
            <a:ext cx="2808312" cy="936104"/>
          </a:xfrm>
          <a:prstGeom prst="callout2">
            <a:avLst>
              <a:gd name="adj1" fmla="val 110402"/>
              <a:gd name="adj2" fmla="val 46960"/>
              <a:gd name="adj3" fmla="val 112547"/>
              <a:gd name="adj4" fmla="val 62377"/>
              <a:gd name="adj5" fmla="val 341755"/>
              <a:gd name="adj6" fmla="val 110928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Sphenoidale fontanelle (pterion)</a:t>
            </a:r>
            <a:endParaRPr kumimoji="0" lang="en-US" altLang="zh-CN" sz="3200" b="1" i="0" u="none" strike="noStrike" kern="1200" cap="none" spc="50" normalizeH="0" baseline="0" noProof="0" dirty="0">
              <a:ln w="11430"/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5EA46B19-6FE7-41C1-A86E-2860949D1C1A}"/>
              </a:ext>
            </a:extLst>
          </p:cNvPr>
          <p:cNvSpPr>
            <a:spLocks/>
          </p:cNvSpPr>
          <p:nvPr/>
        </p:nvSpPr>
        <p:spPr bwMode="auto">
          <a:xfrm>
            <a:off x="7392144" y="899119"/>
            <a:ext cx="3096344" cy="1000132"/>
          </a:xfrm>
          <a:prstGeom prst="callout2">
            <a:avLst>
              <a:gd name="adj1" fmla="val 38763"/>
              <a:gd name="adj2" fmla="val 17882"/>
              <a:gd name="adj3" fmla="val 37816"/>
              <a:gd name="adj4" fmla="val 9640"/>
              <a:gd name="adj5" fmla="val 377490"/>
              <a:gd name="adj6" fmla="val 9563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mastoid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fontanelle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Asterion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en-US" altLang="zh-CN" sz="36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97E62-1C61-4371-87F1-B8663316E866}"/>
              </a:ext>
            </a:extLst>
          </p:cNvPr>
          <p:cNvSpPr/>
          <p:nvPr/>
        </p:nvSpPr>
        <p:spPr>
          <a:xfrm>
            <a:off x="3965587" y="6021288"/>
            <a:ext cx="4565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Skull of new born</a:t>
            </a:r>
            <a:endParaRPr kumimoji="0" lang="en-US" altLang="zh-CN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2D2CE6B4-E2E4-4943-A70C-5B654DE1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0" t="5859" r="27490" b="14063"/>
          <a:stretch>
            <a:fillRect/>
          </a:stretch>
        </p:blipFill>
        <p:spPr bwMode="auto">
          <a:xfrm>
            <a:off x="3338513" y="0"/>
            <a:ext cx="5186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4FF7CF-2C60-4D1C-AE46-171F9F0AD80E}"/>
              </a:ext>
            </a:extLst>
          </p:cNvPr>
          <p:cNvSpPr txBox="1"/>
          <p:nvPr/>
        </p:nvSpPr>
        <p:spPr>
          <a:xfrm>
            <a:off x="662609" y="344557"/>
            <a:ext cx="42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929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6C235-A97F-4F99-8399-1DCB90736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" y="629588"/>
            <a:ext cx="12126560" cy="5621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9A841A-33B3-415C-9B62-08D046B5FB7B}"/>
              </a:ext>
            </a:extLst>
          </p:cNvPr>
          <p:cNvSpPr txBox="1"/>
          <p:nvPr/>
        </p:nvSpPr>
        <p:spPr>
          <a:xfrm>
            <a:off x="8619344" y="629588"/>
            <a:ext cx="3357797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Cribriform plate of ethmoid bone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B0BCB-5885-4280-BE62-B706E72D9F4A}"/>
              </a:ext>
            </a:extLst>
          </p:cNvPr>
          <p:cNvSpPr txBox="1"/>
          <p:nvPr/>
        </p:nvSpPr>
        <p:spPr>
          <a:xfrm>
            <a:off x="9833548" y="2548328"/>
            <a:ext cx="2301479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body of sphenoid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75602-A3AB-40DA-888C-E7079BD3B08D}"/>
              </a:ext>
            </a:extLst>
          </p:cNvPr>
          <p:cNvSpPr txBox="1"/>
          <p:nvPr/>
        </p:nvSpPr>
        <p:spPr>
          <a:xfrm>
            <a:off x="8360976" y="4197246"/>
            <a:ext cx="372554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basilar part of occipital bone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7ACB6-D7CA-47BC-AAA1-A4661EA36763}"/>
              </a:ext>
            </a:extLst>
          </p:cNvPr>
          <p:cNvSpPr txBox="1"/>
          <p:nvPr/>
        </p:nvSpPr>
        <p:spPr>
          <a:xfrm>
            <a:off x="8360976" y="1723869"/>
            <a:ext cx="361616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lesser wing of sphenoid bone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85871-3BE6-462F-8694-116413966C26}"/>
              </a:ext>
            </a:extLst>
          </p:cNvPr>
          <p:cNvSpPr txBox="1"/>
          <p:nvPr/>
        </p:nvSpPr>
        <p:spPr>
          <a:xfrm>
            <a:off x="8859187" y="2970550"/>
            <a:ext cx="3270354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Greater wing of sphenoid bone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5155D-A410-4EB2-9D2C-22D18F9CD66F}"/>
              </a:ext>
            </a:extLst>
          </p:cNvPr>
          <p:cNvSpPr txBox="1"/>
          <p:nvPr/>
        </p:nvSpPr>
        <p:spPr>
          <a:xfrm>
            <a:off x="5358012" y="5213094"/>
            <a:ext cx="6825521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petrous and mastoid parts of the temporal bone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9A999-F83A-4DFB-81E5-F0EDFAADAF68}"/>
              </a:ext>
            </a:extLst>
          </p:cNvPr>
          <p:cNvSpPr txBox="1"/>
          <p:nvPr/>
        </p:nvSpPr>
        <p:spPr>
          <a:xfrm>
            <a:off x="4272197" y="809469"/>
            <a:ext cx="62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830BC-4B32-419C-9078-4B8ACA411A5D}"/>
              </a:ext>
            </a:extLst>
          </p:cNvPr>
          <p:cNvSpPr txBox="1"/>
          <p:nvPr/>
        </p:nvSpPr>
        <p:spPr>
          <a:xfrm>
            <a:off x="5133159" y="2574186"/>
            <a:ext cx="62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2M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85877-376F-443D-9170-33E83670637D}"/>
              </a:ext>
            </a:extLst>
          </p:cNvPr>
          <p:cNvSpPr txBox="1"/>
          <p:nvPr/>
        </p:nvSpPr>
        <p:spPr>
          <a:xfrm>
            <a:off x="5223100" y="3662807"/>
            <a:ext cx="62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3M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CBEBB-8562-46A4-8683-996AC97975DF}"/>
              </a:ext>
            </a:extLst>
          </p:cNvPr>
          <p:cNvSpPr txBox="1"/>
          <p:nvPr/>
        </p:nvSpPr>
        <p:spPr>
          <a:xfrm>
            <a:off x="5088188" y="1781371"/>
            <a:ext cx="62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000099"/>
                </a:solidFill>
              </a:rPr>
              <a:t>1L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E7AFF-DDC7-4356-B9BC-7F7AB77CE10A}"/>
              </a:ext>
            </a:extLst>
          </p:cNvPr>
          <p:cNvSpPr txBox="1"/>
          <p:nvPr/>
        </p:nvSpPr>
        <p:spPr>
          <a:xfrm>
            <a:off x="5244612" y="2950071"/>
            <a:ext cx="62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000099"/>
                </a:solidFill>
              </a:rPr>
              <a:t>2L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7ADAA6-4D33-4BA5-9A05-D3697099C76D}"/>
              </a:ext>
            </a:extLst>
          </p:cNvPr>
          <p:cNvSpPr txBox="1"/>
          <p:nvPr/>
        </p:nvSpPr>
        <p:spPr>
          <a:xfrm>
            <a:off x="5447952" y="4361618"/>
            <a:ext cx="6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000099"/>
                </a:solidFill>
              </a:rPr>
              <a:t>3L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5AE1E4-D4BE-4718-8975-052C7389200A}"/>
              </a:ext>
            </a:extLst>
          </p:cNvPr>
          <p:cNvSpPr txBox="1"/>
          <p:nvPr/>
        </p:nvSpPr>
        <p:spPr>
          <a:xfrm>
            <a:off x="4736892" y="5021705"/>
            <a:ext cx="6211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7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C6CC8-EE54-4401-91ED-CAF94AB4006F}"/>
              </a:ext>
            </a:extLst>
          </p:cNvPr>
          <p:cNvSpPr/>
          <p:nvPr/>
        </p:nvSpPr>
        <p:spPr>
          <a:xfrm>
            <a:off x="254833" y="209862"/>
            <a:ext cx="11707318" cy="557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**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Congenital anomalies of the skull: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1-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Microcephally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small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size of the skull. </a:t>
            </a: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2-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Macrocephally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large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size of the skull.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3-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Scaphocephally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the skull is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elongated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anteroposteriorly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due to early closure of the sagittal sutures.</a:t>
            </a:r>
            <a:endParaRPr lang="en-US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4-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Acrocephally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short,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high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skull due to early closure of the coronal sutures.</a:t>
            </a: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5- Anencephaly (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cranioschisis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):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failure of development of the Vault of the skull.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4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239843" y="419725"/>
            <a:ext cx="10732957" cy="5596064"/>
          </a:xfrm>
          <a:prstGeom prst="star24">
            <a:avLst>
              <a:gd name="adj" fmla="val 35224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the face &amp; palate</a:t>
            </a:r>
          </a:p>
        </p:txBody>
      </p:sp>
    </p:spTree>
    <p:extLst>
      <p:ext uri="{BB962C8B-B14F-4D97-AF65-F5344CB8AC3E}">
        <p14:creationId xmlns:p14="http://schemas.microsoft.com/office/powerpoint/2010/main" val="135381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B3167-5A2F-4826-B72D-C8EBB83FC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1" t="1" b="-454"/>
          <a:stretch/>
        </p:blipFill>
        <p:spPr>
          <a:xfrm>
            <a:off x="6283153" y="0"/>
            <a:ext cx="5773937" cy="38262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8D62C6-F243-40CA-A299-C9CFACB84751}"/>
              </a:ext>
            </a:extLst>
          </p:cNvPr>
          <p:cNvSpPr txBox="1">
            <a:spLocks noChangeArrowheads="1"/>
          </p:cNvSpPr>
          <p:nvPr/>
        </p:nvSpPr>
        <p:spPr>
          <a:xfrm>
            <a:off x="134910" y="0"/>
            <a:ext cx="6148242" cy="685799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- 5 processes share in the development of the face: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1- Frontonasal process; </a:t>
            </a:r>
            <a:r>
              <a:rPr kumimoji="0" lang="en-US" altLang="ar-EG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grow toward stomodeum.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2- 2 maxillary processes </a:t>
            </a:r>
            <a:r>
              <a:rPr kumimoji="0" lang="en-US" altLang="ar-EG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1</a:t>
            </a:r>
            <a:r>
              <a:rPr kumimoji="0" lang="en-US" altLang="ar-EG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0" lang="en-US" altLang="ar-EG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pharyngeal arch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3- 2 mandibular processes </a:t>
            </a:r>
            <a:r>
              <a:rPr kumimoji="0" lang="en-US" altLang="ar-EG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1</a:t>
            </a:r>
            <a:r>
              <a:rPr kumimoji="0" lang="en-US" altLang="ar-EG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0" lang="en-US" altLang="ar-EG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pharyngeal arch</a:t>
            </a:r>
            <a:endParaRPr kumimoji="0" lang="en-US" altLang="ar-EG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** Development of the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fronto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-nasal process: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The upper part forms the frontal bone.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b-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The lower part forms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nasal process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- Nasal placodes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ectodermal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swellings develop in the lower border of the nasal process.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- 2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nasal pits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(depression) appear in the nasal placode divide the nasal process: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Two lateral nasal processes form the ala of the nose.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b-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Two medial nasal processes unit with each other forming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median nasal process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that gives rise 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3429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Part of the nasal septum.</a:t>
            </a:r>
          </a:p>
          <a:p>
            <a:pPr marL="3429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The philtrum (middle) of the upper lib.</a:t>
            </a:r>
          </a:p>
          <a:p>
            <a:pPr marL="3429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3-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The premaxilla (upper jaw that carries 4 incisor teeth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</a:p>
          <a:p>
            <a:pPr marL="3429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4-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Primary palate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FE6E61D2-6B56-4515-9E24-101731E34676}"/>
              </a:ext>
            </a:extLst>
          </p:cNvPr>
          <p:cNvSpPr>
            <a:spLocks/>
          </p:cNvSpPr>
          <p:nvPr/>
        </p:nvSpPr>
        <p:spPr bwMode="auto">
          <a:xfrm>
            <a:off x="7045377" y="5377721"/>
            <a:ext cx="3704562" cy="393492"/>
          </a:xfrm>
          <a:prstGeom prst="callout2">
            <a:avLst>
              <a:gd name="adj1" fmla="val 56124"/>
              <a:gd name="adj2" fmla="val 26735"/>
              <a:gd name="adj3" fmla="val -18827"/>
              <a:gd name="adj4" fmla="val 19763"/>
              <a:gd name="adj5" fmla="val -712841"/>
              <a:gd name="adj6" fmla="val 37613"/>
            </a:avLst>
          </a:prstGeom>
          <a:noFill/>
          <a:ln w="38100" cap="flat" cmpd="sng" algn="ctr">
            <a:solidFill>
              <a:srgbClr val="0000FF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Nasolacrinal</a:t>
            </a:r>
            <a:r>
              <a:rPr kumimoji="0" lang="en-US" sz="20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groove</a:t>
            </a:r>
            <a:endParaRPr kumimoji="0" lang="en-US" altLang="zh-CN" sz="2000" b="1" i="0" u="none" strike="noStrike" kern="0" cap="none" spc="5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94A069C3-2D3A-4AE3-9B59-F13800DFFFE7}"/>
              </a:ext>
            </a:extLst>
          </p:cNvPr>
          <p:cNvSpPr>
            <a:spLocks/>
          </p:cNvSpPr>
          <p:nvPr/>
        </p:nvSpPr>
        <p:spPr bwMode="auto">
          <a:xfrm>
            <a:off x="7737423" y="4630712"/>
            <a:ext cx="3704562" cy="393492"/>
          </a:xfrm>
          <a:prstGeom prst="callout2">
            <a:avLst>
              <a:gd name="adj1" fmla="val 48505"/>
              <a:gd name="adj2" fmla="val 30782"/>
              <a:gd name="adj3" fmla="val 11650"/>
              <a:gd name="adj4" fmla="val 27046"/>
              <a:gd name="adj5" fmla="val -476651"/>
              <a:gd name="adj6" fmla="val 35994"/>
            </a:avLst>
          </a:prstGeom>
          <a:noFill/>
          <a:ln w="38100" cap="flat" cmpd="sng" algn="ctr">
            <a:solidFill>
              <a:srgbClr val="0000FF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Stomodium</a:t>
            </a:r>
            <a:endParaRPr kumimoji="0" lang="en-US" altLang="zh-CN" sz="2000" b="1" i="0" u="none" strike="noStrike" kern="0" cap="none" spc="5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8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978</Words>
  <Application>Microsoft Office PowerPoint</Application>
  <PresentationFormat>Widescreen</PresentationFormat>
  <Paragraphs>113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Comic Sans MS</vt:lpstr>
      <vt:lpstr>Impact</vt:lpstr>
      <vt:lpstr>Symbol</vt:lpstr>
      <vt:lpstr>Times New Roman</vt:lpstr>
      <vt:lpstr>Wingdings</vt:lpstr>
      <vt:lpstr>Office Theme</vt:lpstr>
      <vt:lpstr>7_Office Theme</vt:lpstr>
      <vt:lpstr>8_Office Theme</vt:lpstr>
      <vt:lpstr>Default Design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Cleft lower lip</vt:lpstr>
      <vt:lpstr>Macrostomia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</dc:creator>
  <cp:lastModifiedBy>HOME</cp:lastModifiedBy>
  <cp:revision>62</cp:revision>
  <dcterms:created xsi:type="dcterms:W3CDTF">2015-01-18T08:06:03Z</dcterms:created>
  <dcterms:modified xsi:type="dcterms:W3CDTF">2020-02-04T06:02:15Z</dcterms:modified>
</cp:coreProperties>
</file>