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2"/>
  </p:notesMasterIdLst>
  <p:sldIdLst>
    <p:sldId id="256" r:id="rId2"/>
    <p:sldId id="997" r:id="rId3"/>
    <p:sldId id="257" r:id="rId4"/>
    <p:sldId id="327" r:id="rId5"/>
    <p:sldId id="888" r:id="rId6"/>
    <p:sldId id="259" r:id="rId7"/>
    <p:sldId id="260" r:id="rId8"/>
    <p:sldId id="600" r:id="rId9"/>
    <p:sldId id="262" r:id="rId10"/>
    <p:sldId id="263" r:id="rId11"/>
    <p:sldId id="268" r:id="rId12"/>
    <p:sldId id="270" r:id="rId13"/>
    <p:sldId id="352" r:id="rId14"/>
    <p:sldId id="867" r:id="rId15"/>
    <p:sldId id="996" r:id="rId16"/>
    <p:sldId id="730" r:id="rId17"/>
    <p:sldId id="632" r:id="rId18"/>
    <p:sldId id="273" r:id="rId19"/>
    <p:sldId id="629" r:id="rId20"/>
    <p:sldId id="716" r:id="rId21"/>
    <p:sldId id="276" r:id="rId22"/>
    <p:sldId id="720" r:id="rId23"/>
    <p:sldId id="275" r:id="rId24"/>
    <p:sldId id="871" r:id="rId25"/>
    <p:sldId id="1000" r:id="rId26"/>
    <p:sldId id="277" r:id="rId27"/>
    <p:sldId id="694" r:id="rId28"/>
    <p:sldId id="872" r:id="rId29"/>
    <p:sldId id="838" r:id="rId30"/>
    <p:sldId id="911" r:id="rId31"/>
    <p:sldId id="913" r:id="rId32"/>
    <p:sldId id="918" r:id="rId33"/>
    <p:sldId id="924" r:id="rId34"/>
    <p:sldId id="998" r:id="rId35"/>
    <p:sldId id="946" r:id="rId36"/>
    <p:sldId id="951" r:id="rId37"/>
    <p:sldId id="952" r:id="rId38"/>
    <p:sldId id="957" r:id="rId39"/>
    <p:sldId id="969" r:id="rId40"/>
    <p:sldId id="976" r:id="rId41"/>
    <p:sldId id="1003" r:id="rId42"/>
    <p:sldId id="982" r:id="rId43"/>
    <p:sldId id="1005" r:id="rId44"/>
    <p:sldId id="1008" r:id="rId45"/>
    <p:sldId id="1009" r:id="rId46"/>
    <p:sldId id="1011" r:id="rId47"/>
    <p:sldId id="1015" r:id="rId48"/>
    <p:sldId id="988" r:id="rId49"/>
    <p:sldId id="992" r:id="rId50"/>
    <p:sldId id="99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B3331"/>
    <a:srgbClr val="FFFFCC"/>
    <a:srgbClr val="66FFCC"/>
    <a:srgbClr val="99FF99"/>
    <a:srgbClr val="C6E6A2"/>
    <a:srgbClr val="627A32"/>
    <a:srgbClr val="FFFF66"/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1" autoAdjust="0"/>
    <p:restoredTop sz="94574" autoAdjust="0"/>
  </p:normalViewPr>
  <p:slideViewPr>
    <p:cSldViewPr>
      <p:cViewPr varScale="1">
        <p:scale>
          <a:sx n="77" d="100"/>
          <a:sy n="77" d="100"/>
        </p:scale>
        <p:origin x="-3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242B3-B635-4866-AA3A-6D7F533215E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A43F9D-8EBF-449F-B52A-C1CE37DBB56C}">
      <dgm:prSet phldrT="[Text]" custT="1"/>
      <dgm:spPr>
        <a:solidFill>
          <a:srgbClr val="8B3331"/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200" b="1" dirty="0" smtClean="0"/>
            <a:t>Genetic </a:t>
          </a:r>
          <a:endParaRPr lang="en-US" sz="3200" b="1" dirty="0"/>
        </a:p>
      </dgm:t>
    </dgm:pt>
    <dgm:pt modelId="{4C25E38F-B156-4F5A-A309-7584202B79DE}" type="parTrans" cxnId="{66610EC3-9DF7-406B-AA86-91726B7266A8}">
      <dgm:prSet/>
      <dgm:spPr/>
      <dgm:t>
        <a:bodyPr/>
        <a:lstStyle/>
        <a:p>
          <a:endParaRPr lang="en-US"/>
        </a:p>
      </dgm:t>
    </dgm:pt>
    <dgm:pt modelId="{5D173F06-7F7F-4C7C-A01D-035E40D59AFC}" type="sibTrans" cxnId="{66610EC3-9DF7-406B-AA86-91726B7266A8}">
      <dgm:prSet/>
      <dgm:spPr/>
      <dgm:t>
        <a:bodyPr/>
        <a:lstStyle/>
        <a:p>
          <a:endParaRPr lang="en-US"/>
        </a:p>
      </dgm:t>
    </dgm:pt>
    <dgm:pt modelId="{11366AF6-2396-4ED7-8CFB-96E7BCC52E1E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Mutation</a:t>
          </a:r>
          <a:endParaRPr lang="en-US" sz="1800" dirty="0"/>
        </a:p>
      </dgm:t>
    </dgm:pt>
    <dgm:pt modelId="{13AAE589-CFA1-458A-B45B-84C99A14FEC9}" type="parTrans" cxnId="{AEB6531B-0677-42E2-8B27-F9010F50F3AF}">
      <dgm:prSet/>
      <dgm:spPr/>
      <dgm:t>
        <a:bodyPr/>
        <a:lstStyle/>
        <a:p>
          <a:endParaRPr lang="en-US"/>
        </a:p>
      </dgm:t>
    </dgm:pt>
    <dgm:pt modelId="{6F97E9CF-EE0D-4C21-8C76-25359A8F4937}" type="sibTrans" cxnId="{AEB6531B-0677-42E2-8B27-F9010F50F3AF}">
      <dgm:prSet/>
      <dgm:spPr/>
      <dgm:t>
        <a:bodyPr/>
        <a:lstStyle/>
        <a:p>
          <a:endParaRPr lang="en-US"/>
        </a:p>
      </dgm:t>
    </dgm:pt>
    <dgm:pt modelId="{703320C2-006E-43B9-BCF9-F5276B67931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en-US" sz="1600" dirty="0" err="1" smtClean="0"/>
            <a:t>Chomosomal</a:t>
          </a:r>
          <a:r>
            <a:rPr lang="en-US" sz="1600" dirty="0" smtClean="0"/>
            <a:t> abnormalities</a:t>
          </a:r>
          <a:endParaRPr lang="en-US" sz="1600" dirty="0"/>
        </a:p>
      </dgm:t>
    </dgm:pt>
    <dgm:pt modelId="{6594A1D9-E376-4A53-8A07-558E328D6FEB}" type="parTrans" cxnId="{4CA35BC6-7868-4EF7-AFD9-2D0CFF0973B7}">
      <dgm:prSet/>
      <dgm:spPr/>
      <dgm:t>
        <a:bodyPr/>
        <a:lstStyle/>
        <a:p>
          <a:endParaRPr lang="en-US"/>
        </a:p>
      </dgm:t>
    </dgm:pt>
    <dgm:pt modelId="{BF72CB7D-2F14-41F6-B92C-9B9423EE6E39}" type="sibTrans" cxnId="{4CA35BC6-7868-4EF7-AFD9-2D0CFF0973B7}">
      <dgm:prSet/>
      <dgm:spPr/>
      <dgm:t>
        <a:bodyPr/>
        <a:lstStyle/>
        <a:p>
          <a:endParaRPr lang="en-US"/>
        </a:p>
      </dgm:t>
    </dgm:pt>
    <dgm:pt modelId="{2606EDD9-2114-42FD-BCA6-CEE628B207B0}">
      <dgm:prSet phldrT="[Text]" custT="1"/>
      <dgm:spPr>
        <a:solidFill>
          <a:srgbClr val="627A32"/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200" b="1" dirty="0" smtClean="0"/>
            <a:t>Biochemical </a:t>
          </a:r>
        </a:p>
      </dgm:t>
    </dgm:pt>
    <dgm:pt modelId="{088CE661-3F35-443E-9CAE-2520C9BCB3D6}" type="parTrans" cxnId="{B940FE00-1172-420A-A5BF-8B3E5B4DB7ED}">
      <dgm:prSet/>
      <dgm:spPr/>
      <dgm:t>
        <a:bodyPr/>
        <a:lstStyle/>
        <a:p>
          <a:endParaRPr lang="en-US"/>
        </a:p>
      </dgm:t>
    </dgm:pt>
    <dgm:pt modelId="{745597AF-C7F5-4273-BED6-5071E6E1295C}" type="sibTrans" cxnId="{B940FE00-1172-420A-A5BF-8B3E5B4DB7ED}">
      <dgm:prSet/>
      <dgm:spPr/>
      <dgm:t>
        <a:bodyPr/>
        <a:lstStyle/>
        <a:p>
          <a:endParaRPr lang="en-US"/>
        </a:p>
      </dgm:t>
    </dgm:pt>
    <dgm:pt modelId="{82385612-9C09-4224-97E8-A0F1BD165726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600" dirty="0" smtClean="0"/>
            <a:t>Alteration of metabolism (</a:t>
          </a:r>
          <a:r>
            <a:rPr lang="en-US" sz="1600" b="1" dirty="0" err="1" smtClean="0">
              <a:latin typeface="Wingdings 3" pitchFamily="18" charset="2"/>
            </a:rPr>
            <a:t>hh</a:t>
          </a:r>
          <a:r>
            <a:rPr lang="en-US" sz="1600" dirty="0" smtClean="0"/>
            <a:t> </a:t>
          </a:r>
          <a:r>
            <a:rPr lang="en-US" sz="1600" smtClean="0"/>
            <a:t>glycolysis</a:t>
          </a:r>
          <a:r>
            <a:rPr lang="en-US" sz="1600" dirty="0" smtClean="0"/>
            <a:t>)</a:t>
          </a:r>
          <a:endParaRPr lang="en-US" sz="1600" dirty="0"/>
        </a:p>
      </dgm:t>
    </dgm:pt>
    <dgm:pt modelId="{0FAD21AF-AF17-4648-81E6-BA05B095D108}" type="parTrans" cxnId="{B5EFF4C4-BC87-4BCE-90C1-5CFC9D84B0E6}">
      <dgm:prSet/>
      <dgm:spPr/>
      <dgm:t>
        <a:bodyPr/>
        <a:lstStyle/>
        <a:p>
          <a:endParaRPr lang="en-US"/>
        </a:p>
      </dgm:t>
    </dgm:pt>
    <dgm:pt modelId="{4ED1CF2A-8B5D-4A10-ADA8-3A63CB68DC68}" type="sibTrans" cxnId="{B5EFF4C4-BC87-4BCE-90C1-5CFC9D84B0E6}">
      <dgm:prSet/>
      <dgm:spPr/>
      <dgm:t>
        <a:bodyPr/>
        <a:lstStyle/>
        <a:p>
          <a:endParaRPr lang="en-US"/>
        </a:p>
      </dgm:t>
    </dgm:pt>
    <dgm:pt modelId="{F48BC847-2F42-4818-995A-7BB17C7F1233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Release of enzymes (</a:t>
          </a:r>
          <a:r>
            <a:rPr lang="en-US" dirty="0" err="1" smtClean="0"/>
            <a:t>proteinases</a:t>
          </a:r>
          <a:r>
            <a:rPr lang="en-US" dirty="0" smtClean="0"/>
            <a:t>)</a:t>
          </a:r>
          <a:endParaRPr lang="en-US" dirty="0"/>
        </a:p>
      </dgm:t>
    </dgm:pt>
    <dgm:pt modelId="{0488CACE-A17E-4100-99F6-054663FF0EDA}" type="parTrans" cxnId="{B9D7C9C1-DA7F-47DD-B2B5-6686CC71E726}">
      <dgm:prSet/>
      <dgm:spPr/>
      <dgm:t>
        <a:bodyPr/>
        <a:lstStyle/>
        <a:p>
          <a:endParaRPr lang="en-US"/>
        </a:p>
      </dgm:t>
    </dgm:pt>
    <dgm:pt modelId="{7C765229-4172-4F98-A864-B053096CDC7B}" type="sibTrans" cxnId="{B9D7C9C1-DA7F-47DD-B2B5-6686CC71E726}">
      <dgm:prSet/>
      <dgm:spPr/>
      <dgm:t>
        <a:bodyPr/>
        <a:lstStyle/>
        <a:p>
          <a:endParaRPr lang="en-US"/>
        </a:p>
      </dgm:t>
    </dgm:pt>
    <dgm:pt modelId="{DBD8CCEC-75FE-4B82-B4F0-B7DEC1D7D11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en-US" sz="1800" dirty="0" smtClean="0"/>
            <a:t>Abnormal cell cycle</a:t>
          </a:r>
          <a:endParaRPr lang="en-US" sz="1800" dirty="0"/>
        </a:p>
      </dgm:t>
    </dgm:pt>
    <dgm:pt modelId="{A7C19B74-35B2-497D-91BB-5DD80B68FEDC}" type="parTrans" cxnId="{73B81230-0CC6-445D-9C68-093AC2D4E9C3}">
      <dgm:prSet/>
      <dgm:spPr/>
      <dgm:t>
        <a:bodyPr/>
        <a:lstStyle/>
        <a:p>
          <a:endParaRPr lang="en-US"/>
        </a:p>
      </dgm:t>
    </dgm:pt>
    <dgm:pt modelId="{8AC4CD92-DCB4-49EC-8827-2BBB832F0EA0}" type="sibTrans" cxnId="{73B81230-0CC6-445D-9C68-093AC2D4E9C3}">
      <dgm:prSet/>
      <dgm:spPr/>
      <dgm:t>
        <a:bodyPr/>
        <a:lstStyle/>
        <a:p>
          <a:endParaRPr lang="en-US"/>
        </a:p>
      </dgm:t>
    </dgm:pt>
    <dgm:pt modelId="{30444129-8F09-4537-9DC4-B63CE2BD6BE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Activation of </a:t>
          </a:r>
          <a:r>
            <a:rPr lang="en-US" sz="1800" dirty="0" err="1" smtClean="0"/>
            <a:t>oncogenes</a:t>
          </a:r>
          <a:r>
            <a:rPr lang="en-US" sz="1800" dirty="0" smtClean="0"/>
            <a:t>.</a:t>
          </a:r>
        </a:p>
        <a:p>
          <a:r>
            <a:rPr lang="en-US" sz="1800" dirty="0" smtClean="0"/>
            <a:t>Inactivation of TSG</a:t>
          </a:r>
        </a:p>
      </dgm:t>
    </dgm:pt>
    <dgm:pt modelId="{F3887216-E09F-408F-A634-C7FE1E4212F1}" type="parTrans" cxnId="{782B2890-AFFF-45B1-8E8A-5AD416DAE92F}">
      <dgm:prSet/>
      <dgm:spPr/>
      <dgm:t>
        <a:bodyPr/>
        <a:lstStyle/>
        <a:p>
          <a:endParaRPr lang="en-US"/>
        </a:p>
      </dgm:t>
    </dgm:pt>
    <dgm:pt modelId="{09CBBFC9-5415-4F2A-8923-84102DC46C29}" type="sibTrans" cxnId="{782B2890-AFFF-45B1-8E8A-5AD416DAE92F}">
      <dgm:prSet/>
      <dgm:spPr/>
      <dgm:t>
        <a:bodyPr/>
        <a:lstStyle/>
        <a:p>
          <a:endParaRPr lang="en-US"/>
        </a:p>
      </dgm:t>
    </dgm:pt>
    <dgm:pt modelId="{0FB30833-288C-473B-B225-CE5C48B2D07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Alteration of </a:t>
          </a:r>
          <a:r>
            <a:rPr lang="en-US" sz="1800" dirty="0" err="1" smtClean="0"/>
            <a:t>miRNA</a:t>
          </a:r>
          <a:endParaRPr lang="en-US" sz="1800" dirty="0" smtClean="0"/>
        </a:p>
      </dgm:t>
    </dgm:pt>
    <dgm:pt modelId="{CCFD2D99-5483-4366-BAE3-530650208D7B}" type="parTrans" cxnId="{7E0DCB96-6BF7-454A-BEDD-CCBDB03A034C}">
      <dgm:prSet/>
      <dgm:spPr/>
      <dgm:t>
        <a:bodyPr/>
        <a:lstStyle/>
        <a:p>
          <a:endParaRPr lang="en-US"/>
        </a:p>
      </dgm:t>
    </dgm:pt>
    <dgm:pt modelId="{A3565DC9-ADF5-497F-ADF7-CDC4577A8C8C}" type="sibTrans" cxnId="{7E0DCB96-6BF7-454A-BEDD-CCBDB03A034C}">
      <dgm:prSet/>
      <dgm:spPr/>
      <dgm:t>
        <a:bodyPr/>
        <a:lstStyle/>
        <a:p>
          <a:endParaRPr lang="en-US"/>
        </a:p>
      </dgm:t>
    </dgm:pt>
    <dgm:pt modelId="{4C7F336D-8910-4976-AC5E-89C38360BC94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Telomerase activity</a:t>
          </a:r>
        </a:p>
      </dgm:t>
    </dgm:pt>
    <dgm:pt modelId="{FD928E43-6B2E-4488-B51A-C813D9F8D304}" type="parTrans" cxnId="{32F8DA6E-737C-4ED2-AAF4-B2D0C9632D06}">
      <dgm:prSet/>
      <dgm:spPr/>
      <dgm:t>
        <a:bodyPr/>
        <a:lstStyle/>
        <a:p>
          <a:endParaRPr lang="en-US"/>
        </a:p>
      </dgm:t>
    </dgm:pt>
    <dgm:pt modelId="{6BEC042F-B7D3-431E-88F0-5ADCBAE95CDE}" type="sibTrans" cxnId="{32F8DA6E-737C-4ED2-AAF4-B2D0C9632D06}">
      <dgm:prSet/>
      <dgm:spPr/>
      <dgm:t>
        <a:bodyPr/>
        <a:lstStyle/>
        <a:p>
          <a:endParaRPr lang="en-US"/>
        </a:p>
      </dgm:t>
    </dgm:pt>
    <dgm:pt modelId="{ED38FFDA-A874-408C-8E77-35EA3D58CCCB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Release of </a:t>
          </a:r>
          <a:r>
            <a:rPr lang="en-US" dirty="0" err="1" smtClean="0"/>
            <a:t>angiogenic</a:t>
          </a:r>
          <a:r>
            <a:rPr lang="en-US" dirty="0" smtClean="0"/>
            <a:t> factors</a:t>
          </a:r>
          <a:endParaRPr lang="en-US" dirty="0"/>
        </a:p>
      </dgm:t>
    </dgm:pt>
    <dgm:pt modelId="{BDEE7DDF-117C-4C5B-A896-EC93D23CEE57}" type="parTrans" cxnId="{922F347C-3111-4B60-BC6B-092867B3055F}">
      <dgm:prSet/>
      <dgm:spPr/>
      <dgm:t>
        <a:bodyPr/>
        <a:lstStyle/>
        <a:p>
          <a:endParaRPr lang="en-US"/>
        </a:p>
      </dgm:t>
    </dgm:pt>
    <dgm:pt modelId="{12827168-510D-4DFF-8071-687142D191D8}" type="sibTrans" cxnId="{922F347C-3111-4B60-BC6B-092867B3055F}">
      <dgm:prSet/>
      <dgm:spPr/>
      <dgm:t>
        <a:bodyPr/>
        <a:lstStyle/>
        <a:p>
          <a:endParaRPr lang="en-US"/>
        </a:p>
      </dgm:t>
    </dgm:pt>
    <dgm:pt modelId="{00FEB4C0-F726-4D84-804C-2552F2B39056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Release of  biomarkers</a:t>
          </a:r>
          <a:endParaRPr lang="en-US" sz="1800" dirty="0"/>
        </a:p>
      </dgm:t>
    </dgm:pt>
    <dgm:pt modelId="{35723E93-87B9-4B9A-B803-62D1AE32C4C4}" type="parTrans" cxnId="{6F37A817-1191-421E-936A-82DF06848B0F}">
      <dgm:prSet/>
      <dgm:spPr/>
      <dgm:t>
        <a:bodyPr/>
        <a:lstStyle/>
        <a:p>
          <a:endParaRPr lang="en-US"/>
        </a:p>
      </dgm:t>
    </dgm:pt>
    <dgm:pt modelId="{97E54084-8CF4-4C42-93FE-363572706209}" type="sibTrans" cxnId="{6F37A817-1191-421E-936A-82DF06848B0F}">
      <dgm:prSet/>
      <dgm:spPr/>
      <dgm:t>
        <a:bodyPr/>
        <a:lstStyle/>
        <a:p>
          <a:endParaRPr lang="en-US"/>
        </a:p>
      </dgm:t>
    </dgm:pt>
    <dgm:pt modelId="{8FEE578F-F6FE-402D-A3BE-1229B7AA0C19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Ability to metastasize</a:t>
          </a:r>
          <a:endParaRPr lang="en-US" sz="1800" dirty="0"/>
        </a:p>
      </dgm:t>
    </dgm:pt>
    <dgm:pt modelId="{61A77D39-C682-4C3F-805D-F314DED11CD0}" type="parTrans" cxnId="{A90DAAD1-A263-4FD3-9D8D-F749906962AD}">
      <dgm:prSet/>
      <dgm:spPr/>
      <dgm:t>
        <a:bodyPr/>
        <a:lstStyle/>
        <a:p>
          <a:endParaRPr lang="en-US"/>
        </a:p>
      </dgm:t>
    </dgm:pt>
    <dgm:pt modelId="{78DB033C-CBBB-461C-BA54-E1734D537B60}" type="sibTrans" cxnId="{A90DAAD1-A263-4FD3-9D8D-F749906962AD}">
      <dgm:prSet/>
      <dgm:spPr/>
      <dgm:t>
        <a:bodyPr/>
        <a:lstStyle/>
        <a:p>
          <a:endParaRPr lang="en-US"/>
        </a:p>
      </dgm:t>
    </dgm:pt>
    <dgm:pt modelId="{6D98AD3B-ECDD-4091-9B95-C929B19789B2}">
      <dgm:prSet phldrT="[Text]" custT="1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Decreased adhesion</a:t>
          </a:r>
          <a:endParaRPr lang="en-US" sz="1800" dirty="0"/>
        </a:p>
      </dgm:t>
    </dgm:pt>
    <dgm:pt modelId="{B482A34E-AD32-4258-8DB7-204E10EA4F7B}" type="parTrans" cxnId="{7FFBF38F-9198-4266-871B-D8EBBA1DECCD}">
      <dgm:prSet/>
      <dgm:spPr/>
      <dgm:t>
        <a:bodyPr/>
        <a:lstStyle/>
        <a:p>
          <a:endParaRPr lang="en-US"/>
        </a:p>
      </dgm:t>
    </dgm:pt>
    <dgm:pt modelId="{46A87704-F605-41D5-A8E1-8031CABEB8F9}" type="sibTrans" cxnId="{7FFBF38F-9198-4266-871B-D8EBBA1DECCD}">
      <dgm:prSet/>
      <dgm:spPr/>
      <dgm:t>
        <a:bodyPr/>
        <a:lstStyle/>
        <a:p>
          <a:endParaRPr lang="en-US"/>
        </a:p>
      </dgm:t>
    </dgm:pt>
    <dgm:pt modelId="{7D6F569F-BF2D-4DFD-A431-30713C3B2306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Abnormal  </a:t>
          </a:r>
          <a:r>
            <a:rPr lang="en-US" dirty="0" err="1" smtClean="0"/>
            <a:t>glycoproteins</a:t>
          </a:r>
          <a:r>
            <a:rPr lang="en-US" dirty="0" smtClean="0"/>
            <a:t> &amp; </a:t>
          </a:r>
          <a:r>
            <a:rPr lang="en-US" dirty="0" err="1" smtClean="0"/>
            <a:t>glycolipids</a:t>
          </a:r>
          <a:endParaRPr lang="en-US" dirty="0"/>
        </a:p>
      </dgm:t>
    </dgm:pt>
    <dgm:pt modelId="{6D9EC2AE-D203-4F03-90CF-5447A30F7B67}" type="parTrans" cxnId="{022A3D8D-C790-4E52-9B15-1977B0784A04}">
      <dgm:prSet/>
      <dgm:spPr/>
      <dgm:t>
        <a:bodyPr/>
        <a:lstStyle/>
        <a:p>
          <a:endParaRPr lang="en-US"/>
        </a:p>
      </dgm:t>
    </dgm:pt>
    <dgm:pt modelId="{1F6F2449-C86F-493B-80A7-F1746292EA5D}" type="sibTrans" cxnId="{022A3D8D-C790-4E52-9B15-1977B0784A04}">
      <dgm:prSet/>
      <dgm:spPr/>
      <dgm:t>
        <a:bodyPr/>
        <a:lstStyle/>
        <a:p>
          <a:endParaRPr lang="en-US"/>
        </a:p>
      </dgm:t>
    </dgm:pt>
    <dgm:pt modelId="{A1D1C8F7-8066-4D9F-BA29-69C8AE34DBC0}">
      <dgm:prSet phldrT="[Text]"/>
      <dgm:spPr>
        <a:solidFill>
          <a:srgbClr val="C6E6A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Reappearance of certain fetal antigens</a:t>
          </a:r>
          <a:endParaRPr lang="en-US" dirty="0"/>
        </a:p>
      </dgm:t>
    </dgm:pt>
    <dgm:pt modelId="{5AE111BC-88D1-4C0C-B7D1-AD66D14851DA}" type="parTrans" cxnId="{17CA8B4B-E3B8-4FED-B9EC-4B2EEA09BB64}">
      <dgm:prSet/>
      <dgm:spPr/>
      <dgm:t>
        <a:bodyPr/>
        <a:lstStyle/>
        <a:p>
          <a:endParaRPr lang="en-US"/>
        </a:p>
      </dgm:t>
    </dgm:pt>
    <dgm:pt modelId="{2B2FC4A2-4F9D-4C90-AE3B-011B5F39A580}" type="sibTrans" cxnId="{17CA8B4B-E3B8-4FED-B9EC-4B2EEA09BB64}">
      <dgm:prSet/>
      <dgm:spPr/>
      <dgm:t>
        <a:bodyPr/>
        <a:lstStyle/>
        <a:p>
          <a:endParaRPr lang="en-US"/>
        </a:p>
      </dgm:t>
    </dgm:pt>
    <dgm:pt modelId="{685CD7E7-94DD-495F-AFC2-2564D3D4F38C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dirty="0" smtClean="0"/>
            <a:t>Relation to stem cells</a:t>
          </a:r>
        </a:p>
      </dgm:t>
    </dgm:pt>
    <dgm:pt modelId="{21889028-BEA7-43A2-90BF-567C358D0DA3}" type="parTrans" cxnId="{A4038F64-43B2-4CFA-9E7E-E0A58E1708D9}">
      <dgm:prSet/>
      <dgm:spPr/>
      <dgm:t>
        <a:bodyPr/>
        <a:lstStyle/>
        <a:p>
          <a:endParaRPr lang="en-US"/>
        </a:p>
      </dgm:t>
    </dgm:pt>
    <dgm:pt modelId="{133E3579-07DB-42A7-9B69-5E008AAC2E0C}" type="sibTrans" cxnId="{A4038F64-43B2-4CFA-9E7E-E0A58E1708D9}">
      <dgm:prSet/>
      <dgm:spPr/>
      <dgm:t>
        <a:bodyPr/>
        <a:lstStyle/>
        <a:p>
          <a:endParaRPr lang="en-US"/>
        </a:p>
      </dgm:t>
    </dgm:pt>
    <dgm:pt modelId="{8FCB9EAA-F4F4-4861-80FA-D5681AF066C9}" type="pres">
      <dgm:prSet presAssocID="{F26242B3-B635-4866-AA3A-6D7F533215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817DEB63-0CB8-4538-BB51-32B43775D49A}" type="pres">
      <dgm:prSet presAssocID="{F7A43F9D-8EBF-449F-B52A-C1CE37DBB56C}" presName="root" presStyleCnt="0"/>
      <dgm:spPr/>
    </dgm:pt>
    <dgm:pt modelId="{EFB64277-6983-42F4-96DD-C99901F0C30E}" type="pres">
      <dgm:prSet presAssocID="{F7A43F9D-8EBF-449F-B52A-C1CE37DBB56C}" presName="rootComposite" presStyleCnt="0"/>
      <dgm:spPr/>
    </dgm:pt>
    <dgm:pt modelId="{10C26D38-676D-418D-9E94-1142FFF914BC}" type="pres">
      <dgm:prSet presAssocID="{F7A43F9D-8EBF-449F-B52A-C1CE37DBB56C}" presName="rootText" presStyleLbl="node1" presStyleIdx="0" presStyleCnt="2" custScaleX="385526"/>
      <dgm:spPr/>
      <dgm:t>
        <a:bodyPr/>
        <a:lstStyle/>
        <a:p>
          <a:pPr rtl="1"/>
          <a:endParaRPr lang="ar-JO"/>
        </a:p>
      </dgm:t>
    </dgm:pt>
    <dgm:pt modelId="{89CF0A37-1D11-4E75-BA7E-EA42073935D7}" type="pres">
      <dgm:prSet presAssocID="{F7A43F9D-8EBF-449F-B52A-C1CE37DBB56C}" presName="rootConnector" presStyleLbl="node1" presStyleIdx="0" presStyleCnt="2"/>
      <dgm:spPr/>
      <dgm:t>
        <a:bodyPr/>
        <a:lstStyle/>
        <a:p>
          <a:pPr rtl="1"/>
          <a:endParaRPr lang="ar-JO"/>
        </a:p>
      </dgm:t>
    </dgm:pt>
    <dgm:pt modelId="{A342D078-7179-44C6-9788-88CCCC0C5B3C}" type="pres">
      <dgm:prSet presAssocID="{F7A43F9D-8EBF-449F-B52A-C1CE37DBB56C}" presName="childShape" presStyleCnt="0"/>
      <dgm:spPr/>
    </dgm:pt>
    <dgm:pt modelId="{BAB24B3A-29EC-410D-9CDC-9618042B27EA}" type="pres">
      <dgm:prSet presAssocID="{13AAE589-CFA1-458A-B45B-84C99A14FEC9}" presName="Name13" presStyleLbl="parChTrans1D2" presStyleIdx="0" presStyleCnt="15"/>
      <dgm:spPr/>
      <dgm:t>
        <a:bodyPr/>
        <a:lstStyle/>
        <a:p>
          <a:pPr rtl="1"/>
          <a:endParaRPr lang="ar-JO"/>
        </a:p>
      </dgm:t>
    </dgm:pt>
    <dgm:pt modelId="{60DD4C7B-CD89-49D9-AD3C-3211D623446C}" type="pres">
      <dgm:prSet presAssocID="{11366AF6-2396-4ED7-8CFB-96E7BCC52E1E}" presName="childText" presStyleLbl="bgAcc1" presStyleIdx="0" presStyleCnt="15" custScaleX="290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F04C1-8B34-49FC-B90A-4E4C2763B4BE}" type="pres">
      <dgm:prSet presAssocID="{A7C19B74-35B2-497D-91BB-5DD80B68FEDC}" presName="Name13" presStyleLbl="parChTrans1D2" presStyleIdx="1" presStyleCnt="15"/>
      <dgm:spPr/>
      <dgm:t>
        <a:bodyPr/>
        <a:lstStyle/>
        <a:p>
          <a:pPr rtl="1"/>
          <a:endParaRPr lang="ar-JO"/>
        </a:p>
      </dgm:t>
    </dgm:pt>
    <dgm:pt modelId="{DC6B43CF-21A6-49F1-B7FE-DC57904CFB47}" type="pres">
      <dgm:prSet presAssocID="{DBD8CCEC-75FE-4B82-B4F0-B7DEC1D7D119}" presName="childText" presStyleLbl="bgAcc1" presStyleIdx="1" presStyleCnt="15" custScaleX="303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2DF6F-D178-49BC-92EF-EF7C49CFD612}" type="pres">
      <dgm:prSet presAssocID="{6594A1D9-E376-4A53-8A07-558E328D6FEB}" presName="Name13" presStyleLbl="parChTrans1D2" presStyleIdx="2" presStyleCnt="15"/>
      <dgm:spPr/>
      <dgm:t>
        <a:bodyPr/>
        <a:lstStyle/>
        <a:p>
          <a:pPr rtl="1"/>
          <a:endParaRPr lang="ar-JO"/>
        </a:p>
      </dgm:t>
    </dgm:pt>
    <dgm:pt modelId="{B0818768-C94C-486F-BB44-B3AA36570ED7}" type="pres">
      <dgm:prSet presAssocID="{703320C2-006E-43B9-BCF9-F5276B679319}" presName="childText" presStyleLbl="bgAcc1" presStyleIdx="2" presStyleCnt="15" custScaleX="355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DD65F-B4F1-469F-A471-A66B9BB35976}" type="pres">
      <dgm:prSet presAssocID="{F3887216-E09F-408F-A634-C7FE1E4212F1}" presName="Name13" presStyleLbl="parChTrans1D2" presStyleIdx="3" presStyleCnt="15"/>
      <dgm:spPr/>
      <dgm:t>
        <a:bodyPr/>
        <a:lstStyle/>
        <a:p>
          <a:pPr rtl="1"/>
          <a:endParaRPr lang="ar-JO"/>
        </a:p>
      </dgm:t>
    </dgm:pt>
    <dgm:pt modelId="{934AA15D-7A84-43B5-AB02-40C3956C6835}" type="pres">
      <dgm:prSet presAssocID="{30444129-8F09-4537-9DC4-B63CE2BD6BE0}" presName="childText" presStyleLbl="bgAcc1" presStyleIdx="3" presStyleCnt="15" custScaleX="359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940BC-76EF-468B-8ED1-48149AA77DAA}" type="pres">
      <dgm:prSet presAssocID="{CCFD2D99-5483-4366-BAE3-530650208D7B}" presName="Name13" presStyleLbl="parChTrans1D2" presStyleIdx="4" presStyleCnt="15"/>
      <dgm:spPr/>
      <dgm:t>
        <a:bodyPr/>
        <a:lstStyle/>
        <a:p>
          <a:pPr rtl="1"/>
          <a:endParaRPr lang="ar-JO"/>
        </a:p>
      </dgm:t>
    </dgm:pt>
    <dgm:pt modelId="{1A1A23D6-F52B-4F2F-89DE-E58406C2D1D3}" type="pres">
      <dgm:prSet presAssocID="{0FB30833-288C-473B-B225-CE5C48B2D070}" presName="childText" presStyleLbl="bgAcc1" presStyleIdx="4" presStyleCnt="15" custScaleX="354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622-D9E7-4604-9C98-EF1AD819DB4B}" type="pres">
      <dgm:prSet presAssocID="{FD928E43-6B2E-4488-B51A-C813D9F8D304}" presName="Name13" presStyleLbl="parChTrans1D2" presStyleIdx="5" presStyleCnt="15"/>
      <dgm:spPr/>
      <dgm:t>
        <a:bodyPr/>
        <a:lstStyle/>
        <a:p>
          <a:pPr rtl="1"/>
          <a:endParaRPr lang="ar-JO"/>
        </a:p>
      </dgm:t>
    </dgm:pt>
    <dgm:pt modelId="{3957E6A9-5FA7-459D-8BE3-1B3B704C326A}" type="pres">
      <dgm:prSet presAssocID="{4C7F336D-8910-4976-AC5E-89C38360BC94}" presName="childText" presStyleLbl="bgAcc1" presStyleIdx="5" presStyleCnt="15" custScaleX="30749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32347BA-76DA-4BC9-A485-A47CDAADF46E}" type="pres">
      <dgm:prSet presAssocID="{21889028-BEA7-43A2-90BF-567C358D0DA3}" presName="Name13" presStyleLbl="parChTrans1D2" presStyleIdx="6" presStyleCnt="15"/>
      <dgm:spPr/>
      <dgm:t>
        <a:bodyPr/>
        <a:lstStyle/>
        <a:p>
          <a:pPr rtl="1"/>
          <a:endParaRPr lang="ar-JO"/>
        </a:p>
      </dgm:t>
    </dgm:pt>
    <dgm:pt modelId="{2B6BDF55-B099-4AB6-83DC-162A6DAA567F}" type="pres">
      <dgm:prSet presAssocID="{685CD7E7-94DD-495F-AFC2-2564D3D4F38C}" presName="childText" presStyleLbl="bgAcc1" presStyleIdx="6" presStyleCnt="15" custScaleX="371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D1439-3299-4516-A7C7-4BC7B6EA903A}" type="pres">
      <dgm:prSet presAssocID="{2606EDD9-2114-42FD-BCA6-CEE628B207B0}" presName="root" presStyleCnt="0"/>
      <dgm:spPr/>
    </dgm:pt>
    <dgm:pt modelId="{98D2961D-8653-4097-B77E-9BF78ADBDD1F}" type="pres">
      <dgm:prSet presAssocID="{2606EDD9-2114-42FD-BCA6-CEE628B207B0}" presName="rootComposite" presStyleCnt="0"/>
      <dgm:spPr/>
    </dgm:pt>
    <dgm:pt modelId="{97697FE1-3464-44E0-ACA4-9398658504AC}" type="pres">
      <dgm:prSet presAssocID="{2606EDD9-2114-42FD-BCA6-CEE628B207B0}" presName="rootText" presStyleLbl="node1" presStyleIdx="1" presStyleCnt="2" custScaleX="393640"/>
      <dgm:spPr/>
      <dgm:t>
        <a:bodyPr/>
        <a:lstStyle/>
        <a:p>
          <a:endParaRPr lang="en-US"/>
        </a:p>
      </dgm:t>
    </dgm:pt>
    <dgm:pt modelId="{B728E77A-7F6A-4579-BB5A-80263111DA41}" type="pres">
      <dgm:prSet presAssocID="{2606EDD9-2114-42FD-BCA6-CEE628B207B0}" presName="rootConnector" presStyleLbl="node1" presStyleIdx="1" presStyleCnt="2"/>
      <dgm:spPr/>
      <dgm:t>
        <a:bodyPr/>
        <a:lstStyle/>
        <a:p>
          <a:pPr rtl="1"/>
          <a:endParaRPr lang="ar-JO"/>
        </a:p>
      </dgm:t>
    </dgm:pt>
    <dgm:pt modelId="{97D819C9-8B67-47B9-8719-C42B759AA165}" type="pres">
      <dgm:prSet presAssocID="{2606EDD9-2114-42FD-BCA6-CEE628B207B0}" presName="childShape" presStyleCnt="0"/>
      <dgm:spPr/>
    </dgm:pt>
    <dgm:pt modelId="{E2DC11C8-45EB-4BCC-B361-CBC4C686CC5B}" type="pres">
      <dgm:prSet presAssocID="{0FAD21AF-AF17-4648-81E6-BA05B095D108}" presName="Name13" presStyleLbl="parChTrans1D2" presStyleIdx="7" presStyleCnt="15"/>
      <dgm:spPr/>
      <dgm:t>
        <a:bodyPr/>
        <a:lstStyle/>
        <a:p>
          <a:pPr rtl="1"/>
          <a:endParaRPr lang="ar-JO"/>
        </a:p>
      </dgm:t>
    </dgm:pt>
    <dgm:pt modelId="{2FA6F1D1-5517-4471-A845-752F486649AE}" type="pres">
      <dgm:prSet presAssocID="{82385612-9C09-4224-97E8-A0F1BD165726}" presName="childText" presStyleLbl="bgAcc1" presStyleIdx="7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9EFD1C6A-B240-4E47-B544-CF0107C298D0}" type="pres">
      <dgm:prSet presAssocID="{0488CACE-A17E-4100-99F6-054663FF0EDA}" presName="Name13" presStyleLbl="parChTrans1D2" presStyleIdx="8" presStyleCnt="15"/>
      <dgm:spPr/>
      <dgm:t>
        <a:bodyPr/>
        <a:lstStyle/>
        <a:p>
          <a:pPr rtl="1"/>
          <a:endParaRPr lang="ar-JO"/>
        </a:p>
      </dgm:t>
    </dgm:pt>
    <dgm:pt modelId="{B83F0843-23C7-4E4E-BB2E-09F2672B20C6}" type="pres">
      <dgm:prSet presAssocID="{F48BC847-2F42-4818-995A-7BB17C7F1233}" presName="childText" presStyleLbl="bgAcc1" presStyleIdx="8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6BABC1A-B1CE-4CA3-B13C-4DD70D8D5745}" type="pres">
      <dgm:prSet presAssocID="{BDEE7DDF-117C-4C5B-A896-EC93D23CEE57}" presName="Name13" presStyleLbl="parChTrans1D2" presStyleIdx="9" presStyleCnt="15"/>
      <dgm:spPr/>
      <dgm:t>
        <a:bodyPr/>
        <a:lstStyle/>
        <a:p>
          <a:pPr rtl="1"/>
          <a:endParaRPr lang="ar-JO"/>
        </a:p>
      </dgm:t>
    </dgm:pt>
    <dgm:pt modelId="{266F82A7-4004-475F-80ED-7A1E2FDF780F}" type="pres">
      <dgm:prSet presAssocID="{ED38FFDA-A874-408C-8E77-35EA3D58CCCB}" presName="childText" presStyleLbl="bgAcc1" presStyleIdx="9" presStyleCnt="15" custScaleX="30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152DE-525B-4740-8CBD-D3BB14B38AE9}" type="pres">
      <dgm:prSet presAssocID="{35723E93-87B9-4B9A-B803-62D1AE32C4C4}" presName="Name13" presStyleLbl="parChTrans1D2" presStyleIdx="10" presStyleCnt="15"/>
      <dgm:spPr/>
      <dgm:t>
        <a:bodyPr/>
        <a:lstStyle/>
        <a:p>
          <a:pPr rtl="1"/>
          <a:endParaRPr lang="ar-JO"/>
        </a:p>
      </dgm:t>
    </dgm:pt>
    <dgm:pt modelId="{6F58E53F-38E7-4607-8009-AB642833F52D}" type="pres">
      <dgm:prSet presAssocID="{00FEB4C0-F726-4D84-804C-2552F2B39056}" presName="childText" presStyleLbl="bgAcc1" presStyleIdx="10" presStyleCnt="15" custScaleX="30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A7C2-B332-408E-AE0B-EB1A64F2EE8F}" type="pres">
      <dgm:prSet presAssocID="{61A77D39-C682-4C3F-805D-F314DED11CD0}" presName="Name13" presStyleLbl="parChTrans1D2" presStyleIdx="11" presStyleCnt="15"/>
      <dgm:spPr/>
      <dgm:t>
        <a:bodyPr/>
        <a:lstStyle/>
        <a:p>
          <a:pPr rtl="1"/>
          <a:endParaRPr lang="ar-JO"/>
        </a:p>
      </dgm:t>
    </dgm:pt>
    <dgm:pt modelId="{2DB47FAB-149A-429A-894A-1A767053A830}" type="pres">
      <dgm:prSet presAssocID="{8FEE578F-F6FE-402D-A3BE-1229B7AA0C19}" presName="childText" presStyleLbl="bgAcc1" presStyleIdx="11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82C3958-EB1E-40A0-B725-40181B7EF694}" type="pres">
      <dgm:prSet presAssocID="{B482A34E-AD32-4258-8DB7-204E10EA4F7B}" presName="Name13" presStyleLbl="parChTrans1D2" presStyleIdx="12" presStyleCnt="15"/>
      <dgm:spPr/>
      <dgm:t>
        <a:bodyPr/>
        <a:lstStyle/>
        <a:p>
          <a:pPr rtl="1"/>
          <a:endParaRPr lang="ar-JO"/>
        </a:p>
      </dgm:t>
    </dgm:pt>
    <dgm:pt modelId="{41D8DCB3-569A-4CD0-9ECA-D997C88F1A60}" type="pres">
      <dgm:prSet presAssocID="{6D98AD3B-ECDD-4091-9B95-C929B19789B2}" presName="childText" presStyleLbl="bgAcc1" presStyleIdx="12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1E5098A-380E-4319-A530-5E321D0016B2}" type="pres">
      <dgm:prSet presAssocID="{6D9EC2AE-D203-4F03-90CF-5447A30F7B67}" presName="Name13" presStyleLbl="parChTrans1D2" presStyleIdx="13" presStyleCnt="15"/>
      <dgm:spPr/>
      <dgm:t>
        <a:bodyPr/>
        <a:lstStyle/>
        <a:p>
          <a:pPr rtl="1"/>
          <a:endParaRPr lang="ar-JO"/>
        </a:p>
      </dgm:t>
    </dgm:pt>
    <dgm:pt modelId="{DB6E978A-FA39-4E28-9988-B3A9F45E6C30}" type="pres">
      <dgm:prSet presAssocID="{7D6F569F-BF2D-4DFD-A431-30713C3B2306}" presName="childText" presStyleLbl="bgAcc1" presStyleIdx="13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BB39B45-3F26-4951-A03A-61F185436B95}" type="pres">
      <dgm:prSet presAssocID="{5AE111BC-88D1-4C0C-B7D1-AD66D14851DA}" presName="Name13" presStyleLbl="parChTrans1D2" presStyleIdx="14" presStyleCnt="15"/>
      <dgm:spPr/>
      <dgm:t>
        <a:bodyPr/>
        <a:lstStyle/>
        <a:p>
          <a:pPr rtl="1"/>
          <a:endParaRPr lang="ar-JO"/>
        </a:p>
      </dgm:t>
    </dgm:pt>
    <dgm:pt modelId="{B5156718-2BA6-477D-91FE-230883FA50CB}" type="pres">
      <dgm:prSet presAssocID="{A1D1C8F7-8066-4D9F-BA29-69C8AE34DBC0}" presName="childText" presStyleLbl="bgAcc1" presStyleIdx="14" presStyleCnt="15" custScaleX="305889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6F37A817-1191-421E-936A-82DF06848B0F}" srcId="{2606EDD9-2114-42FD-BCA6-CEE628B207B0}" destId="{00FEB4C0-F726-4D84-804C-2552F2B39056}" srcOrd="3" destOrd="0" parTransId="{35723E93-87B9-4B9A-B803-62D1AE32C4C4}" sibTransId="{97E54084-8CF4-4C42-93FE-363572706209}"/>
    <dgm:cxn modelId="{53EF82FB-8E81-4953-8CBF-5A6207B447B5}" type="presOf" srcId="{21889028-BEA7-43A2-90BF-567C358D0DA3}" destId="{032347BA-76DA-4BC9-A485-A47CDAADF46E}" srcOrd="0" destOrd="0" presId="urn:microsoft.com/office/officeart/2005/8/layout/hierarchy3"/>
    <dgm:cxn modelId="{5007C236-5787-4E24-BB6F-DC65EF745848}" type="presOf" srcId="{11366AF6-2396-4ED7-8CFB-96E7BCC52E1E}" destId="{60DD4C7B-CD89-49D9-AD3C-3211D623446C}" srcOrd="0" destOrd="0" presId="urn:microsoft.com/office/officeart/2005/8/layout/hierarchy3"/>
    <dgm:cxn modelId="{EFE11B52-FAC0-4BFC-9B82-C04C4DCC00C3}" type="presOf" srcId="{F3887216-E09F-408F-A634-C7FE1E4212F1}" destId="{F72DD65F-B4F1-469F-A471-A66B9BB35976}" srcOrd="0" destOrd="0" presId="urn:microsoft.com/office/officeart/2005/8/layout/hierarchy3"/>
    <dgm:cxn modelId="{7B13D641-6141-4881-86BD-68B360F820DF}" type="presOf" srcId="{F26242B3-B635-4866-AA3A-6D7F533215E1}" destId="{8FCB9EAA-F4F4-4861-80FA-D5681AF066C9}" srcOrd="0" destOrd="0" presId="urn:microsoft.com/office/officeart/2005/8/layout/hierarchy3"/>
    <dgm:cxn modelId="{BB428659-0547-4DAA-9702-20CFF1433965}" type="presOf" srcId="{30444129-8F09-4537-9DC4-B63CE2BD6BE0}" destId="{934AA15D-7A84-43B5-AB02-40C3956C6835}" srcOrd="0" destOrd="0" presId="urn:microsoft.com/office/officeart/2005/8/layout/hierarchy3"/>
    <dgm:cxn modelId="{2F6EBF25-271F-4EB7-A644-EE4AC5EC829B}" type="presOf" srcId="{CCFD2D99-5483-4366-BAE3-530650208D7B}" destId="{DB5940BC-76EF-468B-8ED1-48149AA77DAA}" srcOrd="0" destOrd="0" presId="urn:microsoft.com/office/officeart/2005/8/layout/hierarchy3"/>
    <dgm:cxn modelId="{7E0DCB96-6BF7-454A-BEDD-CCBDB03A034C}" srcId="{F7A43F9D-8EBF-449F-B52A-C1CE37DBB56C}" destId="{0FB30833-288C-473B-B225-CE5C48B2D070}" srcOrd="4" destOrd="0" parTransId="{CCFD2D99-5483-4366-BAE3-530650208D7B}" sibTransId="{A3565DC9-ADF5-497F-ADF7-CDC4577A8C8C}"/>
    <dgm:cxn modelId="{C77BB697-3981-4F63-B725-FBC86F21BE7D}" type="presOf" srcId="{FD928E43-6B2E-4488-B51A-C813D9F8D304}" destId="{6B2C6622-D9E7-4604-9C98-EF1AD819DB4B}" srcOrd="0" destOrd="0" presId="urn:microsoft.com/office/officeart/2005/8/layout/hierarchy3"/>
    <dgm:cxn modelId="{1213D827-B58C-44C1-A961-45E510CF1B8C}" type="presOf" srcId="{F7A43F9D-8EBF-449F-B52A-C1CE37DBB56C}" destId="{10C26D38-676D-418D-9E94-1142FFF914BC}" srcOrd="0" destOrd="0" presId="urn:microsoft.com/office/officeart/2005/8/layout/hierarchy3"/>
    <dgm:cxn modelId="{02BC3E26-AED9-4CB0-BFF7-91B1C1863C9D}" type="presOf" srcId="{6D9EC2AE-D203-4F03-90CF-5447A30F7B67}" destId="{11E5098A-380E-4319-A530-5E321D0016B2}" srcOrd="0" destOrd="0" presId="urn:microsoft.com/office/officeart/2005/8/layout/hierarchy3"/>
    <dgm:cxn modelId="{57510F3C-1962-4D7A-ADE5-73A66733ACFE}" type="presOf" srcId="{F48BC847-2F42-4818-995A-7BB17C7F1233}" destId="{B83F0843-23C7-4E4E-BB2E-09F2672B20C6}" srcOrd="0" destOrd="0" presId="urn:microsoft.com/office/officeart/2005/8/layout/hierarchy3"/>
    <dgm:cxn modelId="{A90DAAD1-A263-4FD3-9D8D-F749906962AD}" srcId="{2606EDD9-2114-42FD-BCA6-CEE628B207B0}" destId="{8FEE578F-F6FE-402D-A3BE-1229B7AA0C19}" srcOrd="4" destOrd="0" parTransId="{61A77D39-C682-4C3F-805D-F314DED11CD0}" sibTransId="{78DB033C-CBBB-461C-BA54-E1734D537B60}"/>
    <dgm:cxn modelId="{002DF82F-E68C-406F-914A-82B39AFA1BBF}" type="presOf" srcId="{4C7F336D-8910-4976-AC5E-89C38360BC94}" destId="{3957E6A9-5FA7-459D-8BE3-1B3B704C326A}" srcOrd="0" destOrd="0" presId="urn:microsoft.com/office/officeart/2005/8/layout/hierarchy3"/>
    <dgm:cxn modelId="{C2EE3B5B-141D-4040-B820-200B5DF49DF3}" type="presOf" srcId="{2606EDD9-2114-42FD-BCA6-CEE628B207B0}" destId="{B728E77A-7F6A-4579-BB5A-80263111DA41}" srcOrd="1" destOrd="0" presId="urn:microsoft.com/office/officeart/2005/8/layout/hierarchy3"/>
    <dgm:cxn modelId="{55253E1E-7FB3-4D16-989D-61CD1F8B3AFF}" type="presOf" srcId="{A7C19B74-35B2-497D-91BB-5DD80B68FEDC}" destId="{FDCF04C1-8B34-49FC-B90A-4E4C2763B4BE}" srcOrd="0" destOrd="0" presId="urn:microsoft.com/office/officeart/2005/8/layout/hierarchy3"/>
    <dgm:cxn modelId="{7FFBF38F-9198-4266-871B-D8EBBA1DECCD}" srcId="{2606EDD9-2114-42FD-BCA6-CEE628B207B0}" destId="{6D98AD3B-ECDD-4091-9B95-C929B19789B2}" srcOrd="5" destOrd="0" parTransId="{B482A34E-AD32-4258-8DB7-204E10EA4F7B}" sibTransId="{46A87704-F605-41D5-A8E1-8031CABEB8F9}"/>
    <dgm:cxn modelId="{363220C2-6EB4-4514-B86E-D3269F9E91CD}" type="presOf" srcId="{00FEB4C0-F726-4D84-804C-2552F2B39056}" destId="{6F58E53F-38E7-4607-8009-AB642833F52D}" srcOrd="0" destOrd="0" presId="urn:microsoft.com/office/officeart/2005/8/layout/hierarchy3"/>
    <dgm:cxn modelId="{ED5D61E2-9761-40C1-ACEC-AE8CEFD1D28D}" type="presOf" srcId="{0FB30833-288C-473B-B225-CE5C48B2D070}" destId="{1A1A23D6-F52B-4F2F-89DE-E58406C2D1D3}" srcOrd="0" destOrd="0" presId="urn:microsoft.com/office/officeart/2005/8/layout/hierarchy3"/>
    <dgm:cxn modelId="{95B18B49-376D-4FF8-81C1-75F49D7237D2}" type="presOf" srcId="{5AE111BC-88D1-4C0C-B7D1-AD66D14851DA}" destId="{3BB39B45-3F26-4951-A03A-61F185436B95}" srcOrd="0" destOrd="0" presId="urn:microsoft.com/office/officeart/2005/8/layout/hierarchy3"/>
    <dgm:cxn modelId="{D5899514-A645-4A34-AA49-6677DF74E455}" type="presOf" srcId="{BDEE7DDF-117C-4C5B-A896-EC93D23CEE57}" destId="{86BABC1A-B1CE-4CA3-B13C-4DD70D8D5745}" srcOrd="0" destOrd="0" presId="urn:microsoft.com/office/officeart/2005/8/layout/hierarchy3"/>
    <dgm:cxn modelId="{17CA8B4B-E3B8-4FED-B9EC-4B2EEA09BB64}" srcId="{2606EDD9-2114-42FD-BCA6-CEE628B207B0}" destId="{A1D1C8F7-8066-4D9F-BA29-69C8AE34DBC0}" srcOrd="7" destOrd="0" parTransId="{5AE111BC-88D1-4C0C-B7D1-AD66D14851DA}" sibTransId="{2B2FC4A2-4F9D-4C90-AE3B-011B5F39A580}"/>
    <dgm:cxn modelId="{B5EFF4C4-BC87-4BCE-90C1-5CFC9D84B0E6}" srcId="{2606EDD9-2114-42FD-BCA6-CEE628B207B0}" destId="{82385612-9C09-4224-97E8-A0F1BD165726}" srcOrd="0" destOrd="0" parTransId="{0FAD21AF-AF17-4648-81E6-BA05B095D108}" sibTransId="{4ED1CF2A-8B5D-4A10-ADA8-3A63CB68DC68}"/>
    <dgm:cxn modelId="{99A23A66-439A-4FF7-8CD6-BCB5F677C9C3}" type="presOf" srcId="{13AAE589-CFA1-458A-B45B-84C99A14FEC9}" destId="{BAB24B3A-29EC-410D-9CDC-9618042B27EA}" srcOrd="0" destOrd="0" presId="urn:microsoft.com/office/officeart/2005/8/layout/hierarchy3"/>
    <dgm:cxn modelId="{73B81230-0CC6-445D-9C68-093AC2D4E9C3}" srcId="{F7A43F9D-8EBF-449F-B52A-C1CE37DBB56C}" destId="{DBD8CCEC-75FE-4B82-B4F0-B7DEC1D7D119}" srcOrd="1" destOrd="0" parTransId="{A7C19B74-35B2-497D-91BB-5DD80B68FEDC}" sibTransId="{8AC4CD92-DCB4-49EC-8827-2BBB832F0EA0}"/>
    <dgm:cxn modelId="{642AB0A1-2E01-458D-9D70-53CE2BD6CB87}" type="presOf" srcId="{F7A43F9D-8EBF-449F-B52A-C1CE37DBB56C}" destId="{89CF0A37-1D11-4E75-BA7E-EA42073935D7}" srcOrd="1" destOrd="0" presId="urn:microsoft.com/office/officeart/2005/8/layout/hierarchy3"/>
    <dgm:cxn modelId="{82B3F7ED-A649-4E83-BE63-DB2CCE1084C8}" type="presOf" srcId="{DBD8CCEC-75FE-4B82-B4F0-B7DEC1D7D119}" destId="{DC6B43CF-21A6-49F1-B7FE-DC57904CFB47}" srcOrd="0" destOrd="0" presId="urn:microsoft.com/office/officeart/2005/8/layout/hierarchy3"/>
    <dgm:cxn modelId="{922F347C-3111-4B60-BC6B-092867B3055F}" srcId="{2606EDD9-2114-42FD-BCA6-CEE628B207B0}" destId="{ED38FFDA-A874-408C-8E77-35EA3D58CCCB}" srcOrd="2" destOrd="0" parTransId="{BDEE7DDF-117C-4C5B-A896-EC93D23CEE57}" sibTransId="{12827168-510D-4DFF-8071-687142D191D8}"/>
    <dgm:cxn modelId="{0D20C603-A6C0-4201-8AA2-0F0C4940CF1B}" type="presOf" srcId="{61A77D39-C682-4C3F-805D-F314DED11CD0}" destId="{4B82A7C2-B332-408E-AE0B-EB1A64F2EE8F}" srcOrd="0" destOrd="0" presId="urn:microsoft.com/office/officeart/2005/8/layout/hierarchy3"/>
    <dgm:cxn modelId="{A4038F64-43B2-4CFA-9E7E-E0A58E1708D9}" srcId="{F7A43F9D-8EBF-449F-B52A-C1CE37DBB56C}" destId="{685CD7E7-94DD-495F-AFC2-2564D3D4F38C}" srcOrd="6" destOrd="0" parTransId="{21889028-BEA7-43A2-90BF-567C358D0DA3}" sibTransId="{133E3579-07DB-42A7-9B69-5E008AAC2E0C}"/>
    <dgm:cxn modelId="{AE60393D-659D-46F9-A16B-713EBFE1163A}" type="presOf" srcId="{685CD7E7-94DD-495F-AFC2-2564D3D4F38C}" destId="{2B6BDF55-B099-4AB6-83DC-162A6DAA567F}" srcOrd="0" destOrd="0" presId="urn:microsoft.com/office/officeart/2005/8/layout/hierarchy3"/>
    <dgm:cxn modelId="{138C6A69-5734-49D3-8AB4-674F0F1D903F}" type="presOf" srcId="{0488CACE-A17E-4100-99F6-054663FF0EDA}" destId="{9EFD1C6A-B240-4E47-B544-CF0107C298D0}" srcOrd="0" destOrd="0" presId="urn:microsoft.com/office/officeart/2005/8/layout/hierarchy3"/>
    <dgm:cxn modelId="{B940FE00-1172-420A-A5BF-8B3E5B4DB7ED}" srcId="{F26242B3-B635-4866-AA3A-6D7F533215E1}" destId="{2606EDD9-2114-42FD-BCA6-CEE628B207B0}" srcOrd="1" destOrd="0" parTransId="{088CE661-3F35-443E-9CAE-2520C9BCB3D6}" sibTransId="{745597AF-C7F5-4273-BED6-5071E6E1295C}"/>
    <dgm:cxn modelId="{2620BACB-650B-4E8A-B81B-0A9E697C74A2}" type="presOf" srcId="{35723E93-87B9-4B9A-B803-62D1AE32C4C4}" destId="{B4B152DE-525B-4740-8CBD-D3BB14B38AE9}" srcOrd="0" destOrd="0" presId="urn:microsoft.com/office/officeart/2005/8/layout/hierarchy3"/>
    <dgm:cxn modelId="{BDC48A75-0646-4136-83F7-46C17F027217}" type="presOf" srcId="{0FAD21AF-AF17-4648-81E6-BA05B095D108}" destId="{E2DC11C8-45EB-4BCC-B361-CBC4C686CC5B}" srcOrd="0" destOrd="0" presId="urn:microsoft.com/office/officeart/2005/8/layout/hierarchy3"/>
    <dgm:cxn modelId="{E5EC94CA-B898-4102-BDEF-017198E16ED0}" type="presOf" srcId="{7D6F569F-BF2D-4DFD-A431-30713C3B2306}" destId="{DB6E978A-FA39-4E28-9988-B3A9F45E6C30}" srcOrd="0" destOrd="0" presId="urn:microsoft.com/office/officeart/2005/8/layout/hierarchy3"/>
    <dgm:cxn modelId="{38972424-4B66-478E-8C18-FF820CCF7372}" type="presOf" srcId="{2606EDD9-2114-42FD-BCA6-CEE628B207B0}" destId="{97697FE1-3464-44E0-ACA4-9398658504AC}" srcOrd="0" destOrd="0" presId="urn:microsoft.com/office/officeart/2005/8/layout/hierarchy3"/>
    <dgm:cxn modelId="{B9D7C9C1-DA7F-47DD-B2B5-6686CC71E726}" srcId="{2606EDD9-2114-42FD-BCA6-CEE628B207B0}" destId="{F48BC847-2F42-4818-995A-7BB17C7F1233}" srcOrd="1" destOrd="0" parTransId="{0488CACE-A17E-4100-99F6-054663FF0EDA}" sibTransId="{7C765229-4172-4F98-A864-B053096CDC7B}"/>
    <dgm:cxn modelId="{9CD8B128-3EC6-4FA2-9E4D-046C7274A670}" type="presOf" srcId="{6D98AD3B-ECDD-4091-9B95-C929B19789B2}" destId="{41D8DCB3-569A-4CD0-9ECA-D997C88F1A60}" srcOrd="0" destOrd="0" presId="urn:microsoft.com/office/officeart/2005/8/layout/hierarchy3"/>
    <dgm:cxn modelId="{022A3D8D-C790-4E52-9B15-1977B0784A04}" srcId="{2606EDD9-2114-42FD-BCA6-CEE628B207B0}" destId="{7D6F569F-BF2D-4DFD-A431-30713C3B2306}" srcOrd="6" destOrd="0" parTransId="{6D9EC2AE-D203-4F03-90CF-5447A30F7B67}" sibTransId="{1F6F2449-C86F-493B-80A7-F1746292EA5D}"/>
    <dgm:cxn modelId="{782B2890-AFFF-45B1-8E8A-5AD416DAE92F}" srcId="{F7A43F9D-8EBF-449F-B52A-C1CE37DBB56C}" destId="{30444129-8F09-4537-9DC4-B63CE2BD6BE0}" srcOrd="3" destOrd="0" parTransId="{F3887216-E09F-408F-A634-C7FE1E4212F1}" sibTransId="{09CBBFC9-5415-4F2A-8923-84102DC46C29}"/>
    <dgm:cxn modelId="{66610EC3-9DF7-406B-AA86-91726B7266A8}" srcId="{F26242B3-B635-4866-AA3A-6D7F533215E1}" destId="{F7A43F9D-8EBF-449F-B52A-C1CE37DBB56C}" srcOrd="0" destOrd="0" parTransId="{4C25E38F-B156-4F5A-A309-7584202B79DE}" sibTransId="{5D173F06-7F7F-4C7C-A01D-035E40D59AFC}"/>
    <dgm:cxn modelId="{A3C63EED-F30B-4AAF-A1D6-312534B80D2B}" type="presOf" srcId="{6594A1D9-E376-4A53-8A07-558E328D6FEB}" destId="{E982DF6F-D178-49BC-92EF-EF7C49CFD612}" srcOrd="0" destOrd="0" presId="urn:microsoft.com/office/officeart/2005/8/layout/hierarchy3"/>
    <dgm:cxn modelId="{BA9D93CF-9702-4324-8252-FA98FCFDE919}" type="presOf" srcId="{B482A34E-AD32-4258-8DB7-204E10EA4F7B}" destId="{582C3958-EB1E-40A0-B725-40181B7EF694}" srcOrd="0" destOrd="0" presId="urn:microsoft.com/office/officeart/2005/8/layout/hierarchy3"/>
    <dgm:cxn modelId="{D8913F42-F276-482C-8723-33989E14B597}" type="presOf" srcId="{ED38FFDA-A874-408C-8E77-35EA3D58CCCB}" destId="{266F82A7-4004-475F-80ED-7A1E2FDF780F}" srcOrd="0" destOrd="0" presId="urn:microsoft.com/office/officeart/2005/8/layout/hierarchy3"/>
    <dgm:cxn modelId="{32F8DA6E-737C-4ED2-AAF4-B2D0C9632D06}" srcId="{F7A43F9D-8EBF-449F-B52A-C1CE37DBB56C}" destId="{4C7F336D-8910-4976-AC5E-89C38360BC94}" srcOrd="5" destOrd="0" parTransId="{FD928E43-6B2E-4488-B51A-C813D9F8D304}" sibTransId="{6BEC042F-B7D3-431E-88F0-5ADCBAE95CDE}"/>
    <dgm:cxn modelId="{A5FCF0AA-B9F3-40DF-BA5B-819A6146B1EC}" type="presOf" srcId="{703320C2-006E-43B9-BCF9-F5276B679319}" destId="{B0818768-C94C-486F-BB44-B3AA36570ED7}" srcOrd="0" destOrd="0" presId="urn:microsoft.com/office/officeart/2005/8/layout/hierarchy3"/>
    <dgm:cxn modelId="{4CA35BC6-7868-4EF7-AFD9-2D0CFF0973B7}" srcId="{F7A43F9D-8EBF-449F-B52A-C1CE37DBB56C}" destId="{703320C2-006E-43B9-BCF9-F5276B679319}" srcOrd="2" destOrd="0" parTransId="{6594A1D9-E376-4A53-8A07-558E328D6FEB}" sibTransId="{BF72CB7D-2F14-41F6-B92C-9B9423EE6E39}"/>
    <dgm:cxn modelId="{EBE8ADB8-88C4-49BC-9075-480BD9998A96}" type="presOf" srcId="{82385612-9C09-4224-97E8-A0F1BD165726}" destId="{2FA6F1D1-5517-4471-A845-752F486649AE}" srcOrd="0" destOrd="0" presId="urn:microsoft.com/office/officeart/2005/8/layout/hierarchy3"/>
    <dgm:cxn modelId="{4D8761B3-E495-4662-A5B1-29D78CC9C9E8}" type="presOf" srcId="{A1D1C8F7-8066-4D9F-BA29-69C8AE34DBC0}" destId="{B5156718-2BA6-477D-91FE-230883FA50CB}" srcOrd="0" destOrd="0" presId="urn:microsoft.com/office/officeart/2005/8/layout/hierarchy3"/>
    <dgm:cxn modelId="{55EBC7B6-BDFF-4474-B685-08171BB387FF}" type="presOf" srcId="{8FEE578F-F6FE-402D-A3BE-1229B7AA0C19}" destId="{2DB47FAB-149A-429A-894A-1A767053A830}" srcOrd="0" destOrd="0" presId="urn:microsoft.com/office/officeart/2005/8/layout/hierarchy3"/>
    <dgm:cxn modelId="{AEB6531B-0677-42E2-8B27-F9010F50F3AF}" srcId="{F7A43F9D-8EBF-449F-B52A-C1CE37DBB56C}" destId="{11366AF6-2396-4ED7-8CFB-96E7BCC52E1E}" srcOrd="0" destOrd="0" parTransId="{13AAE589-CFA1-458A-B45B-84C99A14FEC9}" sibTransId="{6F97E9CF-EE0D-4C21-8C76-25359A8F4937}"/>
    <dgm:cxn modelId="{E051A448-3752-45A7-8F71-67D07AC65BD6}" type="presParOf" srcId="{8FCB9EAA-F4F4-4861-80FA-D5681AF066C9}" destId="{817DEB63-0CB8-4538-BB51-32B43775D49A}" srcOrd="0" destOrd="0" presId="urn:microsoft.com/office/officeart/2005/8/layout/hierarchy3"/>
    <dgm:cxn modelId="{879C00EE-FBD3-41E8-B00D-4312675C304F}" type="presParOf" srcId="{817DEB63-0CB8-4538-BB51-32B43775D49A}" destId="{EFB64277-6983-42F4-96DD-C99901F0C30E}" srcOrd="0" destOrd="0" presId="urn:microsoft.com/office/officeart/2005/8/layout/hierarchy3"/>
    <dgm:cxn modelId="{B4A01454-7D15-4B05-8288-789675871D43}" type="presParOf" srcId="{EFB64277-6983-42F4-96DD-C99901F0C30E}" destId="{10C26D38-676D-418D-9E94-1142FFF914BC}" srcOrd="0" destOrd="0" presId="urn:microsoft.com/office/officeart/2005/8/layout/hierarchy3"/>
    <dgm:cxn modelId="{5E45BE00-DA1C-4F38-AFF1-EE298E54642D}" type="presParOf" srcId="{EFB64277-6983-42F4-96DD-C99901F0C30E}" destId="{89CF0A37-1D11-4E75-BA7E-EA42073935D7}" srcOrd="1" destOrd="0" presId="urn:microsoft.com/office/officeart/2005/8/layout/hierarchy3"/>
    <dgm:cxn modelId="{EACBF6B7-E5A2-439D-9F0C-A24A92BF7DCC}" type="presParOf" srcId="{817DEB63-0CB8-4538-BB51-32B43775D49A}" destId="{A342D078-7179-44C6-9788-88CCCC0C5B3C}" srcOrd="1" destOrd="0" presId="urn:microsoft.com/office/officeart/2005/8/layout/hierarchy3"/>
    <dgm:cxn modelId="{96CC96C9-746E-476D-9A8F-273B92CB78F8}" type="presParOf" srcId="{A342D078-7179-44C6-9788-88CCCC0C5B3C}" destId="{BAB24B3A-29EC-410D-9CDC-9618042B27EA}" srcOrd="0" destOrd="0" presId="urn:microsoft.com/office/officeart/2005/8/layout/hierarchy3"/>
    <dgm:cxn modelId="{81CDAE7B-DBFF-4BF0-910C-116E20243982}" type="presParOf" srcId="{A342D078-7179-44C6-9788-88CCCC0C5B3C}" destId="{60DD4C7B-CD89-49D9-AD3C-3211D623446C}" srcOrd="1" destOrd="0" presId="urn:microsoft.com/office/officeart/2005/8/layout/hierarchy3"/>
    <dgm:cxn modelId="{B461F0B3-F5B1-4926-9FA1-091DBEE3EDCF}" type="presParOf" srcId="{A342D078-7179-44C6-9788-88CCCC0C5B3C}" destId="{FDCF04C1-8B34-49FC-B90A-4E4C2763B4BE}" srcOrd="2" destOrd="0" presId="urn:microsoft.com/office/officeart/2005/8/layout/hierarchy3"/>
    <dgm:cxn modelId="{36448159-8E87-4BE2-BD35-FA3A7CA31AC5}" type="presParOf" srcId="{A342D078-7179-44C6-9788-88CCCC0C5B3C}" destId="{DC6B43CF-21A6-49F1-B7FE-DC57904CFB47}" srcOrd="3" destOrd="0" presId="urn:microsoft.com/office/officeart/2005/8/layout/hierarchy3"/>
    <dgm:cxn modelId="{1DF317FF-B19A-435F-8352-D16DA2137E59}" type="presParOf" srcId="{A342D078-7179-44C6-9788-88CCCC0C5B3C}" destId="{E982DF6F-D178-49BC-92EF-EF7C49CFD612}" srcOrd="4" destOrd="0" presId="urn:microsoft.com/office/officeart/2005/8/layout/hierarchy3"/>
    <dgm:cxn modelId="{B59A9885-6C4B-4300-83B6-AF15791037D9}" type="presParOf" srcId="{A342D078-7179-44C6-9788-88CCCC0C5B3C}" destId="{B0818768-C94C-486F-BB44-B3AA36570ED7}" srcOrd="5" destOrd="0" presId="urn:microsoft.com/office/officeart/2005/8/layout/hierarchy3"/>
    <dgm:cxn modelId="{EB424AFA-10EB-4FF2-A8F1-F852D4C6FBED}" type="presParOf" srcId="{A342D078-7179-44C6-9788-88CCCC0C5B3C}" destId="{F72DD65F-B4F1-469F-A471-A66B9BB35976}" srcOrd="6" destOrd="0" presId="urn:microsoft.com/office/officeart/2005/8/layout/hierarchy3"/>
    <dgm:cxn modelId="{70F71914-F262-47A0-86CE-33D54275FD38}" type="presParOf" srcId="{A342D078-7179-44C6-9788-88CCCC0C5B3C}" destId="{934AA15D-7A84-43B5-AB02-40C3956C6835}" srcOrd="7" destOrd="0" presId="urn:microsoft.com/office/officeart/2005/8/layout/hierarchy3"/>
    <dgm:cxn modelId="{DFBE7752-CBFA-4273-AACC-A68081AB6BE6}" type="presParOf" srcId="{A342D078-7179-44C6-9788-88CCCC0C5B3C}" destId="{DB5940BC-76EF-468B-8ED1-48149AA77DAA}" srcOrd="8" destOrd="0" presId="urn:microsoft.com/office/officeart/2005/8/layout/hierarchy3"/>
    <dgm:cxn modelId="{A215B41E-EDE8-4B02-A1DE-4501864B9CD0}" type="presParOf" srcId="{A342D078-7179-44C6-9788-88CCCC0C5B3C}" destId="{1A1A23D6-F52B-4F2F-89DE-E58406C2D1D3}" srcOrd="9" destOrd="0" presId="urn:microsoft.com/office/officeart/2005/8/layout/hierarchy3"/>
    <dgm:cxn modelId="{B174205D-B4B8-4EE3-9DE9-9B3FD71D7077}" type="presParOf" srcId="{A342D078-7179-44C6-9788-88CCCC0C5B3C}" destId="{6B2C6622-D9E7-4604-9C98-EF1AD819DB4B}" srcOrd="10" destOrd="0" presId="urn:microsoft.com/office/officeart/2005/8/layout/hierarchy3"/>
    <dgm:cxn modelId="{4BDDC93F-F8DB-42DB-B6A3-83254CF8AE41}" type="presParOf" srcId="{A342D078-7179-44C6-9788-88CCCC0C5B3C}" destId="{3957E6A9-5FA7-459D-8BE3-1B3B704C326A}" srcOrd="11" destOrd="0" presId="urn:microsoft.com/office/officeart/2005/8/layout/hierarchy3"/>
    <dgm:cxn modelId="{664D1FE2-33AB-4068-BF1E-9C968D179374}" type="presParOf" srcId="{A342D078-7179-44C6-9788-88CCCC0C5B3C}" destId="{032347BA-76DA-4BC9-A485-A47CDAADF46E}" srcOrd="12" destOrd="0" presId="urn:microsoft.com/office/officeart/2005/8/layout/hierarchy3"/>
    <dgm:cxn modelId="{AEBBE796-9DD5-4862-BAF5-2E5CB5D6AE93}" type="presParOf" srcId="{A342D078-7179-44C6-9788-88CCCC0C5B3C}" destId="{2B6BDF55-B099-4AB6-83DC-162A6DAA567F}" srcOrd="13" destOrd="0" presId="urn:microsoft.com/office/officeart/2005/8/layout/hierarchy3"/>
    <dgm:cxn modelId="{18A67609-6BE5-4164-A6DC-FBC8E6EAF535}" type="presParOf" srcId="{8FCB9EAA-F4F4-4861-80FA-D5681AF066C9}" destId="{294D1439-3299-4516-A7C7-4BC7B6EA903A}" srcOrd="1" destOrd="0" presId="urn:microsoft.com/office/officeart/2005/8/layout/hierarchy3"/>
    <dgm:cxn modelId="{35E02AE0-46C2-4584-8A0A-5B27F4DFDC71}" type="presParOf" srcId="{294D1439-3299-4516-A7C7-4BC7B6EA903A}" destId="{98D2961D-8653-4097-B77E-9BF78ADBDD1F}" srcOrd="0" destOrd="0" presId="urn:microsoft.com/office/officeart/2005/8/layout/hierarchy3"/>
    <dgm:cxn modelId="{5DB6E4A4-5ECC-419B-A29A-968DD974C22F}" type="presParOf" srcId="{98D2961D-8653-4097-B77E-9BF78ADBDD1F}" destId="{97697FE1-3464-44E0-ACA4-9398658504AC}" srcOrd="0" destOrd="0" presId="urn:microsoft.com/office/officeart/2005/8/layout/hierarchy3"/>
    <dgm:cxn modelId="{74FF6B6E-1068-480C-AB44-60E4E06292A9}" type="presParOf" srcId="{98D2961D-8653-4097-B77E-9BF78ADBDD1F}" destId="{B728E77A-7F6A-4579-BB5A-80263111DA41}" srcOrd="1" destOrd="0" presId="urn:microsoft.com/office/officeart/2005/8/layout/hierarchy3"/>
    <dgm:cxn modelId="{761389CF-478A-4FA7-97D0-2DF135D6B854}" type="presParOf" srcId="{294D1439-3299-4516-A7C7-4BC7B6EA903A}" destId="{97D819C9-8B67-47B9-8719-C42B759AA165}" srcOrd="1" destOrd="0" presId="urn:microsoft.com/office/officeart/2005/8/layout/hierarchy3"/>
    <dgm:cxn modelId="{C1C6C606-C27E-4C21-AECA-C6D4D1BFC43B}" type="presParOf" srcId="{97D819C9-8B67-47B9-8719-C42B759AA165}" destId="{E2DC11C8-45EB-4BCC-B361-CBC4C686CC5B}" srcOrd="0" destOrd="0" presId="urn:microsoft.com/office/officeart/2005/8/layout/hierarchy3"/>
    <dgm:cxn modelId="{3694FBE6-1AD2-4F73-A6BB-22D22770F358}" type="presParOf" srcId="{97D819C9-8B67-47B9-8719-C42B759AA165}" destId="{2FA6F1D1-5517-4471-A845-752F486649AE}" srcOrd="1" destOrd="0" presId="urn:microsoft.com/office/officeart/2005/8/layout/hierarchy3"/>
    <dgm:cxn modelId="{E4026570-969C-48E5-ABE7-E7273F7DDD96}" type="presParOf" srcId="{97D819C9-8B67-47B9-8719-C42B759AA165}" destId="{9EFD1C6A-B240-4E47-B544-CF0107C298D0}" srcOrd="2" destOrd="0" presId="urn:microsoft.com/office/officeart/2005/8/layout/hierarchy3"/>
    <dgm:cxn modelId="{DF55528F-D8BF-4320-BE84-BDC65263C3E4}" type="presParOf" srcId="{97D819C9-8B67-47B9-8719-C42B759AA165}" destId="{B83F0843-23C7-4E4E-BB2E-09F2672B20C6}" srcOrd="3" destOrd="0" presId="urn:microsoft.com/office/officeart/2005/8/layout/hierarchy3"/>
    <dgm:cxn modelId="{035B4264-E951-4C73-BDA5-00BCDBCEF4E4}" type="presParOf" srcId="{97D819C9-8B67-47B9-8719-C42B759AA165}" destId="{86BABC1A-B1CE-4CA3-B13C-4DD70D8D5745}" srcOrd="4" destOrd="0" presId="urn:microsoft.com/office/officeart/2005/8/layout/hierarchy3"/>
    <dgm:cxn modelId="{AC2C86FE-2E15-4F7F-BEFE-DBCC67BE5573}" type="presParOf" srcId="{97D819C9-8B67-47B9-8719-C42B759AA165}" destId="{266F82A7-4004-475F-80ED-7A1E2FDF780F}" srcOrd="5" destOrd="0" presId="urn:microsoft.com/office/officeart/2005/8/layout/hierarchy3"/>
    <dgm:cxn modelId="{4555363D-73A3-48E0-88D5-A13FB8B61241}" type="presParOf" srcId="{97D819C9-8B67-47B9-8719-C42B759AA165}" destId="{B4B152DE-525B-4740-8CBD-D3BB14B38AE9}" srcOrd="6" destOrd="0" presId="urn:microsoft.com/office/officeart/2005/8/layout/hierarchy3"/>
    <dgm:cxn modelId="{54F96E2B-5B12-49E4-9A18-700A8C434DF1}" type="presParOf" srcId="{97D819C9-8B67-47B9-8719-C42B759AA165}" destId="{6F58E53F-38E7-4607-8009-AB642833F52D}" srcOrd="7" destOrd="0" presId="urn:microsoft.com/office/officeart/2005/8/layout/hierarchy3"/>
    <dgm:cxn modelId="{73A25EF0-94CE-4481-93D9-1FE6936F4A4F}" type="presParOf" srcId="{97D819C9-8B67-47B9-8719-C42B759AA165}" destId="{4B82A7C2-B332-408E-AE0B-EB1A64F2EE8F}" srcOrd="8" destOrd="0" presId="urn:microsoft.com/office/officeart/2005/8/layout/hierarchy3"/>
    <dgm:cxn modelId="{8F7892C5-5A42-4E8B-B14E-5802392884D5}" type="presParOf" srcId="{97D819C9-8B67-47B9-8719-C42B759AA165}" destId="{2DB47FAB-149A-429A-894A-1A767053A830}" srcOrd="9" destOrd="0" presId="urn:microsoft.com/office/officeart/2005/8/layout/hierarchy3"/>
    <dgm:cxn modelId="{7B33C0D8-E463-4095-B586-FA65B29EDEBA}" type="presParOf" srcId="{97D819C9-8B67-47B9-8719-C42B759AA165}" destId="{582C3958-EB1E-40A0-B725-40181B7EF694}" srcOrd="10" destOrd="0" presId="urn:microsoft.com/office/officeart/2005/8/layout/hierarchy3"/>
    <dgm:cxn modelId="{0A19223F-B490-47C5-A273-735BCAA116DD}" type="presParOf" srcId="{97D819C9-8B67-47B9-8719-C42B759AA165}" destId="{41D8DCB3-569A-4CD0-9ECA-D997C88F1A60}" srcOrd="11" destOrd="0" presId="urn:microsoft.com/office/officeart/2005/8/layout/hierarchy3"/>
    <dgm:cxn modelId="{27D4B07D-CDEF-4739-B57D-B483987C6DA3}" type="presParOf" srcId="{97D819C9-8B67-47B9-8719-C42B759AA165}" destId="{11E5098A-380E-4319-A530-5E321D0016B2}" srcOrd="12" destOrd="0" presId="urn:microsoft.com/office/officeart/2005/8/layout/hierarchy3"/>
    <dgm:cxn modelId="{5C51E6E9-A7B1-4A4D-A840-586BAA92A74C}" type="presParOf" srcId="{97D819C9-8B67-47B9-8719-C42B759AA165}" destId="{DB6E978A-FA39-4E28-9988-B3A9F45E6C30}" srcOrd="13" destOrd="0" presId="urn:microsoft.com/office/officeart/2005/8/layout/hierarchy3"/>
    <dgm:cxn modelId="{E94D7CF0-AC21-4895-99B0-D4FEE0196ECD}" type="presParOf" srcId="{97D819C9-8B67-47B9-8719-C42B759AA165}" destId="{3BB39B45-3F26-4951-A03A-61F185436B95}" srcOrd="14" destOrd="0" presId="urn:microsoft.com/office/officeart/2005/8/layout/hierarchy3"/>
    <dgm:cxn modelId="{4EED765E-6777-4E72-9045-29A6781B7223}" type="presParOf" srcId="{97D819C9-8B67-47B9-8719-C42B759AA165}" destId="{B5156718-2BA6-477D-91FE-230883FA50CB}" srcOrd="1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E68C-9F40-4DE1-BC69-FD454662504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D26A-100E-412C-84E3-EBCF4B8DEF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ED193-32E5-4CBB-A61C-8C90F646A8D9}" type="slidenum">
              <a:rPr lang="en-US"/>
              <a:pPr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7D49-05EC-40FC-BCF8-F9B016B9B21E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8C641-6B5D-4098-82BA-EA22385CBA7F}" type="slidenum">
              <a:rPr lang="en-US"/>
              <a:pPr/>
              <a:t>36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97B39-06BF-4052-AF6A-206BBFAA3A78}" type="slidenum">
              <a:rPr lang="ar-SA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925E8-87D9-47BE-BFD9-E24A9C4E4979}" type="slidenum">
              <a:rPr lang="ar-SA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2625"/>
            <a:ext cx="4556125" cy="34163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59A35-6C7A-4D6D-9F52-042E4A71BAC8}" type="slidenum">
              <a:rPr lang="ar-SA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B17A-C307-4FD6-9676-C463A8BF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7DEA-AD01-41D2-9CA4-9A9FA72D6D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804737"/>
            <a:ext cx="7915276" cy="400052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lvl="0"/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Cancer</a:t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300" dirty="0" smtClean="0">
                <a:solidFill>
                  <a:srgbClr val="FF0000"/>
                </a:solidFill>
                <a:latin typeface="Algerian" pitchFamily="82" charset="0"/>
              </a:rPr>
              <a:t>Lecture 4</a:t>
            </a:r>
            <a:br>
              <a:rPr lang="en-US" sz="53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(50 slides)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300" dirty="0" smtClean="0">
                <a:solidFill>
                  <a:srgbClr val="002060"/>
                </a:solidFill>
                <a:latin typeface="Algerian" pitchFamily="82" charset="0"/>
              </a:rPr>
              <a:t>dr. </a:t>
            </a:r>
            <a:r>
              <a:rPr lang="en-US" sz="5300" dirty="0" err="1" smtClean="0">
                <a:solidFill>
                  <a:srgbClr val="002060"/>
                </a:solidFill>
                <a:latin typeface="Algerian" pitchFamily="82" charset="0"/>
              </a:rPr>
              <a:t>Eman</a:t>
            </a:r>
            <a:r>
              <a:rPr lang="en-US" sz="53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5300" dirty="0" err="1" smtClean="0">
                <a:solidFill>
                  <a:srgbClr val="002060"/>
                </a:solidFill>
                <a:latin typeface="Algerian" pitchFamily="82" charset="0"/>
              </a:rPr>
              <a:t>Shaat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Professor </a:t>
            </a:r>
            <a:br>
              <a:rPr lang="en-US" sz="28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of Medical Biochemistry and Molecular Biology</a:t>
            </a:r>
            <a:r>
              <a:rPr lang="en-US" sz="5400" b="1" kern="0" dirty="0" smtClean="0">
                <a:solidFill>
                  <a:srgbClr val="002060"/>
                </a:solidFill>
              </a:rPr>
              <a:t/>
            </a:r>
            <a:br>
              <a:rPr lang="en-US" sz="5400" b="1" kern="0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Causes of genetic damage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60465"/>
            <a:ext cx="8186766" cy="48403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Genetic damage can be due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Inherited mutation (hereditary).</a:t>
            </a:r>
            <a:r>
              <a:rPr lang="en-US" sz="2400" dirty="0" smtClean="0"/>
              <a:t> Hereditary abnormalities result in familial conditions that predispose to hereditary cancer ( as mutation in TSG in germ cells).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Acquired mutation </a:t>
            </a:r>
            <a:r>
              <a:rPr lang="en-US" sz="2400" dirty="0" smtClean="0"/>
              <a:t>due to exposure to environmental carcinogens.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Carcinogens: </a:t>
            </a:r>
            <a:r>
              <a:rPr lang="en-US" sz="2400" dirty="0" smtClean="0"/>
              <a:t>Classes: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A. Radiation energy </a:t>
            </a:r>
            <a:r>
              <a:rPr lang="en-US" sz="2400" dirty="0" smtClean="0"/>
              <a:t>(as UV, X-ray, g rays).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B. Chemicals </a:t>
            </a:r>
            <a:r>
              <a:rPr lang="en-US" sz="2400" dirty="0" smtClean="0"/>
              <a:t>as </a:t>
            </a:r>
            <a:r>
              <a:rPr lang="en-US" sz="2400" dirty="0" err="1" smtClean="0"/>
              <a:t>benzo</a:t>
            </a:r>
            <a:r>
              <a:rPr lang="en-US" sz="2400" dirty="0" smtClean="0"/>
              <a:t>[a]</a:t>
            </a:r>
            <a:r>
              <a:rPr lang="en-US" sz="2400" dirty="0" err="1" smtClean="0"/>
              <a:t>pyrine</a:t>
            </a:r>
            <a:r>
              <a:rPr lang="en-US" sz="2400" dirty="0" smtClean="0"/>
              <a:t> [occupation], </a:t>
            </a:r>
            <a:r>
              <a:rPr lang="en-US" sz="2400" dirty="0" err="1" smtClean="0"/>
              <a:t>Aflatoxin</a:t>
            </a:r>
            <a:r>
              <a:rPr lang="en-US" sz="2400" dirty="0" smtClean="0"/>
              <a:t> B [diet], life-style (cigarette smoking.)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C. </a:t>
            </a:r>
            <a:r>
              <a:rPr lang="en-US" sz="2400" b="1" dirty="0" err="1" smtClean="0">
                <a:solidFill>
                  <a:srgbClr val="008000"/>
                </a:solidFill>
              </a:rPr>
              <a:t>Oncogenic</a:t>
            </a:r>
            <a:r>
              <a:rPr lang="en-US" sz="2400" b="1" dirty="0" smtClean="0">
                <a:solidFill>
                  <a:srgbClr val="008000"/>
                </a:solidFill>
              </a:rPr>
              <a:t> viruses.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2. Carcinogens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B. Chemicals 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482918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Mechanism of action: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Direct interaction of DNA forming DNA adducts. </a:t>
            </a:r>
            <a:r>
              <a:rPr lang="en-US" sz="2400" b="1" i="1" dirty="0" smtClean="0">
                <a:solidFill>
                  <a:srgbClr val="FF0000"/>
                </a:solidFill>
              </a:rPr>
              <a:t>(direct carcinogens)</a:t>
            </a: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Indirect interaction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pro-carcinogens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Pro-</a:t>
            </a:r>
            <a:r>
              <a:rPr lang="en-US" sz="2400" dirty="0" err="1" smtClean="0"/>
              <a:t>carcinogn</a:t>
            </a:r>
            <a:r>
              <a:rPr lang="en-US" sz="2400" dirty="0" smtClean="0"/>
              <a:t>     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ultimate carcinogen (Reacts with DNA)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4416990"/>
            <a:ext cx="22557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ER (</a:t>
            </a:r>
            <a:r>
              <a:rPr lang="en-US" dirty="0" err="1" smtClean="0"/>
              <a:t>cytochrome</a:t>
            </a:r>
            <a:r>
              <a:rPr lang="en-US" dirty="0" smtClean="0"/>
              <a:t> P450)</a:t>
            </a:r>
            <a:endParaRPr lang="en-US" dirty="0"/>
          </a:p>
        </p:txBody>
      </p:sp>
      <p:pic>
        <p:nvPicPr>
          <p:cNvPr id="13" name="Picture 2" descr="figure 25-2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6258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5400000">
            <a:off x="892943" y="4607727"/>
            <a:ext cx="500066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2. Carcinogens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C. Viruses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Some of human tumors may be caused by viruses (tumor viruses). Viruses account for </a:t>
            </a:r>
            <a:r>
              <a:rPr lang="en-US" sz="2400" b="1" dirty="0" smtClean="0"/>
              <a:t>~15% </a:t>
            </a:r>
            <a:r>
              <a:rPr lang="en-US" sz="2400" dirty="0" smtClean="0"/>
              <a:t>of all cancers.</a:t>
            </a:r>
          </a:p>
          <a:p>
            <a:r>
              <a:rPr lang="en-US" sz="2400" dirty="0" smtClean="0">
                <a:sym typeface="Symbol" pitchFamily="18" charset="2"/>
              </a:rPr>
              <a:t>Viral DNA integrates, may transforms cells.</a:t>
            </a:r>
            <a:endParaRPr lang="en-US" sz="2400" dirty="0" smtClean="0"/>
          </a:p>
          <a:p>
            <a:pPr>
              <a:buNone/>
            </a:pPr>
            <a:r>
              <a:rPr lang="en-US" sz="2400" b="1" u="sng" dirty="0" smtClean="0">
                <a:solidFill>
                  <a:srgbClr val="002060"/>
                </a:solidFill>
              </a:rPr>
              <a:t>A. DNA viruses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dirty="0" smtClean="0"/>
              <a:t>acts by regulating tumor suppressor genes (TSG) as p53 &amp; </a:t>
            </a:r>
            <a:r>
              <a:rPr lang="en-US" sz="2400" dirty="0" err="1" smtClean="0"/>
              <a:t>Rb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Example:  - </a:t>
            </a:r>
            <a:r>
              <a:rPr lang="en-US" sz="2400" dirty="0" smtClean="0"/>
              <a:t>Hepatitis B virus causes </a:t>
            </a:r>
            <a:r>
              <a:rPr lang="en-US" sz="2400" dirty="0" err="1" smtClean="0"/>
              <a:t>hepatocellular</a:t>
            </a:r>
            <a:r>
              <a:rPr lang="en-US" sz="2400" dirty="0" smtClean="0"/>
              <a:t> carcinoma (HCC).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B. RNA viruses: </a:t>
            </a:r>
            <a:r>
              <a:rPr lang="en-US" sz="2400" dirty="0" smtClean="0"/>
              <a:t>viral RNA is converted by reverse transcription to viral DNA. Then, integration of viral DNA  with host DNA  results in : Abnormalities in cell cycle &amp; Inhibition of apoptosis.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Example: </a:t>
            </a:r>
            <a:r>
              <a:rPr lang="en-US" sz="2400" dirty="0" smtClean="0"/>
              <a:t>hepatitis C virus causes </a:t>
            </a:r>
            <a:r>
              <a:rPr lang="en-US" sz="2400" dirty="0" err="1" smtClean="0"/>
              <a:t>hepatocellular</a:t>
            </a:r>
            <a:r>
              <a:rPr lang="en-US" sz="2400" dirty="0" smtClean="0"/>
              <a:t> carcinoma.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BC6BD-6718-40E8-9B36-5E86F6176621}" type="slidenum">
              <a:rPr lang="en-US"/>
              <a:pPr/>
              <a:t>13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376363" y="1538288"/>
            <a:ext cx="1265237" cy="436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2300" b="1" u="sng">
                <a:latin typeface="Arial" pitchFamily="34" charset="0"/>
              </a:rPr>
              <a:t>Normal</a:t>
            </a:r>
            <a:endParaRPr lang="en-US" sz="2300" b="1">
              <a:latin typeface="Arial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395413" y="3659188"/>
            <a:ext cx="1201737" cy="436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2300" b="1" u="sng">
                <a:latin typeface="Arial" pitchFamily="34" charset="0"/>
              </a:rPr>
              <a:t>Cancer</a:t>
            </a:r>
            <a:endParaRPr lang="en-US" sz="2300" b="1">
              <a:latin typeface="Arial" pitchFamily="34" charset="0"/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1793875" y="2084388"/>
            <a:ext cx="2320925" cy="374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1900" b="1">
                <a:latin typeface="Arial" pitchFamily="34" charset="0"/>
              </a:rPr>
              <a:t>Proto-oncogenes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799138" y="2133600"/>
            <a:ext cx="1733550" cy="952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algn="ctr" defTabSz="858838"/>
            <a:r>
              <a:rPr lang="en-US" sz="1900" b="1">
                <a:latin typeface="Arial" pitchFamily="34" charset="0"/>
              </a:rPr>
              <a:t>Cell growth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and 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proliferation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887413" y="2652713"/>
            <a:ext cx="3292475" cy="374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1900" b="1" dirty="0">
                <a:latin typeface="Arial" pitchFamily="34" charset="0"/>
              </a:rPr>
              <a:t>Tumor suppressor genes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03675" y="1916113"/>
            <a:ext cx="1727200" cy="1312862"/>
            <a:chOff x="2269" y="1049"/>
            <a:chExt cx="1152" cy="88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69" y="1296"/>
              <a:ext cx="1152" cy="384"/>
              <a:chOff x="2064" y="1296"/>
              <a:chExt cx="1152" cy="384"/>
            </a:xfrm>
          </p:grpSpPr>
          <p:sp>
            <p:nvSpPr>
              <p:cNvPr id="32788" name="Line 10"/>
              <p:cNvSpPr>
                <a:spLocks noChangeShapeType="1"/>
              </p:cNvSpPr>
              <p:nvPr/>
            </p:nvSpPr>
            <p:spPr bwMode="auto">
              <a:xfrm>
                <a:off x="2064" y="1296"/>
                <a:ext cx="1152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lIns="80641" tIns="40321" rIns="80641" bIns="4032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789" name="Line 11"/>
              <p:cNvSpPr>
                <a:spLocks noChangeShapeType="1"/>
              </p:cNvSpPr>
              <p:nvPr/>
            </p:nvSpPr>
            <p:spPr bwMode="auto">
              <a:xfrm flipV="1">
                <a:off x="2064" y="1536"/>
                <a:ext cx="110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</p:spPr>
            <p:txBody>
              <a:bodyPr wrap="none" lIns="80641" tIns="40321" rIns="80641" bIns="4032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786" name="Text Box 12"/>
            <p:cNvSpPr txBox="1">
              <a:spLocks noChangeArrowheads="1"/>
            </p:cNvSpPr>
            <p:nvPr/>
          </p:nvSpPr>
          <p:spPr bwMode="auto">
            <a:xfrm>
              <a:off x="2718" y="1049"/>
              <a:ext cx="283" cy="32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0641" tIns="40321" rIns="80641" bIns="40321">
              <a:spAutoFit/>
            </a:bodyPr>
            <a:lstStyle/>
            <a:p>
              <a:pPr defTabSz="858838"/>
              <a:r>
                <a:rPr lang="en-US" sz="2600" b="1">
                  <a:latin typeface="Arial" pitchFamily="34" charset="0"/>
                </a:rPr>
                <a:t>+</a:t>
              </a:r>
              <a:endParaRPr lang="en-US" sz="1500" b="1">
                <a:latin typeface="Arial" pitchFamily="34" charset="0"/>
              </a:endParaRPr>
            </a:p>
          </p:txBody>
        </p:sp>
        <p:sp>
          <p:nvSpPr>
            <p:cNvPr id="32787" name="Text Box 13"/>
            <p:cNvSpPr txBox="1">
              <a:spLocks noChangeArrowheads="1"/>
            </p:cNvSpPr>
            <p:nvPr/>
          </p:nvSpPr>
          <p:spPr bwMode="auto">
            <a:xfrm>
              <a:off x="2730" y="1491"/>
              <a:ext cx="313" cy="44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0641" tIns="40321" rIns="80641" bIns="40321">
              <a:spAutoFit/>
            </a:bodyPr>
            <a:lstStyle/>
            <a:p>
              <a:pPr defTabSz="858838"/>
              <a:r>
                <a:rPr lang="en-US" sz="3800" b="1">
                  <a:latin typeface="Arial" pitchFamily="34" charset="0"/>
                </a:rPr>
                <a:t>-</a:t>
              </a:r>
              <a:endParaRPr lang="en-US" sz="1500" b="1">
                <a:latin typeface="Arial" pitchFamily="34" charset="0"/>
              </a:endParaRPr>
            </a:p>
          </p:txBody>
        </p:sp>
      </p:grp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428750" y="4210050"/>
            <a:ext cx="2959100" cy="66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algn="ctr" defTabSz="858838"/>
            <a:r>
              <a:rPr lang="en-US" sz="1900" b="1">
                <a:latin typeface="Arial" pitchFamily="34" charset="0"/>
              </a:rPr>
              <a:t>Mutated or “activated”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oncogenes</a:t>
            </a:r>
          </a:p>
        </p:txBody>
      </p:sp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5894388" y="4495800"/>
            <a:ext cx="2044700" cy="66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defTabSz="858838"/>
            <a:r>
              <a:rPr lang="en-US" sz="1900" b="1">
                <a:latin typeface="Arial" pitchFamily="34" charset="0"/>
              </a:rPr>
              <a:t>Malignant</a:t>
            </a:r>
          </a:p>
          <a:p>
            <a:pPr defTabSz="858838"/>
            <a:r>
              <a:rPr lang="en-US" sz="1900" b="1">
                <a:latin typeface="Arial" pitchFamily="34" charset="0"/>
              </a:rPr>
              <a:t>transformation</a:t>
            </a: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1106488" y="4975225"/>
            <a:ext cx="3292475" cy="66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5871" tIns="42936" rIns="85871" bIns="42936">
            <a:spAutoFit/>
          </a:bodyPr>
          <a:lstStyle/>
          <a:p>
            <a:pPr algn="ctr" defTabSz="858838"/>
            <a:r>
              <a:rPr lang="en-US" sz="1900" b="1">
                <a:latin typeface="Arial" pitchFamily="34" charset="0"/>
              </a:rPr>
              <a:t>Loss or mutation of</a:t>
            </a:r>
          </a:p>
          <a:p>
            <a:pPr algn="ctr" defTabSz="858838"/>
            <a:r>
              <a:rPr lang="en-US" sz="1900" b="1">
                <a:latin typeface="Arial" pitchFamily="34" charset="0"/>
              </a:rPr>
              <a:t>Tumor suppressor genes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022725" y="4235450"/>
            <a:ext cx="1727200" cy="933450"/>
            <a:chOff x="2160" y="2945"/>
            <a:chExt cx="1152" cy="631"/>
          </a:xfrm>
        </p:grpSpPr>
        <p:sp>
          <p:nvSpPr>
            <p:cNvPr id="32782" name="Line 18"/>
            <p:cNvSpPr>
              <a:spLocks noChangeShapeType="1"/>
            </p:cNvSpPr>
            <p:nvPr/>
          </p:nvSpPr>
          <p:spPr bwMode="auto">
            <a:xfrm>
              <a:off x="2160" y="3192"/>
              <a:ext cx="115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endParaRPr lang="en-US"/>
            </a:p>
          </p:txBody>
        </p:sp>
        <p:sp>
          <p:nvSpPr>
            <p:cNvPr id="32783" name="Line 19"/>
            <p:cNvSpPr>
              <a:spLocks noChangeShapeType="1"/>
            </p:cNvSpPr>
            <p:nvPr/>
          </p:nvSpPr>
          <p:spPr bwMode="auto">
            <a:xfrm flipV="1">
              <a:off x="2160" y="3432"/>
              <a:ext cx="110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endParaRPr lang="en-US"/>
            </a:p>
          </p:txBody>
        </p:sp>
        <p:sp>
          <p:nvSpPr>
            <p:cNvPr id="32784" name="Text Box 20"/>
            <p:cNvSpPr txBox="1">
              <a:spLocks noChangeArrowheads="1"/>
            </p:cNvSpPr>
            <p:nvPr/>
          </p:nvSpPr>
          <p:spPr bwMode="auto">
            <a:xfrm>
              <a:off x="2544" y="2945"/>
              <a:ext cx="465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defTabSz="858838"/>
              <a:r>
                <a:rPr lang="en-US" sz="2600" b="1">
                  <a:latin typeface="Arial" pitchFamily="34" charset="0"/>
                </a:rPr>
                <a:t>++</a:t>
              </a:r>
              <a:endParaRPr lang="en-US" sz="1500" b="1">
                <a:latin typeface="Arial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Oncogenes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II. Tumor suppressor genes (TSG)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I. proto-</a:t>
            </a:r>
            <a:r>
              <a:rPr lang="en-US" sz="32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200" b="1" dirty="0" smtClean="0">
                <a:solidFill>
                  <a:srgbClr val="C00000"/>
                </a:solidFill>
              </a:rPr>
              <a:t>  &amp; </a:t>
            </a:r>
            <a:r>
              <a:rPr lang="en-US" sz="32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435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Proto-oncogene: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Proto-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 code for cellular proteins which regulate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</a:t>
            </a:r>
            <a:r>
              <a:rPr lang="en-US" sz="2400" dirty="0" smtClean="0"/>
              <a:t>cell growth and differentiation.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mutated</a:t>
            </a:r>
            <a:r>
              <a:rPr lang="en-US" sz="2400" dirty="0" smtClean="0"/>
              <a:t> give rise to a product that stimulate growth of cells, and contribute to cancer (</a:t>
            </a:r>
            <a:r>
              <a:rPr lang="en-US" sz="2400" dirty="0" err="1" smtClean="0"/>
              <a:t>oncogene</a:t>
            </a:r>
            <a:r>
              <a:rPr lang="en-US" sz="2400" dirty="0" smtClean="0"/>
              <a:t>).</a:t>
            </a: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Oncogene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It is derived by “ activation” of normal cellular proto-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 are  mutated forms of cellular proto-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Oncogenes</a:t>
            </a:r>
            <a:r>
              <a:rPr lang="en-US" sz="2400" dirty="0" smtClean="0"/>
              <a:t> are usually dominant (gain of function).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B64955-DA21-4979-8F6C-577D1B36CCBD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57158" y="1142984"/>
            <a:ext cx="837727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I: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growth factors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Class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II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receptors for growth factors and hormones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III: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intracellular signal transducers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IV: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nuclear transcription factors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Class V: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cell-cycle control proteins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800" b="1" dirty="0" err="1" smtClean="0">
                <a:solidFill>
                  <a:srgbClr val="C00000"/>
                </a:solidFill>
              </a:rPr>
              <a:t>Oncogenes</a:t>
            </a:r>
            <a:r>
              <a:rPr lang="en-GB" sz="2800" b="1" dirty="0" smtClean="0">
                <a:solidFill>
                  <a:srgbClr val="C00000"/>
                </a:solidFill>
              </a:rPr>
              <a:t>: examples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b="1" u="sng" dirty="0" smtClean="0"/>
              <a:t>Growth factors or receptors for growth factors: </a:t>
            </a:r>
            <a:r>
              <a:rPr lang="en-US" sz="2000" b="1" dirty="0" smtClean="0">
                <a:solidFill>
                  <a:srgbClr val="C00000"/>
                </a:solidFill>
              </a:rPr>
              <a:t>PDGF</a:t>
            </a:r>
            <a:r>
              <a:rPr lang="en-US" sz="2000" dirty="0" smtClean="0"/>
              <a:t> Platelet Derived Growth Factor (</a:t>
            </a:r>
            <a:r>
              <a:rPr lang="en-US" sz="2000" b="1" i="1" dirty="0" smtClean="0">
                <a:solidFill>
                  <a:srgbClr val="008000"/>
                </a:solidFill>
              </a:rPr>
              <a:t>brain and breast cancer</a:t>
            </a:r>
            <a:r>
              <a:rPr lang="en-US" sz="2000" dirty="0" smtClean="0"/>
              <a:t>). </a:t>
            </a:r>
            <a:r>
              <a:rPr lang="en-US" sz="2000" dirty="0" err="1" smtClean="0">
                <a:latin typeface="Wingdings 3" pitchFamily="18" charset="2"/>
              </a:rPr>
              <a:t>hh</a:t>
            </a:r>
            <a:r>
              <a:rPr lang="en-US" sz="2000" dirty="0" smtClean="0"/>
              <a:t> PDGF can result in rapid activation of cellular proto-</a:t>
            </a:r>
            <a:r>
              <a:rPr lang="en-US" sz="2000" dirty="0" err="1" smtClean="0"/>
              <a:t>oncogenes</a:t>
            </a:r>
            <a:r>
              <a:rPr lang="en-US" sz="2000" dirty="0" smtClean="0"/>
              <a:t> (</a:t>
            </a:r>
            <a:r>
              <a:rPr lang="en-US" sz="2000" dirty="0" err="1" smtClean="0"/>
              <a:t>eg</a:t>
            </a:r>
            <a:r>
              <a:rPr lang="en-US" sz="2000" dirty="0" smtClean="0"/>
              <a:t>, MYC) which stimulate mitosis.</a:t>
            </a:r>
          </a:p>
          <a:p>
            <a:pPr marL="609600" indent="-609600">
              <a:lnSpc>
                <a:spcPct val="90000"/>
              </a:lnSpc>
            </a:pPr>
            <a:r>
              <a:rPr lang="en-US" sz="2000" dirty="0" smtClean="0"/>
              <a:t> 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sz="2000" b="1" u="sng" dirty="0" err="1" smtClean="0"/>
              <a:t>Cytoplasmic</a:t>
            </a:r>
            <a:r>
              <a:rPr lang="en-US" sz="2000" b="1" u="sng" dirty="0" smtClean="0"/>
              <a:t>  signaling pathways</a:t>
            </a:r>
            <a:r>
              <a:rPr lang="en-US" sz="2000" dirty="0" smtClean="0"/>
              <a:t> : </a:t>
            </a:r>
            <a:r>
              <a:rPr lang="en-US" sz="2000" b="1" dirty="0" err="1" smtClean="0">
                <a:solidFill>
                  <a:srgbClr val="C00000"/>
                </a:solidFill>
              </a:rPr>
              <a:t>Ki-ras</a:t>
            </a:r>
            <a:r>
              <a:rPr lang="en-US" sz="2000" dirty="0" smtClean="0"/>
              <a:t> activated by active growth factor receptor proteins (</a:t>
            </a:r>
            <a:r>
              <a:rPr lang="en-US" sz="2000" b="1" i="1" dirty="0" smtClean="0">
                <a:solidFill>
                  <a:srgbClr val="008000"/>
                </a:solidFill>
              </a:rPr>
              <a:t>lung, ovarian, colon and pancreatic cancer</a:t>
            </a:r>
            <a:r>
              <a:rPr lang="en-US" sz="2000" dirty="0" smtClean="0"/>
              <a:t>) .</a:t>
            </a:r>
          </a:p>
          <a:p>
            <a:pPr marL="609600" indent="-609600">
              <a:lnSpc>
                <a:spcPct val="90000"/>
              </a:lnSpc>
            </a:pPr>
            <a:endParaRPr lang="en-US" sz="2000" dirty="0" smtClean="0"/>
          </a:p>
          <a:p>
            <a:pPr marL="609600" indent="-609600">
              <a:buNone/>
            </a:pPr>
            <a:r>
              <a:rPr lang="en-GB" sz="2000" dirty="0" smtClean="0"/>
              <a:t>3.	</a:t>
            </a:r>
            <a:r>
              <a:rPr lang="en-US" sz="2000" b="1" u="sng" dirty="0" smtClean="0"/>
              <a:t>Transcription factors: </a:t>
            </a:r>
            <a:r>
              <a:rPr lang="en-US" sz="2000" b="1" dirty="0" smtClean="0">
                <a:solidFill>
                  <a:srgbClr val="C00000"/>
                </a:solidFill>
              </a:rPr>
              <a:t>c-MYC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activates transcription of growth stimulation genes (</a:t>
            </a:r>
            <a:r>
              <a:rPr lang="en-US" sz="2000" b="1" i="1" dirty="0" smtClean="0">
                <a:solidFill>
                  <a:srgbClr val="008000"/>
                </a:solidFill>
              </a:rPr>
              <a:t>leukemia,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bre</a:t>
            </a:r>
            <a:r>
              <a:rPr lang="en-GB" sz="2000" b="1" i="1" dirty="0" smtClean="0">
                <a:solidFill>
                  <a:srgbClr val="008000"/>
                </a:solidFill>
              </a:rPr>
              <a:t>a</a:t>
            </a:r>
            <a:r>
              <a:rPr lang="en-US" sz="2000" b="1" i="1" dirty="0" err="1" smtClean="0">
                <a:solidFill>
                  <a:srgbClr val="008000"/>
                </a:solidFill>
              </a:rPr>
              <a:t>st</a:t>
            </a:r>
            <a:r>
              <a:rPr lang="en-US" sz="2000" b="1" i="1" dirty="0" smtClean="0">
                <a:solidFill>
                  <a:srgbClr val="008000"/>
                </a:solidFill>
              </a:rPr>
              <a:t>, stomach, and lung cancer</a:t>
            </a:r>
            <a:r>
              <a:rPr lang="en-US" sz="2000" dirty="0" smtClean="0"/>
              <a:t>) </a:t>
            </a:r>
            <a:endParaRPr lang="en-US" sz="2200" dirty="0" smtClean="0"/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200" b="1" dirty="0" smtClean="0">
                <a:solidFill>
                  <a:srgbClr val="C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28596" y="71414"/>
            <a:ext cx="80343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Five types of proteins encoded by proto-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oncogenes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participate in control of cell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growth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3" name="Text Box 22"/>
          <p:cNvSpPr txBox="1">
            <a:spLocks noChangeArrowheads="1"/>
          </p:cNvSpPr>
          <p:nvPr/>
        </p:nvSpPr>
        <p:spPr bwMode="auto">
          <a:xfrm>
            <a:off x="428596" y="216524"/>
            <a:ext cx="8104217" cy="640708"/>
          </a:xfrm>
          <a:prstGeom prst="rect">
            <a:avLst/>
          </a:prstGeom>
          <a:noFill/>
          <a:ln w="38100" cmpd="dbl">
            <a:noFill/>
            <a:miter lim="800000"/>
            <a:headEnd type="none" w="sm" len="sm"/>
            <a:tailEnd type="none" w="sm" len="sm"/>
          </a:ln>
        </p:spPr>
        <p:txBody>
          <a:bodyPr wrap="square" lIns="85871" tIns="42936" rIns="85871" bIns="42936">
            <a:spAutoFit/>
          </a:bodyPr>
          <a:lstStyle/>
          <a:p>
            <a:pPr algn="ctr" defTabSz="858838"/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Functions of cellular proto-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oncogenes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8596" y="1065213"/>
            <a:ext cx="8177213" cy="5537200"/>
            <a:chOff x="685800" y="1065213"/>
            <a:chExt cx="8177213" cy="5537200"/>
          </a:xfrm>
        </p:grpSpPr>
        <p:sp>
          <p:nvSpPr>
            <p:cNvPr id="35843" name="AutoShape 2"/>
            <p:cNvSpPr>
              <a:spLocks noChangeArrowheads="1"/>
            </p:cNvSpPr>
            <p:nvPr/>
          </p:nvSpPr>
          <p:spPr bwMode="auto">
            <a:xfrm>
              <a:off x="857224" y="2909888"/>
              <a:ext cx="6911975" cy="3692525"/>
            </a:xfrm>
            <a:prstGeom prst="roundRect">
              <a:avLst>
                <a:gd name="adj" fmla="val 31773"/>
              </a:avLst>
            </a:prstGeom>
            <a:solidFill>
              <a:srgbClr val="CCECFF"/>
            </a:solidFill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4" name="Oval 3"/>
            <p:cNvSpPr>
              <a:spLocks noChangeArrowheads="1"/>
            </p:cNvSpPr>
            <p:nvPr/>
          </p:nvSpPr>
          <p:spPr bwMode="auto">
            <a:xfrm>
              <a:off x="4533900" y="3265488"/>
              <a:ext cx="2881313" cy="3052762"/>
            </a:xfrm>
            <a:prstGeom prst="ellipse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5" name="Text Box 4"/>
            <p:cNvSpPr txBox="1">
              <a:spLocks noChangeArrowheads="1"/>
            </p:cNvSpPr>
            <p:nvPr/>
          </p:nvSpPr>
          <p:spPr bwMode="auto">
            <a:xfrm>
              <a:off x="4872038" y="3478213"/>
              <a:ext cx="2037456" cy="15024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4. Nuclear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proteins: 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transcription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factors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4827588" y="5481638"/>
              <a:ext cx="2103435" cy="7945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5. Cell 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growth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g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enes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5973763" y="4968875"/>
              <a:ext cx="0" cy="42703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1301750" y="4573588"/>
              <a:ext cx="2885701" cy="1148540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3. </a:t>
              </a:r>
              <a:r>
                <a:rPr lang="en-US" sz="2300" b="1" dirty="0" err="1" smtClean="0">
                  <a:solidFill>
                    <a:srgbClr val="002060"/>
                  </a:solidFill>
                  <a:latin typeface="Arial" pitchFamily="34" charset="0"/>
                </a:rPr>
                <a:t>Cytoplasmic</a:t>
              </a:r>
              <a:endParaRPr lang="en-US" sz="2300" b="1" dirty="0" smtClean="0">
                <a:solidFill>
                  <a:srgbClr val="00206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signal transduction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proteins</a:t>
              </a:r>
              <a:endParaRPr lang="en-US" sz="2300" b="1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5849" name="AutoShape 8"/>
            <p:cNvSpPr>
              <a:spLocks noChangeArrowheads="1"/>
            </p:cNvSpPr>
            <p:nvPr/>
          </p:nvSpPr>
          <p:spPr bwMode="auto">
            <a:xfrm rot="5400000">
              <a:off x="2368551" y="2611437"/>
              <a:ext cx="887412" cy="563563"/>
            </a:xfrm>
            <a:prstGeom prst="notchedRightArrow">
              <a:avLst>
                <a:gd name="adj1" fmla="val 80102"/>
                <a:gd name="adj2" fmla="val 51723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0" name="AutoShape 9"/>
            <p:cNvSpPr>
              <a:spLocks noChangeArrowheads="1"/>
            </p:cNvSpPr>
            <p:nvPr/>
          </p:nvSpPr>
          <p:spPr bwMode="auto">
            <a:xfrm rot="5400000">
              <a:off x="3898107" y="2443956"/>
              <a:ext cx="781050" cy="719137"/>
            </a:xfrm>
            <a:prstGeom prst="chevron">
              <a:avLst>
                <a:gd name="adj" fmla="val 49166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 rot="-2684756">
              <a:off x="2670175" y="2200275"/>
              <a:ext cx="287338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 rot="-2684756">
              <a:off x="2517775" y="1490663"/>
              <a:ext cx="288925" cy="28416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 rot="-2684756">
              <a:off x="2085975" y="1774825"/>
              <a:ext cx="288925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 rot="-2684756">
              <a:off x="3094038" y="1633538"/>
              <a:ext cx="288925" cy="2825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5" name="AutoShape 14"/>
            <p:cNvSpPr>
              <a:spLocks noChangeArrowheads="1"/>
            </p:cNvSpPr>
            <p:nvPr/>
          </p:nvSpPr>
          <p:spPr bwMode="auto">
            <a:xfrm rot="-2677394">
              <a:off x="4030663" y="2058988"/>
              <a:ext cx="503237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6" name="AutoShape 15"/>
            <p:cNvSpPr>
              <a:spLocks noChangeArrowheads="1"/>
            </p:cNvSpPr>
            <p:nvPr/>
          </p:nvSpPr>
          <p:spPr bwMode="auto">
            <a:xfrm rot="-2677394">
              <a:off x="4102100" y="1490663"/>
              <a:ext cx="504825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7" name="AutoShape 16"/>
            <p:cNvSpPr>
              <a:spLocks noChangeArrowheads="1"/>
            </p:cNvSpPr>
            <p:nvPr/>
          </p:nvSpPr>
          <p:spPr bwMode="auto">
            <a:xfrm rot="-2677394">
              <a:off x="5254625" y="1065213"/>
              <a:ext cx="503238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8" name="Text Box 17"/>
            <p:cNvSpPr txBox="1">
              <a:spLocks noChangeArrowheads="1"/>
            </p:cNvSpPr>
            <p:nvPr/>
          </p:nvSpPr>
          <p:spPr bwMode="auto">
            <a:xfrm>
              <a:off x="685800" y="1066800"/>
              <a:ext cx="42021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defTabSz="858838"/>
              <a:r>
                <a:rPr lang="en-US" sz="2300" b="1" dirty="0">
                  <a:latin typeface="Arial" pitchFamily="34" charset="0"/>
                </a:rPr>
                <a:t>1. Secreted Growth Factors</a:t>
              </a:r>
            </a:p>
          </p:txBody>
        </p:sp>
        <p:sp>
          <p:nvSpPr>
            <p:cNvPr id="35859" name="Text Box 18"/>
            <p:cNvSpPr txBox="1">
              <a:spLocks noChangeArrowheads="1"/>
            </p:cNvSpPr>
            <p:nvPr/>
          </p:nvSpPr>
          <p:spPr bwMode="auto">
            <a:xfrm>
              <a:off x="4610100" y="2343150"/>
              <a:ext cx="42529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>
                  <a:latin typeface="Arial" pitchFamily="34" charset="0"/>
                </a:rPr>
                <a:t>2. Growth Factor Receptors</a:t>
              </a:r>
            </a:p>
          </p:txBody>
        </p:sp>
        <p:sp>
          <p:nvSpPr>
            <p:cNvPr id="35860" name="Freeform 19"/>
            <p:cNvSpPr>
              <a:spLocks/>
            </p:cNvSpPr>
            <p:nvPr/>
          </p:nvSpPr>
          <p:spPr bwMode="auto">
            <a:xfrm>
              <a:off x="3286117" y="3214686"/>
              <a:ext cx="1000132" cy="1357321"/>
            </a:xfrm>
            <a:custGeom>
              <a:avLst/>
              <a:gdLst>
                <a:gd name="T0" fmla="*/ 624 w 624"/>
                <a:gd name="T1" fmla="*/ 0 h 576"/>
                <a:gd name="T2" fmla="*/ 528 w 624"/>
                <a:gd name="T3" fmla="*/ 288 h 576"/>
                <a:gd name="T4" fmla="*/ 144 w 624"/>
                <a:gd name="T5" fmla="*/ 336 h 576"/>
                <a:gd name="T6" fmla="*/ 0 w 62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576"/>
                <a:gd name="T14" fmla="*/ 624 w 62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576">
                  <a:moveTo>
                    <a:pt x="624" y="0"/>
                  </a:moveTo>
                  <a:cubicBezTo>
                    <a:pt x="616" y="116"/>
                    <a:pt x="608" y="232"/>
                    <a:pt x="528" y="288"/>
                  </a:cubicBezTo>
                  <a:cubicBezTo>
                    <a:pt x="448" y="344"/>
                    <a:pt x="232" y="288"/>
                    <a:pt x="144" y="336"/>
                  </a:cubicBezTo>
                  <a:cubicBezTo>
                    <a:pt x="56" y="384"/>
                    <a:pt x="28" y="480"/>
                    <a:pt x="0" y="57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1" name="Freeform 20"/>
            <p:cNvSpPr>
              <a:spLocks/>
            </p:cNvSpPr>
            <p:nvPr/>
          </p:nvSpPr>
          <p:spPr bwMode="auto">
            <a:xfrm flipH="1">
              <a:off x="2592388" y="3500437"/>
              <a:ext cx="442912" cy="1042987"/>
            </a:xfrm>
            <a:custGeom>
              <a:avLst/>
              <a:gdLst>
                <a:gd name="T0" fmla="*/ 120 w 296"/>
                <a:gd name="T1" fmla="*/ 0 h 480"/>
                <a:gd name="T2" fmla="*/ 24 w 296"/>
                <a:gd name="T3" fmla="*/ 240 h 480"/>
                <a:gd name="T4" fmla="*/ 264 w 296"/>
                <a:gd name="T5" fmla="*/ 288 h 480"/>
                <a:gd name="T6" fmla="*/ 216 w 296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480"/>
                <a:gd name="T14" fmla="*/ 296 w 2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480">
                  <a:moveTo>
                    <a:pt x="120" y="0"/>
                  </a:moveTo>
                  <a:cubicBezTo>
                    <a:pt x="60" y="96"/>
                    <a:pt x="0" y="192"/>
                    <a:pt x="24" y="240"/>
                  </a:cubicBezTo>
                  <a:cubicBezTo>
                    <a:pt x="48" y="288"/>
                    <a:pt x="232" y="248"/>
                    <a:pt x="264" y="288"/>
                  </a:cubicBezTo>
                  <a:cubicBezTo>
                    <a:pt x="296" y="328"/>
                    <a:pt x="256" y="404"/>
                    <a:pt x="216" y="48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2" name="Freeform 21"/>
            <p:cNvSpPr>
              <a:spLocks/>
            </p:cNvSpPr>
            <p:nvPr/>
          </p:nvSpPr>
          <p:spPr bwMode="auto">
            <a:xfrm>
              <a:off x="2952750" y="4745038"/>
              <a:ext cx="2087563" cy="1573212"/>
            </a:xfrm>
            <a:custGeom>
              <a:avLst/>
              <a:gdLst>
                <a:gd name="T0" fmla="*/ 0 w 1392"/>
                <a:gd name="T1" fmla="*/ 680 h 1064"/>
                <a:gd name="T2" fmla="*/ 288 w 1392"/>
                <a:gd name="T3" fmla="*/ 1016 h 1064"/>
                <a:gd name="T4" fmla="*/ 960 w 1392"/>
                <a:gd name="T5" fmla="*/ 920 h 1064"/>
                <a:gd name="T6" fmla="*/ 1248 w 1392"/>
                <a:gd name="T7" fmla="*/ 152 h 1064"/>
                <a:gd name="T8" fmla="*/ 1392 w 1392"/>
                <a:gd name="T9" fmla="*/ 8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1064"/>
                <a:gd name="T17" fmla="*/ 1392 w 1392"/>
                <a:gd name="T18" fmla="*/ 1064 h 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1064">
                  <a:moveTo>
                    <a:pt x="0" y="680"/>
                  </a:moveTo>
                  <a:cubicBezTo>
                    <a:pt x="64" y="828"/>
                    <a:pt x="128" y="976"/>
                    <a:pt x="288" y="1016"/>
                  </a:cubicBezTo>
                  <a:cubicBezTo>
                    <a:pt x="448" y="1056"/>
                    <a:pt x="800" y="1064"/>
                    <a:pt x="960" y="920"/>
                  </a:cubicBezTo>
                  <a:cubicBezTo>
                    <a:pt x="1120" y="776"/>
                    <a:pt x="1176" y="304"/>
                    <a:pt x="1248" y="152"/>
                  </a:cubicBezTo>
                  <a:cubicBezTo>
                    <a:pt x="1320" y="0"/>
                    <a:pt x="1356" y="4"/>
                    <a:pt x="1392" y="8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929454" y="5786454"/>
              <a:ext cx="1000132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46053" y="5455523"/>
            <a:ext cx="1240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Cell</a:t>
            </a:r>
          </a:p>
          <a:p>
            <a:pPr algn="ctr"/>
            <a:r>
              <a:rPr lang="en-US" sz="2400" b="1" dirty="0" smtClean="0"/>
              <a:t> growth </a:t>
            </a:r>
            <a:endParaRPr lang="en-US" sz="2400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5814" y="428604"/>
            <a:ext cx="7772400" cy="584775"/>
          </a:xfrm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Activation of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402079"/>
            <a:ext cx="7772400" cy="3527119"/>
          </a:xfrm>
        </p:spPr>
        <p:txBody>
          <a:bodyPr vert="horz" lIns="91440" tIns="45720" rIns="91440" bIns="4572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Five mechanisms alter the expression or structure of proto-oncogenes and participate in their conversion to 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Point mutation ……………….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Promoter insertion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Enhancer insertion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Chromosomal translocations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Gene amplification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4429124" y="2928934"/>
            <a:ext cx="2000264" cy="1643074"/>
          </a:xfrm>
          <a:prstGeom prst="rightBrace">
            <a:avLst>
              <a:gd name="adj1" fmla="val 958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715008" y="3286124"/>
            <a:ext cx="2602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Quantitative model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072066" y="2428868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Qualitative model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1. mutation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82919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70C0"/>
                </a:solidFill>
              </a:rPr>
              <a:t>oncogenes</a:t>
            </a:r>
            <a:r>
              <a:rPr lang="en-US" sz="2400" b="1" dirty="0" smtClean="0">
                <a:solidFill>
                  <a:srgbClr val="0070C0"/>
                </a:solidFill>
              </a:rPr>
              <a:t> to </a:t>
            </a:r>
            <a:r>
              <a:rPr lang="en-US" sz="2400" b="1" dirty="0" err="1" smtClean="0">
                <a:solidFill>
                  <a:srgbClr val="0070C0"/>
                </a:solidFill>
              </a:rPr>
              <a:t>oncogenes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008000"/>
                </a:solidFill>
              </a:rPr>
              <a:t>1. Point Mutation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r>
              <a:rPr lang="en-US" sz="2400" b="1" dirty="0" err="1" smtClean="0">
                <a:solidFill>
                  <a:srgbClr val="008000"/>
                </a:solidFill>
              </a:rPr>
              <a:t>eg</a:t>
            </a:r>
            <a:r>
              <a:rPr lang="en-US" sz="2400" b="1" dirty="0" smtClean="0">
                <a:solidFill>
                  <a:srgbClr val="008000"/>
                </a:solidFill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mutation </a:t>
            </a:r>
            <a:r>
              <a:rPr lang="en-US" sz="2400" dirty="0" smtClean="0"/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RAS </a:t>
            </a:r>
            <a:r>
              <a:rPr lang="en-US" sz="2400" b="1" dirty="0" err="1" smtClean="0">
                <a:solidFill>
                  <a:srgbClr val="C00000"/>
                </a:solidFill>
              </a:rPr>
              <a:t>oncogene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DNA sequence of c-RAS proto-oncogene from normal human cells and c-RAS </a:t>
            </a:r>
            <a:r>
              <a:rPr lang="en-US" sz="2400" dirty="0" err="1" smtClean="0"/>
              <a:t>oncogene</a:t>
            </a:r>
            <a:r>
              <a:rPr lang="en-US" sz="2400" dirty="0" smtClean="0"/>
              <a:t> from human bladder cancer showed difference in only one base (resulting in amino acid substitution at Gly12)</a:t>
            </a:r>
          </a:p>
          <a:p>
            <a:r>
              <a:rPr lang="en-US" sz="2400" dirty="0" smtClean="0"/>
              <a:t>Mutation results in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GTPase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activity</a:t>
            </a:r>
            <a:r>
              <a:rPr lang="en-US" sz="2400" dirty="0" smtClean="0"/>
              <a:t>, may lead to persistent activation of </a:t>
            </a:r>
            <a:r>
              <a:rPr lang="en-US" sz="2400" dirty="0" err="1" smtClean="0"/>
              <a:t>mitogenic</a:t>
            </a:r>
            <a:r>
              <a:rPr lang="en-US" sz="2400" dirty="0" smtClean="0"/>
              <a:t> pathway leading to cell proliferation.</a:t>
            </a:r>
          </a:p>
          <a:p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600216"/>
            <a:ext cx="3357586" cy="46148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Proto-oncogene =    </a:t>
            </a:r>
            <a:r>
              <a:rPr lang="en-US" sz="2800" b="1" dirty="0" smtClean="0">
                <a:solidFill>
                  <a:srgbClr val="00B050"/>
                </a:solidFill>
              </a:rPr>
              <a:t>RAS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Oncogene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smtClean="0">
                <a:solidFill>
                  <a:srgbClr val="00B050"/>
                </a:solidFill>
              </a:rPr>
              <a:t>mutated RAS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Always activated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Always stimulating proliferation</a:t>
            </a:r>
          </a:p>
          <a:p>
            <a:pPr eaLnBrk="1" hangingPunct="1">
              <a:buFontTx/>
              <a:buNone/>
            </a:pPr>
            <a:endParaRPr lang="en-US" i="1" dirty="0" smtClean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3286116" y="642918"/>
            <a:ext cx="50720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I. proto-</a:t>
            </a:r>
            <a:r>
              <a:rPr lang="en-US" sz="36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600" b="1" dirty="0" smtClean="0">
                <a:solidFill>
                  <a:srgbClr val="C00000"/>
                </a:solidFill>
              </a:rPr>
              <a:t> &amp; </a:t>
            </a:r>
            <a:r>
              <a:rPr lang="en-US" sz="36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u="sng" dirty="0" smtClean="0">
                <a:solidFill>
                  <a:srgbClr val="002060"/>
                </a:solidFill>
              </a:rPr>
              <a:t>ex. RAS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5403" y="5282999"/>
            <a:ext cx="977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</a:t>
            </a:r>
          </a:p>
          <a:p>
            <a:pPr algn="ctr"/>
            <a:r>
              <a:rPr lang="en-US" dirty="0" smtClean="0"/>
              <a:t> growth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643834" y="5429264"/>
            <a:ext cx="714380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16" y="5857892"/>
            <a:ext cx="785818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5140" y="342900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GTPase</a:t>
            </a:r>
            <a:r>
              <a:rPr lang="en-US" dirty="0" smtClean="0"/>
              <a:t> activity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929719" y="3715149"/>
            <a:ext cx="12850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Contents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Major features of cancer cells.</a:t>
            </a:r>
          </a:p>
          <a:p>
            <a:r>
              <a:rPr lang="en-US" sz="2000" dirty="0" smtClean="0"/>
              <a:t>Causes: genetic + epigenetic </a:t>
            </a:r>
            <a:r>
              <a:rPr lang="en-US" sz="2000" smtClean="0"/>
              <a:t>+ environmental.</a:t>
            </a:r>
            <a:endParaRPr lang="en-US" sz="2000" dirty="0" smtClean="0"/>
          </a:p>
          <a:p>
            <a:r>
              <a:rPr lang="en-US" sz="2000" dirty="0" smtClean="0"/>
              <a:t>Carcinogenesis.</a:t>
            </a:r>
          </a:p>
          <a:p>
            <a:r>
              <a:rPr lang="en-US" sz="2000" dirty="0" smtClean="0"/>
              <a:t>Genetic and biochemical changes in human cancer cells.</a:t>
            </a:r>
          </a:p>
          <a:p>
            <a:r>
              <a:rPr lang="en-US" sz="2000" dirty="0" smtClean="0"/>
              <a:t>Causes of DNA damage.</a:t>
            </a:r>
          </a:p>
          <a:p>
            <a:r>
              <a:rPr lang="en-US" sz="2000" dirty="0" smtClean="0"/>
              <a:t>Proto-</a:t>
            </a:r>
            <a:r>
              <a:rPr lang="en-US" sz="2000" dirty="0" err="1" smtClean="0"/>
              <a:t>oncogenes</a:t>
            </a:r>
            <a:r>
              <a:rPr lang="en-US" sz="2000" dirty="0" smtClean="0"/>
              <a:t> →</a:t>
            </a:r>
            <a:r>
              <a:rPr lang="en-US" sz="2000" dirty="0" err="1" smtClean="0"/>
              <a:t>oncogenes</a:t>
            </a:r>
            <a:r>
              <a:rPr lang="en-US" sz="2000" dirty="0" smtClean="0"/>
              <a:t> (point mutation; RAS)+ (promoter insertion; MYC)+ (translocation; 8,14)+ gene amplification (MYC).</a:t>
            </a:r>
          </a:p>
          <a:p>
            <a:r>
              <a:rPr lang="en-US" sz="2000" dirty="0" smtClean="0"/>
              <a:t>Tumor suppressor genes (</a:t>
            </a:r>
            <a:r>
              <a:rPr lang="en-US" sz="2000" dirty="0" err="1" smtClean="0"/>
              <a:t>Rb</a:t>
            </a:r>
            <a:r>
              <a:rPr lang="en-US" sz="2000" dirty="0" smtClean="0"/>
              <a:t> &amp; p53).</a:t>
            </a:r>
          </a:p>
          <a:p>
            <a:r>
              <a:rPr lang="en-US" sz="2000" dirty="0" err="1" smtClean="0"/>
              <a:t>Epigenetics</a:t>
            </a:r>
            <a:r>
              <a:rPr lang="en-US" sz="2000" dirty="0" smtClean="0"/>
              <a:t>: definition, role in cancer.</a:t>
            </a:r>
          </a:p>
          <a:p>
            <a:r>
              <a:rPr lang="en-US" sz="2000" dirty="0" smtClean="0"/>
              <a:t>Role of DNA repair genes &amp; Telomere in cancer.</a:t>
            </a:r>
          </a:p>
          <a:p>
            <a:r>
              <a:rPr lang="en-US" sz="2000" dirty="0" smtClean="0"/>
              <a:t>Molecular Basis of multistep carcinogenesis (</a:t>
            </a:r>
            <a:r>
              <a:rPr lang="en-US" sz="2000" dirty="0" err="1" smtClean="0"/>
              <a:t>eg</a:t>
            </a:r>
            <a:r>
              <a:rPr lang="en-US" sz="2000" dirty="0" smtClean="0"/>
              <a:t>, colorectal cancer).</a:t>
            </a:r>
          </a:p>
          <a:p>
            <a:r>
              <a:rPr lang="en-US" sz="2000" dirty="0" smtClean="0"/>
              <a:t>Role of stem cell in cancer.</a:t>
            </a:r>
          </a:p>
          <a:p>
            <a:r>
              <a:rPr lang="en-US" sz="2000" dirty="0" smtClean="0"/>
              <a:t>Biochemistry of cancer cells (</a:t>
            </a:r>
            <a:r>
              <a:rPr lang="en-US" sz="2000" dirty="0" err="1" smtClean="0"/>
              <a:t>glycolysis</a:t>
            </a:r>
            <a:r>
              <a:rPr lang="en-US" sz="2000" dirty="0" smtClean="0"/>
              <a:t>, blood supply, mitochondria, pH).</a:t>
            </a:r>
          </a:p>
          <a:p>
            <a:r>
              <a:rPr lang="en-US" sz="2000" dirty="0" smtClean="0"/>
              <a:t>Tumor markers.</a:t>
            </a:r>
          </a:p>
          <a:p>
            <a:r>
              <a:rPr lang="en-US" sz="2000" dirty="0" smtClean="0"/>
              <a:t> Target of anti-cancer drugs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03367"/>
            <a:ext cx="8086724" cy="50974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RAS</a:t>
            </a:r>
            <a:r>
              <a:rPr lang="en-US" sz="2400" dirty="0" smtClean="0">
                <a:cs typeface="Arial" pitchFamily="34" charset="0"/>
              </a:rPr>
              <a:t> gene products are involved in </a:t>
            </a:r>
            <a:r>
              <a:rPr lang="en-US" sz="2400" dirty="0" err="1" smtClean="0">
                <a:cs typeface="Arial" pitchFamily="34" charset="0"/>
              </a:rPr>
              <a:t>kinase</a:t>
            </a:r>
            <a:r>
              <a:rPr lang="en-US" sz="2400" dirty="0" smtClean="0">
                <a:cs typeface="Arial" pitchFamily="34" charset="0"/>
              </a:rPr>
              <a:t> signaling pathways that control the transcription of genes, which then regulate cell growth and differentiation. 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To turn </a:t>
            </a:r>
            <a:r>
              <a:rPr lang="en-US" sz="2400" b="1" u="sng" dirty="0" smtClean="0">
                <a:solidFill>
                  <a:srgbClr val="0070C0"/>
                </a:solidFill>
                <a:cs typeface="Arial" pitchFamily="34" charset="0"/>
              </a:rPr>
              <a:t>"on" </a:t>
            </a:r>
            <a:r>
              <a:rPr lang="en-US" sz="2400" dirty="0" smtClean="0">
                <a:cs typeface="Arial" pitchFamily="34" charset="0"/>
              </a:rPr>
              <a:t>the pathway, the RAS protein must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bind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GTP </a:t>
            </a:r>
            <a:r>
              <a:rPr lang="en-US" sz="2400" dirty="0" smtClean="0">
                <a:cs typeface="Arial" pitchFamily="34" charset="0"/>
              </a:rPr>
              <a:t>in the cell.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To turn the pathway </a:t>
            </a:r>
            <a:r>
              <a:rPr lang="en-US" sz="2400" b="1" u="sng" dirty="0" smtClean="0">
                <a:solidFill>
                  <a:srgbClr val="0070C0"/>
                </a:solidFill>
                <a:cs typeface="Arial" pitchFamily="34" charset="0"/>
              </a:rPr>
              <a:t>"off " </a:t>
            </a:r>
            <a:r>
              <a:rPr lang="en-US" sz="2400" dirty="0" smtClean="0">
                <a:cs typeface="Arial" pitchFamily="34" charset="0"/>
              </a:rPr>
              <a:t>the RAS protein must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break up the GTP </a:t>
            </a:r>
            <a:r>
              <a:rPr lang="en-US" sz="2400" dirty="0" smtClean="0">
                <a:cs typeface="Arial" pitchFamily="34" charset="0"/>
              </a:rPr>
              <a:t>molecule. 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Alterations in the </a:t>
            </a:r>
            <a:r>
              <a:rPr lang="en-US" sz="2400" b="1" i="1" dirty="0" smtClean="0">
                <a:solidFill>
                  <a:srgbClr val="008000"/>
                </a:solidFill>
                <a:cs typeface="Arial" pitchFamily="34" charset="0"/>
              </a:rPr>
              <a:t>RAS gene </a:t>
            </a:r>
            <a:r>
              <a:rPr lang="en-US" sz="2400" dirty="0" smtClean="0">
                <a:cs typeface="Arial" pitchFamily="34" charset="0"/>
              </a:rPr>
              <a:t>can change the </a:t>
            </a:r>
            <a:r>
              <a:rPr lang="en-US" sz="2400" b="1" i="1" dirty="0" smtClean="0">
                <a:solidFill>
                  <a:srgbClr val="008000"/>
                </a:solidFill>
                <a:cs typeface="Arial" pitchFamily="34" charset="0"/>
              </a:rPr>
              <a:t>RAS protein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so that it is no longer able to break up and release the GTP.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Anti-cancer drugs </a:t>
            </a:r>
            <a:r>
              <a:rPr lang="en-US" sz="2400" dirty="0" smtClean="0">
                <a:cs typeface="Arial" pitchFamily="34" charset="0"/>
              </a:rPr>
              <a:t>are now being developed that target </a:t>
            </a:r>
            <a:r>
              <a:rPr lang="en-US" sz="2400" i="1" dirty="0" smtClean="0">
                <a:cs typeface="Arial" pitchFamily="34" charset="0"/>
              </a:rPr>
              <a:t>RAS</a:t>
            </a:r>
            <a:r>
              <a:rPr lang="en-US" sz="2400" dirty="0" smtClean="0">
                <a:cs typeface="Arial" pitchFamily="34" charset="0"/>
              </a:rPr>
              <a:t> dependent pathways.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Mutant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has been identified in </a:t>
            </a: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cancers</a:t>
            </a:r>
            <a:r>
              <a:rPr lang="en-US" sz="2400" dirty="0" smtClean="0">
                <a:cs typeface="Arial" pitchFamily="34" charset="0"/>
              </a:rPr>
              <a:t> of many different origins, including: pancreas (90%), colon, lung , thyroid, bladder, ….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1. mutation: ex,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 to 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2.  </a:t>
            </a:r>
            <a:r>
              <a:rPr lang="en-US" sz="2400" b="1" u="sng" dirty="0" smtClean="0">
                <a:solidFill>
                  <a:srgbClr val="008000"/>
                </a:solidFill>
              </a:rPr>
              <a:t>Promoter insertion: </a:t>
            </a:r>
            <a:r>
              <a:rPr lang="en-US" sz="2400" dirty="0" smtClean="0"/>
              <a:t>insertion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promoter </a:t>
            </a:r>
            <a:r>
              <a:rPr lang="en-US" sz="2400" dirty="0" smtClean="0"/>
              <a:t>region of Rous sarcoma virus near any host gene (as </a:t>
            </a:r>
            <a:r>
              <a:rPr lang="en-US" sz="2400" b="1" dirty="0" smtClean="0">
                <a:solidFill>
                  <a:srgbClr val="C00000"/>
                </a:solidFill>
              </a:rPr>
              <a:t>MYC gene</a:t>
            </a:r>
            <a:r>
              <a:rPr lang="en-US" sz="2400" dirty="0" smtClean="0"/>
              <a:t>) will activate it. Overproduction of MYC protein (transcription factor) stimulate cell proliferation.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3. </a:t>
            </a:r>
            <a:r>
              <a:rPr lang="en-US" sz="2400" b="1" u="sng" dirty="0" smtClean="0">
                <a:solidFill>
                  <a:srgbClr val="008000"/>
                </a:solidFill>
              </a:rPr>
              <a:t>Enhancer insertion:</a:t>
            </a:r>
            <a:r>
              <a:rPr lang="en-US" sz="2400" u="sng" dirty="0" smtClean="0"/>
              <a:t> </a:t>
            </a:r>
            <a:r>
              <a:rPr lang="en-US" sz="2400" dirty="0" smtClean="0"/>
              <a:t>: insertion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enhancer </a:t>
            </a:r>
            <a:r>
              <a:rPr lang="en-US" sz="2400" dirty="0" smtClean="0"/>
              <a:t>region near any gene will activate it.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2. Promoter &amp; enhancer insertion: ex,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0034" y="4214818"/>
            <a:ext cx="8358246" cy="2432280"/>
            <a:chOff x="500034" y="1857364"/>
            <a:chExt cx="8358246" cy="5298108"/>
          </a:xfrm>
        </p:grpSpPr>
        <p:sp>
          <p:nvSpPr>
            <p:cNvPr id="6" name="Minus 5"/>
            <p:cNvSpPr/>
            <p:nvPr/>
          </p:nvSpPr>
          <p:spPr>
            <a:xfrm>
              <a:off x="500034" y="2499059"/>
              <a:ext cx="3714776" cy="914400"/>
            </a:xfrm>
            <a:prstGeom prst="mathMinus">
              <a:avLst/>
            </a:prstGeom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14" y="1857364"/>
              <a:ext cx="1948354" cy="87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Host gene (MYC)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3133" y="2890239"/>
              <a:ext cx="1233223" cy="1005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Inactive </a:t>
              </a:r>
              <a:endParaRPr lang="en-US" sz="2400" dirty="0"/>
            </a:p>
          </p:txBody>
        </p:sp>
        <p:sp>
          <p:nvSpPr>
            <p:cNvPr id="9" name="Minus 8"/>
            <p:cNvSpPr/>
            <p:nvPr/>
          </p:nvSpPr>
          <p:spPr>
            <a:xfrm>
              <a:off x="5143504" y="4286256"/>
              <a:ext cx="3714776" cy="914400"/>
            </a:xfrm>
            <a:prstGeom prst="mathMinus">
              <a:avLst/>
            </a:prstGeom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57199" y="3569069"/>
              <a:ext cx="2301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Host gene (MYC)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23238" y="4658336"/>
              <a:ext cx="1117935" cy="1005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Active  </a:t>
              </a:r>
              <a:endParaRPr lang="en-US" sz="2400" dirty="0"/>
            </a:p>
          </p:txBody>
        </p:sp>
        <p:sp>
          <p:nvSpPr>
            <p:cNvPr id="12" name="Minus 11"/>
            <p:cNvSpPr/>
            <p:nvPr/>
          </p:nvSpPr>
          <p:spPr>
            <a:xfrm>
              <a:off x="4357686" y="4286256"/>
              <a:ext cx="1500198" cy="914400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6169" y="3880288"/>
              <a:ext cx="2484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Viral promoter region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endCxn id="13" idx="0"/>
            </p:cNvCxnSpPr>
            <p:nvPr/>
          </p:nvCxnSpPr>
          <p:spPr>
            <a:xfrm>
              <a:off x="4000496" y="2946630"/>
              <a:ext cx="757969" cy="9336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286280" y="5747603"/>
              <a:ext cx="4572000" cy="14078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 smtClean="0"/>
                <a:t>Overproduction of MYC protein (transcription factor)  stimulates cell proliferation.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31929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MYC </a:t>
            </a:r>
            <a:r>
              <a:rPr lang="en-US" sz="2400" dirty="0" smtClean="0">
                <a:cs typeface="Arial" pitchFamily="34" charset="0"/>
              </a:rPr>
              <a:t>protein acts as a transcription factor and it controls the expression of several genes. 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cs typeface="Arial" pitchFamily="34" charset="0"/>
              </a:rPr>
              <a:t>Mutations</a:t>
            </a:r>
            <a:r>
              <a:rPr lang="en-US" sz="2400" dirty="0" smtClean="0">
                <a:cs typeface="Arial" pitchFamily="34" charset="0"/>
              </a:rPr>
              <a:t> in the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MYC</a:t>
            </a:r>
            <a:r>
              <a:rPr lang="en-US" sz="2400" dirty="0" smtClean="0">
                <a:cs typeface="Arial" pitchFamily="34" charset="0"/>
              </a:rPr>
              <a:t> gene have been found in many different cancers, including </a:t>
            </a:r>
            <a:r>
              <a:rPr lang="en-US" sz="2400" dirty="0" err="1" smtClean="0">
                <a:cs typeface="Arial" pitchFamily="34" charset="0"/>
              </a:rPr>
              <a:t>Burkitt's</a:t>
            </a:r>
            <a:r>
              <a:rPr lang="en-US" sz="2400" dirty="0" smtClean="0">
                <a:cs typeface="Arial" pitchFamily="34" charset="0"/>
              </a:rPr>
              <a:t> lymphoma, leukemia, and lung cancer.</a:t>
            </a:r>
            <a:endParaRPr lang="en-GB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MYC</a:t>
            </a:r>
            <a:r>
              <a:rPr lang="en-US" sz="2400" dirty="0" smtClean="0">
                <a:cs typeface="Arial" pitchFamily="34" charset="0"/>
              </a:rPr>
              <a:t> family of </a:t>
            </a:r>
            <a:r>
              <a:rPr lang="en-US" sz="2400" dirty="0" err="1" smtClean="0">
                <a:cs typeface="Arial" pitchFamily="34" charset="0"/>
              </a:rPr>
              <a:t>oncogenes</a:t>
            </a:r>
            <a:r>
              <a:rPr lang="en-US" sz="2400" dirty="0" smtClean="0">
                <a:cs typeface="Arial" pitchFamily="34" charset="0"/>
              </a:rPr>
              <a:t> may become activated by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gene rearrangement </a:t>
            </a:r>
            <a:r>
              <a:rPr lang="en-US" sz="2400" dirty="0" smtClean="0">
                <a:cs typeface="Arial" pitchFamily="34" charset="0"/>
              </a:rPr>
              <a:t>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amplification</a:t>
            </a:r>
            <a:r>
              <a:rPr lang="en-US" sz="2400" dirty="0" smtClean="0"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cs typeface="Arial" pitchFamily="34" charset="0"/>
              </a:rPr>
              <a:t>Gene rearrangements involve the breakage and re-sealing of chromosomes. </a:t>
            </a:r>
            <a:endParaRPr lang="en-GB" sz="2400" dirty="0" smtClean="0"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The movement of a gene or group of genes to a different location within the same chromosome or to a different chromosome often leads to altered gene expression and cell function.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2. Promoter &amp; enhancer insertion: ex,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 to 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3. </a:t>
            </a:r>
            <a:r>
              <a:rPr lang="en-US" sz="2400" b="1" u="sng" dirty="0" smtClean="0">
                <a:solidFill>
                  <a:srgbClr val="008000"/>
                </a:solidFill>
              </a:rPr>
              <a:t>Chromosomal translocation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r>
              <a:rPr lang="en-US" sz="2400" dirty="0" smtClean="0"/>
              <a:t>as in </a:t>
            </a:r>
            <a:r>
              <a:rPr lang="en-US" sz="2400" b="1" dirty="0" err="1" smtClean="0">
                <a:solidFill>
                  <a:srgbClr val="C00000"/>
                </a:solidFill>
              </a:rPr>
              <a:t>Burkitt’s</a:t>
            </a:r>
            <a:r>
              <a:rPr lang="en-US" sz="2400" b="1" dirty="0" smtClean="0">
                <a:solidFill>
                  <a:srgbClr val="C00000"/>
                </a:solidFill>
              </a:rPr>
              <a:t> lymphoma</a:t>
            </a:r>
            <a:r>
              <a:rPr lang="en-US" sz="2400" dirty="0" smtClean="0"/>
              <a:t> &amp; </a:t>
            </a:r>
            <a:r>
              <a:rPr lang="en-US" sz="2400" b="1" dirty="0" smtClean="0">
                <a:solidFill>
                  <a:srgbClr val="C00000"/>
                </a:solidFill>
              </a:rPr>
              <a:t>Philadelphia chromosome</a:t>
            </a:r>
            <a:r>
              <a:rPr lang="en-US" sz="2400" dirty="0" smtClean="0"/>
              <a:t>. Translocation activates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2400" dirty="0" smtClean="0"/>
              <a:t> gene. Overproduction of MYC protein (transcription factor) stimulate cell proliferation.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Chromosomal translocation: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One of chromosomal abnormalities  seen in cancer cells is translocation.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piece of one chromosomes is split off and joined to another chromosome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if second chromosome donates material to the first, translocation is “reciprocal”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3. Chromosomal translocation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7321"/>
            <a:ext cx="8429684" cy="1015663"/>
          </a:xfr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I. Proto-</a:t>
            </a:r>
            <a:r>
              <a:rPr lang="en-US" sz="2800" dirty="0" err="1" smtClean="0">
                <a:solidFill>
                  <a:srgbClr val="C00000"/>
                </a:solidFill>
              </a:rPr>
              <a:t>oncogenes</a:t>
            </a:r>
            <a:r>
              <a:rPr lang="en-US" sz="2800" dirty="0" smtClean="0">
                <a:solidFill>
                  <a:srgbClr val="C00000"/>
                </a:solidFill>
              </a:rPr>
              <a:t> → </a:t>
            </a:r>
            <a:r>
              <a:rPr lang="en-US" sz="2800" dirty="0" err="1" smtClean="0">
                <a:solidFill>
                  <a:srgbClr val="C00000"/>
                </a:solidFill>
              </a:rPr>
              <a:t>oncogene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3. Chromosomal translocation : ex,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14422"/>
            <a:ext cx="7653366" cy="4930581"/>
          </a:xfr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2"/>
                </a:solidFill>
              </a:rPr>
              <a:t>Burkitt’s</a:t>
            </a:r>
            <a:r>
              <a:rPr lang="en-US" sz="2400" b="1" dirty="0" smtClean="0">
                <a:solidFill>
                  <a:schemeClr val="tx2"/>
                </a:solidFill>
              </a:rPr>
              <a:t> lymphoma </a:t>
            </a:r>
            <a:r>
              <a:rPr lang="en-US" sz="2400" dirty="0" smtClean="0"/>
              <a:t>is fast-growing cancer of </a:t>
            </a:r>
            <a:br>
              <a:rPr lang="en-US" sz="2400" dirty="0" smtClean="0"/>
            </a:br>
            <a:r>
              <a:rPr lang="en-US" sz="2400" dirty="0" smtClean="0"/>
              <a:t>human B lymphocytes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In certain cases, chromosomes 8 and 14 involved </a:t>
            </a:r>
            <a:br>
              <a:rPr lang="en-US" sz="2400" dirty="0" smtClean="0"/>
            </a:br>
            <a:r>
              <a:rPr lang="en-US" sz="2400" dirty="0" smtClean="0"/>
              <a:t>in reciprocal translocation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Segment of chromosome 8 that moves to 14 </a:t>
            </a:r>
            <a:br>
              <a:rPr lang="en-US" sz="2400" dirty="0" smtClean="0"/>
            </a:br>
            <a:r>
              <a:rPr lang="en-US" sz="2400" dirty="0" smtClean="0"/>
              <a:t>contains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Transposition places </a:t>
            </a:r>
            <a:r>
              <a:rPr lang="en-US" sz="2400" u="sng" dirty="0" smtClean="0"/>
              <a:t>inactive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  <a:r>
              <a:rPr lang="en-US" sz="2400" u="sng" dirty="0" smtClean="0"/>
              <a:t> </a:t>
            </a:r>
            <a:r>
              <a:rPr lang="en-US" sz="2400" dirty="0" smtClean="0"/>
              <a:t>under </a:t>
            </a:r>
            <a:br>
              <a:rPr lang="en-US" sz="2400" dirty="0" smtClean="0"/>
            </a:br>
            <a:r>
              <a:rPr lang="en-US" sz="2400" dirty="0" smtClean="0"/>
              <a:t>influence of enhancers from immunoglobulin </a:t>
            </a:r>
            <a:br>
              <a:rPr lang="en-US" sz="2400" dirty="0" smtClean="0"/>
            </a:br>
            <a:r>
              <a:rPr lang="en-US" sz="2400" dirty="0" smtClean="0"/>
              <a:t>heavy chain genes (</a:t>
            </a:r>
            <a:r>
              <a:rPr lang="en-US" sz="2400" dirty="0" err="1" smtClean="0"/>
              <a:t>IgG</a:t>
            </a:r>
            <a:r>
              <a:rPr lang="en-US" sz="2400" dirty="0" smtClean="0"/>
              <a:t>), thus turns to </a:t>
            </a:r>
            <a:r>
              <a:rPr lang="en-US" sz="2400" u="sng" dirty="0" smtClean="0"/>
              <a:t>active c-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</a:t>
            </a:r>
            <a:r>
              <a:rPr lang="en-US" sz="2400" u="sng" dirty="0" smtClean="0"/>
              <a:t>.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u="sng" dirty="0" smtClean="0"/>
          </a:p>
        </p:txBody>
      </p:sp>
      <p:pic>
        <p:nvPicPr>
          <p:cNvPr id="4" name="Picture 2" descr="figure 25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6" y="4643446"/>
            <a:ext cx="82677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ure 25-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43116"/>
            <a:ext cx="85312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5286396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3600" b="1" dirty="0" smtClean="0">
                <a:solidFill>
                  <a:srgbClr val="C00000"/>
                </a:solidFill>
              </a:rPr>
              <a:t>Philadelphia chromosome</a:t>
            </a:r>
          </a:p>
          <a:p>
            <a:pPr lvl="0" algn="ctr">
              <a:spcBef>
                <a:spcPct val="0"/>
              </a:spcBef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(As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 leukemia)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357166"/>
            <a:ext cx="84296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Proto-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oncogenes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→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oncogene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Chromosomal translocation : ex,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BCR-ABL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496" y="1413205"/>
            <a:ext cx="4783464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858838"/>
            <a:r>
              <a:rPr lang="en-US" sz="2000" dirty="0" smtClean="0"/>
              <a:t>BCR-ABL fusion protein is produced, which results in a constitutively active </a:t>
            </a:r>
            <a:r>
              <a:rPr lang="en-US" sz="2000" dirty="0" smtClean="0"/>
              <a:t>ABL </a:t>
            </a:r>
            <a:r>
              <a:rPr lang="en-US" sz="2000" dirty="0" err="1" smtClean="0"/>
              <a:t>kinase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Mechanisms of activation of proto-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 to </a:t>
            </a:r>
            <a:r>
              <a:rPr lang="en-US" sz="2400" b="1" dirty="0" err="1" smtClean="0">
                <a:solidFill>
                  <a:srgbClr val="002060"/>
                </a:solidFill>
              </a:rPr>
              <a:t>oncogenes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4. </a:t>
            </a:r>
            <a:r>
              <a:rPr lang="en-US" sz="2400" b="1" u="sng" dirty="0" smtClean="0">
                <a:solidFill>
                  <a:srgbClr val="008000"/>
                </a:solidFill>
              </a:rPr>
              <a:t>Gene amplification: </a:t>
            </a:r>
            <a:r>
              <a:rPr lang="en-US" sz="2400" dirty="0" smtClean="0"/>
              <a:t>abnormal multiplication of a gene. This leads to increases production of a growth- promoting protein.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Ex,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c-MYC</a:t>
            </a:r>
            <a:r>
              <a:rPr lang="en-US" sz="2400" dirty="0" smtClean="0"/>
              <a:t> amplified ~20-fold in </a:t>
            </a:r>
            <a:r>
              <a:rPr lang="en-US" sz="2400" b="1" i="1" dirty="0" smtClean="0">
                <a:solidFill>
                  <a:srgbClr val="0070C0"/>
                </a:solidFill>
              </a:rPr>
              <a:t>leukemia</a:t>
            </a:r>
            <a:r>
              <a:rPr lang="en-US" sz="2400" dirty="0" smtClean="0"/>
              <a:t> and </a:t>
            </a:r>
            <a:r>
              <a:rPr lang="en-US" sz="2400" b="1" i="1" dirty="0" smtClean="0">
                <a:solidFill>
                  <a:srgbClr val="0070C0"/>
                </a:solidFill>
              </a:rPr>
              <a:t>lung carcinoma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K-RAS </a:t>
            </a:r>
            <a:r>
              <a:rPr lang="en-US" sz="2400" dirty="0" smtClean="0"/>
              <a:t>amplified 4-20-fold in </a:t>
            </a:r>
            <a:r>
              <a:rPr lang="en-US" sz="2400" b="1" i="1" dirty="0" smtClean="0">
                <a:solidFill>
                  <a:srgbClr val="0070C0"/>
                </a:solidFill>
              </a:rPr>
              <a:t>colon carcinoma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4" descr="F:\Biochem\USER\Haun\MedBiochem\Chapter43\Lecture74.figures\gene.amplification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990" y="1433514"/>
            <a:ext cx="2933728" cy="478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I. proto-</a:t>
            </a:r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→ </a:t>
            </a:r>
            <a:r>
              <a:rPr lang="en-US" sz="3200" dirty="0" err="1" smtClean="0">
                <a:solidFill>
                  <a:srgbClr val="C00000"/>
                </a:solidFill>
              </a:rPr>
              <a:t>oncogene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4. Gene amplification: ex, MYC &amp; RAS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(TSG)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9292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TSG produces a protein product that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suppresses</a:t>
            </a:r>
            <a:r>
              <a:rPr lang="en-US" sz="2400" dirty="0" smtClean="0"/>
              <a:t> cell growth or cell division.</a:t>
            </a:r>
          </a:p>
          <a:p>
            <a:r>
              <a:rPr lang="en-US" sz="2400" dirty="0" smtClean="0"/>
              <a:t>Genes like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Rb</a:t>
            </a:r>
            <a:r>
              <a:rPr lang="en-US" sz="2400" dirty="0" smtClean="0"/>
              <a:t> and </a:t>
            </a:r>
            <a:r>
              <a:rPr lang="en-US" sz="2400" b="1" i="1" dirty="0" smtClean="0">
                <a:solidFill>
                  <a:srgbClr val="C00000"/>
                </a:solidFill>
              </a:rPr>
              <a:t>p53</a:t>
            </a:r>
            <a:r>
              <a:rPr lang="en-US" sz="2400" dirty="0" smtClean="0"/>
              <a:t> are also called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oncogenes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When this gene is </a:t>
            </a:r>
            <a:r>
              <a:rPr lang="en-US" sz="2400" b="1" dirty="0" smtClean="0">
                <a:solidFill>
                  <a:srgbClr val="0070C0"/>
                </a:solidFill>
              </a:rPr>
              <a:t>mutated</a:t>
            </a:r>
            <a:r>
              <a:rPr lang="en-US" sz="2400" dirty="0" smtClean="0"/>
              <a:t>, its inhibitory effect is lost that leads to increased cell growth or division (cancer).</a:t>
            </a:r>
          </a:p>
          <a:p>
            <a:r>
              <a:rPr lang="en-US" sz="2400" dirty="0" smtClean="0"/>
              <a:t>Both gene copies must be defective.(</a:t>
            </a:r>
            <a:r>
              <a:rPr lang="en-US" sz="2400" dirty="0" smtClean="0">
                <a:solidFill>
                  <a:srgbClr val="002060"/>
                </a:solidFill>
              </a:rPr>
              <a:t>Cancers require both alleles of the gene to be altered</a:t>
            </a:r>
            <a:r>
              <a:rPr lang="en-US" sz="2400" dirty="0" smtClean="0"/>
              <a:t>).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Function of TSG: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70C0"/>
                </a:solidFill>
              </a:rPr>
              <a:t>Gatekeeper:</a:t>
            </a:r>
            <a:r>
              <a:rPr lang="en-US" sz="2400" dirty="0" smtClean="0"/>
              <a:t>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cell proliferation</a:t>
            </a:r>
            <a:r>
              <a:rPr lang="en-US" sz="2400" dirty="0" smtClean="0"/>
              <a:t>. It includes genes regulating </a:t>
            </a:r>
            <a:r>
              <a:rPr lang="en-US" sz="2400" b="1" i="1" dirty="0" smtClean="0">
                <a:solidFill>
                  <a:srgbClr val="00B050"/>
                </a:solidFill>
              </a:rPr>
              <a:t>cell cycle </a:t>
            </a:r>
            <a:r>
              <a:rPr lang="en-US" sz="2400" dirty="0" smtClean="0"/>
              <a:t>&amp; </a:t>
            </a:r>
            <a:r>
              <a:rPr lang="en-US" sz="2400" b="1" i="1" dirty="0" smtClean="0">
                <a:solidFill>
                  <a:srgbClr val="00B050"/>
                </a:solidFill>
              </a:rPr>
              <a:t>apoptosis.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70C0"/>
                </a:solidFill>
              </a:rPr>
              <a:t>Caretaker:</a:t>
            </a:r>
            <a:r>
              <a:rPr lang="en-US" sz="2400" dirty="0" smtClean="0"/>
              <a:t>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preserving the integrity of the genome</a:t>
            </a:r>
            <a:r>
              <a:rPr lang="en-US" sz="2400" dirty="0" smtClean="0"/>
              <a:t>. It includes protein involved in </a:t>
            </a:r>
            <a:r>
              <a:rPr lang="en-US" sz="2400" b="1" i="1" dirty="0" smtClean="0">
                <a:solidFill>
                  <a:srgbClr val="00B050"/>
                </a:solidFill>
              </a:rPr>
              <a:t>DNA repair</a:t>
            </a:r>
            <a:r>
              <a:rPr lang="en-US" sz="2400" dirty="0" smtClean="0"/>
              <a:t> and in keeping </a:t>
            </a:r>
            <a:r>
              <a:rPr lang="en-US" sz="2400" b="1" i="1" dirty="0" smtClean="0">
                <a:solidFill>
                  <a:srgbClr val="00B050"/>
                </a:solidFill>
              </a:rPr>
              <a:t>chromosomal integrity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 marL="609600" indent="-609600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b="1" u="sng" dirty="0" err="1" smtClean="0">
                <a:solidFill>
                  <a:srgbClr val="002060"/>
                </a:solidFill>
              </a:rPr>
              <a:t>Cytoplasmic</a:t>
            </a:r>
            <a:r>
              <a:rPr lang="en-US" sz="2800" b="1" u="sng" dirty="0" smtClean="0">
                <a:solidFill>
                  <a:srgbClr val="002060"/>
                </a:solidFill>
              </a:rPr>
              <a:t> Proteins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marL="990600" lvl="1" indent="-533400"/>
            <a:r>
              <a:rPr lang="en-US" sz="2400" b="1" dirty="0" smtClean="0">
                <a:solidFill>
                  <a:srgbClr val="C00000"/>
                </a:solidFill>
              </a:rPr>
              <a:t>APC </a:t>
            </a:r>
            <a:r>
              <a:rPr lang="en-US" sz="2400" dirty="0" smtClean="0"/>
              <a:t>(</a:t>
            </a:r>
            <a:r>
              <a:rPr lang="en-US" sz="2400" dirty="0" err="1" smtClean="0"/>
              <a:t>Adenomatous</a:t>
            </a:r>
            <a:r>
              <a:rPr lang="en-US" sz="2400" dirty="0" smtClean="0"/>
              <a:t> </a:t>
            </a:r>
            <a:r>
              <a:rPr lang="en-US" sz="2400" dirty="0" err="1" smtClean="0"/>
              <a:t>polyposis</a:t>
            </a:r>
            <a:r>
              <a:rPr lang="en-US" sz="2400" dirty="0" smtClean="0"/>
              <a:t> coli gene). In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colo</a:t>
            </a:r>
            <a:r>
              <a:rPr lang="en-US" sz="2400" b="1" i="1" dirty="0" smtClean="0">
                <a:solidFill>
                  <a:srgbClr val="00B050"/>
                </a:solidFill>
              </a:rPr>
              <a:t>-rectal and stomach cancers</a:t>
            </a:r>
            <a:r>
              <a:rPr lang="en-US" sz="2400" dirty="0" smtClean="0"/>
              <a:t>. </a:t>
            </a:r>
          </a:p>
          <a:p>
            <a:pPr marL="609600" indent="-609600">
              <a:buFontTx/>
              <a:buAutoNum type="arabicPeriod"/>
            </a:pPr>
            <a:r>
              <a:rPr lang="en-US" sz="2800" b="1" u="sng" dirty="0" smtClean="0">
                <a:solidFill>
                  <a:srgbClr val="002060"/>
                </a:solidFill>
              </a:rPr>
              <a:t>Nuclear Proteins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RB</a:t>
            </a:r>
            <a:r>
              <a:rPr lang="en-US" sz="2400" b="1" dirty="0" smtClean="0"/>
              <a:t> </a:t>
            </a:r>
            <a:r>
              <a:rPr lang="en-US" sz="2400" dirty="0" smtClean="0"/>
              <a:t>codes for </a:t>
            </a:r>
            <a:r>
              <a:rPr lang="en-US" sz="2400" dirty="0" err="1" smtClean="0"/>
              <a:t>pRB</a:t>
            </a:r>
            <a:r>
              <a:rPr lang="en-US" sz="2400" dirty="0" smtClean="0"/>
              <a:t> protein, master brake on cell cycle (</a:t>
            </a:r>
            <a:r>
              <a:rPr lang="en-US" sz="2400" b="1" dirty="0" smtClean="0">
                <a:solidFill>
                  <a:srgbClr val="00B050"/>
                </a:solidFill>
              </a:rPr>
              <a:t>retinoblastoma</a:t>
            </a:r>
            <a:r>
              <a:rPr lang="en-US" sz="2400" dirty="0" smtClean="0">
                <a:solidFill>
                  <a:srgbClr val="00B050"/>
                </a:solidFill>
              </a:rPr>
              <a:t>, bone, bladder cancer</a:t>
            </a:r>
            <a:r>
              <a:rPr lang="en-US" sz="2400" dirty="0" smtClean="0"/>
              <a:t>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p53</a:t>
            </a:r>
            <a:r>
              <a:rPr lang="en-US" sz="2400" dirty="0" smtClean="0"/>
              <a:t> codes for p53 protein, halts cell cycle in G1 and induces cell suicide (</a:t>
            </a:r>
            <a:r>
              <a:rPr lang="en-US" sz="2400" dirty="0" smtClean="0">
                <a:solidFill>
                  <a:srgbClr val="00B050"/>
                </a:solidFill>
              </a:rPr>
              <a:t>many cancers</a:t>
            </a:r>
            <a:r>
              <a:rPr lang="en-US" sz="2400" dirty="0" smtClean="0"/>
              <a:t>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BRCA1</a:t>
            </a:r>
            <a:r>
              <a:rPr lang="en-US" sz="2400" dirty="0" smtClean="0"/>
              <a:t> functions in repair of damage to DNA (</a:t>
            </a:r>
            <a:r>
              <a:rPr lang="en-US" sz="2400" b="1" i="1" dirty="0" smtClean="0">
                <a:solidFill>
                  <a:srgbClr val="00B050"/>
                </a:solidFill>
              </a:rPr>
              <a:t>breast and ovarian cancers</a:t>
            </a:r>
            <a:r>
              <a:rPr lang="en-US" sz="2400" dirty="0" smtClean="0"/>
              <a:t>) .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3000" b="1" dirty="0" smtClean="0"/>
              <a:t>Mechanisms of tumor suppressor gene inactivation:</a:t>
            </a:r>
            <a:endParaRPr lang="en-US" sz="2600" b="1" dirty="0" smtClean="0"/>
          </a:p>
          <a:p>
            <a:pPr>
              <a:buNone/>
            </a:pPr>
            <a:r>
              <a:rPr lang="en-US" sz="2600" dirty="0" smtClean="0"/>
              <a:t>- Deletion.  - Point mutation.  - DNA </a:t>
            </a:r>
            <a:r>
              <a:rPr lang="en-US" sz="2600" dirty="0" err="1" smtClean="0"/>
              <a:t>methylation</a:t>
            </a:r>
            <a:endParaRPr lang="en-US" sz="2600" dirty="0" smtClean="0"/>
          </a:p>
          <a:p>
            <a:pPr marL="990600" lvl="1" indent="-533400">
              <a:lnSpc>
                <a:spcPct val="90000"/>
              </a:lnSpc>
              <a:buNone/>
            </a:pPr>
            <a:endParaRPr lang="en-US" sz="2400" b="1" dirty="0" smtClean="0"/>
          </a:p>
          <a:p>
            <a:pPr marL="609600" indent="-609600" eaLnBrk="1" hangingPunct="1">
              <a:buNone/>
            </a:pP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-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II. Tumor suppressor genes (TSG)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Oncogenes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96928"/>
            <a:ext cx="4040188" cy="39512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Mutation in </a:t>
            </a:r>
            <a:r>
              <a:rPr lang="en-US" b="1" dirty="0" smtClean="0">
                <a:solidFill>
                  <a:srgbClr val="0070C0"/>
                </a:solidFill>
              </a:rPr>
              <a:t>one</a:t>
            </a:r>
            <a:r>
              <a:rPr lang="en-US" dirty="0" smtClean="0"/>
              <a:t> of the 2 alleles is sufficient.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Gain of function </a:t>
            </a:r>
            <a:r>
              <a:rPr lang="en-US" dirty="0" smtClean="0"/>
              <a:t>of a protein that signals cell division.</a:t>
            </a:r>
          </a:p>
          <a:p>
            <a:r>
              <a:rPr lang="en-US" dirty="0" smtClean="0"/>
              <a:t>Mutation arises in </a:t>
            </a:r>
            <a:r>
              <a:rPr lang="en-US" b="1" dirty="0" smtClean="0">
                <a:solidFill>
                  <a:srgbClr val="0070C0"/>
                </a:solidFill>
              </a:rPr>
              <a:t>somatic cells </a:t>
            </a:r>
            <a:r>
              <a:rPr lang="en-US" dirty="0" smtClean="0"/>
              <a:t>(not inherited).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Some</a:t>
            </a:r>
            <a:r>
              <a:rPr lang="en-US" dirty="0" smtClean="0">
                <a:solidFill>
                  <a:srgbClr val="0070C0"/>
                </a:solidFill>
              </a:rPr>
              <a:t> tissue preference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639762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TSG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00108"/>
            <a:ext cx="4041775" cy="39512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Both alleles </a:t>
            </a:r>
            <a:r>
              <a:rPr lang="en-US" dirty="0" smtClean="0"/>
              <a:t>must be affected.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Loss of function </a:t>
            </a:r>
            <a:r>
              <a:rPr lang="en-US" dirty="0" smtClean="0"/>
              <a:t>of a protein.</a:t>
            </a:r>
          </a:p>
          <a:p>
            <a:r>
              <a:rPr lang="en-US" dirty="0" smtClean="0"/>
              <a:t>Mutation present in </a:t>
            </a:r>
            <a:r>
              <a:rPr lang="en-US" b="1" dirty="0" smtClean="0">
                <a:solidFill>
                  <a:srgbClr val="0070C0"/>
                </a:solidFill>
              </a:rPr>
              <a:t>germ cell </a:t>
            </a:r>
            <a:r>
              <a:rPr lang="en-US" dirty="0" smtClean="0"/>
              <a:t>(inherited), or in </a:t>
            </a:r>
            <a:r>
              <a:rPr lang="en-US" b="1" dirty="0" smtClean="0">
                <a:solidFill>
                  <a:srgbClr val="0070C0"/>
                </a:solidFill>
              </a:rPr>
              <a:t>somatic cell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Often strong tissue </a:t>
            </a:r>
            <a:r>
              <a:rPr lang="en-US" b="1" dirty="0" smtClean="0">
                <a:solidFill>
                  <a:srgbClr val="0070C0"/>
                </a:solidFill>
              </a:rPr>
              <a:t>preference</a:t>
            </a:r>
            <a:r>
              <a:rPr lang="en-US" dirty="0" smtClean="0"/>
              <a:t> ( as </a:t>
            </a:r>
            <a:r>
              <a:rPr lang="en-US" dirty="0" err="1" smtClean="0"/>
              <a:t>Rb</a:t>
            </a:r>
            <a:r>
              <a:rPr lang="en-US" dirty="0" smtClean="0"/>
              <a:t> gene in retina).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Biomedical importance - introduction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Neoplasm:</a:t>
            </a:r>
            <a:r>
              <a:rPr lang="en-US" sz="2400" dirty="0" smtClean="0"/>
              <a:t> any new growth of tissue, benign or malignant.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Cancer:</a:t>
            </a:r>
            <a:r>
              <a:rPr lang="en-US" sz="2400" dirty="0" smtClean="0"/>
              <a:t> usually associated with malignant tumors. </a:t>
            </a:r>
          </a:p>
          <a:p>
            <a:r>
              <a:rPr lang="en-US" sz="2400" dirty="0" smtClean="0"/>
              <a:t>Cancers constitute the </a:t>
            </a:r>
            <a:r>
              <a:rPr lang="en-US" sz="2400" dirty="0" smtClean="0">
                <a:solidFill>
                  <a:srgbClr val="002060"/>
                </a:solidFill>
              </a:rPr>
              <a:t>2</a:t>
            </a:r>
            <a:r>
              <a:rPr lang="en-US" sz="2400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dirty="0" smtClean="0">
                <a:solidFill>
                  <a:srgbClr val="002060"/>
                </a:solidFill>
              </a:rPr>
              <a:t> most common cause of death </a:t>
            </a:r>
            <a:r>
              <a:rPr lang="en-US" sz="2400" dirty="0" smtClean="0"/>
              <a:t>after CVD in most countries.</a:t>
            </a:r>
          </a:p>
          <a:p>
            <a:r>
              <a:rPr lang="en-US" sz="2400" dirty="0" smtClean="0"/>
              <a:t>Human of all ages develop cancer, the incidence of many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cancers increase with age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 wide variety of organs are affected.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Hereditary factors </a:t>
            </a:r>
            <a:r>
              <a:rPr lang="en-US" sz="2400" dirty="0" smtClean="0"/>
              <a:t>play a role in some types of cancer.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Approximately </a:t>
            </a:r>
            <a:r>
              <a:rPr lang="en-US" sz="2400" b="1" dirty="0" smtClean="0"/>
              <a:t>90-95% </a:t>
            </a:r>
            <a:r>
              <a:rPr lang="en-US" sz="2400" dirty="0" smtClean="0"/>
              <a:t>of all cancers are </a:t>
            </a:r>
            <a:r>
              <a:rPr lang="en-US" sz="2400" b="1" dirty="0" smtClean="0">
                <a:solidFill>
                  <a:srgbClr val="002060"/>
                </a:solidFill>
              </a:rPr>
              <a:t>sporadic.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5-10% </a:t>
            </a:r>
            <a:r>
              <a:rPr lang="en-US" sz="2400" dirty="0" smtClean="0">
                <a:solidFill>
                  <a:srgbClr val="002060"/>
                </a:solidFill>
              </a:rPr>
              <a:t>are </a:t>
            </a:r>
            <a:r>
              <a:rPr lang="en-US" sz="2400" b="1" dirty="0" smtClean="0">
                <a:solidFill>
                  <a:srgbClr val="002060"/>
                </a:solidFill>
              </a:rPr>
              <a:t>inherited.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8072494" cy="53864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300" b="1" u="sng" dirty="0" smtClean="0"/>
              <a:t>Normally:</a:t>
            </a:r>
            <a:r>
              <a:rPr lang="en-US" sz="2300" b="1" dirty="0" smtClean="0">
                <a:solidFill>
                  <a:srgbClr val="002060"/>
                </a:solidFill>
              </a:rPr>
              <a:t> Function of </a:t>
            </a:r>
            <a:r>
              <a:rPr lang="en-US" sz="2300" b="1" dirty="0" err="1" smtClean="0">
                <a:solidFill>
                  <a:srgbClr val="002060"/>
                </a:solidFill>
              </a:rPr>
              <a:t>Rb</a:t>
            </a:r>
            <a:r>
              <a:rPr lang="en-US" sz="2300" b="1" dirty="0" smtClean="0">
                <a:solidFill>
                  <a:srgbClr val="002060"/>
                </a:solidFill>
              </a:rPr>
              <a:t> protein: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The normal </a:t>
            </a:r>
            <a:r>
              <a:rPr lang="en-US" sz="2300" dirty="0" err="1" smtClean="0"/>
              <a:t>Rb</a:t>
            </a:r>
            <a:r>
              <a:rPr lang="en-US" sz="2300" dirty="0" smtClean="0"/>
              <a:t> (retinoblastoma) protein controls cell cycle and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prevents mitosis</a:t>
            </a:r>
            <a:r>
              <a:rPr lang="en-US" sz="2300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300" b="1" dirty="0" smtClean="0">
                <a:solidFill>
                  <a:srgbClr val="002060"/>
                </a:solidFill>
              </a:rPr>
              <a:t>     Mechanism:</a:t>
            </a:r>
            <a:r>
              <a:rPr lang="en-GB" sz="2300" b="1" dirty="0" smtClean="0">
                <a:solidFill>
                  <a:srgbClr val="002060"/>
                </a:solidFill>
              </a:rPr>
              <a:t> </a:t>
            </a:r>
            <a:endParaRPr lang="en-US" sz="23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b="1" dirty="0" err="1" smtClean="0">
                <a:solidFill>
                  <a:srgbClr val="008000"/>
                </a:solidFill>
              </a:rPr>
              <a:t>Rb</a:t>
            </a:r>
            <a:r>
              <a:rPr lang="en-US" sz="2300" b="1" dirty="0" smtClean="0">
                <a:solidFill>
                  <a:srgbClr val="008000"/>
                </a:solidFill>
              </a:rPr>
              <a:t> protein </a:t>
            </a:r>
            <a:r>
              <a:rPr lang="en-US" sz="2300" u="sng" dirty="0" smtClean="0"/>
              <a:t>binds</a:t>
            </a:r>
            <a:r>
              <a:rPr lang="en-US" sz="2300" dirty="0" smtClean="0"/>
              <a:t> regulatory transcription factor </a:t>
            </a:r>
            <a:r>
              <a:rPr lang="en-US" sz="2300" b="1" dirty="0" smtClean="0">
                <a:solidFill>
                  <a:srgbClr val="C00000"/>
                </a:solidFill>
              </a:rPr>
              <a:t>E2F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b="1" dirty="0" smtClean="0">
                <a:solidFill>
                  <a:srgbClr val="C00000"/>
                </a:solidFill>
              </a:rPr>
              <a:t>E2F</a:t>
            </a:r>
            <a:r>
              <a:rPr lang="en-US" sz="2300" dirty="0" smtClean="0"/>
              <a:t> required for synthesis of replication enzymes.</a:t>
            </a:r>
            <a:endParaRPr lang="en-US" sz="23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b="1" dirty="0" smtClean="0">
                <a:solidFill>
                  <a:srgbClr val="C00000"/>
                </a:solidFill>
              </a:rPr>
              <a:t>E2F </a:t>
            </a:r>
            <a:r>
              <a:rPr lang="en-US" sz="2300" dirty="0" smtClean="0"/>
              <a:t>- </a:t>
            </a:r>
            <a:r>
              <a:rPr lang="en-US" sz="2300" b="1" dirty="0" err="1" smtClean="0">
                <a:solidFill>
                  <a:srgbClr val="008000"/>
                </a:solidFill>
              </a:rPr>
              <a:t>Rb</a:t>
            </a:r>
            <a:r>
              <a:rPr lang="en-US" sz="2300" dirty="0" smtClean="0"/>
              <a:t> bound = no transcription/no replication.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300" b="1" u="sng" dirty="0" smtClean="0"/>
              <a:t>In cancer:</a:t>
            </a:r>
            <a:r>
              <a:rPr lang="en-US" sz="2300" dirty="0" smtClean="0"/>
              <a:t>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300" b="1" dirty="0" smtClean="0">
                <a:solidFill>
                  <a:srgbClr val="0070C0"/>
                </a:solidFill>
              </a:rPr>
              <a:t>A. Growth factor </a:t>
            </a:r>
            <a:r>
              <a:rPr lang="en-US" sz="2300" dirty="0" smtClean="0"/>
              <a:t>--&gt; RAS pathway --&gt; activate </a:t>
            </a:r>
            <a:r>
              <a:rPr lang="en-US" sz="2300" dirty="0" err="1" smtClean="0"/>
              <a:t>kinase</a:t>
            </a:r>
            <a:endParaRPr lang="en-US" sz="23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Active </a:t>
            </a:r>
            <a:r>
              <a:rPr lang="en-US" sz="2300" dirty="0" err="1" smtClean="0"/>
              <a:t>kinase</a:t>
            </a:r>
            <a:r>
              <a:rPr lang="en-US" sz="2300" dirty="0" smtClean="0"/>
              <a:t> </a:t>
            </a:r>
            <a:r>
              <a:rPr lang="en-US" sz="2300" dirty="0" err="1" smtClean="0"/>
              <a:t>phosphorylates</a:t>
            </a:r>
            <a:r>
              <a:rPr lang="en-US" sz="2300" dirty="0" smtClean="0"/>
              <a:t> </a:t>
            </a:r>
            <a:r>
              <a:rPr lang="en-US" sz="2300" dirty="0" err="1" smtClean="0"/>
              <a:t>Rb</a:t>
            </a:r>
            <a:endParaRPr lang="en-US" sz="23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 </a:t>
            </a:r>
            <a:r>
              <a:rPr lang="en-US" sz="2300" dirty="0" err="1" smtClean="0"/>
              <a:t>Phosphorylated</a:t>
            </a:r>
            <a:r>
              <a:rPr lang="en-US" sz="2300" dirty="0" smtClean="0"/>
              <a:t> </a:t>
            </a:r>
            <a:r>
              <a:rPr lang="en-US" sz="2300" dirty="0" err="1" smtClean="0"/>
              <a:t>Rb</a:t>
            </a:r>
            <a:r>
              <a:rPr lang="en-US" sz="2300" dirty="0" smtClean="0"/>
              <a:t> </a:t>
            </a:r>
            <a:r>
              <a:rPr lang="en-US" sz="2300" u="sng" dirty="0" smtClean="0"/>
              <a:t>cannot</a:t>
            </a:r>
            <a:r>
              <a:rPr lang="en-US" sz="2300" dirty="0" smtClean="0"/>
              <a:t> bind E2F 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E2F becomes active  --&gt; S phase  --&gt; uncontrolled cell proliferation --&gt; cancer.</a:t>
            </a:r>
          </a:p>
          <a:p>
            <a:pPr marL="342900" lvl="1" indent="-342900">
              <a:lnSpc>
                <a:spcPct val="90000"/>
              </a:lnSpc>
              <a:buNone/>
            </a:pPr>
            <a:r>
              <a:rPr lang="en-US" sz="2300" b="1" dirty="0" smtClean="0">
                <a:solidFill>
                  <a:srgbClr val="0070C0"/>
                </a:solidFill>
              </a:rPr>
              <a:t>B. Mutation </a:t>
            </a:r>
            <a:r>
              <a:rPr lang="en-US" sz="2300" dirty="0" smtClean="0"/>
              <a:t>(deletion of </a:t>
            </a:r>
            <a:r>
              <a:rPr lang="en-US" sz="2300" i="1" dirty="0" err="1" smtClean="0"/>
              <a:t>Rb</a:t>
            </a:r>
            <a:r>
              <a:rPr lang="en-US" sz="2300" dirty="0" smtClean="0"/>
              <a:t> gene) lets E2F factor to be free &amp; active. Thus, stimulating cell division.</a:t>
            </a:r>
          </a:p>
          <a:p>
            <a:pPr eaLnBrk="1" hangingPunct="1">
              <a:lnSpc>
                <a:spcPct val="90000"/>
              </a:lnSpc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300" dirty="0" smtClean="0"/>
          </a:p>
          <a:p>
            <a:pPr>
              <a:lnSpc>
                <a:spcPct val="90000"/>
              </a:lnSpc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626" y="1071546"/>
            <a:ext cx="68262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1123557"/>
            <a:ext cx="264320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The normal </a:t>
            </a:r>
            <a:r>
              <a:rPr lang="en-US" b="1" dirty="0" err="1" smtClean="0">
                <a:solidFill>
                  <a:srgbClr val="C00000"/>
                </a:solidFill>
              </a:rPr>
              <a:t>Rb</a:t>
            </a:r>
            <a:r>
              <a:rPr lang="en-US" dirty="0" smtClean="0"/>
              <a:t>  protein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prevents mitosis</a:t>
            </a:r>
            <a:r>
              <a:rPr lang="en-US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8860" y="3429000"/>
            <a:ext cx="185738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(E2F + </a:t>
            </a:r>
            <a:r>
              <a:rPr lang="en-US" sz="2000" b="1" dirty="0" err="1" smtClean="0"/>
              <a:t>Rb</a:t>
            </a:r>
            <a:r>
              <a:rPr lang="en-US" sz="2000" b="1" dirty="0" smtClean="0"/>
              <a:t>)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/>
              <a:t>Inactive </a:t>
            </a:r>
          </a:p>
          <a:p>
            <a:pPr algn="ctr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11" name="Right Arrow 10"/>
          <p:cNvSpPr/>
          <p:nvPr/>
        </p:nvSpPr>
        <p:spPr>
          <a:xfrm rot="1741726">
            <a:off x="2783178" y="1582703"/>
            <a:ext cx="577246" cy="137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429684" cy="5286412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1. Familial retinoblastoma  (hereditary cancer)</a:t>
            </a:r>
            <a:endParaRPr lang="en-GB" sz="2000" b="1" u="sng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tumors </a:t>
            </a:r>
            <a:r>
              <a:rPr lang="en-US" sz="2000" dirty="0" smtClean="0"/>
              <a:t>in the retinas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eyes </a:t>
            </a:r>
            <a:r>
              <a:rPr lang="en-US" sz="2000" dirty="0" smtClean="0"/>
              <a:t>occurring in the first weeks of infancy. </a:t>
            </a:r>
            <a:endParaRPr lang="en-GB" sz="2000" i="1" dirty="0" smtClean="0">
              <a:solidFill>
                <a:srgbClr val="002060"/>
              </a:solidFill>
            </a:endParaRPr>
          </a:p>
          <a:p>
            <a:r>
              <a:rPr lang="en-GB" sz="2000" dirty="0" smtClean="0"/>
              <a:t>“two-hit” model for the disease.</a:t>
            </a:r>
          </a:p>
          <a:p>
            <a:pPr lvl="1"/>
            <a:r>
              <a:rPr lang="en-GB" sz="2000" dirty="0" smtClean="0"/>
              <a:t>Hit 1 = </a:t>
            </a:r>
            <a:r>
              <a:rPr lang="en-GB" sz="2000" b="1" dirty="0" err="1" smtClean="0">
                <a:solidFill>
                  <a:srgbClr val="C00000"/>
                </a:solidFill>
              </a:rPr>
              <a:t>germline</a:t>
            </a:r>
            <a:r>
              <a:rPr lang="en-GB" sz="2000" b="1" dirty="0" smtClean="0">
                <a:solidFill>
                  <a:srgbClr val="C00000"/>
                </a:solidFill>
              </a:rPr>
              <a:t> inherited mutation </a:t>
            </a:r>
            <a:r>
              <a:rPr lang="en-GB" sz="2000" dirty="0" smtClean="0"/>
              <a:t>in Allele 1</a:t>
            </a:r>
          </a:p>
          <a:p>
            <a:pPr lvl="1"/>
            <a:r>
              <a:rPr lang="en-GB" sz="2000" dirty="0" smtClean="0"/>
              <a:t>Hit 2 = </a:t>
            </a:r>
            <a:r>
              <a:rPr lang="en-GB" sz="2000" b="1" dirty="0" smtClean="0">
                <a:solidFill>
                  <a:srgbClr val="C00000"/>
                </a:solidFill>
              </a:rPr>
              <a:t>somatic mutation </a:t>
            </a:r>
            <a:r>
              <a:rPr lang="en-GB" sz="2000" dirty="0" smtClean="0"/>
              <a:t>involving remaining normal allele.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2. Sporadic retinoblastoma </a:t>
            </a:r>
            <a:r>
              <a:rPr lang="en-GB" sz="2000" b="1" u="sng" dirty="0" smtClean="0">
                <a:solidFill>
                  <a:srgbClr val="0070C0"/>
                </a:solidFill>
              </a:rPr>
              <a:t>:</a:t>
            </a:r>
            <a:r>
              <a:rPr lang="en-GB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tumor </a:t>
            </a:r>
            <a:r>
              <a:rPr lang="en-US" sz="2000" dirty="0" smtClean="0"/>
              <a:t>appears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eye</a:t>
            </a:r>
            <a:r>
              <a:rPr lang="en-US" sz="2000" dirty="0" smtClean="0"/>
              <a:t>. Inactivation of a tumor suppressor gene requires </a:t>
            </a:r>
            <a:r>
              <a:rPr lang="en-US" sz="2000" b="1" dirty="0" smtClean="0">
                <a:solidFill>
                  <a:srgbClr val="C00000"/>
                </a:solidFill>
              </a:rPr>
              <a:t>two somatic mutations</a:t>
            </a:r>
            <a:r>
              <a:rPr lang="en-US" sz="20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gure 25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4143380"/>
            <a:ext cx="7273952" cy="271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501122" cy="52864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The product of the tumor suppressor gene </a:t>
            </a:r>
            <a:r>
              <a:rPr lang="en-US" sz="2200" b="1" i="1" dirty="0" smtClean="0"/>
              <a:t>p53</a:t>
            </a:r>
            <a:r>
              <a:rPr lang="en-US" sz="2200" dirty="0" smtClean="0"/>
              <a:t> is a protein of 53 </a:t>
            </a:r>
            <a:r>
              <a:rPr lang="en-US" sz="2200" dirty="0" err="1" smtClean="0"/>
              <a:t>kD</a:t>
            </a:r>
            <a:r>
              <a:rPr lang="en-US" sz="22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The p53 protein </a:t>
            </a:r>
            <a:r>
              <a:rPr lang="en-US" sz="2200" b="1" dirty="0" smtClean="0">
                <a:solidFill>
                  <a:srgbClr val="0070C0"/>
                </a:solidFill>
              </a:rPr>
              <a:t>prevents a cell from completing the cell cycle if: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its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is damaged. </a:t>
            </a:r>
            <a:r>
              <a:rPr lang="en-US" sz="2200" dirty="0" smtClean="0"/>
              <a:t> </a:t>
            </a: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When </a:t>
            </a:r>
            <a:endParaRPr lang="en-GB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the damage is </a:t>
            </a:r>
            <a:r>
              <a:rPr lang="en-US" sz="2200" b="1" dirty="0" smtClean="0">
                <a:solidFill>
                  <a:srgbClr val="C00000"/>
                </a:solidFill>
              </a:rPr>
              <a:t>minor</a:t>
            </a:r>
            <a:r>
              <a:rPr lang="en-US" sz="2200" dirty="0" smtClean="0"/>
              <a:t>, p53 halts the cell cycle — hence cell division — until the damage is repaired. </a:t>
            </a:r>
            <a:endParaRPr lang="en-GB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the damage is </a:t>
            </a:r>
            <a:r>
              <a:rPr lang="en-US" sz="2200" b="1" dirty="0" smtClean="0">
                <a:solidFill>
                  <a:srgbClr val="C00000"/>
                </a:solidFill>
              </a:rPr>
              <a:t>major</a:t>
            </a:r>
            <a:r>
              <a:rPr lang="en-US" sz="2200" dirty="0" smtClean="0"/>
              <a:t> and cannot be repaired, p53 triggers the cell to commit suicide by apoptosis.</a:t>
            </a:r>
          </a:p>
          <a:p>
            <a:r>
              <a:rPr lang="en-US" sz="2200" dirty="0" smtClean="0"/>
              <a:t>These functions make </a:t>
            </a:r>
            <a:r>
              <a:rPr lang="en-US" sz="2200" i="1" dirty="0" smtClean="0"/>
              <a:t>p53</a:t>
            </a:r>
            <a:r>
              <a:rPr lang="en-US" sz="2200" dirty="0" smtClean="0"/>
              <a:t> a key player in </a:t>
            </a:r>
            <a:r>
              <a:rPr lang="en-US" sz="2200" b="1" dirty="0" smtClean="0"/>
              <a:t>protecting</a:t>
            </a:r>
            <a:r>
              <a:rPr lang="en-US" sz="2200" dirty="0" smtClean="0"/>
              <a:t> us against cancer. </a:t>
            </a:r>
            <a:endParaRPr lang="en-GB" sz="2200" dirty="0" smtClean="0"/>
          </a:p>
          <a:p>
            <a:r>
              <a:rPr lang="en-US" sz="2200" dirty="0" smtClean="0"/>
              <a:t>More than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of all human cancers </a:t>
            </a:r>
            <a:r>
              <a:rPr lang="en-US" sz="2200" dirty="0" smtClean="0"/>
              <a:t>have </a:t>
            </a:r>
            <a:r>
              <a:rPr lang="en-US" sz="2200" i="1" dirty="0" smtClean="0"/>
              <a:t>p53</a:t>
            </a:r>
            <a:r>
              <a:rPr lang="en-US" sz="2200" dirty="0" smtClean="0"/>
              <a:t> mutations and have no functioning p53 protein.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/>
              <a:t>Disruption/deletion of </a:t>
            </a:r>
            <a:r>
              <a:rPr lang="en-US" sz="2200" i="1" dirty="0" smtClean="0"/>
              <a:t>p53</a:t>
            </a:r>
            <a:r>
              <a:rPr lang="en-US" sz="2200" dirty="0" smtClean="0"/>
              <a:t> gene  →Inactivation of p53 protein →uncorrected DNA damage  →uncontrolled cell proliferation → cancer.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II. Tumor suppressor genes :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p53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###  </a:t>
            </a:r>
            <a:r>
              <a:rPr lang="en-US" sz="3600" dirty="0" err="1" smtClean="0">
                <a:solidFill>
                  <a:srgbClr val="C00000"/>
                </a:solidFill>
              </a:rPr>
              <a:t>Epigenetics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500726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Definition:</a:t>
            </a:r>
            <a:r>
              <a:rPr lang="en-US" sz="2000" dirty="0" smtClean="0"/>
              <a:t> Functional relevant changes to the genome that do not involve a change in nucleotide sequence.</a:t>
            </a:r>
          </a:p>
          <a:p>
            <a:r>
              <a:rPr lang="en-US" sz="2000" dirty="0" smtClean="0"/>
              <a:t>The changes in gene expression. [</a:t>
            </a:r>
            <a:r>
              <a:rPr lang="en-US" sz="2000" dirty="0" err="1" smtClean="0"/>
              <a:t>Epi</a:t>
            </a:r>
            <a:r>
              <a:rPr lang="en-US" sz="2000" dirty="0" smtClean="0"/>
              <a:t>= outside; over; around]. </a:t>
            </a:r>
          </a:p>
          <a:p>
            <a:r>
              <a:rPr lang="en-US" sz="2000" dirty="0" smtClean="0"/>
              <a:t>They are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reversible changes.</a:t>
            </a:r>
          </a:p>
          <a:p>
            <a:pPr>
              <a:buNone/>
            </a:pPr>
            <a:r>
              <a:rPr lang="en-US" sz="2000" b="1" u="sng" dirty="0" smtClean="0"/>
              <a:t>Some factors involved in genetics: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Methylation</a:t>
            </a:r>
            <a:r>
              <a:rPr lang="en-US" sz="2000" dirty="0" smtClean="0"/>
              <a:t> of cytosine (DNA).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Post-translational modifications of </a:t>
            </a:r>
            <a:r>
              <a:rPr lang="en-US" sz="2000" dirty="0" err="1" smtClean="0"/>
              <a:t>histones</a:t>
            </a:r>
            <a:r>
              <a:rPr lang="en-US" sz="2000" dirty="0" smtClean="0"/>
              <a:t> (as </a:t>
            </a:r>
            <a:r>
              <a:rPr lang="en-US" sz="2000" dirty="0" err="1" smtClean="0"/>
              <a:t>acetylation</a:t>
            </a:r>
            <a:r>
              <a:rPr lang="en-US" sz="2000" dirty="0" smtClean="0"/>
              <a:t>). E.g., </a:t>
            </a:r>
            <a:r>
              <a:rPr lang="en-US" sz="2000" dirty="0" err="1" smtClean="0"/>
              <a:t>acetylation</a:t>
            </a:r>
            <a:r>
              <a:rPr lang="en-US" sz="2000" dirty="0" smtClean="0"/>
              <a:t> of lysine of  </a:t>
            </a:r>
            <a:r>
              <a:rPr lang="en-US" sz="2000" dirty="0" err="1" smtClean="0"/>
              <a:t>histones</a:t>
            </a:r>
            <a:r>
              <a:rPr lang="en-US" sz="2000" dirty="0" smtClean="0"/>
              <a:t> results in increased transcription of certain genes.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Chromatin remodeling.</a:t>
            </a:r>
          </a:p>
          <a:p>
            <a:pPr marL="457200" indent="-45720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Epigenetics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Methylation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Mutation is not the only way to inactivate tumor suppressor genes.</a:t>
            </a:r>
          </a:p>
          <a:p>
            <a:r>
              <a:rPr lang="en-US" sz="2000" dirty="0" smtClean="0"/>
              <a:t>Their function can also be blocked by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of their promoter. 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Methylation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promoters </a:t>
            </a:r>
            <a:r>
              <a:rPr lang="en-US" sz="2000" dirty="0" smtClean="0"/>
              <a:t>prevent</a:t>
            </a:r>
            <a:r>
              <a:rPr lang="en-GB" sz="2000" dirty="0" smtClean="0"/>
              <a:t>s</a:t>
            </a:r>
            <a:r>
              <a:rPr lang="en-US" sz="2000" dirty="0" smtClean="0"/>
              <a:t> binding of transcription factors to the promoter thus shutting down expression of the gene.</a:t>
            </a:r>
          </a:p>
          <a:p>
            <a:r>
              <a:rPr lang="en-US" sz="2000" b="1" u="sng" dirty="0" smtClean="0"/>
              <a:t>Cancer cells </a:t>
            </a:r>
            <a:r>
              <a:rPr lang="en-US" sz="2000" dirty="0" smtClean="0"/>
              <a:t>often contain a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methylated</a:t>
            </a:r>
            <a:r>
              <a:rPr lang="en-US" sz="2000" b="1" i="1" dirty="0" smtClean="0">
                <a:solidFill>
                  <a:srgbClr val="0070C0"/>
                </a:solidFill>
              </a:rPr>
              <a:t> promoter </a:t>
            </a:r>
            <a:r>
              <a:rPr lang="en-US" sz="2000" dirty="0" smtClean="0"/>
              <a:t>on </a:t>
            </a:r>
            <a:r>
              <a:rPr lang="en-US" sz="2000" b="1" dirty="0" smtClean="0">
                <a:solidFill>
                  <a:srgbClr val="0070C0"/>
                </a:solidFill>
              </a:rPr>
              <a:t>TSG.</a:t>
            </a:r>
            <a:r>
              <a:rPr lang="en-US" sz="2000" dirty="0" smtClean="0"/>
              <a:t>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endParaRPr lang="en-US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C5545-C760-4812-BAA2-D1EC2DB20348}" type="slidenum">
              <a:rPr lang="en-US"/>
              <a:pPr/>
              <a:t>35</a:t>
            </a:fld>
            <a:endParaRPr lang="en-US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500034" y="1405015"/>
            <a:ext cx="7881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These are genes that ensure each strand of genetic information is accurately copied during cell division of the cell cycle.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Mutations in DNA repair genes </a:t>
            </a:r>
            <a:r>
              <a:rPr lang="en-US" sz="2400" dirty="0"/>
              <a:t>lead to an increase in the frequency of mutations in other genes, such as proto-</a:t>
            </a:r>
            <a:r>
              <a:rPr lang="en-US" sz="2400" dirty="0" err="1"/>
              <a:t>oncogenes</a:t>
            </a:r>
            <a:r>
              <a:rPr lang="en-US" sz="2400" dirty="0"/>
              <a:t> and tumor suppressor genes. </a:t>
            </a:r>
          </a:p>
          <a:p>
            <a:endParaRPr lang="en-US" sz="2400" dirty="0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685800" y="142852"/>
            <a:ext cx="6400800" cy="100013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r-TR" sz="3200" dirty="0" smtClean="0">
                <a:solidFill>
                  <a:srgbClr val="C00000"/>
                </a:solidFill>
              </a:rPr>
              <a:t>DNA </a:t>
            </a:r>
            <a:r>
              <a:rPr lang="en-US" sz="3200" dirty="0" smtClean="0">
                <a:solidFill>
                  <a:srgbClr val="C00000"/>
                </a:solidFill>
              </a:rPr>
              <a:t>r</a:t>
            </a:r>
            <a:r>
              <a:rPr lang="tr-TR" sz="3200" dirty="0" smtClean="0">
                <a:solidFill>
                  <a:srgbClr val="C00000"/>
                </a:solidFill>
              </a:rPr>
              <a:t>epa</a:t>
            </a:r>
            <a:r>
              <a:rPr lang="en-US" sz="3200" dirty="0" err="1" smtClean="0">
                <a:solidFill>
                  <a:srgbClr val="C00000"/>
                </a:solidFill>
              </a:rPr>
              <a:t>i</a:t>
            </a:r>
            <a:r>
              <a:rPr lang="tr-TR" sz="3200" dirty="0" smtClean="0">
                <a:solidFill>
                  <a:srgbClr val="C00000"/>
                </a:solidFill>
              </a:rPr>
              <a:t>r genes</a:t>
            </a:r>
            <a:r>
              <a:rPr lang="tr-TR" sz="3200" u="sng" dirty="0" smtClean="0">
                <a:solidFill>
                  <a:srgbClr val="C00000"/>
                </a:solidFill>
              </a:rPr>
              <a:t> 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gure 25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14356"/>
            <a:ext cx="7081838" cy="598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1414"/>
            <a:ext cx="3386134" cy="100013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</a:rPr>
              <a:t>Telomere </a:t>
            </a:r>
            <a:endParaRPr lang="tr-TR" sz="4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</a:rPr>
              <a:t>Limitless </a:t>
            </a:r>
            <a:r>
              <a:rPr lang="en-US" sz="3200" dirty="0" err="1" smtClean="0">
                <a:solidFill>
                  <a:srgbClr val="C00000"/>
                </a:solidFill>
              </a:rPr>
              <a:t>Replicative</a:t>
            </a:r>
            <a:r>
              <a:rPr lang="en-US" sz="3200" dirty="0" smtClean="0">
                <a:solidFill>
                  <a:srgbClr val="C00000"/>
                </a:solidFill>
              </a:rPr>
              <a:t> Potential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52548"/>
            <a:ext cx="8572528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Most normal human cells have a capacity of 60-70 doubling, after the cell will enter non </a:t>
            </a:r>
            <a:r>
              <a:rPr lang="en-US" sz="2400" dirty="0" err="1" smtClean="0"/>
              <a:t>replicative</a:t>
            </a:r>
            <a:r>
              <a:rPr lang="en-US" sz="2400" dirty="0" smtClean="0"/>
              <a:t> senescence &amp; result in shortening of telomeres at the end of chromosome &amp; loss of telomeres to a certain point will lead to massive chromosomal abnormalities &amp; death.</a:t>
            </a:r>
          </a:p>
          <a:p>
            <a:pPr eaLnBrk="1" hangingPunct="1"/>
            <a:r>
              <a:rPr lang="en-US" sz="2400" dirty="0" smtClean="0"/>
              <a:t>In order to develop tumor, need to maintain cells i.e. avoid cell senescence. This is done by enzyme telomerase which maintain chromosome length.</a:t>
            </a:r>
          </a:p>
          <a:p>
            <a:pPr eaLnBrk="1" hangingPunct="1"/>
            <a:r>
              <a:rPr lang="en-US" sz="2400" dirty="0" smtClean="0"/>
              <a:t>85-95% of cancer have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regulation </a:t>
            </a:r>
            <a:r>
              <a:rPr lang="en-US" sz="2400" dirty="0" smtClean="0"/>
              <a:t>of enzyme </a:t>
            </a:r>
            <a:r>
              <a:rPr lang="en-US" sz="2400" b="1" dirty="0" smtClean="0">
                <a:solidFill>
                  <a:srgbClr val="C00000"/>
                </a:solidFill>
              </a:rPr>
              <a:t>TELOMERASE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28"/>
            <a:ext cx="779462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Ability to Invade &amp; Metastasize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669369" cy="5072098"/>
          </a:xfrm>
        </p:spPr>
        <p:txBody>
          <a:bodyPr>
            <a:noAutofit/>
          </a:bodyPr>
          <a:lstStyle/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Invasion of extracellular matrix.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Vascular dissemination.</a:t>
            </a:r>
          </a:p>
          <a:p>
            <a:pPr marL="742950" indent="-742950" eaLnBrk="1" hangingPunct="1">
              <a:buNone/>
            </a:pPr>
            <a:endParaRPr lang="en-US" sz="2800" dirty="0" smtClean="0">
              <a:solidFill>
                <a:srgbClr val="0066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/>
              <a:t>Tumor-associated </a:t>
            </a:r>
            <a:r>
              <a:rPr lang="en-US" sz="2800" b="1" dirty="0" err="1" smtClean="0">
                <a:solidFill>
                  <a:srgbClr val="008000"/>
                </a:solidFill>
              </a:rPr>
              <a:t>angiogenic</a:t>
            </a:r>
            <a:r>
              <a:rPr lang="en-US" sz="2800" b="1" dirty="0" smtClean="0">
                <a:solidFill>
                  <a:srgbClr val="008000"/>
                </a:solidFill>
              </a:rPr>
              <a:t> factors </a:t>
            </a:r>
            <a:r>
              <a:rPr lang="en-US" sz="2800" dirty="0" smtClean="0"/>
              <a:t>may be produced by the tumor cells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p53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inhibit angiogenesis </a:t>
            </a:r>
            <a:r>
              <a:rPr lang="en-US" sz="2800" dirty="0" smtClean="0"/>
              <a:t>by stimulation of </a:t>
            </a:r>
            <a:r>
              <a:rPr lang="en-US" sz="2800" b="1" dirty="0" smtClean="0">
                <a:solidFill>
                  <a:srgbClr val="008000"/>
                </a:solidFill>
              </a:rPr>
              <a:t>anti-angiogenesis molecules.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Proteases</a:t>
            </a:r>
            <a:r>
              <a:rPr lang="en-US" sz="2800" dirty="0" smtClean="0"/>
              <a:t> are involved in regulating </a:t>
            </a:r>
            <a:r>
              <a:rPr lang="en-US" sz="2800" dirty="0" err="1" smtClean="0"/>
              <a:t>angiogenic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antiangiogenic</a:t>
            </a:r>
            <a:r>
              <a:rPr lang="en-US" sz="2800" dirty="0" smtClean="0"/>
              <a:t> factors .</a:t>
            </a:r>
          </a:p>
          <a:p>
            <a:pPr marL="742950" indent="-742950" eaLnBrk="1" hangingPunct="1">
              <a:buNone/>
            </a:pPr>
            <a:r>
              <a:rPr lang="en-US" sz="2800" dirty="0" smtClean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36"/>
            <a:ext cx="4143404" cy="1143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dirty="0" smtClean="0">
                <a:solidFill>
                  <a:srgbClr val="C00000"/>
                </a:solidFill>
              </a:rPr>
              <a:t>Molecular Basis of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multistep carcinogenesis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3786214" cy="485778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400" dirty="0" err="1" smtClean="0"/>
              <a:t>Neoplastic</a:t>
            </a:r>
            <a:r>
              <a:rPr lang="en-US" sz="2400" dirty="0" smtClean="0"/>
              <a:t> transformation is a </a:t>
            </a:r>
            <a:r>
              <a:rPr lang="en-US" sz="2400" b="1" dirty="0" smtClean="0">
                <a:solidFill>
                  <a:srgbClr val="0070C0"/>
                </a:solidFill>
              </a:rPr>
              <a:t>progressive</a:t>
            </a:r>
            <a:r>
              <a:rPr lang="en-US" sz="2400" dirty="0" smtClean="0"/>
              <a:t> process involving </a:t>
            </a:r>
            <a:r>
              <a:rPr lang="en-US" sz="2400" b="1" dirty="0" smtClean="0">
                <a:solidFill>
                  <a:srgbClr val="0070C0"/>
                </a:solidFill>
              </a:rPr>
              <a:t>multiple “hits” or genetic changes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FF3300"/>
                </a:solidFill>
              </a:rPr>
              <a:t>Evidence is both: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Epidemiologic:</a:t>
            </a:r>
            <a:r>
              <a:rPr lang="en-US" sz="2400" dirty="0" smtClean="0">
                <a:solidFill>
                  <a:schemeClr val="tx2"/>
                </a:solidFill>
              </a:rPr>
              <a:t> cancer increase with age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Molecular :</a:t>
            </a:r>
            <a:r>
              <a:rPr lang="en-US" sz="2400" dirty="0" smtClean="0">
                <a:solidFill>
                  <a:schemeClr val="tx2"/>
                </a:solidFill>
              </a:rPr>
              <a:t> cancers analyzed show multiple genetic mutations.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0" y="165100"/>
            <a:ext cx="4357718" cy="6532563"/>
            <a:chOff x="1676400" y="165100"/>
            <a:chExt cx="6753252" cy="6532563"/>
          </a:xfrm>
        </p:grpSpPr>
        <p:pic>
          <p:nvPicPr>
            <p:cNvPr id="5" name="Picture 2" descr="figure 12-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165100"/>
              <a:ext cx="6753252" cy="653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-Point Star 5"/>
            <p:cNvSpPr/>
            <p:nvPr/>
          </p:nvSpPr>
          <p:spPr>
            <a:xfrm>
              <a:off x="5429256" y="5072074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643438" y="2643182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643438" y="857232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572000" y="3571876"/>
              <a:ext cx="428628" cy="285752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5429256" y="5500702"/>
              <a:ext cx="433088" cy="285752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638978" y="1714488"/>
              <a:ext cx="433088" cy="285752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643702" y="-71462"/>
            <a:ext cx="235745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-rectal cancer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7858180" cy="70788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rgbClr val="C00000"/>
                </a:solidFill>
                <a:ea typeface="+mn-ea"/>
                <a:cs typeface="+mn-cs"/>
              </a:rPr>
              <a:t>Cellular Basis of Cancer</a:t>
            </a:r>
            <a:endParaRPr lang="en-US" sz="40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928670"/>
            <a:ext cx="8286808" cy="5706177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</a:pPr>
            <a:r>
              <a:rPr lang="en-US" sz="2400" dirty="0" smtClean="0"/>
              <a:t>Cancer is a collection of diseases characterized by abnormal and uncontrolled growth</a:t>
            </a:r>
          </a:p>
          <a:p>
            <a:pPr marL="285750" indent="-285750">
              <a:lnSpc>
                <a:spcPct val="80000"/>
              </a:lnSpc>
            </a:pPr>
            <a:r>
              <a:rPr lang="en-US" sz="2400" dirty="0" smtClean="0"/>
              <a:t>Cancer arises from a loss of normal growth control.</a:t>
            </a:r>
          </a:p>
          <a:p>
            <a:pPr marL="285750" indent="-285750">
              <a:lnSpc>
                <a:spcPct val="80000"/>
              </a:lnSpc>
            </a:pPr>
            <a:r>
              <a:rPr lang="en-US" sz="2400" b="1" dirty="0" smtClean="0"/>
              <a:t>In normal tissues</a:t>
            </a:r>
            <a:r>
              <a:rPr lang="en-US" sz="2400" dirty="0" smtClean="0"/>
              <a:t>, the rates of new cell growth and old cell death are kept in balance.</a:t>
            </a:r>
          </a:p>
          <a:p>
            <a:pPr marL="285750" indent="-285750">
              <a:lnSpc>
                <a:spcPct val="80000"/>
              </a:lnSpc>
            </a:pPr>
            <a:r>
              <a:rPr lang="en-US" sz="2400" b="1" dirty="0" smtClean="0"/>
              <a:t>In cancer</a:t>
            </a:r>
            <a:r>
              <a:rPr lang="en-US" sz="2400" dirty="0" smtClean="0"/>
              <a:t>, this balance is disrupted. This disruption can result from:  1) uncontrolled cell growth or</a:t>
            </a:r>
          </a:p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sz="2400" dirty="0" smtClean="0"/>
              <a:t>	            2) loss of a cell's ability to undergo apoptosis. </a:t>
            </a:r>
            <a:endParaRPr lang="en-US" sz="1800" i="1" dirty="0" smtClean="0"/>
          </a:p>
          <a:p>
            <a:pPr algn="ctr">
              <a:buClr>
                <a:schemeClr val="bg2"/>
              </a:buClr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Cancer: genome d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tr-TR" sz="2400" b="1" dirty="0" smtClean="0">
                <a:solidFill>
                  <a:srgbClr val="C00000"/>
                </a:solidFill>
              </a:rPr>
              <a:t>sease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 marL="457200" indent="-457200">
              <a:buClr>
                <a:schemeClr val="bg2"/>
              </a:buCl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### </a:t>
            </a:r>
            <a:r>
              <a:rPr lang="en-US" sz="2400" b="1" dirty="0" smtClean="0">
                <a:solidFill>
                  <a:srgbClr val="C00000"/>
                </a:solidFill>
              </a:rPr>
              <a:t>Genetic : </a:t>
            </a:r>
            <a:r>
              <a:rPr lang="tr-TR" sz="2400" dirty="0" smtClean="0"/>
              <a:t>Loss of DNA</a:t>
            </a:r>
            <a:r>
              <a:rPr lang="en-US" sz="2400" dirty="0" smtClean="0"/>
              <a:t>, </a:t>
            </a:r>
            <a:r>
              <a:rPr lang="tr-TR" sz="2400" dirty="0" smtClean="0"/>
              <a:t> Gain of DNA</a:t>
            </a:r>
            <a:r>
              <a:rPr lang="en-US" sz="2400" dirty="0" smtClean="0"/>
              <a:t> or</a:t>
            </a:r>
            <a:r>
              <a:rPr lang="tr-TR" sz="2400" dirty="0" smtClean="0"/>
              <a:t> Changes in nucleotides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Recently, </a:t>
            </a:r>
            <a:r>
              <a:rPr lang="en-US" sz="2400" b="1" dirty="0" smtClean="0">
                <a:solidFill>
                  <a:srgbClr val="0070C0"/>
                </a:solidFill>
              </a:rPr>
              <a:t>~ 350 genes </a:t>
            </a:r>
            <a:r>
              <a:rPr lang="en-US" sz="2400" dirty="0" smtClean="0"/>
              <a:t>involved in cancer have been identified. so, cancer is not one disease.</a:t>
            </a:r>
            <a:endParaRPr lang="tr-TR" sz="2400" dirty="0" smtClean="0"/>
          </a:p>
          <a:p>
            <a:pPr>
              <a:buClr>
                <a:schemeClr val="bg2"/>
              </a:buCl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### </a:t>
            </a:r>
            <a:r>
              <a:rPr lang="tr-TR" sz="2400" b="1" dirty="0" smtClean="0">
                <a:solidFill>
                  <a:srgbClr val="C00000"/>
                </a:solidFill>
              </a:rPr>
              <a:t>Epigenetic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300" b="1" dirty="0" smtClean="0">
                <a:solidFill>
                  <a:srgbClr val="C00000"/>
                </a:solidFill>
              </a:rPr>
              <a:t>- </a:t>
            </a:r>
            <a:r>
              <a:rPr lang="en-US" sz="2300" dirty="0" smtClean="0"/>
              <a:t>Modification of DNA (</a:t>
            </a:r>
            <a:r>
              <a:rPr lang="en-US" sz="2300" dirty="0" err="1" smtClean="0"/>
              <a:t>methylation</a:t>
            </a:r>
            <a:r>
              <a:rPr lang="en-US" sz="2300" dirty="0" smtClean="0"/>
              <a:t>).</a:t>
            </a:r>
          </a:p>
          <a:p>
            <a:pPr>
              <a:buClr>
                <a:schemeClr val="bg2"/>
              </a:buClr>
              <a:buNone/>
            </a:pPr>
            <a:r>
              <a:rPr lang="en-US" sz="2300" dirty="0" smtClean="0"/>
              <a:t>                             - Modification of </a:t>
            </a:r>
            <a:r>
              <a:rPr lang="en-US" sz="2300" dirty="0" err="1" smtClean="0"/>
              <a:t>Histone</a:t>
            </a:r>
            <a:r>
              <a:rPr lang="en-US" sz="2300" dirty="0" smtClean="0"/>
              <a:t> (</a:t>
            </a:r>
            <a:r>
              <a:rPr lang="en-US" sz="2300" dirty="0" err="1" smtClean="0"/>
              <a:t>acetylation</a:t>
            </a:r>
            <a:r>
              <a:rPr lang="en-US" sz="2300" dirty="0" smtClean="0"/>
              <a:t>, …).</a:t>
            </a:r>
          </a:p>
        </p:txBody>
      </p:sp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4D851-07C8-4BE8-9DE4-49BE9FE84CA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Measures that might prevent ~50% of cancers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- Reduce tobacco use.           - Increase physical activity.</a:t>
            </a:r>
          </a:p>
          <a:p>
            <a:pPr>
              <a:buNone/>
            </a:pPr>
            <a:r>
              <a:rPr lang="en-US" sz="2600" dirty="0" smtClean="0"/>
              <a:t>- Control weight.                     - Improve diet. </a:t>
            </a:r>
            <a:r>
              <a:rPr lang="en-US" sz="2600" dirty="0" smtClean="0">
                <a:solidFill>
                  <a:srgbClr val="002060"/>
                </a:solidFill>
              </a:rPr>
              <a:t>No chemicals</a:t>
            </a:r>
          </a:p>
          <a:p>
            <a:pPr>
              <a:buNone/>
            </a:pPr>
            <a:r>
              <a:rPr lang="en-US" sz="2600" dirty="0" smtClean="0"/>
              <a:t>- Limit alcohol.                         - Routine cancer screening tests.</a:t>
            </a:r>
          </a:p>
          <a:p>
            <a:pPr>
              <a:buNone/>
            </a:pPr>
            <a:r>
              <a:rPr lang="en-US" sz="2600" dirty="0" smtClean="0"/>
              <a:t>- Avoid excess exposure to sun.</a:t>
            </a: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Role of stem cell in cancer</a:t>
            </a:r>
          </a:p>
          <a:p>
            <a:r>
              <a:rPr lang="en-US" sz="2600" dirty="0" smtClean="0"/>
              <a:t>One of the reasons that </a:t>
            </a:r>
            <a:r>
              <a:rPr lang="en-US" sz="2600" b="1" dirty="0" smtClean="0">
                <a:solidFill>
                  <a:srgbClr val="0070C0"/>
                </a:solidFill>
              </a:rPr>
              <a:t>cancer chemotherapy </a:t>
            </a:r>
            <a:r>
              <a:rPr lang="en-US" sz="2600" dirty="0" smtClean="0"/>
              <a:t>is often </a:t>
            </a:r>
            <a:r>
              <a:rPr lang="en-US" sz="2600" b="1" dirty="0" smtClean="0">
                <a:solidFill>
                  <a:srgbClr val="0070C0"/>
                </a:solidFill>
              </a:rPr>
              <a:t>not successful </a:t>
            </a:r>
            <a:r>
              <a:rPr lang="en-US" sz="2600" dirty="0" smtClean="0"/>
              <a:t>is the a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 of cancer stem cells </a:t>
            </a:r>
            <a:r>
              <a:rPr lang="en-US" sz="2600" dirty="0" smtClean="0"/>
              <a:t>exists.</a:t>
            </a:r>
          </a:p>
          <a:p>
            <a:r>
              <a:rPr lang="en-US" sz="2600" dirty="0" smtClean="0"/>
              <a:t> Reasons for this include the facts that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stem cells: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have </a:t>
            </a:r>
            <a:r>
              <a:rPr lang="en-US" sz="2600" b="1" i="1" dirty="0" smtClean="0">
                <a:solidFill>
                  <a:srgbClr val="008000"/>
                </a:solidFill>
              </a:rPr>
              <a:t>active DNA repair </a:t>
            </a:r>
            <a:r>
              <a:rPr lang="en-US" sz="2600" dirty="0" smtClean="0"/>
              <a:t>systems.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express </a:t>
            </a:r>
            <a:r>
              <a:rPr lang="en-US" sz="2600" b="1" i="1" dirty="0" smtClean="0">
                <a:solidFill>
                  <a:srgbClr val="008000"/>
                </a:solidFill>
              </a:rPr>
              <a:t>drug transporters </a:t>
            </a:r>
            <a:r>
              <a:rPr lang="en-US" sz="2600" dirty="0" smtClean="0"/>
              <a:t>that can expel anticancer drugs.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are often </a:t>
            </a:r>
            <a:r>
              <a:rPr lang="en-US" sz="2600" b="1" i="1" dirty="0" smtClean="0">
                <a:solidFill>
                  <a:srgbClr val="008000"/>
                </a:solidFill>
              </a:rPr>
              <a:t>resistant to apoptosis</a:t>
            </a:r>
            <a:r>
              <a:rPr lang="en-US" sz="2600" dirty="0" smtClean="0"/>
              <a:t>.</a:t>
            </a:r>
            <a:endParaRPr lang="en-US" sz="2600" b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Metabolismof</a:t>
            </a:r>
            <a:r>
              <a:rPr lang="en-US" dirty="0" smtClean="0"/>
              <a:t> Cancer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Cancer cells: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consume </a:t>
            </a:r>
            <a:r>
              <a:rPr lang="en-US" sz="2400" b="1" dirty="0" smtClean="0">
                <a:solidFill>
                  <a:srgbClr val="C00000"/>
                </a:solidFill>
              </a:rPr>
              <a:t>glucose</a:t>
            </a:r>
            <a:r>
              <a:rPr lang="en-US" sz="2400" b="1" dirty="0" smtClean="0">
                <a:solidFill>
                  <a:srgbClr val="0070C0"/>
                </a:solidFill>
              </a:rPr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glutamine</a:t>
            </a:r>
            <a:r>
              <a:rPr lang="en-US" sz="2400" b="1" dirty="0" smtClean="0">
                <a:solidFill>
                  <a:srgbClr val="0070C0"/>
                </a:solidFill>
              </a:rPr>
              <a:t> at higher levels than normal cells.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actively produce </a:t>
            </a:r>
            <a:r>
              <a:rPr lang="en-US" sz="2400" b="1" dirty="0" smtClean="0">
                <a:solidFill>
                  <a:srgbClr val="0070C0"/>
                </a:solidFill>
              </a:rPr>
              <a:t>more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glucose transporters.</a:t>
            </a:r>
            <a:endParaRPr lang="en-US" sz="2400" dirty="0" smtClean="0"/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 Once inside the cell, </a:t>
            </a:r>
            <a:r>
              <a:rPr lang="en-US" sz="2400" b="1" dirty="0" smtClean="0">
                <a:solidFill>
                  <a:srgbClr val="0070C0"/>
                </a:solidFill>
              </a:rPr>
              <a:t>the glucose is broken down by </a:t>
            </a:r>
            <a:r>
              <a:rPr lang="en-US" sz="2400" b="1" dirty="0" err="1" smtClean="0">
                <a:solidFill>
                  <a:srgbClr val="0070C0"/>
                </a:solidFill>
              </a:rPr>
              <a:t>glycolysis</a:t>
            </a:r>
            <a:r>
              <a:rPr lang="en-US" sz="2400" b="1" dirty="0" smtClean="0">
                <a:solidFill>
                  <a:srgbClr val="0070C0"/>
                </a:solidFill>
              </a:rPr>
              <a:t> into lactic acid</a:t>
            </a:r>
            <a:r>
              <a:rPr lang="en-US" sz="2400" dirty="0" smtClean="0"/>
              <a:t> → ATP + metabolic precursors.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Enzymes</a:t>
            </a:r>
            <a:r>
              <a:rPr lang="en-US" sz="2400" dirty="0" smtClean="0"/>
              <a:t> that control these pathways are </a:t>
            </a:r>
            <a:r>
              <a:rPr lang="en-US" sz="2400" b="1" dirty="0" smtClean="0">
                <a:solidFill>
                  <a:srgbClr val="0070C0"/>
                </a:solidFill>
              </a:rPr>
              <a:t>over-expressed or mutated</a:t>
            </a:r>
            <a:r>
              <a:rPr lang="en-US" sz="2400" dirty="0" smtClean="0"/>
              <a:t> in cancer cells.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>
                <a:latin typeface="Wingdings 3" pitchFamily="18" charset="2"/>
              </a:rPr>
              <a:t>hhh</a:t>
            </a:r>
            <a:r>
              <a:rPr lang="en-US" sz="2400" dirty="0" smtClean="0"/>
              <a:t> glucose consumption of cancer cells. →→ rapid cell division and faster growth.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Metabolic changes in cancer cells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Facts:</a:t>
            </a:r>
          </a:p>
          <a:p>
            <a:r>
              <a:rPr lang="en-US" sz="2300" dirty="0" smtClean="0"/>
              <a:t> glucose &amp; glutamine are abundant in plasma.</a:t>
            </a:r>
          </a:p>
          <a:p>
            <a:r>
              <a:rPr lang="en-US" sz="2300" dirty="0" smtClean="0"/>
              <a:t>Cancer cells take up </a:t>
            </a:r>
            <a:r>
              <a:rPr lang="en-US" sz="2300" b="1" dirty="0" smtClean="0">
                <a:solidFill>
                  <a:srgbClr val="0070C0"/>
                </a:solidFill>
              </a:rPr>
              <a:t>large amounts of glucose </a:t>
            </a:r>
            <a:r>
              <a:rPr lang="en-US" sz="2300" dirty="0" smtClean="0"/>
              <a:t>and </a:t>
            </a:r>
            <a:r>
              <a:rPr lang="en-US" sz="2300" b="1" dirty="0" smtClean="0">
                <a:solidFill>
                  <a:srgbClr val="008000"/>
                </a:solidFill>
              </a:rPr>
              <a:t>metabolize it to lactic acid</a:t>
            </a:r>
            <a:r>
              <a:rPr lang="en-US" sz="2300" dirty="0" smtClean="0"/>
              <a:t>, even in the presence of oxygen (Warburg effect).</a:t>
            </a:r>
          </a:p>
          <a:p>
            <a:pPr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Possible explanation: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b="1" dirty="0" smtClean="0">
                <a:solidFill>
                  <a:srgbClr val="002060"/>
                </a:solidFill>
              </a:rPr>
              <a:t>A defect in the respiratory chain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although cancer cells produce far </a:t>
            </a:r>
            <a:r>
              <a:rPr lang="en-US" sz="2300" b="1" i="1" dirty="0" smtClean="0">
                <a:solidFill>
                  <a:srgbClr val="002060"/>
                </a:solidFill>
              </a:rPr>
              <a:t>less ATP per molecule of glucose</a:t>
            </a:r>
            <a:r>
              <a:rPr lang="en-US" sz="2300" dirty="0" smtClean="0"/>
              <a:t>, they produce it </a:t>
            </a:r>
            <a:r>
              <a:rPr lang="en-US" sz="2300" b="1" i="1" dirty="0" smtClean="0">
                <a:solidFill>
                  <a:srgbClr val="002060"/>
                </a:solidFill>
              </a:rPr>
              <a:t>much faster</a:t>
            </a:r>
            <a:r>
              <a:rPr lang="en-US" sz="2300" dirty="0" smtClean="0">
                <a:solidFill>
                  <a:srgbClr val="0070C0"/>
                </a:solidFill>
              </a:rPr>
              <a:t>. 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b="1" dirty="0" smtClean="0">
                <a:solidFill>
                  <a:srgbClr val="002060"/>
                </a:solidFill>
              </a:rPr>
              <a:t>Tumor cells have less mitochondria </a:t>
            </a:r>
            <a:r>
              <a:rPr lang="en-US" sz="2300" dirty="0" smtClean="0"/>
              <a:t>than normal cells.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Cancer cells increased </a:t>
            </a:r>
            <a:r>
              <a:rPr lang="en-US" sz="2300" b="1" dirty="0" smtClean="0">
                <a:solidFill>
                  <a:srgbClr val="002060"/>
                </a:solidFill>
              </a:rPr>
              <a:t>use of metabolites </a:t>
            </a:r>
            <a:r>
              <a:rPr lang="en-US" sz="2300" dirty="0" smtClean="0"/>
              <a:t>supplied by </a:t>
            </a:r>
            <a:r>
              <a:rPr lang="en-US" sz="2300" dirty="0" err="1" smtClean="0"/>
              <a:t>glycolysis</a:t>
            </a:r>
            <a:r>
              <a:rPr lang="en-US" sz="2300" dirty="0" smtClean="0"/>
              <a:t> for building up the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</a:t>
            </a:r>
            <a:r>
              <a:rPr lang="en-US" sz="2300" dirty="0" smtClean="0"/>
              <a:t> ( proteins, lipids, nucleic acids, etc) required for proliferation of cancer cells. </a:t>
            </a:r>
          </a:p>
          <a:p>
            <a:pPr>
              <a:buNone/>
            </a:pPr>
            <a:endParaRPr lang="en-US" sz="2300" dirty="0" smtClean="0"/>
          </a:p>
          <a:p>
            <a:pPr>
              <a:buFont typeface="Wingdings" pitchFamily="2" charset="2"/>
              <a:buChar char="Ø"/>
            </a:pPr>
            <a:endParaRPr lang="en-US" sz="2300" dirty="0" smtClean="0"/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Metabolism in cancer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In cancer cells </a:t>
            </a:r>
            <a:r>
              <a:rPr lang="en-US" sz="2000" dirty="0"/>
              <a:t>undergoing aerobic </a:t>
            </a:r>
            <a:r>
              <a:rPr lang="en-US" sz="2000" dirty="0" smtClean="0"/>
              <a:t>respiration, </a:t>
            </a:r>
            <a:r>
              <a:rPr lang="en-US" sz="2000" dirty="0"/>
              <a:t>glucose gets broken down into </a:t>
            </a:r>
            <a:r>
              <a:rPr lang="en-US" sz="2000" dirty="0" err="1"/>
              <a:t>pyruvate</a:t>
            </a:r>
            <a:r>
              <a:rPr lang="en-US" sz="2000" dirty="0"/>
              <a:t> and then lactic acid, producing only two molecules of ATP.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cells </a:t>
            </a:r>
            <a:r>
              <a:rPr lang="en-US" sz="2000" b="1" dirty="0">
                <a:solidFill>
                  <a:srgbClr val="C00000"/>
                </a:solidFill>
              </a:rPr>
              <a:t>undergoing normal </a:t>
            </a:r>
            <a:r>
              <a:rPr lang="en-US" sz="2000" b="1" dirty="0" smtClean="0">
                <a:solidFill>
                  <a:srgbClr val="C00000"/>
                </a:solidFill>
              </a:rPr>
              <a:t>respiration</a:t>
            </a:r>
            <a:r>
              <a:rPr lang="en-US" sz="2000" dirty="0" smtClean="0"/>
              <a:t>, </a:t>
            </a:r>
            <a:r>
              <a:rPr lang="en-US" sz="2000" dirty="0"/>
              <a:t>glucose gets completely broken down into </a:t>
            </a:r>
            <a:r>
              <a:rPr lang="en-US" sz="2000" dirty="0" err="1"/>
              <a:t>pyruvate</a:t>
            </a:r>
            <a:r>
              <a:rPr lang="en-US" sz="2000" dirty="0"/>
              <a:t>, which is further processed into carbon dioxide, producing 32 molecules of ATP.</a:t>
            </a:r>
          </a:p>
        </p:txBody>
      </p:sp>
      <p:pic>
        <p:nvPicPr>
          <p:cNvPr id="4" name="Picture 2" descr="https://blogs.scientificamerican.com/guest-blog/files/2014/10/Glycolys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733800"/>
            <a:ext cx="73914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C00000"/>
                </a:solidFill>
              </a:rPr>
              <a:t>Pyruvate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Kinase</a:t>
            </a:r>
            <a:r>
              <a:rPr lang="en-US" sz="2800" b="1" dirty="0" smtClean="0">
                <a:solidFill>
                  <a:srgbClr val="C00000"/>
                </a:solidFill>
              </a:rPr>
              <a:t> M2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smtClean="0"/>
              <a:t>It is one of </a:t>
            </a:r>
            <a:r>
              <a:rPr lang="en-US" sz="2000" dirty="0"/>
              <a:t>the rate-limiting </a:t>
            </a:r>
            <a:r>
              <a:rPr lang="en-US" sz="2000" dirty="0" smtClean="0"/>
              <a:t>steps </a:t>
            </a:r>
            <a:r>
              <a:rPr lang="en-US" sz="2000" dirty="0"/>
              <a:t>of the </a:t>
            </a:r>
            <a:r>
              <a:rPr lang="en-US" sz="2000" dirty="0" err="1"/>
              <a:t>glycolytic</a:t>
            </a:r>
            <a:r>
              <a:rPr lang="en-US" sz="2000" dirty="0"/>
              <a:t> pathway, which is catalyzed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cells </a:t>
            </a:r>
            <a:r>
              <a:rPr lang="en-US" sz="2000" dirty="0"/>
              <a:t>by </a:t>
            </a:r>
            <a:r>
              <a:rPr lang="en-US" sz="2000" b="1" dirty="0" err="1">
                <a:solidFill>
                  <a:srgbClr val="0070C0"/>
                </a:solidFill>
              </a:rPr>
              <a:t>pyruvate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kinase</a:t>
            </a:r>
            <a:r>
              <a:rPr lang="en-US" sz="2000" b="1" dirty="0">
                <a:solidFill>
                  <a:srgbClr val="0070C0"/>
                </a:solidFill>
              </a:rPr>
              <a:t> M1 (PK or PKM1</a:t>
            </a:r>
            <a:r>
              <a:rPr lang="en-US" sz="2000" b="1" dirty="0" smtClean="0">
                <a:solidFill>
                  <a:srgbClr val="0070C0"/>
                </a:solidFill>
              </a:rPr>
              <a:t>). </a:t>
            </a:r>
          </a:p>
          <a:p>
            <a:pPr fontAlgn="base"/>
            <a:r>
              <a:rPr lang="en-US" sz="2000" b="1" dirty="0" smtClean="0">
                <a:solidFill>
                  <a:srgbClr val="0070C0"/>
                </a:solidFill>
              </a:rPr>
              <a:t>PKM1</a:t>
            </a:r>
            <a:r>
              <a:rPr lang="en-US" sz="2000" dirty="0" smtClean="0"/>
              <a:t> converts PEP + ADP →  </a:t>
            </a:r>
            <a:r>
              <a:rPr lang="en-US" sz="2000" dirty="0" err="1" smtClean="0"/>
              <a:t>pyruvate</a:t>
            </a:r>
            <a:r>
              <a:rPr lang="en-US" sz="2000" dirty="0" smtClean="0"/>
              <a:t> + ATP.</a:t>
            </a:r>
          </a:p>
          <a:p>
            <a:pPr fontAlgn="base"/>
            <a:r>
              <a:rPr lang="en-US" sz="2000" dirty="0" smtClean="0"/>
              <a:t> </a:t>
            </a:r>
            <a:r>
              <a:rPr lang="en-US" sz="2000" dirty="0"/>
              <a:t>An alternatively spliced form of PK (</a:t>
            </a:r>
            <a:r>
              <a:rPr lang="en-US" sz="2000" b="1" dirty="0">
                <a:solidFill>
                  <a:srgbClr val="0070C0"/>
                </a:solidFill>
              </a:rPr>
              <a:t>PKM2</a:t>
            </a:r>
            <a:r>
              <a:rPr lang="en-US" sz="2000" dirty="0"/>
              <a:t>) that has </a:t>
            </a:r>
            <a:r>
              <a:rPr lang="en-US" sz="2000" b="1" dirty="0">
                <a:solidFill>
                  <a:srgbClr val="0070C0"/>
                </a:solidFill>
              </a:rPr>
              <a:t>reduced catalytic activity</a:t>
            </a:r>
            <a:r>
              <a:rPr lang="en-US" sz="2000" dirty="0"/>
              <a:t> is expressed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cancer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en-US" sz="2000" dirty="0" smtClean="0"/>
              <a:t>. </a:t>
            </a:r>
          </a:p>
          <a:p>
            <a:pPr fontAlgn="base"/>
            <a:r>
              <a:rPr lang="en-US" sz="2000" dirty="0"/>
              <a:t>The alternative splicing event that generates PKM2 is stimulated by the </a:t>
            </a:r>
            <a:r>
              <a:rPr lang="en-US" sz="2000" b="1" dirty="0" err="1">
                <a:solidFill>
                  <a:srgbClr val="7030A0"/>
                </a:solidFill>
              </a:rPr>
              <a:t>Myc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oncoprotein</a:t>
            </a:r>
            <a:r>
              <a:rPr lang="en-US" sz="2000" dirty="0"/>
              <a:t>, </a:t>
            </a:r>
            <a:r>
              <a:rPr lang="en-US" sz="2000" dirty="0" smtClean="0"/>
              <a:t>that </a:t>
            </a:r>
            <a:r>
              <a:rPr lang="en-US" sz="2000" dirty="0"/>
              <a:t>occurs under conditions of rapid </a:t>
            </a:r>
            <a:r>
              <a:rPr lang="en-US" sz="2000" dirty="0" smtClean="0"/>
              <a:t>growth.</a:t>
            </a:r>
          </a:p>
          <a:p>
            <a:pPr fontAlgn="base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PPP</a:t>
            </a:r>
          </a:p>
          <a:p>
            <a:r>
              <a:rPr lang="en-US" sz="2000" dirty="0" smtClean="0"/>
              <a:t>Pentose phosphate pathway (PPP) 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in cancer. </a:t>
            </a:r>
          </a:p>
          <a:p>
            <a:r>
              <a:rPr lang="en-US" sz="2000" dirty="0" smtClean="0"/>
              <a:t>PPP, which is primarily anabolic, produces: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Ribose phosphate </a:t>
            </a:r>
            <a:r>
              <a:rPr lang="en-US" sz="2000" dirty="0" smtClean="0"/>
              <a:t>for nucleotide biosynthesis.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70C0"/>
                </a:solidFill>
              </a:rPr>
              <a:t>NADPH</a:t>
            </a:r>
            <a:r>
              <a:rPr lang="en-US" sz="2000" dirty="0" smtClean="0"/>
              <a:t> that serves as reducing potential for the synthesis of macromolecules. </a:t>
            </a:r>
          </a:p>
          <a:p>
            <a:pPr fontAlgn="base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C00000"/>
                </a:solidFill>
              </a:rPr>
              <a:t>Isocitrate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Dehydrogenases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01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US" sz="2200" dirty="0" err="1" smtClean="0"/>
              <a:t>Isocitrate</a:t>
            </a:r>
            <a:r>
              <a:rPr lang="en-US" sz="2200" dirty="0" smtClean="0"/>
              <a:t> </a:t>
            </a:r>
            <a:r>
              <a:rPr lang="en-US" sz="2200" dirty="0" err="1"/>
              <a:t>dehydrogenases</a:t>
            </a:r>
            <a:r>
              <a:rPr lang="en-US" sz="2200" dirty="0"/>
              <a:t> also serve to generate </a:t>
            </a: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r>
              <a:rPr lang="en-US" sz="2200" dirty="0"/>
              <a:t> within a </a:t>
            </a:r>
            <a:r>
              <a:rPr lang="en-US" sz="2200" dirty="0" smtClean="0"/>
              <a:t>cell.</a:t>
            </a:r>
          </a:p>
          <a:p>
            <a:pPr fontAlgn="base"/>
            <a:r>
              <a:rPr lang="en-US" sz="2200" dirty="0" err="1" smtClean="0"/>
              <a:t>Cytoplasmic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C00000"/>
                </a:solidFill>
              </a:rPr>
              <a:t>IDH1</a:t>
            </a:r>
            <a:r>
              <a:rPr lang="en-US" sz="2200" dirty="0"/>
              <a:t> and mitochondrial </a:t>
            </a:r>
            <a:r>
              <a:rPr lang="en-US" sz="2200" b="1" dirty="0">
                <a:solidFill>
                  <a:srgbClr val="C00000"/>
                </a:solidFill>
              </a:rPr>
              <a:t>IDH2</a:t>
            </a:r>
            <a:r>
              <a:rPr lang="en-US" sz="2200" dirty="0"/>
              <a:t> are </a:t>
            </a:r>
            <a:r>
              <a:rPr lang="en-US" sz="2200" dirty="0" smtClean="0"/>
              <a:t>enzymes </a:t>
            </a:r>
            <a:r>
              <a:rPr lang="en-US" sz="2200" dirty="0"/>
              <a:t>that are </a:t>
            </a:r>
            <a:r>
              <a:rPr lang="en-US" sz="2200" dirty="0" smtClean="0"/>
              <a:t>use </a:t>
            </a:r>
            <a:r>
              <a:rPr lang="en-US" sz="2200" dirty="0"/>
              <a:t>NADP as a cofactor. 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C00000"/>
                </a:solidFill>
              </a:rPr>
              <a:t>IDH3</a:t>
            </a:r>
            <a:r>
              <a:rPr lang="en-US" sz="2200" dirty="0"/>
              <a:t> functions in the TCA cycle and uses NAD as a cofactor. </a:t>
            </a:r>
            <a:endParaRPr lang="en-US" sz="2200" dirty="0" smtClean="0"/>
          </a:p>
          <a:p>
            <a:pPr fontAlgn="base"/>
            <a:r>
              <a:rPr lang="en-US" sz="2200" dirty="0" smtClean="0"/>
              <a:t>Several types of cancer have </a:t>
            </a:r>
            <a:r>
              <a:rPr lang="en-US" sz="2200" b="1" dirty="0" smtClean="0">
                <a:solidFill>
                  <a:srgbClr val="0070C0"/>
                </a:solidFill>
              </a:rPr>
              <a:t>specific </a:t>
            </a:r>
            <a:r>
              <a:rPr lang="en-US" sz="2200" b="1" dirty="0">
                <a:solidFill>
                  <a:srgbClr val="0070C0"/>
                </a:solidFill>
              </a:rPr>
              <a:t>mutations </a:t>
            </a:r>
            <a:r>
              <a:rPr lang="en-US" sz="2200" b="1" dirty="0">
                <a:solidFill>
                  <a:srgbClr val="C00000"/>
                </a:solidFill>
              </a:rPr>
              <a:t>of IDH1 and </a:t>
            </a:r>
            <a:r>
              <a:rPr lang="en-US" sz="2200" b="1" dirty="0" smtClean="0">
                <a:solidFill>
                  <a:srgbClr val="C00000"/>
                </a:solidFill>
              </a:rPr>
              <a:t>IDH2.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Mutations of </a:t>
            </a:r>
            <a:r>
              <a:rPr lang="en-US" sz="2400" b="1" dirty="0" err="1" smtClean="0">
                <a:solidFill>
                  <a:srgbClr val="0070C0"/>
                </a:solidFill>
              </a:rPr>
              <a:t>isocitrate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dehydrogenase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r>
              <a:rPr lang="en-US" sz="2400" b="1" dirty="0" smtClean="0">
                <a:solidFill>
                  <a:srgbClr val="C00000"/>
                </a:solidFill>
              </a:rPr>
              <a:t> It </a:t>
            </a:r>
            <a:r>
              <a:rPr lang="en-US" sz="2400" dirty="0" smtClean="0"/>
              <a:t>is detected in </a:t>
            </a:r>
            <a:r>
              <a:rPr lang="en-US" sz="2400" dirty="0" err="1" smtClean="0"/>
              <a:t>glioma</a:t>
            </a:r>
            <a:r>
              <a:rPr lang="en-US" sz="2400" dirty="0" smtClean="0"/>
              <a:t>  and leukemia →→ </a:t>
            </a:r>
            <a:r>
              <a:rPr lang="en-US" sz="2400" b="1" dirty="0" err="1" smtClean="0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2400" dirty="0" smtClean="0"/>
              <a:t> of 2-hydroxyglutarate.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P53</a:t>
            </a:r>
          </a:p>
          <a:p>
            <a:pPr fontAlgn="base"/>
            <a:r>
              <a:rPr lang="en-US" sz="2200" b="1" dirty="0" smtClean="0">
                <a:solidFill>
                  <a:srgbClr val="0070C0"/>
                </a:solidFill>
              </a:rPr>
              <a:t>Another function of P53 is in promoting normal respiration while dampening aerobic </a:t>
            </a:r>
            <a:r>
              <a:rPr lang="en-US" sz="2200" b="1" dirty="0" err="1" smtClean="0">
                <a:solidFill>
                  <a:srgbClr val="0070C0"/>
                </a:solidFill>
              </a:rPr>
              <a:t>glycolysis</a:t>
            </a:r>
            <a:r>
              <a:rPr lang="en-US" sz="2200" b="1" dirty="0" smtClean="0">
                <a:solidFill>
                  <a:srgbClr val="0070C0"/>
                </a:solidFill>
              </a:rPr>
              <a:t>. </a:t>
            </a:r>
          </a:p>
          <a:p>
            <a:pPr fontAlgn="base"/>
            <a:r>
              <a:rPr lang="en-US" sz="2200" dirty="0" smtClean="0"/>
              <a:t>P53 is the most commonly mutated protein in all cancers.</a:t>
            </a:r>
          </a:p>
          <a:p>
            <a:pPr fontAlgn="base"/>
            <a:r>
              <a:rPr lang="en-US" sz="2200" dirty="0" smtClean="0"/>
              <a:t>the loss of normal P53 function pushes the cell towards aerobic </a:t>
            </a:r>
            <a:r>
              <a:rPr lang="en-US" sz="2200" dirty="0" err="1" smtClean="0"/>
              <a:t>glycolysis</a:t>
            </a:r>
            <a:r>
              <a:rPr lang="en-US" sz="2200" dirty="0" smtClean="0"/>
              <a:t>. </a:t>
            </a:r>
          </a:p>
          <a:p>
            <a:pPr fontAlgn="base"/>
            <a:endParaRPr lang="en-US" sz="2400" b="1" dirty="0" smtClean="0"/>
          </a:p>
          <a:p>
            <a:pPr fontAlgn="base"/>
            <a:endParaRPr lang="en-US" sz="2200" dirty="0" smtClean="0"/>
          </a:p>
          <a:p>
            <a:pPr fontAlgn="base"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Metabolic changes in cancer cells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II. Blood supply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Despite angiogenesis, tumors have </a:t>
            </a:r>
            <a:r>
              <a:rPr lang="en-US" b="1" dirty="0" smtClean="0">
                <a:solidFill>
                  <a:srgbClr val="0070C0"/>
                </a:solidFill>
              </a:rPr>
              <a:t>poor blood supply</a:t>
            </a:r>
          </a:p>
          <a:p>
            <a:pPr algn="ctr"/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/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anaerobic </a:t>
            </a:r>
            <a:r>
              <a:rPr lang="en-US" b="1" dirty="0" err="1" smtClean="0">
                <a:solidFill>
                  <a:srgbClr val="008000"/>
                </a:solidFill>
              </a:rPr>
              <a:t>glycolysis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lactic acid </a:t>
            </a:r>
            <a:r>
              <a:rPr lang="en-US" dirty="0" smtClean="0"/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acidosis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tumor cells to </a:t>
            </a:r>
            <a:r>
              <a:rPr lang="en-US" b="1" dirty="0" smtClean="0">
                <a:solidFill>
                  <a:srgbClr val="0070C0"/>
                </a:solidFill>
              </a:rPr>
              <a:t>invade more easily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 </a:t>
            </a:r>
            <a:r>
              <a:rPr lang="en-US" dirty="0" smtClean="0"/>
              <a:t>hypoxia-inducible factor 1 (HIF 1).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hhh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 </a:t>
            </a:r>
            <a:r>
              <a:rPr lang="en-US" dirty="0" smtClean="0"/>
              <a:t>activities of genes controlling synthesis of </a:t>
            </a:r>
            <a:r>
              <a:rPr lang="en-US" b="1" dirty="0" err="1" smtClean="0">
                <a:solidFill>
                  <a:srgbClr val="C00000"/>
                </a:solidFill>
              </a:rPr>
              <a:t>glycolytic</a:t>
            </a:r>
            <a:r>
              <a:rPr lang="en-US" b="1" dirty="0" smtClean="0">
                <a:solidFill>
                  <a:srgbClr val="C00000"/>
                </a:solidFill>
              </a:rPr>
              <a:t> enzymes.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93405" y="217883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545805" y="3678239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535487" y="4392619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37075" y="5178437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394199" y="2892421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251587" y="2963859"/>
            <a:ext cx="2643206" cy="71596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876300" y="3771900"/>
            <a:ext cx="1219200" cy="685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3124200"/>
            <a:ext cx="82907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PI3K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Phosphoinositide</a:t>
            </a:r>
            <a:r>
              <a:rPr lang="en-US" dirty="0" smtClean="0">
                <a:solidFill>
                  <a:srgbClr val="C00000"/>
                </a:solidFill>
              </a:rPr>
              <a:t> 3 </a:t>
            </a:r>
            <a:r>
              <a:rPr lang="en-US" dirty="0" err="1" smtClean="0">
                <a:solidFill>
                  <a:srgbClr val="C00000"/>
                </a:solidFill>
              </a:rPr>
              <a:t>Kinase</a:t>
            </a:r>
            <a:r>
              <a:rPr lang="en-US" dirty="0" smtClean="0">
                <a:solidFill>
                  <a:srgbClr val="C00000"/>
                </a:solidFill>
              </a:rPr>
              <a:t> (PI3K)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Growth </a:t>
            </a:r>
            <a:r>
              <a:rPr lang="en-US" sz="2400" dirty="0"/>
              <a:t>factor signaling 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activates </a:t>
            </a:r>
            <a:r>
              <a:rPr lang="en-US" sz="2400" dirty="0"/>
              <a:t>the PI3K signaling pathway</a:t>
            </a:r>
            <a:r>
              <a:rPr lang="en-US" sz="2400" dirty="0" smtClean="0"/>
              <a:t>.</a:t>
            </a:r>
          </a:p>
          <a:p>
            <a:pPr algn="ctr"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              activates HIF.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cell growth and survival.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inhibit apoptosis.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activate angiogenesis.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activate aerobic </a:t>
            </a:r>
            <a:r>
              <a:rPr lang="en-US" sz="2400" dirty="0" err="1" smtClean="0"/>
              <a:t>glycolysis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393405" y="217883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1943894" y="3313906"/>
            <a:ext cx="6858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591300" y="3086100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Metabolic changes in cancer cells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pH &amp; O2 tension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500066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pH &amp; O2 tension in tumors affects the </a:t>
            </a:r>
            <a:r>
              <a:rPr lang="en-US" sz="2600" b="1" dirty="0" smtClean="0">
                <a:solidFill>
                  <a:srgbClr val="0070C0"/>
                </a:solidFill>
              </a:rPr>
              <a:t>action of anti-cancer drugs </a:t>
            </a:r>
            <a:r>
              <a:rPr lang="en-US" sz="2600" dirty="0" smtClean="0"/>
              <a:t>and other treatments. ex, the anti-cancer efficacy of radiation treatment of cancer is significantly lower in hypoxic conditions.</a:t>
            </a:r>
          </a:p>
          <a:p>
            <a:pPr algn="ctr">
              <a:buNone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Mitochondria in cancer cells</a:t>
            </a:r>
          </a:p>
          <a:p>
            <a:pPr>
              <a:buNone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cancer: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0070C0"/>
                </a:solidFill>
                <a:latin typeface="Wingdings 3" pitchFamily="18" charset="2"/>
              </a:rPr>
              <a:t>&gt;&gt;&gt;</a:t>
            </a:r>
            <a:r>
              <a:rPr lang="en-US" sz="2600" b="1" dirty="0" smtClean="0">
                <a:solidFill>
                  <a:srgbClr val="0070C0"/>
                </a:solidFill>
              </a:rPr>
              <a:t> number </a:t>
            </a:r>
            <a:r>
              <a:rPr lang="en-US" sz="2600" dirty="0" smtClean="0"/>
              <a:t>of mitochondria.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0070C0"/>
                </a:solidFill>
              </a:rPr>
              <a:t>Mutations</a:t>
            </a:r>
            <a:r>
              <a:rPr lang="en-US" sz="2600" dirty="0" smtClean="0"/>
              <a:t> in </a:t>
            </a:r>
            <a:r>
              <a:rPr lang="en-US" sz="2600" dirty="0" err="1" smtClean="0"/>
              <a:t>mt</a:t>
            </a:r>
            <a:r>
              <a:rPr lang="en-US" sz="2600" dirty="0" smtClean="0"/>
              <a:t> DNA.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Mitochondria generate </a:t>
            </a:r>
            <a:r>
              <a:rPr lang="en-US" sz="2600" b="1" dirty="0" smtClean="0">
                <a:solidFill>
                  <a:srgbClr val="0070C0"/>
                </a:solidFill>
              </a:rPr>
              <a:t>ROS</a:t>
            </a:r>
            <a:r>
              <a:rPr lang="en-US" sz="2600" dirty="0" smtClean="0"/>
              <a:t> which can damage DNA.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It is involved in </a:t>
            </a:r>
            <a:r>
              <a:rPr lang="en-US" sz="2600" b="1" dirty="0" smtClean="0">
                <a:solidFill>
                  <a:srgbClr val="0070C0"/>
                </a:solidFill>
              </a:rPr>
              <a:t>apoptosis</a:t>
            </a:r>
            <a:r>
              <a:rPr lang="en-US" sz="26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Tumor markers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55721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Biochemical tests </a:t>
            </a:r>
            <a:r>
              <a:rPr lang="en-US" sz="2400" dirty="0" smtClean="0"/>
              <a:t>are helpful in the management (diagnosis, response to treatment, detection of recurrence) of cancer.</a:t>
            </a:r>
          </a:p>
          <a:p>
            <a:r>
              <a:rPr lang="en-US" sz="2400" dirty="0" smtClean="0"/>
              <a:t>Many cancers are associated with abnormal production of enzymes, protein, hormones that can be measured in plasma.</a:t>
            </a:r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8000"/>
                </a:solidFill>
              </a:rPr>
              <a:t>Alpha-fetoprotein</a:t>
            </a:r>
            <a:r>
              <a:rPr lang="en-US" sz="2400" dirty="0" smtClean="0"/>
              <a:t> in HCC.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8000"/>
                </a:solidFill>
              </a:rPr>
              <a:t>Prostate-specific antigen </a:t>
            </a:r>
            <a:r>
              <a:rPr lang="en-US" sz="2400" dirty="0" smtClean="0"/>
              <a:t>in prostate cancer.</a:t>
            </a:r>
          </a:p>
          <a:p>
            <a:pPr algn="ctr">
              <a:buNone/>
            </a:pPr>
            <a:r>
              <a:rPr lang="en-US" sz="3300" b="1" dirty="0" smtClean="0">
                <a:solidFill>
                  <a:srgbClr val="C00000"/>
                </a:solidFill>
              </a:rPr>
              <a:t>Target of anti-cancer drugs</a:t>
            </a:r>
          </a:p>
          <a:p>
            <a:pPr>
              <a:buNone/>
            </a:pPr>
            <a:r>
              <a:rPr lang="en-US" sz="2200" dirty="0" smtClean="0"/>
              <a:t>- Receptors.    - Signaling molecules.  - </a:t>
            </a:r>
            <a:r>
              <a:rPr lang="en-US" sz="2000" dirty="0" smtClean="0"/>
              <a:t>Metabolism (</a:t>
            </a:r>
            <a:r>
              <a:rPr lang="en-US" sz="2000" dirty="0" err="1" smtClean="0"/>
              <a:t>glycolysis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- Epigenetic regulators  (reversible).  - Telomerase </a:t>
            </a:r>
          </a:p>
          <a:p>
            <a:pPr>
              <a:buFontTx/>
              <a:buChar char="-"/>
            </a:pPr>
            <a:r>
              <a:rPr lang="en-US" sz="2000" dirty="0" smtClean="0"/>
              <a:t>Signal transduction.    - Apoptosis.   - Metastatic genes.</a:t>
            </a:r>
          </a:p>
          <a:p>
            <a:pPr>
              <a:buFontTx/>
              <a:buChar char="-"/>
            </a:pPr>
            <a:r>
              <a:rPr lang="en-US" sz="2000" dirty="0" smtClean="0"/>
              <a:t>Targeting specific </a:t>
            </a:r>
            <a:r>
              <a:rPr lang="en-US" sz="2000" dirty="0" err="1" smtClean="0"/>
              <a:t>miRNAs</a:t>
            </a:r>
            <a:r>
              <a:rPr lang="en-US" sz="2000" dirty="0" smtClean="0"/>
              <a:t> in cancer treatment could constitute a new approach </a:t>
            </a:r>
            <a:r>
              <a:rPr lang="en-US" sz="2000" b="1" i="1" dirty="0" smtClean="0">
                <a:solidFill>
                  <a:srgbClr val="0070C0"/>
                </a:solidFill>
              </a:rPr>
              <a:t>to eradicate CSCs and avoid relapses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3" name="Text Box 22"/>
          <p:cNvSpPr txBox="1">
            <a:spLocks noChangeArrowheads="1"/>
          </p:cNvSpPr>
          <p:nvPr/>
        </p:nvSpPr>
        <p:spPr bwMode="auto">
          <a:xfrm>
            <a:off x="428596" y="142852"/>
            <a:ext cx="8104217" cy="825374"/>
          </a:xfrm>
          <a:prstGeom prst="rect">
            <a:avLst/>
          </a:prstGeom>
          <a:noFill/>
          <a:ln w="38100" cmpd="dbl">
            <a:noFill/>
            <a:miter lim="800000"/>
            <a:headEnd type="none" w="sm" len="sm"/>
            <a:tailEnd type="none" w="sm" len="sm"/>
          </a:ln>
        </p:spPr>
        <p:txBody>
          <a:bodyPr wrap="square" lIns="85871" tIns="42936" rIns="85871" bIns="42936">
            <a:spAutoFit/>
          </a:bodyPr>
          <a:lstStyle/>
          <a:p>
            <a:pPr algn="ctr" defTabSz="858838"/>
            <a:r>
              <a:rPr lang="en-US" sz="4800" dirty="0" smtClean="0">
                <a:solidFill>
                  <a:srgbClr val="C00000"/>
                </a:solidFill>
                <a:latin typeface="+mj-lt"/>
              </a:rPr>
              <a:t>Growth 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428596" y="1065213"/>
            <a:ext cx="8177213" cy="5537200"/>
            <a:chOff x="685800" y="1065213"/>
            <a:chExt cx="8177213" cy="5537200"/>
          </a:xfrm>
        </p:grpSpPr>
        <p:sp>
          <p:nvSpPr>
            <p:cNvPr id="35843" name="AutoShape 2"/>
            <p:cNvSpPr>
              <a:spLocks noChangeArrowheads="1"/>
            </p:cNvSpPr>
            <p:nvPr/>
          </p:nvSpPr>
          <p:spPr bwMode="auto">
            <a:xfrm>
              <a:off x="857224" y="2909888"/>
              <a:ext cx="6911975" cy="3692525"/>
            </a:xfrm>
            <a:prstGeom prst="roundRect">
              <a:avLst>
                <a:gd name="adj" fmla="val 31773"/>
              </a:avLst>
            </a:prstGeom>
            <a:solidFill>
              <a:srgbClr val="CCECFF"/>
            </a:solidFill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4" name="Oval 3"/>
            <p:cNvSpPr>
              <a:spLocks noChangeArrowheads="1"/>
            </p:cNvSpPr>
            <p:nvPr/>
          </p:nvSpPr>
          <p:spPr bwMode="auto">
            <a:xfrm>
              <a:off x="4533900" y="3265488"/>
              <a:ext cx="2881313" cy="3052762"/>
            </a:xfrm>
            <a:prstGeom prst="ellipse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45" name="Text Box 4"/>
            <p:cNvSpPr txBox="1">
              <a:spLocks noChangeArrowheads="1"/>
            </p:cNvSpPr>
            <p:nvPr/>
          </p:nvSpPr>
          <p:spPr bwMode="auto">
            <a:xfrm>
              <a:off x="4872038" y="3478213"/>
              <a:ext cx="2037456" cy="15024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4. Nuclear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proteins: 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transcription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factors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4827588" y="5481638"/>
              <a:ext cx="2103435" cy="7945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5. Cell 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growth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>
                  <a:solidFill>
                    <a:srgbClr val="C00000"/>
                  </a:solidFill>
                  <a:latin typeface="Arial" pitchFamily="34" charset="0"/>
                </a:rPr>
                <a:t>g</a:t>
              </a:r>
              <a:r>
                <a:rPr lang="en-US" sz="2300" b="1" dirty="0" smtClean="0">
                  <a:solidFill>
                    <a:srgbClr val="C00000"/>
                  </a:solidFill>
                  <a:latin typeface="Arial" pitchFamily="34" charset="0"/>
                </a:rPr>
                <a:t>enes</a:t>
              </a:r>
              <a:endParaRPr lang="en-US" sz="23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5973763" y="4968875"/>
              <a:ext cx="0" cy="42703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1301750" y="4573588"/>
              <a:ext cx="2885701" cy="1148540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3. </a:t>
              </a:r>
              <a:r>
                <a:rPr lang="en-US" sz="2300" b="1" dirty="0" err="1" smtClean="0">
                  <a:solidFill>
                    <a:srgbClr val="002060"/>
                  </a:solidFill>
                  <a:latin typeface="Arial" pitchFamily="34" charset="0"/>
                </a:rPr>
                <a:t>Cytoplasmic</a:t>
              </a:r>
              <a:endParaRPr lang="en-US" sz="2300" b="1" dirty="0" smtClean="0">
                <a:solidFill>
                  <a:srgbClr val="002060"/>
                </a:solidFill>
                <a:latin typeface="Arial" pitchFamily="34" charset="0"/>
              </a:endParaRP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signal transduction</a:t>
              </a:r>
            </a:p>
            <a:p>
              <a:pPr algn="ctr" defTabSz="858838"/>
              <a:r>
                <a:rPr lang="en-US" sz="2300" b="1" dirty="0" smtClean="0">
                  <a:solidFill>
                    <a:srgbClr val="002060"/>
                  </a:solidFill>
                  <a:latin typeface="Arial" pitchFamily="34" charset="0"/>
                </a:rPr>
                <a:t>proteins</a:t>
              </a:r>
              <a:endParaRPr lang="en-US" sz="2300" b="1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5849" name="AutoShape 8"/>
            <p:cNvSpPr>
              <a:spLocks noChangeArrowheads="1"/>
            </p:cNvSpPr>
            <p:nvPr/>
          </p:nvSpPr>
          <p:spPr bwMode="auto">
            <a:xfrm rot="5400000">
              <a:off x="2368551" y="2611437"/>
              <a:ext cx="887412" cy="563563"/>
            </a:xfrm>
            <a:prstGeom prst="notchedRightArrow">
              <a:avLst>
                <a:gd name="adj1" fmla="val 80102"/>
                <a:gd name="adj2" fmla="val 51723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0" name="AutoShape 9"/>
            <p:cNvSpPr>
              <a:spLocks noChangeArrowheads="1"/>
            </p:cNvSpPr>
            <p:nvPr/>
          </p:nvSpPr>
          <p:spPr bwMode="auto">
            <a:xfrm rot="5400000">
              <a:off x="3898107" y="2443956"/>
              <a:ext cx="781050" cy="719137"/>
            </a:xfrm>
            <a:prstGeom prst="chevron">
              <a:avLst>
                <a:gd name="adj" fmla="val 49166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 rot="-2684756">
              <a:off x="2670175" y="2200275"/>
              <a:ext cx="287338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 rot="-2684756">
              <a:off x="2517775" y="1490663"/>
              <a:ext cx="288925" cy="28416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 rot="-2684756">
              <a:off x="2085975" y="1774825"/>
              <a:ext cx="288925" cy="284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 rot="-2684756">
              <a:off x="3094038" y="1633538"/>
              <a:ext cx="288925" cy="2825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5" name="AutoShape 14"/>
            <p:cNvSpPr>
              <a:spLocks noChangeArrowheads="1"/>
            </p:cNvSpPr>
            <p:nvPr/>
          </p:nvSpPr>
          <p:spPr bwMode="auto">
            <a:xfrm rot="-2677394">
              <a:off x="4030663" y="2058988"/>
              <a:ext cx="503237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6" name="AutoShape 15"/>
            <p:cNvSpPr>
              <a:spLocks noChangeArrowheads="1"/>
            </p:cNvSpPr>
            <p:nvPr/>
          </p:nvSpPr>
          <p:spPr bwMode="auto">
            <a:xfrm rot="-2677394">
              <a:off x="4102100" y="1490663"/>
              <a:ext cx="504825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7" name="AutoShape 16"/>
            <p:cNvSpPr>
              <a:spLocks noChangeArrowheads="1"/>
            </p:cNvSpPr>
            <p:nvPr/>
          </p:nvSpPr>
          <p:spPr bwMode="auto">
            <a:xfrm rot="-2677394">
              <a:off x="5254625" y="1065213"/>
              <a:ext cx="503238" cy="496887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58" name="Text Box 17"/>
            <p:cNvSpPr txBox="1">
              <a:spLocks noChangeArrowheads="1"/>
            </p:cNvSpPr>
            <p:nvPr/>
          </p:nvSpPr>
          <p:spPr bwMode="auto">
            <a:xfrm>
              <a:off x="685800" y="1066800"/>
              <a:ext cx="42021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defTabSz="858838"/>
              <a:r>
                <a:rPr lang="en-US" sz="2300" b="1">
                  <a:latin typeface="Arial" pitchFamily="34" charset="0"/>
                </a:rPr>
                <a:t>1. Secreted Growth Factors</a:t>
              </a:r>
            </a:p>
          </p:txBody>
        </p:sp>
        <p:sp>
          <p:nvSpPr>
            <p:cNvPr id="35859" name="Text Box 18"/>
            <p:cNvSpPr txBox="1">
              <a:spLocks noChangeArrowheads="1"/>
            </p:cNvSpPr>
            <p:nvPr/>
          </p:nvSpPr>
          <p:spPr bwMode="auto">
            <a:xfrm>
              <a:off x="4610100" y="2343150"/>
              <a:ext cx="4252913" cy="4365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85871" tIns="42936" rIns="85871" bIns="42936">
              <a:spAutoFit/>
            </a:bodyPr>
            <a:lstStyle/>
            <a:p>
              <a:pPr algn="ctr" defTabSz="858838"/>
              <a:r>
                <a:rPr lang="en-US" sz="2300" b="1">
                  <a:latin typeface="Arial" pitchFamily="34" charset="0"/>
                </a:rPr>
                <a:t>2. Growth Factor Receptors</a:t>
              </a:r>
            </a:p>
          </p:txBody>
        </p:sp>
        <p:sp>
          <p:nvSpPr>
            <p:cNvPr id="35860" name="Freeform 19"/>
            <p:cNvSpPr>
              <a:spLocks/>
            </p:cNvSpPr>
            <p:nvPr/>
          </p:nvSpPr>
          <p:spPr bwMode="auto">
            <a:xfrm>
              <a:off x="3286117" y="3214686"/>
              <a:ext cx="1000132" cy="1357321"/>
            </a:xfrm>
            <a:custGeom>
              <a:avLst/>
              <a:gdLst>
                <a:gd name="T0" fmla="*/ 624 w 624"/>
                <a:gd name="T1" fmla="*/ 0 h 576"/>
                <a:gd name="T2" fmla="*/ 528 w 624"/>
                <a:gd name="T3" fmla="*/ 288 h 576"/>
                <a:gd name="T4" fmla="*/ 144 w 624"/>
                <a:gd name="T5" fmla="*/ 336 h 576"/>
                <a:gd name="T6" fmla="*/ 0 w 62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576"/>
                <a:gd name="T14" fmla="*/ 624 w 62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576">
                  <a:moveTo>
                    <a:pt x="624" y="0"/>
                  </a:moveTo>
                  <a:cubicBezTo>
                    <a:pt x="616" y="116"/>
                    <a:pt x="608" y="232"/>
                    <a:pt x="528" y="288"/>
                  </a:cubicBezTo>
                  <a:cubicBezTo>
                    <a:pt x="448" y="344"/>
                    <a:pt x="232" y="288"/>
                    <a:pt x="144" y="336"/>
                  </a:cubicBezTo>
                  <a:cubicBezTo>
                    <a:pt x="56" y="384"/>
                    <a:pt x="28" y="480"/>
                    <a:pt x="0" y="57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1" name="Freeform 20"/>
            <p:cNvSpPr>
              <a:spLocks/>
            </p:cNvSpPr>
            <p:nvPr/>
          </p:nvSpPr>
          <p:spPr bwMode="auto">
            <a:xfrm flipH="1">
              <a:off x="2592388" y="3500437"/>
              <a:ext cx="442912" cy="1042987"/>
            </a:xfrm>
            <a:custGeom>
              <a:avLst/>
              <a:gdLst>
                <a:gd name="T0" fmla="*/ 120 w 296"/>
                <a:gd name="T1" fmla="*/ 0 h 480"/>
                <a:gd name="T2" fmla="*/ 24 w 296"/>
                <a:gd name="T3" fmla="*/ 240 h 480"/>
                <a:gd name="T4" fmla="*/ 264 w 296"/>
                <a:gd name="T5" fmla="*/ 288 h 480"/>
                <a:gd name="T6" fmla="*/ 216 w 296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480"/>
                <a:gd name="T14" fmla="*/ 296 w 2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480">
                  <a:moveTo>
                    <a:pt x="120" y="0"/>
                  </a:moveTo>
                  <a:cubicBezTo>
                    <a:pt x="60" y="96"/>
                    <a:pt x="0" y="192"/>
                    <a:pt x="24" y="240"/>
                  </a:cubicBezTo>
                  <a:cubicBezTo>
                    <a:pt x="48" y="288"/>
                    <a:pt x="232" y="248"/>
                    <a:pt x="264" y="288"/>
                  </a:cubicBezTo>
                  <a:cubicBezTo>
                    <a:pt x="296" y="328"/>
                    <a:pt x="256" y="404"/>
                    <a:pt x="216" y="48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5862" name="Freeform 21"/>
            <p:cNvSpPr>
              <a:spLocks/>
            </p:cNvSpPr>
            <p:nvPr/>
          </p:nvSpPr>
          <p:spPr bwMode="auto">
            <a:xfrm>
              <a:off x="2952750" y="4745038"/>
              <a:ext cx="2087563" cy="1573212"/>
            </a:xfrm>
            <a:custGeom>
              <a:avLst/>
              <a:gdLst>
                <a:gd name="T0" fmla="*/ 0 w 1392"/>
                <a:gd name="T1" fmla="*/ 680 h 1064"/>
                <a:gd name="T2" fmla="*/ 288 w 1392"/>
                <a:gd name="T3" fmla="*/ 1016 h 1064"/>
                <a:gd name="T4" fmla="*/ 960 w 1392"/>
                <a:gd name="T5" fmla="*/ 920 h 1064"/>
                <a:gd name="T6" fmla="*/ 1248 w 1392"/>
                <a:gd name="T7" fmla="*/ 152 h 1064"/>
                <a:gd name="T8" fmla="*/ 1392 w 1392"/>
                <a:gd name="T9" fmla="*/ 8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1064"/>
                <a:gd name="T17" fmla="*/ 1392 w 1392"/>
                <a:gd name="T18" fmla="*/ 1064 h 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1064">
                  <a:moveTo>
                    <a:pt x="0" y="680"/>
                  </a:moveTo>
                  <a:cubicBezTo>
                    <a:pt x="64" y="828"/>
                    <a:pt x="128" y="976"/>
                    <a:pt x="288" y="1016"/>
                  </a:cubicBezTo>
                  <a:cubicBezTo>
                    <a:pt x="448" y="1056"/>
                    <a:pt x="800" y="1064"/>
                    <a:pt x="960" y="920"/>
                  </a:cubicBezTo>
                  <a:cubicBezTo>
                    <a:pt x="1120" y="776"/>
                    <a:pt x="1176" y="304"/>
                    <a:pt x="1248" y="152"/>
                  </a:cubicBezTo>
                  <a:cubicBezTo>
                    <a:pt x="1320" y="0"/>
                    <a:pt x="1356" y="4"/>
                    <a:pt x="1392" y="8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929454" y="5786454"/>
              <a:ext cx="1000132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46053" y="5455523"/>
            <a:ext cx="1240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Cell</a:t>
            </a:r>
          </a:p>
          <a:p>
            <a:pPr algn="ctr"/>
            <a:r>
              <a:rPr lang="en-US" sz="2400" b="1" dirty="0" smtClean="0"/>
              <a:t> growth </a:t>
            </a:r>
            <a:endParaRPr lang="en-US" sz="2400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Emerging cancer therapy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Advances in </a:t>
            </a:r>
            <a:r>
              <a:rPr lang="en-US" sz="2400" b="1" dirty="0" smtClean="0">
                <a:solidFill>
                  <a:srgbClr val="0070C0"/>
                </a:solidFill>
              </a:rPr>
              <a:t>understanding the molecular biology </a:t>
            </a:r>
            <a:r>
              <a:rPr lang="en-US" sz="2400" dirty="0" smtClean="0"/>
              <a:t>of cancer cells have led to the introduction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therapy: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nanotechnology.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 directed against cancer stem cells therapy.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I hope you will have an active role in this field.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3174" y="4143380"/>
            <a:ext cx="385765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Best wishes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Major features of cancer cells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4614866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Self-sufficiency</a:t>
            </a:r>
            <a:r>
              <a:rPr lang="en-US" sz="2800" dirty="0" smtClean="0"/>
              <a:t> in </a:t>
            </a:r>
            <a:r>
              <a:rPr lang="en-US" sz="2800" b="1" dirty="0" smtClean="0">
                <a:solidFill>
                  <a:srgbClr val="0070C0"/>
                </a:solidFill>
              </a:rPr>
              <a:t>growth signals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Insensitivity</a:t>
            </a:r>
            <a:r>
              <a:rPr lang="en-US" sz="2800" dirty="0" smtClean="0"/>
              <a:t> to </a:t>
            </a:r>
            <a:r>
              <a:rPr lang="en-US" sz="2800" b="1" dirty="0" smtClean="0">
                <a:solidFill>
                  <a:srgbClr val="0070C0"/>
                </a:solidFill>
              </a:rPr>
              <a:t>anti-growth signals.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Evasion</a:t>
            </a:r>
            <a:r>
              <a:rPr lang="en-US" sz="2800" dirty="0" smtClean="0"/>
              <a:t> of</a:t>
            </a:r>
            <a:r>
              <a:rPr lang="en-US" sz="2800" b="1" dirty="0" smtClean="0">
                <a:solidFill>
                  <a:srgbClr val="0070C0"/>
                </a:solidFill>
              </a:rPr>
              <a:t> apoptosis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Limitless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replicative</a:t>
            </a:r>
            <a:r>
              <a:rPr lang="en-US" sz="2800" b="1" dirty="0" smtClean="0">
                <a:solidFill>
                  <a:srgbClr val="0070C0"/>
                </a:solidFill>
              </a:rPr>
              <a:t> potential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Sustained blood vessel growth (local </a:t>
            </a:r>
            <a:r>
              <a:rPr lang="en-US" sz="2800" b="1" dirty="0" smtClean="0">
                <a:solidFill>
                  <a:srgbClr val="0070C0"/>
                </a:solidFill>
              </a:rPr>
              <a:t>angiogenesis</a:t>
            </a:r>
            <a:r>
              <a:rPr lang="en-US" sz="28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Local invasion &amp; </a:t>
            </a:r>
            <a:r>
              <a:rPr lang="en-US" sz="2800" b="1" dirty="0" smtClean="0">
                <a:solidFill>
                  <a:srgbClr val="0070C0"/>
                </a:solidFill>
              </a:rPr>
              <a:t>metastasis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 descr="Scan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Carcinogenesis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4257676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damage </a:t>
            </a:r>
            <a:r>
              <a:rPr lang="en-US" sz="2400" dirty="0" smtClean="0"/>
              <a:t>is initiating event in carcinogenesis. These are: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7030A0"/>
                </a:solidFill>
              </a:rPr>
              <a:t>Proto-</a:t>
            </a:r>
            <a:r>
              <a:rPr lang="en-US" sz="2400" b="1" i="1" dirty="0" err="1" smtClean="0">
                <a:solidFill>
                  <a:srgbClr val="7030A0"/>
                </a:solidFill>
              </a:rPr>
              <a:t>oncogenes</a:t>
            </a:r>
            <a:r>
              <a:rPr lang="en-US" sz="2400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7030A0"/>
                </a:solidFill>
              </a:rPr>
              <a:t>Tumor suppressor genes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Genes involved in </a:t>
            </a:r>
            <a:r>
              <a:rPr lang="en-US" sz="2400" b="1" i="1" dirty="0" smtClean="0">
                <a:solidFill>
                  <a:srgbClr val="7030A0"/>
                </a:solidFill>
              </a:rPr>
              <a:t>DNA repair.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Genes involved in </a:t>
            </a:r>
            <a:r>
              <a:rPr lang="en-US" sz="2400" b="1" i="1" dirty="0" smtClean="0">
                <a:solidFill>
                  <a:srgbClr val="7030A0"/>
                </a:solidFill>
              </a:rPr>
              <a:t>apoptosis.</a:t>
            </a:r>
          </a:p>
          <a:p>
            <a:r>
              <a:rPr lang="en-US" sz="2400" dirty="0" smtClean="0"/>
              <a:t>Carcinogenesis is a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multistep process</a:t>
            </a:r>
            <a:r>
              <a:rPr lang="en-US" sz="2400" dirty="0" smtClean="0"/>
              <a:t>, with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genetic alteration.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 descr="c25f016"/>
          <p:cNvPicPr preferRelativeResize="0">
            <a:picLocks noChangeAspect="1" noChangeArrowheads="1"/>
          </p:cNvPicPr>
          <p:nvPr/>
        </p:nvPicPr>
        <p:blipFill>
          <a:blip r:embed="rId2" cstate="print"/>
          <a:srcRect b="9000"/>
          <a:stretch>
            <a:fillRect/>
          </a:stretch>
        </p:blipFill>
        <p:spPr bwMode="auto">
          <a:xfrm>
            <a:off x="4857752" y="500042"/>
            <a:ext cx="4143372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25f017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12601"/>
          <a:stretch>
            <a:fillRect/>
          </a:stretch>
        </p:blipFill>
        <p:spPr bwMode="auto">
          <a:xfrm>
            <a:off x="4857752" y="3576654"/>
            <a:ext cx="4143404" cy="2995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9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71472" y="120650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err="1">
                <a:solidFill>
                  <a:srgbClr val="C00000"/>
                </a:solidFill>
                <a:latin typeface="+mj-lt"/>
                <a:ea typeface="굴림" pitchFamily="50" charset="-127"/>
              </a:rPr>
              <a:t>Oncogenesis</a:t>
            </a:r>
            <a:endParaRPr lang="en-US" altLang="ko-KR" sz="4000" dirty="0">
              <a:solidFill>
                <a:srgbClr val="C00000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5562600"/>
            <a:ext cx="7888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err="1">
                <a:latin typeface="Arial" pitchFamily="34" charset="0"/>
                <a:ea typeface="굴림" pitchFamily="50" charset="-127"/>
              </a:rPr>
              <a:t>Oncogenesis</a:t>
            </a:r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 involves multiple events</a:t>
            </a:r>
          </a:p>
          <a:p>
            <a:r>
              <a:rPr lang="en-US" altLang="ko-KR" sz="2000" b="1" dirty="0">
                <a:solidFill>
                  <a:srgbClr val="3366CC"/>
                </a:solidFill>
                <a:latin typeface="Arial" pitchFamily="34" charset="0"/>
                <a:ea typeface="굴림" pitchFamily="50" charset="-127"/>
              </a:rPr>
              <a:t>(e.g., p53 mutation + abnormal proliferation with </a:t>
            </a:r>
            <a:r>
              <a:rPr lang="en-US" altLang="ko-KR" sz="2000" b="1" dirty="0" smtClean="0">
                <a:solidFill>
                  <a:srgbClr val="3366CC"/>
                </a:solidFill>
                <a:latin typeface="Arial" pitchFamily="34" charset="0"/>
                <a:ea typeface="굴림" pitchFamily="50" charset="-127"/>
              </a:rPr>
              <a:t>RAS mutation</a:t>
            </a:r>
            <a:r>
              <a:rPr lang="en-US" altLang="ko-KR" sz="2000" b="1" dirty="0">
                <a:solidFill>
                  <a:srgbClr val="3366CC"/>
                </a:solidFill>
                <a:latin typeface="Arial" pitchFamily="34" charset="0"/>
                <a:ea typeface="굴림" pitchFamily="50" charset="-127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40108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21433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Genetic and biochemical changes in human cancer cells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7DEA-AD01-41D2-9CA4-9A9FA72D6D9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3521</Words>
  <Application>Microsoft Office PowerPoint</Application>
  <PresentationFormat>On-screen Show (4:3)</PresentationFormat>
  <Paragraphs>505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Cancer Lecture 4 (50 slides)  dr. Eman Shaat Professor  of Medical Biochemistry and Molecular Biology   </vt:lpstr>
      <vt:lpstr>Contents </vt:lpstr>
      <vt:lpstr>Biomedical importance - introduction   </vt:lpstr>
      <vt:lpstr>Cellular Basis of Cancer</vt:lpstr>
      <vt:lpstr>Slide 5</vt:lpstr>
      <vt:lpstr>Major features of cancer cells</vt:lpstr>
      <vt:lpstr>Carcinogenesis </vt:lpstr>
      <vt:lpstr>Slide 8</vt:lpstr>
      <vt:lpstr>Genetic and biochemical changes in human cancer cells</vt:lpstr>
      <vt:lpstr>Causes of genetic damage</vt:lpstr>
      <vt:lpstr>2. Carcinogens B. Chemicals  </vt:lpstr>
      <vt:lpstr>2. Carcinogens C. Viruses </vt:lpstr>
      <vt:lpstr>Slide 13</vt:lpstr>
      <vt:lpstr>I. proto-oncogenes  &amp; oncogenes </vt:lpstr>
      <vt:lpstr>Slide 15</vt:lpstr>
      <vt:lpstr>Slide 16</vt:lpstr>
      <vt:lpstr>Activation of Proto-oncogenes</vt:lpstr>
      <vt:lpstr>I. proto-oncogenes → oncogene 1. mutation </vt:lpstr>
      <vt:lpstr>I. proto-oncogenes &amp; Oncogenes ex. RAS </vt:lpstr>
      <vt:lpstr>I. proto-oncogenes → oncogene 1. mutation: ex, RAS </vt:lpstr>
      <vt:lpstr>I. proto-oncogenes → oncogene 2. Promoter &amp; enhancer insertion: ex, MYC </vt:lpstr>
      <vt:lpstr>I. proto-oncogenes → oncogene 2. Promoter &amp; enhancer insertion: ex, MYC </vt:lpstr>
      <vt:lpstr>I. proto-oncogenes → oncogene 3. Chromosomal translocation </vt:lpstr>
      <vt:lpstr>I. Proto-oncogenes → oncogene 3. Chromosomal translocation : ex, c-MYC</vt:lpstr>
      <vt:lpstr>Slide 25</vt:lpstr>
      <vt:lpstr>I. proto-oncogenes → oncogene 4. Gene amplification: ex, MYC &amp; RAS</vt:lpstr>
      <vt:lpstr>II. Tumor suppressor genes (TSG)</vt:lpstr>
      <vt:lpstr>II. Tumor suppressor genes (TSG)</vt:lpstr>
      <vt:lpstr>Slide 29</vt:lpstr>
      <vt:lpstr>II. Tumor suppressor genes : Rb gene</vt:lpstr>
      <vt:lpstr>II. Tumor suppressor genes : Rb gene</vt:lpstr>
      <vt:lpstr>II. Tumor suppressor genes : Rb gene</vt:lpstr>
      <vt:lpstr>II. Tumor suppressor genes : p53</vt:lpstr>
      <vt:lpstr>###  Epigenetics </vt:lpstr>
      <vt:lpstr>Slide 35</vt:lpstr>
      <vt:lpstr>Slide 36</vt:lpstr>
      <vt:lpstr>Limitless Replicative Potential</vt:lpstr>
      <vt:lpstr>Ability to Invade &amp; Metastasize</vt:lpstr>
      <vt:lpstr>Molecular Basis of  multistep carcinogenesis</vt:lpstr>
      <vt:lpstr>Measures that might prevent ~50% of cancers</vt:lpstr>
      <vt:lpstr>Metabolismof Cancer cells</vt:lpstr>
      <vt:lpstr>Metabolic changes in cancer cells I. Glycolysis </vt:lpstr>
      <vt:lpstr>Energy Metabolism in cancer</vt:lpstr>
      <vt:lpstr>Pyruvate Kinase M2</vt:lpstr>
      <vt:lpstr>Isocitrate Dehydrogenases</vt:lpstr>
      <vt:lpstr>Metabolic changes in cancer cells II. Blood supply </vt:lpstr>
      <vt:lpstr>Phosphoinositide 3 Kinase (PI3K)</vt:lpstr>
      <vt:lpstr>Metabolic changes in cancer cells III. pH &amp; O2 tension </vt:lpstr>
      <vt:lpstr>Tumor markers</vt:lpstr>
      <vt:lpstr>Emerging cancer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meperidine </dc:title>
  <dc:creator>ALY</dc:creator>
  <cp:lastModifiedBy>emans</cp:lastModifiedBy>
  <cp:revision>559</cp:revision>
  <dcterms:created xsi:type="dcterms:W3CDTF">2012-12-22T21:25:18Z</dcterms:created>
  <dcterms:modified xsi:type="dcterms:W3CDTF">2019-04-09T19:30:09Z</dcterms:modified>
</cp:coreProperties>
</file>