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4" r:id="rId1"/>
  </p:sldMasterIdLst>
  <p:notesMasterIdLst>
    <p:notesMasterId r:id="rId30"/>
  </p:notesMasterIdLst>
  <p:sldIdLst>
    <p:sldId id="256" r:id="rId2"/>
    <p:sldId id="330" r:id="rId3"/>
    <p:sldId id="258" r:id="rId4"/>
    <p:sldId id="259" r:id="rId5"/>
    <p:sldId id="260" r:id="rId6"/>
    <p:sldId id="261" r:id="rId7"/>
    <p:sldId id="393" r:id="rId8"/>
    <p:sldId id="257" r:id="rId9"/>
    <p:sldId id="390" r:id="rId10"/>
    <p:sldId id="391" r:id="rId11"/>
    <p:sldId id="262" r:id="rId12"/>
    <p:sldId id="264" r:id="rId13"/>
    <p:sldId id="265" r:id="rId14"/>
    <p:sldId id="266" r:id="rId15"/>
    <p:sldId id="267" r:id="rId16"/>
    <p:sldId id="268" r:id="rId17"/>
    <p:sldId id="303" r:id="rId18"/>
    <p:sldId id="271" r:id="rId19"/>
    <p:sldId id="275" r:id="rId20"/>
    <p:sldId id="276" r:id="rId21"/>
    <p:sldId id="277" r:id="rId22"/>
    <p:sldId id="314" r:id="rId23"/>
    <p:sldId id="278" r:id="rId24"/>
    <p:sldId id="394" r:id="rId25"/>
    <p:sldId id="304" r:id="rId26"/>
    <p:sldId id="280" r:id="rId27"/>
    <p:sldId id="334" r:id="rId28"/>
    <p:sldId id="39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DEC9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4" autoAdjust="0"/>
    <p:restoredTop sz="93575" autoAdjust="0"/>
  </p:normalViewPr>
  <p:slideViewPr>
    <p:cSldViewPr>
      <p:cViewPr varScale="1">
        <p:scale>
          <a:sx n="80" d="100"/>
          <a:sy n="80" d="100"/>
        </p:scale>
        <p:origin x="149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2BEC338-AE9C-4724-BEC9-DFB4938C44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494CC2-0C74-4076-9482-7EC3C87AC94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2F61F313-1065-4BA4-9A4B-1D38FA199A0A}" type="datetimeFigureOut">
              <a:rPr lang="ar-JO"/>
              <a:pPr>
                <a:defRPr/>
              </a:pPr>
              <a:t>22/02/1441</a:t>
            </a:fld>
            <a:endParaRPr lang="ar-JO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E020BF4-2E82-4109-8DD5-579920CAA6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JO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DA0D6CE-798A-4150-8C07-0D2A3FB33C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B6F0F6-A2F5-4482-AC4C-7251134F9E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DAF4A2-32B5-4F3F-9098-E9492BCAD5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8BE4E228-0387-479C-BC27-5FCF9CABAD80}" type="slidenum">
              <a:rPr lang="ar-JO" altLang="en-US"/>
              <a:pPr/>
              <a:t>‹#›</a:t>
            </a:fld>
            <a:endParaRPr lang="ar-JO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4E228-0387-479C-BC27-5FCF9CABAD80}" type="slidenum">
              <a:rPr lang="ar-JO" altLang="en-US" smtClean="0"/>
              <a:pPr/>
              <a:t>8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2704138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01EAD-7866-411A-BDF6-E079AE465E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ADE752-6990-429C-8F24-BDEE3E690A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29D0D-2D53-44A5-8964-FD8B6C707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8D9D7-4516-423F-A2BD-4876F7051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Nadia Al-Ani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A8EE6-53F0-453C-8347-512E3369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76E9-ED0B-450F-ADC8-DB7883C93B2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301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CA75F-6F59-406C-A0FA-1EAB67A70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B60E4E-A95D-473B-90F5-BA11EFF9C0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12F13-8314-4E0F-924D-4268161EB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4C0C0-D903-472D-99CE-0543C6133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Nadia Al-Ani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E2BC8-67C7-49E4-BA0D-7E165C428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A4B4-3E29-47AA-9476-A9C066B0708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521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8E89F3-318D-45B2-92DF-5E46674BA9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4AA454-17B0-491D-8F35-EEF7CC2FB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E44B2-DB55-4F51-88CA-E3157D527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F1C3D-F3E7-454E-9301-4BC8532C3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Nadia Al-Ani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EB6C8-74B3-4733-A064-67F4622DD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D98DF-8AE1-41ED-94B5-981EA2C2DF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681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81A1A569-01D3-4320-835A-54633AFFB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74A0E3EE-717E-41AF-814F-7952965A3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Nadia Al-Ani 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43B4E9C4-A54B-4BDD-91EA-DA668888C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0A2BA-725A-45DB-AA13-E969A19104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98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A4E4F-9DCD-410D-9A05-A1767E23B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26347-F71E-4DFE-9B1D-68208E227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36193-C52A-4465-B208-50CC9C799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FEDB0-80F2-4AE9-8823-40A83D93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Nadia Al-Ani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19541-565A-4A22-B278-3F8849665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CEAB-154C-4E63-9D6B-5A8F8F62AEF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74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B3A4F-99E6-46F7-B305-A93BB41E5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C6035-948E-49E4-948B-BF47B20FF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3C7BD-1CC5-42F6-A80E-E4CDB1265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5A07F-CDE2-4E9B-9B1A-58673C5E5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Nadia Al-Ani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9D81D-A394-4FAB-8505-16A8C9AD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2516-E63B-4126-8406-106E3F4DFE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5028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22201-EE87-4DB6-B293-A93FF5AC1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61381-30E2-49B2-9E6C-CB3D864C5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08149-D9A2-4B78-81EE-61E455C44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0EC68-BE8E-40F0-96F7-D1DD3B9A0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9B56BC-8D42-41D8-8B76-0E7270793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Nadia Al-Ani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609185-E0BD-4AB9-A95E-6D577E6AA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73B7-EDD9-4E90-A9BE-9DA144BF8F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419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69FCA-D61A-4B30-BD44-3FDC45EE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3182A-C39C-4997-81FF-B79108D85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8F33E-359A-4D13-9CE5-7E69AC0C7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D57969-9EC5-49B3-864A-8379C787BF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3D1574-E2E5-44BB-94DF-308D1419BB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4658FB-42FC-4D93-B097-E10F1C7D5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DA18E3-11A5-4F84-89B0-48C0F3EAD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Nadia Al-Ani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274D81-784B-45AF-9E88-D04835565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BEAA6-A0C2-4F17-A154-A1AF683E978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48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01811-CC3D-4B5D-B4EA-6CCBC87C5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27C011-A225-4C92-97EB-26D9815D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D9AAD6-3025-4A30-922A-CEDBBEEB0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Nadia Al-Ani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C3AC46-AEC8-46AB-B389-06D1C5AB2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76B2-CD83-45D7-A573-F42C06FF804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737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526D7D-FDBD-4EF3-9BF5-A425BB91E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F0D6D9-CC59-4337-93D7-EE4800D6F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Nadia Al-Ani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30386-809C-4442-B583-616F05E39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73EBD-2B27-4004-AEB5-31D7AF2D5C6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8351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F18D1-54E9-4F2C-A94F-A0CFD3BF7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8CF64-2E26-4318-8732-2CEB4E5CF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583CD5-302A-4109-AD90-AA25C431B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9A67C-59A7-485E-B087-4835A5CCE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7B02BD-486F-4D79-9D84-A51B9977B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Nadia Al-Ani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F1F8C6-A9A5-4471-87D0-3AD81F70E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C6DD-B9C9-47CC-88D4-A84BF89D45E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426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82F46-15CC-4C14-9C58-6FFB6FF9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C44761-8736-4208-8EA7-A555BE94BB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230FCF-5995-45C2-80F9-8601EDA22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B472AC-0CF9-481C-9518-E760536C9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5D6E88-23E8-4E60-ADAE-C2CBA4F39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Nadia Al-Ani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DC419-4014-4067-BD0E-6FEBAD8E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9760-B09F-453C-92EF-FA9F065A3B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21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4C0329-1913-401B-BA5A-7B69FF26B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210417-F620-4CD8-8358-11C067DBA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7E526-AE83-48D2-9FA9-06577941A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4D906-6DD3-4D52-8E35-0C50F11D8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Dr. Nadia Al-Ani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C9A9A-6A88-4815-A544-EAD5DB135F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8724C-4BA2-4A0F-8715-D22AC6748B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054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  <p:sldLayoutId id="2147484166" r:id="rId12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k:@MSITStore:H:\Nadia\RBPAT.CHM::/www.studentconsult.com/content/bookcontent.cfm@id=hc003013.htm##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062416B0-F643-4AF9-BE9B-31D64B614B5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5400" b="1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altLang="en-US" sz="3600" b="1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altLang="en-US" sz="3600" b="1" dirty="0"/>
          </a:p>
          <a:p>
            <a:pPr eaLnBrk="1" hangingPunct="1">
              <a:spcBef>
                <a:spcPct val="0"/>
              </a:spcBef>
            </a:pPr>
            <a:endParaRPr lang="en-US" altLang="en-US" sz="3600" b="1" dirty="0"/>
          </a:p>
          <a:p>
            <a:pPr eaLnBrk="1" hangingPunct="1">
              <a:spcBef>
                <a:spcPct val="0"/>
              </a:spcBef>
            </a:pPr>
            <a:endParaRPr lang="en-US" altLang="en-US" sz="3600" b="1" dirty="0"/>
          </a:p>
          <a:p>
            <a:pPr eaLnBrk="1" hangingPunct="1">
              <a:spcBef>
                <a:spcPct val="0"/>
              </a:spcBef>
            </a:pPr>
            <a:endParaRPr lang="en-US" altLang="en-US" sz="3600" b="1" dirty="0"/>
          </a:p>
          <a:p>
            <a:pPr eaLnBrk="1" hangingPunct="1">
              <a:spcBef>
                <a:spcPct val="0"/>
              </a:spcBef>
            </a:pPr>
            <a:endParaRPr lang="en-US" altLang="en-US" sz="3600" b="1" dirty="0"/>
          </a:p>
          <a:p>
            <a:pPr eaLnBrk="1" hangingPunct="1">
              <a:spcBef>
                <a:spcPct val="0"/>
              </a:spcBef>
            </a:pPr>
            <a:endParaRPr lang="en-US" altLang="en-US" sz="3600" b="1" dirty="0"/>
          </a:p>
          <a:p>
            <a:pPr eaLnBrk="1" hangingPunct="1">
              <a:spcBef>
                <a:spcPct val="0"/>
              </a:spcBef>
            </a:pPr>
            <a:endParaRPr lang="en-US" altLang="en-US" sz="3600" b="1" dirty="0"/>
          </a:p>
        </p:txBody>
      </p:sp>
      <p:sp>
        <p:nvSpPr>
          <p:cNvPr id="8198" name="Footer Placeholder 5">
            <a:extLst>
              <a:ext uri="{FF2B5EF4-FFF2-40B4-BE49-F238E27FC236}">
                <a16:creationId xmlns:a16="http://schemas.microsoft.com/office/drawing/2014/main" id="{787198D7-88CD-473A-8A42-DF08DEB12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bg1"/>
                </a:solidFill>
              </a:rPr>
              <a:t>Dr. Nadia Al-Ani </a:t>
            </a:r>
          </a:p>
        </p:txBody>
      </p:sp>
      <p:pic>
        <p:nvPicPr>
          <p:cNvPr id="8195" name="Picture 8">
            <a:extLst>
              <a:ext uri="{FF2B5EF4-FFF2-40B4-BE49-F238E27FC236}">
                <a16:creationId xmlns:a16="http://schemas.microsoft.com/office/drawing/2014/main" id="{242683A0-832B-4ABE-AE32-4DC01406F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40724"/>
            <a:ext cx="6400800" cy="477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8">
            <a:extLst>
              <a:ext uri="{FF2B5EF4-FFF2-40B4-BE49-F238E27FC236}">
                <a16:creationId xmlns:a16="http://schemas.microsoft.com/office/drawing/2014/main" id="{4E37DB70-63B1-435C-A43B-185FA3B3E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6040893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1                   Dr. Nadia Al-Ani</a:t>
            </a:r>
          </a:p>
        </p:txBody>
      </p:sp>
      <p:sp>
        <p:nvSpPr>
          <p:cNvPr id="8197" name="Rectangle 9">
            <a:extLst>
              <a:ext uri="{FF2B5EF4-FFF2-40B4-BE49-F238E27FC236}">
                <a16:creationId xmlns:a16="http://schemas.microsoft.com/office/drawing/2014/main" id="{A502706C-5F30-475D-A34B-F6A861B43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2537" y="-28575"/>
            <a:ext cx="6638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Healing and Repair</a:t>
            </a:r>
            <a:endParaRPr lang="ar-JO" altLang="en-US" sz="5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3AF1E-1E73-464C-82B5-B882CC04E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136524"/>
            <a:ext cx="8648700" cy="2746377"/>
          </a:xfrm>
        </p:spPr>
        <p:txBody>
          <a:bodyPr>
            <a:normAutofit fontScale="90000"/>
          </a:bodyPr>
          <a:lstStyle/>
          <a:p>
            <a:pPr rtl="0" eaLnBrk="1" hangingPunct="1">
              <a:defRPr/>
            </a:pP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Mechanisms regulating cell populations:</a:t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Cell number is altered by:</a:t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1. Increased or decreased rates of stem cell input.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 Cell death by apoptosis.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3. Changes in rates of proliferation or differentiation.</a:t>
            </a:r>
            <a:endParaRPr lang="ar-JO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Footer Placeholder 3">
            <a:extLst>
              <a:ext uri="{FF2B5EF4-FFF2-40B4-BE49-F238E27FC236}">
                <a16:creationId xmlns:a16="http://schemas.microsoft.com/office/drawing/2014/main" id="{5278FE84-4855-4A1A-9481-34CA1BDC9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Dr. Nadia Al-Ani </a:t>
            </a:r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FE48B19D-200A-48C5-A88D-26817D6DD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82901"/>
            <a:ext cx="6096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032DB7E-7BFB-4356-B2F9-5C2B88210F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30175"/>
            <a:ext cx="9144000" cy="1143000"/>
          </a:xfrm>
        </p:spPr>
        <p:txBody>
          <a:bodyPr/>
          <a:lstStyle/>
          <a:p>
            <a:pPr algn="ctr" rtl="0" eaLnBrk="1" fontAlgn="auto" hangingPunct="1">
              <a:spcAft>
                <a:spcPts val="0"/>
              </a:spcAft>
              <a:defRPr/>
            </a:pP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Examples of labile tissues    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BC0707CE-3714-4782-9491-4ABF1D1C5D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536700"/>
            <a:ext cx="8686800" cy="4619625"/>
          </a:xfrm>
        </p:spPr>
        <p:txBody>
          <a:bodyPr>
            <a:normAutofit/>
          </a:bodyPr>
          <a:lstStyle/>
          <a:p>
            <a:pPr marL="411480" algn="l" rtl="0" eaLnBrk="1" fontAlgn="auto" hangingPunct="1">
              <a:spcAft>
                <a:spcPts val="1200"/>
              </a:spcAft>
              <a:buFontTx/>
              <a:buNone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1- Hematopoietic cells in bone marrow.</a:t>
            </a:r>
          </a:p>
          <a:p>
            <a:pPr marL="411480" algn="l" rtl="0" eaLnBrk="1" fontAlgn="auto" hangingPunct="1">
              <a:spcAft>
                <a:spcPts val="1200"/>
              </a:spcAft>
              <a:buFontTx/>
              <a:buNone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2- Surface epithelia. (Skin, oral cavity, vagina, cervix). </a:t>
            </a:r>
          </a:p>
          <a:p>
            <a:pPr marL="411480" algn="l" rtl="0" eaLnBrk="1" fontAlgn="auto" hangingPunct="1">
              <a:spcAft>
                <a:spcPts val="1200"/>
              </a:spcAft>
              <a:buFontTx/>
              <a:buNone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3- Cuboidal epithelia of ducts draining  exocrine organs: Salivary glands, pancreas, biliary tract.</a:t>
            </a:r>
          </a:p>
          <a:p>
            <a:pPr marL="411480" algn="l" rtl="0" eaLnBrk="1" fontAlgn="auto" hangingPunct="1">
              <a:spcAft>
                <a:spcPts val="1200"/>
              </a:spcAft>
              <a:buFontTx/>
              <a:buNone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4- Columnar epithelium of GIT, uterus, fallopian tubes &amp; transitional epithelium of urinary tract.</a:t>
            </a:r>
          </a:p>
        </p:txBody>
      </p:sp>
      <p:sp>
        <p:nvSpPr>
          <p:cNvPr id="20484" name="Footer Placeholder 3">
            <a:extLst>
              <a:ext uri="{FF2B5EF4-FFF2-40B4-BE49-F238E27FC236}">
                <a16:creationId xmlns:a16="http://schemas.microsoft.com/office/drawing/2014/main" id="{584A4F9F-59EA-4414-976C-FC614D9EA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Dr. Nadia Al-Ani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07AEF15-0EFE-4FB4-BADC-D2CFB63D59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2. Stable Tissues (Quiescent cells)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1B283221-0990-49C3-A81A-E9CC822EFF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00" y="990600"/>
            <a:ext cx="8763000" cy="5365751"/>
          </a:xfrm>
        </p:spPr>
        <p:txBody>
          <a:bodyPr>
            <a:normAutofit lnSpcReduction="10000"/>
          </a:bodyPr>
          <a:lstStyle/>
          <a:p>
            <a:pPr algn="l" rtl="0" eaLnBrk="1" hangingPunct="1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en-US" sz="3200" dirty="0"/>
              <a:t>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Cells are </a:t>
            </a:r>
            <a:r>
              <a:rPr lang="en-US" alt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quite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alt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stable.</a:t>
            </a:r>
          </a:p>
          <a:p>
            <a:pPr algn="l" rtl="0" eaLnBrk="1" hangingPunct="1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Have </a:t>
            </a:r>
            <a:r>
              <a:rPr lang="en-US" alt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minimal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proliferative capacity in normal state. </a:t>
            </a:r>
          </a:p>
          <a:p>
            <a:pPr algn="l" rtl="0" eaLnBrk="1" hangingPunct="1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Capable of proliferating  in  response to injury.</a:t>
            </a:r>
          </a:p>
          <a:p>
            <a:pPr algn="l" rtl="0" eaLnBrk="1" hangingPunct="1">
              <a:spcAft>
                <a:spcPts val="1200"/>
              </a:spcAft>
              <a:buFontTx/>
              <a:buNone/>
            </a:pPr>
            <a:r>
              <a:rPr lang="en-US" alt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Stable cells:</a:t>
            </a:r>
          </a:p>
          <a:p>
            <a:pPr algn="l" rtl="0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Parenchyma of most solid tissues. (Liver, kidney, pancreas).</a:t>
            </a:r>
          </a:p>
          <a:p>
            <a:pPr algn="l" rtl="0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 Endothelial cells.</a:t>
            </a:r>
          </a:p>
          <a:p>
            <a:pPr algn="l" rtl="0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3. Fibroblasts.</a:t>
            </a:r>
          </a:p>
          <a:p>
            <a:pPr algn="l" rtl="0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4. Smooth muscle cells.</a:t>
            </a:r>
          </a:p>
        </p:txBody>
      </p:sp>
      <p:sp>
        <p:nvSpPr>
          <p:cNvPr id="21508" name="Footer Placeholder 3">
            <a:extLst>
              <a:ext uri="{FF2B5EF4-FFF2-40B4-BE49-F238E27FC236}">
                <a16:creationId xmlns:a16="http://schemas.microsoft.com/office/drawing/2014/main" id="{5BE8A4FD-79BA-466B-B0D3-06EEEC739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Dr. Nadia Al-Ani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Picture 7">
            <a:extLst>
              <a:ext uri="{FF2B5EF4-FFF2-40B4-BE49-F238E27FC236}">
                <a16:creationId xmlns:a16="http://schemas.microsoft.com/office/drawing/2014/main" id="{6BC7F405-C680-4343-AAB9-FF56072E4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080" y="2362200"/>
            <a:ext cx="3845720" cy="442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>
            <a:extLst>
              <a:ext uri="{FF2B5EF4-FFF2-40B4-BE49-F238E27FC236}">
                <a16:creationId xmlns:a16="http://schemas.microsoft.com/office/drawing/2014/main" id="{9155B1AD-3AF8-487E-81D5-2BC151FF05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71450"/>
            <a:ext cx="9144000" cy="1219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3. Permanent Tissues: (Non dividing cells)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CED7F39-1874-422B-8CB0-BDC876BC3B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2418" y="1430104"/>
            <a:ext cx="8529637" cy="12192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Terminally differentiated &amp; non-proliferative in postnatal life.</a:t>
            </a:r>
          </a:p>
        </p:txBody>
      </p:sp>
      <p:sp>
        <p:nvSpPr>
          <p:cNvPr id="22536" name="Footer Placeholder 7">
            <a:extLst>
              <a:ext uri="{FF2B5EF4-FFF2-40B4-BE49-F238E27FC236}">
                <a16:creationId xmlns:a16="http://schemas.microsoft.com/office/drawing/2014/main" id="{2DB90C39-90B4-4844-BD45-E46CF2206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024187" y="6321425"/>
            <a:ext cx="30861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Dr. Nadia Al-Ani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B9E352-64F4-4D28-AD26-4023FCA9A779}"/>
              </a:ext>
            </a:extLst>
          </p:cNvPr>
          <p:cNvSpPr/>
          <p:nvPr/>
        </p:nvSpPr>
        <p:spPr>
          <a:xfrm>
            <a:off x="179634" y="2761037"/>
            <a:ext cx="493425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Ex.: Neurons &amp; Cardiac muscle cells → Injury → Irreversible damage → Scar formation (Fibrosis)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3A82CD1-6D1F-43A4-B62D-D3A412379D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74624"/>
            <a:ext cx="9144000" cy="1016003"/>
          </a:xfrm>
        </p:spPr>
        <p:txBody>
          <a:bodyPr>
            <a:norm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b="1" dirty="0"/>
              <a:t>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           Cells involved in repair: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C0F332F-B3AF-4640-8B28-BDF075BF61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8150" y="1190627"/>
            <a:ext cx="8267700" cy="5165724"/>
          </a:xfrm>
        </p:spPr>
        <p:txBody>
          <a:bodyPr/>
          <a:lstStyle/>
          <a:p>
            <a:pPr algn="l" rtl="0" eaLnBrk="1" hangingPunct="1"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alt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Remnants of injured tissue.</a:t>
            </a:r>
          </a:p>
          <a:p>
            <a:pPr algn="l" rtl="0" eaLnBrk="1" hangingPunct="1">
              <a:spcAft>
                <a:spcPts val="1200"/>
              </a:spcAft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alt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Vascular endothelial cells:</a:t>
            </a:r>
          </a:p>
          <a:p>
            <a:pPr algn="l" rtl="0" eaLnBrk="1" hangingPunct="1"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Forming new blood vessels that provide nutrients needed for the healing process.</a:t>
            </a:r>
          </a:p>
          <a:p>
            <a:pPr algn="l" rtl="0" eaLnBrk="1" hangingPunct="1"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Fibroblasts:</a:t>
            </a:r>
          </a:p>
          <a:p>
            <a:pPr algn="l" rtl="0" eaLnBrk="1" hangingPunct="1"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of fibrous connective tissue.(Scar) </a:t>
            </a:r>
          </a:p>
          <a:p>
            <a:pPr eaLnBrk="1" hangingPunct="1">
              <a:buFontTx/>
              <a:buNone/>
            </a:pPr>
            <a:r>
              <a:rPr lang="en-US" altLang="en-US" sz="3600" dirty="0"/>
              <a:t>		</a:t>
            </a:r>
          </a:p>
        </p:txBody>
      </p:sp>
      <p:sp>
        <p:nvSpPr>
          <p:cNvPr id="23556" name="Footer Placeholder 3">
            <a:extLst>
              <a:ext uri="{FF2B5EF4-FFF2-40B4-BE49-F238E27FC236}">
                <a16:creationId xmlns:a16="http://schemas.microsoft.com/office/drawing/2014/main" id="{307EFFD1-89DD-44EA-9DA3-AF40746FC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Dr. Nadia Al-Ani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6EF434E-8879-4200-AB04-E60F5564DE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   Control of cell proliferation: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493DA0A-6C80-4EFF-8156-432B97BC9B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/>
          <a:lstStyle/>
          <a:p>
            <a:pPr algn="l" rtl="0" eaLnBrk="1" hangingPunct="1">
              <a:spcAft>
                <a:spcPts val="600"/>
              </a:spcAft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proliferation is triggered by:</a:t>
            </a:r>
          </a:p>
          <a:p>
            <a:pPr algn="l" rtl="0" eaLnBrk="1" hangingPunct="1">
              <a:spcAft>
                <a:spcPts val="600"/>
              </a:spcAft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mediators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rtl="0" eaLnBrk="1" hangingPunct="1">
              <a:spcAft>
                <a:spcPts val="600"/>
              </a:spcAft>
              <a:buFontTx/>
              <a:buNone/>
            </a:pPr>
            <a:r>
              <a:rPr lang="en-US" alt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Growth factors, Cytokines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rtl="0" eaLnBrk="1" hangingPunct="1">
              <a:spcAft>
                <a:spcPts val="600"/>
              </a:spcAft>
              <a:buFontTx/>
              <a:buNone/>
            </a:pP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 eaLnBrk="1" hangingPunct="1">
              <a:spcAft>
                <a:spcPts val="600"/>
              </a:spcAft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Stimulation                    Inhibition </a:t>
            </a:r>
          </a:p>
          <a:p>
            <a:pPr algn="ctr" rtl="0" eaLnBrk="1" hangingPunct="1">
              <a:spcAft>
                <a:spcPts val="600"/>
              </a:spcAft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(Growth of cells)</a:t>
            </a:r>
          </a:p>
          <a:p>
            <a:pPr algn="l" rtl="0" eaLnBrk="1" hangingPunct="1">
              <a:spcAft>
                <a:spcPts val="600"/>
              </a:spcAft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Signals from extracellular matrix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(ECM).</a:t>
            </a:r>
          </a:p>
        </p:txBody>
      </p:sp>
      <p:sp>
        <p:nvSpPr>
          <p:cNvPr id="24582" name="Footer Placeholder 5">
            <a:extLst>
              <a:ext uri="{FF2B5EF4-FFF2-40B4-BE49-F238E27FC236}">
                <a16:creationId xmlns:a16="http://schemas.microsoft.com/office/drawing/2014/main" id="{FF98CCFB-1E88-479C-9BEF-C64D7F496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Dr. Nadia Al-Ani </a:t>
            </a:r>
          </a:p>
        </p:txBody>
      </p:sp>
      <p:sp>
        <p:nvSpPr>
          <p:cNvPr id="24580" name="Line 7">
            <a:extLst>
              <a:ext uri="{FF2B5EF4-FFF2-40B4-BE49-F238E27FC236}">
                <a16:creationId xmlns:a16="http://schemas.microsoft.com/office/drawing/2014/main" id="{D6CFE897-ABA4-4DDE-980F-22B565E3D4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95600"/>
            <a:ext cx="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AutoShape 10">
            <a:extLst>
              <a:ext uri="{FF2B5EF4-FFF2-40B4-BE49-F238E27FC236}">
                <a16:creationId xmlns:a16="http://schemas.microsoft.com/office/drawing/2014/main" id="{DC4888E4-726D-4E50-8418-ED25B5E74DC3}"/>
              </a:ext>
            </a:extLst>
          </p:cNvPr>
          <p:cNvSpPr>
            <a:spLocks/>
          </p:cNvSpPr>
          <p:nvPr/>
        </p:nvSpPr>
        <p:spPr bwMode="auto">
          <a:xfrm rot="16200000">
            <a:off x="4267200" y="533400"/>
            <a:ext cx="609600" cy="6705600"/>
          </a:xfrm>
          <a:prstGeom prst="rightBrace">
            <a:avLst>
              <a:gd name="adj1" fmla="val 91667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JO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FC01CD8-A386-43D6-8464-1613C7024C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36524"/>
            <a:ext cx="8839200" cy="914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1. Chemical mediators: Growth factors: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3C7B2A66-5153-4BE4-83B1-F5D0454B6E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2900" y="1165226"/>
            <a:ext cx="8458200" cy="5181600"/>
          </a:xfrm>
        </p:spPr>
        <p:txBody>
          <a:bodyPr>
            <a:normAutofit lnSpcReduction="10000"/>
          </a:bodyPr>
          <a:lstStyle/>
          <a:p>
            <a:pPr algn="l" rtl="0" eaLnBrk="1" hangingPunct="1">
              <a:spcAft>
                <a:spcPts val="600"/>
              </a:spcAft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 secreted by:</a:t>
            </a:r>
          </a:p>
          <a:p>
            <a:pPr algn="l" rtl="0" eaLnBrk="1" hangingPunct="1">
              <a:spcAft>
                <a:spcPts val="600"/>
              </a:spcAft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Leukocytes: At the site of injury. </a:t>
            </a:r>
          </a:p>
          <a:p>
            <a:pPr algn="l" rtl="0" eaLnBrk="1" hangingPunct="1">
              <a:spcAft>
                <a:spcPts val="600"/>
              </a:spcAft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Parenchyma or connective tissue cells.</a:t>
            </a:r>
          </a:p>
          <a:p>
            <a:pPr algn="l" rtl="0" eaLnBrk="1" hangingPunct="1">
              <a:spcAft>
                <a:spcPts val="600"/>
              </a:spcAft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Functions: </a:t>
            </a:r>
          </a:p>
          <a:p>
            <a:pPr algn="l" rtl="0" eaLnBrk="1" hangingPunct="1">
              <a:spcAft>
                <a:spcPts val="600"/>
              </a:spcAft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Stimulate cell division.</a:t>
            </a:r>
          </a:p>
          <a:p>
            <a:pPr algn="l" rtl="0" eaLnBrk="1" hangingPunct="1">
              <a:spcAft>
                <a:spcPts val="600"/>
              </a:spcAft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Promote cell survival. </a:t>
            </a:r>
          </a:p>
          <a:p>
            <a:pPr algn="l" rtl="0" eaLnBrk="1" hangingPunct="1">
              <a:spcAft>
                <a:spcPts val="600"/>
              </a:spcAft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Stimulate migration.</a:t>
            </a:r>
          </a:p>
          <a:p>
            <a:pPr algn="l" rtl="0" eaLnBrk="1" hangingPunct="1">
              <a:spcAft>
                <a:spcPts val="600"/>
              </a:spcAft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Stimulate differentiation.</a:t>
            </a:r>
          </a:p>
          <a:p>
            <a:pPr algn="l" rtl="0" eaLnBrk="1" hangingPunct="1">
              <a:spcAft>
                <a:spcPts val="600"/>
              </a:spcAft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 Enhance  synthesis of collagen by fibroblasts.</a:t>
            </a:r>
          </a:p>
        </p:txBody>
      </p:sp>
      <p:sp>
        <p:nvSpPr>
          <p:cNvPr id="25604" name="Footer Placeholder 3">
            <a:extLst>
              <a:ext uri="{FF2B5EF4-FFF2-40B4-BE49-F238E27FC236}">
                <a16:creationId xmlns:a16="http://schemas.microsoft.com/office/drawing/2014/main" id="{67E8B07A-A69A-44C4-A5D0-A6BDD8FE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Dr. Nadia Al-Ani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>
            <a:extLst>
              <a:ext uri="{FF2B5EF4-FFF2-40B4-BE49-F238E27FC236}">
                <a16:creationId xmlns:a16="http://schemas.microsoft.com/office/drawing/2014/main" id="{808AF8B0-DBA9-40B8-AE38-9362DFF1B7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 rtl="0" eaLnBrk="1" fontAlgn="auto" hangingPunct="1">
              <a:spcAft>
                <a:spcPts val="0"/>
              </a:spcAft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Mechanism of growth factors action:</a:t>
            </a:r>
          </a:p>
        </p:txBody>
      </p:sp>
      <p:sp>
        <p:nvSpPr>
          <p:cNvPr id="26627" name="Rectangle 5">
            <a:extLst>
              <a:ext uri="{FF2B5EF4-FFF2-40B4-BE49-F238E27FC236}">
                <a16:creationId xmlns:a16="http://schemas.microsoft.com/office/drawing/2014/main" id="{21BEC51F-2575-4285-8150-AEA459C2C45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6019800" cy="5791200"/>
          </a:xfrm>
        </p:spPr>
        <p:txBody>
          <a:bodyPr/>
          <a:lstStyle/>
          <a:p>
            <a:pPr rtl="0" eaLnBrk="1" hangingPunct="1"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alt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Stimulate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function of growth control genes. (Proto-oncogenes)</a:t>
            </a:r>
          </a:p>
          <a:p>
            <a:pPr rtl="0" eaLnBrk="1" hangingPunct="1">
              <a:buFontTx/>
              <a:buNone/>
            </a:pP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 eaLnBrk="1" hangingPunct="1"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alt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Stimulate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proliferation of some cells &amp; </a:t>
            </a:r>
            <a:r>
              <a:rPr lang="en-US" alt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inhibit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proliferation of others. </a:t>
            </a:r>
          </a:p>
          <a:p>
            <a:pPr rtl="0" eaLnBrk="1" hangingPunct="1"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rtl="0" eaLnBrk="1" hangingPunct="1"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Have opposite effects on the same cell depending on its concentration.</a:t>
            </a:r>
            <a:r>
              <a:rPr lang="en-US" altLang="en-US" dirty="0"/>
              <a:t>  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26638" name="Footer Placeholder 13">
            <a:extLst>
              <a:ext uri="{FF2B5EF4-FFF2-40B4-BE49-F238E27FC236}">
                <a16:creationId xmlns:a16="http://schemas.microsoft.com/office/drawing/2014/main" id="{DE74E234-DFCD-4A06-8538-D064DDCDE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Dr. Nadia Al-Ani </a:t>
            </a:r>
          </a:p>
        </p:txBody>
      </p:sp>
      <p:sp>
        <p:nvSpPr>
          <p:cNvPr id="26628" name="Oval 7">
            <a:extLst>
              <a:ext uri="{FF2B5EF4-FFF2-40B4-BE49-F238E27FC236}">
                <a16:creationId xmlns:a16="http://schemas.microsoft.com/office/drawing/2014/main" id="{CFFE8459-0326-48AF-9320-482A2B7EC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2275" y="781050"/>
            <a:ext cx="1447800" cy="1295400"/>
          </a:xfrm>
          <a:prstGeom prst="ellipse">
            <a:avLst/>
          </a:prstGeom>
          <a:solidFill>
            <a:srgbClr val="DEC9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JO" altLang="en-US"/>
          </a:p>
        </p:txBody>
      </p:sp>
      <p:sp>
        <p:nvSpPr>
          <p:cNvPr id="26629" name="Oval 8">
            <a:extLst>
              <a:ext uri="{FF2B5EF4-FFF2-40B4-BE49-F238E27FC236}">
                <a16:creationId xmlns:a16="http://schemas.microsoft.com/office/drawing/2014/main" id="{A61F20E2-E5D7-4A63-9E6E-007ACC227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009650"/>
            <a:ext cx="7620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JO" altLang="en-US" dirty="0"/>
          </a:p>
        </p:txBody>
      </p:sp>
      <p:sp>
        <p:nvSpPr>
          <p:cNvPr id="26630" name="Freeform 9">
            <a:extLst>
              <a:ext uri="{FF2B5EF4-FFF2-40B4-BE49-F238E27FC236}">
                <a16:creationId xmlns:a16="http://schemas.microsoft.com/office/drawing/2014/main" id="{11CC71CB-6160-4CB1-9406-44391130EBBF}"/>
              </a:ext>
            </a:extLst>
          </p:cNvPr>
          <p:cNvSpPr>
            <a:spLocks/>
          </p:cNvSpPr>
          <p:nvPr/>
        </p:nvSpPr>
        <p:spPr bwMode="auto">
          <a:xfrm>
            <a:off x="7362825" y="1142922"/>
            <a:ext cx="266700" cy="533400"/>
          </a:xfrm>
          <a:custGeom>
            <a:avLst/>
            <a:gdLst>
              <a:gd name="T0" fmla="*/ 2147483647 w 168"/>
              <a:gd name="T1" fmla="*/ 0 h 336"/>
              <a:gd name="T2" fmla="*/ 2147483647 w 168"/>
              <a:gd name="T3" fmla="*/ 2147483647 h 336"/>
              <a:gd name="T4" fmla="*/ 2147483647 w 168"/>
              <a:gd name="T5" fmla="*/ 2147483647 h 336"/>
              <a:gd name="T6" fmla="*/ 2147483647 w 168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168"/>
              <a:gd name="T13" fmla="*/ 0 h 336"/>
              <a:gd name="T14" fmla="*/ 168 w 168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" h="336">
                <a:moveTo>
                  <a:pt x="64" y="0"/>
                </a:moveTo>
                <a:cubicBezTo>
                  <a:pt x="32" y="52"/>
                  <a:pt x="0" y="104"/>
                  <a:pt x="16" y="144"/>
                </a:cubicBezTo>
                <a:cubicBezTo>
                  <a:pt x="32" y="184"/>
                  <a:pt x="152" y="208"/>
                  <a:pt x="160" y="240"/>
                </a:cubicBezTo>
                <a:cubicBezTo>
                  <a:pt x="168" y="272"/>
                  <a:pt x="80" y="320"/>
                  <a:pt x="64" y="336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1" name="Line 10">
            <a:extLst>
              <a:ext uri="{FF2B5EF4-FFF2-40B4-BE49-F238E27FC236}">
                <a16:creationId xmlns:a16="http://schemas.microsoft.com/office/drawing/2014/main" id="{CADEF796-F3FE-41D5-A941-AE47EA4B9C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1295400"/>
            <a:ext cx="1219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2" name="Text Box 13">
            <a:extLst>
              <a:ext uri="{FF2B5EF4-FFF2-40B4-BE49-F238E27FC236}">
                <a16:creationId xmlns:a16="http://schemas.microsoft.com/office/drawing/2014/main" id="{D3B6202B-5F46-4B60-85D7-89ACE57D6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650" y="3505358"/>
            <a:ext cx="356235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Proto-oncogene</a:t>
            </a:r>
          </a:p>
          <a:p>
            <a:pPr algn="ctr" eaLnBrk="1" hangingPunct="1"/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Mutations</a:t>
            </a:r>
          </a:p>
          <a:p>
            <a:pPr algn="ctr"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</a:p>
          <a:p>
            <a:pPr algn="ctr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Oncogenesis</a:t>
            </a:r>
          </a:p>
          <a:p>
            <a:pPr lvl="0" algn="ctr"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Uncontrolled cell    </a:t>
            </a:r>
          </a:p>
          <a:p>
            <a:pPr algn="ctr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proliferation= Cancer</a:t>
            </a:r>
          </a:p>
        </p:txBody>
      </p:sp>
      <p:sp>
        <p:nvSpPr>
          <p:cNvPr id="26635" name="AutoShape 17">
            <a:extLst>
              <a:ext uri="{FF2B5EF4-FFF2-40B4-BE49-F238E27FC236}">
                <a16:creationId xmlns:a16="http://schemas.microsoft.com/office/drawing/2014/main" id="{D9D3DF44-5142-40BD-A653-9F882CF6E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228849"/>
            <a:ext cx="457200" cy="6096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JO" altLang="en-US"/>
          </a:p>
        </p:txBody>
      </p:sp>
      <p:sp>
        <p:nvSpPr>
          <p:cNvPr id="26636" name="Text Box 18">
            <a:extLst>
              <a:ext uri="{FF2B5EF4-FFF2-40B4-BE49-F238E27FC236}">
                <a16:creationId xmlns:a16="http://schemas.microsoft.com/office/drawing/2014/main" id="{B4BC236B-3DF9-4C57-90D5-76033C578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925" y="2781300"/>
            <a:ext cx="220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</a:p>
        </p:txBody>
      </p:sp>
      <p:sp>
        <p:nvSpPr>
          <p:cNvPr id="26637" name="Line 19">
            <a:extLst>
              <a:ext uri="{FF2B5EF4-FFF2-40B4-BE49-F238E27FC236}">
                <a16:creationId xmlns:a16="http://schemas.microsoft.com/office/drawing/2014/main" id="{148E9491-8F9B-4BBB-9FFF-EA8B94C1FB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505200"/>
            <a:ext cx="3048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1E1A117B-319B-43F3-B6C0-CDC6D2AC98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0025"/>
            <a:ext cx="9144000" cy="838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Mechanism of growth factors action: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C8F3C2A-B14C-41C7-AAB6-F0E56BAF85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216025"/>
            <a:ext cx="8534400" cy="5441950"/>
          </a:xfrm>
        </p:spPr>
        <p:txBody>
          <a:bodyPr>
            <a:normAutofit lnSpcReduction="10000"/>
          </a:bodyPr>
          <a:lstStyle/>
          <a:p>
            <a:pPr marL="240030" indent="0">
              <a:spcAft>
                <a:spcPts val="600"/>
              </a:spcAft>
              <a:buNone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Act as 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extra-cellular signals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binding to receptors on the cell surface or inside the cell. (Intracellular) </a:t>
            </a:r>
          </a:p>
          <a:p>
            <a:pPr marL="240030" indent="0">
              <a:spcAft>
                <a:spcPts val="600"/>
              </a:spcAft>
              <a:buNone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Activation of receptor → Series of events → Stimulation of gene expression. </a:t>
            </a:r>
          </a:p>
          <a:p>
            <a:pPr marL="411480" algn="l" rtl="0" eaLnBrk="1" fontAlgn="auto" hangingPunct="1">
              <a:spcAft>
                <a:spcPts val="600"/>
              </a:spcAft>
              <a:buFontTx/>
              <a:buNone/>
              <a:defRPr/>
            </a:pP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411480" algn="l" rtl="0" eaLnBrk="1" fontAlgn="auto" hangingPunct="1">
              <a:spcAft>
                <a:spcPts val="600"/>
              </a:spcAft>
              <a:buFontTx/>
              <a:buNone/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Signaling occur as:</a:t>
            </a:r>
          </a:p>
          <a:p>
            <a:pPr marL="411480" algn="l" rtl="0" eaLnBrk="1" fontAlgn="auto" hangingPunct="1">
              <a:spcAft>
                <a:spcPts val="600"/>
              </a:spcAft>
              <a:buFontTx/>
              <a:buNone/>
              <a:defRPr/>
            </a:pP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Autocrine: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Act directly on the same cell.</a:t>
            </a:r>
          </a:p>
          <a:p>
            <a:pPr marL="411480" algn="l" rtl="0" eaLnBrk="1" fontAlgn="auto" hangingPunct="1">
              <a:spcAft>
                <a:spcPts val="600"/>
              </a:spcAft>
              <a:buFontTx/>
              <a:buNone/>
              <a:defRPr/>
            </a:pP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Paracrine: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Act on adjacent cells.</a:t>
            </a:r>
          </a:p>
          <a:p>
            <a:pPr marL="411480" algn="l" rtl="0" eaLnBrk="1" fontAlgn="auto" hangingPunct="1">
              <a:spcAft>
                <a:spcPts val="600"/>
              </a:spcAft>
              <a:buFontTx/>
              <a:buNone/>
              <a:defRPr/>
            </a:pP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Endocrine: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Act on cell over a greater distance.</a:t>
            </a:r>
            <a:r>
              <a:rPr lang="en-US" sz="2400" dirty="0"/>
              <a:t> </a:t>
            </a:r>
          </a:p>
        </p:txBody>
      </p:sp>
      <p:sp>
        <p:nvSpPr>
          <p:cNvPr id="27654" name="Footer Placeholder 7">
            <a:extLst>
              <a:ext uri="{FF2B5EF4-FFF2-40B4-BE49-F238E27FC236}">
                <a16:creationId xmlns:a16="http://schemas.microsoft.com/office/drawing/2014/main" id="{507163FB-E99E-4E20-A70D-A278BE4AC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Dr. Nadia Al-Ani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>
            <a:extLst>
              <a:ext uri="{FF2B5EF4-FFF2-40B4-BE49-F238E27FC236}">
                <a16:creationId xmlns:a16="http://schemas.microsoft.com/office/drawing/2014/main" id="{456A1284-3EA0-4C88-9C82-BA1474648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3521076"/>
            <a:ext cx="330993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>
            <a:extLst>
              <a:ext uri="{FF2B5EF4-FFF2-40B4-BE49-F238E27FC236}">
                <a16:creationId xmlns:a16="http://schemas.microsoft.com/office/drawing/2014/main" id="{B9BABAC2-A73E-4584-AB0A-E8F6ED40E3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Autofit/>
          </a:bodyPr>
          <a:lstStyle/>
          <a:p>
            <a:pPr algn="ctr" rtl="0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2. Extracellular matrix (ECM) &amp; cell-matrix interactions: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676C715-C28B-4EFA-BD67-0B49829F22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077200" cy="4267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Dynamic, constantly remodeling macromolecular  complex  synthesized locally as a network surrounding the cells.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rtl="0" eaLnBrk="1" hangingPunct="1">
              <a:buFontTx/>
              <a:buNone/>
            </a:pP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ECM occurs  in two forms:</a:t>
            </a:r>
          </a:p>
          <a:p>
            <a:pPr algn="l" rtl="0" eaLnBrk="1" hangingPunct="1"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Interstitial matrix.</a:t>
            </a:r>
          </a:p>
          <a:p>
            <a:pPr algn="l" rtl="0" eaLnBrk="1" hangingPunct="1"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Basement membrane.</a:t>
            </a:r>
          </a:p>
        </p:txBody>
      </p:sp>
      <p:sp>
        <p:nvSpPr>
          <p:cNvPr id="28677" name="Footer Placeholder 4">
            <a:extLst>
              <a:ext uri="{FF2B5EF4-FFF2-40B4-BE49-F238E27FC236}">
                <a16:creationId xmlns:a16="http://schemas.microsoft.com/office/drawing/2014/main" id="{E0D0B892-104E-4055-9BE0-F5CB79A7C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Dr. Nadia Al-Ani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D0A13-76DC-4571-A2F1-40A61E5C1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Healing and Repair</a:t>
            </a:r>
            <a:endParaRPr lang="ar-JO" sz="6600" dirty="0">
              <a:solidFill>
                <a:schemeClr val="tx2">
                  <a:satMod val="2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B065BB56-8434-46BC-82AC-6AA418074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219200"/>
            <a:ext cx="8763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Restoration of tissue architecture &amp; function after injury.</a:t>
            </a: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b="1" dirty="0"/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Repair Include: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Proliferation of different types of cells. 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Close interactions between these cells  &amp; extracellular matrix. (ECM)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/>
            <a:endParaRPr lang="ar-JO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0" name="Footer Placeholder 3">
            <a:extLst>
              <a:ext uri="{FF2B5EF4-FFF2-40B4-BE49-F238E27FC236}">
                <a16:creationId xmlns:a16="http://schemas.microsoft.com/office/drawing/2014/main" id="{E49A5DB3-565D-4396-AE39-47B0A17E8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Dr. Nadia Al-Ani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648C700-8BE4-43BB-893F-08D5B97E82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1. Interstitial Matrix: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473B988F-76E5-4B38-8AC9-705B4DE03C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5275" y="838200"/>
            <a:ext cx="8534400" cy="5883276"/>
          </a:xfrm>
        </p:spPr>
        <p:txBody>
          <a:bodyPr>
            <a:normAutofit fontScale="92500" lnSpcReduction="10000"/>
          </a:bodyPr>
          <a:lstStyle/>
          <a:p>
            <a:pPr marL="0" indent="0" algn="l" rtl="0" eaLnBrk="1" hangingPunct="1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 in:</a:t>
            </a:r>
          </a:p>
          <a:p>
            <a:pPr algn="l" rtl="0"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spaces between the cells in C.T. </a:t>
            </a:r>
          </a:p>
          <a:p>
            <a:pPr algn="l" rtl="0"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epithelium &amp; supportive  vascular  &amp; </a:t>
            </a:r>
          </a:p>
          <a:p>
            <a:pPr algn="l" rtl="0"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smooth muscle structures.</a:t>
            </a:r>
          </a:p>
          <a:p>
            <a:pPr algn="l" rtl="0"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Synthesized by: Fibroblasts. (Mesenchymal cells)</a:t>
            </a:r>
          </a:p>
          <a:p>
            <a:pPr algn="l" rtl="0" eaLnBrk="1" hangingPunct="1">
              <a:lnSpc>
                <a:spcPct val="90000"/>
              </a:lnSpc>
              <a:spcAft>
                <a:spcPts val="600"/>
              </a:spcAft>
            </a:pP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hangingPunct="1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components: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Collagens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Fibronectin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Elastin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Proteoglycans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Hyaluronate</a:t>
            </a:r>
            <a:r>
              <a:rPr lang="en-US" altLang="en-US" sz="2000" dirty="0"/>
              <a:t> </a:t>
            </a:r>
          </a:p>
        </p:txBody>
      </p:sp>
      <p:sp>
        <p:nvSpPr>
          <p:cNvPr id="29701" name="Footer Placeholder 4">
            <a:extLst>
              <a:ext uri="{FF2B5EF4-FFF2-40B4-BE49-F238E27FC236}">
                <a16:creationId xmlns:a16="http://schemas.microsoft.com/office/drawing/2014/main" id="{24BFA1F1-EA2B-4572-A2AE-98A98BA7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Dr. Nadia Al-Ani </a:t>
            </a:r>
          </a:p>
        </p:txBody>
      </p:sp>
      <p:pic>
        <p:nvPicPr>
          <p:cNvPr id="29700" name="Picture 4">
            <a:extLst>
              <a:ext uri="{FF2B5EF4-FFF2-40B4-BE49-F238E27FC236}">
                <a16:creationId xmlns:a16="http://schemas.microsoft.com/office/drawing/2014/main" id="{F44C93B3-DD0B-434C-B041-3EBCFD775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338" y="3962400"/>
            <a:ext cx="412066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>
            <a:extLst>
              <a:ext uri="{FF2B5EF4-FFF2-40B4-BE49-F238E27FC236}">
                <a16:creationId xmlns:a16="http://schemas.microsoft.com/office/drawing/2014/main" id="{EAB35392-B7A0-4A22-BAC1-CE970741E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338885"/>
            <a:ext cx="8610600" cy="351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>
            <a:extLst>
              <a:ext uri="{FF2B5EF4-FFF2-40B4-BE49-F238E27FC236}">
                <a16:creationId xmlns:a16="http://schemas.microsoft.com/office/drawing/2014/main" id="{8CE7479C-C3D3-4554-B615-F0CF441DF0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" y="95250"/>
            <a:ext cx="8610600" cy="990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2. Basement Membrane: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2BB56A3-0D51-40D9-941A-AF2AB43FA8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6700" y="990600"/>
            <a:ext cx="8610600" cy="3384551"/>
          </a:xfrm>
        </p:spPr>
        <p:txBody>
          <a:bodyPr>
            <a:normAutofit/>
          </a:bodyPr>
          <a:lstStyle/>
          <a:p>
            <a:pPr algn="l" rtl="0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Lies beneath the epithelium.</a:t>
            </a:r>
          </a:p>
          <a:p>
            <a:pPr algn="l" rtl="0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Synthesized by overlying epithelium &amp; the underlying  mesenchymal  cells.</a:t>
            </a:r>
          </a:p>
          <a:p>
            <a:pPr algn="l" rtl="0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a plate-like "chicken wire" mesh.</a:t>
            </a:r>
          </a:p>
          <a:p>
            <a:pPr algn="l" rtl="0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components: Type IV collagen &amp; laminin.</a:t>
            </a:r>
          </a:p>
        </p:txBody>
      </p:sp>
      <p:sp>
        <p:nvSpPr>
          <p:cNvPr id="30725" name="Footer Placeholder 4">
            <a:extLst>
              <a:ext uri="{FF2B5EF4-FFF2-40B4-BE49-F238E27FC236}">
                <a16:creationId xmlns:a16="http://schemas.microsoft.com/office/drawing/2014/main" id="{7A74DF31-33C5-4401-8A18-D79CA11AD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Dr. Nadia Al-Ani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5" descr="Click to view full size">
            <a:hlinkClick r:id="rId2" action="ppaction://hlinkfile"/>
            <a:extLst>
              <a:ext uri="{FF2B5EF4-FFF2-40B4-BE49-F238E27FC236}">
                <a16:creationId xmlns:a16="http://schemas.microsoft.com/office/drawing/2014/main" id="{F2516C02-BB31-4F95-BEB7-270DBF0E32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18430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JO" altLang="en-US"/>
          </a:p>
        </p:txBody>
      </p:sp>
      <p:pic>
        <p:nvPicPr>
          <p:cNvPr id="31747" name="Picture 4">
            <a:extLst>
              <a:ext uri="{FF2B5EF4-FFF2-40B4-BE49-F238E27FC236}">
                <a16:creationId xmlns:a16="http://schemas.microsoft.com/office/drawing/2014/main" id="{7F128B0D-16C0-4B3D-8238-C30791EA1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37" y="2514605"/>
            <a:ext cx="8861526" cy="428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6">
            <a:extLst>
              <a:ext uri="{FF2B5EF4-FFF2-40B4-BE49-F238E27FC236}">
                <a16:creationId xmlns:a16="http://schemas.microsoft.com/office/drawing/2014/main" id="{5C4315B0-DD93-4559-9D95-693A6195E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3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JO" alt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84A8EC4-6777-4936-9ADF-AF995EADD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60324"/>
            <a:ext cx="8839200" cy="2530472"/>
          </a:xfrm>
        </p:spPr>
        <p:txBody>
          <a:bodyPr>
            <a:norm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Components of  extracellular matrix (ECM):</a:t>
            </a:r>
            <a:b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Collagens, proteoglycans, &amp; adhesive glycoproteins. B.M. &amp; interstitial ECM differ in composition and architecture. Epithelial  &amp; mesenchymal cells (e.g., fibroblasts) interact with ECM through integrins. </a:t>
            </a:r>
            <a:endParaRPr lang="ar-JO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0" name="Footer Placeholder 5">
            <a:extLst>
              <a:ext uri="{FF2B5EF4-FFF2-40B4-BE49-F238E27FC236}">
                <a16:creationId xmlns:a16="http://schemas.microsoft.com/office/drawing/2014/main" id="{02B4C73E-5B65-4FBB-A5AE-5E3C37421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Dr. Nadia Al-Ani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82CB4A6B-C273-4960-A2E5-3DE877FE42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>
            <a:normAutofit/>
          </a:bodyPr>
          <a:lstStyle/>
          <a:p>
            <a:pPr algn="ctr" rtl="0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Functions of the ECM</a:t>
            </a:r>
            <a:endParaRPr lang="en-US" sz="4000" dirty="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E7680996-CCF6-42E5-8DD6-B080383471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54111"/>
            <a:ext cx="8229600" cy="5322889"/>
          </a:xfrm>
        </p:spPr>
        <p:txBody>
          <a:bodyPr>
            <a:normAutofit lnSpcReduction="10000"/>
          </a:bodyPr>
          <a:lstStyle/>
          <a:p>
            <a:pPr marL="411480" algn="l" rtl="0" eaLnBrk="1" fontAlgn="auto" hangingPunct="1">
              <a:spcAft>
                <a:spcPts val="600"/>
              </a:spcAft>
              <a:buFont typeface="Wingdings"/>
              <a:buNone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1- Space filler around the cells. </a:t>
            </a:r>
          </a:p>
          <a:p>
            <a:pPr marL="411480" algn="l" rtl="0" eaLnBrk="1" fontAlgn="auto" hangingPunct="1">
              <a:spcAft>
                <a:spcPts val="600"/>
              </a:spcAft>
              <a:buFont typeface="Wingdings"/>
              <a:buNone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2- Mechanical support for cell anchorage &amp; migration. </a:t>
            </a:r>
          </a:p>
          <a:p>
            <a:pPr marL="411480" algn="l" rtl="0" eaLnBrk="1" fontAlgn="auto" hangingPunct="1">
              <a:spcAft>
                <a:spcPts val="600"/>
              </a:spcAft>
              <a:buFontTx/>
              <a:buNone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3- Control of cell growth by signaling through cellular receptors.</a:t>
            </a:r>
          </a:p>
          <a:p>
            <a:pPr marL="411480" algn="l" rtl="0" eaLnBrk="1" fontAlgn="auto" hangingPunct="1">
              <a:spcAft>
                <a:spcPts val="600"/>
              </a:spcAft>
              <a:buFontTx/>
              <a:buNone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4- Maintenance of cell differentiation. </a:t>
            </a:r>
          </a:p>
          <a:p>
            <a:pPr marL="411480" algn="l" rtl="0" eaLnBrk="1" fontAlgn="auto" hangingPunct="1">
              <a:spcAft>
                <a:spcPts val="600"/>
              </a:spcAft>
              <a:buFontTx/>
              <a:buNone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5-Framework for tissue renewal or repair.</a:t>
            </a:r>
          </a:p>
          <a:p>
            <a:pPr marL="1040130" lvl="1" indent="-457200">
              <a:spcAft>
                <a:spcPts val="600"/>
              </a:spcAft>
              <a:defRPr/>
            </a:pPr>
            <a:r>
              <a:rPr lang="en-US" sz="2900" dirty="0"/>
              <a:t>No ECM damage → Regeneration</a:t>
            </a:r>
          </a:p>
          <a:p>
            <a:pPr marL="1040130" lvl="1" indent="-457200">
              <a:spcAft>
                <a:spcPts val="600"/>
              </a:spcAft>
              <a:defRPr/>
            </a:pPr>
            <a:r>
              <a:rPr lang="en-US" sz="3200" dirty="0"/>
              <a:t>Damage of ECM → Collagen deposition &amp; scar formation</a:t>
            </a:r>
          </a:p>
          <a:p>
            <a:pPr marL="411480" algn="l" rtl="0" eaLnBrk="1" fontAlgn="auto" hangingPunct="1">
              <a:spcAft>
                <a:spcPts val="600"/>
              </a:spcAft>
              <a:buFontTx/>
              <a:buNone/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6" name="Footer Placeholder 7">
            <a:extLst>
              <a:ext uri="{FF2B5EF4-FFF2-40B4-BE49-F238E27FC236}">
                <a16:creationId xmlns:a16="http://schemas.microsoft.com/office/drawing/2014/main" id="{64BB8C30-2D5B-43EC-ABE0-1C852D394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Dr. Nadia Al-Ani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82CB4A6B-C273-4960-A2E5-3DE877FE42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>
            <a:normAutofit/>
          </a:bodyPr>
          <a:lstStyle/>
          <a:p>
            <a:pPr algn="ctr" rtl="0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Functions of the ECM</a:t>
            </a:r>
            <a:endParaRPr lang="en-US" sz="4000" dirty="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E7680996-CCF6-42E5-8DD6-B080383471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54111"/>
            <a:ext cx="8229600" cy="5202239"/>
          </a:xfrm>
        </p:spPr>
        <p:txBody>
          <a:bodyPr>
            <a:normAutofit/>
          </a:bodyPr>
          <a:lstStyle/>
          <a:p>
            <a:pPr marL="411480">
              <a:spcAft>
                <a:spcPts val="600"/>
              </a:spcAft>
              <a:buNone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6- Establishment of tissue microenvironments: </a:t>
            </a:r>
          </a:p>
          <a:p>
            <a:pPr marL="411480">
              <a:spcAft>
                <a:spcPts val="600"/>
              </a:spcAft>
              <a:buNone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Basement membrane acts as a boundary between epithelium &amp; underlying C.T. </a:t>
            </a:r>
          </a:p>
          <a:p>
            <a:pPr marL="411480">
              <a:spcAft>
                <a:spcPts val="600"/>
              </a:spcAft>
              <a:buNone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7- Storage of Growth factors: </a:t>
            </a:r>
          </a:p>
          <a:p>
            <a:pPr marL="411480">
              <a:spcAft>
                <a:spcPts val="600"/>
              </a:spcAft>
              <a:buNone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Fibroblast growth factor (FGF) → Excreted &amp; stored in ECM → Rapid deployment of growth factors after local injury, or during regeneration.</a:t>
            </a:r>
          </a:p>
        </p:txBody>
      </p:sp>
      <p:sp>
        <p:nvSpPr>
          <p:cNvPr id="32776" name="Footer Placeholder 7">
            <a:extLst>
              <a:ext uri="{FF2B5EF4-FFF2-40B4-BE49-F238E27FC236}">
                <a16:creationId xmlns:a16="http://schemas.microsoft.com/office/drawing/2014/main" id="{64BB8C30-2D5B-43EC-ABE0-1C852D394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Dr. Nadia Al-Ani </a:t>
            </a:r>
          </a:p>
        </p:txBody>
      </p:sp>
    </p:spTree>
    <p:extLst>
      <p:ext uri="{BB962C8B-B14F-4D97-AF65-F5344CB8AC3E}">
        <p14:creationId xmlns:p14="http://schemas.microsoft.com/office/powerpoint/2010/main" val="3718674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A60D2EF9-5A5A-40F7-9ECB-29BAF2A920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6999"/>
            <a:ext cx="8229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               Wound healing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9888DE1-228D-4A03-8A29-34CAA4FE53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273176"/>
            <a:ext cx="8534400" cy="5486400"/>
          </a:xfrm>
        </p:spPr>
        <p:txBody>
          <a:bodyPr>
            <a:normAutofit lnSpcReduction="10000"/>
          </a:bodyPr>
          <a:lstStyle/>
          <a:p>
            <a:pPr marL="411480"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Healing process involve:</a:t>
            </a:r>
          </a:p>
          <a:p>
            <a:pPr marL="411480"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(1) Inflammation. </a:t>
            </a:r>
          </a:p>
          <a:p>
            <a:pPr marL="411480"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(2) Formation of granulation tissue. </a:t>
            </a: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(3) ECM deposition.</a:t>
            </a: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(4) Remodeling.</a:t>
            </a: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240030" indent="0">
              <a:buNone/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Healing of any wound occurs by two type of repair: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1. First Intention: Primary union.</a:t>
            </a: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 Second Intention: Secondary union.</a:t>
            </a:r>
          </a:p>
        </p:txBody>
      </p:sp>
      <p:sp>
        <p:nvSpPr>
          <p:cNvPr id="34820" name="Footer Placeholder 3">
            <a:extLst>
              <a:ext uri="{FF2B5EF4-FFF2-40B4-BE49-F238E27FC236}">
                <a16:creationId xmlns:a16="http://schemas.microsoft.com/office/drawing/2014/main" id="{DE6EBECC-E59B-4ABE-BF02-000E0F809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Dr. Nadia Al-Ani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E86640A-9BB7-4F43-960C-2A336EB718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10200" y="1295400"/>
            <a:ext cx="2286000" cy="838200"/>
          </a:xfrm>
        </p:spPr>
        <p:txBody>
          <a:bodyPr/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E890DF3-7B9C-40F5-B2D2-E155B74E09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629400" y="2840385"/>
            <a:ext cx="2362200" cy="1981200"/>
          </a:xfrm>
        </p:spPr>
        <p:txBody>
          <a:bodyPr>
            <a:normAutofit fontScale="92500"/>
          </a:bodyPr>
          <a:lstStyle/>
          <a:p>
            <a:pPr algn="l" rtl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Severe injury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</a:p>
          <a:p>
            <a:pPr algn="l" rtl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Damage to C.T. </a:t>
            </a:r>
          </a:p>
          <a:p>
            <a:pPr algn="l" rtl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2800" b="1" u="sng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Repair:</a:t>
            </a:r>
          </a:p>
          <a:p>
            <a:pPr algn="l" rtl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Scar formation.</a:t>
            </a:r>
          </a:p>
        </p:txBody>
      </p:sp>
      <p:sp>
        <p:nvSpPr>
          <p:cNvPr id="35847" name="Footer Placeholder 6">
            <a:extLst>
              <a:ext uri="{FF2B5EF4-FFF2-40B4-BE49-F238E27FC236}">
                <a16:creationId xmlns:a16="http://schemas.microsoft.com/office/drawing/2014/main" id="{769F20A3-7E16-478E-A0B1-5E2CE516A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Dr. Nadia Al-Ani </a:t>
            </a:r>
          </a:p>
        </p:txBody>
      </p:sp>
      <p:pic>
        <p:nvPicPr>
          <p:cNvPr id="35844" name="Picture 4">
            <a:extLst>
              <a:ext uri="{FF2B5EF4-FFF2-40B4-BE49-F238E27FC236}">
                <a16:creationId xmlns:a16="http://schemas.microsoft.com/office/drawing/2014/main" id="{8CF282BA-4B66-476E-9E43-43B8EFE6F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19200"/>
            <a:ext cx="3962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4">
            <a:extLst>
              <a:ext uri="{FF2B5EF4-FFF2-40B4-BE49-F238E27FC236}">
                <a16:creationId xmlns:a16="http://schemas.microsoft.com/office/drawing/2014/main" id="{1E8479E6-998E-449F-A023-3FCF154FF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2840385"/>
            <a:ext cx="25908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Mild injury: </a:t>
            </a:r>
          </a:p>
          <a:p>
            <a:pPr eaLnBrk="1" hangingPunct="1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Epithelium:    </a:t>
            </a:r>
          </a:p>
          <a:p>
            <a:pPr eaLnBrk="1" hangingPunct="1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Damaged.      </a:t>
            </a:r>
          </a:p>
          <a:p>
            <a:pPr eaLnBrk="1" hangingPunct="1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Underlying T.:   </a:t>
            </a:r>
          </a:p>
          <a:p>
            <a:pPr eaLnBrk="1" hangingPunct="1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damage.</a:t>
            </a:r>
          </a:p>
          <a:p>
            <a:pPr eaLnBrk="1" hangingPunct="1"/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Repair:    </a:t>
            </a:r>
          </a:p>
          <a:p>
            <a:pPr eaLnBrk="1" hangingPunct="1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Regeneration. </a:t>
            </a:r>
            <a:endParaRPr lang="ar-JO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2CCCA7-E4E7-40D3-96BA-748525A4C89B}"/>
              </a:ext>
            </a:extLst>
          </p:cNvPr>
          <p:cNvSpPr/>
          <p:nvPr/>
        </p:nvSpPr>
        <p:spPr>
          <a:xfrm>
            <a:off x="98425" y="0"/>
            <a:ext cx="9045575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Mechanisms of tissue repair: </a:t>
            </a:r>
          </a:p>
          <a:p>
            <a:pPr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       Regeneration &amp; scar formation.</a:t>
            </a:r>
          </a:p>
          <a:p>
            <a:pPr>
              <a:defRPr/>
            </a:pPr>
            <a:endParaRPr lang="ar-JO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B46C4B6A-B66A-4CE4-B631-A8786C7CEB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95273"/>
            <a:ext cx="9144000" cy="762000"/>
          </a:xfrm>
        </p:spPr>
        <p:txBody>
          <a:bodyPr>
            <a:normAutofit fontScale="90000"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                    Two facts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FC422527-F326-4529-885F-39A59FE009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73175"/>
            <a:ext cx="8458200" cy="4876800"/>
          </a:xfrm>
        </p:spPr>
        <p:txBody>
          <a:bodyPr>
            <a:normAutofit lnSpcReduction="10000"/>
          </a:bodyPr>
          <a:lstStyle/>
          <a:p>
            <a:pPr algn="l" rtl="0" eaLnBrk="1" hangingPunct="1"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Healing of tissue wounds  occurs by: </a:t>
            </a:r>
          </a:p>
          <a:p>
            <a:pPr algn="l" rtl="0" eaLnBrk="1" hangingPunct="1">
              <a:buFontTx/>
              <a:buNone/>
            </a:pP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Granulation tissue formation &amp; scarring. </a:t>
            </a:r>
          </a:p>
          <a:p>
            <a:pPr algn="l" rtl="0" eaLnBrk="1" hangingPunct="1">
              <a:buFontTx/>
              <a:buNone/>
            </a:pP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The difference between primary &amp; secondary union are </a:t>
            </a:r>
            <a:r>
              <a:rPr lang="en-US" alt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quantitative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not qualitative:</a:t>
            </a:r>
          </a:p>
          <a:p>
            <a:pPr algn="l" rtl="0" eaLnBrk="1" hangingPunct="1"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i.e.: The same elements are involved but their proportions are different.(Quantity)</a:t>
            </a:r>
          </a:p>
        </p:txBody>
      </p:sp>
      <p:sp>
        <p:nvSpPr>
          <p:cNvPr id="36868" name="Footer Placeholder 3">
            <a:extLst>
              <a:ext uri="{FF2B5EF4-FFF2-40B4-BE49-F238E27FC236}">
                <a16:creationId xmlns:a16="http://schemas.microsoft.com/office/drawing/2014/main" id="{E9CEF0CF-0CB8-4D96-8FA9-310E219C5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Dr. Nadia Al-Ani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98FE7-DB24-42DB-B25D-53FDAFE3F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JO"/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ADB01F55-D8D6-40A0-9A69-A1A5EC862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altLang="en-US"/>
          </a:p>
        </p:txBody>
      </p:sp>
      <p:sp>
        <p:nvSpPr>
          <p:cNvPr id="37894" name="Footer Placeholder 5">
            <a:extLst>
              <a:ext uri="{FF2B5EF4-FFF2-40B4-BE49-F238E27FC236}">
                <a16:creationId xmlns:a16="http://schemas.microsoft.com/office/drawing/2014/main" id="{453A8022-11C3-4C63-9217-2D051B911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Dr. Nadia Al-Ani </a:t>
            </a:r>
          </a:p>
        </p:txBody>
      </p:sp>
      <p:pic>
        <p:nvPicPr>
          <p:cNvPr id="37892" name="Picture 2">
            <a:extLst>
              <a:ext uri="{FF2B5EF4-FFF2-40B4-BE49-F238E27FC236}">
                <a16:creationId xmlns:a16="http://schemas.microsoft.com/office/drawing/2014/main" id="{144818F9-2EEE-4348-BEEB-987357DFF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877263A-09FC-43D3-ADF8-31E0AF65EF62}"/>
              </a:ext>
            </a:extLst>
          </p:cNvPr>
          <p:cNvSpPr/>
          <p:nvPr/>
        </p:nvSpPr>
        <p:spPr>
          <a:xfrm>
            <a:off x="3352800" y="1295400"/>
            <a:ext cx="26892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latin typeface="Aharoni" pitchFamily="2" charset="-79"/>
                <a:cs typeface="Aharoni" pitchFamily="2" charset="-79"/>
              </a:rPr>
              <a:t>THANK YOU</a:t>
            </a:r>
            <a:endParaRPr lang="ar-JO" sz="3200" dirty="0">
              <a:latin typeface="Aharoni" pitchFamily="2" charset="-79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44168EE-EC59-40B6-A656-BCAF1136F5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26999"/>
            <a:ext cx="9144000" cy="609600"/>
          </a:xfrm>
        </p:spPr>
        <p:txBody>
          <a:bodyPr>
            <a:noAutofit/>
          </a:bodyPr>
          <a:lstStyle/>
          <a:p>
            <a:pPr algn="ctr" rtl="0"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Types of Healing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AAA7311-2DAE-4617-AC8D-48DD31BC8D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2900" y="777876"/>
            <a:ext cx="8458200" cy="5943600"/>
          </a:xfrm>
        </p:spPr>
        <p:txBody>
          <a:bodyPr>
            <a:normAutofit/>
          </a:bodyPr>
          <a:lstStyle/>
          <a:p>
            <a:pPr marL="411480" algn="l" rtl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1-  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Healing by Regeneration: </a:t>
            </a:r>
          </a:p>
          <a:p>
            <a:pPr marL="240030" indent="0">
              <a:buNone/>
              <a:defRPr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Replacement of damaged components by the </a:t>
            </a:r>
            <a:r>
              <a:rPr lang="en-US" sz="3000" u="sng" dirty="0">
                <a:latin typeface="Times New Roman" pitchFamily="18" charset="0"/>
                <a:cs typeface="Times New Roman" pitchFamily="18" charset="0"/>
              </a:rPr>
              <a:t>same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original tissue so injured T. return to normal state.</a:t>
            </a:r>
          </a:p>
          <a:p>
            <a:pPr marL="240030" indent="0">
              <a:buNone/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240030" indent="0">
              <a:buNone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2-  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Healing by Fibrosis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40030" indent="0"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Replacement of injured T. by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extensive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deposition of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collagen fibers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&amp; scar formation.</a:t>
            </a:r>
          </a:p>
          <a:p>
            <a:pPr marL="411480" algn="l" rtl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411480" rtl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Type of repair is determined by:</a:t>
            </a:r>
          </a:p>
          <a:p>
            <a:pPr marL="754380" indent="-514350" rtl="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Tissue capacity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for proliferation.</a:t>
            </a:r>
          </a:p>
          <a:p>
            <a:pPr marL="754380" indent="-514350" rtl="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Severity of damage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the supporting structures  </a:t>
            </a:r>
          </a:p>
          <a:p>
            <a:pPr marL="411480" algn="l" rtl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of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Tisuue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/>
              <a:t>   </a:t>
            </a:r>
          </a:p>
        </p:txBody>
      </p:sp>
      <p:sp>
        <p:nvSpPr>
          <p:cNvPr id="10244" name="Footer Placeholder 3">
            <a:extLst>
              <a:ext uri="{FF2B5EF4-FFF2-40B4-BE49-F238E27FC236}">
                <a16:creationId xmlns:a16="http://schemas.microsoft.com/office/drawing/2014/main" id="{07A87301-3BD4-4407-AAC9-32A1276A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Dr. Nadia Al-Ani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92602DC3-A46A-449C-AD6A-1914FB9918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6700" y="381000"/>
            <a:ext cx="8610600" cy="6096000"/>
          </a:xfrm>
        </p:spPr>
        <p:txBody>
          <a:bodyPr>
            <a:normAutofit/>
          </a:bodyPr>
          <a:lstStyle/>
          <a:p>
            <a:pPr marL="609600" indent="-609600"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Proliferative Capacities of Tissues:</a:t>
            </a:r>
            <a:endParaRPr lang="en-US" alt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 rtl="0" eaLnBrk="1" hangingPunct="1">
              <a:buFontTx/>
              <a:buNone/>
            </a:pP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Ability of tissues or cells to replicate itself at postnatal life.</a:t>
            </a:r>
          </a:p>
          <a:p>
            <a:pPr marL="609600" indent="-609600" algn="l" rtl="0" eaLnBrk="1" hangingPunct="1">
              <a:buFontTx/>
              <a:buNone/>
            </a:pPr>
            <a:endParaRPr lang="en-US" altLang="en-US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 rtl="0" eaLnBrk="1" hangingPunct="1"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Accordingly  tissues are divided  into:</a:t>
            </a:r>
            <a:endParaRPr lang="en-US" altLang="en-US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 rtl="0" eaLnBrk="1" hangingPunct="1"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Labile Tissues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Continuously Dividing cells. 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Stable Tissues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Quiescent cells.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Permanent Tissues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Non dividing cells. </a:t>
            </a:r>
          </a:p>
        </p:txBody>
      </p:sp>
      <p:sp>
        <p:nvSpPr>
          <p:cNvPr id="11268" name="Footer Placeholder 3">
            <a:extLst>
              <a:ext uri="{FF2B5EF4-FFF2-40B4-BE49-F238E27FC236}">
                <a16:creationId xmlns:a16="http://schemas.microsoft.com/office/drawing/2014/main" id="{CE3CCFE3-E52B-43D0-A918-EF3578DBD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Dr. Nadia Al-Ani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C47BBE7-947D-4BD4-A88C-9605A8580D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pPr marL="762000" indent="-762000" algn="ctr" eaLnBrk="1" fontAlgn="auto" hangingPunct="1">
              <a:spcAft>
                <a:spcPts val="0"/>
              </a:spcAft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1. Labile tissue: Continuously Dividing cells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2E92790-6947-4FBD-9E21-7707913D0B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209675"/>
            <a:ext cx="9144000" cy="5715000"/>
          </a:xfrm>
        </p:spPr>
        <p:txBody>
          <a:bodyPr>
            <a:normAutofit/>
          </a:bodyPr>
          <a:lstStyle/>
          <a:p>
            <a:pPr algn="l" rtl="0" eaLnBrk="1" hangingPunct="1">
              <a:buFontTx/>
              <a:buNone/>
            </a:pPr>
            <a:r>
              <a:rPr lang="en-US" altLang="en-US" sz="2000" dirty="0"/>
              <a:t>  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Continuously being lost &amp; replaced by: </a:t>
            </a:r>
          </a:p>
          <a:p>
            <a:pPr algn="l" rtl="0" eaLnBrk="1" hangingPunct="1"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1- Maturation from stem cells</a:t>
            </a:r>
          </a:p>
          <a:p>
            <a:pPr algn="l" rtl="0" eaLnBrk="1" hangingPunct="1"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2- Proliferation of mature cells. </a:t>
            </a:r>
          </a:p>
          <a:p>
            <a:pPr algn="l" rtl="0" eaLnBrk="1" hangingPunct="1"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 rtl="0" eaLnBrk="1" hangingPunct="1"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These tissues can readily regenerate after injury as long as the pool of stem cells is preserved. </a:t>
            </a:r>
          </a:p>
          <a:p>
            <a:pPr algn="ctr" rtl="0" eaLnBrk="1" hangingPunct="1"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(Repair by regeneration)</a:t>
            </a:r>
          </a:p>
          <a:p>
            <a:pPr algn="ctr" eaLnBrk="1" hangingPunct="1">
              <a:buFontTx/>
              <a:buNone/>
            </a:pPr>
            <a:r>
              <a:rPr lang="en-US" altLang="en-US" sz="2000" dirty="0"/>
              <a:t>	</a:t>
            </a:r>
          </a:p>
        </p:txBody>
      </p:sp>
      <p:sp>
        <p:nvSpPr>
          <p:cNvPr id="12292" name="Footer Placeholder 3">
            <a:extLst>
              <a:ext uri="{FF2B5EF4-FFF2-40B4-BE49-F238E27FC236}">
                <a16:creationId xmlns:a16="http://schemas.microsoft.com/office/drawing/2014/main" id="{AB68AADA-3EF3-4622-B842-655102704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Dr. Nadia Al-Ani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6F6CA19-0685-44FF-9ADB-9D4F8596C8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Stem cells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D3BB999-7792-4F0D-B0DE-E98AF8C726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686800" cy="5330826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original embryonic cells that have inherent property of proliferation. </a:t>
            </a:r>
          </a:p>
          <a:p>
            <a:pPr marL="0" indent="0" algn="l" rtl="0" eaLnBrk="1" hangingPunct="1">
              <a:spcAft>
                <a:spcPts val="600"/>
              </a:spcAft>
              <a:buNone/>
            </a:pPr>
            <a:r>
              <a:rPr lang="en-US" alt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Characterized by:</a:t>
            </a:r>
          </a:p>
          <a:p>
            <a:pPr algn="l" rtl="0" eaLnBrk="1" hangingPunct="1">
              <a:spcAft>
                <a:spcPts val="600"/>
              </a:spcAft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Prolonged self-renewal capacity. </a:t>
            </a:r>
          </a:p>
          <a:p>
            <a:pPr algn="l" rtl="0" eaLnBrk="1" hangingPunct="1">
              <a:spcAft>
                <a:spcPts val="600"/>
              </a:spcAft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After cell division, one  cell will differentiate while other cell remain undifferentiated, retaining their self-renewal capacity.</a:t>
            </a:r>
          </a:p>
          <a:p>
            <a:pPr algn="l" rtl="0" eaLnBrk="1" hangingPunct="1">
              <a:spcAft>
                <a:spcPts val="600"/>
              </a:spcAft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3-They have very wide differentiation capabilities: Can generate any cell type (Fat, cartilage, bone, endothelium, muscle)</a:t>
            </a:r>
            <a:r>
              <a:rPr lang="en-US" altLang="en-US" sz="3200" dirty="0"/>
              <a:t> .</a:t>
            </a:r>
            <a:endParaRPr lang="en-US" altLang="en-US" sz="2800" dirty="0"/>
          </a:p>
        </p:txBody>
      </p:sp>
      <p:sp>
        <p:nvSpPr>
          <p:cNvPr id="14340" name="Footer Placeholder 3">
            <a:extLst>
              <a:ext uri="{FF2B5EF4-FFF2-40B4-BE49-F238E27FC236}">
                <a16:creationId xmlns:a16="http://schemas.microsoft.com/office/drawing/2014/main" id="{C3F3A464-A014-46EC-A50A-336CBFB37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Dr. Nadia Al-Ani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E252E93-9106-47AF-A22E-CAE328B89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Nadia Al-Ani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B02DD3-06BC-4E27-8769-6070D709C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04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AutoShape 23">
            <a:extLst>
              <a:ext uri="{FF2B5EF4-FFF2-40B4-BE49-F238E27FC236}">
                <a16:creationId xmlns:a16="http://schemas.microsoft.com/office/drawing/2014/main" id="{224150C6-C729-4F54-AFCC-701E9B0F8472}"/>
              </a:ext>
            </a:extLst>
          </p:cNvPr>
          <p:cNvSpPr>
            <a:spLocks noChangeArrowheads="1"/>
          </p:cNvSpPr>
          <p:nvPr/>
        </p:nvSpPr>
        <p:spPr bwMode="auto">
          <a:xfrm rot="5651263">
            <a:off x="4101533" y="5458619"/>
            <a:ext cx="809625" cy="1716088"/>
          </a:xfrm>
          <a:prstGeom prst="curvedLeftArrow">
            <a:avLst>
              <a:gd name="adj1" fmla="val 42392"/>
              <a:gd name="adj2" fmla="val 84784"/>
              <a:gd name="adj3" fmla="val 33333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JO" altLang="en-US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52E5D139-CF96-4DFC-B661-1390B52033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" y="133707"/>
            <a:ext cx="87630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Homeostasis</a:t>
            </a:r>
            <a:r>
              <a:rPr lang="en-US" b="1" dirty="0"/>
              <a:t> 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D1F4AD3-973E-4EB6-BA5B-F445705D177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71753"/>
            <a:ext cx="9144000" cy="13716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Keeping  a constant number of cells &amp; tissue size to get normal shape &amp; function. </a:t>
            </a:r>
          </a:p>
          <a:p>
            <a:pPr algn="ctr" eaLnBrk="1" hangingPunct="1">
              <a:buFontTx/>
              <a:buNone/>
            </a:pPr>
            <a:endParaRPr lang="en-US" altLang="en-US" sz="2800" i="1" dirty="0"/>
          </a:p>
        </p:txBody>
      </p:sp>
      <p:sp>
        <p:nvSpPr>
          <p:cNvPr id="17422" name="Footer Placeholder 13">
            <a:extLst>
              <a:ext uri="{FF2B5EF4-FFF2-40B4-BE49-F238E27FC236}">
                <a16:creationId xmlns:a16="http://schemas.microsoft.com/office/drawing/2014/main" id="{9006E92F-E899-4F47-9906-12CD104CA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24600"/>
            <a:ext cx="30861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Dr. Nadia Al-Ani </a:t>
            </a:r>
          </a:p>
        </p:txBody>
      </p:sp>
      <p:sp>
        <p:nvSpPr>
          <p:cNvPr id="17412" name="Oval 17">
            <a:extLst>
              <a:ext uri="{FF2B5EF4-FFF2-40B4-BE49-F238E27FC236}">
                <a16:creationId xmlns:a16="http://schemas.microsoft.com/office/drawing/2014/main" id="{4FF826B4-23A6-4169-BE6E-9218D340D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876800"/>
            <a:ext cx="3048000" cy="1447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JO" altLang="en-US"/>
          </a:p>
        </p:txBody>
      </p:sp>
      <p:sp>
        <p:nvSpPr>
          <p:cNvPr id="17413" name="Oval 18">
            <a:extLst>
              <a:ext uri="{FF2B5EF4-FFF2-40B4-BE49-F238E27FC236}">
                <a16:creationId xmlns:a16="http://schemas.microsoft.com/office/drawing/2014/main" id="{6FF0F98A-B944-4C25-B546-6FDD166BC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953000"/>
            <a:ext cx="2971800" cy="1447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JO" altLang="en-US"/>
          </a:p>
        </p:txBody>
      </p:sp>
      <p:sp>
        <p:nvSpPr>
          <p:cNvPr id="17414" name="Oval 19">
            <a:extLst>
              <a:ext uri="{FF2B5EF4-FFF2-40B4-BE49-F238E27FC236}">
                <a16:creationId xmlns:a16="http://schemas.microsoft.com/office/drawing/2014/main" id="{6FD2B7CB-0E1F-4A72-A1AC-AA29CF229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2273993"/>
            <a:ext cx="2971800" cy="1447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JO" altLang="en-US"/>
          </a:p>
        </p:txBody>
      </p:sp>
      <p:sp>
        <p:nvSpPr>
          <p:cNvPr id="17415" name="Text Box 20">
            <a:extLst>
              <a:ext uri="{FF2B5EF4-FFF2-40B4-BE49-F238E27FC236}">
                <a16:creationId xmlns:a16="http://schemas.microsoft.com/office/drawing/2014/main" id="{DFC7B62B-70BC-47BD-B236-745C378EB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848437"/>
            <a:ext cx="3352800" cy="9540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/>
              <a:t>Normal number Of Cell Population</a:t>
            </a:r>
          </a:p>
        </p:txBody>
      </p:sp>
      <p:sp>
        <p:nvSpPr>
          <p:cNvPr id="17416" name="AutoShape 21">
            <a:extLst>
              <a:ext uri="{FF2B5EF4-FFF2-40B4-BE49-F238E27FC236}">
                <a16:creationId xmlns:a16="http://schemas.microsoft.com/office/drawing/2014/main" id="{2EE0CB87-A7EA-4920-AF1E-F544E3967EE2}"/>
              </a:ext>
            </a:extLst>
          </p:cNvPr>
          <p:cNvSpPr>
            <a:spLocks noChangeArrowheads="1"/>
          </p:cNvSpPr>
          <p:nvPr/>
        </p:nvSpPr>
        <p:spPr bwMode="auto">
          <a:xfrm rot="-9607751">
            <a:off x="1898650" y="2976563"/>
            <a:ext cx="809625" cy="1716087"/>
          </a:xfrm>
          <a:prstGeom prst="curvedLeftArrow">
            <a:avLst>
              <a:gd name="adj1" fmla="val 42392"/>
              <a:gd name="adj2" fmla="val 84784"/>
              <a:gd name="adj3" fmla="val 33333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JO" altLang="en-US"/>
          </a:p>
        </p:txBody>
      </p:sp>
      <p:sp>
        <p:nvSpPr>
          <p:cNvPr id="17417" name="AutoShape 22">
            <a:extLst>
              <a:ext uri="{FF2B5EF4-FFF2-40B4-BE49-F238E27FC236}">
                <a16:creationId xmlns:a16="http://schemas.microsoft.com/office/drawing/2014/main" id="{6AEC9B52-22F0-48CE-9B6D-CC2342CA3F99}"/>
              </a:ext>
            </a:extLst>
          </p:cNvPr>
          <p:cNvSpPr>
            <a:spLocks noChangeArrowheads="1"/>
          </p:cNvSpPr>
          <p:nvPr/>
        </p:nvSpPr>
        <p:spPr bwMode="auto">
          <a:xfrm rot="21226757">
            <a:off x="6700731" y="3122862"/>
            <a:ext cx="809625" cy="1716088"/>
          </a:xfrm>
          <a:prstGeom prst="curvedLeftArrow">
            <a:avLst>
              <a:gd name="adj1" fmla="val 42392"/>
              <a:gd name="adj2" fmla="val 84784"/>
              <a:gd name="adj3" fmla="val 33333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JO" altLang="en-US"/>
          </a:p>
        </p:txBody>
      </p:sp>
      <p:sp>
        <p:nvSpPr>
          <p:cNvPr id="17419" name="Text Box 25">
            <a:extLst>
              <a:ext uri="{FF2B5EF4-FFF2-40B4-BE49-F238E27FC236}">
                <a16:creationId xmlns:a16="http://schemas.microsoft.com/office/drawing/2014/main" id="{56834281-1C3C-43AD-96E2-6C808655B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181600"/>
            <a:ext cx="2819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/>
              <a:t>Cell Death By Apoptosis</a:t>
            </a:r>
            <a:r>
              <a:rPr lang="en-US" altLang="en-US" sz="2400" dirty="0"/>
              <a:t> </a:t>
            </a:r>
          </a:p>
        </p:txBody>
      </p:sp>
      <p:sp>
        <p:nvSpPr>
          <p:cNvPr id="17420" name="Text Box 26">
            <a:extLst>
              <a:ext uri="{FF2B5EF4-FFF2-40B4-BE49-F238E27FC236}">
                <a16:creationId xmlns:a16="http://schemas.microsoft.com/office/drawing/2014/main" id="{952C20D7-478E-4508-9141-66572804F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900" y="2474921"/>
            <a:ext cx="2362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/>
              <a:t>Cell Proliferation</a:t>
            </a:r>
            <a:r>
              <a:rPr lang="en-US" altLang="en-US" sz="2400" dirty="0"/>
              <a:t> </a:t>
            </a:r>
          </a:p>
        </p:txBody>
      </p:sp>
      <p:sp>
        <p:nvSpPr>
          <p:cNvPr id="17421" name="Text Box 27">
            <a:extLst>
              <a:ext uri="{FF2B5EF4-FFF2-40B4-BE49-F238E27FC236}">
                <a16:creationId xmlns:a16="http://schemas.microsoft.com/office/drawing/2014/main" id="{26A72176-5950-41F2-88D6-EB97CCD87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257800"/>
            <a:ext cx="2362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/>
              <a:t>Cell Differentiation 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E2BD-9F9B-4EE6-9360-374BC6582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JO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8435" name="Text Placeholder 2">
            <a:extLst>
              <a:ext uri="{FF2B5EF4-FFF2-40B4-BE49-F238E27FC236}">
                <a16:creationId xmlns:a16="http://schemas.microsoft.com/office/drawing/2014/main" id="{962F99E4-C740-4182-814D-B5818D5E3F36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ar-JO" altLang="en-US"/>
          </a:p>
        </p:txBody>
      </p:sp>
      <p:sp>
        <p:nvSpPr>
          <p:cNvPr id="18436" name="Content Placeholder 3">
            <a:extLst>
              <a:ext uri="{FF2B5EF4-FFF2-40B4-BE49-F238E27FC236}">
                <a16:creationId xmlns:a16="http://schemas.microsoft.com/office/drawing/2014/main" id="{39AAD48D-9705-463F-A592-EC86FB22EF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ar-JO" altLang="en-US"/>
          </a:p>
        </p:txBody>
      </p:sp>
      <p:sp>
        <p:nvSpPr>
          <p:cNvPr id="18438" name="Footer Placeholder 5">
            <a:extLst>
              <a:ext uri="{FF2B5EF4-FFF2-40B4-BE49-F238E27FC236}">
                <a16:creationId xmlns:a16="http://schemas.microsoft.com/office/drawing/2014/main" id="{72FEE314-D7BD-4162-A6C7-4BA6F2FDB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Dr. Nadia Al-Ani </a:t>
            </a:r>
          </a:p>
        </p:txBody>
      </p:sp>
      <p:pic>
        <p:nvPicPr>
          <p:cNvPr id="18437" name="Picture 2">
            <a:extLst>
              <a:ext uri="{FF2B5EF4-FFF2-40B4-BE49-F238E27FC236}">
                <a16:creationId xmlns:a16="http://schemas.microsoft.com/office/drawing/2014/main" id="{91D927C4-7806-4B8E-929C-087F6FEE6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2672</TotalTime>
  <Words>1221</Words>
  <Application>Microsoft Office PowerPoint</Application>
  <PresentationFormat>On-screen Show (4:3)</PresentationFormat>
  <Paragraphs>218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Aharoni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Healing and Repair</vt:lpstr>
      <vt:lpstr>Types of Healing</vt:lpstr>
      <vt:lpstr>PowerPoint Presentation</vt:lpstr>
      <vt:lpstr>1. Labile tissue: Continuously Dividing cells</vt:lpstr>
      <vt:lpstr>Stem cells</vt:lpstr>
      <vt:lpstr>PowerPoint Presentation</vt:lpstr>
      <vt:lpstr>Homeostasis </vt:lpstr>
      <vt:lpstr>PowerPoint Presentation</vt:lpstr>
      <vt:lpstr>Mechanisms regulating cell populations: Cell number is altered by: 1. Increased or decreased rates of stem cell input. 2. Cell death by apoptosis. 3. Changes in rates of proliferation or differentiation.</vt:lpstr>
      <vt:lpstr>Examples of labile tissues    </vt:lpstr>
      <vt:lpstr>2. Stable Tissues (Quiescent cells)</vt:lpstr>
      <vt:lpstr>3. Permanent Tissues: (Non dividing cells)</vt:lpstr>
      <vt:lpstr>             Cells involved in repair:</vt:lpstr>
      <vt:lpstr>    Control of cell proliferation:</vt:lpstr>
      <vt:lpstr>1. Chemical mediators: Growth factors: </vt:lpstr>
      <vt:lpstr>Mechanism of growth factors action:</vt:lpstr>
      <vt:lpstr>Mechanism of growth factors action:</vt:lpstr>
      <vt:lpstr>2. Extracellular matrix (ECM) &amp; cell-matrix interactions:</vt:lpstr>
      <vt:lpstr>1. Interstitial Matrix:</vt:lpstr>
      <vt:lpstr>2. Basement Membrane:</vt:lpstr>
      <vt:lpstr>Components of  extracellular matrix (ECM): Collagens, proteoglycans, &amp; adhesive glycoproteins. B.M. &amp; interstitial ECM differ in composition and architecture. Epithelial  &amp; mesenchymal cells (e.g., fibroblasts) interact with ECM through integrins. </vt:lpstr>
      <vt:lpstr>Functions of the ECM</vt:lpstr>
      <vt:lpstr>Functions of the ECM</vt:lpstr>
      <vt:lpstr>                Wound healing</vt:lpstr>
      <vt:lpstr>                     </vt:lpstr>
      <vt:lpstr>                     Two facts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Mahmoud</dc:creator>
  <cp:lastModifiedBy>mahmoud barakat</cp:lastModifiedBy>
  <cp:revision>368</cp:revision>
  <cp:lastPrinted>1601-01-01T00:00:00Z</cp:lastPrinted>
  <dcterms:created xsi:type="dcterms:W3CDTF">1601-01-01T00:00:00Z</dcterms:created>
  <dcterms:modified xsi:type="dcterms:W3CDTF">2019-10-21T14:57:23Z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