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3" r:id="rId6"/>
    <p:sldId id="258" r:id="rId7"/>
    <p:sldId id="284" r:id="rId8"/>
    <p:sldId id="259" r:id="rId9"/>
    <p:sldId id="285" r:id="rId10"/>
    <p:sldId id="288" r:id="rId11"/>
    <p:sldId id="289" r:id="rId12"/>
    <p:sldId id="287" r:id="rId13"/>
    <p:sldId id="304" r:id="rId14"/>
    <p:sldId id="301" r:id="rId15"/>
    <p:sldId id="302" r:id="rId16"/>
    <p:sldId id="303" r:id="rId17"/>
    <p:sldId id="286" r:id="rId18"/>
    <p:sldId id="291" r:id="rId19"/>
    <p:sldId id="292" r:id="rId20"/>
    <p:sldId id="294" r:id="rId21"/>
    <p:sldId id="293" r:id="rId22"/>
    <p:sldId id="260" r:id="rId23"/>
    <p:sldId id="295" r:id="rId24"/>
    <p:sldId id="297" r:id="rId25"/>
    <p:sldId id="300" r:id="rId26"/>
    <p:sldId id="298" r:id="rId27"/>
    <p:sldId id="305" r:id="rId28"/>
    <p:sldId id="299" r:id="rId29"/>
    <p:sldId id="261" r:id="rId30"/>
    <p:sldId id="262" r:id="rId31"/>
    <p:sldId id="2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>
        <p:scale>
          <a:sx n="77" d="100"/>
          <a:sy n="77" d="100"/>
        </p:scale>
        <p:origin x="-46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pPr/>
              <a:t>23/11/2020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Lion</a:t>
            </a:r>
            <a:r>
              <a:rPr lang="en-US" baseline="0" dirty="0" smtClean="0"/>
              <a:t> fish: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1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xmlns="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xmlns="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xmlns="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GB" dirty="0"/>
              <a:t>Cardiovascular Pathology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xmlns="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480131"/>
          </a:xfrm>
        </p:spPr>
        <p:txBody>
          <a:bodyPr/>
          <a:lstStyle/>
          <a:p>
            <a:r>
              <a:rPr lang="en-GB" sz="2800" b="1" dirty="0"/>
              <a:t> </a:t>
            </a:r>
            <a:r>
              <a:rPr lang="en-US" sz="2800" dirty="0"/>
              <a:t>Arteriosclerosis &amp; Atherosclerosis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8585" y="5769734"/>
            <a:ext cx="332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Ghadeer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Hayel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MD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24/11/2020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4" b="17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93" y="385210"/>
            <a:ext cx="11852030" cy="953036"/>
          </a:xfrm>
        </p:spPr>
        <p:txBody>
          <a:bodyPr/>
          <a:lstStyle/>
          <a:p>
            <a:r>
              <a:rPr lang="en-US" sz="2400" dirty="0" smtClean="0"/>
              <a:t>This Recognition has </a:t>
            </a:r>
            <a:r>
              <a:rPr lang="en-US" sz="2400" dirty="0"/>
              <a:t>spurred the development of </a:t>
            </a:r>
            <a:r>
              <a:rPr lang="en-US" sz="2400" dirty="0" smtClean="0"/>
              <a:t>dietary &amp; pharmacologic </a:t>
            </a:r>
            <a:r>
              <a:rPr lang="en-US" sz="2400" dirty="0"/>
              <a:t>interventions that lower total </a:t>
            </a:r>
            <a:r>
              <a:rPr lang="en-US" sz="2400" dirty="0" smtClean="0"/>
              <a:t>serum cholesterol </a:t>
            </a:r>
            <a:r>
              <a:rPr lang="en-US" sz="2400" dirty="0"/>
              <a:t>or LDL and/or raise serum HDL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908" y="3203892"/>
            <a:ext cx="11359661" cy="173736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High dietary intake of cholesterol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saturated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fats  (egg yolks, animal fats,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butter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raises plasma cholesterol levels, diets low in cholesterol &amp;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containing higher ratios of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polyunsaturated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fats, lower plasma cholesterol levels.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Omega-3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fatty acids (fish oils) are beneficial,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Exercise &amp; moderate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consumption of ethanol raise HDL levels, while obesity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smoking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lower them.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Statins are a widely used class of drugs that lower circulating cholesterol levels by inhibiting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hydroxymethylglutaryl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coenzyme A (HMG-CoA)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reductase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 rate-limiting enzyme in hepatic cholesterol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biosynthesis.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0" b="30560"/>
          <a:stretch>
            <a:fillRect/>
          </a:stretch>
        </p:blipFill>
        <p:spPr>
          <a:xfrm>
            <a:off x="0" y="1248877"/>
            <a:ext cx="12192000" cy="1822570"/>
          </a:xfrm>
        </p:spPr>
      </p:pic>
    </p:spTree>
    <p:extLst>
      <p:ext uri="{BB962C8B-B14F-4D97-AF65-F5344CB8AC3E}">
        <p14:creationId xmlns:p14="http://schemas.microsoft.com/office/powerpoint/2010/main" val="16489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3578265"/>
            <a:ext cx="11174186" cy="590931"/>
          </a:xfrm>
        </p:spPr>
        <p:txBody>
          <a:bodyPr/>
          <a:lstStyle/>
          <a:p>
            <a:r>
              <a:rPr lang="en-US" i="1" dirty="0"/>
              <a:t>Modifiable Major Risk Factors - Cigarette smoking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168750"/>
            <a:ext cx="10421473" cy="263244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Major risk factor for development of atherosclerosis.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On its own,  hypertension can increase the risk for IHD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approximately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60% 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Hypertension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also is the major cause of left ventricular hypertrophy (LVH), which also can contribute to myocardial ischemia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 txBox="1">
            <a:spLocks/>
          </p:cNvSpPr>
          <p:nvPr/>
        </p:nvSpPr>
        <p:spPr>
          <a:xfrm>
            <a:off x="598714" y="472311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Modifiable Major Risk Factors - Hypertension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714" y="4404575"/>
            <a:ext cx="10206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Well-established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risk factor in men,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&amp; accounts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the increasing incidence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&amp; severity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atherosclerosis in women.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Prolonged (years) smoking of one or more packs of cigarettes per day doubles the rate of IHD-related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mortality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hile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smoking cessation reduces the risk.</a:t>
            </a:r>
          </a:p>
        </p:txBody>
      </p:sp>
    </p:spTree>
    <p:extLst>
      <p:ext uri="{BB962C8B-B14F-4D97-AF65-F5344CB8AC3E}">
        <p14:creationId xmlns:p14="http://schemas.microsoft.com/office/powerpoint/2010/main" val="35132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0" y="684078"/>
            <a:ext cx="11174186" cy="590931"/>
          </a:xfrm>
        </p:spPr>
        <p:txBody>
          <a:bodyPr/>
          <a:lstStyle/>
          <a:p>
            <a:r>
              <a:rPr lang="en-US" i="1" dirty="0"/>
              <a:t>Modifiable Major Risk Factors - Diabetes mellitus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23" y="1685779"/>
            <a:ext cx="5907593" cy="477009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Associated with raised circulating cholesterol levels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markedly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increases the risk for atherosclerosis.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Incidence of myocardial infarction is twice as high in diabetics as in non-diabetics.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disorder is associated with an increased risk for stroke and a 100-fold increase in atherosclerosis-induced gangrene of the lower extremities.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r="11899"/>
          <a:stretch/>
        </p:blipFill>
        <p:spPr bwMode="auto">
          <a:xfrm>
            <a:off x="6928338" y="1275009"/>
            <a:ext cx="4255477" cy="50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/>
          <a:lstStyle/>
          <a:p>
            <a:r>
              <a:rPr lang="en-US" dirty="0"/>
              <a:t>Additional minor risk factors..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3076" y="1706151"/>
            <a:ext cx="7280031" cy="356194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Inflammation,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CRP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levels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independently predict the risk for myocardial infarction, stroke, peripheral arterial disease, and sudden cardiac death, even among apparently healthy individuals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Hyperhomocysteinemia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with early onset vascular disease.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Metabolic syndrome,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with central obesity this clinical entity is characterized by insulin resistance, hypertension, dyslipidemia , hypercoagulability, and a pro-inflammatory state.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factors associated with difficult-to-quantify risks include lack of exercise and living a competitive, stressful lifestyle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(“type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personality”).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Placeholder 22" descr="Right side image placeholder">
            <a:extLst>
              <a:ext uri="{FF2B5EF4-FFF2-40B4-BE49-F238E27FC236}">
                <a16:creationId xmlns:a16="http://schemas.microsoft.com/office/drawing/2014/main" xmlns="" id="{DC389449-072E-4155-BA3B-C45AA950BF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4571999" cy="6858000"/>
          </a:xfrm>
        </p:spPr>
      </p:pic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13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57" y="346990"/>
            <a:ext cx="11174186" cy="590931"/>
          </a:xfrm>
        </p:spPr>
        <p:txBody>
          <a:bodyPr/>
          <a:lstStyle/>
          <a:p>
            <a:r>
              <a:rPr lang="en-US" dirty="0" smtClean="0"/>
              <a:t>Pathogenesis: </a:t>
            </a:r>
            <a:r>
              <a:rPr lang="en-US" i="1" dirty="0"/>
              <a:t>response-to-injury hypothesis. 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4" y="1177723"/>
            <a:ext cx="10890740" cy="5233975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Atherosclerosis is a chronic inflammatory &amp; healing response of the arterial wall to endothelial injury.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Occur through interaction of modified lipoproteins, monocyte derived macrophages, T lymphocytes, &amp; the cellular constituents of the arterial wall,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Events: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Endothelial injury &amp;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dysfunction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leading to increased permeability, leukocyte adhesion &amp; thrombosis.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Accumulation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lipoproteins (mainly oxidized LDL) in the vessel wall.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Platelet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adhesion.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Monocyte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adhesion to the endothelium, migration into the intima, &amp; differentiation into macrophages &amp; foam cells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Lipid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accumulation within macrophages, which respond by releasing inflammatory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cytokines.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recruitment due to factors released from activated platelets, macrophages, &amp; vascular wall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cells.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proliferation and ECM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production.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60060"/>
            <a:ext cx="5170715" cy="978729"/>
          </a:xfrm>
        </p:spPr>
        <p:txBody>
          <a:bodyPr/>
          <a:lstStyle/>
          <a:p>
            <a:r>
              <a:rPr lang="en-US" sz="3200" dirty="0"/>
              <a:t>EC (Endothelial cell) injury</a:t>
            </a:r>
            <a:br>
              <a:rPr lang="en-US" sz="3200" dirty="0"/>
            </a:br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556" y="937945"/>
            <a:ext cx="6114343" cy="5321187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EC injury is the cornerstone of the response to injury hypothesis.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Dysfunctional ECs  exhibit increased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permeability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enhanced leukocyte adhesion,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altered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gene expression, all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contribute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the development of atherosclerosis.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two most important causes of endothelial dysfunction are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hemodynamic disturbances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&amp; hypercholesterolemia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Hemodynamic factors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atherogenesis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plaques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tend to occur at ostia of exiting vessels (branch points) also along the posterior wall of the abdominal aorta, where there is turbulent blood flow.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15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"/>
          <a:stretch/>
        </p:blipFill>
        <p:spPr>
          <a:xfrm>
            <a:off x="6334699" y="579549"/>
            <a:ext cx="5707045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6701" y="1368583"/>
            <a:ext cx="5587576" cy="475599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Lipids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transported in the bloodstream bound to specific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apoproteins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(forming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lipoprotein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complexes).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Common lipoprotein abnormalities in the general population: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1)Increased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LDL cholesterol levels.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2)Decreased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HDL cholesterol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levels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3)Increased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levels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abnormal lipoprotein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16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45" y="412124"/>
            <a:ext cx="5701975" cy="59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n-US" dirty="0"/>
              <a:t>The mechanisms by which dyslipidemia contributes to </a:t>
            </a:r>
            <a:r>
              <a:rPr lang="en-US" dirty="0" err="1"/>
              <a:t>atherogenesis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314" y="1481070"/>
            <a:ext cx="6247563" cy="469589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Hypercholesterolemia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itchFamily="34" charset="0"/>
                <a:cs typeface="Arial" pitchFamily="34" charset="0"/>
              </a:rPr>
              <a:t>impair EC function by increasing local oxygen free radical production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free </a:t>
            </a:r>
            <a:r>
              <a:rPr lang="en-US" dirty="0">
                <a:latin typeface="Arial" pitchFamily="34" charset="0"/>
                <a:cs typeface="Arial" pitchFamily="34" charset="0"/>
              </a:rPr>
              <a:t>radicals accelerate NO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decay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↓ its vasodilator </a:t>
            </a:r>
            <a:r>
              <a:rPr lang="en-US" dirty="0">
                <a:latin typeface="Arial" pitchFamily="34" charset="0"/>
                <a:cs typeface="Arial" pitchFamily="34" charset="0"/>
              </a:rPr>
              <a:t>activity.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Lipoproteins accumulate within the intima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g</a:t>
            </a:r>
            <a:r>
              <a:rPr lang="en-US" dirty="0">
                <a:latin typeface="Arial" pitchFamily="34" charset="0"/>
                <a:cs typeface="Arial" pitchFamily="34" charset="0"/>
              </a:rPr>
              <a:t>enerate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oxidized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LDL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(LDL </a:t>
            </a:r>
            <a:r>
              <a:rPr lang="en-US" dirty="0">
                <a:latin typeface="Arial" pitchFamily="34" charset="0"/>
                <a:cs typeface="Arial" pitchFamily="34" charset="0"/>
              </a:rPr>
              <a:t>is oxidized through the action of oxygen free radicals generated locally by macrophages 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ECs), then ingested </a:t>
            </a:r>
            <a:r>
              <a:rPr lang="en-US" dirty="0">
                <a:latin typeface="Arial" pitchFamily="34" charset="0"/>
                <a:cs typeface="Arial" pitchFamily="34" charset="0"/>
              </a:rPr>
              <a:t>by macrophages through the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scavenger receptor</a:t>
            </a:r>
            <a:r>
              <a:rPr lang="en-US" dirty="0">
                <a:latin typeface="Arial" pitchFamily="34" charset="0"/>
                <a:cs typeface="Arial" pitchFamily="34" charset="0"/>
              </a:rPr>
              <a:t>, resulting in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foam cell formation.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Oxidized </a:t>
            </a:r>
            <a:r>
              <a:rPr lang="en-US" dirty="0">
                <a:latin typeface="Arial" pitchFamily="34" charset="0"/>
                <a:cs typeface="Arial" pitchFamily="34" charset="0"/>
              </a:rPr>
              <a:t>LDL stimulates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release </a:t>
            </a:r>
            <a:r>
              <a:rPr lang="en-US" dirty="0">
                <a:latin typeface="Arial" pitchFamily="34" charset="0"/>
                <a:cs typeface="Arial" pitchFamily="34" charset="0"/>
              </a:rPr>
              <a:t>of growth factors, cytokines,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chemokines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increase </a:t>
            </a:r>
            <a:r>
              <a:rPr lang="en-US" dirty="0">
                <a:latin typeface="Arial" pitchFamily="34" charset="0"/>
                <a:cs typeface="Arial" pitchFamily="34" charset="0"/>
              </a:rPr>
              <a:t>monocytes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recruitment + cytotoxic </a:t>
            </a:r>
            <a:r>
              <a:rPr lang="en-US" dirty="0">
                <a:latin typeface="Arial" pitchFamily="34" charset="0"/>
                <a:cs typeface="Arial" pitchFamily="34" charset="0"/>
              </a:rPr>
              <a:t>to ECs 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SMCs.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Extracellular cholesterol crystals found in early atherosclerotic  lesions serve as “danger”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signals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activate innate immune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cells.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70" y="1383323"/>
            <a:ext cx="502297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48" y="454817"/>
            <a:ext cx="5170715" cy="867930"/>
          </a:xfrm>
        </p:spPr>
        <p:txBody>
          <a:bodyPr/>
          <a:lstStyle/>
          <a:p>
            <a:r>
              <a:rPr lang="en-US" sz="2800" dirty="0"/>
              <a:t>SMC Proliferation and Matrix Synthesis </a:t>
            </a:r>
            <a:endParaRPr lang="en-GB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558" y="1412988"/>
            <a:ext cx="5739149" cy="5138624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Intimal SMC proliferation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ECM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deposition lead to conversion  of the earliest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lesion(a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fatty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streak)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into a mature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atheroma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contributing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progressive growth of  atherosclerotic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lesions.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SMC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proliferation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matrix synthesis 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Growth 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platelet-derived growth factor (released by locally adherent platelets, macrophages, ECs,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SMCs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fibroblast growth factor,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TGF-α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recruited SMCs synthesize ECM (most notably collagen), which 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stabilizes atherosclerotic plaques.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 activated inflammatory cells in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atheromas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also can cause intimal SMC apoptosis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breakdown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matrix, leading to the 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 of unstable 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plaques.</a:t>
            </a:r>
            <a:endParaRPr lang="en-GB" sz="20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18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1077571"/>
            <a:ext cx="5985712" cy="50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:a16="http://schemas.microsoft.com/office/drawing/2014/main" xmlns="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xmlns="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endParaRPr lang="en-GB" dirty="0"/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xmlns="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19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2" y="465164"/>
            <a:ext cx="9666514" cy="746846"/>
          </a:xfrm>
        </p:spPr>
        <p:txBody>
          <a:bodyPr/>
          <a:lstStyle/>
          <a:p>
            <a:r>
              <a:rPr lang="en-US" dirty="0"/>
              <a:t>Arteriosclerosis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202" y="1377811"/>
            <a:ext cx="11213723" cy="376103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Literally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"hardening of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arterie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”; 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generic term for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thickening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loss of elasticity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arterial walls.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Four patterns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arteriosclerosis are recognized: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Arteriolosclerosis: Small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arteries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arterioles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may cause ischemic: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a. hyaline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b. hyperplastic type.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Monckberg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medial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calcification.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Fibromuscular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intimal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hyperplasia:  thickened vascular wall with luminal narrowing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Atherosclerosis..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xmlns="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xmlns="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Large background image placeholder">
            <a:extLst>
              <a:ext uri="{FF2B5EF4-FFF2-40B4-BE49-F238E27FC236}">
                <a16:creationId xmlns:a16="http://schemas.microsoft.com/office/drawing/2014/main" xmlns="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582" y="1159098"/>
            <a:ext cx="3799269" cy="3376923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C945F022-8812-45B5-933D-19A4B9A35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02" y="4956474"/>
            <a:ext cx="1155366" cy="257609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“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54BE0E0A-A560-4455-A59B-C7C534771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1223" y="4868587"/>
            <a:ext cx="10124702" cy="1785104"/>
          </a:xfrm>
        </p:spPr>
        <p:txBody>
          <a:bodyPr/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Fatty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streaks: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minute yellow, flat macules 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coalesce into elongated lesions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,&gt;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 cm. Composed of lipid-filled foamy macrophages.  No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flow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disturbance.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Aortas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infants can exhibit them,  &amp; present in all adolescents,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regardless of genetic, clinical, or dietary risk factors.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Not all fatty streaks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progress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to atherosclerotic plaques.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xmlns="" id="{0FA90190-EBCB-443F-BFD6-79BA1A83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and Image Slide</a:t>
            </a:r>
          </a:p>
        </p:txBody>
      </p:sp>
      <p:sp>
        <p:nvSpPr>
          <p:cNvPr id="5" name="Rectangle 4" descr="Slide number background block">
            <a:extLst>
              <a:ext uri="{FF2B5EF4-FFF2-40B4-BE49-F238E27FC236}">
                <a16:creationId xmlns:a16="http://schemas.microsoft.com/office/drawing/2014/main" xmlns="" id="{4D2D947A-5BA8-423D-A1CE-1ABB26F5937B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7EED59-10A2-45B8-ACF5-4D37A39076F2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20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4" y="115910"/>
            <a:ext cx="5526780" cy="461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3" y="115910"/>
            <a:ext cx="5311641" cy="46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Large background image placeholder">
            <a:extLst>
              <a:ext uri="{FF2B5EF4-FFF2-40B4-BE49-F238E27FC236}">
                <a16:creationId xmlns:a16="http://schemas.microsoft.com/office/drawing/2014/main" xmlns="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582" y="1159098"/>
            <a:ext cx="3799269" cy="3376923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C945F022-8812-45B5-933D-19A4B9A35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02" y="4956474"/>
            <a:ext cx="1155366" cy="257609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“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54BE0E0A-A560-4455-A59B-C7C534771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1223" y="4941988"/>
            <a:ext cx="10124702" cy="1785104"/>
          </a:xfrm>
        </p:spPr>
        <p:txBody>
          <a:bodyPr/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Atherosclerotic Plaque: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ntimal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thickening and lipid accumulation plaques are white to yellow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raised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lesions; range from 0.3 to 1.5 cm in diameter, can coalesce to form larger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masses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Thrombus superimposed on ulcerated plaques imparts a red-brown color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xmlns="" id="{0FA90190-EBCB-443F-BFD6-79BA1A83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and Image Slide</a:t>
            </a:r>
          </a:p>
        </p:txBody>
      </p:sp>
      <p:sp>
        <p:nvSpPr>
          <p:cNvPr id="5" name="Rectangle 4" descr="Slide number background block">
            <a:extLst>
              <a:ext uri="{FF2B5EF4-FFF2-40B4-BE49-F238E27FC236}">
                <a16:creationId xmlns:a16="http://schemas.microsoft.com/office/drawing/2014/main" xmlns="" id="{4D2D947A-5BA8-423D-A1CE-1ABB26F5937B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7EED59-10A2-45B8-ACF5-4D37A39076F2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21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" y="628253"/>
            <a:ext cx="5705341" cy="398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1" y="628254"/>
            <a:ext cx="5808372" cy="398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88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64" y="809387"/>
            <a:ext cx="11207261" cy="413138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Atherosclerotic plaques have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US" sz="2800" dirty="0"/>
              <a:t> principal components:</a:t>
            </a:r>
          </a:p>
          <a:p>
            <a:r>
              <a:rPr lang="en-US" sz="2800" dirty="0"/>
              <a:t>(1) </a:t>
            </a:r>
            <a:r>
              <a:rPr lang="en-US" sz="2800" dirty="0" smtClean="0"/>
              <a:t>Cells</a:t>
            </a:r>
            <a:r>
              <a:rPr lang="en-US" sz="2800" dirty="0"/>
              <a:t>, including SMCs, macrophages, and T </a:t>
            </a:r>
            <a:r>
              <a:rPr lang="en-US" sz="2800" dirty="0" smtClean="0"/>
              <a:t>cells.</a:t>
            </a:r>
            <a:br>
              <a:rPr lang="en-US" sz="2800" dirty="0" smtClean="0"/>
            </a:br>
            <a:r>
              <a:rPr lang="en-US" sz="2800" dirty="0" smtClean="0"/>
              <a:t>(2</a:t>
            </a:r>
            <a:r>
              <a:rPr lang="en-US" sz="2800" dirty="0"/>
              <a:t>) ECM, including collagen, elastic fibers, and </a:t>
            </a:r>
            <a:r>
              <a:rPr lang="en-US" sz="2800" dirty="0" smtClean="0"/>
              <a:t>proteoglycans.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3) </a:t>
            </a:r>
            <a:r>
              <a:rPr lang="en-US" sz="2800" dirty="0" smtClean="0"/>
              <a:t>Intracellular </a:t>
            </a:r>
            <a:r>
              <a:rPr lang="en-US" sz="2800" dirty="0"/>
              <a:t>and extracellular </a:t>
            </a:r>
            <a:r>
              <a:rPr lang="en-US" sz="2800" dirty="0" smtClean="0"/>
              <a:t>lipid.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 smtClean="0"/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800" dirty="0" smtClean="0"/>
              <a:t>In </a:t>
            </a:r>
            <a:r>
              <a:rPr lang="en-US" sz="2800" dirty="0"/>
              <a:t>descending order of severity, atherosclerosis involves the</a:t>
            </a:r>
          </a:p>
          <a:p>
            <a:pPr>
              <a:spcBef>
                <a:spcPts val="600"/>
              </a:spcBef>
            </a:pPr>
            <a:r>
              <a:rPr lang="en-US" sz="2800" b="1" dirty="0" err="1"/>
              <a:t>infrarenal</a:t>
            </a:r>
            <a:r>
              <a:rPr lang="en-US" sz="2800" b="1" dirty="0"/>
              <a:t> abdominal aorta, the coronary arteries, the popliteal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arteries</a:t>
            </a:r>
            <a:r>
              <a:rPr lang="en-US" sz="2800" dirty="0"/>
              <a:t>, the internal carotid arteries, </a:t>
            </a:r>
            <a:r>
              <a:rPr lang="en-US" sz="2800" dirty="0" smtClean="0"/>
              <a:t>&amp; the </a:t>
            </a:r>
            <a:r>
              <a:rPr lang="en-US" sz="2800" dirty="0"/>
              <a:t>vessels of the </a:t>
            </a:r>
            <a:r>
              <a:rPr lang="en-US" sz="2800" dirty="0" smtClean="0"/>
              <a:t>circle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of Willis.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xmlns="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92" y="4906851"/>
            <a:ext cx="11904876" cy="1827800"/>
          </a:xfrm>
        </p:spPr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xmlns="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9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183" y="3687181"/>
            <a:ext cx="4132723" cy="1695719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Plaques: (1)A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superficial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Fibrous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composed of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SMCs and relatively dense collagen.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Where the cap meets the vessel wall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(shoulder)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is a more cellular area (macrophages, T cells,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&amp; SMCs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Deep to the fibrous cap is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(2) 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necrotic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containing lipid, necrotic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debris, foam cells,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fibrin, variably organized thrombus,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&amp; other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plasma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proteins.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xmlns="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0147" y="4049604"/>
            <a:ext cx="2820761" cy="1496898"/>
          </a:xfrm>
        </p:spPr>
        <p:txBody>
          <a:bodyPr/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the internal and external elastic membranes are attenuated, &amp; the media of the artery is thinned under the most advanced plaque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xmlns="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06719" y="4075362"/>
            <a:ext cx="3150042" cy="1496898"/>
          </a:xfrm>
        </p:spPr>
        <p:txBody>
          <a:bodyPr/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Plaques progressively enlarge over time through cell death &amp; degeneration, synthesis &amp; degradation of ECM (remodeling), &amp; thrombus organization.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Atheromas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also often undergo calcification and neovascularization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429"/>
            <a:ext cx="4172755" cy="30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07" y="592429"/>
            <a:ext cx="3874395" cy="30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02" y="592428"/>
            <a:ext cx="4054698" cy="30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67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88" y="582394"/>
            <a:ext cx="9666514" cy="746846"/>
          </a:xfrm>
        </p:spPr>
        <p:txBody>
          <a:bodyPr/>
          <a:lstStyle/>
          <a:p>
            <a:r>
              <a:rPr lang="en-US" i="1" dirty="0"/>
              <a:t>Atherosclerotic Stenosis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154" y="1641725"/>
            <a:ext cx="11207261" cy="297107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Critical stenosis: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tipping point at which chronic occlusion limits flow so severely to produce tissue ischemia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early stages, remodeling of the media tends to preserve the luminal diameter by increasing the vessel circumference.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Remodeling is limited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eventually atheroma may impinge on blood flow.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Although this most commonly happens as a consequence of acute plaque change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it can also occur gradually, with critical stenosis which limits flow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xmlns="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92" y="4906851"/>
            <a:ext cx="11904876" cy="1827800"/>
          </a:xfrm>
        </p:spPr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xmlns="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24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1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4" y="307073"/>
            <a:ext cx="9666514" cy="746846"/>
          </a:xfrm>
        </p:spPr>
        <p:txBody>
          <a:bodyPr/>
          <a:lstStyle/>
          <a:p>
            <a:r>
              <a:rPr lang="en-US" sz="4400" i="1" dirty="0"/>
              <a:t>Acute Plaque Change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093" y="1085001"/>
            <a:ext cx="11037877" cy="404110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Plaque erosion or rupture typically triggers thrombosis, leading to partial or complete vascular obstruction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often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tissue infarction; three general categories: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Rupture/fissuring,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exposing highly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thrombogenic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plaque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constituents.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Erosion/ulceration,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exposing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thrombogenic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subendothelial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basement membrane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blood.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Hemorrhage into the atheroma,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expanding its volume.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now recognized that plaques responsible for myocardial infarctions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&amp; other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acute coronary syndromes often are asymptomatic before the acute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event.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worrisome conclusion is that large numbers of asymptomatic individuals are at risk for a catastrophic coronary event.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xmlns="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92" y="4747846"/>
            <a:ext cx="11944014" cy="1986805"/>
          </a:xfrm>
        </p:spPr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xmlns="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25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9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acute plaque changes 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301517"/>
            <a:ext cx="5297662" cy="4770098"/>
          </a:xfrm>
        </p:spPr>
        <p:txBody>
          <a:bodyPr/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omplex  but could be divided:</a:t>
            </a:r>
          </a:p>
          <a:p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Intrinsic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factors: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Vulnerable plaques: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Plaques at high risk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rupture, they contain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numbers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foam cells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abundant extracellular lipid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have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thin fibrous caps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few SMCs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contain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clusters of inflammatory cells.</a:t>
            </a:r>
          </a:p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Extrinsic factors: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Adrenergic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stimulation (as with intense emotions) can increase systemic blood pressure or induce local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vasoconstriction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thereby increasing the mechanical stress on a given plaque.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2" y="1433930"/>
            <a:ext cx="5878449" cy="46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1" y="141668"/>
            <a:ext cx="11899464" cy="6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xmlns="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xmlns="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xmlns="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over image, large fish">
            <a:extLst>
              <a:ext uri="{FF2B5EF4-FFF2-40B4-BE49-F238E27FC236}">
                <a16:creationId xmlns:a16="http://schemas.microsoft.com/office/drawing/2014/main" xmlns="" id="{8557C52B-FF7B-4358-81A2-8E139E5C53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760" y="4071455"/>
            <a:ext cx="10607040" cy="840230"/>
          </a:xfrm>
        </p:spPr>
        <p:txBody>
          <a:bodyPr/>
          <a:lstStyle/>
          <a:p>
            <a:pPr marL="342900" indent="-342900"/>
            <a:r>
              <a:rPr lang="en-US" sz="5400" dirty="0"/>
              <a:t>Atherosclerosis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xmlns="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23" y="4994901"/>
            <a:ext cx="11405233" cy="155016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Atherosclerosis is characterized by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intimal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lesions called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atheromas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(or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atheromatous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atherosclerotic plaques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form raised lesions composed of soft friable lipid cores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(contain cholesterol &amp; cholesterol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esters + necrotic debris) covered by fibrous caps.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1" y="1285460"/>
            <a:ext cx="10447577" cy="544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an atheromatous plaque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33" y="1551839"/>
            <a:ext cx="4370852" cy="278743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underlies the pathogenesis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coronary, cerebral, and peripheral vascular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causes more morbidity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mortality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(roughly half of all deaths) in the Western world than any other disorder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xmlns="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xmlns="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5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atherosclerosis clinical manifest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21" y="830356"/>
            <a:ext cx="6613875" cy="37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318920"/>
            <a:ext cx="11174186" cy="590931"/>
          </a:xfrm>
        </p:spPr>
        <p:txBody>
          <a:bodyPr/>
          <a:lstStyle/>
          <a:p>
            <a:r>
              <a:rPr lang="en-US" dirty="0"/>
              <a:t>Major Risk Factors for Atherosclerosis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1135686"/>
            <a:ext cx="10856890" cy="348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066" y="4893972"/>
            <a:ext cx="942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These risk factors have roughly multiplicative effects.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80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469" y="659621"/>
            <a:ext cx="4900386" cy="334508"/>
          </a:xfrm>
        </p:spPr>
        <p:txBody>
          <a:bodyPr/>
          <a:lstStyle/>
          <a:p>
            <a:pPr marL="342900" indent="-342900" algn="ctr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FACTORS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16F1686-F366-46A5-AE17-1A563B77E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2727" y="659621"/>
            <a:ext cx="4900386" cy="334508"/>
          </a:xfrm>
        </p:spPr>
        <p:txBody>
          <a:bodyPr/>
          <a:lstStyle/>
          <a:p>
            <a:pPr marL="342900" lvl="1" indent="-342900" algn="ctr">
              <a:spcBef>
                <a:spcPts val="1000"/>
              </a:spcBef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FAMILIAL AND RACIAL FACTORS 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985" y="1229409"/>
            <a:ext cx="4900386" cy="3561943"/>
          </a:xfrm>
        </p:spPr>
        <p:txBody>
          <a:bodyPr/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dirty="0"/>
              <a:t>	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Hereditary genetic derangements of lipoprotein metabolism predispose the individuals to high blood lipid level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eg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familial hypercholesterolemia). </a:t>
            </a:r>
          </a:p>
          <a:p>
            <a:pPr marL="640080" lvl="1" indent="-246888"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2918" y="855922"/>
            <a:ext cx="5400004" cy="4038050"/>
          </a:xfrm>
        </p:spPr>
        <p:txBody>
          <a:bodyPr/>
          <a:lstStyle/>
          <a:p>
            <a:pPr marL="640080" lvl="1" indent="-246888">
              <a:buNone/>
              <a:defRPr/>
            </a:pPr>
            <a:endParaRPr lang="en-US" sz="3600" dirty="0"/>
          </a:p>
          <a:p>
            <a:r>
              <a:rPr lang="en-US" sz="2400" dirty="0">
                <a:solidFill>
                  <a:schemeClr val="accent6"/>
                </a:solidFill>
              </a:rPr>
              <a:t>Familial </a:t>
            </a:r>
            <a:r>
              <a:rPr lang="en-US" sz="2400" dirty="0" smtClean="0">
                <a:solidFill>
                  <a:schemeClr val="accent6"/>
                </a:solidFill>
              </a:rPr>
              <a:t>predisposition:  multifactorial </a:t>
            </a:r>
            <a:r>
              <a:rPr lang="en-US" sz="2400" dirty="0">
                <a:solidFill>
                  <a:schemeClr val="accent6"/>
                </a:solidFill>
              </a:rPr>
              <a:t>traits that </a:t>
            </a:r>
            <a:r>
              <a:rPr lang="en-US" sz="2400" dirty="0" smtClean="0">
                <a:solidFill>
                  <a:schemeClr val="accent6"/>
                </a:solidFill>
              </a:rPr>
              <a:t>go hand-in-hand </a:t>
            </a:r>
            <a:r>
              <a:rPr lang="en-US" sz="2400" dirty="0">
                <a:solidFill>
                  <a:schemeClr val="accent6"/>
                </a:solidFill>
              </a:rPr>
              <a:t>with atherosclerosis, including </a:t>
            </a:r>
            <a:r>
              <a:rPr lang="en-US" sz="2400" dirty="0" smtClean="0">
                <a:solidFill>
                  <a:schemeClr val="accent6"/>
                </a:solidFill>
              </a:rPr>
              <a:t>hypertension &amp; diabetes.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u="sng" dirty="0" smtClean="0">
                <a:solidFill>
                  <a:schemeClr val="accent6"/>
                </a:solidFill>
              </a:rPr>
              <a:t>The </a:t>
            </a:r>
            <a:r>
              <a:rPr lang="en-US" sz="2400" u="sng" dirty="0">
                <a:solidFill>
                  <a:schemeClr val="accent6"/>
                </a:solidFill>
              </a:rPr>
              <a:t>most important </a:t>
            </a:r>
            <a:r>
              <a:rPr lang="en-US" sz="2400" u="sng" dirty="0" smtClean="0">
                <a:solidFill>
                  <a:schemeClr val="accent6"/>
                </a:solidFill>
              </a:rPr>
              <a:t>independent</a:t>
            </a:r>
            <a:br>
              <a:rPr lang="en-US" sz="2400" u="sng" dirty="0" smtClean="0">
                <a:solidFill>
                  <a:schemeClr val="accent6"/>
                </a:solidFill>
              </a:rPr>
            </a:br>
            <a:r>
              <a:rPr lang="en-US" sz="2400" u="sng" dirty="0" smtClean="0">
                <a:solidFill>
                  <a:schemeClr val="accent6"/>
                </a:solidFill>
              </a:rPr>
              <a:t>risk </a:t>
            </a:r>
            <a:r>
              <a:rPr lang="en-US" sz="2400" u="sng" dirty="0">
                <a:solidFill>
                  <a:schemeClr val="accent6"/>
                </a:solidFill>
              </a:rPr>
              <a:t>factor for </a:t>
            </a:r>
            <a:r>
              <a:rPr lang="en-US" sz="2400" u="sng" dirty="0" smtClean="0">
                <a:solidFill>
                  <a:schemeClr val="accent6"/>
                </a:solidFill>
              </a:rPr>
              <a:t>atherosclerosis</a:t>
            </a:r>
            <a:r>
              <a:rPr lang="en-US" sz="2400" dirty="0" smtClean="0">
                <a:solidFill>
                  <a:schemeClr val="accent6"/>
                </a:solidFill>
              </a:rPr>
              <a:t>.</a:t>
            </a:r>
            <a:endParaRPr lang="en-GB" sz="2400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Image result for 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88" y="3352800"/>
            <a:ext cx="4572000" cy="33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023" y="952697"/>
            <a:ext cx="4900386" cy="334508"/>
          </a:xfrm>
        </p:spPr>
        <p:txBody>
          <a:bodyPr/>
          <a:lstStyle/>
          <a:p>
            <a:pPr marL="342900" indent="-342900" algn="ctr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16F1686-F366-46A5-AE17-1A563B77E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2518" y="952697"/>
            <a:ext cx="4900386" cy="334508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Gender</a:t>
            </a:r>
          </a:p>
          <a:p>
            <a:endParaRPr lang="en-GB" sz="3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2047" y="1721778"/>
            <a:ext cx="4900386" cy="3561943"/>
          </a:xfrm>
        </p:spPr>
        <p:txBody>
          <a:bodyPr/>
          <a:lstStyle/>
          <a:p>
            <a:pPr>
              <a:buClr>
                <a:schemeClr val="accent3"/>
              </a:buClr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Atherosclerosis usually remains clinically silent until lesions reach a critical threshold in middle age.</a:t>
            </a:r>
          </a:p>
          <a:p>
            <a:pPr>
              <a:buClr>
                <a:schemeClr val="accent3"/>
              </a:buClr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incidence of myocardial infarction increases 5-fold between 40 and 60 years of age.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4886" y="1721778"/>
            <a:ext cx="5400004" cy="403805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/>
                </a:solidFill>
              </a:rPr>
              <a:t>Premenopausal  </a:t>
            </a:r>
            <a:r>
              <a:rPr lang="en-US" sz="2400" dirty="0">
                <a:solidFill>
                  <a:schemeClr val="accent6"/>
                </a:solidFill>
              </a:rPr>
              <a:t>women are relatively protected against atherosclerosis </a:t>
            </a:r>
            <a:r>
              <a:rPr lang="en-US" sz="2400" dirty="0" smtClean="0">
                <a:solidFill>
                  <a:schemeClr val="accent6"/>
                </a:solidFill>
              </a:rPr>
              <a:t>&amp; its </a:t>
            </a:r>
            <a:r>
              <a:rPr lang="en-US" sz="2400" dirty="0">
                <a:solidFill>
                  <a:schemeClr val="accent6"/>
                </a:solidFill>
              </a:rPr>
              <a:t>consequences compared with age-matched men.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After menopause, however, the incidence of atherosclerosis-related disease increases and can even exceed that in men..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22" y="523661"/>
            <a:ext cx="11174186" cy="590931"/>
          </a:xfrm>
        </p:spPr>
        <p:txBody>
          <a:bodyPr/>
          <a:lstStyle/>
          <a:p>
            <a:r>
              <a:rPr lang="en-US" i="1" dirty="0"/>
              <a:t>Modifiable Major Risk Factors - </a:t>
            </a:r>
            <a:r>
              <a:rPr lang="en-US" dirty="0"/>
              <a:t>Hyperlipidemia</a:t>
            </a:r>
            <a:endParaRPr lang="en-US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68" y="1380978"/>
            <a:ext cx="8465248" cy="47700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Prefer Dyslipidemia , specifically, hypercholesterolemia.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major risk factor for development of atherosclerosis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sufficient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induce lesions in the absence of other risk factors.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Two cholesterol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components: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Low-density lipoprotein (LDL) cholesterol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(“bad cholesterol”); LDL distributes cholesterol to peripheral tissues.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risk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atherosclerosis.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High-density lipoprotein (HDL) cholesterol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(“good cholesterol”) mobilizes cholesterol 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periphery (including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atheromas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&amp; transports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to the liver for biliary excretion. HDL correlate with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risk. </a:t>
            </a:r>
          </a:p>
        </p:txBody>
      </p:sp>
      <p:pic>
        <p:nvPicPr>
          <p:cNvPr id="4098" name="Picture 2" descr="Image result for HDL L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34" y="1944711"/>
            <a:ext cx="2943851" cy="40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876AC8-70E2-4861-A85D-59C66FE48348}"/>
</file>

<file path=customXml/itemProps2.xml><?xml version="1.0" encoding="utf-8"?>
<ds:datastoreItem xmlns:ds="http://schemas.openxmlformats.org/officeDocument/2006/customXml" ds:itemID="{450439D9-8631-4FC1-BCE0-1BDB23425EE1}">
  <ds:schemaRefs>
    <ds:schemaRef ds:uri="http://purl.org/dc/dcmitype/"/>
    <ds:schemaRef ds:uri="6dc4bcd6-49db-4c07-9060-8acfc67cef9f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b0879af-3eba-417a-a55a-ffe6dcd6ca77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1778</Words>
  <Application>Microsoft Office PowerPoint</Application>
  <PresentationFormat>Custom</PresentationFormat>
  <Paragraphs>144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Cardiovascular Pathology</vt:lpstr>
      <vt:lpstr>Arteriosclerosis</vt:lpstr>
      <vt:lpstr>Atherosclerosis</vt:lpstr>
      <vt:lpstr>Structure of an atheromatous plaque</vt:lpstr>
      <vt:lpstr>PowerPoint Presentation</vt:lpstr>
      <vt:lpstr>Major Risk Factors for Atherosclerosis</vt:lpstr>
      <vt:lpstr>PowerPoint Presentation</vt:lpstr>
      <vt:lpstr>PowerPoint Presentation</vt:lpstr>
      <vt:lpstr>Modifiable Major Risk Factors - Hyperlipidemia</vt:lpstr>
      <vt:lpstr>PowerPoint Presentation</vt:lpstr>
      <vt:lpstr>Modifiable Major Risk Factors - Cigarette smoking</vt:lpstr>
      <vt:lpstr>Modifiable Major Risk Factors - Diabetes mellitus</vt:lpstr>
      <vt:lpstr>Additional minor risk factors..</vt:lpstr>
      <vt:lpstr>Pathogenesis: response-to-injury hypothesis. </vt:lpstr>
      <vt:lpstr>EC (Endothelial cell) injury  </vt:lpstr>
      <vt:lpstr>Lipids  </vt:lpstr>
      <vt:lpstr>The mechanisms by which dyslipidemia contributes to atherogenesis</vt:lpstr>
      <vt:lpstr>SMC Proliferation and Matrix Synthesis </vt:lpstr>
      <vt:lpstr>Morphology</vt:lpstr>
      <vt:lpstr>Quote and Image Slide</vt:lpstr>
      <vt:lpstr>Quote and Image Slide</vt:lpstr>
      <vt:lpstr>PowerPoint Presentation</vt:lpstr>
      <vt:lpstr>PowerPoint Presentation</vt:lpstr>
      <vt:lpstr>Atherosclerotic Stenosis</vt:lpstr>
      <vt:lpstr>Acute Plaque Change</vt:lpstr>
      <vt:lpstr>Causes of acute plaque changes 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Pathology</dc:title>
  <dc:creator/>
  <cp:lastModifiedBy/>
  <cp:revision>2</cp:revision>
  <dcterms:created xsi:type="dcterms:W3CDTF">2018-10-22T06:51:35Z</dcterms:created>
  <dcterms:modified xsi:type="dcterms:W3CDTF">2020-11-23T21:02:49Z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