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3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16.xml" ContentType="application/vnd.openxmlformats-officedocument.themeOverride+xml"/>
  <Override PartName="/ppt/theme/themeOverride20.xml" ContentType="application/vnd.openxmlformats-officedocument.themeOverride+xml"/>
  <Override PartName="/ppt/theme/themeOverride19.xml" ContentType="application/vnd.openxmlformats-officedocument.themeOverr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8.xml" ContentType="application/vnd.openxmlformats-officedocument.themeOverride+xml"/>
  <Override PartName="/ppt/theme/themeOverride17.xml" ContentType="application/vnd.openxmlformats-officedocument.themeOverride+xml"/>
  <Override PartName="/ppt/theme/themeOverride1.xml" ContentType="application/vnd.openxmlformats-officedocument.themeOverride+xml"/>
  <Override PartName="/ppt/theme/themeOverride21.xml" ContentType="application/vnd.openxmlformats-officedocument.themeOverride+xml"/>
  <Override PartName="/ppt/theme/themeOverride15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4.xml" ContentType="application/vnd.openxmlformats-officedocument.themeOverride+xml"/>
  <Override PartName="/ppt/theme/themeOverride12.xml" ContentType="application/vnd.openxmlformats-officedocument.themeOverride+xml"/>
  <Override PartName="/ppt/theme/themeOverride9.xml" ContentType="application/vnd.openxmlformats-officedocument.themeOverride+xml"/>
  <Override PartName="/ppt/theme/themeOverride8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Masters/notesMaster1.xml" ContentType="application/vnd.openxmlformats-officedocument.presentationml.notesMaster+xml"/>
  <Override PartName="/ppt/theme/themeOverride7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378" r:id="rId2"/>
    <p:sldId id="379" r:id="rId3"/>
    <p:sldId id="380" r:id="rId4"/>
    <p:sldId id="381" r:id="rId5"/>
    <p:sldId id="382" r:id="rId6"/>
    <p:sldId id="403" r:id="rId7"/>
    <p:sldId id="404" r:id="rId8"/>
    <p:sldId id="383" r:id="rId9"/>
    <p:sldId id="394" r:id="rId10"/>
    <p:sldId id="396" r:id="rId11"/>
    <p:sldId id="395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7" r:id="rId22"/>
    <p:sldId id="398" r:id="rId23"/>
    <p:sldId id="399" r:id="rId24"/>
    <p:sldId id="400" r:id="rId25"/>
    <p:sldId id="401" r:id="rId26"/>
    <p:sldId id="402" r:id="rId27"/>
  </p:sldIdLst>
  <p:sldSz cx="9144000" cy="5143500" type="screen16x9"/>
  <p:notesSz cx="6858000" cy="9144000"/>
  <p:embeddedFontLst>
    <p:embeddedFont>
      <p:font typeface="Dosis" charset="0"/>
      <p:regular r:id="rId29"/>
      <p:bold r:id="rId30"/>
    </p:embeddedFont>
    <p:embeddedFont>
      <p:font typeface="Source Sans Pr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Electronic Document Format(ISO)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ROSA NETO,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Nilton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Salles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 and  CARVALHO,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Jozélio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Freire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de. The use of inflammatory laboratory tests in rheumatology.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 Rev. Bras.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Arial"/>
              </a:rPr>
              <a:t>Reumatol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 [online]. 2009, vol.49, n.4 [cited  2021-04-04], pp.413-430. Available from: &lt;http://www.scielo.br/scielo.php?script=sci_arttext&amp;pid=S0482-50042009000400008&amp;lng=en&amp;nrm=iso&gt;. ISSN 1809-4570.  http://dx.doi.org/10.1590/S0482-50042009000400008.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0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Electronic Document Format(ISO)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ROSA NETO,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Nilton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Salles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 and  CARVALHO,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Jozélio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/>
              </a:rPr>
              <a:t>Freire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 de. The use of inflammatory laboratory tests in rheumatology.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 Rev. Bras.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Arial"/>
              </a:rPr>
              <a:t>Reumatol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/>
              </a:rPr>
              <a:t> [online]. 2009, vol.49, n.4 [cited  2021-04-04], pp.413-430. Available from: &lt;http://www.scielo.br/scielo.php?script=sci_arttext&amp;pid=S0482-50042009000400008&amp;lng=en&amp;nrm=iso&gt;. ISSN 1809-4570.  http://dx.doi.org/10.1590/S0482-50042009000400008.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4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 smtClean="0"/>
              <a:t>Neoplastic </a:t>
            </a:r>
            <a:r>
              <a:rPr lang="en-US" sz="4000" b="1" dirty="0"/>
              <a:t>Proliferations of </a:t>
            </a:r>
            <a:r>
              <a:rPr lang="en-US" sz="4000" b="1" dirty="0" smtClean="0"/>
              <a:t>White Cells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3267600"/>
            <a:ext cx="6026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~ Plasma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Cell Neoplasms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&amp; Related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Entities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2458" y="4312503"/>
            <a:ext cx="284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030A0"/>
                </a:solidFill>
                <a:latin typeface="Dosis" panose="020B0604020202020204" charset="0"/>
              </a:rPr>
              <a:t>Ghadeer</a:t>
            </a:r>
            <a:r>
              <a:rPr lang="en-US" sz="1600" dirty="0">
                <a:solidFill>
                  <a:srgbClr val="7030A0"/>
                </a:solidFill>
                <a:latin typeface="Dosis" panose="020B060402020202020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Dosis" panose="020B0604020202020204" charset="0"/>
              </a:rPr>
              <a:t>Hayel</a:t>
            </a:r>
            <a:r>
              <a:rPr lang="en-US" sz="1600" dirty="0">
                <a:solidFill>
                  <a:srgbClr val="7030A0"/>
                </a:solidFill>
                <a:latin typeface="Dosis" panose="020B0604020202020204" charset="0"/>
              </a:rPr>
              <a:t>, MD</a:t>
            </a:r>
          </a:p>
          <a:p>
            <a:r>
              <a:rPr lang="en-US" sz="1600" dirty="0" err="1">
                <a:solidFill>
                  <a:srgbClr val="7030A0"/>
                </a:solidFill>
                <a:latin typeface="Dosis" panose="020B0604020202020204" charset="0"/>
              </a:rPr>
              <a:t>Histopathologist</a:t>
            </a:r>
            <a:endParaRPr lang="en-US" sz="1600" dirty="0">
              <a:solidFill>
                <a:srgbClr val="7030A0"/>
              </a:solidFill>
              <a:latin typeface="Dosis" panose="020B0604020202020204" charset="0"/>
            </a:endParaRPr>
          </a:p>
          <a:p>
            <a:r>
              <a:rPr lang="en-US" sz="1600" dirty="0">
                <a:solidFill>
                  <a:srgbClr val="7030A0"/>
                </a:solidFill>
                <a:latin typeface="Dosis" panose="020B0604020202020204" charset="0"/>
              </a:rPr>
              <a:t>April </a:t>
            </a:r>
            <a:r>
              <a:rPr lang="en-US" sz="1600" dirty="0" smtClean="0">
                <a:solidFill>
                  <a:srgbClr val="7030A0"/>
                </a:solidFill>
                <a:latin typeface="Dosis" panose="020B0604020202020204" charset="0"/>
              </a:rPr>
              <a:t>4</a:t>
            </a:r>
            <a:r>
              <a:rPr lang="en-US" sz="1600" baseline="30000" dirty="0" smtClean="0">
                <a:solidFill>
                  <a:srgbClr val="7030A0"/>
                </a:solidFill>
                <a:latin typeface="Dosis" panose="020B0604020202020204" charset="0"/>
              </a:rPr>
              <a:t>th</a:t>
            </a:r>
            <a:r>
              <a:rPr lang="en-US" sz="1600" dirty="0" smtClean="0">
                <a:solidFill>
                  <a:srgbClr val="7030A0"/>
                </a:solidFill>
                <a:latin typeface="Dosis" panose="020B0604020202020204" charset="0"/>
              </a:rPr>
              <a:t> 2021</a:t>
            </a:r>
            <a:endParaRPr lang="en-US" sz="1600" dirty="0">
              <a:solidFill>
                <a:srgbClr val="7030A0"/>
              </a:solidFill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9567"/>
            <a:ext cx="818190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Monoclonal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gammopathy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of undetermined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significance 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MGUS)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Applied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patients without signs 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symptoms, &amp; small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moderately large M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components in blood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+MGUS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very common 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older adult.</a:t>
            </a:r>
            <a:b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Has a low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but constant rate of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transformation to MM.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syndrome 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which high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levels of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lead to symptoms related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blood.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(ass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lymphoplasmacytic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lymphoma).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10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Myeloma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the most common lymphoid malignancies.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age 70 years, more common in males.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rincipally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involves the bone marrow and ass with lytic lesions throughout the skeletal system.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frequent M protein produced by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myeloma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IgG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(60%), followed by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Plasma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 produce κ or λ light chains.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19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- pathogenesis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yeloma often has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chromosomal translocations that fuse the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IgH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locus on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chromosome 14 to oncogenes such as the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cyclin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D1 and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cyclin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D3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genes.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Multiple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myeloma has a number of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effects 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skeleton, the immune system, and the kidney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all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which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contribute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morbidity and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mortality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the disease.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39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Bone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967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destruction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major pathologic feature of multiple myeloma.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MM release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factors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that :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upregulates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expression of the receptor activator of NF-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κB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ligand 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RANKL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by bone marrow stromal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activate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osteoclasts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are potent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inhibitors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osteoblast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function.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Net effect: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 bone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resorption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hypercalcemia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pathologic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fractures.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93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</a:t>
            </a:r>
            <a:r>
              <a:rPr lang="en-US" sz="2800" b="1" dirty="0" err="1"/>
              <a:t>H</a:t>
            </a:r>
            <a:r>
              <a:rPr lang="en-US" sz="2800" b="1" dirty="0" err="1" smtClean="0"/>
              <a:t>umoral</a:t>
            </a:r>
            <a:r>
              <a:rPr lang="en-US" sz="2800" b="1" dirty="0" smtClean="0"/>
              <a:t> </a:t>
            </a:r>
            <a:r>
              <a:rPr lang="en-US" sz="2800" b="1" dirty="0"/>
              <a:t>immunity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MM Compromises the function of normal B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production of functional antibodies often is profoundly depressed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are at high risk for bacterial infections.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71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</a:t>
            </a:r>
            <a:r>
              <a:rPr lang="en-US" sz="2800" b="1" dirty="0"/>
              <a:t>Renal dysfunction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Several pathologic effects of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MM: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obstructive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proteinaceous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casts; composed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jones proteins in the distal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tubules.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Light chain deposition in the glomeruli or the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interstitium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either as amyloid or linear deposits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may contribute to renal damage.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Hypercalcemia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lead to dehydration and renal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stones,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acterial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pyelonephritis,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57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3724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ultifocal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destructive skeletal lesions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mostly involve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vertebral column, ribs, skull, pelvis, femur.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lesions arise in 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medullary cavity.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destruction leads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pathologic fractures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71" y="986319"/>
            <a:ext cx="4223319" cy="39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20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08745"/>
            <a:ext cx="785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Microscopically: the marrow shows increased numbers of plasma cells, usually &gt; 30% of the cellularity.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3" y="1939742"/>
            <a:ext cx="7284378" cy="29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970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2294" y="1118155"/>
            <a:ext cx="829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Mott cells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 are plasma cells that have spherical inclusions packed 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 their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cytoplasm,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Inclusions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Russell bodies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mott cell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pbs.twimg.com/media/DyLitdBU8AAClQ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3" y="2085652"/>
            <a:ext cx="5835722" cy="27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168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</a:t>
            </a:r>
            <a:r>
              <a:rPr lang="en-US" sz="2800" b="1" dirty="0"/>
              <a:t>Clinical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Bone </a:t>
            </a:r>
            <a:r>
              <a:rPr lang="en-US" sz="2400" u="sng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resorption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Bone pain &amp; pathologic fractures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Hypercalcemia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neurological manifestations;</a:t>
            </a:r>
            <a:b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 Confusion, lethargy and weakness.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Recurrent bacterial infections:</a:t>
            </a:r>
          </a:p>
          <a:p>
            <a:pPr marL="76200" lvl="1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+The most common of death.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Renal dysfunction:</a:t>
            </a:r>
            <a:b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+Second most common cause of death.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is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4-7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years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cure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yet.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40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1026" name="Picture 2" descr="00008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6" y="1664413"/>
            <a:ext cx="4181581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med.utah.edu/WebPath/jpeg1/LUNG3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4" y="1664413"/>
            <a:ext cx="3873356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6590" y="195209"/>
            <a:ext cx="7890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last stage of B cell maturation, express CD38 but lose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CD19: </a:t>
            </a:r>
            <a:b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cannot switch antibody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classes.</a:t>
            </a:r>
            <a:b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+can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only produce a single kind of antibody in a single class of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immunoglobulin.</a:t>
            </a:r>
            <a:endParaRPr lang="en-US" sz="22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981613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</a:t>
            </a:r>
            <a:r>
              <a:rPr lang="en-US" sz="2800" b="1" dirty="0"/>
              <a:t>Laboratory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ncreased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levels of: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Immunoglobulins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the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blood.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and/or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Jones proteins in the urine.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have Both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~ 70% of cases, 20% have only free light chains, &amp; 1% of myelomas are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nonsecretory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Anemia, thrombocytopenia 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leukopenia.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Elevated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creatinine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or urea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</a:t>
            </a: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Renal dysfunction).</a:t>
            </a:r>
            <a:endParaRPr lang="en-US" sz="2400" u="sng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62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4400" b="1" dirty="0" err="1"/>
              <a:t>Lymphoplasmacytic</a:t>
            </a:r>
            <a:r>
              <a:rPr lang="en-US" sz="4400" b="1" dirty="0"/>
              <a:t> Lymphoma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B-cell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neoplasm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usually presents in old age.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commonly, the plasma cell component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secretes monoclonal </a:t>
            </a: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mounts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sufficient to cause a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syndrome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Complications from the secretion of free light chains (e.g.; renal failure) are relatively rare &amp; no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destruction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45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Pathogenesis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cases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lymphoplasmacytic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lymphoma are associated with acquired mutations in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MYD88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4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</a:t>
            </a:r>
            <a:r>
              <a:rPr lang="en-US" sz="2800" b="1" dirty="0" smtClean="0"/>
              <a:t>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60116"/>
            <a:ext cx="2234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infiltrated by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lymphocytes, plasma cells,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plasmacytoid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lymphocytes in varying proportions.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pbs.twimg.com/media/Dn46f41XUAApZTu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4" y="1160115"/>
            <a:ext cx="5763802" cy="37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97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32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3" y="1160116"/>
            <a:ext cx="7690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with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-secreting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tumors have signs &amp; symptoms stemming from the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physicochemical properties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(large size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at high concentrations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greatly increases the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blood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viscosity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syndrome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533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32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60116"/>
            <a:ext cx="8120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Characterized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the following: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Visual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impairment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due to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venous congestion &amp; retinal hemorrhages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Neurologic problems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such as headaches, dizziness, deafness,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due to sluggish venous blood flow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Bleeding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due to formation of complexes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between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macroglobulins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clotting factors as well as interference with platelet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function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</a:t>
            </a:r>
            <a:r>
              <a:rPr lang="en-US" sz="2400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ryoglobulinemia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precipitation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macroglobulins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at low temperatures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Raynaud phenomenon.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76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</a:t>
            </a:r>
            <a:r>
              <a:rPr lang="en-US" sz="2800" b="1" dirty="0" smtClean="0"/>
              <a:t>– Clinical 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incurable progressive disease.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survival 4 year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07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70073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 cell proliferations contain neoplastic plasma cells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Always secrete a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monoclonal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immunoglobulin or their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fragment.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These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 as tumor markers and often have pathologic consequences.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most common &amp; deadly of these neoplasms is multiple myeloma.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15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9568"/>
            <a:ext cx="8008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 protein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A monoclonal immunoglobulin identified in the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blood.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have high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molecular weight,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 they are restricted to plasma &amp; extracellular fluid &amp; excluded from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urine.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eoplastic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plasma cells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also synthesize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excess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immunoglobulin light chains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smaller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size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excreted in the urine, where they are called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Jones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proteins.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Monoclonal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immunoglobulin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be detected  by simple serum test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Serum protein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Electrophoresis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!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460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AutoShape 2" descr="Normal serum protein electrophoresis diagram with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>
            <a:fillRect/>
          </a:stretch>
        </p:blipFill>
        <p:spPr>
          <a:xfrm>
            <a:off x="1520575" y="757720"/>
            <a:ext cx="6888822" cy="37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4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6"/>
          <a:stretch/>
        </p:blipFill>
        <p:spPr>
          <a:xfrm>
            <a:off x="865506" y="667819"/>
            <a:ext cx="7765428" cy="37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9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2"/>
          <a:stretch/>
        </p:blipFill>
        <p:spPr>
          <a:xfrm>
            <a:off x="878417" y="791110"/>
            <a:ext cx="7721696" cy="37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3" name="Content Placeholder 3" descr="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11868"/>
          <a:stretch/>
        </p:blipFill>
        <p:spPr>
          <a:xfrm>
            <a:off x="1325365" y="407372"/>
            <a:ext cx="6919645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9567"/>
            <a:ext cx="8008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bnormal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immunoglobulins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are associated with several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clinicopathologic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entities: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Multiple myeloma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(MM)(plasma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cell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myeloma):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important plasma cell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neoplasm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Solitary </a:t>
            </a:r>
            <a:r>
              <a:rPr lang="en-US" sz="2400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plasmacytoma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infrequent variant that presents as a single mass in bone or soft tissue.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/>
            </a:r>
            <a:b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Smoldering myeloma: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another uncommon variant defined by a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lack of symptoms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a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high plasma M component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184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F5F55C-58D5-468B-830B-2932A8AFE2CE}"/>
</file>

<file path=customXml/itemProps2.xml><?xml version="1.0" encoding="utf-8"?>
<ds:datastoreItem xmlns:ds="http://schemas.openxmlformats.org/officeDocument/2006/customXml" ds:itemID="{47006B56-5971-49B5-8DD1-8121DA9511D9}"/>
</file>

<file path=customXml/itemProps3.xml><?xml version="1.0" encoding="utf-8"?>
<ds:datastoreItem xmlns:ds="http://schemas.openxmlformats.org/officeDocument/2006/customXml" ds:itemID="{AEA90541-4161-493B-8720-84551EA32F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912</Words>
  <Application>Microsoft Office PowerPoint</Application>
  <PresentationFormat>On-screen Show (16:9)</PresentationFormat>
  <Paragraphs>118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Wingdings</vt:lpstr>
      <vt:lpstr>Dosis</vt:lpstr>
      <vt:lpstr>Source Sans Pro</vt:lpstr>
      <vt:lpstr>Cerimon template</vt:lpstr>
      <vt:lpstr>2. Neoplastic Proliferations of White Cells</vt:lpstr>
      <vt:lpstr>PowerPoint Presentation</vt:lpstr>
      <vt:lpstr>Plasma Cell Neoplasms and Related Entities </vt:lpstr>
      <vt:lpstr>Plasma Cell Neoplasms and Related Entities </vt:lpstr>
      <vt:lpstr>PowerPoint Presentation</vt:lpstr>
      <vt:lpstr>PowerPoint Presentation</vt:lpstr>
      <vt:lpstr>PowerPoint Presentation</vt:lpstr>
      <vt:lpstr>PowerPoint Presentation</vt:lpstr>
      <vt:lpstr>Plasma Cell Neoplasms and Related Entities </vt:lpstr>
      <vt:lpstr>Plasma Cell Neoplasms and Related Entities </vt:lpstr>
      <vt:lpstr>Multiple Myeloma</vt:lpstr>
      <vt:lpstr>Multiple Myeloma - pathogenesis</vt:lpstr>
      <vt:lpstr>Multiple Myeloma  - Bone </vt:lpstr>
      <vt:lpstr>Multiple Myeloma  - Humoral immunity</vt:lpstr>
      <vt:lpstr>Multiple Myeloma  - Renal dysfunction</vt:lpstr>
      <vt:lpstr>Multiple Myeloma  - Morphology</vt:lpstr>
      <vt:lpstr>Multiple Myeloma  - Morphology</vt:lpstr>
      <vt:lpstr>Multiple Myeloma  - Morphology</vt:lpstr>
      <vt:lpstr>Multiple Myeloma  - Clinical Features.</vt:lpstr>
      <vt:lpstr>Multiple Myeloma  - Laboratory analyses</vt:lpstr>
      <vt:lpstr>Lymphoplasmacytic Lymphoma</vt:lpstr>
      <vt:lpstr>Lymphoplasmacytic Lymphoma - Pathogenesis</vt:lpstr>
      <vt:lpstr>Lymphoplasmacytic Lymphoma - Morphology</vt:lpstr>
      <vt:lpstr>Waldenström macroglobulinemia</vt:lpstr>
      <vt:lpstr>Waldenström macroglobulinemia</vt:lpstr>
      <vt:lpstr>Lymphoplasmacytic Lymphoma – Clinical features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mohammed hayel</cp:lastModifiedBy>
  <cp:revision>167</cp:revision>
  <dcterms:modified xsi:type="dcterms:W3CDTF">2021-04-04T04:54:24Z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