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Masters/slideMaster1.xml" ContentType="application/vnd.openxmlformats-officedocument.presentationml.slideMaster+xml"/>
  <Override PartName="/ppt/notesSlides/notesSlide4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theme/theme1.xml" ContentType="application/vnd.openxmlformats-officedocument.theme+xml"/>
  <Override PartName="/ppt/theme/theme2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3"/>
  </p:notesMasterIdLst>
  <p:sldIdLst>
    <p:sldId id="287" r:id="rId2"/>
    <p:sldId id="283" r:id="rId3"/>
    <p:sldId id="265" r:id="rId4"/>
    <p:sldId id="280" r:id="rId5"/>
    <p:sldId id="264" r:id="rId6"/>
    <p:sldId id="300" r:id="rId7"/>
    <p:sldId id="270" r:id="rId8"/>
    <p:sldId id="266" r:id="rId9"/>
    <p:sldId id="267" r:id="rId10"/>
    <p:sldId id="299" r:id="rId11"/>
    <p:sldId id="285" r:id="rId12"/>
    <p:sldId id="274" r:id="rId13"/>
    <p:sldId id="275" r:id="rId14"/>
    <p:sldId id="281" r:id="rId15"/>
    <p:sldId id="279" r:id="rId16"/>
    <p:sldId id="276" r:id="rId17"/>
    <p:sldId id="277" r:id="rId18"/>
    <p:sldId id="278" r:id="rId19"/>
    <p:sldId id="269" r:id="rId20"/>
    <p:sldId id="290" r:id="rId21"/>
    <p:sldId id="298" r:id="rId2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HP" initials="H" lastIdx="1" clrIdx="0">
    <p:extLst>
      <p:ext uri="{19B8F6BF-5375-455C-9EA6-DF929625EA0E}">
        <p15:presenceInfo xmlns:p15="http://schemas.microsoft.com/office/powerpoint/2012/main" userId="HP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04" autoAdjust="0"/>
    <p:restoredTop sz="95341" autoAdjust="0"/>
  </p:normalViewPr>
  <p:slideViewPr>
    <p:cSldViewPr snapToGrid="0">
      <p:cViewPr varScale="1">
        <p:scale>
          <a:sx n="65" d="100"/>
          <a:sy n="65" d="100"/>
        </p:scale>
        <p:origin x="858" y="6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customXml" Target="../customXml/item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commentAuthors" Target="commentAuthor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customXml" Target="../customXml/item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Relationship Id="rId30" Type="http://schemas.openxmlformats.org/officeDocument/2006/relationships/customXml" Target="../customXml/item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رأس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ar-SA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FAF1F2F9-72A8-4E36-A7C8-35741142E856}" type="datetimeFigureOut">
              <a:rPr lang="ar-SA" smtClean="0"/>
              <a:pPr/>
              <a:t>08/05/1443</a:t>
            </a:fld>
            <a:endParaRPr lang="ar-SA"/>
          </a:p>
        </p:txBody>
      </p:sp>
      <p:sp>
        <p:nvSpPr>
          <p:cNvPr id="4" name="عنصر نائب لصورة الشريحة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ar-SA"/>
          </a:p>
        </p:txBody>
      </p:sp>
      <p:sp>
        <p:nvSpPr>
          <p:cNvPr id="5" name="عنصر نائب للملاحظات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8E4122C6-AEC2-4F7D-90BD-80478EBCEA7D}" type="slidenum">
              <a:rPr lang="ar-SA" smtClean="0"/>
              <a:pPr/>
              <a:t>‹#›</a:t>
            </a:fld>
            <a:endParaRPr lang="ar-S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E4122C6-AEC2-4F7D-90BD-80478EBCEA7D}" type="slidenum">
              <a:rPr lang="ar-SA" smtClean="0"/>
              <a:pPr/>
              <a:t>5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24159892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algn="l"/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Direct mechanisms of viral carcinogenesis. After infecting target cells, tumor</a:t>
            </a:r>
          </a:p>
          <a:p>
            <a:pPr algn="l"/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viruses are persistently maintained as genetic elements; viral genomes can form </a:t>
            </a:r>
            <a:r>
              <a:rPr lang="en-US" sz="1200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episomes</a:t>
            </a:r>
            <a:endParaRPr lang="en-US" sz="1200" kern="1200" baseline="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algn="l"/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(upper panel example, </a:t>
            </a:r>
            <a:r>
              <a:rPr lang="en-US" sz="1200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herpesviruses</a:t>
            </a:r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) or integrate into the host genomic DNA (lower panel</a:t>
            </a:r>
          </a:p>
          <a:p>
            <a:pPr algn="l"/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example, retroviruses and HBV).</a:t>
            </a:r>
            <a:endParaRPr lang="ar-SA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4122C6-AEC2-4F7D-90BD-80478EBCEA7D}" type="slidenum">
              <a:rPr lang="ar-SA" smtClean="0"/>
              <a:pPr/>
              <a:t>13</a:t>
            </a:fld>
            <a:endParaRPr lang="ar-SA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algn="l"/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Direct mechanisms of viral carcinogenesis. After infecting target cells, tumor</a:t>
            </a:r>
          </a:p>
          <a:p>
            <a:pPr algn="l"/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viruses are persistently maintained as genetic elements; viral genomes can form </a:t>
            </a:r>
            <a:r>
              <a:rPr lang="en-US" sz="1200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episomes</a:t>
            </a:r>
            <a:endParaRPr lang="en-US" sz="1200" kern="1200" baseline="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algn="l"/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(upper panel example, </a:t>
            </a:r>
            <a:r>
              <a:rPr lang="en-US" sz="1200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herpesviruses</a:t>
            </a:r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) or integrate into the host genomic DNA (lower panel</a:t>
            </a:r>
          </a:p>
          <a:p>
            <a:pPr algn="l"/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example, retroviruses and HBV).</a:t>
            </a:r>
            <a:endParaRPr lang="ar-SA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4122C6-AEC2-4F7D-90BD-80478EBCEA7D}" type="slidenum">
              <a:rPr lang="ar-SA" smtClean="0"/>
              <a:pPr/>
              <a:t>15</a:t>
            </a:fld>
            <a:endParaRPr lang="ar-SA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algn="l"/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Indirect mechanisms of viral carcinogenesis. (</a:t>
            </a:r>
            <a:r>
              <a:rPr lang="en-US" sz="1200" b="1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A) Chronic inflammation. Infected</a:t>
            </a:r>
          </a:p>
          <a:p>
            <a:pPr algn="l"/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cells produce </a:t>
            </a:r>
            <a:r>
              <a:rPr lang="en-US" sz="1200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chemokines</a:t>
            </a:r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attracting immune cells, which establish a chronic inflammatory</a:t>
            </a:r>
          </a:p>
          <a:p>
            <a:pPr algn="l"/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microenvironment that persistently damage the local tissue. Cancer evolves within this</a:t>
            </a:r>
          </a:p>
          <a:p>
            <a:pPr algn="l"/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cycle of infection, induced inflammation and tissue damage. (</a:t>
            </a:r>
            <a:r>
              <a:rPr lang="en-US" sz="1200" b="1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B) </a:t>
            </a:r>
            <a:r>
              <a:rPr lang="en-US" sz="1200" b="1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Immunosuppression</a:t>
            </a:r>
            <a:r>
              <a:rPr lang="en-US" sz="1200" b="1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The</a:t>
            </a:r>
          </a:p>
          <a:p>
            <a:pPr algn="l"/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prototype agent for </a:t>
            </a:r>
            <a:r>
              <a:rPr lang="en-US" sz="1200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immunosuppression</a:t>
            </a:r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is HIV. In </a:t>
            </a:r>
            <a:r>
              <a:rPr lang="en-US" sz="1200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immunocompetent</a:t>
            </a:r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individuals EBV</a:t>
            </a:r>
          </a:p>
          <a:p>
            <a:pPr algn="l"/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infection is efficiently controlled by cytotoxic CD8 T cells; as HIV infection progresses</a:t>
            </a:r>
          </a:p>
          <a:p>
            <a:pPr algn="l"/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and immune responses collapse, individuals become at increased risk of developing EBV</a:t>
            </a:r>
          </a:p>
          <a:p>
            <a:pPr algn="l"/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associated lymphomas.</a:t>
            </a:r>
            <a:endParaRPr lang="ar-SA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4122C6-AEC2-4F7D-90BD-80478EBCEA7D}" type="slidenum">
              <a:rPr lang="ar-SA" smtClean="0"/>
              <a:pPr/>
              <a:t>18</a:t>
            </a:fld>
            <a:endParaRPr lang="ar-SA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60ABAE-826E-4559-8229-823F17710D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4CAE2E2-CAF1-4745-B3A4-15FD1F5C5AD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A127F45-CE25-4406-9528-37B9ED751C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28F876-2DC4-49CF-96C2-7B4ABF64919E}" type="datetimeFigureOut">
              <a:rPr lang="en-US" smtClean="0"/>
              <a:pPr/>
              <a:t>12/12/2021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D5649EF-4EEF-4E47-BF06-204BB594AA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3C47FC4-9A7B-4DC2-9C83-FC2B1DDF5B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088FA3-7EA9-4B94-BE6D-00491D01B3D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47717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A9C332-89CD-4E31-8BBD-966E472F23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410EE10-8674-402E-81C8-381BCD7310A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3B5016A-1F13-451A-B672-3B3A6258DD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28F876-2DC4-49CF-96C2-7B4ABF64919E}" type="datetimeFigureOut">
              <a:rPr lang="en-US" smtClean="0"/>
              <a:pPr/>
              <a:t>12/12/2021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A166E7C-081E-4601-B06C-2B6C9234F3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9AE2806-7B4C-4225-8090-37529D0673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088FA3-7EA9-4B94-BE6D-00491D01B3D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31944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22C3BCF-DBB0-4E9E-B853-BC3CFE989CB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9B12286-F318-48D8-81DA-9B44DE807EA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9BA23CD-CF97-423F-9C07-FE1716E671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28F876-2DC4-49CF-96C2-7B4ABF64919E}" type="datetimeFigureOut">
              <a:rPr lang="en-US" smtClean="0"/>
              <a:pPr/>
              <a:t>12/12/2021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812BD36-82C2-4A0E-864F-CEFD4199A8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87B7C31-C460-4CBB-9CED-7DE4549757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088FA3-7EA9-4B94-BE6D-00491D01B3D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3005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DDF0E7-03A0-4724-9776-19083609B5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3DC3326-9BBD-4673-970D-13AEF28D8D0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DEFC2DD-A6A5-4B02-B85D-65FB3BD6F7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28F876-2DC4-49CF-96C2-7B4ABF64919E}" type="datetimeFigureOut">
              <a:rPr lang="en-US" smtClean="0"/>
              <a:pPr/>
              <a:t>12/12/2021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CBEE686-51B8-4335-A0A8-1670B33F23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5B5C802-C4D5-4D2D-98B9-75D13273A1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088FA3-7EA9-4B94-BE6D-00491D01B3D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71073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E0A959-4961-464E-90A6-1F1D044D00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ABEC598-6308-4600-A4A0-E9D792C0F15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58C28FC-0B69-4448-ADA6-5476BF0B92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28F876-2DC4-49CF-96C2-7B4ABF64919E}" type="datetimeFigureOut">
              <a:rPr lang="en-US" smtClean="0"/>
              <a:pPr/>
              <a:t>12/12/2021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FCC9EAA-6BC8-41A2-9359-C54069B75D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415A546-EC12-4EEB-B695-1E25537348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088FA3-7EA9-4B94-BE6D-00491D01B3D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77011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BFF899-2D1E-49B3-80E2-3639FC02EA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272187C-8922-487E-90F8-2F3093E9843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E94D6FC-1580-47A6-8645-F9646870018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12CFD05-4BD1-4913-978A-9BDC9EBDEA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28F876-2DC4-49CF-96C2-7B4ABF64919E}" type="datetimeFigureOut">
              <a:rPr lang="en-US" smtClean="0"/>
              <a:pPr/>
              <a:t>12/12/2021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4825C0A-5656-4FE5-9FBC-490B84E798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1293A9C-6464-4781-A7DA-121B8791EE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088FA3-7EA9-4B94-BE6D-00491D01B3D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95515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28126A-4B94-471C-95D9-86F0D05D38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1448971-8D69-42B2-9A08-F12946E42B3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DC94DE2-1AF7-4DEE-B05B-01C1DABD550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ABBDA15-022B-4038-855D-9A3705156BB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78BCDB6-F794-4A7E-AA14-864D0A66AD7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F46299D-6B50-4DD2-A647-BA118119F3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28F876-2DC4-49CF-96C2-7B4ABF64919E}" type="datetimeFigureOut">
              <a:rPr lang="en-US" smtClean="0"/>
              <a:pPr/>
              <a:t>12/12/2021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E04DB631-0A16-4280-AC84-3395F3D00F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2968856-B58B-4461-84D2-EDB64A6C8A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088FA3-7EA9-4B94-BE6D-00491D01B3D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65661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E93840-4A5E-4022-876B-1A359B3B18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0530637-9EBF-4F98-A2A1-09FF70A9DF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28F876-2DC4-49CF-96C2-7B4ABF64919E}" type="datetimeFigureOut">
              <a:rPr lang="en-US" smtClean="0"/>
              <a:pPr/>
              <a:t>12/12/2021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6DC50E7-6067-43EB-899A-68875E604C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706203F-BA18-4140-BC82-2A7BA4964D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088FA3-7EA9-4B94-BE6D-00491D01B3D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65281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8BDA4D7-59E2-4493-B622-B16B651A35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28F876-2DC4-49CF-96C2-7B4ABF64919E}" type="datetimeFigureOut">
              <a:rPr lang="en-US" smtClean="0"/>
              <a:pPr/>
              <a:t>12/12/2021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CFC3DB9-EF0E-41F0-85D2-90433D17B0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B92F411-FE08-4BA2-B9D3-1C0D2BC658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088FA3-7EA9-4B94-BE6D-00491D01B3D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77259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17A0E0-D65B-454C-A696-90DFB141DA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BF8F660-2626-4B8E-9562-34CFE88BF93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53C5763-7AF0-4E65-A322-A25DEC51462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9D8BDE9-B0F1-4549-B702-2A1A84B952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28F876-2DC4-49CF-96C2-7B4ABF64919E}" type="datetimeFigureOut">
              <a:rPr lang="en-US" smtClean="0"/>
              <a:pPr/>
              <a:t>12/12/2021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B1C8C26-45DC-4EE5-B8DC-EC9F5161CC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0C1031B-5409-407E-A7B9-F7CB1CECF4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088FA3-7EA9-4B94-BE6D-00491D01B3D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14755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E7D9D9-F83E-48E0-B970-193445FFB9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2A6127C-C81F-4647-9092-3A13A27B4BC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F108C18-C22A-4A23-AB6F-CC58825E534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CA62E8D-7C6A-44C6-A07D-DDDD0EAAB3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28F876-2DC4-49CF-96C2-7B4ABF64919E}" type="datetimeFigureOut">
              <a:rPr lang="en-US" smtClean="0"/>
              <a:pPr/>
              <a:t>12/12/2021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229594B-DB5C-4611-84E9-895B2F6A98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7D81983-3C82-4994-93D8-E716E4000B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088FA3-7EA9-4B94-BE6D-00491D01B3D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98313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1904BA7-7804-4CA4-85EA-BE99AFF854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B613A49-3BB0-42E8-812B-46CA423C9C2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6FE9577-ADC0-47BD-8EED-CB03D293C46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28F876-2DC4-49CF-96C2-7B4ABF64919E}" type="datetimeFigureOut">
              <a:rPr lang="en-US" smtClean="0"/>
              <a:pPr/>
              <a:t>12/12/2021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F5A9BAF-1A94-4F87-96E6-C08A539CD3F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32722DC-BD71-42F0-9685-3F56620A0B1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E088FA3-7EA9-4B94-BE6D-00491D01B3D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48579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png"/><Relationship Id="rId3" Type="http://schemas.openxmlformats.org/officeDocument/2006/relationships/image" Target="../media/image33.png"/><Relationship Id="rId7" Type="http://schemas.openxmlformats.org/officeDocument/2006/relationships/image" Target="../media/image3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6.png"/><Relationship Id="rId11" Type="http://schemas.openxmlformats.org/officeDocument/2006/relationships/image" Target="../media/image41.png"/><Relationship Id="rId5" Type="http://schemas.openxmlformats.org/officeDocument/2006/relationships/image" Target="../media/image35.png"/><Relationship Id="rId10" Type="http://schemas.openxmlformats.org/officeDocument/2006/relationships/image" Target="../media/image40.png"/><Relationship Id="rId4" Type="http://schemas.openxmlformats.org/officeDocument/2006/relationships/image" Target="../media/image34.png"/><Relationship Id="rId9" Type="http://schemas.openxmlformats.org/officeDocument/2006/relationships/image" Target="../media/image39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9.png"/><Relationship Id="rId3" Type="http://schemas.openxmlformats.org/officeDocument/2006/relationships/image" Target="../media/image44.png"/><Relationship Id="rId7" Type="http://schemas.openxmlformats.org/officeDocument/2006/relationships/image" Target="../media/image4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7.png"/><Relationship Id="rId5" Type="http://schemas.openxmlformats.org/officeDocument/2006/relationships/image" Target="../media/image46.png"/><Relationship Id="rId4" Type="http://schemas.openxmlformats.org/officeDocument/2006/relationships/image" Target="../media/image45.png"/><Relationship Id="rId9" Type="http://schemas.openxmlformats.org/officeDocument/2006/relationships/image" Target="../media/image50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7" Type="http://schemas.openxmlformats.org/officeDocument/2006/relationships/image" Target="../media/image56.png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5.png"/><Relationship Id="rId5" Type="http://schemas.openxmlformats.org/officeDocument/2006/relationships/image" Target="../media/image54.png"/><Relationship Id="rId4" Type="http://schemas.openxmlformats.org/officeDocument/2006/relationships/image" Target="../media/image53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62.png"/><Relationship Id="rId3" Type="http://schemas.openxmlformats.org/officeDocument/2006/relationships/image" Target="../media/image57.png"/><Relationship Id="rId7" Type="http://schemas.openxmlformats.org/officeDocument/2006/relationships/image" Target="../media/image6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0.png"/><Relationship Id="rId11" Type="http://schemas.openxmlformats.org/officeDocument/2006/relationships/image" Target="../media/image65.png"/><Relationship Id="rId5" Type="http://schemas.openxmlformats.org/officeDocument/2006/relationships/image" Target="../media/image59.png"/><Relationship Id="rId10" Type="http://schemas.openxmlformats.org/officeDocument/2006/relationships/image" Target="../media/image64.png"/><Relationship Id="rId4" Type="http://schemas.openxmlformats.org/officeDocument/2006/relationships/image" Target="../media/image58.png"/><Relationship Id="rId9" Type="http://schemas.openxmlformats.org/officeDocument/2006/relationships/image" Target="../media/image63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13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12" Type="http://schemas.openxmlformats.org/officeDocument/2006/relationships/image" Target="../media/image12.png"/><Relationship Id="rId17" Type="http://schemas.openxmlformats.org/officeDocument/2006/relationships/image" Target="../media/image17.png"/><Relationship Id="rId2" Type="http://schemas.openxmlformats.org/officeDocument/2006/relationships/image" Target="../media/image2.png"/><Relationship Id="rId16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11" Type="http://schemas.openxmlformats.org/officeDocument/2006/relationships/image" Target="../media/image11.png"/><Relationship Id="rId5" Type="http://schemas.openxmlformats.org/officeDocument/2006/relationships/image" Target="../media/image5.png"/><Relationship Id="rId15" Type="http://schemas.openxmlformats.org/officeDocument/2006/relationships/image" Target="../media/image15.png"/><Relationship Id="rId10" Type="http://schemas.openxmlformats.org/officeDocument/2006/relationships/image" Target="../media/image10.png"/><Relationship Id="rId4" Type="http://schemas.openxmlformats.org/officeDocument/2006/relationships/image" Target="../media/image4.png"/><Relationship Id="rId9" Type="http://schemas.openxmlformats.org/officeDocument/2006/relationships/image" Target="../media/image9.png"/><Relationship Id="rId14" Type="http://schemas.openxmlformats.org/officeDocument/2006/relationships/image" Target="../media/image14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image" Target="../media/image18.png"/><Relationship Id="rId7" Type="http://schemas.openxmlformats.org/officeDocument/2006/relationships/image" Target="../media/image2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10" Type="http://schemas.openxmlformats.org/officeDocument/2006/relationships/image" Target="../media/image25.png"/><Relationship Id="rId4" Type="http://schemas.openxmlformats.org/officeDocument/2006/relationships/image" Target="../media/image19.png"/><Relationship Id="rId9" Type="http://schemas.openxmlformats.org/officeDocument/2006/relationships/image" Target="../media/image24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3" Type="http://schemas.openxmlformats.org/officeDocument/2006/relationships/image" Target="../media/image27.png"/><Relationship Id="rId7" Type="http://schemas.openxmlformats.org/officeDocument/2006/relationships/image" Target="../media/image31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png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182982" y="1973942"/>
            <a:ext cx="7772400" cy="4070244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en-US" sz="3600" b="1" dirty="0">
                <a:solidFill>
                  <a:srgbClr val="0070C0"/>
                </a:solidFill>
              </a:rPr>
              <a:t>General Microbiology Course</a:t>
            </a:r>
            <a:br>
              <a:rPr lang="en-US" sz="3600" b="1" dirty="0">
                <a:solidFill>
                  <a:srgbClr val="0070C0"/>
                </a:solidFill>
              </a:rPr>
            </a:br>
            <a:r>
              <a:rPr lang="en-US" sz="3600" b="1" dirty="0">
                <a:solidFill>
                  <a:srgbClr val="0070C0"/>
                </a:solidFill>
              </a:rPr>
              <a:t>Lecture 15</a:t>
            </a:r>
            <a:br>
              <a:rPr lang="en-US" sz="3600" b="1" dirty="0">
                <a:solidFill>
                  <a:srgbClr val="0070C0"/>
                </a:solidFill>
              </a:rPr>
            </a:br>
            <a:r>
              <a:rPr lang="en-IN" sz="3600" b="1" dirty="0">
                <a:solidFill>
                  <a:srgbClr val="0070C0"/>
                </a:solidFill>
              </a:rPr>
              <a:t>2021-2022</a:t>
            </a:r>
            <a:br>
              <a:rPr lang="en-IN" sz="2400" b="1" dirty="0">
                <a:solidFill>
                  <a:srgbClr val="0070C0"/>
                </a:solidFill>
              </a:rPr>
            </a:br>
            <a:br>
              <a:rPr lang="en-IN" sz="2400" b="1" dirty="0">
                <a:solidFill>
                  <a:srgbClr val="0070C0"/>
                </a:solidFill>
              </a:rPr>
            </a:br>
            <a:r>
              <a:rPr lang="en-IN" sz="3600" b="1" dirty="0">
                <a:solidFill>
                  <a:srgbClr val="0070C0"/>
                </a:solidFill>
              </a:rPr>
              <a:t> Introduction to the Oncoviruses </a:t>
            </a:r>
            <a:br>
              <a:rPr lang="en-IN" sz="2800" b="1" dirty="0">
                <a:solidFill>
                  <a:srgbClr val="0070C0"/>
                </a:solidFill>
              </a:rPr>
            </a:br>
            <a:br>
              <a:rPr lang="en-US" sz="28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24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Dr. Mohammad </a:t>
            </a:r>
            <a:r>
              <a:rPr lang="en-US" sz="2400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Odaibat</a:t>
            </a:r>
            <a:br>
              <a:rPr lang="en-US" sz="24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24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Department of Microbiology and Pathology </a:t>
            </a:r>
            <a:br>
              <a:rPr lang="en-US" sz="24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24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Faculty of Medicine, Mutah University </a:t>
            </a:r>
            <a:br>
              <a:rPr lang="en-US" sz="24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en-IN" sz="2800" b="1" dirty="0">
              <a:solidFill>
                <a:srgbClr val="C00000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96735" y="0"/>
            <a:ext cx="2344293" cy="156286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0060355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A22E07-56FA-49F6-9D6F-10CF454754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3012" y="219843"/>
            <a:ext cx="10515600" cy="930532"/>
          </a:xfrm>
          <a:solidFill>
            <a:schemeClr val="bg1">
              <a:lumMod val="95000"/>
            </a:schemeClr>
          </a:solidFill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b="1" dirty="0"/>
              <a:t>Human Oncoviruses Replication Strategies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30851D7-6AF1-44F4-9F90-46A82B37029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7478" y="1150375"/>
            <a:ext cx="10515600" cy="5487782"/>
          </a:xfrm>
        </p:spPr>
        <p:txBody>
          <a:bodyPr>
            <a:no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b="1" dirty="0">
                <a:solidFill>
                  <a:srgbClr val="FF0000"/>
                </a:solidFill>
              </a:rPr>
              <a:t>Create Conditions for replication:</a:t>
            </a:r>
          </a:p>
          <a:p>
            <a:pPr lvl="1"/>
            <a:r>
              <a:rPr lang="en-US" dirty="0"/>
              <a:t>Metabolic reprogramming.</a:t>
            </a:r>
          </a:p>
          <a:p>
            <a:pPr lvl="1"/>
            <a:r>
              <a:rPr lang="en-US" dirty="0"/>
              <a:t>Inducing angiogenesis.</a:t>
            </a:r>
          </a:p>
          <a:p>
            <a:pPr lvl="1"/>
            <a:endParaRPr lang="en-US" dirty="0"/>
          </a:p>
          <a:p>
            <a:pPr marL="0" indent="0">
              <a:buNone/>
            </a:pPr>
            <a:r>
              <a:rPr lang="en-US" b="1" dirty="0">
                <a:solidFill>
                  <a:srgbClr val="FF0000"/>
                </a:solidFill>
              </a:rPr>
              <a:t>2.  Maximize virus production: </a:t>
            </a:r>
          </a:p>
          <a:p>
            <a:pPr lvl="1"/>
            <a:r>
              <a:rPr lang="en-US" dirty="0"/>
              <a:t>Prevent apoptosis until virion matures.</a:t>
            </a:r>
          </a:p>
          <a:p>
            <a:pPr lvl="1"/>
            <a:r>
              <a:rPr lang="en-US" dirty="0"/>
              <a:t>Immune </a:t>
            </a:r>
            <a:r>
              <a:rPr lang="en-US" sz="2400" dirty="0"/>
              <a:t>evasion</a:t>
            </a:r>
            <a:r>
              <a:rPr lang="en-US" dirty="0"/>
              <a:t>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b="1" dirty="0">
                <a:solidFill>
                  <a:srgbClr val="FF0000"/>
                </a:solidFill>
              </a:rPr>
              <a:t>3.   Multiply latent proviruses:</a:t>
            </a:r>
          </a:p>
          <a:p>
            <a:pPr lvl="1"/>
            <a:r>
              <a:rPr lang="en-US" dirty="0"/>
              <a:t>Cell survival.</a:t>
            </a:r>
          </a:p>
          <a:p>
            <a:pPr lvl="1"/>
            <a:r>
              <a:rPr lang="en-US" dirty="0"/>
              <a:t>Cell immortalization.</a:t>
            </a:r>
          </a:p>
        </p:txBody>
      </p:sp>
    </p:spTree>
    <p:extLst>
      <p:ext uri="{BB962C8B-B14F-4D97-AF65-F5344CB8AC3E}">
        <p14:creationId xmlns:p14="http://schemas.microsoft.com/office/powerpoint/2010/main" val="16118989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457A1A1-75B8-4354-B507-46402F5F66C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0720" y="1265531"/>
            <a:ext cx="10515600" cy="507301"/>
          </a:xfrm>
        </p:spPr>
        <p:txBody>
          <a:bodyPr>
            <a:normAutofit lnSpcReduction="10000"/>
          </a:bodyPr>
          <a:lstStyle/>
          <a:p>
            <a:pPr marL="0" indent="0" algn="ctr" fontAlgn="base">
              <a:buNone/>
            </a:pPr>
            <a:r>
              <a:rPr lang="en-US" sz="32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Two mechanisms that an oncovirus can cause cancer</a:t>
            </a: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39521558-0229-455C-97EB-BCBC9C3794D9}"/>
              </a:ext>
            </a:extLst>
          </p:cNvPr>
          <p:cNvSpPr txBox="1">
            <a:spLocks/>
          </p:cNvSpPr>
          <p:nvPr/>
        </p:nvSpPr>
        <p:spPr>
          <a:xfrm>
            <a:off x="952317" y="118050"/>
            <a:ext cx="9100575" cy="99262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>
                <a:solidFill>
                  <a:srgbClr val="FF0000"/>
                </a:solidFill>
              </a:rPr>
              <a:t>Mechanisms of viral oncogenicity</a:t>
            </a:r>
          </a:p>
        </p:txBody>
      </p:sp>
      <p:sp>
        <p:nvSpPr>
          <p:cNvPr id="2" name="Right Brace 1">
            <a:extLst>
              <a:ext uri="{FF2B5EF4-FFF2-40B4-BE49-F238E27FC236}">
                <a16:creationId xmlns:a16="http://schemas.microsoft.com/office/drawing/2014/main" id="{71EC61D6-6D58-4AFF-93F5-1BA8853B4E06}"/>
              </a:ext>
            </a:extLst>
          </p:cNvPr>
          <p:cNvSpPr/>
          <p:nvPr/>
        </p:nvSpPr>
        <p:spPr>
          <a:xfrm rot="16200000">
            <a:off x="5389307" y="-1171267"/>
            <a:ext cx="678426" cy="6678560"/>
          </a:xfrm>
          <a:prstGeom prst="rightBrace">
            <a:avLst/>
          </a:prstGeom>
          <a:ln w="3492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54B3B34F-E6A8-42C7-9C38-38E35031467D}"/>
              </a:ext>
            </a:extLst>
          </p:cNvPr>
          <p:cNvSpPr/>
          <p:nvPr/>
        </p:nvSpPr>
        <p:spPr>
          <a:xfrm>
            <a:off x="192805" y="3888064"/>
            <a:ext cx="4792149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ase"/>
            <a:r>
              <a:rPr lang="en-US" sz="2400" b="1" dirty="0">
                <a:solidFill>
                  <a:srgbClr val="7030A0"/>
                </a:solidFill>
              </a:rPr>
              <a:t>Insertion of its genetic material into the host cell genetic material. 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973E31D-6AE9-442B-827D-AF29514D8963}"/>
              </a:ext>
            </a:extLst>
          </p:cNvPr>
          <p:cNvSpPr/>
          <p:nvPr/>
        </p:nvSpPr>
        <p:spPr>
          <a:xfrm>
            <a:off x="5899970" y="4087491"/>
            <a:ext cx="6096000" cy="1938992"/>
          </a:xfrm>
          <a:prstGeom prst="rect">
            <a:avLst/>
          </a:prstGeom>
        </p:spPr>
        <p:txBody>
          <a:bodyPr>
            <a:spAutoFit/>
          </a:bodyPr>
          <a:lstStyle/>
          <a:p>
            <a:pPr lvl="1" algn="just"/>
            <a:r>
              <a:rPr lang="en-US" sz="2400" b="1" dirty="0"/>
              <a:t>A. Triggering chronic inflammation and oxidative stress: </a:t>
            </a:r>
            <a:r>
              <a:rPr lang="en-US" sz="2400" dirty="0"/>
              <a:t>that persistently damage local tissues.</a:t>
            </a:r>
          </a:p>
          <a:p>
            <a:pPr lvl="1" algn="just"/>
            <a:r>
              <a:rPr lang="en-US" sz="2400" b="1" dirty="0"/>
              <a:t>B.  By producing immunosuppression.</a:t>
            </a:r>
          </a:p>
          <a:p>
            <a:pPr marL="914400" lvl="1" indent="-457200" algn="just"/>
            <a:r>
              <a:rPr lang="en-US" sz="2400" b="1" dirty="0"/>
              <a:t>C.  By both mechanisms (A and B).</a:t>
            </a:r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3539146D-7E01-46CB-98EA-E1885B5A0D69}"/>
              </a:ext>
            </a:extLst>
          </p:cNvPr>
          <p:cNvCxnSpPr>
            <a:cxnSpLocks/>
          </p:cNvCxnSpPr>
          <p:nvPr/>
        </p:nvCxnSpPr>
        <p:spPr>
          <a:xfrm>
            <a:off x="2389240" y="3338983"/>
            <a:ext cx="0" cy="443696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D13F6A3D-1119-49CF-81FC-CAD950FE05AC}"/>
              </a:ext>
            </a:extLst>
          </p:cNvPr>
          <p:cNvSpPr/>
          <p:nvPr/>
        </p:nvSpPr>
        <p:spPr>
          <a:xfrm>
            <a:off x="254080" y="2609787"/>
            <a:ext cx="4652356" cy="627106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tx1"/>
                </a:solidFill>
              </a:rPr>
              <a:t>Direct acting carcinogenic viruses</a:t>
            </a:r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A6B59885-B8CA-48B8-81A2-0912902C5E37}"/>
              </a:ext>
            </a:extLst>
          </p:cNvPr>
          <p:cNvSpPr/>
          <p:nvPr/>
        </p:nvSpPr>
        <p:spPr>
          <a:xfrm>
            <a:off x="6741622" y="2600602"/>
            <a:ext cx="4652356" cy="627106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tx1"/>
                </a:solidFill>
              </a:rPr>
              <a:t>Indirect acting carcinogenic viruses</a:t>
            </a:r>
          </a:p>
        </p:txBody>
      </p: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395A42B3-CD5E-4FBC-892A-589138436BAD}"/>
              </a:ext>
            </a:extLst>
          </p:cNvPr>
          <p:cNvCxnSpPr>
            <a:cxnSpLocks/>
          </p:cNvCxnSpPr>
          <p:nvPr/>
        </p:nvCxnSpPr>
        <p:spPr>
          <a:xfrm>
            <a:off x="8994059" y="3408445"/>
            <a:ext cx="0" cy="443696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965961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 animBg="1"/>
      <p:bldP spid="2" grpId="0" animBg="1"/>
      <p:bldP spid="6" grpId="0"/>
      <p:bldP spid="13" grpId="0" animBg="1"/>
      <p:bldP spid="1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>
            <a:extLst>
              <a:ext uri="{FF2B5EF4-FFF2-40B4-BE49-F238E27FC236}">
                <a16:creationId xmlns:a16="http://schemas.microsoft.com/office/drawing/2014/main" id="{F7D6732D-0B1E-4B8C-8F2A-E9D8EEC4F2F9}"/>
              </a:ext>
            </a:extLst>
          </p:cNvPr>
          <p:cNvSpPr txBox="1">
            <a:spLocks/>
          </p:cNvSpPr>
          <p:nvPr/>
        </p:nvSpPr>
        <p:spPr>
          <a:xfrm>
            <a:off x="152399" y="194486"/>
            <a:ext cx="9144001" cy="99262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>
                <a:solidFill>
                  <a:srgbClr val="FF0000"/>
                </a:solidFill>
              </a:rPr>
              <a:t>Mechanisms of viral oncogenicity</a:t>
            </a: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FCD381BD-5693-48C1-BC54-BD88BEC1222C}"/>
              </a:ext>
            </a:extLst>
          </p:cNvPr>
          <p:cNvSpPr/>
          <p:nvPr/>
        </p:nvSpPr>
        <p:spPr>
          <a:xfrm>
            <a:off x="490659" y="1263280"/>
            <a:ext cx="5605341" cy="627106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tx1"/>
                </a:solidFill>
              </a:rPr>
              <a:t>Direct acting carcinogenic viruses</a:t>
            </a:r>
          </a:p>
        </p:txBody>
      </p:sp>
      <p:sp>
        <p:nvSpPr>
          <p:cNvPr id="19" name="مستطيل 18"/>
          <p:cNvSpPr/>
          <p:nvPr/>
        </p:nvSpPr>
        <p:spPr>
          <a:xfrm>
            <a:off x="490658" y="1952012"/>
            <a:ext cx="10770899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800" dirty="0"/>
              <a:t>The </a:t>
            </a:r>
            <a:r>
              <a:rPr lang="en-US" sz="2800" b="1" dirty="0"/>
              <a:t>Direct acting carcinogenic viruses can directly </a:t>
            </a:r>
            <a:r>
              <a:rPr lang="en-US" sz="2800" b="1" dirty="0" err="1"/>
              <a:t>trasform</a:t>
            </a:r>
            <a:r>
              <a:rPr lang="en-US" sz="2800" b="1" dirty="0"/>
              <a:t> cells by:</a:t>
            </a:r>
          </a:p>
          <a:p>
            <a:pPr marL="342900" indent="-342900" algn="just">
              <a:buFont typeface="+mj-lt"/>
              <a:buAutoNum type="arabicPeriod"/>
            </a:pPr>
            <a:r>
              <a:rPr lang="en-US" sz="2800" dirty="0"/>
              <a:t>Some viruses replication cycle require the integration of the viral genome into the host genome, commonly transform because integration deregulates expression of cellular oncogenes or tumor suppressor genes (insertional mutagenesis).</a:t>
            </a:r>
          </a:p>
          <a:p>
            <a:pPr marL="342900" indent="-342900" algn="just">
              <a:buFont typeface="+mj-lt"/>
              <a:buAutoNum type="arabicPeriod"/>
            </a:pPr>
            <a:r>
              <a:rPr lang="en-US" sz="2800" dirty="0"/>
              <a:t>Through the expression of its own oncogenes without the need to integrate (Ex, EBV). </a:t>
            </a:r>
            <a:endParaRPr lang="ar-SA" sz="2800" dirty="0"/>
          </a:p>
        </p:txBody>
      </p:sp>
    </p:spTree>
    <p:extLst>
      <p:ext uri="{BB962C8B-B14F-4D97-AF65-F5344CB8AC3E}">
        <p14:creationId xmlns:p14="http://schemas.microsoft.com/office/powerpoint/2010/main" val="27506362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>
            <a:extLst>
              <a:ext uri="{FF2B5EF4-FFF2-40B4-BE49-F238E27FC236}">
                <a16:creationId xmlns:a16="http://schemas.microsoft.com/office/drawing/2014/main" id="{F7D6732D-0B1E-4B8C-8F2A-E9D8EEC4F2F9}"/>
              </a:ext>
            </a:extLst>
          </p:cNvPr>
          <p:cNvSpPr txBox="1">
            <a:spLocks/>
          </p:cNvSpPr>
          <p:nvPr/>
        </p:nvSpPr>
        <p:spPr>
          <a:xfrm>
            <a:off x="152399" y="194486"/>
            <a:ext cx="9144001" cy="99262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>
                <a:solidFill>
                  <a:srgbClr val="FF0000"/>
                </a:solidFill>
              </a:rPr>
              <a:t>Mechanisms of viral oncogenicity</a:t>
            </a: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FCD381BD-5693-48C1-BC54-BD88BEC1222C}"/>
              </a:ext>
            </a:extLst>
          </p:cNvPr>
          <p:cNvSpPr/>
          <p:nvPr/>
        </p:nvSpPr>
        <p:spPr>
          <a:xfrm>
            <a:off x="180902" y="1245783"/>
            <a:ext cx="4573978" cy="627106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tx1"/>
                </a:solidFill>
              </a:rPr>
              <a:t>Direct acting carcinogenic viruses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91469" y="2039032"/>
            <a:ext cx="1085846" cy="4429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694842" y="2114315"/>
            <a:ext cx="2900355" cy="3714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112724" y="2099723"/>
            <a:ext cx="2486017" cy="4429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788184" y="2656387"/>
            <a:ext cx="2091486" cy="19286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725084" y="4751206"/>
            <a:ext cx="2142973" cy="19286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022137" y="2955861"/>
            <a:ext cx="2533669" cy="12765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4022137" y="4908718"/>
            <a:ext cx="2454552" cy="1406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3" name="Picture 9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6440283" y="4428240"/>
            <a:ext cx="853848" cy="3136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4" name="Picture 10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7660276" y="2690947"/>
            <a:ext cx="3624716" cy="37579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7506362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0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0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10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212410-6FFC-4969-AF7D-698C5841D7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6255" y="70427"/>
            <a:ext cx="8333510" cy="992620"/>
          </a:xfr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Mechanisms of viral oncogenicity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76FA546-0006-4515-983A-6827232DE28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953" y="1119981"/>
            <a:ext cx="4446305" cy="516391"/>
          </a:xfr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indent="0" algn="ctr">
              <a:buNone/>
            </a:pPr>
            <a:r>
              <a:rPr lang="en-US" sz="2400" b="1" dirty="0">
                <a:solidFill>
                  <a:schemeClr val="tx1"/>
                </a:solidFill>
              </a:rPr>
              <a:t>Direct acting carcinogenic viruses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C989D286-9474-4ECC-BA1B-7C0BF56D56DF}"/>
              </a:ext>
            </a:extLst>
          </p:cNvPr>
          <p:cNvSpPr/>
          <p:nvPr/>
        </p:nvSpPr>
        <p:spPr>
          <a:xfrm>
            <a:off x="8453001" y="2229365"/>
            <a:ext cx="97949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/>
              <a:t>Virus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FBA856F-B95E-42BE-AF76-4A35C20EED1A}"/>
              </a:ext>
            </a:extLst>
          </p:cNvPr>
          <p:cNvSpPr/>
          <p:nvPr/>
        </p:nvSpPr>
        <p:spPr>
          <a:xfrm>
            <a:off x="8558109" y="3082886"/>
            <a:ext cx="65434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/>
              <a:t>Cell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ED7CBEE3-C2F5-4290-9D27-94A6D1E0B506}"/>
              </a:ext>
            </a:extLst>
          </p:cNvPr>
          <p:cNvSpPr/>
          <p:nvPr/>
        </p:nvSpPr>
        <p:spPr>
          <a:xfrm>
            <a:off x="8168588" y="3956229"/>
            <a:ext cx="166718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/>
              <a:t>Integration 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EB548B22-7B7D-42FC-A3BF-67CC51154396}"/>
              </a:ext>
            </a:extLst>
          </p:cNvPr>
          <p:cNvSpPr/>
          <p:nvPr/>
        </p:nvSpPr>
        <p:spPr>
          <a:xfrm>
            <a:off x="7961584" y="1693240"/>
            <a:ext cx="183447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</a:rPr>
              <a:t>Integration</a:t>
            </a:r>
            <a:endParaRPr lang="en-US" sz="2000" b="1" dirty="0">
              <a:solidFill>
                <a:srgbClr val="FF0000"/>
              </a:solidFill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923B76AC-091E-4661-ABEF-752ED8E98BF0}"/>
              </a:ext>
            </a:extLst>
          </p:cNvPr>
          <p:cNvSpPr/>
          <p:nvPr/>
        </p:nvSpPr>
        <p:spPr>
          <a:xfrm>
            <a:off x="6085275" y="5838255"/>
            <a:ext cx="698658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/>
              <a:t>Changes in the properties of host cell - </a:t>
            </a:r>
            <a:r>
              <a:rPr lang="en-US" b="1" u="sng" dirty="0">
                <a:solidFill>
                  <a:srgbClr val="FF0000"/>
                </a:solidFill>
              </a:rPr>
              <a:t>TRANSFORMATION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811BEECD-00A3-4D37-85DB-3AF0CFBBA859}"/>
              </a:ext>
            </a:extLst>
          </p:cNvPr>
          <p:cNvSpPr/>
          <p:nvPr/>
        </p:nvSpPr>
        <p:spPr>
          <a:xfrm>
            <a:off x="678969" y="2195337"/>
            <a:ext cx="333201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/>
              <a:t>For most viruses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C0BD8933-A967-4A26-8ADE-2AC01B0485F7}"/>
              </a:ext>
            </a:extLst>
          </p:cNvPr>
          <p:cNvSpPr/>
          <p:nvPr/>
        </p:nvSpPr>
        <p:spPr>
          <a:xfrm>
            <a:off x="6118349" y="4839442"/>
            <a:ext cx="5581143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b="1" dirty="0"/>
              <a:t>Virus-specific proteins expressed - No mature virus</a:t>
            </a:r>
          </a:p>
        </p:txBody>
      </p:sp>
      <p:sp>
        <p:nvSpPr>
          <p:cNvPr id="20" name="Arrow: Right 19">
            <a:extLst>
              <a:ext uri="{FF2B5EF4-FFF2-40B4-BE49-F238E27FC236}">
                <a16:creationId xmlns:a16="http://schemas.microsoft.com/office/drawing/2014/main" id="{5CADAF93-3350-4BD2-BC21-0CD67B1D1A37}"/>
              </a:ext>
            </a:extLst>
          </p:cNvPr>
          <p:cNvSpPr/>
          <p:nvPr/>
        </p:nvSpPr>
        <p:spPr>
          <a:xfrm rot="5400000">
            <a:off x="1505831" y="2793852"/>
            <a:ext cx="526397" cy="211800"/>
          </a:xfrm>
          <a:prstGeom prst="rightArrow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2400" b="1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FAA93D03-3882-40F9-9189-13E2D1966BF8}"/>
              </a:ext>
            </a:extLst>
          </p:cNvPr>
          <p:cNvSpPr/>
          <p:nvPr/>
        </p:nvSpPr>
        <p:spPr>
          <a:xfrm>
            <a:off x="329848" y="4156967"/>
            <a:ext cx="301890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/>
              <a:t>Genome viral proteins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046E9D2C-37CF-4492-BA71-AA4342B4790C}"/>
              </a:ext>
            </a:extLst>
          </p:cNvPr>
          <p:cNvSpPr/>
          <p:nvPr/>
        </p:nvSpPr>
        <p:spPr>
          <a:xfrm>
            <a:off x="998464" y="5141439"/>
            <a:ext cx="175124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/>
              <a:t>Replication  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5EBC7C0A-F903-424C-963B-35B75253942E}"/>
              </a:ext>
            </a:extLst>
          </p:cNvPr>
          <p:cNvSpPr/>
          <p:nvPr/>
        </p:nvSpPr>
        <p:spPr>
          <a:xfrm>
            <a:off x="749997" y="3203979"/>
            <a:ext cx="201580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/>
              <a:t>Lytic Life Cycle</a:t>
            </a:r>
          </a:p>
        </p:txBody>
      </p:sp>
      <p:sp>
        <p:nvSpPr>
          <p:cNvPr id="24" name="Arrow: Right 23">
            <a:extLst>
              <a:ext uri="{FF2B5EF4-FFF2-40B4-BE49-F238E27FC236}">
                <a16:creationId xmlns:a16="http://schemas.microsoft.com/office/drawing/2014/main" id="{97B4567F-3A85-41F6-AAA4-111D55483768}"/>
              </a:ext>
            </a:extLst>
          </p:cNvPr>
          <p:cNvSpPr/>
          <p:nvPr/>
        </p:nvSpPr>
        <p:spPr>
          <a:xfrm rot="5400000">
            <a:off x="1526174" y="3812043"/>
            <a:ext cx="526397" cy="211800"/>
          </a:xfrm>
          <a:prstGeom prst="rightArrow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2400" b="1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25" name="Arrow: Right 24">
            <a:extLst>
              <a:ext uri="{FF2B5EF4-FFF2-40B4-BE49-F238E27FC236}">
                <a16:creationId xmlns:a16="http://schemas.microsoft.com/office/drawing/2014/main" id="{99759A6F-7156-438C-8F03-15D89E9FA968}"/>
              </a:ext>
            </a:extLst>
          </p:cNvPr>
          <p:cNvSpPr/>
          <p:nvPr/>
        </p:nvSpPr>
        <p:spPr>
          <a:xfrm rot="5400000">
            <a:off x="1470200" y="5736293"/>
            <a:ext cx="526397" cy="211800"/>
          </a:xfrm>
          <a:prstGeom prst="rightArrow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2400" b="1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26" name="Arrow: Right 25">
            <a:extLst>
              <a:ext uri="{FF2B5EF4-FFF2-40B4-BE49-F238E27FC236}">
                <a16:creationId xmlns:a16="http://schemas.microsoft.com/office/drawing/2014/main" id="{EC7B819A-5AAD-448E-986A-9E1DACAD9860}"/>
              </a:ext>
            </a:extLst>
          </p:cNvPr>
          <p:cNvSpPr/>
          <p:nvPr/>
        </p:nvSpPr>
        <p:spPr>
          <a:xfrm rot="5400000">
            <a:off x="1505832" y="4796450"/>
            <a:ext cx="526396" cy="211800"/>
          </a:xfrm>
          <a:prstGeom prst="rightArrow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2400" b="1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04BCAD88-B760-4B44-986D-D19C09E1C5E1}"/>
              </a:ext>
            </a:extLst>
          </p:cNvPr>
          <p:cNvSpPr/>
          <p:nvPr/>
        </p:nvSpPr>
        <p:spPr>
          <a:xfrm>
            <a:off x="1373821" y="6068367"/>
            <a:ext cx="76815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/>
              <a:t>Lysis</a:t>
            </a: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CE83862E-548A-483A-AE0E-61851AB52F82}"/>
              </a:ext>
            </a:extLst>
          </p:cNvPr>
          <p:cNvSpPr/>
          <p:nvPr/>
        </p:nvSpPr>
        <p:spPr>
          <a:xfrm>
            <a:off x="2688725" y="6082601"/>
            <a:ext cx="215007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/>
              <a:t>Progeny virions</a:t>
            </a:r>
          </a:p>
        </p:txBody>
      </p:sp>
      <p:sp>
        <p:nvSpPr>
          <p:cNvPr id="29" name="Arrow: Right 28">
            <a:extLst>
              <a:ext uri="{FF2B5EF4-FFF2-40B4-BE49-F238E27FC236}">
                <a16:creationId xmlns:a16="http://schemas.microsoft.com/office/drawing/2014/main" id="{929F4AB1-3EC2-4D62-A433-A52B92DF1E01}"/>
              </a:ext>
            </a:extLst>
          </p:cNvPr>
          <p:cNvSpPr/>
          <p:nvPr/>
        </p:nvSpPr>
        <p:spPr>
          <a:xfrm>
            <a:off x="2141980" y="6207534"/>
            <a:ext cx="526397" cy="211800"/>
          </a:xfrm>
          <a:prstGeom prst="rightArrow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2400" b="1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1DBD1316-96E6-4689-B4D3-E758C78AB35C}"/>
              </a:ext>
            </a:extLst>
          </p:cNvPr>
          <p:cNvSpPr/>
          <p:nvPr/>
        </p:nvSpPr>
        <p:spPr>
          <a:xfrm>
            <a:off x="329848" y="2208884"/>
            <a:ext cx="5283201" cy="4490366"/>
          </a:xfrm>
          <a:prstGeom prst="rect">
            <a:avLst/>
          </a:prstGeom>
          <a:noFill/>
          <a:ln w="53975">
            <a:solidFill>
              <a:srgbClr val="00B050">
                <a:alpha val="9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rgbClr val="FF0000"/>
                </a:solidFill>
              </a:ln>
              <a:solidFill>
                <a:schemeClr val="bg1"/>
              </a:solidFill>
            </a:endParaRPr>
          </a:p>
        </p:txBody>
      </p:sp>
      <p:pic>
        <p:nvPicPr>
          <p:cNvPr id="1026" name="Picture 2" descr="Smiley Face Is Sick And Crying With A Medical Mask, Vector. Royalty Free  Cliparts, Vectors, And Stock Illustration. Image 144703927.">
            <a:extLst>
              <a:ext uri="{FF2B5EF4-FFF2-40B4-BE49-F238E27FC236}">
                <a16:creationId xmlns:a16="http://schemas.microsoft.com/office/drawing/2014/main" id="{A462012A-9C1B-4C58-AA15-EE9983592DA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58034" y="2331064"/>
            <a:ext cx="1973551" cy="19735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id="{8D252844-0938-4DF0-BDC6-67575E579E23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390873" y="2425637"/>
            <a:ext cx="2015809" cy="1878978"/>
          </a:xfrm>
          <a:prstGeom prst="rect">
            <a:avLst/>
          </a:prstGeom>
        </p:spPr>
      </p:pic>
      <p:sp>
        <p:nvSpPr>
          <p:cNvPr id="1024" name="TextBox 1023">
            <a:extLst>
              <a:ext uri="{FF2B5EF4-FFF2-40B4-BE49-F238E27FC236}">
                <a16:creationId xmlns:a16="http://schemas.microsoft.com/office/drawing/2014/main" id="{D21E32BE-2A60-4296-AACF-7573AA7F11BA}"/>
              </a:ext>
            </a:extLst>
          </p:cNvPr>
          <p:cNvSpPr txBox="1"/>
          <p:nvPr/>
        </p:nvSpPr>
        <p:spPr>
          <a:xfrm>
            <a:off x="1175522" y="1677400"/>
            <a:ext cx="242758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rgbClr val="00B050"/>
                </a:solidFill>
              </a:rPr>
              <a:t>No Integration </a:t>
            </a:r>
          </a:p>
        </p:txBody>
      </p:sp>
      <p:sp>
        <p:nvSpPr>
          <p:cNvPr id="34" name="Arrow: Right 33">
            <a:extLst>
              <a:ext uri="{FF2B5EF4-FFF2-40B4-BE49-F238E27FC236}">
                <a16:creationId xmlns:a16="http://schemas.microsoft.com/office/drawing/2014/main" id="{CA7217ED-4FA5-4485-9EFA-B3B19CC31EAC}"/>
              </a:ext>
            </a:extLst>
          </p:cNvPr>
          <p:cNvSpPr/>
          <p:nvPr/>
        </p:nvSpPr>
        <p:spPr>
          <a:xfrm rot="5400000">
            <a:off x="8640800" y="2780032"/>
            <a:ext cx="526397" cy="211800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2800" b="1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36" name="Arrow: Right 35">
            <a:extLst>
              <a:ext uri="{FF2B5EF4-FFF2-40B4-BE49-F238E27FC236}">
                <a16:creationId xmlns:a16="http://schemas.microsoft.com/office/drawing/2014/main" id="{B27D7A10-228A-41E2-BD06-17C450577698}"/>
              </a:ext>
            </a:extLst>
          </p:cNvPr>
          <p:cNvSpPr/>
          <p:nvPr/>
        </p:nvSpPr>
        <p:spPr>
          <a:xfrm rot="5400000">
            <a:off x="8646323" y="5484191"/>
            <a:ext cx="526397" cy="211800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2800" b="1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37" name="Arrow: Right 36">
            <a:extLst>
              <a:ext uri="{FF2B5EF4-FFF2-40B4-BE49-F238E27FC236}">
                <a16:creationId xmlns:a16="http://schemas.microsoft.com/office/drawing/2014/main" id="{F4C8CC9E-DAC7-472F-B74F-53D7F445D4E0}"/>
              </a:ext>
            </a:extLst>
          </p:cNvPr>
          <p:cNvSpPr/>
          <p:nvPr/>
        </p:nvSpPr>
        <p:spPr>
          <a:xfrm rot="5400000">
            <a:off x="8642852" y="4549627"/>
            <a:ext cx="526397" cy="211800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2800" b="1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38" name="Arrow: Right 37">
            <a:extLst>
              <a:ext uri="{FF2B5EF4-FFF2-40B4-BE49-F238E27FC236}">
                <a16:creationId xmlns:a16="http://schemas.microsoft.com/office/drawing/2014/main" id="{24445B23-C9CC-4DFE-9CBA-1CA655886657}"/>
              </a:ext>
            </a:extLst>
          </p:cNvPr>
          <p:cNvSpPr/>
          <p:nvPr/>
        </p:nvSpPr>
        <p:spPr>
          <a:xfrm rot="5400000">
            <a:off x="8626351" y="3665111"/>
            <a:ext cx="526397" cy="211800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2800" b="1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33FBF948-0A4B-4ADE-8CBC-6DD36D763759}"/>
              </a:ext>
            </a:extLst>
          </p:cNvPr>
          <p:cNvSpPr/>
          <p:nvPr/>
        </p:nvSpPr>
        <p:spPr>
          <a:xfrm>
            <a:off x="5853427" y="2208882"/>
            <a:ext cx="5930235" cy="4490367"/>
          </a:xfrm>
          <a:prstGeom prst="rect">
            <a:avLst/>
          </a:prstGeom>
          <a:noFill/>
          <a:ln w="53975">
            <a:solidFill>
              <a:srgbClr val="FF0000">
                <a:alpha val="9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rgbClr val="FF0000"/>
                </a:solidFill>
              </a:ln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48724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3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 animBg="1"/>
      <p:bldP spid="5" grpId="0"/>
      <p:bldP spid="6" grpId="0"/>
      <p:bldP spid="7" grpId="0"/>
      <p:bldP spid="12" grpId="0"/>
      <p:bldP spid="13" grpId="0"/>
      <p:bldP spid="14" grpId="0"/>
      <p:bldP spid="19" grpId="0"/>
      <p:bldP spid="20" grpId="0" animBg="1"/>
      <p:bldP spid="21" grpId="0"/>
      <p:bldP spid="22" grpId="0"/>
      <p:bldP spid="23" grpId="0"/>
      <p:bldP spid="24" grpId="0" animBg="1"/>
      <p:bldP spid="25" grpId="0" animBg="1"/>
      <p:bldP spid="26" grpId="0" animBg="1"/>
      <p:bldP spid="27" grpId="0"/>
      <p:bldP spid="28" grpId="0"/>
      <p:bldP spid="29" grpId="0" animBg="1"/>
      <p:bldP spid="30" grpId="0" animBg="1"/>
      <p:bldP spid="1024" grpId="0"/>
      <p:bldP spid="34" grpId="0" animBg="1"/>
      <p:bldP spid="36" grpId="0" animBg="1"/>
      <p:bldP spid="37" grpId="0" animBg="1"/>
      <p:bldP spid="38" grpId="0" animBg="1"/>
      <p:bldP spid="39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>
            <a:extLst>
              <a:ext uri="{FF2B5EF4-FFF2-40B4-BE49-F238E27FC236}">
                <a16:creationId xmlns:a16="http://schemas.microsoft.com/office/drawing/2014/main" id="{F7D6732D-0B1E-4B8C-8F2A-E9D8EEC4F2F9}"/>
              </a:ext>
            </a:extLst>
          </p:cNvPr>
          <p:cNvSpPr txBox="1">
            <a:spLocks/>
          </p:cNvSpPr>
          <p:nvPr/>
        </p:nvSpPr>
        <p:spPr>
          <a:xfrm>
            <a:off x="152399" y="194486"/>
            <a:ext cx="9144001" cy="99262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>
                <a:solidFill>
                  <a:srgbClr val="FF0000"/>
                </a:solidFill>
              </a:rPr>
              <a:t>Mechanisms of viral oncogenicity</a:t>
            </a: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FCD381BD-5693-48C1-BC54-BD88BEC1222C}"/>
              </a:ext>
            </a:extLst>
          </p:cNvPr>
          <p:cNvSpPr/>
          <p:nvPr/>
        </p:nvSpPr>
        <p:spPr>
          <a:xfrm>
            <a:off x="152399" y="1367907"/>
            <a:ext cx="4573978" cy="627106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tx1"/>
                </a:solidFill>
              </a:rPr>
              <a:t>Direct acting carcinogenic viruses 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4963" y="2959278"/>
            <a:ext cx="5151870" cy="493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987845" y="2867227"/>
            <a:ext cx="5288696" cy="5617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E983046B-F9DA-480F-AB70-F0AF28D5BF30}"/>
              </a:ext>
            </a:extLst>
          </p:cNvPr>
          <p:cNvSpPr/>
          <p:nvPr/>
        </p:nvSpPr>
        <p:spPr>
          <a:xfrm>
            <a:off x="746447" y="4448114"/>
            <a:ext cx="4920386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</a:rPr>
              <a:t>Insertion of a viral gene close to the</a:t>
            </a:r>
          </a:p>
          <a:p>
            <a:r>
              <a:rPr lang="en-US" sz="2400" b="1" dirty="0">
                <a:solidFill>
                  <a:srgbClr val="FF0000"/>
                </a:solidFill>
              </a:rPr>
              <a:t>protooncogene leads to its activation</a:t>
            </a:r>
            <a:endParaRPr lang="en-US" sz="2400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B05D95B9-AC3F-4942-9027-3973A0E54D34}"/>
              </a:ext>
            </a:extLst>
          </p:cNvPr>
          <p:cNvSpPr/>
          <p:nvPr/>
        </p:nvSpPr>
        <p:spPr>
          <a:xfrm>
            <a:off x="6356156" y="4340534"/>
            <a:ext cx="5510996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</a:rPr>
              <a:t>Insertion of a viral gene within the tumor </a:t>
            </a:r>
          </a:p>
          <a:p>
            <a:r>
              <a:rPr lang="en-US" sz="2400" b="1" dirty="0">
                <a:solidFill>
                  <a:srgbClr val="FF0000"/>
                </a:solidFill>
              </a:rPr>
              <a:t>suppressor gene leads to its inactivation</a:t>
            </a:r>
            <a:endParaRPr lang="en-US" sz="2400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26B716F-7E1A-4728-BA95-25F6683B3A8B}"/>
              </a:ext>
            </a:extLst>
          </p:cNvPr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404208" y="3661754"/>
            <a:ext cx="2171700" cy="53340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C13CE389-AE1D-4CA9-B2DA-60DE78E32B1D}"/>
              </a:ext>
            </a:extLst>
          </p:cNvPr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9634998" y="3732003"/>
            <a:ext cx="1714500" cy="39052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6886C420-822B-4F00-8901-C26FD721D62B}"/>
              </a:ext>
            </a:extLst>
          </p:cNvPr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8578254" y="3622005"/>
            <a:ext cx="1066800" cy="48577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D1C76341-F8F8-40E9-A71F-3DB214FAC1D9}"/>
              </a:ext>
            </a:extLst>
          </p:cNvPr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2225711" y="3732003"/>
            <a:ext cx="3505200" cy="5715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A01DAFB0-C0C6-4A3B-AF8B-8B7FE2F1F74C}"/>
              </a:ext>
            </a:extLst>
          </p:cNvPr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783510" y="3717255"/>
            <a:ext cx="1514475" cy="504825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E7B3451A-CED0-491B-98F7-6825FB73193D}"/>
              </a:ext>
            </a:extLst>
          </p:cNvPr>
          <p:cNvSpPr txBox="1"/>
          <p:nvPr/>
        </p:nvSpPr>
        <p:spPr>
          <a:xfrm>
            <a:off x="2085179" y="5586760"/>
            <a:ext cx="224292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</a:rPr>
              <a:t>Gain of function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7DB4063E-06A9-4CF1-BFBB-2B7CCD84ACD4}"/>
              </a:ext>
            </a:extLst>
          </p:cNvPr>
          <p:cNvSpPr txBox="1"/>
          <p:nvPr/>
        </p:nvSpPr>
        <p:spPr>
          <a:xfrm>
            <a:off x="8198182" y="5586761"/>
            <a:ext cx="219643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</a:rPr>
              <a:t>Loss of function</a:t>
            </a:r>
          </a:p>
        </p:txBody>
      </p:sp>
    </p:spTree>
    <p:extLst>
      <p:ext uri="{BB962C8B-B14F-4D97-AF65-F5344CB8AC3E}">
        <p14:creationId xmlns:p14="http://schemas.microsoft.com/office/powerpoint/2010/main" val="27506362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2" grpId="0"/>
      <p:bldP spid="11" grpId="0"/>
      <p:bldP spid="8" grpId="0"/>
      <p:bldP spid="18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>
            <a:extLst>
              <a:ext uri="{FF2B5EF4-FFF2-40B4-BE49-F238E27FC236}">
                <a16:creationId xmlns:a16="http://schemas.microsoft.com/office/drawing/2014/main" id="{F7D6732D-0B1E-4B8C-8F2A-E9D8EEC4F2F9}"/>
              </a:ext>
            </a:extLst>
          </p:cNvPr>
          <p:cNvSpPr txBox="1">
            <a:spLocks/>
          </p:cNvSpPr>
          <p:nvPr/>
        </p:nvSpPr>
        <p:spPr>
          <a:xfrm>
            <a:off x="152399" y="194486"/>
            <a:ext cx="9144001" cy="99262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>
                <a:solidFill>
                  <a:srgbClr val="FF0000"/>
                </a:solidFill>
              </a:rPr>
              <a:t>Mechanisms of viral oncogenicity</a:t>
            </a: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FCD381BD-5693-48C1-BC54-BD88BEC1222C}"/>
              </a:ext>
            </a:extLst>
          </p:cNvPr>
          <p:cNvSpPr/>
          <p:nvPr/>
        </p:nvSpPr>
        <p:spPr>
          <a:xfrm>
            <a:off x="180901" y="1325993"/>
            <a:ext cx="5083429" cy="627106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tx1"/>
                </a:solidFill>
              </a:rPr>
              <a:t>Indirect acting carcinogenic viruses </a:t>
            </a:r>
          </a:p>
        </p:txBody>
      </p:sp>
      <p:sp>
        <p:nvSpPr>
          <p:cNvPr id="13" name="مستطيل 12"/>
          <p:cNvSpPr/>
          <p:nvPr/>
        </p:nvSpPr>
        <p:spPr>
          <a:xfrm>
            <a:off x="346279" y="2061356"/>
            <a:ext cx="11190516" cy="42165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800" b="1" dirty="0"/>
              <a:t>This happened through two main mechanisms:</a:t>
            </a:r>
          </a:p>
          <a:p>
            <a:pPr marL="914400" lvl="1" indent="-457200" algn="just">
              <a:buFont typeface="+mj-lt"/>
              <a:buAutoNum type="alphaUcPeriod"/>
            </a:pPr>
            <a:r>
              <a:rPr lang="en-US" sz="2400" b="1" dirty="0"/>
              <a:t>triggering chronic inflammation and oxidative stress: </a:t>
            </a:r>
            <a:r>
              <a:rPr lang="en-US" sz="2400" dirty="0"/>
              <a:t>that persistently damage local tissues;</a:t>
            </a:r>
          </a:p>
          <a:p>
            <a:pPr marL="914400" lvl="1" indent="-457200" algn="just"/>
            <a:r>
              <a:rPr lang="en-US" sz="2400" u="sng" dirty="0"/>
              <a:t>Example</a:t>
            </a:r>
            <a:r>
              <a:rPr lang="en-US" sz="2400" dirty="0"/>
              <a:t>: HBV and HCV; chronic inflammation produced by persistent infection is a major risk to develop </a:t>
            </a:r>
            <a:r>
              <a:rPr lang="en-US" sz="2400" dirty="0" err="1"/>
              <a:t>hepatocellular</a:t>
            </a:r>
            <a:r>
              <a:rPr lang="en-US" sz="2400" dirty="0"/>
              <a:t> carcinoma (HCC). </a:t>
            </a:r>
          </a:p>
          <a:p>
            <a:pPr marL="914400" lvl="1" indent="-457200" algn="just"/>
            <a:r>
              <a:rPr lang="en-US" sz="2400" b="1" dirty="0"/>
              <a:t>B. by producing </a:t>
            </a:r>
            <a:r>
              <a:rPr lang="en-US" sz="2400" b="1" dirty="0" err="1"/>
              <a:t>immunosuppression</a:t>
            </a:r>
            <a:r>
              <a:rPr lang="en-US" sz="2400" b="1" dirty="0"/>
              <a:t>: </a:t>
            </a:r>
            <a:r>
              <a:rPr lang="en-US" sz="2400" dirty="0"/>
              <a:t>that reduces or eliminates anti-tumor immune surveillance mechanisms.</a:t>
            </a:r>
          </a:p>
          <a:p>
            <a:pPr marL="914400" lvl="1" indent="-457200" algn="just"/>
            <a:r>
              <a:rPr lang="en-US" sz="2400" u="sng" dirty="0"/>
              <a:t>Example</a:t>
            </a:r>
            <a:r>
              <a:rPr lang="en-US" sz="2400" dirty="0"/>
              <a:t>: HIV ; patients with low T cell counts frequently develop lymphomas           associated with EBV or KSV infection.</a:t>
            </a:r>
          </a:p>
          <a:p>
            <a:pPr marL="914400" lvl="1" indent="-457200" algn="just"/>
            <a:r>
              <a:rPr lang="en-US" sz="2400" b="1" dirty="0"/>
              <a:t>C.  By both mechanisms (A and B):</a:t>
            </a:r>
          </a:p>
          <a:p>
            <a:pPr marL="914400" lvl="1" indent="-457200" algn="just"/>
            <a:r>
              <a:rPr lang="en-US" sz="2400" u="sng" dirty="0"/>
              <a:t>Example</a:t>
            </a:r>
            <a:r>
              <a:rPr lang="en-US" sz="2400" dirty="0"/>
              <a:t>: HBV and HCV </a:t>
            </a:r>
            <a:endParaRPr lang="ar-SA" sz="2400" dirty="0"/>
          </a:p>
        </p:txBody>
      </p:sp>
    </p:spTree>
    <p:extLst>
      <p:ext uri="{BB962C8B-B14F-4D97-AF65-F5344CB8AC3E}">
        <p14:creationId xmlns:p14="http://schemas.microsoft.com/office/powerpoint/2010/main" val="27506362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>
            <a:extLst>
              <a:ext uri="{FF2B5EF4-FFF2-40B4-BE49-F238E27FC236}">
                <a16:creationId xmlns:a16="http://schemas.microsoft.com/office/drawing/2014/main" id="{F7D6732D-0B1E-4B8C-8F2A-E9D8EEC4F2F9}"/>
              </a:ext>
            </a:extLst>
          </p:cNvPr>
          <p:cNvSpPr txBox="1">
            <a:spLocks/>
          </p:cNvSpPr>
          <p:nvPr/>
        </p:nvSpPr>
        <p:spPr>
          <a:xfrm>
            <a:off x="152399" y="194486"/>
            <a:ext cx="9144001" cy="99262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/>
              <a:t> </a:t>
            </a:r>
            <a:r>
              <a:rPr lang="en-US" dirty="0">
                <a:solidFill>
                  <a:srgbClr val="3B3835"/>
                </a:solidFill>
                <a:latin typeface="HelveticaNeue-Light"/>
              </a:rPr>
              <a:t>Mechanism of </a:t>
            </a:r>
            <a:r>
              <a:rPr lang="en-US" dirty="0" err="1">
                <a:solidFill>
                  <a:srgbClr val="3B3835"/>
                </a:solidFill>
                <a:latin typeface="HelveticaNeue-Light"/>
              </a:rPr>
              <a:t>Oncogenecity</a:t>
            </a:r>
            <a:r>
              <a:rPr lang="en-US" dirty="0">
                <a:solidFill>
                  <a:srgbClr val="3B3835"/>
                </a:solidFill>
                <a:latin typeface="HelveticaNeue-Light"/>
              </a:rPr>
              <a:t> </a:t>
            </a:r>
            <a:endParaRPr lang="en-US" b="1" dirty="0"/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FCD381BD-5693-48C1-BC54-BD88BEC1222C}"/>
              </a:ext>
            </a:extLst>
          </p:cNvPr>
          <p:cNvSpPr/>
          <p:nvPr/>
        </p:nvSpPr>
        <p:spPr>
          <a:xfrm>
            <a:off x="180901" y="1149531"/>
            <a:ext cx="5083429" cy="627106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tx1"/>
                </a:solidFill>
              </a:rPr>
              <a:t>Indirect acting carcinogenic viruses </a:t>
            </a:r>
          </a:p>
        </p:txBody>
      </p:sp>
      <p:sp>
        <p:nvSpPr>
          <p:cNvPr id="13" name="مستطيل 12"/>
          <p:cNvSpPr/>
          <p:nvPr/>
        </p:nvSpPr>
        <p:spPr>
          <a:xfrm>
            <a:off x="474616" y="1937883"/>
            <a:ext cx="11190516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914400" lvl="1" indent="-457200" algn="just">
              <a:buFont typeface="+mj-lt"/>
              <a:buAutoNum type="alphaUcPeriod"/>
            </a:pPr>
            <a:r>
              <a:rPr lang="en-US" sz="2200" b="1" dirty="0"/>
              <a:t>triggering chronic inflammation and oxidative stress</a:t>
            </a:r>
            <a:endParaRPr lang="ar-SA" sz="22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60627" y="2633392"/>
            <a:ext cx="3219041" cy="5170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6388" y="3267485"/>
            <a:ext cx="4555430" cy="2545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26584" y="6278201"/>
            <a:ext cx="6875553" cy="3877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944973" y="2718573"/>
            <a:ext cx="2220686" cy="5857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8205787" y="2552836"/>
            <a:ext cx="2453503" cy="5812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387737" y="3364911"/>
            <a:ext cx="5486399" cy="24759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7506362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0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>
            <a:extLst>
              <a:ext uri="{FF2B5EF4-FFF2-40B4-BE49-F238E27FC236}">
                <a16:creationId xmlns:a16="http://schemas.microsoft.com/office/drawing/2014/main" id="{F7D6732D-0B1E-4B8C-8F2A-E9D8EEC4F2F9}"/>
              </a:ext>
            </a:extLst>
          </p:cNvPr>
          <p:cNvSpPr txBox="1">
            <a:spLocks/>
          </p:cNvSpPr>
          <p:nvPr/>
        </p:nvSpPr>
        <p:spPr>
          <a:xfrm>
            <a:off x="152399" y="194486"/>
            <a:ext cx="9144001" cy="99262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/>
              <a:t> </a:t>
            </a:r>
            <a:r>
              <a:rPr lang="en-US" dirty="0">
                <a:solidFill>
                  <a:srgbClr val="3B3835"/>
                </a:solidFill>
                <a:latin typeface="HelveticaNeue-Light"/>
              </a:rPr>
              <a:t>Mechanism of </a:t>
            </a:r>
            <a:r>
              <a:rPr lang="en-US" dirty="0" err="1">
                <a:solidFill>
                  <a:srgbClr val="3B3835"/>
                </a:solidFill>
                <a:latin typeface="HelveticaNeue-Light"/>
              </a:rPr>
              <a:t>Oncogenecity</a:t>
            </a:r>
            <a:r>
              <a:rPr lang="en-US" dirty="0">
                <a:solidFill>
                  <a:srgbClr val="3B3835"/>
                </a:solidFill>
                <a:latin typeface="HelveticaNeue-Light"/>
              </a:rPr>
              <a:t> </a:t>
            </a:r>
            <a:endParaRPr lang="en-US" b="1" dirty="0"/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FCD381BD-5693-48C1-BC54-BD88BEC1222C}"/>
              </a:ext>
            </a:extLst>
          </p:cNvPr>
          <p:cNvSpPr/>
          <p:nvPr/>
        </p:nvSpPr>
        <p:spPr>
          <a:xfrm>
            <a:off x="180901" y="1149531"/>
            <a:ext cx="5083429" cy="627106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tx1"/>
                </a:solidFill>
              </a:rPr>
              <a:t>Indirect acting carcinogenic viruses </a:t>
            </a:r>
          </a:p>
        </p:txBody>
      </p:sp>
      <p:sp>
        <p:nvSpPr>
          <p:cNvPr id="13" name="مستطيل 12"/>
          <p:cNvSpPr/>
          <p:nvPr/>
        </p:nvSpPr>
        <p:spPr>
          <a:xfrm>
            <a:off x="474616" y="1937883"/>
            <a:ext cx="11190516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914400" lvl="1" indent="-457200" algn="just"/>
            <a:r>
              <a:rPr lang="en-US" sz="2200" b="1" dirty="0"/>
              <a:t>B. by producing </a:t>
            </a:r>
            <a:r>
              <a:rPr lang="en-US" sz="2200" b="1" dirty="0" err="1"/>
              <a:t>immunosuppression</a:t>
            </a:r>
            <a:r>
              <a:rPr lang="en-US" sz="2200" b="1" dirty="0"/>
              <a:t>: </a:t>
            </a:r>
            <a:endParaRPr lang="ar-SA" sz="2200" dirty="0"/>
          </a:p>
        </p:txBody>
      </p:sp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80299" y="2751774"/>
            <a:ext cx="1013323" cy="1742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840357" y="2705591"/>
            <a:ext cx="912086" cy="2811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83" name="Picture 11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530174" y="3567158"/>
            <a:ext cx="3310502" cy="2121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84" name="Picture 1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244782" y="5765573"/>
            <a:ext cx="9595894" cy="887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Picture 9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09391" y="3166779"/>
            <a:ext cx="2550190" cy="26026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E2CA65D3-AF14-49D0-8BC7-4EBDD0FC81C2}"/>
              </a:ext>
            </a:extLst>
          </p:cNvPr>
          <p:cNvSpPr txBox="1"/>
          <p:nvPr/>
        </p:nvSpPr>
        <p:spPr>
          <a:xfrm>
            <a:off x="474616" y="2678020"/>
            <a:ext cx="29029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CD8 controlled viral infection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1ABB937-8F87-4207-847A-1BE55774FA8D}"/>
              </a:ext>
            </a:extLst>
          </p:cNvPr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3598133" y="4386779"/>
            <a:ext cx="533400" cy="31432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631752C7-BEAC-48EA-A4BB-6D6C54247D29}"/>
              </a:ext>
            </a:extLst>
          </p:cNvPr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5000378" y="3569141"/>
            <a:ext cx="2191244" cy="2213453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261A4CD9-C735-4203-9A16-4DC2DF2800A8}"/>
              </a:ext>
            </a:extLst>
          </p:cNvPr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4714339" y="3314881"/>
            <a:ext cx="252027" cy="2213452"/>
          </a:xfrm>
          <a:prstGeom prst="rect">
            <a:avLst/>
          </a:prstGeom>
        </p:spPr>
      </p:pic>
      <p:pic>
        <p:nvPicPr>
          <p:cNvPr id="20" name="Picture 5">
            <a:extLst>
              <a:ext uri="{FF2B5EF4-FFF2-40B4-BE49-F238E27FC236}">
                <a16:creationId xmlns:a16="http://schemas.microsoft.com/office/drawing/2014/main" id="{7D679CB6-ED15-4A2F-A3EF-CE8CB26C966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6830318" y="2799502"/>
            <a:ext cx="883783" cy="1720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" name="Picture 5">
            <a:extLst>
              <a:ext uri="{FF2B5EF4-FFF2-40B4-BE49-F238E27FC236}">
                <a16:creationId xmlns:a16="http://schemas.microsoft.com/office/drawing/2014/main" id="{D8F1E831-A697-4749-973C-B3DCB557EA5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7835337" y="2806719"/>
            <a:ext cx="883783" cy="1720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" name="TextBox 22">
            <a:extLst>
              <a:ext uri="{FF2B5EF4-FFF2-40B4-BE49-F238E27FC236}">
                <a16:creationId xmlns:a16="http://schemas.microsoft.com/office/drawing/2014/main" id="{0007F14B-3F0E-4A0B-9484-417606B0DE40}"/>
              </a:ext>
            </a:extLst>
          </p:cNvPr>
          <p:cNvSpPr txBox="1"/>
          <p:nvPr/>
        </p:nvSpPr>
        <p:spPr>
          <a:xfrm>
            <a:off x="4596331" y="2654241"/>
            <a:ext cx="23264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CD8 number reduction</a:t>
            </a:r>
          </a:p>
        </p:txBody>
      </p:sp>
    </p:spTree>
    <p:extLst>
      <p:ext uri="{BB962C8B-B14F-4D97-AF65-F5344CB8AC3E}">
        <p14:creationId xmlns:p14="http://schemas.microsoft.com/office/powerpoint/2010/main" val="27506362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30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0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30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3" grpId="0"/>
      <p:bldP spid="23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AutoShape 6">
            <a:extLst>
              <a:ext uri="{FF2B5EF4-FFF2-40B4-BE49-F238E27FC236}">
                <a16:creationId xmlns:a16="http://schemas.microsoft.com/office/drawing/2014/main" id="{9FA167BE-A939-4B4B-A44D-1376307E8435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078851" y="365410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20DBE70E-9F53-4958-8FB1-95FB025A6666}"/>
              </a:ext>
            </a:extLst>
          </p:cNvPr>
          <p:cNvSpPr/>
          <p:nvPr/>
        </p:nvSpPr>
        <p:spPr>
          <a:xfrm>
            <a:off x="3020163" y="4705091"/>
            <a:ext cx="6092181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000" b="1" dirty="0">
                <a:solidFill>
                  <a:srgbClr val="3B3835"/>
                </a:solidFill>
                <a:latin typeface="HelveticaNeue-Light"/>
              </a:rPr>
              <a:t>Loss of normal growth regulation processes </a:t>
            </a:r>
          </a:p>
          <a:p>
            <a:pPr algn="ctr"/>
            <a:r>
              <a:rPr lang="en-US" sz="2000" b="1" dirty="0">
                <a:solidFill>
                  <a:srgbClr val="3B3835"/>
                </a:solidFill>
                <a:latin typeface="HelveticaNeue-Light"/>
              </a:rPr>
              <a:t>Affection of DNA repair mechanisms </a:t>
            </a:r>
          </a:p>
          <a:p>
            <a:pPr algn="ctr"/>
            <a:r>
              <a:rPr lang="en-US" sz="2000" b="1" dirty="0">
                <a:solidFill>
                  <a:srgbClr val="3B3835"/>
                </a:solidFill>
                <a:latin typeface="HelveticaNeue-Light"/>
              </a:rPr>
              <a:t>Genetic instability </a:t>
            </a:r>
          </a:p>
          <a:p>
            <a:pPr algn="ctr"/>
            <a:endParaRPr lang="en-US" sz="2000" b="1" dirty="0">
              <a:solidFill>
                <a:srgbClr val="3B3835"/>
              </a:solidFill>
              <a:latin typeface="HelveticaNeue-Light"/>
            </a:endParaRP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F7D6732D-0B1E-4B8C-8F2A-E9D8EEC4F2F9}"/>
              </a:ext>
            </a:extLst>
          </p:cNvPr>
          <p:cNvSpPr txBox="1">
            <a:spLocks/>
          </p:cNvSpPr>
          <p:nvPr/>
        </p:nvSpPr>
        <p:spPr>
          <a:xfrm>
            <a:off x="1478746" y="209654"/>
            <a:ext cx="9144001" cy="99262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/>
              <a:t> </a:t>
            </a:r>
            <a:r>
              <a:rPr lang="en-US" dirty="0">
                <a:solidFill>
                  <a:srgbClr val="3B3835"/>
                </a:solidFill>
                <a:latin typeface="HelveticaNeue-Light"/>
              </a:rPr>
              <a:t>Mechanisms of viral </a:t>
            </a:r>
            <a:r>
              <a:rPr lang="en-US" dirty="0" err="1">
                <a:solidFill>
                  <a:srgbClr val="3B3835"/>
                </a:solidFill>
                <a:latin typeface="HelveticaNeue-Light"/>
              </a:rPr>
              <a:t>oncogenecity</a:t>
            </a:r>
            <a:r>
              <a:rPr lang="en-US" dirty="0">
                <a:solidFill>
                  <a:srgbClr val="3B3835"/>
                </a:solidFill>
                <a:latin typeface="HelveticaNeue-Light"/>
              </a:rPr>
              <a:t> </a:t>
            </a:r>
            <a:endParaRPr lang="en-US" b="1" dirty="0"/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FCD381BD-5693-48C1-BC54-BD88BEC1222C}"/>
              </a:ext>
            </a:extLst>
          </p:cNvPr>
          <p:cNvSpPr/>
          <p:nvPr/>
        </p:nvSpPr>
        <p:spPr>
          <a:xfrm>
            <a:off x="1478746" y="1736042"/>
            <a:ext cx="4652356" cy="627106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tx1"/>
                </a:solidFill>
              </a:rPr>
              <a:t>Direct acting carcinogenic viruses</a:t>
            </a:r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EBDC736E-D2D6-40B4-8C48-CA448B6E9436}"/>
              </a:ext>
            </a:extLst>
          </p:cNvPr>
          <p:cNvSpPr/>
          <p:nvPr/>
        </p:nvSpPr>
        <p:spPr>
          <a:xfrm>
            <a:off x="6383650" y="1749105"/>
            <a:ext cx="4907282" cy="627106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tx1"/>
                </a:solidFill>
              </a:rPr>
              <a:t>Indirect acting carcinogenic viruses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6AE1E4CC-536F-444C-94F5-C594654B8EEE}"/>
              </a:ext>
            </a:extLst>
          </p:cNvPr>
          <p:cNvSpPr/>
          <p:nvPr/>
        </p:nvSpPr>
        <p:spPr>
          <a:xfrm>
            <a:off x="1869667" y="2936315"/>
            <a:ext cx="432519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000" dirty="0">
                <a:solidFill>
                  <a:srgbClr val="3B3835"/>
                </a:solidFill>
                <a:latin typeface="HelveticaNeue-Light"/>
              </a:rPr>
              <a:t>Introduction of new ‘Transforming gene’ into the cell </a:t>
            </a:r>
            <a:endParaRPr lang="en-US" sz="2000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29E32F55-FCC7-44B5-AD92-8D5BD39CCDD7}"/>
              </a:ext>
            </a:extLst>
          </p:cNvPr>
          <p:cNvSpPr/>
          <p:nvPr/>
        </p:nvSpPr>
        <p:spPr>
          <a:xfrm>
            <a:off x="6787706" y="3105305"/>
            <a:ext cx="3509325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000" dirty="0">
                <a:solidFill>
                  <a:srgbClr val="3B3835"/>
                </a:solidFill>
                <a:latin typeface="HelveticaNeue-Light"/>
              </a:rPr>
              <a:t>Alteration of expression of preexisting cellular gene </a:t>
            </a:r>
            <a:endParaRPr lang="en-US" sz="2000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C739C776-14F7-4D6E-9A41-B905A61606C1}"/>
              </a:ext>
            </a:extLst>
          </p:cNvPr>
          <p:cNvSpPr/>
          <p:nvPr/>
        </p:nvSpPr>
        <p:spPr>
          <a:xfrm>
            <a:off x="4594839" y="6248236"/>
            <a:ext cx="289213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b="1" dirty="0">
                <a:solidFill>
                  <a:srgbClr val="3B3835"/>
                </a:solidFill>
                <a:latin typeface="HelveticaNeue-Light"/>
              </a:rPr>
              <a:t>Mutagenic phenotype </a:t>
            </a:r>
            <a:endParaRPr lang="en-US" sz="2000" b="1" dirty="0"/>
          </a:p>
        </p:txBody>
      </p:sp>
      <p:sp>
        <p:nvSpPr>
          <p:cNvPr id="15" name="Arrow: Right 14">
            <a:extLst>
              <a:ext uri="{FF2B5EF4-FFF2-40B4-BE49-F238E27FC236}">
                <a16:creationId xmlns:a16="http://schemas.microsoft.com/office/drawing/2014/main" id="{AB6FE241-EA2A-4AC4-BA94-0C0D98E212B3}"/>
              </a:ext>
            </a:extLst>
          </p:cNvPr>
          <p:cNvSpPr/>
          <p:nvPr/>
        </p:nvSpPr>
        <p:spPr>
          <a:xfrm rot="5400000">
            <a:off x="8264353" y="2719561"/>
            <a:ext cx="526397" cy="211800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2800" b="1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16" name="Arrow: Right 15">
            <a:extLst>
              <a:ext uri="{FF2B5EF4-FFF2-40B4-BE49-F238E27FC236}">
                <a16:creationId xmlns:a16="http://schemas.microsoft.com/office/drawing/2014/main" id="{5C6AB350-9BBB-492F-883C-D50F87011C43}"/>
              </a:ext>
            </a:extLst>
          </p:cNvPr>
          <p:cNvSpPr/>
          <p:nvPr/>
        </p:nvSpPr>
        <p:spPr>
          <a:xfrm rot="5400000">
            <a:off x="3384179" y="2588930"/>
            <a:ext cx="526397" cy="211800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2800" b="1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17" name="Right Brace 16">
            <a:extLst>
              <a:ext uri="{FF2B5EF4-FFF2-40B4-BE49-F238E27FC236}">
                <a16:creationId xmlns:a16="http://schemas.microsoft.com/office/drawing/2014/main" id="{C6AF9F83-8738-4998-94FD-BC251679C2B5}"/>
              </a:ext>
            </a:extLst>
          </p:cNvPr>
          <p:cNvSpPr/>
          <p:nvPr/>
        </p:nvSpPr>
        <p:spPr>
          <a:xfrm rot="5400000">
            <a:off x="5737626" y="1760580"/>
            <a:ext cx="627019" cy="5019316"/>
          </a:xfrm>
          <a:prstGeom prst="rightBrac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rgbClr val="FFC000"/>
                </a:solidFill>
              </a:ln>
            </a:endParaRPr>
          </a:p>
        </p:txBody>
      </p:sp>
      <p:sp>
        <p:nvSpPr>
          <p:cNvPr id="18" name="Arrow: Right 17">
            <a:extLst>
              <a:ext uri="{FF2B5EF4-FFF2-40B4-BE49-F238E27FC236}">
                <a16:creationId xmlns:a16="http://schemas.microsoft.com/office/drawing/2014/main" id="{9BB827BE-708F-4077-9C86-F8058478CA5B}"/>
              </a:ext>
            </a:extLst>
          </p:cNvPr>
          <p:cNvSpPr/>
          <p:nvPr/>
        </p:nvSpPr>
        <p:spPr>
          <a:xfrm rot="5400000">
            <a:off x="5816899" y="5857767"/>
            <a:ext cx="526397" cy="211800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2800" b="1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06362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 animBg="1"/>
      <p:bldP spid="10" grpId="0" animBg="1"/>
      <p:bldP spid="11" grpId="0" animBg="1"/>
      <p:bldP spid="12" grpId="0"/>
      <p:bldP spid="13" grpId="0"/>
      <p:bldP spid="14" grpId="0"/>
      <p:bldP spid="15" grpId="0" animBg="1"/>
      <p:bldP spid="16" grpId="0" animBg="1"/>
      <p:bldP spid="17" grpId="0" animBg="1"/>
      <p:bldP spid="18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346880" y="82641"/>
            <a:ext cx="8455925" cy="685753"/>
          </a:xfrm>
          <a:solidFill>
            <a:schemeClr val="accent4">
              <a:lumMod val="20000"/>
              <a:lumOff val="80000"/>
            </a:schemeClr>
          </a:solidFill>
        </p:spPr>
        <p:txBody>
          <a:bodyPr>
            <a:noAutofit/>
          </a:bodyPr>
          <a:lstStyle/>
          <a:p>
            <a:r>
              <a:rPr lang="en-US" b="1" dirty="0"/>
              <a:t>Introduction</a:t>
            </a:r>
            <a:endParaRPr lang="ar-SA" b="1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284493" y="996366"/>
            <a:ext cx="11646250" cy="5607634"/>
          </a:xfrm>
        </p:spPr>
        <p:txBody>
          <a:bodyPr>
            <a:noAutofit/>
          </a:bodyPr>
          <a:lstStyle/>
          <a:p>
            <a:pPr algn="just"/>
            <a:r>
              <a:rPr lang="en-US" sz="3200" b="1" dirty="0">
                <a:solidFill>
                  <a:srgbClr val="FF0000"/>
                </a:solidFill>
              </a:rPr>
              <a:t>Cell growth: </a:t>
            </a:r>
            <a:r>
              <a:rPr lang="en-US" sz="3200" dirty="0"/>
              <a:t>is the cell proliferation (the increase in cell numbers that occurs through repeated cell division).</a:t>
            </a:r>
          </a:p>
          <a:p>
            <a:pPr algn="just"/>
            <a:r>
              <a:rPr lang="en-US" sz="3200" dirty="0"/>
              <a:t>Cell growth is regulated by two groups of regulatory genes:</a:t>
            </a:r>
          </a:p>
          <a:p>
            <a:pPr marL="914400" lvl="1" indent="-457200" algn="just">
              <a:buFont typeface="+mj-lt"/>
              <a:buAutoNum type="alphaUcPeriod"/>
            </a:pPr>
            <a:r>
              <a:rPr lang="en-US" dirty="0"/>
              <a:t> </a:t>
            </a:r>
            <a:r>
              <a:rPr lang="en-US" sz="2800" b="1" dirty="0"/>
              <a:t>Proto-</a:t>
            </a:r>
            <a:r>
              <a:rPr lang="en-US" sz="2800" b="1" dirty="0" err="1"/>
              <a:t>oncogenes</a:t>
            </a:r>
            <a:r>
              <a:rPr lang="en-US" sz="2800" b="1" dirty="0"/>
              <a:t> (cellular </a:t>
            </a:r>
            <a:r>
              <a:rPr lang="en-US" sz="2800" b="1" dirty="0" err="1"/>
              <a:t>oncogene</a:t>
            </a:r>
            <a:r>
              <a:rPr lang="en-US" sz="2800" b="1" dirty="0"/>
              <a:t>, c-</a:t>
            </a:r>
            <a:r>
              <a:rPr lang="en-US" sz="2800" b="1" dirty="0" err="1"/>
              <a:t>onc</a:t>
            </a:r>
            <a:r>
              <a:rPr lang="en-US" sz="2800" b="1" dirty="0"/>
              <a:t>)</a:t>
            </a:r>
          </a:p>
          <a:p>
            <a:pPr marL="1371600" lvl="2" indent="-457200" algn="just"/>
            <a:r>
              <a:rPr lang="en-US" sz="2400" dirty="0"/>
              <a:t>are normal genes which control cell proliferation, but which have the potential to contribute to cancer development if their expression is altered </a:t>
            </a:r>
            <a:r>
              <a:rPr lang="en-US" sz="2400" b="1" dirty="0">
                <a:solidFill>
                  <a:srgbClr val="FF0000"/>
                </a:solidFill>
              </a:rPr>
              <a:t>(</a:t>
            </a:r>
            <a:r>
              <a:rPr lang="en-US" sz="2400" b="1" dirty="0">
                <a:solidFill>
                  <a:srgbClr val="FF0000"/>
                </a:solidFill>
                <a:latin typeface="arial" panose="020B0604020202020204" pitchFamily="34" charset="0"/>
              </a:rPr>
              <a:t>changed into </a:t>
            </a:r>
            <a:r>
              <a:rPr lang="en-US" sz="2400" b="1" dirty="0" err="1">
                <a:solidFill>
                  <a:srgbClr val="FF0000"/>
                </a:solidFill>
                <a:latin typeface="arial" panose="020B0604020202020204" pitchFamily="34" charset="0"/>
              </a:rPr>
              <a:t>oncogenes</a:t>
            </a:r>
            <a:r>
              <a:rPr lang="en-US" sz="2400" b="1" dirty="0">
                <a:solidFill>
                  <a:srgbClr val="FF0000"/>
                </a:solidFill>
                <a:latin typeface="arial" panose="020B0604020202020204" pitchFamily="34" charset="0"/>
              </a:rPr>
              <a:t>)</a:t>
            </a:r>
            <a:r>
              <a:rPr lang="en-US" sz="2400" b="1" dirty="0">
                <a:solidFill>
                  <a:srgbClr val="FF0000"/>
                </a:solidFill>
              </a:rPr>
              <a:t>. </a:t>
            </a:r>
            <a:endParaRPr lang="en-US" sz="2400" b="1" dirty="0"/>
          </a:p>
          <a:p>
            <a:pPr marL="1371600" lvl="2" indent="-457200" algn="just"/>
            <a:r>
              <a:rPr lang="en-US" sz="2400" dirty="0"/>
              <a:t>codes for:</a:t>
            </a:r>
          </a:p>
          <a:p>
            <a:pPr marL="1885950" lvl="3" indent="-514350" algn="just">
              <a:buFont typeface="+mj-lt"/>
              <a:buAutoNum type="romanLcPeriod"/>
            </a:pPr>
            <a:r>
              <a:rPr lang="en-US" sz="2000" dirty="0"/>
              <a:t>Growth factors</a:t>
            </a:r>
          </a:p>
          <a:p>
            <a:pPr marL="1885950" lvl="3" indent="-514350" algn="just">
              <a:buFont typeface="+mj-lt"/>
              <a:buAutoNum type="romanLcPeriod"/>
            </a:pPr>
            <a:r>
              <a:rPr lang="en-US" sz="2000" dirty="0"/>
              <a:t>Receptors</a:t>
            </a:r>
          </a:p>
          <a:p>
            <a:pPr marL="1885950" lvl="3" indent="-514350" algn="just">
              <a:buFont typeface="+mj-lt"/>
              <a:buAutoNum type="romanLcPeriod"/>
            </a:pPr>
            <a:r>
              <a:rPr lang="en-US" sz="2000" dirty="0"/>
              <a:t>Signal transduction proteins.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98651" y="845023"/>
            <a:ext cx="11633958" cy="58169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3200" b="1" dirty="0">
                <a:solidFill>
                  <a:srgbClr val="FF0000"/>
                </a:solidFill>
              </a:rPr>
              <a:t>DNA viruses</a:t>
            </a:r>
          </a:p>
          <a:p>
            <a:pPr lvl="0" algn="just"/>
            <a:r>
              <a:rPr lang="en-US" sz="2800" b="1" dirty="0"/>
              <a:t>1- </a:t>
            </a:r>
            <a:r>
              <a:rPr lang="en-US" sz="2400" b="1" dirty="0"/>
              <a:t>Human papilloma virus (HPV)</a:t>
            </a:r>
            <a:r>
              <a:rPr lang="en-US" sz="2400" dirty="0"/>
              <a:t>:</a:t>
            </a:r>
          </a:p>
          <a:p>
            <a:pPr lvl="2" algn="just">
              <a:buFont typeface="Wingdings" pitchFamily="2" charset="2"/>
              <a:buChar char="ü"/>
            </a:pPr>
            <a:r>
              <a:rPr lang="en-US" sz="2400" dirty="0"/>
              <a:t> Causes transformation in cells through interfering with tumor suppressor proteins such as p53.</a:t>
            </a:r>
          </a:p>
          <a:p>
            <a:pPr lvl="2" algn="just">
              <a:buFont typeface="Wingdings" pitchFamily="2" charset="2"/>
              <a:buChar char="ü"/>
            </a:pPr>
            <a:r>
              <a:rPr lang="en-US" sz="2400" dirty="0"/>
              <a:t>cause cervical cancer.</a:t>
            </a:r>
          </a:p>
          <a:p>
            <a:pPr lvl="2" algn="just">
              <a:buFont typeface="Wingdings" pitchFamily="2" charset="2"/>
              <a:buChar char="ü"/>
            </a:pPr>
            <a:endParaRPr lang="en-US" sz="2400" dirty="0"/>
          </a:p>
          <a:p>
            <a:pPr lvl="0" algn="just"/>
            <a:r>
              <a:rPr lang="en-US" sz="2400" b="1" dirty="0"/>
              <a:t>2- Kaposi's sarcoma-associated herpesvirus (KSHV or HHV-8):</a:t>
            </a:r>
          </a:p>
          <a:p>
            <a:pPr lvl="2" algn="just">
              <a:buFont typeface="Arial" pitchFamily="34" charset="0"/>
              <a:buChar char="•"/>
            </a:pPr>
            <a:r>
              <a:rPr lang="en-US" sz="2400" dirty="0"/>
              <a:t> is associated with Kaposi’s sarcoma, a type of skin cancer.</a:t>
            </a:r>
          </a:p>
          <a:p>
            <a:pPr lvl="2" algn="just">
              <a:buFont typeface="Arial" pitchFamily="34" charset="0"/>
              <a:buChar char="•"/>
            </a:pPr>
            <a:endParaRPr lang="en-US" sz="2400" dirty="0"/>
          </a:p>
          <a:p>
            <a:pPr lvl="0" algn="just"/>
            <a:r>
              <a:rPr lang="en-US" sz="2400" b="1" dirty="0"/>
              <a:t>3- Epstein-Barr virus (EBV or HHV-4): </a:t>
            </a:r>
            <a:r>
              <a:rPr lang="en-US" sz="2400" dirty="0"/>
              <a:t>is a herpes virus that’s spread through saliva. EBV infection increases the risk of Burkitt lymphoma, some types of Hodgkin’s and non-Hodgkin’s lymphoma and stomach cancer. </a:t>
            </a:r>
          </a:p>
          <a:p>
            <a:pPr lvl="0" algn="just"/>
            <a:endParaRPr lang="en-US" sz="2400" dirty="0"/>
          </a:p>
          <a:p>
            <a:pPr lvl="0" algn="just"/>
            <a:r>
              <a:rPr lang="en-US" sz="2400" b="1" dirty="0"/>
              <a:t>4- Human cytomegalovirus (CMV or HHV-5) </a:t>
            </a:r>
            <a:r>
              <a:rPr lang="en-US" sz="2400" dirty="0"/>
              <a:t>is associated with mucoepidermoid carcinoma and possibly other malignancies. </a:t>
            </a: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6BD164E7-35B8-40A1-9835-7820726D2BB8}"/>
              </a:ext>
            </a:extLst>
          </p:cNvPr>
          <p:cNvSpPr txBox="1">
            <a:spLocks/>
          </p:cNvSpPr>
          <p:nvPr/>
        </p:nvSpPr>
        <p:spPr>
          <a:xfrm>
            <a:off x="166255" y="70427"/>
            <a:ext cx="8333510" cy="721143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/>
              <a:t>Calcification of oncogenic viruses</a:t>
            </a:r>
          </a:p>
        </p:txBody>
      </p:sp>
    </p:spTree>
    <p:extLst>
      <p:ext uri="{BB962C8B-B14F-4D97-AF65-F5344CB8AC3E}">
        <p14:creationId xmlns:p14="http://schemas.microsoft.com/office/powerpoint/2010/main" val="36948794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98651" y="1169487"/>
            <a:ext cx="11821284" cy="36625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3600" b="1" dirty="0">
                <a:solidFill>
                  <a:srgbClr val="FF0000"/>
                </a:solidFill>
              </a:rPr>
              <a:t>RNA viruses</a:t>
            </a:r>
          </a:p>
          <a:p>
            <a:pPr algn="just"/>
            <a:r>
              <a:rPr lang="en-US" sz="2800" b="1" dirty="0">
                <a:solidFill>
                  <a:srgbClr val="7030A0"/>
                </a:solidFill>
              </a:rPr>
              <a:t>Retroviruses:</a:t>
            </a:r>
          </a:p>
          <a:p>
            <a:pPr lvl="2" algn="just"/>
            <a:endParaRPr lang="en-US" sz="2800" dirty="0"/>
          </a:p>
          <a:p>
            <a:pPr lvl="2" algn="just"/>
            <a:r>
              <a:rPr lang="en-US" sz="2800" dirty="0"/>
              <a:t>Human T-cell leukemia virus I (HTLV-I),:    Some T-cell leukemia.</a:t>
            </a:r>
          </a:p>
          <a:p>
            <a:pPr lvl="2" algn="just"/>
            <a:endParaRPr lang="en-US" sz="2800" dirty="0"/>
          </a:p>
          <a:p>
            <a:pPr lvl="2" algn="just"/>
            <a:r>
              <a:rPr lang="en-US" sz="2800" dirty="0"/>
              <a:t>Human T-cell leukemia virus II (HTLV-II): Some cases of hairy cell leukemia </a:t>
            </a:r>
          </a:p>
          <a:p>
            <a:pPr lvl="2" algn="just"/>
            <a:endParaRPr lang="en-US" sz="2800" dirty="0"/>
          </a:p>
          <a:p>
            <a:pPr lvl="2" algn="just"/>
            <a:r>
              <a:rPr lang="en-US" sz="2800" dirty="0"/>
              <a:t>Human immunodeficiency virus: Lymphoma,  Kaposi’s sarcoma.</a:t>
            </a: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6BD164E7-35B8-40A1-9835-7820726D2BB8}"/>
              </a:ext>
            </a:extLst>
          </p:cNvPr>
          <p:cNvSpPr txBox="1">
            <a:spLocks/>
          </p:cNvSpPr>
          <p:nvPr/>
        </p:nvSpPr>
        <p:spPr>
          <a:xfrm>
            <a:off x="166255" y="70427"/>
            <a:ext cx="8333510" cy="721143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/>
              <a:t>Calcification of oncogenic viruses</a:t>
            </a:r>
          </a:p>
        </p:txBody>
      </p:sp>
    </p:spTree>
    <p:extLst>
      <p:ext uri="{BB962C8B-B14F-4D97-AF65-F5344CB8AC3E}">
        <p14:creationId xmlns:p14="http://schemas.microsoft.com/office/powerpoint/2010/main" val="41568695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8EC6301-5D38-42E6-A20F-CA472BA5789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4127" y="1119043"/>
            <a:ext cx="10952018" cy="5351029"/>
          </a:xfrm>
        </p:spPr>
        <p:txBody>
          <a:bodyPr>
            <a:normAutofit/>
          </a:bodyPr>
          <a:lstStyle/>
          <a:p>
            <a:pPr algn="just"/>
            <a:r>
              <a:rPr lang="en-US" sz="3000" b="1" u="sng" dirty="0">
                <a:solidFill>
                  <a:srgbClr val="FF0000"/>
                </a:solidFill>
              </a:rPr>
              <a:t>Tumor Suppressor Genes</a:t>
            </a:r>
            <a:r>
              <a:rPr lang="en-US" dirty="0"/>
              <a:t> (</a:t>
            </a:r>
            <a:r>
              <a:rPr lang="en-US" b="1" dirty="0"/>
              <a:t>Gatekeepers and Caretakers):</a:t>
            </a:r>
          </a:p>
          <a:p>
            <a:pPr marL="0" indent="0" algn="just">
              <a:buNone/>
            </a:pPr>
            <a:r>
              <a:rPr lang="en-US" b="1" dirty="0"/>
              <a:t>They function</a:t>
            </a:r>
            <a:r>
              <a:rPr lang="en-US" dirty="0"/>
              <a:t> as the "brakes" of the car in three primary ways by: </a:t>
            </a:r>
          </a:p>
          <a:p>
            <a:pPr lvl="1" algn="just"/>
            <a:r>
              <a:rPr lang="en-US" sz="2600" dirty="0"/>
              <a:t>inhibiting cell growth,</a:t>
            </a:r>
          </a:p>
          <a:p>
            <a:pPr lvl="1" algn="just"/>
            <a:r>
              <a:rPr lang="en-US" sz="2600" dirty="0"/>
              <a:t>fixing broken DNA,</a:t>
            </a:r>
          </a:p>
          <a:p>
            <a:pPr lvl="1" algn="just"/>
            <a:r>
              <a:rPr lang="en-US" sz="2600" dirty="0"/>
              <a:t>or causing a cell to die.</a:t>
            </a:r>
          </a:p>
          <a:p>
            <a:pPr marL="1257300" lvl="2" indent="-342900">
              <a:buFontTx/>
              <a:buChar char="-"/>
            </a:pPr>
            <a:r>
              <a:rPr lang="en-US" sz="2600" dirty="0"/>
              <a:t>Examples: </a:t>
            </a:r>
            <a:r>
              <a:rPr lang="en-US" dirty="0"/>
              <a:t>P53, </a:t>
            </a:r>
            <a:r>
              <a:rPr lang="en-US" dirty="0" err="1"/>
              <a:t>Rb</a:t>
            </a:r>
            <a:endParaRPr lang="en-US" sz="2600" dirty="0"/>
          </a:p>
          <a:p>
            <a:pPr marL="0" indent="0" algn="just">
              <a:buNone/>
            </a:pPr>
            <a:endParaRPr lang="en-US" dirty="0"/>
          </a:p>
          <a:p>
            <a:pPr marL="0" indent="0" algn="just">
              <a:buNone/>
            </a:pPr>
            <a:r>
              <a:rPr lang="en-US" dirty="0"/>
              <a:t>An important difference between oncogenes and tumor suppressor genes is that </a:t>
            </a:r>
            <a:r>
              <a:rPr lang="en-US" b="1" dirty="0"/>
              <a:t>oncogenes result from the activation (turning on) of proto-oncogenes</a:t>
            </a:r>
            <a:r>
              <a:rPr lang="en-US" dirty="0"/>
              <a:t>, but tumor suppressor genes cause cancer when they are inactivated (turned off).</a:t>
            </a:r>
          </a:p>
          <a:p>
            <a:pPr algn="just"/>
            <a:endParaRPr lang="en-US" dirty="0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44382924-8D30-4147-93F4-EC0F401716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9327" y="232352"/>
            <a:ext cx="10515600" cy="811213"/>
          </a:xfrm>
          <a:solidFill>
            <a:schemeClr val="bg1">
              <a:lumMod val="95000"/>
            </a:schemeClr>
          </a:solidFill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b="1" dirty="0"/>
              <a:t>Proto oncogenes vs tumor suppressor genes</a:t>
            </a:r>
          </a:p>
        </p:txBody>
      </p:sp>
    </p:spTree>
    <p:extLst>
      <p:ext uri="{BB962C8B-B14F-4D97-AF65-F5344CB8AC3E}">
        <p14:creationId xmlns:p14="http://schemas.microsoft.com/office/powerpoint/2010/main" val="15473248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69C620DA-FEB6-4552-B388-6256D041B764}"/>
              </a:ext>
            </a:extLst>
          </p:cNvPr>
          <p:cNvSpPr txBox="1">
            <a:spLocks/>
          </p:cNvSpPr>
          <p:nvPr/>
        </p:nvSpPr>
        <p:spPr>
          <a:xfrm>
            <a:off x="1029482" y="228782"/>
            <a:ext cx="10515600" cy="811213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/>
              <a:t>Proto oncogenes vs tumor suppressor genes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8438ECE-53C0-494C-BC4D-0EC9D28FB195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07743" y="1091650"/>
            <a:ext cx="2333625" cy="48577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21B4CD2D-E4D0-46B0-876E-AD638882F684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564847" y="1221932"/>
            <a:ext cx="2371725" cy="46672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1E0C99EB-783A-4293-B4E1-A98A4BA648B6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119116" y="1526087"/>
            <a:ext cx="2055634" cy="113453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E5A271A2-046F-46F6-BE11-D8EAF130245B}"/>
              </a:ext>
            </a:extLst>
          </p:cNvPr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460112" y="1537806"/>
            <a:ext cx="1589559" cy="110926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627261D0-661F-4A79-A218-D0C27400EC46}"/>
              </a:ext>
            </a:extLst>
          </p:cNvPr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957398" y="2517002"/>
            <a:ext cx="2602245" cy="2772188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A6602060-7C92-45FC-B13A-D8DC20AE3591}"/>
              </a:ext>
            </a:extLst>
          </p:cNvPr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2489669" y="5309727"/>
            <a:ext cx="1370162" cy="1412648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93EF7A56-A821-47B7-A875-907668B4B2D2}"/>
              </a:ext>
            </a:extLst>
          </p:cNvPr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6646460" y="1567704"/>
            <a:ext cx="1769807" cy="673669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27A4356A-6F60-4225-849D-082A27262D02}"/>
              </a:ext>
            </a:extLst>
          </p:cNvPr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9287286" y="1596788"/>
            <a:ext cx="1579865" cy="644585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9B078EED-2751-4433-A54A-B1EB259A5D6B}"/>
              </a:ext>
            </a:extLst>
          </p:cNvPr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6783275" y="2419982"/>
            <a:ext cx="1481826" cy="450036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C987448C-7D4D-42D0-A10B-9414DDE9F379}"/>
              </a:ext>
            </a:extLst>
          </p:cNvPr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8456509" y="2360334"/>
            <a:ext cx="712136" cy="546523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495C6626-167F-4D41-8BF7-5C603111D239}"/>
              </a:ext>
            </a:extLst>
          </p:cNvPr>
          <p:cNvPicPr>
            <a:picLocks noChangeAspect="1"/>
          </p:cNvPicPr>
          <p:nvPr/>
        </p:nvPicPr>
        <p:blipFill>
          <a:blip r:embed="rId12" cstate="print"/>
          <a:stretch>
            <a:fillRect/>
          </a:stretch>
        </p:blipFill>
        <p:spPr>
          <a:xfrm>
            <a:off x="9217435" y="2399701"/>
            <a:ext cx="1657450" cy="384177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7CD6FB4E-C88D-45C6-A8D6-AFB52DDB4377}"/>
              </a:ext>
            </a:extLst>
          </p:cNvPr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7896610" y="3056985"/>
            <a:ext cx="2337992" cy="2447757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18F0BC4C-8552-4C84-844E-9DC23C609F6A}"/>
              </a:ext>
            </a:extLst>
          </p:cNvPr>
          <p:cNvPicPr>
            <a:picLocks noChangeAspect="1"/>
          </p:cNvPicPr>
          <p:nvPr/>
        </p:nvPicPr>
        <p:blipFill>
          <a:blip r:embed="rId14" cstate="print"/>
          <a:stretch>
            <a:fillRect/>
          </a:stretch>
        </p:blipFill>
        <p:spPr>
          <a:xfrm>
            <a:off x="6082958" y="4049564"/>
            <a:ext cx="1731988" cy="647613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2458E996-C3CF-4FB4-849D-F85FC1E485C6}"/>
              </a:ext>
            </a:extLst>
          </p:cNvPr>
          <p:cNvPicPr>
            <a:picLocks noChangeAspect="1"/>
          </p:cNvPicPr>
          <p:nvPr/>
        </p:nvPicPr>
        <p:blipFill>
          <a:blip r:embed="rId15" cstate="print"/>
          <a:stretch>
            <a:fillRect/>
          </a:stretch>
        </p:blipFill>
        <p:spPr>
          <a:xfrm>
            <a:off x="10219855" y="4184133"/>
            <a:ext cx="1657450" cy="495818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F31147E6-4A7D-447B-B45C-8C07260CD512}"/>
              </a:ext>
            </a:extLst>
          </p:cNvPr>
          <p:cNvPicPr>
            <a:picLocks noChangeAspect="1"/>
          </p:cNvPicPr>
          <p:nvPr/>
        </p:nvPicPr>
        <p:blipFill>
          <a:blip r:embed="rId16" cstate="print"/>
          <a:stretch>
            <a:fillRect/>
          </a:stretch>
        </p:blipFill>
        <p:spPr>
          <a:xfrm>
            <a:off x="8299976" y="5256022"/>
            <a:ext cx="1130578" cy="406130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70B5C3DB-5CF7-4E8A-BDF0-9C112EF478A0}"/>
              </a:ext>
            </a:extLst>
          </p:cNvPr>
          <p:cNvPicPr>
            <a:picLocks noChangeAspect="1"/>
          </p:cNvPicPr>
          <p:nvPr/>
        </p:nvPicPr>
        <p:blipFill>
          <a:blip r:embed="rId17" cstate="print"/>
          <a:stretch>
            <a:fillRect/>
          </a:stretch>
        </p:blipFill>
        <p:spPr>
          <a:xfrm>
            <a:off x="8321059" y="5662152"/>
            <a:ext cx="1198739" cy="11294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2552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A66983E1-7807-4B8A-968F-2D70DBF707BD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175117" y="2254408"/>
            <a:ext cx="4227402" cy="1409134"/>
          </a:xfrm>
          <a:prstGeom prst="rect">
            <a:avLst/>
          </a:prstGeom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F4845C45-7186-4DE3-8A88-EA53DA7787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8540" y="255840"/>
            <a:ext cx="10515600" cy="811213"/>
          </a:xfrm>
          <a:solidFill>
            <a:schemeClr val="bg1">
              <a:lumMod val="95000"/>
            </a:schemeClr>
          </a:solidFill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b="1" dirty="0"/>
              <a:t>Protooncogenes vs tumor suppressor genes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47DA5A5-4525-4C9B-BEA9-3C8DDF190428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562294" y="1769806"/>
            <a:ext cx="3173417" cy="515537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F5A0F4AE-F9AB-414A-8428-4CFFF935CF40}"/>
              </a:ext>
            </a:extLst>
          </p:cNvPr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035301" y="4593939"/>
            <a:ext cx="4227402" cy="1409134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2FE05B7A-31BF-4067-A4F8-8CD7A945CC54}"/>
              </a:ext>
            </a:extLst>
          </p:cNvPr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2010469" y="3971061"/>
            <a:ext cx="2669335" cy="492624"/>
          </a:xfrm>
          <a:prstGeom prst="rect">
            <a:avLst/>
          </a:prstGeom>
        </p:spPr>
      </p:pic>
      <p:grpSp>
        <p:nvGrpSpPr>
          <p:cNvPr id="14" name="Group 13">
            <a:extLst>
              <a:ext uri="{FF2B5EF4-FFF2-40B4-BE49-F238E27FC236}">
                <a16:creationId xmlns:a16="http://schemas.microsoft.com/office/drawing/2014/main" id="{0EAFEF52-B117-461E-9E1B-6C2F192D354C}"/>
              </a:ext>
            </a:extLst>
          </p:cNvPr>
          <p:cNvGrpSpPr/>
          <p:nvPr/>
        </p:nvGrpSpPr>
        <p:grpSpPr>
          <a:xfrm>
            <a:off x="5773113" y="1816207"/>
            <a:ext cx="3597103" cy="515538"/>
            <a:chOff x="4873494" y="1450108"/>
            <a:chExt cx="4409485" cy="657225"/>
          </a:xfrm>
        </p:grpSpPr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A724201D-075A-4926-BF97-C98D0BB6B44A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4873494" y="1580572"/>
              <a:ext cx="1675810" cy="491403"/>
            </a:xfrm>
            <a:prstGeom prst="rect">
              <a:avLst/>
            </a:prstGeom>
          </p:spPr>
        </p:pic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EB6FF6D6-EA18-419B-8298-C6465B7B5CFA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6549304" y="1450108"/>
              <a:ext cx="2733675" cy="657225"/>
            </a:xfrm>
            <a:prstGeom prst="rect">
              <a:avLst/>
            </a:prstGeom>
          </p:spPr>
        </p:pic>
      </p:grpSp>
      <p:pic>
        <p:nvPicPr>
          <p:cNvPr id="11" name="Picture 10">
            <a:extLst>
              <a:ext uri="{FF2B5EF4-FFF2-40B4-BE49-F238E27FC236}">
                <a16:creationId xmlns:a16="http://schemas.microsoft.com/office/drawing/2014/main" id="{57058B7F-C918-4FEE-A1D2-9592B1B59914}"/>
              </a:ext>
            </a:extLst>
          </p:cNvPr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5198760" y="2365441"/>
            <a:ext cx="4662744" cy="1134181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C7B933A8-4004-40A5-BE92-4DFD9E41CBCD}"/>
              </a:ext>
            </a:extLst>
          </p:cNvPr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5932293" y="4743001"/>
            <a:ext cx="4021187" cy="1317483"/>
          </a:xfrm>
          <a:prstGeom prst="rect">
            <a:avLst/>
          </a:prstGeom>
        </p:spPr>
      </p:pic>
      <p:sp>
        <p:nvSpPr>
          <p:cNvPr id="15" name="مربع نص 14"/>
          <p:cNvSpPr txBox="1"/>
          <p:nvPr/>
        </p:nvSpPr>
        <p:spPr>
          <a:xfrm>
            <a:off x="6291618" y="4203510"/>
            <a:ext cx="3158300" cy="369332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Inactivated Tumor suppressors </a:t>
            </a:r>
            <a:endParaRPr lang="ar-SA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87765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1AA645-3A0C-4908-BC0B-E705233C4C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61889"/>
            <a:ext cx="10515600" cy="765784"/>
          </a:xfrm>
        </p:spPr>
        <p:txBody>
          <a:bodyPr>
            <a:normAutofit/>
          </a:bodyPr>
          <a:lstStyle/>
          <a:p>
            <a:pPr algn="ctr"/>
            <a:r>
              <a:rPr lang="en-US" sz="4800" b="1" dirty="0">
                <a:solidFill>
                  <a:srgbClr val="FF0000"/>
                </a:solidFill>
              </a:rPr>
              <a:t>p53 signaling pathway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864B887-7A9D-44F5-A10F-DB574ABD54D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04171" y="2808465"/>
            <a:ext cx="1483862" cy="968632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468B1E9C-6A12-4BAF-9A45-0AC8AF2DE6D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46002" y="1551666"/>
            <a:ext cx="2668998" cy="673318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2A149CB9-17EF-4C05-AFD5-0DC3CEAE877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12795" y="2342758"/>
            <a:ext cx="789078" cy="697019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E6AAD89D-09B1-41D8-96CF-6C9F5238132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588033" y="2462981"/>
            <a:ext cx="3461959" cy="1179871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C679EECC-6269-49B6-B67C-BD6547A9BF7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568309" y="3893016"/>
            <a:ext cx="570060" cy="66982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16A3501D-8719-4D0D-BF6B-0E42CC59224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512795" y="4678755"/>
            <a:ext cx="3291782" cy="673319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C9CA73E9-BEEB-4442-B888-88AB9624D6F4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195372" y="5438057"/>
            <a:ext cx="5603312" cy="13216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24035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9F0713-D2B1-4C0A-9DAD-0BF3850F8F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4051" y="174056"/>
            <a:ext cx="10515600" cy="808583"/>
          </a:xfrm>
          <a:solidFill>
            <a:schemeClr val="accent2">
              <a:lumMod val="20000"/>
              <a:lumOff val="80000"/>
            </a:schemeClr>
          </a:solidFill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b="1" dirty="0"/>
              <a:t>Changes in cell that leads to transformation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77CA18A-86C7-45AE-8046-1C382C5ED1D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5244" y="1129589"/>
            <a:ext cx="10515600" cy="4351338"/>
          </a:xfrm>
        </p:spPr>
        <p:txBody>
          <a:bodyPr>
            <a:normAutofit/>
          </a:bodyPr>
          <a:lstStyle/>
          <a:p>
            <a:r>
              <a:rPr lang="en-US" sz="3200" dirty="0"/>
              <a:t>Mutations </a:t>
            </a:r>
          </a:p>
          <a:p>
            <a:r>
              <a:rPr lang="en-US" sz="3200" dirty="0"/>
              <a:t>Deletions</a:t>
            </a:r>
          </a:p>
          <a:p>
            <a:r>
              <a:rPr lang="en-US" sz="3200" dirty="0" err="1"/>
              <a:t>Recombinations</a:t>
            </a:r>
            <a:r>
              <a:rPr lang="en-US" sz="3200" dirty="0"/>
              <a:t> </a:t>
            </a:r>
          </a:p>
          <a:p>
            <a:r>
              <a:rPr lang="en-US" sz="3200" dirty="0"/>
              <a:t>Transpositions </a:t>
            </a:r>
          </a:p>
          <a:p>
            <a:r>
              <a:rPr lang="en-US" sz="3200" dirty="0"/>
              <a:t>Epigenetic alterations (DNA methylation, imprinting) </a:t>
            </a:r>
          </a:p>
          <a:p>
            <a:r>
              <a:rPr lang="en-US" sz="3200" dirty="0"/>
              <a:t>Viral infections (</a:t>
            </a:r>
            <a:r>
              <a:rPr lang="en-US" sz="3200" dirty="0" err="1"/>
              <a:t>oncoviruses</a:t>
            </a:r>
            <a:r>
              <a:rPr lang="en-US" sz="3200" dirty="0"/>
              <a:t>)</a:t>
            </a:r>
          </a:p>
          <a:p>
            <a:endParaRPr lang="en-US" sz="3200" dirty="0"/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731DD017-A314-4EBB-A6CF-74A168E6976E}"/>
              </a:ext>
            </a:extLst>
          </p:cNvPr>
          <p:cNvSpPr/>
          <p:nvPr/>
        </p:nvSpPr>
        <p:spPr>
          <a:xfrm>
            <a:off x="565244" y="3908323"/>
            <a:ext cx="5260369" cy="722671"/>
          </a:xfrm>
          <a:prstGeom prst="roundRect">
            <a:avLst/>
          </a:prstGeom>
          <a:noFill/>
          <a:ln w="444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14108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/>
      <p:bldP spid="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596D1D6-B976-4232-B199-72026AC26A4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5690" y="1423844"/>
            <a:ext cx="11265396" cy="4351338"/>
          </a:xfrm>
        </p:spPr>
        <p:txBody>
          <a:bodyPr>
            <a:normAutofit lnSpcReduction="10000"/>
          </a:bodyPr>
          <a:lstStyle/>
          <a:p>
            <a:pPr algn="just"/>
            <a:r>
              <a:rPr lang="en-US" sz="3600" dirty="0">
                <a:cs typeface="+mj-cs"/>
              </a:rPr>
              <a:t>The theory that cancer could be caused by a virus began with the experiments of </a:t>
            </a:r>
            <a:r>
              <a:rPr lang="en-US" sz="3600" dirty="0" err="1">
                <a:cs typeface="+mj-cs"/>
              </a:rPr>
              <a:t>Oluf</a:t>
            </a:r>
            <a:r>
              <a:rPr lang="en-US" sz="3600" dirty="0">
                <a:cs typeface="+mj-cs"/>
              </a:rPr>
              <a:t> Bang and </a:t>
            </a:r>
            <a:r>
              <a:rPr lang="en-US" sz="3600" dirty="0" err="1">
                <a:cs typeface="+mj-cs"/>
              </a:rPr>
              <a:t>Vilhelm</a:t>
            </a:r>
            <a:r>
              <a:rPr lang="en-US" sz="3600" dirty="0">
                <a:cs typeface="+mj-cs"/>
              </a:rPr>
              <a:t> Ellerman in 1908 who first show that avian erythroblastosis (a form of chicken leukemia) which is caused by avian erythroblastosis virus could be transmitted by </a:t>
            </a:r>
            <a:r>
              <a:rPr lang="en-US" sz="3600" u="sng" dirty="0">
                <a:solidFill>
                  <a:srgbClr val="0070C0"/>
                </a:solidFill>
                <a:cs typeface="+mj-cs"/>
              </a:rPr>
              <a:t>cell-free extracts.</a:t>
            </a:r>
          </a:p>
          <a:p>
            <a:pPr algn="just"/>
            <a:r>
              <a:rPr lang="en-US" sz="3600" dirty="0">
                <a:cs typeface="+mj-cs"/>
              </a:rPr>
              <a:t>This was subsequently confirmed for solid tumors in chickens in 1910-1911 by Peyton Rous.</a:t>
            </a:r>
          </a:p>
          <a:p>
            <a:pPr algn="just"/>
            <a:r>
              <a:rPr lang="en-US" sz="3600" dirty="0">
                <a:cs typeface="+mj-cs"/>
              </a:rPr>
              <a:t>Later on they called </a:t>
            </a:r>
            <a:r>
              <a:rPr lang="en-US" sz="3600" dirty="0" err="1">
                <a:cs typeface="+mj-cs"/>
              </a:rPr>
              <a:t>oncoviruses</a:t>
            </a:r>
            <a:r>
              <a:rPr lang="en-US" sz="3600" dirty="0">
                <a:cs typeface="+mj-cs"/>
              </a:rPr>
              <a:t>. </a:t>
            </a: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D7D7A603-DAC8-4E79-8B84-1042B3E84A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6255" y="70427"/>
            <a:ext cx="8333510" cy="992620"/>
          </a:xfr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/>
          <a:p>
            <a:r>
              <a:rPr lang="en-US" b="1" dirty="0"/>
              <a:t>Early History of </a:t>
            </a:r>
            <a:r>
              <a:rPr lang="en-US" b="1" dirty="0" err="1"/>
              <a:t>Oncoviruses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5962157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185221-2DC8-451B-A8A6-724E4FD06FF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84844" y="1153535"/>
            <a:ext cx="11312237" cy="4351338"/>
          </a:xfrm>
        </p:spPr>
        <p:txBody>
          <a:bodyPr>
            <a:noAutofit/>
          </a:bodyPr>
          <a:lstStyle/>
          <a:p>
            <a:pPr algn="just"/>
            <a:r>
              <a:rPr lang="en-US" sz="3200" dirty="0">
                <a:cs typeface="+mj-cs"/>
              </a:rPr>
              <a:t>An oncovirus is a virus that can cause cancer.</a:t>
            </a:r>
          </a:p>
          <a:p>
            <a:pPr algn="just"/>
            <a:r>
              <a:rPr lang="en-US" sz="3200" dirty="0">
                <a:cs typeface="+mj-cs"/>
              </a:rPr>
              <a:t>It refers to any virus with a DNA or RNA genome causing cancer and is synonymous with "tumor virus" or "cancer virus".</a:t>
            </a:r>
          </a:p>
          <a:p>
            <a:pPr algn="just"/>
            <a:r>
              <a:rPr lang="en-US" sz="3200" dirty="0">
                <a:cs typeface="+mj-cs"/>
              </a:rPr>
              <a:t>Most viruses are non-transforming - however, they may play a role in reducing the host cell’s ability to inhibit apoptosis.</a:t>
            </a:r>
          </a:p>
          <a:p>
            <a:pPr algn="just"/>
            <a:r>
              <a:rPr lang="en-US" sz="3200" dirty="0">
                <a:cs typeface="+mj-cs"/>
              </a:rPr>
              <a:t>Cells that are resistant to apoptosis with help of the viral genes that they express are more likely to survive genomic damage that will predispose to later neoplastic changes.</a:t>
            </a: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D8F93748-EED0-4D19-A614-93AD14272F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6255" y="70427"/>
            <a:ext cx="8333510" cy="992620"/>
          </a:xfr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/>
          <a:p>
            <a:r>
              <a:rPr lang="en-US" b="1" dirty="0" err="1"/>
              <a:t>Oncoviruses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3010905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سمة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28124A2AB109B04D9394872AA5C4638C" ma:contentTypeVersion="7" ma:contentTypeDescription="Create a new document." ma:contentTypeScope="" ma:versionID="9356f61c2b55f0404cd773b8c6b77782">
  <xsd:schema xmlns:xsd="http://www.w3.org/2001/XMLSchema" xmlns:xs="http://www.w3.org/2001/XMLSchema" xmlns:p="http://schemas.microsoft.com/office/2006/metadata/properties" xmlns:ns2="513c409d-95b3-4324-b1e7-64465f9ef705" targetNamespace="http://schemas.microsoft.com/office/2006/metadata/properties" ma:root="true" ma:fieldsID="683cd1ced419719e240114a20aa08ec6" ns2:_="">
    <xsd:import namespace="513c409d-95b3-4324-b1e7-64465f9ef705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LengthInSeconds" minOccurs="0"/>
                <xsd:element ref="ns2:MediaServiceAutoKeyPoints" minOccurs="0"/>
                <xsd:element ref="ns2:MediaServiceKeyPoints" minOccurs="0"/>
                <xsd:element ref="ns2:MediaServiceAutoTag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13c409d-95b3-4324-b1e7-64465f9ef70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1" nillable="true" ma:displayName="MediaLengthInSeconds" ma:hidden="true" ma:internalName="MediaLengthInSeconds" ma:readOnly="true">
      <xsd:simpleType>
        <xsd:restriction base="dms:Unknown"/>
      </xsd:simpleType>
    </xsd:element>
    <xsd:element name="MediaServiceAutoKeyPoints" ma:index="12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3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4" nillable="true" ma:displayName="Tags" ma:internalName="MediaServiceAutoTags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1E008103-B68B-4CC4-9991-77C965721BB3}"/>
</file>

<file path=customXml/itemProps2.xml><?xml version="1.0" encoding="utf-8"?>
<ds:datastoreItem xmlns:ds="http://schemas.openxmlformats.org/officeDocument/2006/customXml" ds:itemID="{A5AE44BF-5DB2-47CE-92F2-FC01283E83F6}"/>
</file>

<file path=customXml/itemProps3.xml><?xml version="1.0" encoding="utf-8"?>
<ds:datastoreItem xmlns:ds="http://schemas.openxmlformats.org/officeDocument/2006/customXml" ds:itemID="{CF66A2C4-F77D-47B8-B1B4-308919B8816F}"/>
</file>

<file path=docProps/app.xml><?xml version="1.0" encoding="utf-8"?>
<Properties xmlns="http://schemas.openxmlformats.org/officeDocument/2006/extended-properties" xmlns:vt="http://schemas.openxmlformats.org/officeDocument/2006/docPropsVTypes">
  <TotalTime>1480</TotalTime>
  <Words>1197</Words>
  <Application>Microsoft Office PowerPoint</Application>
  <PresentationFormat>Widescreen</PresentationFormat>
  <Paragraphs>156</Paragraphs>
  <Slides>21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8" baseType="lpstr">
      <vt:lpstr>Arial</vt:lpstr>
      <vt:lpstr>Arial</vt:lpstr>
      <vt:lpstr>Calibri</vt:lpstr>
      <vt:lpstr>Calibri Light</vt:lpstr>
      <vt:lpstr>HelveticaNeue-Light</vt:lpstr>
      <vt:lpstr>Wingdings</vt:lpstr>
      <vt:lpstr>Office Theme</vt:lpstr>
      <vt:lpstr>General Microbiology Course Lecture 15 2021-2022   Introduction to the Oncoviruses   Dr. Mohammad Odaibat Department of Microbiology and Pathology  Faculty of Medicine, Mutah University  </vt:lpstr>
      <vt:lpstr>Introduction</vt:lpstr>
      <vt:lpstr>Proto oncogenes vs tumor suppressor genes</vt:lpstr>
      <vt:lpstr>PowerPoint Presentation</vt:lpstr>
      <vt:lpstr>Protooncogenes vs tumor suppressor genes</vt:lpstr>
      <vt:lpstr>p53 signaling pathway</vt:lpstr>
      <vt:lpstr>Changes in cell that leads to transformation</vt:lpstr>
      <vt:lpstr>Early History of Oncoviruses</vt:lpstr>
      <vt:lpstr>Oncoviruses</vt:lpstr>
      <vt:lpstr>Human Oncoviruses Replication Strategies </vt:lpstr>
      <vt:lpstr>PowerPoint Presentation</vt:lpstr>
      <vt:lpstr>PowerPoint Presentation</vt:lpstr>
      <vt:lpstr>PowerPoint Presentation</vt:lpstr>
      <vt:lpstr>Mechanisms of viral oncogenicity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HP</dc:creator>
  <cp:lastModifiedBy>HP</cp:lastModifiedBy>
  <cp:revision>151</cp:revision>
  <dcterms:created xsi:type="dcterms:W3CDTF">2021-10-01T03:52:00Z</dcterms:created>
  <dcterms:modified xsi:type="dcterms:W3CDTF">2021-12-12T04:44:55Z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0x01010028124A2AB109B04D9394872AA5C4638C</vt:lpwstr>
  </property>
</Properties>
</file>