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3.xml" ContentType="application/vnd.openxmlformats-officedocument.presentationml.slide+xml"/>
  <Override PartName="/ppt/slides/slide11.xml" ContentType="application/vnd.openxmlformats-officedocument.presentationml.slide+xml"/>
  <Override PartName="/ppt/slides/slide3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3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272" r:id="rId4"/>
    <p:sldId id="257" r:id="rId5"/>
    <p:sldId id="258" r:id="rId6"/>
    <p:sldId id="275" r:id="rId7"/>
    <p:sldId id="259" r:id="rId8"/>
    <p:sldId id="260" r:id="rId9"/>
    <p:sldId id="261" r:id="rId10"/>
    <p:sldId id="262" r:id="rId11"/>
    <p:sldId id="276" r:id="rId12"/>
    <p:sldId id="277" r:id="rId13"/>
    <p:sldId id="300" r:id="rId14"/>
    <p:sldId id="301" r:id="rId15"/>
    <p:sldId id="303" r:id="rId16"/>
    <p:sldId id="304" r:id="rId17"/>
    <p:sldId id="305" r:id="rId18"/>
    <p:sldId id="307" r:id="rId19"/>
    <p:sldId id="308" r:id="rId20"/>
    <p:sldId id="278" r:id="rId21"/>
    <p:sldId id="283" r:id="rId22"/>
    <p:sldId id="279" r:id="rId23"/>
    <p:sldId id="284" r:id="rId24"/>
    <p:sldId id="288" r:id="rId25"/>
    <p:sldId id="290" r:id="rId26"/>
    <p:sldId id="289" r:id="rId27"/>
    <p:sldId id="291" r:id="rId28"/>
    <p:sldId id="292" r:id="rId29"/>
    <p:sldId id="280" r:id="rId30"/>
    <p:sldId id="298" r:id="rId31"/>
    <p:sldId id="282" r:id="rId32"/>
    <p:sldId id="286" r:id="rId33"/>
    <p:sldId id="285" r:id="rId34"/>
    <p:sldId id="287" r:id="rId35"/>
    <p:sldId id="296" r:id="rId36"/>
    <p:sldId id="297" r:id="rId37"/>
    <p:sldId id="295" r:id="rId38"/>
    <p:sldId id="27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ustomXml" Target="../customXml/item2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94D87-5C63-4662-8C8D-8E42E855D476}" type="datetimeFigureOut">
              <a:rPr lang="en-US" smtClean="0"/>
              <a:pPr/>
              <a:t>3/27/2021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4DD71-1C42-40AF-93D2-68DBE3CE411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17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9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05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31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2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40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67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5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67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25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26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02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80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03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36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34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16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3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54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45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29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8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7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Sunday 28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3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838200"/>
            <a:ext cx="906780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HEMOPOIETIC  SYSTEM 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 rtl="0"/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THE </a:t>
            </a:r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SPLEEN</a:t>
            </a:r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&amp;</a:t>
            </a:r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 LYMPHATIC SYSTEM</a:t>
            </a:r>
            <a:endParaRPr lang="en-US" sz="3200" b="1" i="1" dirty="0" smtClean="0">
              <a:solidFill>
                <a:srgbClr val="0000FF"/>
              </a:solidFill>
              <a:latin typeface="Candara" pitchFamily="34" charset="0"/>
            </a:endParaRPr>
          </a:p>
          <a:p>
            <a:pPr algn="ctr"/>
            <a:endParaRPr lang="en-US" sz="32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Dr. Aiman </a:t>
            </a:r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Qais </a:t>
            </a:r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Afar</a:t>
            </a:r>
          </a:p>
          <a:p>
            <a:pPr algn="ctr"/>
            <a:r>
              <a:rPr lang="en-US" sz="3200" b="1" i="1" dirty="0" smtClean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College of Medicine </a:t>
            </a:r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/</a:t>
            </a:r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University of </a:t>
            </a:r>
            <a:r>
              <a:rPr lang="en-US" sz="3200" b="1" i="1" dirty="0" smtClean="0">
                <a:solidFill>
                  <a:srgbClr val="0000FF"/>
                </a:solidFill>
                <a:latin typeface="Candara" pitchFamily="34" charset="0"/>
              </a:rPr>
              <a:t> Mutah</a:t>
            </a:r>
            <a:endParaRPr lang="ar-IQ" sz="32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75248" y="5638800"/>
            <a:ext cx="4035152" cy="365125"/>
          </a:xfrm>
        </p:spPr>
        <p:txBody>
          <a:bodyPr/>
          <a:lstStyle/>
          <a:p>
            <a:r>
              <a:rPr lang="en-US" sz="2800" b="1" i="1" smtClean="0">
                <a:solidFill>
                  <a:srgbClr val="FF0000"/>
                </a:solidFill>
                <a:latin typeface="Candara" pitchFamily="34" charset="0"/>
              </a:rPr>
              <a:t>Sunday 28 March 2021</a:t>
            </a: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0B34F065-1154-456A-91E3-76DE8E75E17B}" type="slidenum">
              <a:rPr lang="ar-SA" sz="2000" b="1" i="1" smtClean="0">
                <a:solidFill>
                  <a:srgbClr val="C00000"/>
                </a:solidFill>
                <a:latin typeface="Candara" pitchFamily="34" charset="0"/>
              </a:rPr>
              <a:pPr/>
              <a:t>1</a:t>
            </a:fld>
            <a:endParaRPr lang="ar-SA" sz="2000" b="1" i="1">
              <a:solidFill>
                <a:srgbClr val="C0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3810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24600" y="152400"/>
            <a:ext cx="2895600" cy="473075"/>
          </a:xfrm>
        </p:spPr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10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76200"/>
            <a:ext cx="492461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Splenectomy and Splenomegaly</a:t>
            </a:r>
            <a:endParaRPr lang="en-GB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مستطيل 1"/>
          <p:cNvSpPr/>
          <p:nvPr/>
        </p:nvSpPr>
        <p:spPr>
          <a:xfrm>
            <a:off x="123796" y="76200"/>
            <a:ext cx="1400204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Spleen</a:t>
            </a:r>
            <a:endParaRPr lang="ar-IQ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728008"/>
            <a:ext cx="8763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Splenectomy (removal of the spleen) </a:t>
            </a:r>
            <a:r>
              <a:rPr lang="en-GB" sz="2000" i="1" dirty="0" smtClean="0">
                <a:latin typeface="Candara" pitchFamily="34" charset="0"/>
              </a:rPr>
              <a:t>is often performed to prevent the person from bleeding to death.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Sub-total (partial</a:t>
            </a:r>
            <a:r>
              <a:rPr lang="en-GB" sz="2000" i="1" dirty="0" smtClean="0">
                <a:latin typeface="Candara" pitchFamily="34" charset="0"/>
              </a:rPr>
              <a:t>) splenectomy, when possible, is followed by rapid regeneration. Even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total splenectomy </a:t>
            </a:r>
            <a:r>
              <a:rPr lang="en-GB" sz="2000" i="1" dirty="0" smtClean="0">
                <a:latin typeface="Candara" pitchFamily="34" charset="0"/>
              </a:rPr>
              <a:t>usually does not produce serious effects, especially in adults, because most of its functions are assumed by other </a:t>
            </a:r>
            <a:r>
              <a:rPr lang="en-GB" sz="2000" i="1" dirty="0" err="1" smtClean="0">
                <a:latin typeface="Candara" pitchFamily="34" charset="0"/>
              </a:rPr>
              <a:t>reticuloendothelial</a:t>
            </a:r>
            <a:r>
              <a:rPr lang="en-GB" sz="2000" i="1" dirty="0" smtClean="0">
                <a:latin typeface="Candara" pitchFamily="34" charset="0"/>
              </a:rPr>
              <a:t> organs (e.g., </a:t>
            </a:r>
            <a:r>
              <a:rPr lang="en-GB" sz="2000" b="1" i="1" dirty="0" smtClean="0">
                <a:latin typeface="Candara" pitchFamily="34" charset="0"/>
              </a:rPr>
              <a:t>liver</a:t>
            </a:r>
            <a:r>
              <a:rPr lang="en-GB" sz="2000" i="1" dirty="0" smtClean="0">
                <a:latin typeface="Candara" pitchFamily="34" charset="0"/>
              </a:rPr>
              <a:t> and </a:t>
            </a:r>
            <a:r>
              <a:rPr lang="en-GB" sz="2000" b="1" i="1" dirty="0" smtClean="0">
                <a:latin typeface="Candara" pitchFamily="34" charset="0"/>
              </a:rPr>
              <a:t>bone marrow</a:t>
            </a:r>
            <a:r>
              <a:rPr lang="en-GB" sz="2000" i="1" dirty="0" smtClean="0">
                <a:latin typeface="Candara" pitchFamily="34" charset="0"/>
              </a:rPr>
              <a:t>), but there is a greater susceptibility to certain bacterial infections.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2922925"/>
            <a:ext cx="4191000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 smtClean="0"/>
              <a:t>When the spleen is diseased, resulting from, for example, granulocytic </a:t>
            </a:r>
            <a:r>
              <a:rPr lang="en-GB" sz="2000" dirty="0" err="1" smtClean="0"/>
              <a:t>leukemia</a:t>
            </a:r>
            <a:r>
              <a:rPr lang="en-GB" sz="2000" dirty="0" smtClean="0"/>
              <a:t> it may </a:t>
            </a:r>
            <a:r>
              <a:rPr lang="en-GB" sz="2000" b="1" dirty="0" smtClean="0"/>
              <a:t>enlarge to 10 or more </a:t>
            </a:r>
            <a:r>
              <a:rPr lang="en-GB" sz="2000" dirty="0" smtClean="0"/>
              <a:t>times its normal size and weight </a:t>
            </a:r>
            <a:r>
              <a:rPr lang="en-GB" sz="2000" b="1" dirty="0" smtClean="0">
                <a:solidFill>
                  <a:srgbClr val="0033CC"/>
                </a:solidFill>
              </a:rPr>
              <a:t>(Splenomegaly)</a:t>
            </a:r>
            <a:r>
              <a:rPr lang="en-GB" sz="2000" dirty="0" smtClean="0"/>
              <a:t>. </a:t>
            </a:r>
            <a:r>
              <a:rPr lang="en-GB" sz="2000" b="1" dirty="0" smtClean="0">
                <a:solidFill>
                  <a:srgbClr val="7030A0"/>
                </a:solidFill>
              </a:rPr>
              <a:t>The spleen is not usually palpable in the adult</a:t>
            </a:r>
            <a:r>
              <a:rPr lang="en-GB" sz="2000" dirty="0" smtClean="0"/>
              <a:t>. Generally, if its lower edge can be detected when palpating below the left costal margin at the end of inspiration </a:t>
            </a:r>
            <a:r>
              <a:rPr lang="en-GB" sz="2000" b="1" dirty="0" smtClean="0"/>
              <a:t>it is enlarged about three times its “normal” size.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4012" t="30209" r="54320" b="29167"/>
          <a:stretch>
            <a:fillRect/>
          </a:stretch>
        </p:blipFill>
        <p:spPr bwMode="auto">
          <a:xfrm>
            <a:off x="4648200" y="2778211"/>
            <a:ext cx="3733800" cy="393562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0"/>
            <a:ext cx="381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There is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a horizontal, encircling band of lymph node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groups at the </a:t>
            </a:r>
            <a:r>
              <a:rPr lang="en-GB" sz="2000" b="1" dirty="0" err="1" smtClean="0">
                <a:solidFill>
                  <a:srgbClr val="C00000"/>
                </a:solidFill>
                <a:latin typeface="Candara" pitchFamily="34" charset="0"/>
              </a:rPr>
              <a:t>craniocervical</a:t>
            </a:r>
            <a:r>
              <a:rPr lang="en-GB" sz="2000" b="1" dirty="0" smtClean="0">
                <a:solidFill>
                  <a:srgbClr val="C00000"/>
                </a:solidFill>
                <a:latin typeface="Candara" pitchFamily="34" charset="0"/>
              </a:rPr>
              <a:t> junction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v"/>
            </a:pPr>
            <a:endParaRPr lang="en-GB" sz="2000" dirty="0" smtClean="0">
              <a:solidFill>
                <a:prstClr val="black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Nodes in all these groups are clinically palpable when enlarged.</a:t>
            </a:r>
          </a:p>
          <a:p>
            <a:pPr>
              <a:buFont typeface="Wingdings" pitchFamily="2" charset="2"/>
              <a:buChar char="v"/>
            </a:pPr>
            <a:endParaRPr lang="en-GB" sz="2000" dirty="0" smtClean="0">
              <a:solidFill>
                <a:prstClr val="black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66FF33"/>
                </a:solidFill>
                <a:latin typeface="Candara" pitchFamily="34" charset="0"/>
              </a:rPr>
              <a:t>1: </a:t>
            </a: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Submental Nodes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lie across the midline,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below the chin in the submental triangle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5222327" cy="523220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pic>
        <p:nvPicPr>
          <p:cNvPr id="18434" name="Picture 2" descr="Image result for Submental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9100" y="781050"/>
            <a:ext cx="4762500" cy="4019550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25552" y="5029200"/>
            <a:ext cx="7772400" cy="70788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C00000"/>
                </a:solidFill>
                <a:latin typeface="Candara" pitchFamily="34" charset="0"/>
              </a:rPr>
              <a:t>The other lymph node groups in the horizontal band are bilaterally represented. </a:t>
            </a:r>
            <a:endParaRPr lang="en-GB" sz="20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Sunday 28 March 2021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11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8674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66FF33"/>
                </a:solidFill>
                <a:latin typeface="Candara" pitchFamily="34" charset="0"/>
              </a:rPr>
              <a:t>2: Submandibular Nodes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lie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in the digastric triangle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in relation to the </a:t>
            </a:r>
            <a:r>
              <a:rPr lang="en-GB" sz="2000" b="1" dirty="0" smtClean="0">
                <a:solidFill>
                  <a:srgbClr val="C00000"/>
                </a:solidFill>
                <a:latin typeface="Candara" pitchFamily="34" charset="0"/>
              </a:rPr>
              <a:t>submandibular salivary gland </a:t>
            </a:r>
          </a:p>
        </p:txBody>
      </p:sp>
    </p:spTree>
    <p:extLst>
      <p:ext uri="{BB962C8B-B14F-4D97-AF65-F5344CB8AC3E}">
        <p14:creationId xmlns:p14="http://schemas.microsoft.com/office/powerpoint/2010/main" val="22346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673" y="76200"/>
            <a:ext cx="5222327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pic>
        <p:nvPicPr>
          <p:cNvPr id="17410" name="Picture 2" descr="Image result for Submental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0615" y="2666999"/>
            <a:ext cx="4960985" cy="3724627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6200" y="593539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66FF33"/>
                </a:solidFill>
                <a:latin typeface="Candara" pitchFamily="34" charset="0"/>
              </a:rPr>
              <a:t>3:Preauricular Nodes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are found both </a:t>
            </a:r>
            <a:r>
              <a:rPr lang="en-GB" sz="2000" b="1" dirty="0" smtClean="0">
                <a:solidFill>
                  <a:srgbClr val="C00000"/>
                </a:solidFill>
                <a:latin typeface="Candara" pitchFamily="34" charset="0"/>
              </a:rPr>
              <a:t>superficial and deep to the fascial capsule of the parotid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, as well as within the gland </a:t>
            </a:r>
            <a:endParaRPr lang="en-GB" sz="2000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Sunday 28 March 2021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770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12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21390" y="21336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12192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66FF33"/>
                </a:solidFill>
                <a:latin typeface="Candara" pitchFamily="34" charset="0"/>
              </a:rPr>
              <a:t>4: A </a:t>
            </a: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Small</a:t>
            </a:r>
            <a:r>
              <a:rPr lang="en-GB" sz="2000" b="1" dirty="0" smtClean="0">
                <a:solidFill>
                  <a:srgbClr val="66FF33"/>
                </a:solidFill>
                <a:latin typeface="Candara" pitchFamily="34" charset="0"/>
              </a:rPr>
              <a:t> </a:t>
            </a: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Mandibular Node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is frequently present where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the facial vessels cross the lower border of the mandible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1927086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5: A S</a:t>
            </a:r>
            <a:r>
              <a:rPr lang="en-GB" sz="2000" b="1" dirty="0" smtClean="0">
                <a:solidFill>
                  <a:srgbClr val="66FF33"/>
                </a:solidFill>
                <a:latin typeface="Candara" pitchFamily="34" charset="0"/>
              </a:rPr>
              <a:t>mall </a:t>
            </a: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Buccal Node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lie on the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lateral surface of the buccinator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 </a:t>
            </a:r>
            <a:endParaRPr lang="en-GB" sz="2000" dirty="0">
              <a:solidFill>
                <a:prstClr val="black"/>
              </a:solidFill>
              <a:latin typeface="Candar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6831" y="2564608"/>
            <a:ext cx="3714055" cy="3897326"/>
            <a:chOff x="2514600" y="1658815"/>
            <a:chExt cx="4896724" cy="4360985"/>
          </a:xfrm>
        </p:grpSpPr>
        <p:grpSp>
          <p:nvGrpSpPr>
            <p:cNvPr id="12" name="Group 11"/>
            <p:cNvGrpSpPr/>
            <p:nvPr/>
          </p:nvGrpSpPr>
          <p:grpSpPr>
            <a:xfrm>
              <a:off x="2514600" y="1658815"/>
              <a:ext cx="4896724" cy="4360985"/>
              <a:chOff x="2590800" y="1658815"/>
              <a:chExt cx="4896724" cy="4360985"/>
            </a:xfrm>
          </p:grpSpPr>
          <p:pic>
            <p:nvPicPr>
              <p:cNvPr id="15" name="Picture 2" descr="Image result for A Small Mandibular Nod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3317" t="5479" r="7793" b="9589"/>
              <a:stretch>
                <a:fillRect/>
              </a:stretch>
            </p:blipFill>
            <p:spPr bwMode="auto">
              <a:xfrm>
                <a:off x="2590800" y="1658815"/>
                <a:ext cx="4572000" cy="4360985"/>
              </a:xfrm>
              <a:prstGeom prst="rect">
                <a:avLst/>
              </a:prstGeom>
              <a:noFill/>
              <a:ln w="57150">
                <a:solidFill>
                  <a:srgbClr val="0033CC"/>
                </a:solidFill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095998" y="3316069"/>
                <a:ext cx="1391526" cy="654345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b="1" i="1" dirty="0">
                    <a:solidFill>
                      <a:srgbClr val="FF0000"/>
                    </a:solidFill>
                    <a:latin typeface="Candara" pitchFamily="34" charset="0"/>
                  </a:rPr>
                  <a:t>Mandibular Node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>
                <a:off x="5486400" y="3581400"/>
                <a:ext cx="687751" cy="22860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6019800" y="2286000"/>
              <a:ext cx="1245329" cy="65434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i="1" dirty="0">
                  <a:solidFill>
                    <a:srgbClr val="FF0000"/>
                  </a:solidFill>
                  <a:latin typeface="Candara" pitchFamily="34" charset="0"/>
                </a:rPr>
                <a:t>Buccal Node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181600" y="2825244"/>
              <a:ext cx="838200" cy="69752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75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60737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6:One or two mastoid </a:t>
            </a:r>
            <a:r>
              <a:rPr lang="en-GB" sz="2000" b="1" dirty="0" smtClean="0">
                <a:solidFill>
                  <a:srgbClr val="66FF33"/>
                </a:solidFill>
                <a:latin typeface="Candara" pitchFamily="34" charset="0"/>
              </a:rPr>
              <a:t>(postauricular) </a:t>
            </a: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nodes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lie on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the mastoid process </a:t>
            </a:r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7:two or three occipital nodes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are present at the </a:t>
            </a:r>
            <a:r>
              <a:rPr lang="en-GB" sz="2000" b="1" dirty="0" smtClean="0">
                <a:solidFill>
                  <a:srgbClr val="C00000"/>
                </a:solidFill>
                <a:latin typeface="Candara" pitchFamily="34" charset="0"/>
              </a:rPr>
              <a:t>apex of the posterior triangle of the neck. </a:t>
            </a:r>
            <a:endParaRPr lang="en-GB" sz="20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5222327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Lymph drainage of head and neck</a:t>
            </a:r>
          </a:p>
        </p:txBody>
      </p:sp>
      <p:pic>
        <p:nvPicPr>
          <p:cNvPr id="15362" name="Picture 2" descr="Image result for mastoid (postauricular)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447800"/>
            <a:ext cx="4495800" cy="4661840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676400" cy="365125"/>
          </a:xfrm>
        </p:spPr>
        <p:txBody>
          <a:bodyPr/>
          <a:lstStyle/>
          <a:p>
            <a:r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t>Sunday 28 March 2021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404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13</a:t>
            </a:fld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447800" y="6356350"/>
            <a:ext cx="2895600" cy="365125"/>
          </a:xfrm>
        </p:spPr>
        <p:txBody>
          <a:bodyPr/>
          <a:lstStyle/>
          <a:p>
            <a:r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3352800"/>
            <a:ext cx="3776663" cy="304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" y="1712976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8:A few superficial cervical nodes </a:t>
            </a:r>
            <a:r>
              <a:rPr lang="en-GB" sz="2000" i="1" dirty="0" smtClean="0">
                <a:latin typeface="Candara" pitchFamily="34" charset="0"/>
              </a:rPr>
              <a:t>lie along the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external jugular vein, </a:t>
            </a:r>
            <a:r>
              <a:rPr lang="en-GB" sz="2000" i="1" dirty="0" smtClean="0">
                <a:latin typeface="Candara" pitchFamily="34" charset="0"/>
              </a:rPr>
              <a:t>on the superficial surface of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the sternocleidomastoid</a:t>
            </a:r>
            <a:r>
              <a:rPr lang="en-GB" sz="2000" i="1" dirty="0" smtClean="0">
                <a:latin typeface="Candara" pitchFamily="34" charset="0"/>
              </a:rPr>
              <a:t>, </a:t>
            </a:r>
            <a:endParaRPr lang="en-GB" sz="2000" i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9144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Deep to the investing fascia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at the front of the neck are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Infrahyoid nodes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lying on the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thyrohyoid membrane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i="1" dirty="0" err="1" smtClean="0">
                <a:solidFill>
                  <a:srgbClr val="66FF33"/>
                </a:solidFill>
                <a:latin typeface="Candara" pitchFamily="34" charset="0"/>
              </a:rPr>
              <a:t>Prelaryngeal</a:t>
            </a: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 nodes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on the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cricothyroid membrane</a:t>
            </a:r>
            <a:r>
              <a:rPr lang="en-GB" sz="2000" i="1" dirty="0" smtClean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i="1" dirty="0" err="1" smtClean="0">
                <a:solidFill>
                  <a:srgbClr val="66FF33"/>
                </a:solidFill>
                <a:latin typeface="Candara" pitchFamily="34" charset="0"/>
              </a:rPr>
              <a:t>Pretracheal</a:t>
            </a: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 nodes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on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the tracheal rings.</a:t>
            </a:r>
            <a:r>
              <a:rPr lang="en-GB" sz="2000" i="1" dirty="0" smtClean="0">
                <a:solidFill>
                  <a:srgbClr val="C00000"/>
                </a:solidFill>
                <a:latin typeface="Candara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976" y="609600"/>
            <a:ext cx="2297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1- In the middle line</a:t>
            </a:r>
            <a:endParaRPr lang="en-GB" sz="2000" dirty="0" smtClean="0">
              <a:solidFill>
                <a:srgbClr val="0033CC"/>
              </a:solidFill>
              <a:latin typeface="Candara" pitchFamily="34" charset="0"/>
              <a:cs typeface="Arial" pitchFamily="34" charset="0"/>
            </a:endParaRPr>
          </a:p>
        </p:txBody>
      </p:sp>
      <p:pic>
        <p:nvPicPr>
          <p:cNvPr id="7" name="Picture 2" descr="Image result for Deep cervical lymph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740823"/>
            <a:ext cx="6248400" cy="3860155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6200" y="3657600"/>
            <a:ext cx="251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They drain </a:t>
            </a: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the anterior cervical nodes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receive lymph from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the larynx, trachea and thyroid gland</a:t>
            </a:r>
            <a:endParaRPr lang="en-GB" sz="20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Sunday 28 March 2021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-838200" y="65690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-228600" y="61880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0221" y="76200"/>
            <a:ext cx="4289379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justLow" fontAlgn="base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800" b="1" i="1" dirty="0" smtClean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Deep Cervical Lymph Nodes</a:t>
            </a:r>
            <a:endParaRPr lang="en-GB" sz="2800" i="1" dirty="0" smtClean="0">
              <a:solidFill>
                <a:srgbClr val="0033CC"/>
              </a:solidFill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0"/>
            <a:ext cx="518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Paratracheal nodes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on either side of the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trachea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and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oesophagus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receive lymph from </a:t>
            </a:r>
            <a:r>
              <a:rPr lang="en-GB" sz="2000" b="1" i="1" dirty="0" err="1" smtClean="0">
                <a:solidFill>
                  <a:srgbClr val="66FF33"/>
                </a:solidFill>
                <a:latin typeface="Candara" pitchFamily="34" charset="0"/>
              </a:rPr>
              <a:t>pretracheal</a:t>
            </a: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 nodes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directly from the trachea and oesophagus. </a:t>
            </a:r>
          </a:p>
        </p:txBody>
      </p:sp>
      <p:pic>
        <p:nvPicPr>
          <p:cNvPr id="11266" name="Picture 2" descr="Image result for paratracheal lymph no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23551"/>
            <a:ext cx="3357136" cy="3729212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t>Sunday 28 March 2021</a:t>
            </a:r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15</a:t>
            </a:fld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2895600" cy="365125"/>
          </a:xfrm>
        </p:spPr>
        <p:txBody>
          <a:bodyPr/>
          <a:lstStyle/>
          <a:p>
            <a:r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221" y="158710"/>
            <a:ext cx="4289379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justLow" fontAlgn="base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800" b="1" i="1" dirty="0" smtClean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Deep Cervical Lymph Nodes</a:t>
            </a:r>
            <a:endParaRPr lang="en-GB" sz="2800" i="1" dirty="0" smtClean="0">
              <a:solidFill>
                <a:srgbClr val="0033CC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468701"/>
            <a:ext cx="403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66FF33"/>
                </a:solidFill>
                <a:latin typeface="Candara" pitchFamily="34" charset="0"/>
              </a:rPr>
              <a:t>Retropharyngeal nodes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lie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posterior to the pharynx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anterior to the prevertebral fascia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 They drain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 pharynx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soft palate, posterior parts of hard palate and nose, and the cervical vertebrae.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When enlarged, these nodes can cause difficulty in swallowing (dysphagia) due to pressure on the pharynx</a:t>
            </a:r>
            <a:endParaRPr lang="en-GB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28" y="3989387"/>
            <a:ext cx="3541713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8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76200" y="1220688"/>
            <a:ext cx="9067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- These are the main lymph nodes in the neck.</a:t>
            </a:r>
            <a:endParaRPr lang="en-GB" sz="2000" dirty="0" smtClean="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- The lymph nodes are divided into 2 main groups,</a:t>
            </a:r>
            <a:endParaRPr lang="en-GB" sz="2000" dirty="0" smtClean="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A- The upper deep cervical lymph nodes. </a:t>
            </a:r>
            <a:endParaRPr lang="en-GB" sz="2000" dirty="0" smtClean="0">
              <a:solidFill>
                <a:srgbClr val="FF0000"/>
              </a:solidFill>
              <a:latin typeface="Candara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- Along the upper part of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the internal jugular vein </a:t>
            </a:r>
            <a:r>
              <a:rPr lang="en-US" sz="2000" b="1" dirty="0" smtClean="0">
                <a:solidFill>
                  <a:srgbClr val="C0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deep to the sternomastoid muscle.</a:t>
            </a:r>
            <a:endParaRPr lang="en-GB" sz="2000" b="1" dirty="0" smtClean="0">
              <a:solidFill>
                <a:srgbClr val="C00000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" y="726757"/>
            <a:ext cx="35141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204788" algn="l"/>
                <a:tab pos="400050" algn="l"/>
                <a:tab pos="914400" algn="l"/>
              </a:tabLst>
            </a:pPr>
            <a:r>
              <a:rPr lang="en-US" sz="2400" b="1" dirty="0" smtClean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2- On the side of the neck</a:t>
            </a:r>
            <a:endParaRPr lang="en-US" sz="2400" dirty="0" smtClean="0">
              <a:solidFill>
                <a:srgbClr val="0033CC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221" y="147935"/>
            <a:ext cx="4289379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justLow" fontAlgn="base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800" b="1" i="1" dirty="0" smtClean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Deep Cervical Lymph Nodes</a:t>
            </a:r>
            <a:endParaRPr lang="en-GB" sz="2800" i="1" dirty="0" smtClean="0">
              <a:solidFill>
                <a:srgbClr val="0033CC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3124200"/>
            <a:ext cx="3429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- The most important one is called </a:t>
            </a:r>
            <a:r>
              <a:rPr lang="en-US" sz="2000" b="1" dirty="0" smtClean="0">
                <a:solidFill>
                  <a:srgbClr val="66FF33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the ju­gulo-digastric Lymph nodes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. They lie in the angle between the </a:t>
            </a:r>
            <a:r>
              <a:rPr lang="en-US" sz="2000" b="1" dirty="0" smtClean="0">
                <a:solidFill>
                  <a:srgbClr val="C0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posterior belly of </a:t>
            </a:r>
            <a:r>
              <a:rPr lang="en-US" sz="2000" b="1" dirty="0" err="1" smtClean="0">
                <a:solidFill>
                  <a:srgbClr val="C0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digastnic</a:t>
            </a:r>
            <a:r>
              <a:rPr lang="en-US" sz="2000" b="1" dirty="0" smtClean="0">
                <a:solidFill>
                  <a:srgbClr val="C0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and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the internal jugular vein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en-US" sz="2000" b="1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It is concerned with the drainage of the tongue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US" sz="2000" dirty="0" smtClean="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pic>
        <p:nvPicPr>
          <p:cNvPr id="39938" name="Picture 2" descr="Image result for the ju­gulo-digastric Lymph node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617360"/>
            <a:ext cx="4343400" cy="404061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81800" y="3206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Sunday 28 March 2021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5638800" y="533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96000" y="1524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76200" y="651808"/>
            <a:ext cx="88582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3350" algn="l"/>
                <a:tab pos="457200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B- The lower deep cervical lymph nodes.</a:t>
            </a:r>
            <a:endParaRPr lang="en-GB" sz="2000" dirty="0" smtClean="0">
              <a:solidFill>
                <a:srgbClr val="FF0000"/>
              </a:solidFill>
              <a:latin typeface="Candara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457200" algn="l"/>
              </a:tabLst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- Along the lower part of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the internal jugular vein </a:t>
            </a:r>
            <a:r>
              <a:rPr lang="en-US" sz="2000" b="1" dirty="0" smtClean="0">
                <a:solidFill>
                  <a:srgbClr val="C0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deep to the sternomastoid muscle.</a:t>
            </a:r>
            <a:endParaRPr lang="en-GB" sz="2000" b="1" dirty="0" smtClean="0">
              <a:solidFill>
                <a:srgbClr val="C00000"/>
              </a:solidFill>
              <a:latin typeface="Candara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457200" algn="l"/>
              </a:tabLst>
            </a:pP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- The most important one is called </a:t>
            </a:r>
            <a:r>
              <a:rPr lang="en-US" sz="2000" b="1" dirty="0" smtClean="0">
                <a:solidFill>
                  <a:srgbClr val="66FF33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the jug­ulo-omohyoid lymph nodes.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 They lie in the angle between </a:t>
            </a:r>
            <a:r>
              <a:rPr lang="en-US" sz="2000" b="1" dirty="0" smtClean="0">
                <a:solidFill>
                  <a:srgbClr val="C00000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the intermediate tendon of omohyoid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the internal jugular vein. </a:t>
            </a:r>
            <a:endParaRPr lang="en-US" sz="2000" dirty="0" smtClean="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021" y="76200"/>
            <a:ext cx="4289379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justLow" fontAlgn="base">
              <a:spcBef>
                <a:spcPct val="0"/>
              </a:spcBef>
              <a:spcAft>
                <a:spcPct val="0"/>
              </a:spcAft>
              <a:tabLst>
                <a:tab pos="120650" algn="l"/>
                <a:tab pos="227013" algn="l"/>
              </a:tabLst>
            </a:pPr>
            <a:r>
              <a:rPr lang="en-US" sz="2800" b="1" i="1" dirty="0" smtClean="0">
                <a:solidFill>
                  <a:srgbClr val="0033CC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Deep Cervical Lymph Nodes</a:t>
            </a:r>
            <a:endParaRPr lang="en-GB" sz="2800" i="1" dirty="0" smtClean="0">
              <a:solidFill>
                <a:srgbClr val="0033CC"/>
              </a:solidFill>
              <a:latin typeface="Candara" pitchFamily="34" charset="0"/>
              <a:cs typeface="Arial" pitchFamily="34" charset="0"/>
            </a:endParaRPr>
          </a:p>
        </p:txBody>
      </p:sp>
      <p:pic>
        <p:nvPicPr>
          <p:cNvPr id="38914" name="Picture 2" descr="Image result for the jug­ulo-omohyoid lymph node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078662"/>
            <a:ext cx="6038850" cy="3626937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2400" y="3200400"/>
            <a:ext cx="2514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33350" algn="l"/>
                <a:tab pos="457200" algn="l"/>
              </a:tabLst>
            </a:pPr>
            <a:r>
              <a:rPr lang="en-US" sz="2000" b="1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It is concerned specially with the drainage of the tongue.</a:t>
            </a:r>
            <a:endParaRPr lang="en-GB" sz="2000" b="1" dirty="0" smtClean="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3350" algn="l"/>
                <a:tab pos="457200" algn="l"/>
              </a:tabLst>
            </a:pPr>
            <a:r>
              <a:rPr lang="en-US" sz="2000" b="1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Efferent, </a:t>
            </a:r>
            <a:r>
              <a:rPr lang="en-US" sz="2000" dirty="0" smtClean="0">
                <a:solidFill>
                  <a:prstClr val="black"/>
                </a:solidFill>
                <a:latin typeface="Candara" pitchFamily="34" charset="0"/>
                <a:ea typeface="Times New Roman" pitchFamily="18" charset="0"/>
                <a:cs typeface="Arial" pitchFamily="34" charset="0"/>
              </a:rPr>
              <a:t>The upper groups → lower groups → jugular lymph trunk</a:t>
            </a:r>
            <a:endParaRPr lang="en-US" sz="2000" dirty="0" smtClean="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05600" y="411124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Sunday 28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17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43600" y="2444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Sunday 28 March 2021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Qais Afar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18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199" y="660737"/>
            <a:ext cx="89632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b="1" i="1" dirty="0">
                <a:solidFill>
                  <a:srgbClr val="FF0000"/>
                </a:solidFill>
                <a:latin typeface="Candara" pitchFamily="34" charset="0"/>
              </a:rPr>
              <a:t>I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s </a:t>
            </a:r>
            <a:r>
              <a:rPr lang="en-US" sz="2000" b="1" i="1" dirty="0">
                <a:solidFill>
                  <a:srgbClr val="FF0000"/>
                </a:solidFill>
                <a:latin typeface="Candara" pitchFamily="34" charset="0"/>
              </a:rPr>
              <a:t>important because of its role in the metastasis (spread) of cancer cells</a:t>
            </a:r>
            <a:r>
              <a:rPr lang="en-US" sz="2000" i="1" dirty="0" smtClean="0">
                <a:latin typeface="Candara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Lymph </a:t>
            </a:r>
            <a:r>
              <a:rPr lang="en-US" sz="2000" i="1" dirty="0">
                <a:latin typeface="Candara" pitchFamily="34" charset="0"/>
              </a:rPr>
              <a:t>passes from lobules of the gland, nipple, and areola to the </a:t>
            </a:r>
            <a:r>
              <a:rPr lang="en-US" sz="2000" i="1" dirty="0" smtClean="0">
                <a:latin typeface="Candara" pitchFamily="34" charset="0"/>
              </a:rPr>
              <a:t>sub areolar </a:t>
            </a:r>
            <a:r>
              <a:rPr lang="en-US" sz="2000" i="1" dirty="0">
                <a:latin typeface="Candara" pitchFamily="34" charset="0"/>
              </a:rPr>
              <a:t>lymphatic </a:t>
            </a:r>
            <a:r>
              <a:rPr lang="en-US" sz="2000" i="1" dirty="0" smtClean="0">
                <a:latin typeface="Candara" pitchFamily="34" charset="0"/>
              </a:rPr>
              <a:t>plexus and </a:t>
            </a:r>
            <a:r>
              <a:rPr lang="en-US" sz="2000" i="1" dirty="0">
                <a:latin typeface="Candara" pitchFamily="34" charset="0"/>
              </a:rPr>
              <a:t>from </a:t>
            </a:r>
            <a:r>
              <a:rPr lang="en-US" sz="2000" i="1" dirty="0" smtClean="0">
                <a:latin typeface="Candara" pitchFamily="34" charset="0"/>
              </a:rPr>
              <a:t>it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86380"/>
            <a:ext cx="5923416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The lymphatic drainage of the breast </a:t>
            </a:r>
          </a:p>
        </p:txBody>
      </p:sp>
      <p:pic>
        <p:nvPicPr>
          <p:cNvPr id="1026" name="Picture 2" descr="https://static.wikia.nocookie.net/ranzcrpart1/images/9/99/Open-uri20150103-19428-2khljt.jpeg/revision/latest/scale-to-width-down/600?cb=20150620054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51" y="2209800"/>
            <a:ext cx="6154668" cy="4123628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" y="2157948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i="1" dirty="0">
                <a:latin typeface="Candara" pitchFamily="34" charset="0"/>
              </a:rPr>
              <a:t> </a:t>
            </a:r>
            <a:r>
              <a:rPr lang="en-US" sz="2000" i="1" dirty="0" smtClean="0">
                <a:latin typeface="Candara" pitchFamily="34" charset="0"/>
              </a:rPr>
              <a:t> </a:t>
            </a:r>
            <a:r>
              <a:rPr lang="en-US" sz="2000" i="1" dirty="0">
                <a:latin typeface="Candara" pitchFamily="34" charset="0"/>
              </a:rPr>
              <a:t>Most lymph </a:t>
            </a:r>
            <a:r>
              <a:rPr lang="en-US" sz="2000" b="1" i="1" dirty="0">
                <a:solidFill>
                  <a:srgbClr val="FF0000"/>
                </a:solidFill>
                <a:latin typeface="Candara" pitchFamily="34" charset="0"/>
              </a:rPr>
              <a:t>(75%), </a:t>
            </a:r>
            <a:r>
              <a:rPr lang="en-US" sz="2000" i="1" dirty="0">
                <a:latin typeface="Candara" pitchFamily="34" charset="0"/>
              </a:rPr>
              <a:t>especially from the lateral quadrants of the breasts, drains to </a:t>
            </a:r>
            <a:r>
              <a:rPr lang="en-US" sz="2000" b="1" i="1" dirty="0">
                <a:solidFill>
                  <a:srgbClr val="00FF00"/>
                </a:solidFill>
                <a:latin typeface="Candara" pitchFamily="34" charset="0"/>
              </a:rPr>
              <a:t>the axillary lymph nodes</a:t>
            </a:r>
            <a:r>
              <a:rPr lang="en-US" sz="2000" i="1" dirty="0">
                <a:solidFill>
                  <a:srgbClr val="00FF00"/>
                </a:solidFill>
                <a:latin typeface="Candara" pitchFamily="34" charset="0"/>
              </a:rPr>
              <a:t> </a:t>
            </a:r>
            <a:r>
              <a:rPr lang="en-US" sz="2000" i="1" dirty="0" smtClean="0">
                <a:latin typeface="Candara" pitchFamily="34" charset="0"/>
              </a:rPr>
              <a:t>that </a:t>
            </a:r>
            <a:r>
              <a:rPr lang="en-US" sz="2000" i="1" dirty="0">
                <a:latin typeface="Candara" pitchFamily="34" charset="0"/>
              </a:rPr>
              <a:t>includes </a:t>
            </a:r>
            <a:endParaRPr lang="en-US" sz="2000" i="1" dirty="0" smtClean="0"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sz="2000" i="1" dirty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i="1" dirty="0">
                <a:solidFill>
                  <a:srgbClr val="C00000"/>
                </a:solidFill>
                <a:latin typeface="Candara" pitchFamily="34" charset="0"/>
              </a:rPr>
              <a:t>T</a:t>
            </a: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he </a:t>
            </a:r>
            <a:r>
              <a:rPr lang="en-US" sz="2000" b="1" i="1" dirty="0">
                <a:solidFill>
                  <a:srgbClr val="C00000"/>
                </a:solidFill>
                <a:latin typeface="Candara" pitchFamily="34" charset="0"/>
              </a:rPr>
              <a:t>pectoral</a:t>
            </a: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humeral,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subscapular</a:t>
            </a:r>
            <a:r>
              <a:rPr lang="en-US" sz="2000" b="1" i="1" dirty="0">
                <a:solidFill>
                  <a:srgbClr val="C00000"/>
                </a:solidFill>
                <a:latin typeface="Candara" pitchFamily="34" charset="0"/>
              </a:rPr>
              <a:t>, </a:t>
            </a:r>
            <a:endParaRPr lang="en-US" sz="2000" b="1" i="1" dirty="0" smtClean="0">
              <a:solidFill>
                <a:srgbClr val="C00000"/>
              </a:solidFill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central</a:t>
            </a:r>
            <a:r>
              <a:rPr lang="en-US" sz="2000" b="1" i="1" dirty="0">
                <a:solidFill>
                  <a:srgbClr val="C00000"/>
                </a:solidFill>
                <a:latin typeface="Candara" pitchFamily="34" charset="0"/>
              </a:rPr>
              <a:t>, </a:t>
            </a: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and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Candara" pitchFamily="34" charset="0"/>
              </a:rPr>
              <a:t>apical </a:t>
            </a: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groups</a:t>
            </a:r>
            <a:endParaRPr lang="en-US" sz="20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Sunday 28 March 2021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6600" y="635635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Qais Afar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19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60737"/>
            <a:ext cx="8909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i="1" dirty="0">
                <a:latin typeface="Candara" pitchFamily="34" charset="0"/>
              </a:rPr>
              <a:t> </a:t>
            </a:r>
            <a:r>
              <a:rPr lang="en-US" sz="2000" i="1" dirty="0" smtClean="0">
                <a:latin typeface="Candara" pitchFamily="34" charset="0"/>
              </a:rPr>
              <a:t> </a:t>
            </a:r>
            <a:r>
              <a:rPr lang="en-US" sz="2000" i="1" dirty="0">
                <a:latin typeface="Candara" pitchFamily="34" charset="0"/>
              </a:rPr>
              <a:t>Most of the lymph first drains to the pectoral </a:t>
            </a:r>
            <a:r>
              <a:rPr lang="en-US" sz="2000" b="1" i="1" dirty="0">
                <a:latin typeface="Candara" pitchFamily="34" charset="0"/>
              </a:rPr>
              <a:t>(anterior) nodes</a:t>
            </a:r>
            <a:r>
              <a:rPr lang="en-US" sz="2000" i="1" dirty="0">
                <a:latin typeface="Candara" pitchFamily="34" charset="0"/>
              </a:rPr>
              <a:t>. </a:t>
            </a:r>
            <a:endParaRPr lang="en-US" sz="2000" i="1" dirty="0" smtClean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However</a:t>
            </a:r>
            <a:r>
              <a:rPr lang="en-US" sz="2000" i="1" dirty="0">
                <a:latin typeface="Candara" pitchFamily="34" charset="0"/>
              </a:rPr>
              <a:t>, some lymph may drain directly to other </a:t>
            </a:r>
            <a:r>
              <a:rPr lang="en-US" sz="2000" b="1" i="1" dirty="0">
                <a:solidFill>
                  <a:srgbClr val="00FF00"/>
                </a:solidFill>
                <a:latin typeface="Candara" pitchFamily="34" charset="0"/>
              </a:rPr>
              <a:t>axillary nodes </a:t>
            </a:r>
            <a:r>
              <a:rPr lang="en-US" sz="2000" i="1" dirty="0">
                <a:latin typeface="Candara" pitchFamily="34" charset="0"/>
              </a:rPr>
              <a:t>or to </a:t>
            </a:r>
            <a:r>
              <a:rPr lang="en-US" sz="2000" b="1" i="1" dirty="0">
                <a:solidFill>
                  <a:srgbClr val="00FF00"/>
                </a:solidFill>
                <a:latin typeface="Candara" pitchFamily="34" charset="0"/>
              </a:rPr>
              <a:t>interpectoral</a:t>
            </a:r>
            <a:r>
              <a:rPr lang="en-US" sz="2000" i="1" dirty="0">
                <a:latin typeface="Candara" pitchFamily="34" charset="0"/>
              </a:rPr>
              <a:t>, </a:t>
            </a:r>
            <a:r>
              <a:rPr lang="en-US" sz="2000" b="1" i="1" dirty="0">
                <a:solidFill>
                  <a:srgbClr val="00FF00"/>
                </a:solidFill>
                <a:latin typeface="Candara" pitchFamily="34" charset="0"/>
              </a:rPr>
              <a:t>deltopectoral</a:t>
            </a:r>
            <a:r>
              <a:rPr lang="en-US" sz="2000" i="1" dirty="0">
                <a:latin typeface="Candara" pitchFamily="34" charset="0"/>
              </a:rPr>
              <a:t>, </a:t>
            </a:r>
            <a:r>
              <a:rPr lang="en-US" sz="2000" b="1" i="1" dirty="0">
                <a:solidFill>
                  <a:srgbClr val="00FF00"/>
                </a:solidFill>
                <a:latin typeface="Candara" pitchFamily="34" charset="0"/>
              </a:rPr>
              <a:t>supraclavicular</a:t>
            </a:r>
            <a:r>
              <a:rPr lang="en-US" sz="2000" i="1" dirty="0">
                <a:latin typeface="Candara" pitchFamily="34" charset="0"/>
              </a:rPr>
              <a:t>, or </a:t>
            </a:r>
            <a:r>
              <a:rPr lang="en-US" sz="2000" b="1" i="1" dirty="0">
                <a:solidFill>
                  <a:srgbClr val="00FF00"/>
                </a:solidFill>
                <a:latin typeface="Candara" pitchFamily="34" charset="0"/>
              </a:rPr>
              <a:t>inferior deep cervical nodes</a:t>
            </a:r>
            <a:r>
              <a:rPr lang="en-US" sz="2000" i="1" dirty="0">
                <a:latin typeface="Candara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86380"/>
            <a:ext cx="57150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The lymphatic drainage of the breast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348" y="2438400"/>
            <a:ext cx="4607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b="1" i="1" dirty="0">
                <a:latin typeface="Candara" pitchFamily="34" charset="0"/>
              </a:rPr>
              <a:t>Lymph from the medial breast quadrants drains to the parasternal lymph nodes or to the opposite breast.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3851148" cy="4262338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3810000"/>
            <a:ext cx="495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i="1" dirty="0">
                <a:solidFill>
                  <a:srgbClr val="00FF00"/>
                </a:solidFill>
                <a:latin typeface="Candara" pitchFamily="34" charset="0"/>
              </a:rPr>
              <a:t>Lymph from the parasternal nodes </a:t>
            </a:r>
            <a:r>
              <a:rPr lang="en-US" sz="2000" i="1" dirty="0">
                <a:latin typeface="Candara" pitchFamily="34" charset="0"/>
              </a:rPr>
              <a:t>enters the bronchomediastinal trunks, which ultimately drain into </a:t>
            </a:r>
            <a:r>
              <a:rPr lang="en-US" sz="2000" b="1" i="1" dirty="0">
                <a:latin typeface="Candara" pitchFamily="34" charset="0"/>
              </a:rPr>
              <a:t>the thoracic </a:t>
            </a:r>
            <a:r>
              <a:rPr lang="en-US" sz="2000" i="1" dirty="0">
                <a:latin typeface="Candara" pitchFamily="34" charset="0"/>
              </a:rPr>
              <a:t>or </a:t>
            </a:r>
            <a:r>
              <a:rPr lang="en-US" sz="2000" b="1" i="1" dirty="0">
                <a:latin typeface="Candara" pitchFamily="34" charset="0"/>
              </a:rPr>
              <a:t>right lymphatic duct.</a:t>
            </a:r>
          </a:p>
        </p:txBody>
      </p:sp>
    </p:spTree>
    <p:extLst>
      <p:ext uri="{BB962C8B-B14F-4D97-AF65-F5344CB8AC3E}">
        <p14:creationId xmlns:p14="http://schemas.microsoft.com/office/powerpoint/2010/main" val="8255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23796" y="177225"/>
            <a:ext cx="1400204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Spleen</a:t>
            </a:r>
            <a:endParaRPr lang="ar-IQ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14304" y="914400"/>
            <a:ext cx="38480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000" i="1" dirty="0" smtClean="0">
                <a:latin typeface="Candara" pitchFamily="34" charset="0"/>
              </a:rPr>
              <a:t>The spleen is reddish and is the </a:t>
            </a:r>
            <a:r>
              <a:rPr lang="en-US" sz="2000" b="1" i="1" dirty="0" smtClean="0">
                <a:latin typeface="Candara" pitchFamily="34" charset="0"/>
              </a:rPr>
              <a:t>largest single mass of lymphoid tissue </a:t>
            </a:r>
            <a:r>
              <a:rPr lang="en-US" sz="2000" i="1" dirty="0" smtClean="0">
                <a:latin typeface="Candara" pitchFamily="34" charset="0"/>
              </a:rPr>
              <a:t>in the body. </a:t>
            </a: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000" i="1" dirty="0" smtClean="0">
                <a:latin typeface="Candara" pitchFamily="34" charset="0"/>
              </a:rPr>
              <a:t>It is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oval shaped </a:t>
            </a:r>
            <a:r>
              <a:rPr lang="en-US" sz="2000" i="1" dirty="0" smtClean="0">
                <a:latin typeface="Candara" pitchFamily="34" charset="0"/>
              </a:rPr>
              <a:t>and has a </a:t>
            </a:r>
            <a:r>
              <a:rPr lang="en-US" sz="2000" b="1" i="1" dirty="0" smtClean="0">
                <a:latin typeface="Candara" pitchFamily="34" charset="0"/>
              </a:rPr>
              <a:t>notched anterior border</a:t>
            </a:r>
            <a:endParaRPr lang="en-US" sz="2000" i="1" dirty="0" smtClean="0">
              <a:latin typeface="Candara" pitchFamily="34" charset="0"/>
            </a:endParaRP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000" i="1" dirty="0" smtClean="0">
                <a:latin typeface="Candara" pitchFamily="34" charset="0"/>
              </a:rPr>
              <a:t>It lies just beneath the left half of the diaphragm close to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the 9th, 10th, and 11th ribs</a:t>
            </a:r>
            <a:endParaRPr lang="en-US" sz="2000" i="1" dirty="0" smtClean="0">
              <a:latin typeface="Candara" pitchFamily="34" charset="0"/>
            </a:endParaRP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000" i="1" dirty="0" smtClean="0">
                <a:latin typeface="Candara" pitchFamily="34" charset="0"/>
              </a:rPr>
              <a:t>Its lower pole extends forward only as far as </a:t>
            </a:r>
            <a:r>
              <a:rPr lang="en-US" sz="2000" b="1" i="1" dirty="0" smtClean="0">
                <a:latin typeface="Candara" pitchFamily="34" charset="0"/>
              </a:rPr>
              <a:t>the midaxillary line </a:t>
            </a:r>
            <a:r>
              <a:rPr lang="en-US" sz="2000" i="1" dirty="0" smtClean="0">
                <a:latin typeface="Candara" pitchFamily="34" charset="0"/>
              </a:rPr>
              <a:t>and cannot be palpated on clinical examination </a:t>
            </a:r>
            <a:endParaRPr lang="en-US" sz="2000" i="1" dirty="0"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570" t="38437" r="25000" b="13516"/>
          <a:stretch>
            <a:fillRect/>
          </a:stretch>
        </p:blipFill>
        <p:spPr bwMode="auto">
          <a:xfrm>
            <a:off x="4648200" y="152400"/>
            <a:ext cx="4038600" cy="31242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2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ttp://4.bp.blogspot.com/-JF1e7vu5268/UPNflA--RFI/AAAAAAAAA1I/BNChe7ziZiU/s1600/_Functions-Of-The-Liver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4122" y="3477007"/>
            <a:ext cx="3107878" cy="2847593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28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Qais Afar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20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858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Lymph </a:t>
            </a:r>
            <a:r>
              <a:rPr lang="en-US" sz="2000" i="1" dirty="0">
                <a:latin typeface="Candara" pitchFamily="34" charset="0"/>
              </a:rPr>
              <a:t>from the inferior breast quadrants may pass deeply to abdominal lymph nodes </a:t>
            </a:r>
            <a:r>
              <a:rPr lang="en-US" sz="2000" b="1" i="1" dirty="0">
                <a:solidFill>
                  <a:srgbClr val="00FF00"/>
                </a:solidFill>
                <a:latin typeface="Candara" pitchFamily="34" charset="0"/>
              </a:rPr>
              <a:t>(inferior phrenic nodes). </a:t>
            </a:r>
            <a:endParaRPr lang="en-US" sz="2000" b="1" i="1" dirty="0" smtClean="0">
              <a:solidFill>
                <a:srgbClr val="00FF00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86380"/>
            <a:ext cx="58674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The lymphatic drainage of the </a:t>
            </a:r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breast: </a:t>
            </a: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83" y="1393686"/>
            <a:ext cx="4152253" cy="424511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1099" y="1393686"/>
            <a:ext cx="4440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i="1" dirty="0">
                <a:latin typeface="Candara" pitchFamily="34" charset="0"/>
              </a:rPr>
              <a:t>Lymph from the axillary nodes </a:t>
            </a:r>
            <a:r>
              <a:rPr lang="en-US" sz="2000" i="1" dirty="0">
                <a:latin typeface="Candara" pitchFamily="34" charset="0"/>
              </a:rPr>
              <a:t>drains to infraclavicular and supraclavicular nodes and from them to </a:t>
            </a:r>
            <a:r>
              <a:rPr lang="en-US" sz="2000" b="1" i="1" dirty="0">
                <a:latin typeface="Candara" pitchFamily="34" charset="0"/>
              </a:rPr>
              <a:t>the subclavian lymphatic trunk</a:t>
            </a:r>
            <a:r>
              <a:rPr lang="en-US" sz="2000" i="1" dirty="0" smtClean="0">
                <a:latin typeface="Candara" pitchFamily="34" charset="0"/>
              </a:rPr>
              <a:t>.</a:t>
            </a:r>
          </a:p>
          <a:p>
            <a:endParaRPr lang="en-US" sz="2000" i="1" dirty="0">
              <a:latin typeface="Candar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0" y="2819400"/>
            <a:ext cx="2489489" cy="1752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67394"/>
            <a:ext cx="3581400" cy="370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6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28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Qais Afar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21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32" y="609600"/>
            <a:ext cx="8659368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ndara" pitchFamily="34" charset="0"/>
              </a:rPr>
              <a:t>Are </a:t>
            </a:r>
            <a:r>
              <a:rPr lang="en-US" sz="2000" dirty="0">
                <a:latin typeface="Candara" pitchFamily="34" charset="0"/>
              </a:rPr>
              <a:t>arranged in five principal groups: pectoral, subscapular, humeral, central, and apical. </a:t>
            </a:r>
            <a:endParaRPr lang="en-US" sz="2000" dirty="0" smtClean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FF00"/>
                </a:solidFill>
                <a:latin typeface="Candara" pitchFamily="34" charset="0"/>
              </a:rPr>
              <a:t>The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pectoral (anterior) nodes </a:t>
            </a:r>
            <a:r>
              <a:rPr lang="en-US" sz="2000" dirty="0">
                <a:latin typeface="Candara" pitchFamily="34" charset="0"/>
              </a:rPr>
              <a:t>consist of three to five nodes that lie along the medial wall of the axilla, around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the lateral thoracic vein </a:t>
            </a:r>
            <a:r>
              <a:rPr lang="en-US" sz="2000" dirty="0">
                <a:latin typeface="Candara" pitchFamily="34" charset="0"/>
              </a:rPr>
              <a:t>and the inferior border 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of the </a:t>
            </a:r>
            <a:r>
              <a:rPr lang="en-US" sz="2000" b="1" dirty="0" err="1">
                <a:solidFill>
                  <a:srgbClr val="C00000"/>
                </a:solidFill>
                <a:latin typeface="Candara" pitchFamily="34" charset="0"/>
              </a:rPr>
              <a:t>pectoralis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 minor</a:t>
            </a:r>
            <a:r>
              <a:rPr lang="en-US" sz="2000" dirty="0">
                <a:latin typeface="Candara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4488" y="73967"/>
            <a:ext cx="3527953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ndara" pitchFamily="34" charset="0"/>
              </a:rPr>
              <a:t>Axillary Lymph Nodes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568476"/>
            <a:ext cx="3074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i="1" dirty="0">
                <a:solidFill>
                  <a:srgbClr val="0033CC"/>
                </a:solidFill>
                <a:latin typeface="Candara" pitchFamily="34" charset="0"/>
              </a:rPr>
              <a:t>The pectoral nodes receive lymph mainly from the anterior thoracic wall, including most of the breast (especially the </a:t>
            </a:r>
            <a:r>
              <a:rPr lang="en-US" sz="2000" b="1" i="1" dirty="0" err="1">
                <a:solidFill>
                  <a:srgbClr val="0033CC"/>
                </a:solidFill>
                <a:latin typeface="Candara" pitchFamily="34" charset="0"/>
              </a:rPr>
              <a:t>superolateral</a:t>
            </a:r>
            <a:r>
              <a:rPr lang="en-US" sz="2000" b="1" i="1" dirty="0">
                <a:solidFill>
                  <a:srgbClr val="0033CC"/>
                </a:solidFill>
                <a:latin typeface="Candara" pitchFamily="34" charset="0"/>
              </a:rPr>
              <a:t> [upper outer] quadrant and </a:t>
            </a:r>
            <a:r>
              <a:rPr lang="en-US" sz="2000" b="1" i="1" dirty="0" err="1">
                <a:solidFill>
                  <a:srgbClr val="0033CC"/>
                </a:solidFill>
                <a:latin typeface="Candara" pitchFamily="34" charset="0"/>
              </a:rPr>
              <a:t>subareolar</a:t>
            </a:r>
            <a:r>
              <a:rPr lang="en-US" sz="2000" b="1" i="1" dirty="0">
                <a:solidFill>
                  <a:srgbClr val="0033CC"/>
                </a:solidFill>
                <a:latin typeface="Candara" pitchFamily="34" charset="0"/>
              </a:rPr>
              <a:t> plexus)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48" y="2468880"/>
            <a:ext cx="5791200" cy="334649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1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Sunday 28 March 2021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22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581561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subscapular (posterior) nodes </a:t>
            </a:r>
            <a:r>
              <a:rPr lang="en-US" sz="2000" dirty="0">
                <a:latin typeface="Candara" pitchFamily="34" charset="0"/>
              </a:rPr>
              <a:t>consist of six or seven nodes that lie along the posterior axillary fold and subscapular blood vessels. </a:t>
            </a:r>
            <a:endParaRPr lang="en-US" sz="2000" dirty="0" smtClean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>
                <a:latin typeface="Candara" pitchFamily="34" charset="0"/>
              </a:rPr>
              <a:t>These </a:t>
            </a:r>
            <a:r>
              <a:rPr lang="en-US" sz="2000" dirty="0">
                <a:latin typeface="Candara" pitchFamily="34" charset="0"/>
              </a:rPr>
              <a:t>nodes receive lymph from the </a:t>
            </a:r>
            <a:r>
              <a:rPr lang="en-US" sz="2000" b="1" dirty="0">
                <a:latin typeface="Candara" pitchFamily="34" charset="0"/>
              </a:rPr>
              <a:t>posterior aspect of the thoracic wall and scapular region</a:t>
            </a:r>
            <a:r>
              <a:rPr lang="en-US" sz="2000" b="1" dirty="0" smtClean="0">
                <a:latin typeface="Candara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968" y="73967"/>
            <a:ext cx="3527953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ndara" pitchFamily="34" charset="0"/>
              </a:rPr>
              <a:t>Axillary Lymph Nodes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22406" r="47887" b="38797"/>
          <a:stretch/>
        </p:blipFill>
        <p:spPr bwMode="auto">
          <a:xfrm>
            <a:off x="859866" y="2057400"/>
            <a:ext cx="7074362" cy="410851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4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Sunday 28 March 2021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23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9600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b="1" dirty="0">
                <a:solidFill>
                  <a:srgbClr val="00FF00"/>
                </a:solidFill>
                <a:latin typeface="Candara" pitchFamily="34" charset="0"/>
              </a:rPr>
              <a:t>The humeral (lateral) nodes </a:t>
            </a:r>
            <a:r>
              <a:rPr lang="en-US" dirty="0">
                <a:latin typeface="Candara" pitchFamily="34" charset="0"/>
              </a:rPr>
              <a:t>consist of four to six nodes that lie along the </a:t>
            </a:r>
            <a:r>
              <a:rPr lang="en-US" b="1" dirty="0">
                <a:latin typeface="Candara" pitchFamily="34" charset="0"/>
              </a:rPr>
              <a:t>lateral wall of the axilla</a:t>
            </a:r>
            <a:r>
              <a:rPr lang="en-US" dirty="0">
                <a:latin typeface="Candara" pitchFamily="34" charset="0"/>
              </a:rPr>
              <a:t>, medial and posterior to </a:t>
            </a:r>
            <a:r>
              <a:rPr lang="en-US" b="1" dirty="0">
                <a:solidFill>
                  <a:srgbClr val="0033CC"/>
                </a:solidFill>
                <a:latin typeface="Candara" pitchFamily="34" charset="0"/>
              </a:rPr>
              <a:t>the axillary vein</a:t>
            </a:r>
            <a:r>
              <a:rPr lang="en-US" dirty="0">
                <a:latin typeface="Candara" pitchFamily="34" charset="0"/>
              </a:rPr>
              <a:t>. These nodes receive </a:t>
            </a:r>
            <a:r>
              <a:rPr lang="en-US" b="1" dirty="0">
                <a:solidFill>
                  <a:srgbClr val="C00000"/>
                </a:solidFill>
                <a:latin typeface="Candara" pitchFamily="34" charset="0"/>
              </a:rPr>
              <a:t>nearly all the lymph from the upper limb</a:t>
            </a:r>
            <a:r>
              <a:rPr lang="en-US" dirty="0">
                <a:latin typeface="Candara" pitchFamily="34" charset="0"/>
              </a:rPr>
              <a:t>, except that carried by the lymphatic vessels accompanying </a:t>
            </a:r>
            <a:r>
              <a:rPr lang="en-US" b="1" dirty="0">
                <a:solidFill>
                  <a:srgbClr val="0033CC"/>
                </a:solidFill>
                <a:latin typeface="Candara" pitchFamily="34" charset="0"/>
              </a:rPr>
              <a:t>the cephalic vein</a:t>
            </a:r>
            <a:r>
              <a:rPr lang="en-US" dirty="0">
                <a:latin typeface="Candara" pitchFamily="34" charset="0"/>
              </a:rPr>
              <a:t>, which primarily drain directly to </a:t>
            </a:r>
            <a:r>
              <a:rPr lang="en-US" b="1" dirty="0">
                <a:latin typeface="Candara" pitchFamily="34" charset="0"/>
              </a:rPr>
              <a:t>the apical axillary and infraclavicular nodes</a:t>
            </a:r>
            <a:r>
              <a:rPr lang="en-US" dirty="0">
                <a:latin typeface="Candara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968" y="73967"/>
            <a:ext cx="3527953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ndara" pitchFamily="34" charset="0"/>
              </a:rPr>
              <a:t>Axillary Lymph Nodes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6977995" cy="403229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3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09600"/>
            <a:ext cx="8686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ndara" pitchFamily="34" charset="0"/>
              </a:rPr>
              <a:t>Efferent lymphatic vessels from these three groups pass to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central nodes. </a:t>
            </a:r>
            <a:endParaRPr lang="en-US" sz="2000" b="1" dirty="0" smtClean="0">
              <a:solidFill>
                <a:srgbClr val="00FF00"/>
              </a:solidFill>
              <a:latin typeface="Candara" pitchFamily="34" charset="0"/>
            </a:endParaRPr>
          </a:p>
          <a:p>
            <a:endParaRPr lang="en-US" sz="2000" b="1" dirty="0">
              <a:solidFill>
                <a:srgbClr val="00FF00"/>
              </a:solidFill>
              <a:latin typeface="Candara" pitchFamily="34" charset="0"/>
            </a:endParaRPr>
          </a:p>
          <a:p>
            <a:r>
              <a:rPr lang="en-US" sz="2000" dirty="0" smtClean="0">
                <a:latin typeface="Candara" pitchFamily="34" charset="0"/>
              </a:rPr>
              <a:t>There </a:t>
            </a:r>
            <a:r>
              <a:rPr lang="en-US" sz="2000" dirty="0">
                <a:latin typeface="Candara" pitchFamily="34" charset="0"/>
              </a:rPr>
              <a:t>are three or four of these large nodes situated 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deep to the </a:t>
            </a:r>
            <a:r>
              <a:rPr lang="en-US" sz="2000" b="1" dirty="0" err="1">
                <a:solidFill>
                  <a:srgbClr val="C00000"/>
                </a:solidFill>
                <a:latin typeface="Candara" pitchFamily="34" charset="0"/>
              </a:rPr>
              <a:t>pectoralis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 minor </a:t>
            </a:r>
            <a:r>
              <a:rPr lang="en-US" sz="2000" dirty="0">
                <a:latin typeface="Candara" pitchFamily="34" charset="0"/>
              </a:rPr>
              <a:t>near the base of the axilla, in association with the </a:t>
            </a:r>
            <a:r>
              <a:rPr lang="en-US" sz="2000" b="1" dirty="0">
                <a:solidFill>
                  <a:srgbClr val="FF0000"/>
                </a:solidFill>
                <a:latin typeface="Candara" pitchFamily="34" charset="0"/>
              </a:rPr>
              <a:t>second part of the axillary artery.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968" y="73967"/>
            <a:ext cx="3527953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ndara" pitchFamily="34" charset="0"/>
              </a:rPr>
              <a:t>Axillary Lymph Nodes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5791200" cy="434793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88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25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09600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ndara" pitchFamily="34" charset="0"/>
              </a:rPr>
              <a:t>Efferent vessels from the central nodes pass to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apical nodes</a:t>
            </a:r>
            <a:r>
              <a:rPr lang="en-US" sz="2000" dirty="0">
                <a:latin typeface="Candara" pitchFamily="34" charset="0"/>
              </a:rPr>
              <a:t>, which are located </a:t>
            </a:r>
            <a:r>
              <a:rPr lang="en-US" sz="2000" b="1" dirty="0">
                <a:latin typeface="Candara" pitchFamily="34" charset="0"/>
              </a:rPr>
              <a:t>at the apex of the axilla </a:t>
            </a:r>
            <a:r>
              <a:rPr lang="en-US" sz="2000" dirty="0">
                <a:latin typeface="Candara" pitchFamily="34" charset="0"/>
              </a:rPr>
              <a:t>along the medial side of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the axillary vein </a:t>
            </a:r>
            <a:r>
              <a:rPr lang="en-US" sz="2000" dirty="0">
                <a:latin typeface="Candara" pitchFamily="34" charset="0"/>
              </a:rPr>
              <a:t>and </a:t>
            </a:r>
            <a:r>
              <a:rPr lang="en-US" sz="2000" b="1" dirty="0">
                <a:solidFill>
                  <a:srgbClr val="FF0000"/>
                </a:solidFill>
                <a:latin typeface="Candara" pitchFamily="34" charset="0"/>
              </a:rPr>
              <a:t>the first part of the axillary artery.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968" y="73967"/>
            <a:ext cx="3527953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ndara" pitchFamily="34" charset="0"/>
              </a:rPr>
              <a:t>Axillary Lymph Nodes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/>
          <a:stretch/>
        </p:blipFill>
        <p:spPr bwMode="auto">
          <a:xfrm>
            <a:off x="1666748" y="1752600"/>
            <a:ext cx="6172200" cy="4427161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6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76600" y="6400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76200" y="64008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26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838200"/>
            <a:ext cx="3733800" cy="5016758"/>
          </a:xfrm>
          <a:prstGeom prst="rect">
            <a:avLst/>
          </a:prstGeom>
          <a:ln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Candara" pitchFamily="34" charset="0"/>
              </a:rPr>
              <a:t> </a:t>
            </a:r>
            <a:r>
              <a:rPr lang="en-US" sz="2000" dirty="0">
                <a:latin typeface="Candara" pitchFamily="34" charset="0"/>
              </a:rPr>
              <a:t>Efferent vessels from the apical group traverse the </a:t>
            </a:r>
            <a:r>
              <a:rPr lang="en-US" sz="2000" dirty="0" err="1">
                <a:latin typeface="Candara" pitchFamily="34" charset="0"/>
              </a:rPr>
              <a:t>cervico</a:t>
            </a:r>
            <a:r>
              <a:rPr lang="en-US" sz="2000" dirty="0">
                <a:latin typeface="Candara" pitchFamily="34" charset="0"/>
              </a:rPr>
              <a:t>-axillary canal</a:t>
            </a:r>
            <a:r>
              <a:rPr lang="en-US" sz="2000" dirty="0" smtClean="0">
                <a:latin typeface="Candara" pitchFamily="34" charset="0"/>
              </a:rPr>
              <a:t>.</a:t>
            </a:r>
          </a:p>
          <a:p>
            <a:endParaRPr lang="en-US" sz="2000" dirty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Candara" pitchFamily="34" charset="0"/>
              </a:rPr>
              <a:t>These efferent vessels ultimately unite to form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subclavian lymphatic trunk, </a:t>
            </a:r>
            <a:endParaRPr lang="en-US" sz="2000" b="1" dirty="0" smtClean="0">
              <a:solidFill>
                <a:srgbClr val="00FF00"/>
              </a:solidFill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b="1" dirty="0" smtClean="0">
              <a:solidFill>
                <a:srgbClr val="00FF00"/>
              </a:solidFill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Candara" pitchFamily="34" charset="0"/>
              </a:rPr>
              <a:t>Once </a:t>
            </a:r>
            <a:r>
              <a:rPr lang="en-US" sz="2000" dirty="0">
                <a:latin typeface="Candara" pitchFamily="34" charset="0"/>
              </a:rPr>
              <a:t>formed,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subclavian trunk </a:t>
            </a:r>
            <a:r>
              <a:rPr lang="en-US" sz="2000" dirty="0">
                <a:latin typeface="Candara" pitchFamily="34" charset="0"/>
              </a:rPr>
              <a:t>may be joined by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jugular and bronchomediastinal trunks</a:t>
            </a:r>
            <a:r>
              <a:rPr lang="en-US" sz="2000" dirty="0">
                <a:latin typeface="Candara" pitchFamily="34" charset="0"/>
              </a:rPr>
              <a:t> on the </a:t>
            </a:r>
            <a:r>
              <a:rPr lang="en-US" sz="2000" b="1" dirty="0">
                <a:latin typeface="Candara" pitchFamily="34" charset="0"/>
              </a:rPr>
              <a:t>right side </a:t>
            </a:r>
            <a:r>
              <a:rPr lang="en-US" sz="2000" dirty="0">
                <a:latin typeface="Candara" pitchFamily="34" charset="0"/>
              </a:rPr>
              <a:t>to form 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the right lymphatic duct</a:t>
            </a:r>
            <a:r>
              <a:rPr lang="en-US" sz="2000" dirty="0">
                <a:latin typeface="Candara" pitchFamily="34" charset="0"/>
              </a:rPr>
              <a:t>, or it may enter the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right venous angle </a:t>
            </a:r>
            <a:r>
              <a:rPr lang="en-US" sz="2000" dirty="0">
                <a:latin typeface="Candara" pitchFamily="34" charset="0"/>
              </a:rPr>
              <a:t>independently. </a:t>
            </a:r>
            <a:endParaRPr lang="en-US" sz="2000" dirty="0" smtClean="0">
              <a:latin typeface="Candar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290" y="1143000"/>
            <a:ext cx="4976310" cy="37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130314"/>
            <a:ext cx="887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apical nodes </a:t>
            </a:r>
            <a:r>
              <a:rPr lang="en-US" sz="2000" dirty="0">
                <a:latin typeface="Candara" pitchFamily="34" charset="0"/>
              </a:rPr>
              <a:t>receive lymph from </a:t>
            </a:r>
            <a:r>
              <a:rPr lang="en-US" sz="2000" b="1" dirty="0">
                <a:latin typeface="Candara" pitchFamily="34" charset="0"/>
              </a:rPr>
              <a:t>all other groups of axillary nodes </a:t>
            </a:r>
            <a:r>
              <a:rPr lang="en-US" sz="2000" dirty="0">
                <a:latin typeface="Candara" pitchFamily="34" charset="0"/>
              </a:rPr>
              <a:t>as well as from </a:t>
            </a:r>
            <a:r>
              <a:rPr lang="en-US" sz="2000" dirty="0" err="1">
                <a:latin typeface="Candara" pitchFamily="34" charset="0"/>
              </a:rPr>
              <a:t>lymphatics</a:t>
            </a:r>
            <a:r>
              <a:rPr lang="en-US" sz="2000" dirty="0">
                <a:latin typeface="Candara" pitchFamily="34" charset="0"/>
              </a:rPr>
              <a:t> accompanying the proximal cephalic vein.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5943600"/>
            <a:ext cx="857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Candara" pitchFamily="34" charset="0"/>
              </a:rPr>
              <a:t>On </a:t>
            </a:r>
            <a:r>
              <a:rPr lang="en-US" sz="2000" b="1" dirty="0">
                <a:latin typeface="Candara" pitchFamily="34" charset="0"/>
              </a:rPr>
              <a:t>the left side</a:t>
            </a:r>
            <a:r>
              <a:rPr lang="en-US" sz="2000" dirty="0">
                <a:latin typeface="Candara" pitchFamily="34" charset="0"/>
              </a:rPr>
              <a:t>, the </a:t>
            </a:r>
            <a:r>
              <a:rPr lang="en-US" sz="2000" b="1" dirty="0">
                <a:latin typeface="Candara" pitchFamily="34" charset="0"/>
              </a:rPr>
              <a:t>subclavian trunk </a:t>
            </a:r>
            <a:r>
              <a:rPr lang="en-US" sz="2000" dirty="0">
                <a:latin typeface="Candara" pitchFamily="34" charset="0"/>
              </a:rPr>
              <a:t>commonly 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joins the thoracic duct</a:t>
            </a:r>
            <a:r>
              <a:rPr lang="en-US" sz="2000" dirty="0">
                <a:latin typeface="Candar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68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Sunday 28 March 2021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Qais Afar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27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127337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Candara" pitchFamily="34" charset="0"/>
              </a:rPr>
              <a:t>The lymphatic plexuses in the lungs communicate </a:t>
            </a:r>
            <a:r>
              <a:rPr lang="en-US" sz="2000" b="1" dirty="0" smtClean="0">
                <a:solidFill>
                  <a:srgbClr val="FF0000"/>
                </a:solidFill>
                <a:latin typeface="Candara" pitchFamily="34" charset="0"/>
              </a:rPr>
              <a:t>freely.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Candara" pitchFamily="34" charset="0"/>
              </a:rPr>
              <a:t> </a:t>
            </a:r>
            <a:r>
              <a:rPr lang="en-US" sz="2000" b="1" dirty="0">
                <a:latin typeface="Candara" pitchFamily="34" charset="0"/>
              </a:rPr>
              <a:t>The superficial lymphatic plexus </a:t>
            </a:r>
            <a:r>
              <a:rPr lang="en-US" sz="2000" dirty="0" smtClean="0">
                <a:latin typeface="Candara" pitchFamily="34" charset="0"/>
              </a:rPr>
              <a:t>drain </a:t>
            </a:r>
            <a:r>
              <a:rPr lang="en-US" sz="2000" dirty="0">
                <a:latin typeface="Candara" pitchFamily="34" charset="0"/>
              </a:rPr>
              <a:t>into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</a:t>
            </a:r>
            <a:r>
              <a:rPr lang="en-US" sz="2000" b="1" dirty="0" smtClean="0">
                <a:solidFill>
                  <a:srgbClr val="00FF00"/>
                </a:solidFill>
                <a:latin typeface="Candara" pitchFamily="34" charset="0"/>
              </a:rPr>
              <a:t>bronchopulmonary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(</a:t>
            </a:r>
            <a:r>
              <a:rPr lang="en-US" sz="2000" b="1" dirty="0" err="1">
                <a:solidFill>
                  <a:srgbClr val="00FF00"/>
                </a:solidFill>
                <a:latin typeface="Candara" pitchFamily="34" charset="0"/>
              </a:rPr>
              <a:t>hilar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) lymph nodes in the hilum</a:t>
            </a:r>
            <a:r>
              <a:rPr lang="en-US" sz="2000" b="1" dirty="0">
                <a:latin typeface="Candara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1259503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000" dirty="0" smtClean="0">
                <a:latin typeface="Candara" pitchFamily="34" charset="0"/>
              </a:rPr>
              <a:t> </a:t>
            </a:r>
            <a:r>
              <a:rPr lang="en-US" sz="2000" b="1" dirty="0">
                <a:latin typeface="Candara" pitchFamily="34" charset="0"/>
              </a:rPr>
              <a:t>The deep lymphatic plexus</a:t>
            </a:r>
            <a:r>
              <a:rPr lang="en-US" sz="2000" dirty="0">
                <a:latin typeface="Candara" pitchFamily="34" charset="0"/>
              </a:rPr>
              <a:t> </a:t>
            </a:r>
            <a:r>
              <a:rPr lang="en-US" sz="2000" dirty="0" smtClean="0">
                <a:latin typeface="Candara" pitchFamily="34" charset="0"/>
              </a:rPr>
              <a:t>drain </a:t>
            </a:r>
            <a:r>
              <a:rPr lang="en-US" sz="2000" dirty="0">
                <a:latin typeface="Candara" pitchFamily="34" charset="0"/>
              </a:rPr>
              <a:t>into the pulmonary lymph nodes </a:t>
            </a:r>
            <a:r>
              <a:rPr lang="en-US" sz="2000" dirty="0" smtClean="0">
                <a:latin typeface="Candara" pitchFamily="34" charset="0"/>
              </a:rPr>
              <a:t>located </a:t>
            </a:r>
            <a:r>
              <a:rPr lang="en-US" sz="2000" dirty="0">
                <a:latin typeface="Candara" pitchFamily="34" charset="0"/>
              </a:rPr>
              <a:t>along the lobar bronchi. </a:t>
            </a:r>
            <a:endParaRPr lang="en-US" sz="2000" dirty="0" smtClean="0">
              <a:latin typeface="Candara" pitchFamily="34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000" dirty="0" smtClean="0">
                <a:latin typeface="Candara" pitchFamily="34" charset="0"/>
              </a:rPr>
              <a:t>At </a:t>
            </a:r>
            <a:r>
              <a:rPr lang="en-US" sz="2000" dirty="0">
                <a:latin typeface="Candara" pitchFamily="34" charset="0"/>
              </a:rPr>
              <a:t>the hilum of the lung, they drain into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bronchopulmonary (</a:t>
            </a:r>
            <a:r>
              <a:rPr lang="en-US" sz="2000" b="1" dirty="0" err="1">
                <a:solidFill>
                  <a:srgbClr val="00FF00"/>
                </a:solidFill>
                <a:latin typeface="Candara" pitchFamily="34" charset="0"/>
              </a:rPr>
              <a:t>hilar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) lymph </a:t>
            </a:r>
            <a:r>
              <a:rPr lang="en-US" sz="2000" b="1" dirty="0" smtClean="0">
                <a:solidFill>
                  <a:srgbClr val="00FF00"/>
                </a:solidFill>
                <a:latin typeface="Candara" pitchFamily="34" charset="0"/>
              </a:rPr>
              <a:t>nodes</a:t>
            </a:r>
            <a:r>
              <a:rPr lang="en-US" sz="2000" dirty="0" smtClean="0">
                <a:latin typeface="Candara" pitchFamily="34" charset="0"/>
              </a:rPr>
              <a:t> 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67000"/>
            <a:ext cx="365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Candara" pitchFamily="34" charset="0"/>
              </a:rPr>
              <a:t>Lymph from the superficial and deep plexuses drains from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bronchopulmonary lymph nodes </a:t>
            </a:r>
            <a:r>
              <a:rPr lang="en-US" sz="2000" dirty="0">
                <a:latin typeface="Candara" pitchFamily="34" charset="0"/>
              </a:rPr>
              <a:t>to the 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superior and inferior tracheobronchial lymph nodes</a:t>
            </a:r>
            <a:r>
              <a:rPr lang="en-US" sz="2000" dirty="0">
                <a:latin typeface="Candara" pitchFamily="34" charset="0"/>
              </a:rPr>
              <a:t>, superior and inferior to the bifurcation of the trachea, respectively</a:t>
            </a:r>
            <a:endParaRPr lang="en-US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/>
          <a:stretch/>
        </p:blipFill>
        <p:spPr bwMode="auto">
          <a:xfrm>
            <a:off x="3846576" y="2362200"/>
            <a:ext cx="5145024" cy="401650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3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200" y="340023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Sunday 28 March 2021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33400" y="3216275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Dr. Aiman Qais Afar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28</a:t>
            </a:fld>
            <a:endParaRPr lang="en-US" b="1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1" r="2471"/>
          <a:stretch/>
        </p:blipFill>
        <p:spPr bwMode="auto">
          <a:xfrm>
            <a:off x="1786343" y="914400"/>
            <a:ext cx="6290857" cy="481250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18408"/>
            <a:ext cx="8775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Candara" pitchFamily="34" charset="0"/>
              </a:rPr>
              <a:t>Lymph from the 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tracheobronchial lymph nodes </a:t>
            </a:r>
            <a:r>
              <a:rPr lang="en-US" sz="2000" dirty="0">
                <a:latin typeface="Candara" pitchFamily="34" charset="0"/>
              </a:rPr>
              <a:t>passes to the right and left </a:t>
            </a:r>
            <a:r>
              <a:rPr lang="en-US" sz="2000" b="1" dirty="0">
                <a:solidFill>
                  <a:srgbClr val="009900"/>
                </a:solidFill>
                <a:latin typeface="Candara" pitchFamily="34" charset="0"/>
              </a:rPr>
              <a:t>bronchomediastinal lymph trunks. </a:t>
            </a:r>
            <a:endParaRPr lang="en-US" sz="2000" b="1" dirty="0" smtClean="0">
              <a:solidFill>
                <a:srgbClr val="009900"/>
              </a:solidFill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579120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dirty="0">
                <a:latin typeface="Candara" pitchFamily="34" charset="0"/>
              </a:rPr>
              <a:t>These trunks usually terminate on each side at </a:t>
            </a:r>
            <a:r>
              <a:rPr lang="en-US" b="1" dirty="0">
                <a:solidFill>
                  <a:srgbClr val="0033CC"/>
                </a:solidFill>
                <a:latin typeface="Candara" pitchFamily="34" charset="0"/>
              </a:rPr>
              <a:t>the venous angles </a:t>
            </a:r>
            <a:r>
              <a:rPr lang="en-US" b="1" dirty="0">
                <a:latin typeface="Candara" pitchFamily="34" charset="0"/>
              </a:rPr>
              <a:t>(junction of the subclavian and internal jugular veins);</a:t>
            </a:r>
            <a:r>
              <a:rPr lang="en-US" dirty="0">
                <a:latin typeface="Candara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>
                <a:latin typeface="Candara" pitchFamily="34" charset="0"/>
              </a:rPr>
              <a:t>The </a:t>
            </a:r>
            <a:r>
              <a:rPr lang="en-US" b="1" dirty="0">
                <a:solidFill>
                  <a:srgbClr val="009900"/>
                </a:solidFill>
                <a:latin typeface="Candara" pitchFamily="34" charset="0"/>
              </a:rPr>
              <a:t>left bronchomediastinal trunk </a:t>
            </a:r>
            <a:r>
              <a:rPr lang="en-US" dirty="0">
                <a:latin typeface="Candara" pitchFamily="34" charset="0"/>
              </a:rPr>
              <a:t>usually terminates in </a:t>
            </a:r>
            <a:r>
              <a:rPr lang="en-US" b="1" dirty="0">
                <a:solidFill>
                  <a:srgbClr val="00FF00"/>
                </a:solidFill>
                <a:latin typeface="Candara" pitchFamily="34" charset="0"/>
              </a:rPr>
              <a:t>the thoracic duct</a:t>
            </a:r>
            <a:r>
              <a:rPr lang="en-US" dirty="0">
                <a:latin typeface="Candara" pitchFamily="34" charset="0"/>
              </a:rPr>
              <a:t>. </a:t>
            </a:r>
            <a:endParaRPr lang="en-US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29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096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>
                <a:latin typeface="Candara" pitchFamily="34" charset="0"/>
              </a:rPr>
              <a:t>In </a:t>
            </a:r>
            <a:r>
              <a:rPr lang="en-US" sz="2000" dirty="0">
                <a:latin typeface="Candara" pitchFamily="34" charset="0"/>
              </a:rPr>
              <a:t>the posterior mediastinum,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thoracic duct </a:t>
            </a:r>
            <a:r>
              <a:rPr lang="en-US" sz="2000" dirty="0">
                <a:latin typeface="Candara" pitchFamily="34" charset="0"/>
              </a:rPr>
              <a:t>lies on the </a:t>
            </a:r>
            <a:r>
              <a:rPr lang="en-US" sz="2000" dirty="0" smtClean="0">
                <a:latin typeface="Candara" pitchFamily="34" charset="0"/>
              </a:rPr>
              <a:t>bodies </a:t>
            </a:r>
            <a:r>
              <a:rPr lang="en-US" sz="2000" dirty="0">
                <a:latin typeface="Candara" pitchFamily="34" charset="0"/>
              </a:rPr>
              <a:t>of the 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inferior seven thoracic </a:t>
            </a:r>
            <a:r>
              <a:rPr lang="en-US" sz="2000" b="1" dirty="0" smtClean="0">
                <a:solidFill>
                  <a:srgbClr val="C00000"/>
                </a:solidFill>
                <a:latin typeface="Candara" pitchFamily="34" charset="0"/>
              </a:rPr>
              <a:t>vertebrae</a:t>
            </a:r>
            <a:r>
              <a:rPr lang="en-US" sz="2000" dirty="0" smtClean="0">
                <a:solidFill>
                  <a:srgbClr val="C00000"/>
                </a:solidFill>
                <a:latin typeface="Candara" pitchFamily="34" charset="0"/>
              </a:rPr>
              <a:t>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>
                <a:latin typeface="Candara" pitchFamily="34" charset="0"/>
              </a:rPr>
              <a:t>The </a:t>
            </a:r>
            <a:r>
              <a:rPr lang="en-US" sz="2000" dirty="0">
                <a:latin typeface="Candara" pitchFamily="34" charset="0"/>
              </a:rPr>
              <a:t>thoracic duct conveys most lymph of the body to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the venous system </a:t>
            </a:r>
            <a:r>
              <a:rPr lang="en-US" sz="2000" b="1" dirty="0">
                <a:latin typeface="Candara" pitchFamily="34" charset="0"/>
              </a:rPr>
              <a:t>(that from the lower limbs, pelvic cavity, </a:t>
            </a:r>
            <a:r>
              <a:rPr lang="en-US" sz="2000" b="1" dirty="0" smtClean="0">
                <a:latin typeface="Candara" pitchFamily="34" charset="0"/>
              </a:rPr>
              <a:t>abdominal cavity</a:t>
            </a:r>
            <a:r>
              <a:rPr lang="en-US" sz="2000" b="1" dirty="0">
                <a:latin typeface="Candara" pitchFamily="34" charset="0"/>
              </a:rPr>
              <a:t>, left side of thorax, left side of head, neck, and left upper limb). 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514600"/>
            <a:ext cx="243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Candara" pitchFamily="34" charset="0"/>
              </a:rPr>
              <a:t>The </a:t>
            </a:r>
            <a:r>
              <a:rPr lang="en-US" sz="2000" dirty="0">
                <a:latin typeface="Candara" pitchFamily="34" charset="0"/>
              </a:rPr>
              <a:t>thoracic duct originates from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the cisterna </a:t>
            </a:r>
            <a:r>
              <a:rPr lang="en-US" sz="2000" b="1" dirty="0" err="1">
                <a:solidFill>
                  <a:srgbClr val="0033CC"/>
                </a:solidFill>
                <a:latin typeface="Candara" pitchFamily="34" charset="0"/>
              </a:rPr>
              <a:t>chyli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US" sz="2000" dirty="0">
                <a:latin typeface="Candara" pitchFamily="34" charset="0"/>
              </a:rPr>
              <a:t>in the abdomen and ascends through the aortic hiatus in the </a:t>
            </a:r>
            <a:r>
              <a:rPr lang="en-US" sz="2000" dirty="0" smtClean="0">
                <a:latin typeface="Candara" pitchFamily="34" charset="0"/>
              </a:rPr>
              <a:t>diaphragm.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76200"/>
            <a:ext cx="6560963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THORACIC DUCT AND LYMPHATIC TRUNKS </a:t>
            </a:r>
          </a:p>
        </p:txBody>
      </p:sp>
      <p:pic>
        <p:nvPicPr>
          <p:cNvPr id="5122" name="Picture 2" descr="Interventional radiology in the management of thoracic duct injuries:  Anatomy, techniques and results -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19" y="2701080"/>
            <a:ext cx="3326681" cy="369972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20" y="2929592"/>
            <a:ext cx="2787580" cy="327341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85742" y="990600"/>
            <a:ext cx="392905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i="1" dirty="0" smtClean="0">
                <a:latin typeface="Candara" pitchFamily="34" charset="0"/>
              </a:rPr>
              <a:t>The spleen is surrounded by peritoneum which passes from it at the hilum as </a:t>
            </a:r>
            <a:r>
              <a:rPr lang="en-US" sz="2000" b="1" i="1" dirty="0" smtClean="0">
                <a:solidFill>
                  <a:srgbClr val="00CC00"/>
                </a:solidFill>
                <a:latin typeface="Candara" pitchFamily="34" charset="0"/>
              </a:rPr>
              <a:t>the gastrosplenic omentum </a:t>
            </a:r>
            <a:r>
              <a:rPr lang="en-US" sz="2000" i="1" dirty="0" smtClean="0">
                <a:latin typeface="Candara" pitchFamily="34" charset="0"/>
              </a:rPr>
              <a:t>(ligament) to the greater curvature of the stomach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(carrying the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short gastric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and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left gastroepiploic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vessels).</a:t>
            </a:r>
            <a:r>
              <a:rPr lang="en-US" sz="2000" i="1" dirty="0" smtClean="0">
                <a:latin typeface="Candara" pitchFamily="34" charset="0"/>
              </a:rPr>
              <a:t> </a:t>
            </a: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/>
            <a:r>
              <a:rPr lang="en-US" sz="2000" i="1" dirty="0" smtClean="0">
                <a:latin typeface="Candara" pitchFamily="34" charset="0"/>
              </a:rPr>
              <a:t>The peritoneum also passes to the left kidney </a:t>
            </a:r>
            <a:r>
              <a:rPr lang="en-US" sz="2000" b="1" i="1" dirty="0" smtClean="0">
                <a:solidFill>
                  <a:srgbClr val="00CC00"/>
                </a:solidFill>
                <a:latin typeface="Candara" pitchFamily="34" charset="0"/>
              </a:rPr>
              <a:t>as the </a:t>
            </a:r>
            <a:r>
              <a:rPr lang="en-US" sz="2000" b="1" i="1" dirty="0" err="1" smtClean="0">
                <a:solidFill>
                  <a:srgbClr val="00CC00"/>
                </a:solidFill>
                <a:latin typeface="Candara" pitchFamily="34" charset="0"/>
              </a:rPr>
              <a:t>splenorenal</a:t>
            </a:r>
            <a:r>
              <a:rPr lang="en-US" sz="2000" b="1" i="1" dirty="0" smtClean="0">
                <a:solidFill>
                  <a:srgbClr val="00CC00"/>
                </a:solidFill>
                <a:latin typeface="Candara" pitchFamily="34" charset="0"/>
              </a:rPr>
              <a:t> ligament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(carrying the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splenic vessels </a:t>
            </a:r>
            <a:r>
              <a:rPr lang="en-US" sz="2000" b="1" i="1" dirty="0" smtClean="0">
                <a:solidFill>
                  <a:srgbClr val="7030A0"/>
                </a:solidFill>
                <a:latin typeface="Candara" pitchFamily="34" charset="0"/>
              </a:rPr>
              <a:t>and the tail of the pancreas).</a:t>
            </a:r>
            <a:endParaRPr lang="en-US" sz="2000" b="1" i="1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6367" t="26250" r="44336" b="41875"/>
          <a:stretch>
            <a:fillRect/>
          </a:stretch>
        </p:blipFill>
        <p:spPr bwMode="auto">
          <a:xfrm>
            <a:off x="4332164" y="3297936"/>
            <a:ext cx="4507036" cy="3064784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3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123796" y="177225"/>
            <a:ext cx="1400204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Spleen</a:t>
            </a:r>
            <a:endParaRPr lang="ar-IQ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9218" name="Picture 2" descr="https://sp.yimg.com/ib/th?id=HN.608028509035498130&amp;pid=15.1&amp;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396" y="428625"/>
            <a:ext cx="4705004" cy="269557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Sunday 28 March 2021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152400" y="6172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Qais Afar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30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09600"/>
            <a:ext cx="88392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thoracic duct </a:t>
            </a:r>
            <a:r>
              <a:rPr lang="en-US" sz="2000" dirty="0">
                <a:latin typeface="Candara" pitchFamily="34" charset="0"/>
              </a:rPr>
              <a:t>is usually thin-walled and dull white; often, it is beaded because of its numerous valves. </a:t>
            </a:r>
            <a:endParaRPr lang="en-US" sz="2000" dirty="0" smtClean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Candara" pitchFamily="34" charset="0"/>
              </a:rPr>
              <a:t>It </a:t>
            </a:r>
            <a:r>
              <a:rPr lang="en-US" sz="2000" dirty="0">
                <a:latin typeface="Candara" pitchFamily="34" charset="0"/>
              </a:rPr>
              <a:t>ascends between the </a:t>
            </a:r>
            <a:r>
              <a:rPr lang="en-US" sz="2000" b="1" dirty="0">
                <a:solidFill>
                  <a:srgbClr val="FF0000"/>
                </a:solidFill>
                <a:latin typeface="Candara" pitchFamily="34" charset="0"/>
              </a:rPr>
              <a:t>thoracic aorta </a:t>
            </a:r>
            <a:r>
              <a:rPr lang="en-US" sz="2000" dirty="0">
                <a:latin typeface="Candara" pitchFamily="34" charset="0"/>
              </a:rPr>
              <a:t>on its </a:t>
            </a:r>
            <a:r>
              <a:rPr lang="en-US" sz="2000" b="1" dirty="0">
                <a:latin typeface="Candara" pitchFamily="34" charset="0"/>
              </a:rPr>
              <a:t>left</a:t>
            </a:r>
            <a:r>
              <a:rPr lang="en-US" sz="2000" dirty="0">
                <a:latin typeface="Candara" pitchFamily="34" charset="0"/>
              </a:rPr>
              <a:t>,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US" sz="2000" b="1" dirty="0" err="1">
                <a:solidFill>
                  <a:srgbClr val="0033CC"/>
                </a:solidFill>
                <a:latin typeface="Candara" pitchFamily="34" charset="0"/>
              </a:rPr>
              <a:t>azygos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 vein </a:t>
            </a:r>
            <a:r>
              <a:rPr lang="en-US" sz="2000" dirty="0">
                <a:latin typeface="Candara" pitchFamily="34" charset="0"/>
              </a:rPr>
              <a:t>on its </a:t>
            </a:r>
            <a:r>
              <a:rPr lang="en-US" sz="2000" b="1" dirty="0">
                <a:latin typeface="Candara" pitchFamily="34" charset="0"/>
              </a:rPr>
              <a:t>right,</a:t>
            </a:r>
            <a:r>
              <a:rPr lang="en-US" sz="2000" dirty="0">
                <a:latin typeface="Candara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the esophagus </a:t>
            </a:r>
            <a:r>
              <a:rPr lang="en-US" sz="2000" b="1" dirty="0">
                <a:latin typeface="Candara" pitchFamily="34" charset="0"/>
              </a:rPr>
              <a:t>anteriorly, </a:t>
            </a:r>
            <a:r>
              <a:rPr lang="en-US" sz="2000" dirty="0">
                <a:latin typeface="Candara" pitchFamily="34" charset="0"/>
              </a:rPr>
              <a:t>and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vertebral bodies </a:t>
            </a:r>
            <a:r>
              <a:rPr lang="en-US" sz="2000" b="1" dirty="0">
                <a:latin typeface="Candara" pitchFamily="34" charset="0"/>
              </a:rPr>
              <a:t>posteriorly.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76200"/>
            <a:ext cx="6560963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THORACIC DUCT AND LYMPHATIC TRUNKS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57400"/>
            <a:ext cx="4630420" cy="4510149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Sunday 28 March 2021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Qais Afar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31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85800"/>
            <a:ext cx="87172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Candara" pitchFamily="34" charset="0"/>
              </a:rPr>
              <a:t>At the level of the 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T4–T6 vertebrae</a:t>
            </a:r>
            <a:r>
              <a:rPr lang="en-US" sz="2000" dirty="0">
                <a:latin typeface="Candara" pitchFamily="34" charset="0"/>
              </a:rPr>
              <a:t>,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thoracic duct </a:t>
            </a:r>
            <a:r>
              <a:rPr lang="en-US" sz="2000" dirty="0">
                <a:latin typeface="Candara" pitchFamily="34" charset="0"/>
              </a:rPr>
              <a:t>crosses </a:t>
            </a:r>
            <a:r>
              <a:rPr lang="en-US" sz="2000" b="1" dirty="0">
                <a:latin typeface="Candara" pitchFamily="34" charset="0"/>
              </a:rPr>
              <a:t>to the left</a:t>
            </a:r>
            <a:r>
              <a:rPr lang="en-US" sz="2000" dirty="0">
                <a:latin typeface="Candara" pitchFamily="34" charset="0"/>
              </a:rPr>
              <a:t>, posterior to the esophagus, and </a:t>
            </a:r>
            <a:r>
              <a:rPr lang="en-US" sz="2000" b="1" dirty="0">
                <a:latin typeface="Candara" pitchFamily="34" charset="0"/>
              </a:rPr>
              <a:t>ascends into the superior mediastinum</a:t>
            </a:r>
            <a:r>
              <a:rPr lang="en-US" sz="2000" dirty="0">
                <a:latin typeface="Candara" pitchFamily="34" charset="0"/>
              </a:rPr>
              <a:t>. 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thoracic duct </a:t>
            </a:r>
            <a:r>
              <a:rPr lang="en-US" sz="2000" dirty="0">
                <a:latin typeface="Candara" pitchFamily="34" charset="0"/>
              </a:rPr>
              <a:t>receives branches from the middle and upper intercostal spaces of both sides through several collecting trunks.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76200"/>
            <a:ext cx="6560963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THORACIC DUCT AND LYMPHATIC TRUNKS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90" y="2429256"/>
            <a:ext cx="3924300" cy="3876675"/>
          </a:xfrm>
          <a:prstGeom prst="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68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Sunday 28 March 2021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Qais Afar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32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85800"/>
            <a:ext cx="8915400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latin typeface="Candara" pitchFamily="34" charset="0"/>
              </a:rPr>
              <a:t>It also receives branches from </a:t>
            </a:r>
            <a:r>
              <a:rPr lang="en-US" sz="2000" b="1" dirty="0">
                <a:latin typeface="Candara" pitchFamily="34" charset="0"/>
              </a:rPr>
              <a:t>posterior </a:t>
            </a:r>
            <a:r>
              <a:rPr lang="en-US" sz="2000" b="1" dirty="0" err="1">
                <a:latin typeface="Candara" pitchFamily="34" charset="0"/>
              </a:rPr>
              <a:t>mediastinal</a:t>
            </a:r>
            <a:r>
              <a:rPr lang="en-US" sz="2000" b="1" dirty="0">
                <a:latin typeface="Candara" pitchFamily="34" charset="0"/>
              </a:rPr>
              <a:t> structures</a:t>
            </a:r>
            <a:r>
              <a:rPr lang="en-US" sz="2000" dirty="0" smtClean="0">
                <a:latin typeface="Candara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>
                <a:latin typeface="Candara" pitchFamily="34" charset="0"/>
              </a:rPr>
              <a:t>Near </a:t>
            </a:r>
            <a:r>
              <a:rPr lang="en-US" sz="2000" dirty="0">
                <a:latin typeface="Candara" pitchFamily="34" charset="0"/>
              </a:rPr>
              <a:t>its termination, it often receives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jugular, subclavian</a:t>
            </a:r>
            <a:r>
              <a:rPr lang="en-US" sz="2000" dirty="0">
                <a:latin typeface="Candara" pitchFamily="34" charset="0"/>
              </a:rPr>
              <a:t>, and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bronchomediastinal lymphatic trunks</a:t>
            </a:r>
            <a:r>
              <a:rPr lang="en-US" sz="2000" dirty="0">
                <a:latin typeface="Candara" pitchFamily="34" charset="0"/>
              </a:rPr>
              <a:t>. </a:t>
            </a:r>
            <a:endParaRPr lang="en-US" sz="2000" dirty="0" smtClean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dirty="0" smtClean="0">
                <a:solidFill>
                  <a:srgbClr val="00FF00"/>
                </a:solidFill>
                <a:latin typeface="Candara" pitchFamily="34" charset="0"/>
              </a:rPr>
              <a:t>The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thoracic duct </a:t>
            </a:r>
            <a:r>
              <a:rPr lang="en-US" sz="2000" dirty="0">
                <a:latin typeface="Candara" pitchFamily="34" charset="0"/>
              </a:rPr>
              <a:t>usually empties into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the venous system </a:t>
            </a:r>
            <a:r>
              <a:rPr lang="en-US" sz="2000" dirty="0">
                <a:latin typeface="Candara" pitchFamily="34" charset="0"/>
              </a:rPr>
              <a:t>near the union of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the left internal jugular and subclavian veins</a:t>
            </a:r>
            <a:r>
              <a:rPr lang="en-US" sz="2000" dirty="0">
                <a:latin typeface="Candara" pitchFamily="34" charset="0"/>
              </a:rPr>
              <a:t>, </a:t>
            </a:r>
            <a:r>
              <a:rPr lang="en-US" sz="2000" b="1" dirty="0">
                <a:solidFill>
                  <a:srgbClr val="C00000"/>
                </a:solidFill>
                <a:latin typeface="Candara" pitchFamily="34" charset="0"/>
              </a:rPr>
              <a:t>the left venous angle</a:t>
            </a:r>
            <a:r>
              <a:rPr lang="en-US" sz="2000" dirty="0">
                <a:latin typeface="Candara" pitchFamily="34" charset="0"/>
              </a:rPr>
              <a:t>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52400" y="76200"/>
            <a:ext cx="6560963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THORACIC DUCT AND LYMPHATIC TRUNKS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8401"/>
            <a:ext cx="5181599" cy="3886199"/>
          </a:xfrm>
          <a:prstGeom prst="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2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8489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Sunday 28 March 2021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45489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33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85800"/>
            <a:ext cx="883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Candara" pitchFamily="34" charset="0"/>
              </a:rPr>
              <a:t>The </a:t>
            </a:r>
            <a:r>
              <a:rPr lang="en-US" sz="2000" dirty="0">
                <a:latin typeface="Candara" pitchFamily="34" charset="0"/>
              </a:rPr>
              <a:t>lower limb has </a:t>
            </a:r>
            <a:r>
              <a:rPr lang="en-US" sz="2000" b="1" dirty="0">
                <a:solidFill>
                  <a:srgbClr val="009900"/>
                </a:solidFill>
                <a:latin typeface="Candara" pitchFamily="34" charset="0"/>
              </a:rPr>
              <a:t>superficial and deep lymphatic vessels</a:t>
            </a:r>
            <a:r>
              <a:rPr lang="en-US" sz="2000" dirty="0">
                <a:latin typeface="Candara" pitchFamily="34" charset="0"/>
              </a:rPr>
              <a:t>. </a:t>
            </a:r>
            <a:endParaRPr lang="en-US" sz="2000" dirty="0" smtClean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9900"/>
                </a:solidFill>
                <a:latin typeface="Candara" pitchFamily="34" charset="0"/>
              </a:rPr>
              <a:t>The </a:t>
            </a:r>
            <a:r>
              <a:rPr lang="en-US" sz="2000" b="1" dirty="0">
                <a:solidFill>
                  <a:srgbClr val="009900"/>
                </a:solidFill>
                <a:latin typeface="Candara" pitchFamily="34" charset="0"/>
              </a:rPr>
              <a:t>superficial lymphatic vessels </a:t>
            </a:r>
            <a:r>
              <a:rPr lang="en-US" sz="2000" dirty="0">
                <a:latin typeface="Candara" pitchFamily="34" charset="0"/>
              </a:rPr>
              <a:t>converge on and accompany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the saphenous veins and their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tributaries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. </a:t>
            </a:r>
            <a:endParaRPr lang="en-US" sz="2000" b="1" dirty="0" smtClean="0">
              <a:solidFill>
                <a:srgbClr val="0033CC"/>
              </a:solidFill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Candara" pitchFamily="34" charset="0"/>
              </a:rPr>
              <a:t>The </a:t>
            </a:r>
            <a:r>
              <a:rPr lang="en-US" sz="2000" dirty="0">
                <a:latin typeface="Candara" pitchFamily="34" charset="0"/>
              </a:rPr>
              <a:t>lymphatic vessels accompanying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the great </a:t>
            </a:r>
            <a:r>
              <a:rPr lang="en-US" sz="2000" b="1" dirty="0" smtClean="0">
                <a:solidFill>
                  <a:srgbClr val="0033CC"/>
                </a:solidFill>
                <a:latin typeface="Candara" pitchFamily="34" charset="0"/>
              </a:rPr>
              <a:t>saphenous </a:t>
            </a:r>
            <a:r>
              <a:rPr lang="en-US" sz="2000" b="1" dirty="0">
                <a:solidFill>
                  <a:srgbClr val="0033CC"/>
                </a:solidFill>
                <a:latin typeface="Candara" pitchFamily="34" charset="0"/>
              </a:rPr>
              <a:t>vein </a:t>
            </a:r>
            <a:r>
              <a:rPr lang="en-US" sz="2000" dirty="0">
                <a:latin typeface="Candara" pitchFamily="34" charset="0"/>
              </a:rPr>
              <a:t>end in </a:t>
            </a:r>
            <a:r>
              <a:rPr lang="en-US" sz="2000" b="1" dirty="0">
                <a:solidFill>
                  <a:srgbClr val="00FF00"/>
                </a:solidFill>
                <a:latin typeface="Candara" pitchFamily="34" charset="0"/>
              </a:rPr>
              <a:t>the superficial inguinal lymph </a:t>
            </a:r>
            <a:r>
              <a:rPr lang="en-US" sz="2000" b="1" dirty="0" smtClean="0">
                <a:solidFill>
                  <a:srgbClr val="00FF00"/>
                </a:solidFill>
                <a:latin typeface="Candara" pitchFamily="34" charset="0"/>
              </a:rPr>
              <a:t>nodes.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5473999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Candara" pitchFamily="34" charset="0"/>
              </a:rPr>
              <a:t>Lymphatic Drainage of Lower Limb </a:t>
            </a:r>
            <a:endParaRPr lang="en-US" sz="2800" b="1" i="1" dirty="0"/>
          </a:p>
        </p:txBody>
      </p:sp>
      <p:sp>
        <p:nvSpPr>
          <p:cNvPr id="7" name="Rectangle 6"/>
          <p:cNvSpPr/>
          <p:nvPr/>
        </p:nvSpPr>
        <p:spPr>
          <a:xfrm>
            <a:off x="-76200" y="2852678"/>
            <a:ext cx="2971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dirty="0">
                <a:latin typeface="Candara" pitchFamily="34" charset="0"/>
              </a:rPr>
              <a:t>Most lymph from these nodes passes to </a:t>
            </a:r>
            <a:r>
              <a:rPr lang="en-US" b="1" dirty="0">
                <a:solidFill>
                  <a:srgbClr val="00FF00"/>
                </a:solidFill>
                <a:latin typeface="Candara" pitchFamily="34" charset="0"/>
              </a:rPr>
              <a:t>the external iliac lymph nodes</a:t>
            </a:r>
            <a:r>
              <a:rPr lang="en-US" dirty="0">
                <a:latin typeface="Candara" pitchFamily="34" charset="0"/>
              </a:rPr>
              <a:t>, located along </a:t>
            </a:r>
            <a:r>
              <a:rPr lang="en-US" b="1" dirty="0">
                <a:solidFill>
                  <a:srgbClr val="0033CC"/>
                </a:solidFill>
                <a:latin typeface="Candara" pitchFamily="34" charset="0"/>
              </a:rPr>
              <a:t>the external iliac vein</a:t>
            </a:r>
            <a:r>
              <a:rPr lang="en-US" dirty="0">
                <a:latin typeface="Candara" pitchFamily="34" charset="0"/>
              </a:rPr>
              <a:t>, but some lymph may also pass to the </a:t>
            </a:r>
            <a:r>
              <a:rPr lang="en-US" b="1" dirty="0">
                <a:solidFill>
                  <a:srgbClr val="00FF00"/>
                </a:solidFill>
                <a:latin typeface="Candara" pitchFamily="34" charset="0"/>
              </a:rPr>
              <a:t>deep inguinal lymph nodes</a:t>
            </a:r>
            <a:r>
              <a:rPr lang="en-US" dirty="0">
                <a:latin typeface="Candara" pitchFamily="34" charset="0"/>
              </a:rPr>
              <a:t>, located on </a:t>
            </a:r>
            <a:r>
              <a:rPr lang="en-US" b="1" dirty="0">
                <a:solidFill>
                  <a:srgbClr val="0033CC"/>
                </a:solidFill>
                <a:latin typeface="Candara" pitchFamily="34" charset="0"/>
              </a:rPr>
              <a:t>the medial aspect of the femoral vein</a:t>
            </a:r>
            <a:r>
              <a:rPr lang="en-US" dirty="0">
                <a:latin typeface="Candara" pitchFamily="34" charset="0"/>
              </a:rPr>
              <a:t>. </a:t>
            </a:r>
            <a:endParaRPr lang="en-US" dirty="0"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21893" r="41238" b="19587"/>
          <a:stretch/>
        </p:blipFill>
        <p:spPr bwMode="auto">
          <a:xfrm>
            <a:off x="3145489" y="2362200"/>
            <a:ext cx="5754671" cy="401327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3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Sunday 28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152400" y="6161087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Qais Afar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24894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34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4074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b="1" dirty="0">
                <a:latin typeface="Candara" pitchFamily="34" charset="0"/>
              </a:rPr>
              <a:t>The lymphatic vessels </a:t>
            </a:r>
            <a:r>
              <a:rPr lang="en-US" dirty="0">
                <a:latin typeface="Candara" pitchFamily="34" charset="0"/>
              </a:rPr>
              <a:t>accompanying </a:t>
            </a:r>
            <a:r>
              <a:rPr lang="en-US" b="1" dirty="0">
                <a:solidFill>
                  <a:srgbClr val="0033CC"/>
                </a:solidFill>
                <a:latin typeface="Candara" pitchFamily="34" charset="0"/>
              </a:rPr>
              <a:t>the small saphenous vein </a:t>
            </a:r>
            <a:r>
              <a:rPr lang="en-US" dirty="0">
                <a:latin typeface="Candara" pitchFamily="34" charset="0"/>
              </a:rPr>
              <a:t>enter </a:t>
            </a:r>
            <a:r>
              <a:rPr lang="en-US" b="1" dirty="0">
                <a:solidFill>
                  <a:srgbClr val="00FF00"/>
                </a:solidFill>
                <a:latin typeface="Candara" pitchFamily="34" charset="0"/>
              </a:rPr>
              <a:t>the popliteal lymph nodes,</a:t>
            </a:r>
            <a:r>
              <a:rPr lang="en-US" dirty="0">
                <a:latin typeface="Candara" pitchFamily="34" charset="0"/>
              </a:rPr>
              <a:t> which surround the popliteal vein in the fat of the popliteal fossa </a:t>
            </a:r>
            <a:r>
              <a:rPr lang="en-US" dirty="0" smtClean="0">
                <a:latin typeface="Candara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9900"/>
                </a:solidFill>
                <a:latin typeface="Candara" pitchFamily="34" charset="0"/>
              </a:rPr>
              <a:t>The </a:t>
            </a:r>
            <a:r>
              <a:rPr lang="en-US" b="1" dirty="0">
                <a:solidFill>
                  <a:srgbClr val="009900"/>
                </a:solidFill>
                <a:latin typeface="Candara" pitchFamily="34" charset="0"/>
              </a:rPr>
              <a:t>deep lymphatic vessels</a:t>
            </a:r>
            <a:r>
              <a:rPr lang="en-US" dirty="0">
                <a:latin typeface="Candara" pitchFamily="34" charset="0"/>
              </a:rPr>
              <a:t> of the leg accompany </a:t>
            </a:r>
            <a:r>
              <a:rPr lang="en-US" b="1" dirty="0">
                <a:solidFill>
                  <a:srgbClr val="0033CC"/>
                </a:solidFill>
                <a:latin typeface="Candara" pitchFamily="34" charset="0"/>
              </a:rPr>
              <a:t>deep veins </a:t>
            </a:r>
            <a:r>
              <a:rPr lang="en-US" dirty="0">
                <a:latin typeface="Candara" pitchFamily="34" charset="0"/>
              </a:rPr>
              <a:t>and enter </a:t>
            </a:r>
            <a:r>
              <a:rPr lang="en-US" b="1" dirty="0">
                <a:solidFill>
                  <a:srgbClr val="00FF00"/>
                </a:solidFill>
                <a:latin typeface="Candara" pitchFamily="34" charset="0"/>
              </a:rPr>
              <a:t>the popliteal lymph nodes.</a:t>
            </a:r>
            <a:r>
              <a:rPr lang="en-US" dirty="0">
                <a:latin typeface="Candara" pitchFamily="34" charset="0"/>
              </a:rPr>
              <a:t> </a:t>
            </a:r>
            <a:endParaRPr lang="en-US" dirty="0" smtClean="0"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5473999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Candara" pitchFamily="34" charset="0"/>
              </a:rPr>
              <a:t>Lymphatic Drainage of Lower Limb </a:t>
            </a:r>
            <a:endParaRPr lang="en-US" sz="2800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41" y="1752600"/>
            <a:ext cx="4980094" cy="444693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7640" y="3352800"/>
            <a:ext cx="3706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dirty="0">
                <a:latin typeface="Candara" pitchFamily="34" charset="0"/>
              </a:rPr>
              <a:t>Most lymph from these nodes ascends through deep lymphatic vessels </a:t>
            </a:r>
            <a:r>
              <a:rPr lang="en-US" b="1" dirty="0">
                <a:solidFill>
                  <a:srgbClr val="00FF00"/>
                </a:solidFill>
                <a:latin typeface="Candara" pitchFamily="34" charset="0"/>
              </a:rPr>
              <a:t>to the deep inguinal lymph nodes.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>
                <a:latin typeface="Candara" pitchFamily="34" charset="0"/>
              </a:rPr>
              <a:t> Lymph from the deep nodes passes to </a:t>
            </a:r>
            <a:r>
              <a:rPr lang="en-US" b="1" dirty="0">
                <a:solidFill>
                  <a:srgbClr val="00FF00"/>
                </a:solidFill>
                <a:latin typeface="Candara" pitchFamily="34" charset="0"/>
              </a:rPr>
              <a:t>the external iliac lymph nodes</a:t>
            </a:r>
            <a:r>
              <a:rPr lang="en-US" dirty="0">
                <a:latin typeface="Candara" pitchFamily="34" charset="0"/>
              </a:rPr>
              <a:t>.</a:t>
            </a:r>
            <a:endParaRPr lang="en-US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35</a:t>
            </a:fld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4924"/>
            <a:ext cx="6172200" cy="628847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8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Sunday 28 March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Afar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050" name="Picture 2" descr="D:\Aiman Camera\LONDON  UK 19.10.2010\DSC02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849087" y="5105400"/>
            <a:ext cx="7761513" cy="11112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Dr. Aiman 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Qais 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Afar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2209800" y="609600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dirty="0" smtClean="0">
                <a:solidFill>
                  <a:srgbClr val="FFFF00"/>
                </a:solidFill>
                <a:latin typeface="Candara" pitchFamily="34" charset="0"/>
              </a:rPr>
              <a:t>Sunday 28 March 2021</a:t>
            </a:r>
            <a:endParaRPr lang="en-US" sz="4400" b="1" i="1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28600" y="6172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" y="6492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762000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The spleen varies considerably in size, weight, and shape; however, it is usually approximately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12 cm long </a:t>
            </a:r>
            <a:r>
              <a:rPr lang="en-GB" sz="2000" i="1" dirty="0" smtClean="0"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7 cm wide</a:t>
            </a:r>
            <a:r>
              <a:rPr lang="en-GB" sz="2000" i="1" dirty="0" smtClean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 (A nonmetric memory device exploits odd numbers:</a:t>
            </a:r>
          </a:p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 the spleen is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1 inch </a:t>
            </a:r>
            <a:r>
              <a:rPr lang="en-GB" sz="2000" b="1" i="1" dirty="0" smtClean="0">
                <a:latin typeface="Candara" pitchFamily="34" charset="0"/>
              </a:rPr>
              <a:t>thick</a:t>
            </a:r>
            <a:r>
              <a:rPr lang="en-GB" sz="2000" i="1" dirty="0" smtClean="0">
                <a:latin typeface="Candara" pitchFamily="34" charset="0"/>
              </a:rPr>
              <a:t>,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3 inches </a:t>
            </a:r>
            <a:r>
              <a:rPr lang="en-GB" sz="2000" b="1" i="1" dirty="0" smtClean="0">
                <a:latin typeface="Candara" pitchFamily="34" charset="0"/>
              </a:rPr>
              <a:t>wide</a:t>
            </a:r>
            <a:r>
              <a:rPr lang="en-GB" sz="2000" i="1" dirty="0" smtClean="0">
                <a:latin typeface="Candara" pitchFamily="34" charset="0"/>
              </a:rPr>
              <a:t>,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5 inches </a:t>
            </a:r>
            <a:r>
              <a:rPr lang="en-GB" sz="2000" b="1" i="1" dirty="0" smtClean="0">
                <a:latin typeface="Candara" pitchFamily="34" charset="0"/>
              </a:rPr>
              <a:t>long</a:t>
            </a:r>
            <a:r>
              <a:rPr lang="en-GB" sz="2000" i="1" dirty="0" smtClean="0">
                <a:latin typeface="Candara" pitchFamily="34" charset="0"/>
              </a:rPr>
              <a:t>, and </a:t>
            </a:r>
            <a:r>
              <a:rPr lang="en-GB" sz="2000" b="1" i="1" dirty="0" smtClean="0">
                <a:latin typeface="Candara" pitchFamily="34" charset="0"/>
              </a:rPr>
              <a:t>weighs</a:t>
            </a:r>
            <a:r>
              <a:rPr lang="en-GB" sz="2000" i="1" dirty="0" smtClean="0">
                <a:latin typeface="Candara" pitchFamily="34" charset="0"/>
              </a:rPr>
              <a:t>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7 ounces</a:t>
            </a:r>
            <a:r>
              <a:rPr lang="en-GB" sz="2000" i="1" dirty="0" smtClean="0">
                <a:latin typeface="Candara" pitchFamily="34" charset="0"/>
              </a:rPr>
              <a:t>.)</a:t>
            </a:r>
            <a:endParaRPr lang="en-GB" sz="2000" i="1" dirty="0">
              <a:latin typeface="Candara" pitchFamily="34" charset="0"/>
            </a:endParaRPr>
          </a:p>
        </p:txBody>
      </p:sp>
      <p:sp>
        <p:nvSpPr>
          <p:cNvPr id="6" name="مستطيل 1"/>
          <p:cNvSpPr/>
          <p:nvPr/>
        </p:nvSpPr>
        <p:spPr>
          <a:xfrm>
            <a:off x="123796" y="177225"/>
            <a:ext cx="1400204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Spleen</a:t>
            </a:r>
            <a:endParaRPr lang="ar-IQ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17708" r="29722" b="15625"/>
          <a:stretch>
            <a:fillRect/>
          </a:stretch>
        </p:blipFill>
        <p:spPr bwMode="auto">
          <a:xfrm>
            <a:off x="4038600" y="2478504"/>
            <a:ext cx="4929188" cy="415089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4095452"/>
            <a:ext cx="878684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The relations of the spleen are</a:t>
            </a:r>
          </a:p>
          <a:p>
            <a:pPr algn="l"/>
            <a:r>
              <a:rPr lang="en-US" sz="2000" b="1" i="1" dirty="0" smtClean="0">
                <a:solidFill>
                  <a:srgbClr val="00CC00"/>
                </a:solidFill>
                <a:latin typeface="Candara" pitchFamily="34" charset="0"/>
              </a:rPr>
              <a:t>Anteriorly</a:t>
            </a:r>
            <a:r>
              <a:rPr lang="en-US" sz="2000" i="1" dirty="0" smtClean="0">
                <a:solidFill>
                  <a:srgbClr val="00CC00"/>
                </a:solidFill>
                <a:latin typeface="Candara" pitchFamily="34" charset="0"/>
              </a:rPr>
              <a:t>,</a:t>
            </a:r>
            <a:r>
              <a:rPr lang="en-US" sz="2000" i="1" dirty="0" smtClean="0">
                <a:latin typeface="Candara" pitchFamily="34" charset="0"/>
              </a:rPr>
              <a:t> </a:t>
            </a:r>
            <a:r>
              <a:rPr lang="en-US" sz="2000" b="1" i="1" dirty="0" smtClean="0">
                <a:latin typeface="Candara" pitchFamily="34" charset="0"/>
              </a:rPr>
              <a:t>the stomach</a:t>
            </a:r>
            <a:r>
              <a:rPr lang="en-US" sz="2000" i="1" dirty="0" smtClean="0">
                <a:latin typeface="Candara" pitchFamily="34" charset="0"/>
              </a:rPr>
              <a:t>.</a:t>
            </a:r>
          </a:p>
          <a:p>
            <a:pPr algn="l"/>
            <a:r>
              <a:rPr lang="en-US" sz="2000" b="1" i="1" dirty="0" smtClean="0">
                <a:solidFill>
                  <a:srgbClr val="00CC00"/>
                </a:solidFill>
                <a:latin typeface="Candara" pitchFamily="34" charset="0"/>
              </a:rPr>
              <a:t>Posteriorly</a:t>
            </a:r>
            <a:r>
              <a:rPr lang="en-US" sz="2000" i="1" dirty="0" smtClean="0">
                <a:solidFill>
                  <a:srgbClr val="00CC00"/>
                </a:solidFill>
                <a:latin typeface="Candara" pitchFamily="34" charset="0"/>
              </a:rPr>
              <a:t>,</a:t>
            </a:r>
            <a:r>
              <a:rPr lang="en-US" sz="2000" i="1" dirty="0" smtClean="0">
                <a:latin typeface="Candara" pitchFamily="34" charset="0"/>
              </a:rPr>
              <a:t> the left part of the </a:t>
            </a:r>
            <a:r>
              <a:rPr lang="en-US" sz="2000" b="1" i="1" dirty="0" smtClean="0">
                <a:latin typeface="Candara" pitchFamily="34" charset="0"/>
              </a:rPr>
              <a:t>diaphragm,</a:t>
            </a:r>
            <a:r>
              <a:rPr lang="en-US" sz="2000" i="1" dirty="0" smtClean="0">
                <a:latin typeface="Candara" pitchFamily="34" charset="0"/>
              </a:rPr>
              <a:t> which separates it from </a:t>
            </a:r>
            <a:r>
              <a:rPr lang="en-US" sz="2000" b="1" i="1" dirty="0" smtClean="0">
                <a:latin typeface="Candara" pitchFamily="34" charset="0"/>
              </a:rPr>
              <a:t>the pleura</a:t>
            </a:r>
            <a:r>
              <a:rPr lang="en-US" sz="2000" i="1" dirty="0" smtClean="0">
                <a:latin typeface="Candara" pitchFamily="34" charset="0"/>
              </a:rPr>
              <a:t>, </a:t>
            </a:r>
            <a:r>
              <a:rPr lang="en-US" sz="2000" b="1" i="1" dirty="0" smtClean="0">
                <a:latin typeface="Candara" pitchFamily="34" charset="0"/>
              </a:rPr>
              <a:t>lung</a:t>
            </a:r>
            <a:r>
              <a:rPr lang="en-US" sz="2000" i="1" dirty="0" smtClean="0">
                <a:latin typeface="Candara" pitchFamily="34" charset="0"/>
              </a:rPr>
              <a:t>, and </a:t>
            </a:r>
            <a:r>
              <a:rPr lang="en-US" sz="2000" b="1" i="1" dirty="0" smtClean="0">
                <a:latin typeface="Candara" pitchFamily="34" charset="0"/>
              </a:rPr>
              <a:t>ribs 9-11.</a:t>
            </a:r>
          </a:p>
          <a:p>
            <a:pPr algn="l"/>
            <a:r>
              <a:rPr lang="en-US" sz="2000" b="1" i="1" dirty="0" smtClean="0">
                <a:solidFill>
                  <a:srgbClr val="00CC00"/>
                </a:solidFill>
                <a:latin typeface="Candara" pitchFamily="34" charset="0"/>
              </a:rPr>
              <a:t>Inferiorly</a:t>
            </a:r>
            <a:r>
              <a:rPr lang="en-US" sz="2000" i="1" dirty="0" smtClean="0">
                <a:solidFill>
                  <a:srgbClr val="00CC00"/>
                </a:solidFill>
                <a:latin typeface="Candara" pitchFamily="34" charset="0"/>
              </a:rPr>
              <a:t>,</a:t>
            </a:r>
            <a:r>
              <a:rPr lang="en-US" sz="2000" i="1" dirty="0" smtClean="0">
                <a:latin typeface="Candara" pitchFamily="34" charset="0"/>
              </a:rPr>
              <a:t> </a:t>
            </a:r>
            <a:r>
              <a:rPr lang="en-US" sz="2000" b="1" i="1" dirty="0" smtClean="0">
                <a:latin typeface="Candara" pitchFamily="34" charset="0"/>
              </a:rPr>
              <a:t>the left colic flexure.</a:t>
            </a:r>
          </a:p>
          <a:p>
            <a:pPr algn="l"/>
            <a:r>
              <a:rPr lang="en-US" sz="2000" b="1" i="1" dirty="0" smtClean="0">
                <a:solidFill>
                  <a:srgbClr val="00CC00"/>
                </a:solidFill>
                <a:latin typeface="Candara" pitchFamily="34" charset="0"/>
              </a:rPr>
              <a:t>Medially,</a:t>
            </a:r>
            <a:r>
              <a:rPr lang="en-US" sz="2000" i="1" dirty="0" smtClean="0">
                <a:solidFill>
                  <a:srgbClr val="00CC00"/>
                </a:solidFill>
                <a:latin typeface="Candara" pitchFamily="34" charset="0"/>
              </a:rPr>
              <a:t> </a:t>
            </a:r>
            <a:r>
              <a:rPr lang="en-US" sz="2000" b="1" i="1" dirty="0" smtClean="0">
                <a:latin typeface="Candara" pitchFamily="34" charset="0"/>
              </a:rPr>
              <a:t>the left kidney</a:t>
            </a:r>
            <a:r>
              <a:rPr lang="en-US" sz="2000" i="1" dirty="0" smtClean="0">
                <a:latin typeface="Candara" pitchFamily="34" charset="0"/>
              </a:rPr>
              <a:t>.</a:t>
            </a:r>
            <a:endParaRPr lang="en-US" sz="2000" i="1" dirty="0"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19687" r="25000" b="48438"/>
          <a:stretch>
            <a:fillRect/>
          </a:stretch>
        </p:blipFill>
        <p:spPr bwMode="auto">
          <a:xfrm>
            <a:off x="1492790" y="990600"/>
            <a:ext cx="7422610" cy="2987164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5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123796" y="177225"/>
            <a:ext cx="1400204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Spleen</a:t>
            </a:r>
            <a:endParaRPr lang="ar-IQ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1600200"/>
            <a:ext cx="3962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000" i="1" dirty="0" smtClean="0">
                <a:latin typeface="Candara" pitchFamily="34" charset="0"/>
              </a:rPr>
              <a:t>The large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splenic artery </a:t>
            </a:r>
            <a:r>
              <a:rPr lang="en-US" sz="2000" i="1" dirty="0" smtClean="0">
                <a:latin typeface="Candara" pitchFamily="34" charset="0"/>
              </a:rPr>
              <a:t>is the largest branch of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the celiac artery</a:t>
            </a:r>
            <a:r>
              <a:rPr lang="en-US" sz="2000" i="1" dirty="0" smtClean="0">
                <a:latin typeface="Candara" pitchFamily="34" charset="0"/>
              </a:rPr>
              <a:t>. </a:t>
            </a: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i="1" dirty="0" smtClean="0">
                <a:latin typeface="Candara" pitchFamily="34" charset="0"/>
              </a:rPr>
              <a:t>It has a </a:t>
            </a:r>
            <a:r>
              <a:rPr lang="en-US" sz="2000" b="1" i="1" dirty="0" smtClean="0">
                <a:latin typeface="Candara" pitchFamily="34" charset="0"/>
              </a:rPr>
              <a:t>tortuous course </a:t>
            </a:r>
            <a:r>
              <a:rPr lang="en-US" sz="2000" i="1" dirty="0" smtClean="0">
                <a:latin typeface="Candara" pitchFamily="34" charset="0"/>
              </a:rPr>
              <a:t>as it runs along the </a:t>
            </a:r>
            <a:r>
              <a:rPr lang="en-US" sz="2000" b="1" i="1" dirty="0" smtClean="0">
                <a:solidFill>
                  <a:srgbClr val="00CC00"/>
                </a:solidFill>
                <a:latin typeface="Candara" pitchFamily="34" charset="0"/>
              </a:rPr>
              <a:t>upper border </a:t>
            </a:r>
            <a:r>
              <a:rPr lang="en-US" sz="2000" i="1" dirty="0" smtClean="0">
                <a:latin typeface="Candara" pitchFamily="34" charset="0"/>
              </a:rPr>
              <a:t>of the </a:t>
            </a:r>
            <a:r>
              <a:rPr lang="en-US" sz="2000" b="1" i="1" dirty="0" smtClean="0">
                <a:solidFill>
                  <a:srgbClr val="00CC00"/>
                </a:solidFill>
                <a:latin typeface="Candara" pitchFamily="34" charset="0"/>
              </a:rPr>
              <a:t>pancreas</a:t>
            </a:r>
            <a:r>
              <a:rPr lang="en-US" sz="2000" i="1" dirty="0" smtClean="0">
                <a:solidFill>
                  <a:srgbClr val="00CC00"/>
                </a:solidFill>
                <a:latin typeface="Candara" pitchFamily="34" charset="0"/>
              </a:rPr>
              <a:t>.</a:t>
            </a:r>
            <a:r>
              <a:rPr lang="en-US" sz="2000" i="1" dirty="0" smtClean="0">
                <a:latin typeface="Candara" pitchFamily="34" charset="0"/>
              </a:rPr>
              <a:t> </a:t>
            </a: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000" i="1" dirty="0" smtClean="0">
                <a:latin typeface="Candara" pitchFamily="34" charset="0"/>
              </a:rPr>
              <a:t>The splenic artery then divides into about </a:t>
            </a:r>
            <a:r>
              <a:rPr lang="en-US" sz="2000" b="1" i="1" dirty="0" smtClean="0">
                <a:latin typeface="Candara" pitchFamily="34" charset="0"/>
              </a:rPr>
              <a:t>six branches</a:t>
            </a:r>
            <a:r>
              <a:rPr lang="en-US" sz="2000" i="1" dirty="0" smtClean="0">
                <a:latin typeface="Candara" pitchFamily="34" charset="0"/>
              </a:rPr>
              <a:t>, which enter the spleen at the hilum.</a:t>
            </a:r>
            <a:endParaRPr lang="en-US" sz="2000" i="1" dirty="0"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" y="785794"/>
            <a:ext cx="198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Blood Supply</a:t>
            </a:r>
          </a:p>
          <a:p>
            <a:pPr algn="l"/>
            <a:r>
              <a:rPr lang="en-US" sz="2400" b="1" i="1" dirty="0" smtClean="0">
                <a:solidFill>
                  <a:srgbClr val="FF0000"/>
                </a:solidFill>
                <a:latin typeface="Candara" pitchFamily="34" charset="0"/>
              </a:rPr>
              <a:t>Arteries</a:t>
            </a:r>
            <a:endParaRPr lang="ar-IQ" sz="24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6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123796" y="177225"/>
            <a:ext cx="1400204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Spleen</a:t>
            </a:r>
            <a:endParaRPr lang="ar-IQ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7170" name="Picture 2" descr="http://3.bp.blogspot.com/-b3luw_iF-pY/TWTT5AVnK_I/AAAAAAAABPY/OQRkitev0zo/s1600/Arterial+supply+and+venous+drainage+of+the+pancreas+and+spleen.jpg"/>
          <p:cNvPicPr>
            <a:picLocks noChangeAspect="1" noChangeArrowheads="1"/>
          </p:cNvPicPr>
          <p:nvPr/>
        </p:nvPicPr>
        <p:blipFill>
          <a:blip r:embed="rId2" cstate="print"/>
          <a:srcRect r="51515"/>
          <a:stretch>
            <a:fillRect/>
          </a:stretch>
        </p:blipFill>
        <p:spPr bwMode="auto">
          <a:xfrm>
            <a:off x="4187907" y="366808"/>
            <a:ext cx="4803693" cy="5251037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498699"/>
            <a:ext cx="3733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The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splenic vein </a:t>
            </a:r>
            <a:r>
              <a:rPr lang="en-US" sz="2000" i="1" dirty="0" smtClean="0">
                <a:latin typeface="Candara" pitchFamily="34" charset="0"/>
              </a:rPr>
              <a:t>leaves the hilum and runs behind the tail and the body of the pancreas.</a:t>
            </a:r>
          </a:p>
          <a:p>
            <a:pPr algn="l"/>
            <a:endParaRPr lang="en-US" sz="2000" i="1" dirty="0" smtClean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000" i="1" dirty="0" smtClean="0">
                <a:latin typeface="Candara" pitchFamily="34" charset="0"/>
              </a:rPr>
              <a:t> Behind the neck of the pancreas,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the splenic vein </a:t>
            </a:r>
            <a:r>
              <a:rPr lang="en-US" sz="2000" i="1" dirty="0" smtClean="0">
                <a:latin typeface="Candara" pitchFamily="34" charset="0"/>
              </a:rPr>
              <a:t>joins the </a:t>
            </a:r>
            <a:r>
              <a:rPr lang="en-US" sz="2000" b="1" i="1" dirty="0" smtClean="0">
                <a:solidFill>
                  <a:srgbClr val="0033CC"/>
                </a:solidFill>
                <a:latin typeface="Candara" pitchFamily="34" charset="0"/>
              </a:rPr>
              <a:t>superior mesenteric vein </a:t>
            </a:r>
            <a:r>
              <a:rPr lang="en-US" sz="2000" i="1" dirty="0" smtClean="0">
                <a:latin typeface="Candara" pitchFamily="34" charset="0"/>
              </a:rPr>
              <a:t>to form </a:t>
            </a:r>
            <a:r>
              <a:rPr lang="en-US" sz="2400" b="1" i="1" u="sng" dirty="0" smtClean="0">
                <a:solidFill>
                  <a:srgbClr val="0033CC"/>
                </a:solidFill>
                <a:latin typeface="Candara" pitchFamily="34" charset="0"/>
              </a:rPr>
              <a:t>the portal vein</a:t>
            </a:r>
            <a:r>
              <a:rPr lang="en-US" sz="2000" i="1" dirty="0" smtClean="0">
                <a:latin typeface="Candara" pitchFamily="34" charset="0"/>
              </a:rPr>
              <a:t>.</a:t>
            </a:r>
            <a:endParaRPr lang="en-US" sz="2000" i="1" dirty="0"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" y="924580"/>
            <a:ext cx="1142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 smtClean="0">
                <a:solidFill>
                  <a:srgbClr val="0033CC"/>
                </a:solidFill>
                <a:latin typeface="Candara" pitchFamily="34" charset="0"/>
              </a:rPr>
              <a:t>Veins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7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http://3.bp.blogspot.com/-b3luw_iF-pY/TWTT5AVnK_I/AAAAAAAABPY/OQRkitev0zo/s1600/Arterial+supply+and+venous+drainage+of+the+pancreas+and+spleen.jpg"/>
          <p:cNvPicPr>
            <a:picLocks noChangeAspect="1" noChangeArrowheads="1"/>
          </p:cNvPicPr>
          <p:nvPr/>
        </p:nvPicPr>
        <p:blipFill>
          <a:blip r:embed="rId2" cstate="print"/>
          <a:srcRect l="46061"/>
          <a:stretch>
            <a:fillRect/>
          </a:stretch>
        </p:blipFill>
        <p:spPr bwMode="auto">
          <a:xfrm>
            <a:off x="3886200" y="609600"/>
            <a:ext cx="4864361" cy="4779645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sp>
        <p:nvSpPr>
          <p:cNvPr id="10" name="مستطيل 1"/>
          <p:cNvSpPr/>
          <p:nvPr/>
        </p:nvSpPr>
        <p:spPr>
          <a:xfrm>
            <a:off x="123796" y="177225"/>
            <a:ext cx="1400204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Spleen</a:t>
            </a:r>
            <a:endParaRPr lang="ar-IQ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23828" y="1524000"/>
            <a:ext cx="41433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i="1" dirty="0" smtClean="0">
                <a:latin typeface="Candara" pitchFamily="34" charset="0"/>
              </a:rPr>
              <a:t>The lymph vessels emerge from the </a:t>
            </a:r>
            <a:r>
              <a:rPr lang="en-US" sz="2000" i="1" dirty="0" err="1" smtClean="0">
                <a:latin typeface="Candara" pitchFamily="34" charset="0"/>
              </a:rPr>
              <a:t>hilum</a:t>
            </a:r>
            <a:r>
              <a:rPr lang="en-US" sz="2000" i="1" dirty="0" smtClean="0">
                <a:latin typeface="Candara" pitchFamily="34" charset="0"/>
              </a:rPr>
              <a:t> and pass through a few lymph nodes along the course of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US" sz="2000" b="1" i="1" dirty="0" err="1" smtClean="0">
                <a:solidFill>
                  <a:srgbClr val="FF0000"/>
                </a:solidFill>
                <a:latin typeface="Candara" pitchFamily="34" charset="0"/>
              </a:rPr>
              <a:t>splenic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 artery </a:t>
            </a:r>
            <a:r>
              <a:rPr lang="en-US" sz="2000" i="1" dirty="0" smtClean="0">
                <a:latin typeface="Candara" pitchFamily="34" charset="0"/>
              </a:rPr>
              <a:t>and then drain into </a:t>
            </a:r>
            <a:r>
              <a:rPr lang="en-US" sz="2000" b="1" i="1" dirty="0" smtClean="0">
                <a:solidFill>
                  <a:srgbClr val="00B050"/>
                </a:solidFill>
                <a:latin typeface="Candara" pitchFamily="34" charset="0"/>
              </a:rPr>
              <a:t>the celiac nodes.</a:t>
            </a:r>
            <a:endParaRPr lang="en-US" sz="2000" b="1" i="1" dirty="0">
              <a:solidFill>
                <a:srgbClr val="00B050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909935"/>
            <a:ext cx="2274020" cy="46166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CC00"/>
                </a:solidFill>
                <a:latin typeface="Candara" pitchFamily="34" charset="0"/>
              </a:rPr>
              <a:t>Lymph Drainage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5000" r="44922" b="30625"/>
          <a:stretch>
            <a:fillRect/>
          </a:stretch>
        </p:blipFill>
        <p:spPr bwMode="auto">
          <a:xfrm>
            <a:off x="5453034" y="152400"/>
            <a:ext cx="2852766" cy="3050264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Sunday 28 March 2021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b="1" smtClean="0">
                <a:solidFill>
                  <a:srgbClr val="FF0000"/>
                </a:solidFill>
              </a:rPr>
              <a:pPr/>
              <a:t>8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Qais Afar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123796" y="177225"/>
            <a:ext cx="1400204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Spleen</a:t>
            </a:r>
            <a:endParaRPr lang="ar-IQ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10" name="مستطيل 2"/>
          <p:cNvSpPr/>
          <p:nvPr/>
        </p:nvSpPr>
        <p:spPr>
          <a:xfrm>
            <a:off x="152400" y="3962400"/>
            <a:ext cx="4000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i="1" dirty="0" smtClean="0">
                <a:latin typeface="Candara" pitchFamily="34" charset="0"/>
              </a:rPr>
              <a:t>The nerves accompany </a:t>
            </a:r>
            <a:r>
              <a:rPr lang="en-US" sz="2000" b="1" i="1" dirty="0" smtClean="0">
                <a:solidFill>
                  <a:srgbClr val="FF0000"/>
                </a:solidFill>
                <a:latin typeface="Candara" pitchFamily="34" charset="0"/>
              </a:rPr>
              <a:t>the splenic artery</a:t>
            </a:r>
            <a:r>
              <a:rPr lang="en-US" sz="2000" i="1" dirty="0" smtClean="0">
                <a:latin typeface="Candara" pitchFamily="34" charset="0"/>
              </a:rPr>
              <a:t> and are derived from the 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celiac plexus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3743" y="3352800"/>
            <a:ext cx="1883657" cy="46166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Nerve Supply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6367" t="36563" r="44922" b="10937"/>
          <a:stretch>
            <a:fillRect/>
          </a:stretch>
        </p:blipFill>
        <p:spPr bwMode="auto">
          <a:xfrm>
            <a:off x="5486400" y="3429000"/>
            <a:ext cx="2743200" cy="3135086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Sunday 28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152400" y="61722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6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9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76200"/>
            <a:ext cx="286745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 smtClean="0">
                <a:solidFill>
                  <a:srgbClr val="FF0000"/>
                </a:solidFill>
                <a:latin typeface="Candara" pitchFamily="34" charset="0"/>
              </a:rPr>
              <a:t>Rupture of Spleen</a:t>
            </a:r>
            <a:endParaRPr lang="en-GB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762000"/>
            <a:ext cx="3962400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ndara" pitchFamily="34" charset="0"/>
              </a:rPr>
              <a:t>Although well protected by </a:t>
            </a:r>
            <a:r>
              <a:rPr lang="en-GB" sz="2000" b="1" i="1" dirty="0" smtClean="0">
                <a:latin typeface="Candara" pitchFamily="34" charset="0"/>
              </a:rPr>
              <a:t>the 9th-12th ribs </a:t>
            </a:r>
            <a:r>
              <a:rPr lang="en-GB" sz="2000" i="1" dirty="0" smtClean="0">
                <a:latin typeface="Candara" pitchFamily="34" charset="0"/>
              </a:rPr>
              <a:t>,the spleen is the most </a:t>
            </a:r>
            <a:r>
              <a:rPr lang="en-GB" sz="2000" b="1" i="1" dirty="0" smtClean="0">
                <a:latin typeface="Candara" pitchFamily="34" charset="0"/>
              </a:rPr>
              <a:t>frequently injured organ in the abdomen</a:t>
            </a:r>
            <a:r>
              <a:rPr lang="en-GB" sz="2000" i="1" dirty="0" smtClean="0">
                <a:latin typeface="Candara" pitchFamily="34" charset="0"/>
              </a:rPr>
              <a:t>. Severe blows on the left side may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fracture one or more of these ribs</a:t>
            </a:r>
            <a:r>
              <a:rPr lang="en-GB" sz="2000" i="1" dirty="0" smtClean="0">
                <a:latin typeface="Candara" pitchFamily="34" charset="0"/>
              </a:rPr>
              <a:t>, resulting in sharp bone fragments that may </a:t>
            </a:r>
            <a:r>
              <a:rPr lang="en-GB" sz="2000" b="1" i="1" dirty="0" smtClean="0">
                <a:latin typeface="Candara" pitchFamily="34" charset="0"/>
              </a:rPr>
              <a:t>lacerate the spleen</a:t>
            </a:r>
            <a:r>
              <a:rPr lang="en-GB" sz="2000" i="1" dirty="0" smtClean="0">
                <a:latin typeface="Candara" pitchFamily="34" charset="0"/>
              </a:rPr>
              <a:t>. In addition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, blunt trauma </a:t>
            </a:r>
            <a:r>
              <a:rPr lang="en-GB" sz="2000" i="1" dirty="0" smtClean="0">
                <a:latin typeface="Candara" pitchFamily="34" charset="0"/>
              </a:rPr>
              <a:t>to other regions of the abdomen that cause a sudden, marked increase in intra-abdominal pressure can cause </a:t>
            </a:r>
            <a:r>
              <a:rPr lang="en-GB" sz="2000" b="1" i="1" dirty="0" smtClean="0">
                <a:latin typeface="Candara" pitchFamily="34" charset="0"/>
              </a:rPr>
              <a:t>the thin fibrous capsule and overlying peritoneum of the spleen to rupture</a:t>
            </a:r>
            <a:r>
              <a:rPr lang="en-GB" sz="2000" i="1" dirty="0" smtClean="0">
                <a:latin typeface="Candara" pitchFamily="34" charset="0"/>
              </a:rPr>
              <a:t>, disrupting its soft pulp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(ruptured spleen). </a:t>
            </a:r>
            <a:r>
              <a:rPr lang="en-GB" sz="2000" i="1" dirty="0" smtClean="0">
                <a:latin typeface="Candara" pitchFamily="34" charset="0"/>
              </a:rPr>
              <a:t>If ruptured, there is profuse bleeding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(intraperitoneal hemorrhage) and shock.</a:t>
            </a:r>
            <a:endParaRPr lang="en-GB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7" name="مستطيل 1"/>
          <p:cNvSpPr/>
          <p:nvPr/>
        </p:nvSpPr>
        <p:spPr>
          <a:xfrm>
            <a:off x="123796" y="76200"/>
            <a:ext cx="1400204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Spleen</a:t>
            </a:r>
            <a:endParaRPr lang="ar-IQ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2050" name="Picture 2" descr="https://farm4.staticflickr.com/3521/3305698122_3e990b61b3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914400"/>
            <a:ext cx="4775200" cy="35814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93589A2FBBA34BA98C023B96F7816A" ma:contentTypeVersion="3" ma:contentTypeDescription="Create a new document." ma:contentTypeScope="" ma:versionID="724ac0f1ab59d04f97224bea12c4b66f">
  <xsd:schema xmlns:xsd="http://www.w3.org/2001/XMLSchema" xmlns:xs="http://www.w3.org/2001/XMLSchema" xmlns:p="http://schemas.microsoft.com/office/2006/metadata/properties" xmlns:ns2="0c8efdef-a088-4c17-a3f9-aa421808d996" targetNamespace="http://schemas.microsoft.com/office/2006/metadata/properties" ma:root="true" ma:fieldsID="d70d22f63a714fcac0e6097903067d42" ns2:_="">
    <xsd:import namespace="0c8efdef-a088-4c17-a3f9-aa421808d9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efdef-a088-4c17-a3f9-aa421808d9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DA1CE8-D02E-45B3-95AF-CB96D53887A1}"/>
</file>

<file path=customXml/itemProps2.xml><?xml version="1.0" encoding="utf-8"?>
<ds:datastoreItem xmlns:ds="http://schemas.openxmlformats.org/officeDocument/2006/customXml" ds:itemID="{A2F7A50D-68B5-40DA-B228-B6405DB288CD}"/>
</file>

<file path=customXml/itemProps3.xml><?xml version="1.0" encoding="utf-8"?>
<ds:datastoreItem xmlns:ds="http://schemas.openxmlformats.org/officeDocument/2006/customXml" ds:itemID="{87F69602-43BE-404A-8517-A9269C2374F4}"/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2698</Words>
  <Application>Microsoft Office PowerPoint</Application>
  <PresentationFormat>On-screen Show (4:3)</PresentationFormat>
  <Paragraphs>280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Ayman</dc:creator>
  <cp:lastModifiedBy>Maher</cp:lastModifiedBy>
  <cp:revision>57</cp:revision>
  <dcterms:created xsi:type="dcterms:W3CDTF">2006-08-16T00:00:00Z</dcterms:created>
  <dcterms:modified xsi:type="dcterms:W3CDTF">2021-03-27T15:19:38Z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0x0101001293589A2FBBA34BA98C023B96F7816A</vt:lpwstr>
  </property>
</Properties>
</file>