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RSM-2</a:t>
            </a:r>
            <a:br>
              <a:rPr lang="en-US" dirty="0"/>
            </a:br>
            <a:r>
              <a:rPr lang="en-US" cap="none" dirty="0" smtClean="0"/>
              <a:t>obstructive lung (airway) diseases-1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324" y="5258993"/>
            <a:ext cx="9144000" cy="1309255"/>
          </a:xfrm>
        </p:spPr>
        <p:txBody>
          <a:bodyPr/>
          <a:lstStyle/>
          <a:p>
            <a:pPr algn="r"/>
            <a:r>
              <a:rPr lang="en-US" dirty="0" err="1" smtClean="0"/>
              <a:t>Dr.Eman</a:t>
            </a:r>
            <a:r>
              <a:rPr lang="en-US" dirty="0" smtClean="0"/>
              <a:t> </a:t>
            </a:r>
            <a:r>
              <a:rPr lang="en-US" dirty="0" err="1" smtClean="0"/>
              <a:t>Kreishan,M.D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18-10-2022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36"/>
            <a:ext cx="9784080" cy="42062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Panacinar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panlobular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emphysema: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acini are uniformly enlarged, from the level of the respiratory bronchiole to the </a:t>
            </a:r>
            <a:r>
              <a:rPr lang="en-US" dirty="0" smtClean="0">
                <a:solidFill>
                  <a:schemeClr val="bg1"/>
                </a:solidFill>
              </a:rPr>
              <a:t>terminal </a:t>
            </a:r>
            <a:r>
              <a:rPr lang="en-US" dirty="0">
                <a:solidFill>
                  <a:schemeClr val="bg1"/>
                </a:solidFill>
              </a:rPr>
              <a:t>blind alveoli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panacinar</a:t>
            </a:r>
            <a:r>
              <a:rPr lang="en-US" dirty="0">
                <a:solidFill>
                  <a:schemeClr val="bg1"/>
                </a:solidFill>
              </a:rPr>
              <a:t> emphysema occurs more commonly in the lower lung zones and is associated with </a:t>
            </a:r>
            <a:r>
              <a:rPr lang="el-GR" dirty="0">
                <a:solidFill>
                  <a:schemeClr val="bg1"/>
                </a:solidFill>
              </a:rPr>
              <a:t>α1-</a:t>
            </a:r>
            <a:r>
              <a:rPr lang="en-US" dirty="0">
                <a:solidFill>
                  <a:schemeClr val="bg1"/>
                </a:solidFill>
              </a:rPr>
              <a:t>anti-trypsin </a:t>
            </a:r>
            <a:r>
              <a:rPr lang="en-US" dirty="0" smtClean="0">
                <a:solidFill>
                  <a:schemeClr val="bg1"/>
                </a:solidFill>
              </a:rPr>
              <a:t>deficiency.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13" t="32110" r="19546" b="10643"/>
          <a:stretch/>
        </p:blipFill>
        <p:spPr>
          <a:xfrm>
            <a:off x="9051235" y="3459091"/>
            <a:ext cx="3140765" cy="33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09" y="1792936"/>
            <a:ext cx="11572177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Distal acinar (</a:t>
            </a:r>
            <a:r>
              <a:rPr lang="en-US" dirty="0" err="1">
                <a:solidFill>
                  <a:schemeClr val="bg1"/>
                </a:solidFill>
              </a:rPr>
              <a:t>paraseptal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emphysema: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proximal portion of the acinus is normal but the distal part is primarily involved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emphysema is more striking adjacent to the pleura, along the lobular connective tissue septa, and at the margins of the lobules.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occurs adjacent to areas of fibrosis, scarring, or atelectasis and is usually more severe in the upper half of the lungs</a:t>
            </a:r>
          </a:p>
        </p:txBody>
      </p:sp>
      <p:pic>
        <p:nvPicPr>
          <p:cNvPr id="1026" name="Picture 2" descr="Types of Emphysema – Histopathology.g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39" y="4479235"/>
            <a:ext cx="3373761" cy="23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Irregular </a:t>
            </a:r>
            <a:r>
              <a:rPr lang="en-US" dirty="0" smtClean="0">
                <a:solidFill>
                  <a:schemeClr val="bg1"/>
                </a:solidFill>
              </a:rPr>
              <a:t>emphysema: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acinus </a:t>
            </a:r>
            <a:r>
              <a:rPr lang="en-US" dirty="0">
                <a:solidFill>
                  <a:schemeClr val="bg1"/>
                </a:solidFill>
              </a:rPr>
              <a:t>is irregularly involved, is almost invariably associated with scarring, such as that </a:t>
            </a:r>
            <a:r>
              <a:rPr lang="en-US" dirty="0" smtClean="0">
                <a:solidFill>
                  <a:schemeClr val="bg1"/>
                </a:solidFill>
              </a:rPr>
              <a:t>resulting </a:t>
            </a:r>
            <a:r>
              <a:rPr lang="en-US" dirty="0">
                <a:solidFill>
                  <a:schemeClr val="bg1"/>
                </a:solidFill>
              </a:rPr>
              <a:t>from healed inflammatory diseases.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Although clinically </a:t>
            </a:r>
            <a:r>
              <a:rPr lang="en-US" dirty="0">
                <a:solidFill>
                  <a:schemeClr val="bg1"/>
                </a:solidFill>
              </a:rPr>
              <a:t>asymptomatic, this may be the most common form of emphysema</a:t>
            </a:r>
          </a:p>
        </p:txBody>
      </p:sp>
      <p:pic>
        <p:nvPicPr>
          <p:cNvPr id="2050" name="Picture 2" descr="Emphys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6" y="3775799"/>
            <a:ext cx="3919192" cy="29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57" t="30299" r="51426" b="35825"/>
          <a:stretch/>
        </p:blipFill>
        <p:spPr>
          <a:xfrm>
            <a:off x="3299792" y="2033663"/>
            <a:ext cx="6930888" cy="4645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8354" y="5894769"/>
            <a:ext cx="273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leukotriene B4, IL-8, TNF,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48939" y="5075583"/>
            <a:ext cx="1616765" cy="728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9390" y="3340717"/>
            <a:ext cx="2855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**bacterial </a:t>
            </a:r>
            <a:r>
              <a:rPr lang="en-US" sz="2000" b="1" dirty="0">
                <a:solidFill>
                  <a:schemeClr val="bg1"/>
                </a:solidFill>
              </a:rPr>
              <a:t>and/or viral infections cause acute exacerbations.</a:t>
            </a:r>
          </a:p>
        </p:txBody>
      </p:sp>
    </p:spTree>
    <p:extLst>
      <p:ext uri="{BB962C8B-B14F-4D97-AF65-F5344CB8AC3E}">
        <p14:creationId xmlns:p14="http://schemas.microsoft.com/office/powerpoint/2010/main" val="17883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</a:t>
            </a:r>
            <a:r>
              <a:rPr lang="en-US" dirty="0" smtClean="0"/>
              <a:t>1-anti-trypsin </a:t>
            </a:r>
            <a:r>
              <a:rPr lang="en-US" dirty="0"/>
              <a:t>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1792936"/>
            <a:ext cx="10986053" cy="506506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α1-</a:t>
            </a:r>
            <a:r>
              <a:rPr lang="en-US" dirty="0">
                <a:solidFill>
                  <a:schemeClr val="bg1"/>
                </a:solidFill>
              </a:rPr>
              <a:t>anti-trypsin, normally present in serum, tissue fluids, and macrophages, is a major inhibitor of proteases (particularly elastase) secreted by neutrophils during inflammation.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α1-</a:t>
            </a:r>
            <a:r>
              <a:rPr lang="en-US" dirty="0">
                <a:solidFill>
                  <a:schemeClr val="bg1"/>
                </a:solidFill>
              </a:rPr>
              <a:t>anti-trypsin is encoded by a gene in the proteinase inhibitor (Pi) locus on chromosome </a:t>
            </a:r>
            <a:r>
              <a:rPr lang="en-US" dirty="0" smtClean="0">
                <a:solidFill>
                  <a:schemeClr val="bg1"/>
                </a:solidFill>
              </a:rPr>
              <a:t>14.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Protease-mediated damage of extracellular matrix has a central role in the airway obstruction seen in </a:t>
            </a:r>
            <a:r>
              <a:rPr lang="en-US" dirty="0" smtClean="0">
                <a:solidFill>
                  <a:schemeClr val="bg1"/>
                </a:solidFill>
              </a:rPr>
              <a:t>emphysema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Small </a:t>
            </a:r>
            <a:r>
              <a:rPr lang="en-US" dirty="0">
                <a:solidFill>
                  <a:schemeClr val="bg1"/>
                </a:solidFill>
              </a:rPr>
              <a:t>airways are normally held open by the elastic recoil of the lung parenchyma, and the loss of elastic tissue in the walls of alveoli that surround respiratory </a:t>
            </a:r>
            <a:r>
              <a:rPr lang="en-US" dirty="0" smtClean="0">
                <a:solidFill>
                  <a:schemeClr val="bg1"/>
                </a:solidFill>
              </a:rPr>
              <a:t>bronchioles </a:t>
            </a:r>
            <a:r>
              <a:rPr lang="en-US" dirty="0">
                <a:solidFill>
                  <a:schemeClr val="bg1"/>
                </a:solidFill>
              </a:rPr>
              <a:t>reduces radial traction and thus causes the respiratory bronchioles to collapse during expiration</a:t>
            </a:r>
          </a:p>
        </p:txBody>
      </p:sp>
    </p:spTree>
    <p:extLst>
      <p:ext uri="{BB962C8B-B14F-4D97-AF65-F5344CB8AC3E}">
        <p14:creationId xmlns:p14="http://schemas.microsoft.com/office/powerpoint/2010/main" val="24267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pic>
        <p:nvPicPr>
          <p:cNvPr id="3074" name="Picture 2" descr="An external file that holds a picture, illustration, etc.&#10;Object name is copd-3-193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2" y="3117848"/>
            <a:ext cx="2335851" cy="34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7221" y="1993727"/>
            <a:ext cx="7986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Gross: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Hyperinflation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or ballooning due to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entrapment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the air from airway obstruction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20941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Histology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marked </a:t>
            </a:r>
            <a:r>
              <a:rPr lang="en-US" b="1" dirty="0">
                <a:solidFill>
                  <a:schemeClr val="bg1"/>
                </a:solidFill>
              </a:rPr>
              <a:t>enlargement of the air spaces, with destruction of alveolar septa but without fibrosis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593" t="29393" r="22704" b="28940"/>
          <a:stretch/>
        </p:blipFill>
        <p:spPr>
          <a:xfrm>
            <a:off x="7620000" y="3511216"/>
            <a:ext cx="360459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2011680"/>
            <a:ext cx="10435456" cy="457780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Dyspnea.</a:t>
            </a:r>
          </a:p>
          <a:p>
            <a:r>
              <a:rPr lang="en-US" dirty="0">
                <a:solidFill>
                  <a:schemeClr val="bg1"/>
                </a:solidFill>
              </a:rPr>
              <a:t>In patients with underlying chronic bronchitis or chronic asthmatic bronchitis, cough and wheezing may be the initial </a:t>
            </a:r>
            <a:r>
              <a:rPr lang="en-US" dirty="0" smtClean="0">
                <a:solidFill>
                  <a:schemeClr val="bg1"/>
                </a:solidFill>
              </a:rPr>
              <a:t>complaints.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Weight loss.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23" y="514184"/>
            <a:ext cx="5940634" cy="420624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The classic presentation of emphysema with 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1. no </a:t>
            </a:r>
            <a:r>
              <a:rPr lang="en-US" b="1" dirty="0">
                <a:solidFill>
                  <a:schemeClr val="bg1"/>
                </a:solidFill>
              </a:rPr>
              <a:t>“bronchitic” component is one in which the patient is barrel-chested and dyspneic, with obviously prolonged expiration, sitting forward in a hunched-over position</a:t>
            </a:r>
            <a:r>
              <a:rPr lang="en-US" b="1" dirty="0" smtClean="0">
                <a:solidFill>
                  <a:schemeClr val="bg1"/>
                </a:solidFill>
              </a:rPr>
              <a:t>, called</a:t>
            </a:r>
            <a:r>
              <a:rPr lang="en-US" b="1" dirty="0">
                <a:solidFill>
                  <a:schemeClr val="bg1"/>
                </a:solidFill>
              </a:rPr>
              <a:t>’’ pink </a:t>
            </a:r>
            <a:r>
              <a:rPr lang="en-US" b="1" dirty="0" smtClean="0">
                <a:solidFill>
                  <a:schemeClr val="bg1"/>
                </a:solidFill>
              </a:rPr>
              <a:t>puffers.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BLUE BLOATER vs PINK PUFFER - MEDiz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8"/>
          <a:stretch/>
        </p:blipFill>
        <p:spPr bwMode="auto">
          <a:xfrm>
            <a:off x="8300297" y="3073281"/>
            <a:ext cx="1755263" cy="32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LUE BLOATER vs PINK PUFFER - MEDiz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4"/>
          <a:stretch/>
        </p:blipFill>
        <p:spPr bwMode="auto">
          <a:xfrm>
            <a:off x="2220685" y="3073281"/>
            <a:ext cx="1783364" cy="32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9085" y="518736"/>
            <a:ext cx="44685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2. With </a:t>
            </a:r>
            <a:r>
              <a:rPr lang="en-US" sz="2000" b="1" dirty="0">
                <a:solidFill>
                  <a:schemeClr val="bg1"/>
                </a:solidFill>
              </a:rPr>
              <a:t>pronounced chronic bronchitis and a history of recurrent infections. Dyspnea usually is less prominent, and in the absence of increased respiratory drive the patient retains carbon dioxide, becoming hypoxic and often </a:t>
            </a:r>
            <a:r>
              <a:rPr lang="en-US" sz="2000" b="1" dirty="0" smtClean="0">
                <a:solidFill>
                  <a:schemeClr val="bg1"/>
                </a:solidFill>
              </a:rPr>
              <a:t>cyanotic ‘’blue </a:t>
            </a:r>
            <a:r>
              <a:rPr lang="en-US" sz="2000" b="1" dirty="0">
                <a:solidFill>
                  <a:schemeClr val="bg1"/>
                </a:solidFill>
              </a:rPr>
              <a:t>bloaters.”</a:t>
            </a:r>
          </a:p>
        </p:txBody>
      </p:sp>
    </p:spTree>
    <p:extLst>
      <p:ext uri="{BB962C8B-B14F-4D97-AF65-F5344CB8AC3E}">
        <p14:creationId xmlns:p14="http://schemas.microsoft.com/office/powerpoint/2010/main" val="10866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conditions related to emphysema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Compensatory </a:t>
            </a:r>
            <a:r>
              <a:rPr lang="en-US" dirty="0" smtClean="0">
                <a:solidFill>
                  <a:schemeClr val="bg1"/>
                </a:solidFill>
              </a:rPr>
              <a:t>emphysema: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describes the dilation of </a:t>
            </a:r>
            <a:r>
              <a:rPr lang="en-US" dirty="0" smtClean="0">
                <a:solidFill>
                  <a:schemeClr val="bg1"/>
                </a:solidFill>
              </a:rPr>
              <a:t>residual </a:t>
            </a:r>
            <a:r>
              <a:rPr lang="en-US" dirty="0">
                <a:solidFill>
                  <a:schemeClr val="bg1"/>
                </a:solidFill>
              </a:rPr>
              <a:t>alveoli in response to loss of lung substance </a:t>
            </a:r>
            <a:r>
              <a:rPr lang="en-US" dirty="0" smtClean="0">
                <a:solidFill>
                  <a:schemeClr val="bg1"/>
                </a:solidFill>
              </a:rPr>
              <a:t>elsewhere</a:t>
            </a:r>
            <a:r>
              <a:rPr lang="en-US" dirty="0">
                <a:solidFill>
                  <a:schemeClr val="bg1"/>
                </a:solidFill>
              </a:rPr>
              <a:t>, such as occurs after surgical removal of a diseased lung or </a:t>
            </a:r>
            <a:r>
              <a:rPr lang="en-US" dirty="0" smtClean="0">
                <a:solidFill>
                  <a:schemeClr val="bg1"/>
                </a:solidFill>
              </a:rPr>
              <a:t>lobe.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Obstructive </a:t>
            </a:r>
            <a:r>
              <a:rPr lang="en-US" dirty="0" err="1">
                <a:solidFill>
                  <a:schemeClr val="bg1"/>
                </a:solidFill>
              </a:rPr>
              <a:t>overinflation</a:t>
            </a:r>
            <a:r>
              <a:rPr lang="en-US" dirty="0">
                <a:solidFill>
                  <a:schemeClr val="bg1"/>
                </a:solidFill>
              </a:rPr>
              <a:t> refers to expansion of the lung due to air trapping. A common cause is subtotal </a:t>
            </a:r>
            <a:r>
              <a:rPr lang="en-US" dirty="0" smtClean="0">
                <a:solidFill>
                  <a:schemeClr val="bg1"/>
                </a:solidFill>
              </a:rPr>
              <a:t>obstruction </a:t>
            </a:r>
            <a:r>
              <a:rPr lang="en-US" dirty="0">
                <a:solidFill>
                  <a:schemeClr val="bg1"/>
                </a:solidFill>
              </a:rPr>
              <a:t>of an airway by a tumor or foreign object.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structive Lung Dise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2" y="2580436"/>
            <a:ext cx="4964872" cy="35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913248"/>
            <a:ext cx="9263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3. Bullous emphysema refers to any form of emphysema that produces large </a:t>
            </a:r>
            <a:r>
              <a:rPr lang="en-US" sz="2000" b="1" dirty="0" err="1">
                <a:solidFill>
                  <a:schemeClr val="bg1"/>
                </a:solidFill>
              </a:rPr>
              <a:t>subpleural</a:t>
            </a:r>
            <a:r>
              <a:rPr lang="en-US" sz="2000" b="1" dirty="0">
                <a:solidFill>
                  <a:schemeClr val="bg1"/>
                </a:solidFill>
              </a:rPr>
              <a:t> blebs or bullae (spaces &gt;1 cm), on occasion they may rupture, leading to pneumothorax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76" t="20335" r="28917" b="29122"/>
          <a:stretch/>
        </p:blipFill>
        <p:spPr>
          <a:xfrm>
            <a:off x="1895061" y="461379"/>
            <a:ext cx="8282609" cy="53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961321"/>
            <a:ext cx="10549677" cy="461440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4. Mediastinal (interstitial) </a:t>
            </a:r>
            <a:r>
              <a:rPr lang="en-US" dirty="0" smtClean="0">
                <a:solidFill>
                  <a:schemeClr val="bg1"/>
                </a:solidFill>
              </a:rPr>
              <a:t>emphysema:</a:t>
            </a:r>
          </a:p>
          <a:p>
            <a:r>
              <a:rPr lang="en-US" dirty="0">
                <a:solidFill>
                  <a:schemeClr val="bg1"/>
                </a:solidFill>
              </a:rPr>
              <a:t>is caused by entry of air into the </a:t>
            </a:r>
            <a:r>
              <a:rPr lang="en-US" dirty="0" err="1">
                <a:solidFill>
                  <a:schemeClr val="bg1"/>
                </a:solidFill>
              </a:rPr>
              <a:t>interstitium</a:t>
            </a:r>
            <a:r>
              <a:rPr lang="en-US" dirty="0">
                <a:solidFill>
                  <a:schemeClr val="bg1"/>
                </a:solidFill>
              </a:rPr>
              <a:t> of the lung, from where it may track to the mediastinum and sometimes the </a:t>
            </a:r>
            <a:r>
              <a:rPr lang="en-US" dirty="0" smtClean="0">
                <a:solidFill>
                  <a:schemeClr val="bg1"/>
                </a:solidFill>
              </a:rPr>
              <a:t>subcutaneous </a:t>
            </a:r>
            <a:r>
              <a:rPr lang="en-US" dirty="0">
                <a:solidFill>
                  <a:schemeClr val="bg1"/>
                </a:solidFill>
              </a:rPr>
              <a:t>tissue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 may </a:t>
            </a:r>
            <a:r>
              <a:rPr lang="en-US" dirty="0" smtClean="0">
                <a:solidFill>
                  <a:schemeClr val="bg1"/>
                </a:solidFill>
              </a:rPr>
              <a:t>occur: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spontaneously if a sudden increase in intraalveolar pressure (as with vomiting or violent coughing) produces alveolar </a:t>
            </a:r>
            <a:r>
              <a:rPr lang="en-US" dirty="0" smtClean="0">
                <a:solidFill>
                  <a:schemeClr val="bg1"/>
                </a:solidFill>
              </a:rPr>
              <a:t>rupture.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whooping cough.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patients on respirators who have partial bronchiolar obstruction or in individuals with a </a:t>
            </a:r>
            <a:r>
              <a:rPr lang="en-US" dirty="0" smtClean="0">
                <a:solidFill>
                  <a:schemeClr val="bg1"/>
                </a:solidFill>
              </a:rPr>
              <a:t>perforating </a:t>
            </a:r>
            <a:r>
              <a:rPr lang="en-US" dirty="0">
                <a:solidFill>
                  <a:schemeClr val="bg1"/>
                </a:solidFill>
              </a:rPr>
              <a:t>injury (e.g., a fractured </a:t>
            </a:r>
            <a:r>
              <a:rPr lang="en-US" dirty="0" smtClean="0">
                <a:solidFill>
                  <a:schemeClr val="bg1"/>
                </a:solidFill>
              </a:rPr>
              <a:t>rib).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(subcutaneous emphysema</a:t>
            </a:r>
            <a:r>
              <a:rPr lang="en-US" dirty="0" smtClean="0">
                <a:solidFill>
                  <a:schemeClr val="bg1"/>
                </a:solidFill>
              </a:rPr>
              <a:t>):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Severe Subcutaneous Emphysema | NE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26" y="166062"/>
            <a:ext cx="5849566" cy="20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OBSTRUCTIVE VERSUS RESTRICTIVE PULMONARY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Diffuse pulmonary diseases can be classified into two categories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(1) obstructive (airway) disease, characterized by an increase in resistance to air flow caused by partial or complete obstruction at any </a:t>
            </a:r>
            <a:r>
              <a:rPr lang="en-US" dirty="0" smtClean="0">
                <a:solidFill>
                  <a:schemeClr val="bg1"/>
                </a:solidFill>
              </a:rPr>
              <a:t>level.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(2) restrictive disease, characterized by reduced expansion of lung parenchyma and decreased total lung capacity.</a:t>
            </a:r>
          </a:p>
        </p:txBody>
      </p:sp>
    </p:spTree>
    <p:extLst>
      <p:ext uri="{BB962C8B-B14F-4D97-AF65-F5344CB8AC3E}">
        <p14:creationId xmlns:p14="http://schemas.microsoft.com/office/powerpoint/2010/main" val="7460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67" y="423365"/>
            <a:ext cx="9784080" cy="1508760"/>
          </a:xfrm>
        </p:spPr>
        <p:txBody>
          <a:bodyPr/>
          <a:lstStyle/>
          <a:p>
            <a:r>
              <a:rPr lang="en-US" dirty="0"/>
              <a:t>Pulmonary function tests (PFTs)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398" y="2828593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Pulmonary function tests (PFTs) are noninvasive tests that show how well the lungs are working.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Spirometry.</a:t>
            </a:r>
            <a:r>
              <a:rPr lang="en-US" dirty="0">
                <a:solidFill>
                  <a:schemeClr val="bg1"/>
                </a:solidFill>
              </a:rPr>
              <a:t> A spirometer is a device with a mouthpiece hooked up to a small electronic machine.</a:t>
            </a:r>
          </a:p>
          <a:p>
            <a:r>
              <a:rPr lang="en-US" dirty="0">
                <a:solidFill>
                  <a:schemeClr val="bg1"/>
                </a:solidFill>
              </a:rPr>
              <a:t>The tests measure lung volume, capacity, rates of flow, and gas exchange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Forced vital capacity (FVC).</a:t>
            </a:r>
            <a:r>
              <a:rPr lang="en-US" dirty="0">
                <a:solidFill>
                  <a:schemeClr val="bg1"/>
                </a:solidFill>
              </a:rPr>
              <a:t> This is the amount of air exhaled forcefully and quickly after inhaling as much as you can.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Forced expiratory volume (FEV).</a:t>
            </a:r>
            <a:r>
              <a:rPr lang="en-US" dirty="0">
                <a:solidFill>
                  <a:schemeClr val="bg1"/>
                </a:solidFill>
              </a:rPr>
              <a:t> This is the amount of air expired during the first, second, and third seconds of the FVC test.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piromete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510" y="0"/>
            <a:ext cx="2933489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01560"/>
              </p:ext>
            </p:extLst>
          </p:nvPr>
        </p:nvGraphicFramePr>
        <p:xfrm>
          <a:off x="1202919" y="2402692"/>
          <a:ext cx="8927547" cy="2580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5849">
                  <a:extLst>
                    <a:ext uri="{9D8B030D-6E8A-4147-A177-3AD203B41FA5}">
                      <a16:colId xmlns:a16="http://schemas.microsoft.com/office/drawing/2014/main" val="2433924024"/>
                    </a:ext>
                  </a:extLst>
                </a:gridCol>
                <a:gridCol w="2975849">
                  <a:extLst>
                    <a:ext uri="{9D8B030D-6E8A-4147-A177-3AD203B41FA5}">
                      <a16:colId xmlns:a16="http://schemas.microsoft.com/office/drawing/2014/main" val="3006533236"/>
                    </a:ext>
                  </a:extLst>
                </a:gridCol>
                <a:gridCol w="2975849">
                  <a:extLst>
                    <a:ext uri="{9D8B030D-6E8A-4147-A177-3AD203B41FA5}">
                      <a16:colId xmlns:a16="http://schemas.microsoft.com/office/drawing/2014/main" val="750708586"/>
                    </a:ext>
                  </a:extLst>
                </a:gridCol>
              </a:tblGrid>
              <a:tr h="545939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Obstructive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Restrictive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2716"/>
                  </a:ext>
                </a:extLst>
              </a:tr>
              <a:tr h="942307">
                <a:tc>
                  <a:txBody>
                    <a:bodyPr/>
                    <a:lstStyle/>
                    <a:p>
                      <a:r>
                        <a:rPr lang="en-US" dirty="0" smtClean="0"/>
                        <a:t>FVC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or slightly decreased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86449"/>
                  </a:ext>
                </a:extLst>
              </a:tr>
              <a:tr h="545939">
                <a:tc>
                  <a:txBody>
                    <a:bodyPr/>
                    <a:lstStyle/>
                    <a:p>
                      <a:r>
                        <a:rPr lang="en-US" dirty="0" smtClean="0"/>
                        <a:t>FEV1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or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00740"/>
                  </a:ext>
                </a:extLst>
              </a:tr>
              <a:tr h="545939">
                <a:tc>
                  <a:txBody>
                    <a:bodyPr/>
                    <a:lstStyle/>
                    <a:p>
                      <a:r>
                        <a:rPr lang="en-US" dirty="0" smtClean="0"/>
                        <a:t>ratio of FEV to FVC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0962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89043" y="402391"/>
            <a:ext cx="9250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OBSTRUCTIVE VERSUS RESTRICTIVE PULMONARY DISEASES</a:t>
            </a:r>
          </a:p>
        </p:txBody>
      </p:sp>
    </p:spTree>
    <p:extLst>
      <p:ext uri="{BB962C8B-B14F-4D97-AF65-F5344CB8AC3E}">
        <p14:creationId xmlns:p14="http://schemas.microsoft.com/office/powerpoint/2010/main" val="29692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OBSTRUCTIVE LUNG (AIRWAY)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Diffuse pulmonary </a:t>
            </a:r>
            <a:r>
              <a:rPr lang="en-US" dirty="0" smtClean="0">
                <a:solidFill>
                  <a:schemeClr val="bg1"/>
                </a:solidFill>
              </a:rPr>
              <a:t>disease </a:t>
            </a:r>
            <a:r>
              <a:rPr lang="en-US" dirty="0">
                <a:solidFill>
                  <a:schemeClr val="bg1"/>
                </a:solidFill>
              </a:rPr>
              <a:t>in which </a:t>
            </a:r>
            <a:r>
              <a:rPr lang="en-US" dirty="0" smtClean="0">
                <a:solidFill>
                  <a:schemeClr val="bg1"/>
                </a:solidFill>
              </a:rPr>
              <a:t>expiratory </a:t>
            </a:r>
            <a:r>
              <a:rPr lang="en-US" dirty="0">
                <a:solidFill>
                  <a:schemeClr val="bg1"/>
                </a:solidFill>
              </a:rPr>
              <a:t>obstruction may result from anatomic airway narrowing, classically observed in asthma, or from loss of elastic recoil, characteristic of </a:t>
            </a:r>
            <a:r>
              <a:rPr lang="en-US" dirty="0" smtClean="0">
                <a:solidFill>
                  <a:schemeClr val="bg1"/>
                </a:solidFill>
              </a:rPr>
              <a:t>emphysema.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major diffuse obstructive disorders are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Emphysema.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chronic </a:t>
            </a:r>
            <a:r>
              <a:rPr lang="en-US" dirty="0" smtClean="0">
                <a:solidFill>
                  <a:schemeClr val="bg1"/>
                </a:solidFill>
              </a:rPr>
              <a:t>bronchitis.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Bronchiectasis.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asthma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041913" y="4187687"/>
            <a:ext cx="543339" cy="543339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5252" y="4274690"/>
            <a:ext cx="5289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chronic obstructive pulmonary disease (COPD)</a:t>
            </a:r>
          </a:p>
        </p:txBody>
      </p:sp>
    </p:spTree>
    <p:extLst>
      <p:ext uri="{BB962C8B-B14F-4D97-AF65-F5344CB8AC3E}">
        <p14:creationId xmlns:p14="http://schemas.microsoft.com/office/powerpoint/2010/main" val="20066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76" t="18704" r="20870" b="50498"/>
          <a:stretch/>
        </p:blipFill>
        <p:spPr>
          <a:xfrm>
            <a:off x="731188" y="1742975"/>
            <a:ext cx="10926309" cy="32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07" y="284176"/>
            <a:ext cx="9784080" cy="1508760"/>
          </a:xfrm>
        </p:spPr>
        <p:txBody>
          <a:bodyPr/>
          <a:lstStyle/>
          <a:p>
            <a:r>
              <a:rPr lang="en-US" dirty="0"/>
              <a:t>Emphysema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07" y="2011680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Emphysema is characterized by permanent enlargement of the air spaces distal to the terminal bronchioles, </a:t>
            </a:r>
            <a:r>
              <a:rPr lang="en-US" dirty="0" smtClean="0">
                <a:solidFill>
                  <a:schemeClr val="bg1"/>
                </a:solidFill>
              </a:rPr>
              <a:t>accompanied </a:t>
            </a:r>
            <a:r>
              <a:rPr lang="en-US" dirty="0">
                <a:solidFill>
                  <a:schemeClr val="bg1"/>
                </a:solidFill>
              </a:rPr>
              <a:t>by destruction of their walls without significant </a:t>
            </a:r>
            <a:r>
              <a:rPr lang="en-US" dirty="0" smtClean="0">
                <a:solidFill>
                  <a:schemeClr val="bg1"/>
                </a:solidFill>
              </a:rPr>
              <a:t>fibrosis.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are four major types of emphysema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(1) </a:t>
            </a:r>
            <a:r>
              <a:rPr lang="en-US" dirty="0" err="1" smtClean="0">
                <a:solidFill>
                  <a:schemeClr val="bg1"/>
                </a:solidFill>
              </a:rPr>
              <a:t>centriacinar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(2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panacinar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(3) distal </a:t>
            </a:r>
            <a:r>
              <a:rPr lang="en-US" dirty="0" smtClean="0">
                <a:solidFill>
                  <a:schemeClr val="bg1"/>
                </a:solidFill>
              </a:rPr>
              <a:t>acinar.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(4</a:t>
            </a:r>
            <a:r>
              <a:rPr lang="en-US" dirty="0">
                <a:solidFill>
                  <a:schemeClr val="bg1"/>
                </a:solidFill>
              </a:rPr>
              <a:t>) irregular.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741941" y="4114800"/>
            <a:ext cx="821635" cy="71561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79331" y="4287942"/>
            <a:ext cx="4147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cause significant airway obstruction</a:t>
            </a:r>
          </a:p>
        </p:txBody>
      </p:sp>
      <p:pic>
        <p:nvPicPr>
          <p:cNvPr id="6146" name="Picture 2" descr="Chronic obstructive pulmonary disease (COPD): MedlinePlus Medical 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17" y="3621314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3" y="646707"/>
            <a:ext cx="9784080" cy="42062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Centriacinar </a:t>
            </a:r>
            <a:r>
              <a:rPr lang="en-US" dirty="0">
                <a:solidFill>
                  <a:schemeClr val="bg1"/>
                </a:solidFill>
              </a:rPr>
              <a:t>(centrilobular) </a:t>
            </a:r>
            <a:r>
              <a:rPr lang="en-US" dirty="0" smtClean="0">
                <a:solidFill>
                  <a:schemeClr val="bg1"/>
                </a:solidFill>
              </a:rPr>
              <a:t>emphysema: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distinctive feature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that the central or proximal parts of the acini, formed by respiratory bronchioles, are affected, while distal alveoli are spared.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lesions are more common and severe in the upper lobes, particularly in the apical segments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This type of emphysema is most common in cigarette smokers, often in association with chronic bronchitis.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14" t="16711" r="16387" b="25317"/>
          <a:stretch/>
        </p:blipFill>
        <p:spPr>
          <a:xfrm>
            <a:off x="8281883" y="3047338"/>
            <a:ext cx="3645073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225</TotalTime>
  <Words>941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</vt:lpstr>
      <vt:lpstr>Banded</vt:lpstr>
      <vt:lpstr>RSM-2 obstructive lung (airway) diseases-1</vt:lpstr>
      <vt:lpstr>PowerPoint Presentation</vt:lpstr>
      <vt:lpstr>OBSTRUCTIVE VERSUS RESTRICTIVE PULMONARY DISEASES</vt:lpstr>
      <vt:lpstr>Pulmonary function tests (PFTs)</vt:lpstr>
      <vt:lpstr>PowerPoint Presentation</vt:lpstr>
      <vt:lpstr>OBSTRUCTIVE LUNG (AIRWAY) DISEASES</vt:lpstr>
      <vt:lpstr>PowerPoint Presentation</vt:lpstr>
      <vt:lpstr>Emphysema</vt:lpstr>
      <vt:lpstr>PowerPoint Presentation</vt:lpstr>
      <vt:lpstr>PowerPoint Presentation</vt:lpstr>
      <vt:lpstr>PowerPoint Presentation</vt:lpstr>
      <vt:lpstr>PowerPoint Presentation</vt:lpstr>
      <vt:lpstr>Pathogenesis</vt:lpstr>
      <vt:lpstr>Congenital 1-anti-trypsin deficiency</vt:lpstr>
      <vt:lpstr>MORPHOLOGY</vt:lpstr>
      <vt:lpstr>Clinical Features</vt:lpstr>
      <vt:lpstr>PowerPoint Presentation</vt:lpstr>
      <vt:lpstr>conditions related to emphysema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RSM-2 obstructive lung (airway) diseases-1</dc:title>
  <dc:creator>Admin</dc:creator>
  <cp:lastModifiedBy>Admin</cp:lastModifiedBy>
  <cp:revision>16</cp:revision>
  <dcterms:created xsi:type="dcterms:W3CDTF">2022-10-17T15:52:39Z</dcterms:created>
  <dcterms:modified xsi:type="dcterms:W3CDTF">2022-10-18T04:29:32Z</dcterms:modified>
</cp:coreProperties>
</file>