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28"/>
  </p:notesMasterIdLst>
  <p:handoutMasterIdLst>
    <p:handoutMasterId r:id="rId29"/>
  </p:handoutMasterIdLst>
  <p:sldIdLst>
    <p:sldId id="256" r:id="rId2"/>
    <p:sldId id="286" r:id="rId3"/>
    <p:sldId id="257" r:id="rId4"/>
    <p:sldId id="258" r:id="rId5"/>
    <p:sldId id="287" r:id="rId6"/>
    <p:sldId id="289" r:id="rId7"/>
    <p:sldId id="290" r:id="rId8"/>
    <p:sldId id="288" r:id="rId9"/>
    <p:sldId id="291" r:id="rId10"/>
    <p:sldId id="292" r:id="rId11"/>
    <p:sldId id="293" r:id="rId12"/>
    <p:sldId id="294" r:id="rId13"/>
    <p:sldId id="268" r:id="rId14"/>
    <p:sldId id="259" r:id="rId15"/>
    <p:sldId id="260" r:id="rId16"/>
    <p:sldId id="262" r:id="rId17"/>
    <p:sldId id="284" r:id="rId18"/>
    <p:sldId id="272" r:id="rId19"/>
    <p:sldId id="273" r:id="rId20"/>
    <p:sldId id="277" r:id="rId21"/>
    <p:sldId id="274" r:id="rId22"/>
    <p:sldId id="275" r:id="rId23"/>
    <p:sldId id="276" r:id="rId24"/>
    <p:sldId id="278" r:id="rId25"/>
    <p:sldId id="279" r:id="rId26"/>
    <p:sldId id="281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ALOSH" initials="H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60" autoAdjust="0"/>
    <p:restoredTop sz="94660"/>
  </p:normalViewPr>
  <p:slideViewPr>
    <p:cSldViewPr>
      <p:cViewPr varScale="1">
        <p:scale>
          <a:sx n="70" d="100"/>
          <a:sy n="70" d="100"/>
        </p:scale>
        <p:origin x="138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2994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slide" Target="slides/slide12.xml" /><Relationship Id="rId18" Type="http://schemas.openxmlformats.org/officeDocument/2006/relationships/slide" Target="slides/slide17.xml" /><Relationship Id="rId26" Type="http://schemas.openxmlformats.org/officeDocument/2006/relationships/slide" Target="slides/slide25.xml" /><Relationship Id="rId3" Type="http://schemas.openxmlformats.org/officeDocument/2006/relationships/slide" Target="slides/slide2.xml" /><Relationship Id="rId21" Type="http://schemas.openxmlformats.org/officeDocument/2006/relationships/slide" Target="slides/slide20.xml" /><Relationship Id="rId34" Type="http://schemas.openxmlformats.org/officeDocument/2006/relationships/tableStyles" Target="tableStyles.xml" /><Relationship Id="rId7" Type="http://schemas.openxmlformats.org/officeDocument/2006/relationships/slide" Target="slides/slide6.xml" /><Relationship Id="rId12" Type="http://schemas.openxmlformats.org/officeDocument/2006/relationships/slide" Target="slides/slide11.xml" /><Relationship Id="rId17" Type="http://schemas.openxmlformats.org/officeDocument/2006/relationships/slide" Target="slides/slide16.xml" /><Relationship Id="rId25" Type="http://schemas.openxmlformats.org/officeDocument/2006/relationships/slide" Target="slides/slide24.xml" /><Relationship Id="rId33" Type="http://schemas.openxmlformats.org/officeDocument/2006/relationships/theme" Target="theme/theme1.xml" /><Relationship Id="rId2" Type="http://schemas.openxmlformats.org/officeDocument/2006/relationships/slide" Target="slides/slide1.xml" /><Relationship Id="rId16" Type="http://schemas.openxmlformats.org/officeDocument/2006/relationships/slide" Target="slides/slide15.xml" /><Relationship Id="rId20" Type="http://schemas.openxmlformats.org/officeDocument/2006/relationships/slide" Target="slides/slide19.xml" /><Relationship Id="rId29" Type="http://schemas.openxmlformats.org/officeDocument/2006/relationships/handoutMaster" Target="handoutMasters/handoutMaster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24" Type="http://schemas.openxmlformats.org/officeDocument/2006/relationships/slide" Target="slides/slide23.xml" /><Relationship Id="rId32" Type="http://schemas.openxmlformats.org/officeDocument/2006/relationships/viewProps" Target="viewProps.xml" /><Relationship Id="rId5" Type="http://schemas.openxmlformats.org/officeDocument/2006/relationships/slide" Target="slides/slide4.xml" /><Relationship Id="rId15" Type="http://schemas.openxmlformats.org/officeDocument/2006/relationships/slide" Target="slides/slide14.xml" /><Relationship Id="rId23" Type="http://schemas.openxmlformats.org/officeDocument/2006/relationships/slide" Target="slides/slide22.xml" /><Relationship Id="rId28" Type="http://schemas.openxmlformats.org/officeDocument/2006/relationships/notesMaster" Target="notesMasters/notesMaster1.xml" /><Relationship Id="rId10" Type="http://schemas.openxmlformats.org/officeDocument/2006/relationships/slide" Target="slides/slide9.xml" /><Relationship Id="rId19" Type="http://schemas.openxmlformats.org/officeDocument/2006/relationships/slide" Target="slides/slide18.xml" /><Relationship Id="rId31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slide" Target="slides/slide13.xml" /><Relationship Id="rId22" Type="http://schemas.openxmlformats.org/officeDocument/2006/relationships/slide" Target="slides/slide21.xml" /><Relationship Id="rId27" Type="http://schemas.openxmlformats.org/officeDocument/2006/relationships/slide" Target="slides/slide26.xml" /><Relationship Id="rId30" Type="http://schemas.openxmlformats.org/officeDocument/2006/relationships/commentAuthors" Target="commentAuthors.xml" 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9-10T17:26:12.913" idx="1">
    <p:pos x="2818" y="2180"/>
    <p:text/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8A019D3-FDFB-47A4-9254-CEDEC50F6DD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277067-4FBD-4A73-A511-C90784CE16C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1D77CBA-63B6-4686-8216-EF09F621822F}" type="datetimeFigureOut">
              <a:rPr lang="en-US"/>
              <a:pPr>
                <a:defRPr/>
              </a:pPr>
              <a:t>9/16/2020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141F59-B04A-474D-932C-A21D9543F6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E81D9C-FA90-478F-B563-F9B2B848DB7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3C2644CF-C1D4-4C28-9D41-E6BB7B34D66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CF4B77C-08E5-49E9-96E5-AD7844529E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EB09C8-D99F-4A98-8DAB-5E1A6415A704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0C82EB0-8DFD-490A-A9D4-45166088A722}" type="datetimeFigureOut">
              <a:rPr lang="en-US"/>
              <a:pPr>
                <a:defRPr/>
              </a:pPr>
              <a:t>9/16/2020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483F8989-BDBB-4D67-B9A1-2E6CE294501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8463A3E9-64F2-472C-8CF2-D6C90F05C6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DDF9F0-4F1D-4053-8EF1-50AEBBA797B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26B2D9-03D8-4DDC-A5F3-8D401A98CC5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23400C91-D97A-47E2-9E86-FCAA3CAE21B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themeOverride" Target="../theme/themeOverride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 /><Relationship Id="rId1" Type="http://schemas.openxmlformats.org/officeDocument/2006/relationships/themeOverride" Target="../theme/themeOverride2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>
            <a:extLst>
              <a:ext uri="{FF2B5EF4-FFF2-40B4-BE49-F238E27FC236}">
                <a16:creationId xmlns:a16="http://schemas.microsoft.com/office/drawing/2014/main" id="{0A4E00D3-6833-471D-B179-B4F7853974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53C134-CA59-4F93-91A4-0AA443F5D9D8}" type="datetimeFigureOut">
              <a:rPr lang="en-US"/>
              <a:pPr>
                <a:defRPr/>
              </a:pPr>
              <a:t>9/16/2020</a:t>
            </a:fld>
            <a:endParaRPr lang="en-US"/>
          </a:p>
        </p:txBody>
      </p:sp>
      <p:sp>
        <p:nvSpPr>
          <p:cNvPr id="5" name="Footer Placeholder 18">
            <a:extLst>
              <a:ext uri="{FF2B5EF4-FFF2-40B4-BE49-F238E27FC236}">
                <a16:creationId xmlns:a16="http://schemas.microsoft.com/office/drawing/2014/main" id="{39832AB3-2E75-49D8-978B-0DFDCD263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>
            <a:extLst>
              <a:ext uri="{FF2B5EF4-FFF2-40B4-BE49-F238E27FC236}">
                <a16:creationId xmlns:a16="http://schemas.microsoft.com/office/drawing/2014/main" id="{9DF6C549-9064-4869-AA9D-89130B8BF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E68F8C57-E4AA-4017-A5CC-D9B00952EE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28279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BC9A0C1F-AD34-46F5-B0DF-05ECF92E7A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BF2264-5702-46BF-86CA-068101C5C553}" type="datetimeFigureOut">
              <a:rPr lang="en-US"/>
              <a:pPr>
                <a:defRPr/>
              </a:pPr>
              <a:t>9/16/2020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5925F353-EF2C-4234-A046-680BB30EB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F084F64B-4DA2-44B9-82BC-B602885A3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E9BD69-4B60-4DCC-9788-C51D45C8B9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9255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00E80114-39AB-4FDC-8377-3DDABC77CB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EF0838-FA0D-474E-A164-C03B5B4B938D}" type="datetimeFigureOut">
              <a:rPr lang="en-US"/>
              <a:pPr>
                <a:defRPr/>
              </a:pPr>
              <a:t>9/16/2020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33A3071D-DFCD-4C55-A94D-227CD66DE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433504E9-6762-402F-AFCA-4D054B06D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5BB49-B4F4-4BB2-B0A2-E24D680E6D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594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>
            <a:extLst>
              <a:ext uri="{FF2B5EF4-FFF2-40B4-BE49-F238E27FC236}">
                <a16:creationId xmlns:a16="http://schemas.microsoft.com/office/drawing/2014/main" id="{9C893C4B-D901-4010-A441-CBD360AFC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3E4BE-DA80-4CBB-AD3D-29C368FFE48C}" type="datetimeFigureOut">
              <a:rPr lang="en-US"/>
              <a:pPr>
                <a:defRPr/>
              </a:pPr>
              <a:t>9/16/2020</a:t>
            </a:fld>
            <a:endParaRPr lang="en-US"/>
          </a:p>
        </p:txBody>
      </p:sp>
      <p:sp>
        <p:nvSpPr>
          <p:cNvPr id="5" name="Footer Placeholder 21">
            <a:extLst>
              <a:ext uri="{FF2B5EF4-FFF2-40B4-BE49-F238E27FC236}">
                <a16:creationId xmlns:a16="http://schemas.microsoft.com/office/drawing/2014/main" id="{7D37E5EC-38C5-4F67-A25B-8B72D8574C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>
            <a:extLst>
              <a:ext uri="{FF2B5EF4-FFF2-40B4-BE49-F238E27FC236}">
                <a16:creationId xmlns:a16="http://schemas.microsoft.com/office/drawing/2014/main" id="{EDA1EC14-6802-407A-8C32-79F62789A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F142E6-5B9B-46B9-AC3B-8E0C5E1204C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06240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19FB57-98C1-4215-9DC3-533281022E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D6AF7-3945-4E77-9AF2-BF730853603B}" type="datetimeFigureOut">
              <a:rPr lang="en-US"/>
              <a:pPr>
                <a:defRPr/>
              </a:pPr>
              <a:t>9/16/2020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81B59-CA7C-4093-BF86-ECB781F9AC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1052C2-5D83-49AA-9061-D61ACA9C59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fld id="{44184C60-B083-4E32-8926-96D7C1C4A1D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7491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2E21E6D9-4280-41FC-9F68-7EC842325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BD619-2A76-41A7-A508-F71665CA2463}" type="datetimeFigureOut">
              <a:rPr lang="en-US"/>
              <a:pPr>
                <a:defRPr/>
              </a:pPr>
              <a:t>9/16/2020</a:t>
            </a:fld>
            <a:endParaRPr 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27FE1E27-19EB-491A-AFE6-AC68977C2F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C352A78C-7EA9-4860-AD7E-3C00681E5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D69655-36B8-4FE3-AFF9-B04094B7B1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499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>
            <a:extLst>
              <a:ext uri="{FF2B5EF4-FFF2-40B4-BE49-F238E27FC236}">
                <a16:creationId xmlns:a16="http://schemas.microsoft.com/office/drawing/2014/main" id="{80AAA87E-0057-457E-A724-5523DB68F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FDF472-9B5E-45A6-92FB-A17FE3D22F66}" type="datetimeFigureOut">
              <a:rPr lang="en-US"/>
              <a:pPr>
                <a:defRPr/>
              </a:pPr>
              <a:t>9/16/2020</a:t>
            </a:fld>
            <a:endParaRPr lang="en-US"/>
          </a:p>
        </p:txBody>
      </p:sp>
      <p:sp>
        <p:nvSpPr>
          <p:cNvPr id="8" name="Footer Placeholder 21">
            <a:extLst>
              <a:ext uri="{FF2B5EF4-FFF2-40B4-BE49-F238E27FC236}">
                <a16:creationId xmlns:a16="http://schemas.microsoft.com/office/drawing/2014/main" id="{5188F8DB-C995-44B0-98C5-C655C4014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>
            <a:extLst>
              <a:ext uri="{FF2B5EF4-FFF2-40B4-BE49-F238E27FC236}">
                <a16:creationId xmlns:a16="http://schemas.microsoft.com/office/drawing/2014/main" id="{E420B9C0-8AC2-4C59-8A13-1A52D3E6A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336EEA-9CBB-4467-94E9-ED36983FE0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1821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>
            <a:extLst>
              <a:ext uri="{FF2B5EF4-FFF2-40B4-BE49-F238E27FC236}">
                <a16:creationId xmlns:a16="http://schemas.microsoft.com/office/drawing/2014/main" id="{DB293E25-79FA-4E3E-A88A-AA5A0FC03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4CA356-7E68-49CF-B809-C06CC5813A47}" type="datetimeFigureOut">
              <a:rPr lang="en-US"/>
              <a:pPr>
                <a:defRPr/>
              </a:pPr>
              <a:t>9/16/2020</a:t>
            </a:fld>
            <a:endParaRPr lang="en-US"/>
          </a:p>
        </p:txBody>
      </p:sp>
      <p:sp>
        <p:nvSpPr>
          <p:cNvPr id="4" name="Footer Placeholder 21">
            <a:extLst>
              <a:ext uri="{FF2B5EF4-FFF2-40B4-BE49-F238E27FC236}">
                <a16:creationId xmlns:a16="http://schemas.microsoft.com/office/drawing/2014/main" id="{5E3A94D1-4C8E-437C-B777-B12384820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>
            <a:extLst>
              <a:ext uri="{FF2B5EF4-FFF2-40B4-BE49-F238E27FC236}">
                <a16:creationId xmlns:a16="http://schemas.microsoft.com/office/drawing/2014/main" id="{D2E466C4-12E1-4BB2-B72A-896359CE0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E1EAAE-70BB-4E48-80A5-657BABDAC5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39814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>
            <a:extLst>
              <a:ext uri="{FF2B5EF4-FFF2-40B4-BE49-F238E27FC236}">
                <a16:creationId xmlns:a16="http://schemas.microsoft.com/office/drawing/2014/main" id="{F366CF8E-A26C-4FA1-AF94-65EA773D8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57719D-533E-44D3-B336-E5800FE81EA9}" type="datetimeFigureOut">
              <a:rPr lang="en-US"/>
              <a:pPr>
                <a:defRPr/>
              </a:pPr>
              <a:t>9/16/2020</a:t>
            </a:fld>
            <a:endParaRPr lang="en-US"/>
          </a:p>
        </p:txBody>
      </p:sp>
      <p:sp>
        <p:nvSpPr>
          <p:cNvPr id="3" name="Footer Placeholder 21">
            <a:extLst>
              <a:ext uri="{FF2B5EF4-FFF2-40B4-BE49-F238E27FC236}">
                <a16:creationId xmlns:a16="http://schemas.microsoft.com/office/drawing/2014/main" id="{EC30C7F5-9C74-4D54-A392-29B5591D5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>
            <a:extLst>
              <a:ext uri="{FF2B5EF4-FFF2-40B4-BE49-F238E27FC236}">
                <a16:creationId xmlns:a16="http://schemas.microsoft.com/office/drawing/2014/main" id="{D08E0CFC-04E2-45F2-92AE-BD1D87A7E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B34A99-5439-4057-AF84-F549FE90EE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7012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>
            <a:extLst>
              <a:ext uri="{FF2B5EF4-FFF2-40B4-BE49-F238E27FC236}">
                <a16:creationId xmlns:a16="http://schemas.microsoft.com/office/drawing/2014/main" id="{FFAD1579-8378-401A-A25B-84AF28C1E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727467-7645-4074-9332-A7357672C63D}" type="datetimeFigureOut">
              <a:rPr lang="en-US"/>
              <a:pPr>
                <a:defRPr/>
              </a:pPr>
              <a:t>9/16/2020</a:t>
            </a:fld>
            <a:endParaRPr lang="en-US"/>
          </a:p>
        </p:txBody>
      </p:sp>
      <p:sp>
        <p:nvSpPr>
          <p:cNvPr id="6" name="Footer Placeholder 21">
            <a:extLst>
              <a:ext uri="{FF2B5EF4-FFF2-40B4-BE49-F238E27FC236}">
                <a16:creationId xmlns:a16="http://schemas.microsoft.com/office/drawing/2014/main" id="{1461842B-B55F-4982-8BDA-6AEF06FA3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>
            <a:extLst>
              <a:ext uri="{FF2B5EF4-FFF2-40B4-BE49-F238E27FC236}">
                <a16:creationId xmlns:a16="http://schemas.microsoft.com/office/drawing/2014/main" id="{E8432A4F-1549-486D-B97A-63BC30BE92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61A4C5-71C3-4B70-8ADE-76687DB12F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5739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13">
            <a:extLst>
              <a:ext uri="{FF2B5EF4-FFF2-40B4-BE49-F238E27FC236}">
                <a16:creationId xmlns:a16="http://schemas.microsoft.com/office/drawing/2014/main" id="{B1D435EE-4717-4152-B645-B2CFE14FC48C}"/>
              </a:ext>
            </a:extLst>
          </p:cNvPr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ight Triangle 5">
            <a:extLst>
              <a:ext uri="{FF2B5EF4-FFF2-40B4-BE49-F238E27FC236}">
                <a16:creationId xmlns:a16="http://schemas.microsoft.com/office/drawing/2014/main" id="{150003BC-C7A7-4A50-AA76-DD6FF3B77797}"/>
              </a:ext>
            </a:extLst>
          </p:cNvPr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15">
            <a:extLst>
              <a:ext uri="{FF2B5EF4-FFF2-40B4-BE49-F238E27FC236}">
                <a16:creationId xmlns:a16="http://schemas.microsoft.com/office/drawing/2014/main" id="{780D5DC4-722A-431A-B49D-1DF9F8A29F8F}"/>
              </a:ext>
            </a:extLst>
          </p:cNvPr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6">
            <a:extLst>
              <a:ext uri="{FF2B5EF4-FFF2-40B4-BE49-F238E27FC236}">
                <a16:creationId xmlns:a16="http://schemas.microsoft.com/office/drawing/2014/main" id="{9220392A-1D25-4962-95F4-6BE61437D035}"/>
              </a:ext>
            </a:extLst>
          </p:cNvPr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>
            <a:extLst>
              <a:ext uri="{FF2B5EF4-FFF2-40B4-BE49-F238E27FC236}">
                <a16:creationId xmlns:a16="http://schemas.microsoft.com/office/drawing/2014/main" id="{2EA7164B-CA97-42DA-BC31-6D74FB982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5AA95-6F60-4DFC-8AFD-3E748D71763E}" type="datetimeFigureOut">
              <a:rPr lang="en-US"/>
              <a:pPr>
                <a:defRPr/>
              </a:pPr>
              <a:t>9/16/2020</a:t>
            </a:fld>
            <a:endParaRPr lang="en-US"/>
          </a:p>
        </p:txBody>
      </p:sp>
      <p:sp>
        <p:nvSpPr>
          <p:cNvPr id="10" name="Footer Placeholder 5">
            <a:extLst>
              <a:ext uri="{FF2B5EF4-FFF2-40B4-BE49-F238E27FC236}">
                <a16:creationId xmlns:a16="http://schemas.microsoft.com/office/drawing/2014/main" id="{9924C581-8D60-45CC-AC4D-0378AD8D8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>
            <a:extLst>
              <a:ext uri="{FF2B5EF4-FFF2-40B4-BE49-F238E27FC236}">
                <a16:creationId xmlns:a16="http://schemas.microsoft.com/office/drawing/2014/main" id="{F06E855E-204B-4A2A-AB14-D073C1B1A6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fld id="{9414AE3B-11E2-4056-A2FF-9D43636E749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5349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>
            <a:extLst>
              <a:ext uri="{FF2B5EF4-FFF2-40B4-BE49-F238E27FC236}">
                <a16:creationId xmlns:a16="http://schemas.microsoft.com/office/drawing/2014/main" id="{41DBEC36-3F87-48F5-8592-F30EC6314178}"/>
              </a:ext>
            </a:extLst>
          </p:cNvPr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9737E8F1-E32B-48AD-80D4-E04B65C76ED9}"/>
              </a:ext>
            </a:extLst>
          </p:cNvPr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>
            <a:extLst>
              <a:ext uri="{FF2B5EF4-FFF2-40B4-BE49-F238E27FC236}">
                <a16:creationId xmlns:a16="http://schemas.microsoft.com/office/drawing/2014/main" id="{924C8CEE-E87E-45F4-A1EF-34608A5CCC0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29">
            <a:extLst>
              <a:ext uri="{FF2B5EF4-FFF2-40B4-BE49-F238E27FC236}">
                <a16:creationId xmlns:a16="http://schemas.microsoft.com/office/drawing/2014/main" id="{C2C8F09D-DFED-46DF-8596-C9895C0F8F6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7B6240C0-1F84-43FD-AF27-87D6C025532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C9EA228-0D47-4F2F-A114-0984592A6771}" type="datetimeFigureOut">
              <a:rPr lang="en-US"/>
              <a:pPr>
                <a:defRPr/>
              </a:pPr>
              <a:t>9/16/2020</a:t>
            </a:fld>
            <a:endParaRPr lang="en-US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F6195F3D-4907-4E0C-9647-79E7688056D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8B80C757-1244-45AB-B019-E4348AE27B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045C75"/>
                </a:solidFill>
              </a:defRPr>
            </a:lvl1pPr>
          </a:lstStyle>
          <a:p>
            <a:fld id="{E8261512-A029-4811-9809-CB56C0FCA880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3" name="Group 1">
            <a:extLst>
              <a:ext uri="{FF2B5EF4-FFF2-40B4-BE49-F238E27FC236}">
                <a16:creationId xmlns:a16="http://schemas.microsoft.com/office/drawing/2014/main" id="{71C06A28-62F5-468C-AB64-0A977A056EAC}"/>
              </a:ext>
            </a:extLst>
          </p:cNvPr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1465101F-CC5B-4226-83D0-533B53930DDF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26900F19-6F1E-44B5-9597-BD19FC514578}"/>
                </a:ext>
              </a:extLst>
            </p:cNvPr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latin typeface="Arial" charset="0"/>
                <a:cs typeface="Arial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81" r:id="rId2"/>
    <p:sldLayoutId id="2147483890" r:id="rId3"/>
    <p:sldLayoutId id="2147483882" r:id="rId4"/>
    <p:sldLayoutId id="2147483883" r:id="rId5"/>
    <p:sldLayoutId id="2147483884" r:id="rId6"/>
    <p:sldLayoutId id="2147483885" r:id="rId7"/>
    <p:sldLayoutId id="2147483886" r:id="rId8"/>
    <p:sldLayoutId id="2147483891" r:id="rId9"/>
    <p:sldLayoutId id="2147483887" r:id="rId10"/>
    <p:sldLayoutId id="2147483888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1.xml" 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 /><Relationship Id="rId2" Type="http://schemas.openxmlformats.org/officeDocument/2006/relationships/image" Target="../media/image7.jpe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9.jpeg" 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 /><Relationship Id="rId2" Type="http://schemas.openxmlformats.org/officeDocument/2006/relationships/image" Target="../media/image10.jpeg" /><Relationship Id="rId1" Type="http://schemas.openxmlformats.org/officeDocument/2006/relationships/slideLayout" Target="../slideLayouts/slideLayout2.xml" 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 /><Relationship Id="rId1" Type="http://schemas.openxmlformats.org/officeDocument/2006/relationships/slideLayout" Target="../slideLayouts/slideLayout2.xml" 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 /><Relationship Id="rId1" Type="http://schemas.openxmlformats.org/officeDocument/2006/relationships/slideLayout" Target="../slideLayouts/slideLayout2.xml" 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 /><Relationship Id="rId2" Type="http://schemas.openxmlformats.org/officeDocument/2006/relationships/image" Target="../media/image14.jpeg" /><Relationship Id="rId1" Type="http://schemas.openxmlformats.org/officeDocument/2006/relationships/slideLayout" Target="../slideLayouts/slideLayout2.xml" 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 /><Relationship Id="rId1" Type="http://schemas.openxmlformats.org/officeDocument/2006/relationships/slideLayout" Target="../slideLayouts/slideLayout2.xml" 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 /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Title 1">
            <a:extLst>
              <a:ext uri="{FF2B5EF4-FFF2-40B4-BE49-F238E27FC236}">
                <a16:creationId xmlns:a16="http://schemas.microsoft.com/office/drawing/2014/main" id="{8EA135B5-71DB-4097-BDE4-E414EA8A09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219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en-US"/>
              <a:t>Inhalation Anesthetics</a:t>
            </a:r>
          </a:p>
        </p:txBody>
      </p:sp>
      <p:sp>
        <p:nvSpPr>
          <p:cNvPr id="7171" name="Subtitle 2">
            <a:extLst>
              <a:ext uri="{FF2B5EF4-FFF2-40B4-BE49-F238E27FC236}">
                <a16:creationId xmlns:a16="http://schemas.microsoft.com/office/drawing/2014/main" id="{2DA11C32-5030-401D-BB6B-A10AEBE2E5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800" y="2667000"/>
            <a:ext cx="7772400" cy="3505200"/>
          </a:xfrm>
        </p:spPr>
        <p:txBody>
          <a:bodyPr/>
          <a:lstStyle/>
          <a:p>
            <a:pPr marR="0" eaLnBrk="1" hangingPunct="1"/>
            <a:r>
              <a:rPr lang="en-US" altLang="en-US" sz="3600"/>
              <a:t>Dr. ashraf  aldmour </a:t>
            </a:r>
            <a:endParaRPr lang="en-US" altLang="en-US"/>
          </a:p>
          <a:p>
            <a:pPr marR="0" eaLnBrk="1" hangingPunct="1"/>
            <a:r>
              <a:rPr lang="en-US" altLang="en-US" sz="2000"/>
              <a:t>(Anesthesia, icu)   specialist </a:t>
            </a:r>
          </a:p>
        </p:txBody>
      </p:sp>
      <p:pic>
        <p:nvPicPr>
          <p:cNvPr id="7172" name="Picture 4" descr="C:\Users\HALOSH\Desktop\anesthesia.JPG">
            <a:extLst>
              <a:ext uri="{FF2B5EF4-FFF2-40B4-BE49-F238E27FC236}">
                <a16:creationId xmlns:a16="http://schemas.microsoft.com/office/drawing/2014/main" id="{F323DA98-FA2D-4763-A461-BCA291A080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3657600"/>
            <a:ext cx="6934200" cy="274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>
    <p:pull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F069AA-A760-4BC7-AAF5-66A2DF7FA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533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387" name="Content Placeholder 2">
            <a:extLst>
              <a:ext uri="{FF2B5EF4-FFF2-40B4-BE49-F238E27FC236}">
                <a16:creationId xmlns:a16="http://schemas.microsoft.com/office/drawing/2014/main" id="{A4CEE0F1-1A71-4E2C-968B-C9FE303088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685800"/>
            <a:ext cx="8504238" cy="5413375"/>
          </a:xfrm>
        </p:spPr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/>
              <a:t>How to determine the potency of the anesthtetic agent 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/>
              <a:t>Mac ????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/>
              <a:t>Blood solubility ???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/>
              <a:t>Meyer- overton role ???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>
            <a:extLst>
              <a:ext uri="{FF2B5EF4-FFF2-40B4-BE49-F238E27FC236}">
                <a16:creationId xmlns:a16="http://schemas.microsoft.com/office/drawing/2014/main" id="{9D20BD10-3400-49B7-B08F-CECF4EBF6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8229600" cy="914400"/>
          </a:xfrm>
        </p:spPr>
        <p:txBody>
          <a:bodyPr/>
          <a:lstStyle/>
          <a:p>
            <a:pPr eaLnBrk="1" hangingPunct="1"/>
            <a:r>
              <a:rPr lang="en-US" altLang="en-US" sz="2800"/>
              <a:t>MINIMUM ALVEOLAR CONCENTRATION </a:t>
            </a:r>
          </a:p>
        </p:txBody>
      </p:sp>
      <p:sp>
        <p:nvSpPr>
          <p:cNvPr id="17411" name="Content Placeholder 2">
            <a:extLst>
              <a:ext uri="{FF2B5EF4-FFF2-40B4-BE49-F238E27FC236}">
                <a16:creationId xmlns:a16="http://schemas.microsoft.com/office/drawing/2014/main" id="{CC7BCA98-6C58-476F-96AA-ED194EA88C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715000"/>
          </a:xfrm>
        </p:spPr>
        <p:txBody>
          <a:bodyPr/>
          <a:lstStyle/>
          <a:p>
            <a:pPr eaLnBrk="1" hangingPunct="1"/>
            <a:endParaRPr lang="ar-SA" altLang="en-US">
              <a:ea typeface="Majalla UI"/>
            </a:endParaRPr>
          </a:p>
        </p:txBody>
      </p:sp>
      <p:pic>
        <p:nvPicPr>
          <p:cNvPr id="17412" name="Picture 2" descr="C:\Users\HALOSH\Desktop\New folder\images.jpg">
            <a:extLst>
              <a:ext uri="{FF2B5EF4-FFF2-40B4-BE49-F238E27FC236}">
                <a16:creationId xmlns:a16="http://schemas.microsoft.com/office/drawing/2014/main" id="{251A214B-A332-4353-BCA0-DE709E9860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219200"/>
            <a:ext cx="8763000" cy="510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A9000C-46B2-448F-820B-9FCB87332C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0"/>
            <a:ext cx="8229600" cy="6096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/>
              <a:t>FACTORS AFFECTING MAC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9151C1-90EE-437B-969C-E50AC0F9CB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85800"/>
            <a:ext cx="9144000" cy="6172200"/>
          </a:xfrm>
        </p:spPr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/>
              <a:t>Tempreture</a:t>
            </a:r>
            <a:r>
              <a:rPr lang="en-US" dirty="0"/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Age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Alcohol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Anemia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PaO2&lt; 40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PaCO2&gt; 95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Blood pressure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Electrolytes ( </a:t>
            </a:r>
            <a:r>
              <a:rPr lang="en-US" dirty="0" err="1"/>
              <a:t>hypercalcemia</a:t>
            </a:r>
            <a:r>
              <a:rPr lang="en-US" dirty="0"/>
              <a:t> , </a:t>
            </a:r>
            <a:r>
              <a:rPr lang="en-US" dirty="0" err="1"/>
              <a:t>hyponatremia</a:t>
            </a:r>
            <a:r>
              <a:rPr lang="en-US" dirty="0"/>
              <a:t> )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Pregnancy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Iv anesthetic agents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Amphetamine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Cocaine ??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 err="1"/>
              <a:t>Ephidrine</a:t>
            </a:r>
            <a:r>
              <a:rPr lang="en-US" dirty="0"/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>
            <a:extLst>
              <a:ext uri="{FF2B5EF4-FFF2-40B4-BE49-F238E27FC236}">
                <a16:creationId xmlns:a16="http://schemas.microsoft.com/office/drawing/2014/main" id="{CFA96EEF-70F1-480D-A1E9-AD640FDFC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7B9899"/>
                </a:solidFill>
              </a:rPr>
              <a:t>Blood:Gas Partition Coefficient</a:t>
            </a:r>
          </a:p>
        </p:txBody>
      </p:sp>
      <p:sp>
        <p:nvSpPr>
          <p:cNvPr id="19459" name="Content Placeholder 2">
            <a:extLst>
              <a:ext uri="{FF2B5EF4-FFF2-40B4-BE49-F238E27FC236}">
                <a16:creationId xmlns:a16="http://schemas.microsoft.com/office/drawing/2014/main" id="{33011D1A-3403-4C96-B537-7582DCD8BF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The measure of the solubility of an inhalation anesthetic in blood as compared to alveolar gas (air)</a:t>
            </a:r>
          </a:p>
          <a:p>
            <a:pPr eaLnBrk="1" hangingPunct="1"/>
            <a:r>
              <a:rPr lang="en-US" altLang="en-US"/>
              <a:t>Indication of the speed of induction and recovery for an inhalation anesthetic agent</a:t>
            </a:r>
          </a:p>
          <a:p>
            <a:pPr eaLnBrk="1" hangingPunct="1"/>
            <a:r>
              <a:rPr lang="en-US" altLang="en-US"/>
              <a:t>Low blood:gas partition coefficient </a:t>
            </a:r>
          </a:p>
          <a:p>
            <a:pPr lvl="1" eaLnBrk="1" hangingPunct="1"/>
            <a:r>
              <a:rPr lang="en-US" altLang="en-US"/>
              <a:t>Agent is more soluble in alveolar gas than in blood at equilibrium</a:t>
            </a:r>
          </a:p>
          <a:p>
            <a:pPr lvl="1" eaLnBrk="1" hangingPunct="1"/>
            <a:r>
              <a:rPr lang="en-US" altLang="en-US"/>
              <a:t>Agent is less soluble in blood</a:t>
            </a:r>
          </a:p>
          <a:p>
            <a:pPr lvl="1" eaLnBrk="1" hangingPunct="1"/>
            <a:r>
              <a:rPr lang="en-US" altLang="en-US"/>
              <a:t>Faster expected induction and recovery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>
            <a:extLst>
              <a:ext uri="{FF2B5EF4-FFF2-40B4-BE49-F238E27FC236}">
                <a16:creationId xmlns:a16="http://schemas.microsoft.com/office/drawing/2014/main" id="{BE984868-1CB4-41B9-B0BF-74741B4E5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solidFill>
                  <a:srgbClr val="7B9899"/>
                </a:solidFill>
              </a:rPr>
              <a:t>Halogenated Organic Compounds</a:t>
            </a:r>
            <a:endParaRPr lang="en-US" altLang="en-US">
              <a:solidFill>
                <a:srgbClr val="7B9899"/>
              </a:solidFill>
            </a:endParaRPr>
          </a:p>
        </p:txBody>
      </p:sp>
      <p:sp>
        <p:nvSpPr>
          <p:cNvPr id="20483" name="Content Placeholder 2">
            <a:extLst>
              <a:ext uri="{FF2B5EF4-FFF2-40B4-BE49-F238E27FC236}">
                <a16:creationId xmlns:a16="http://schemas.microsoft.com/office/drawing/2014/main" id="{CB21A929-03A9-4DC6-A3D6-94B6A4FD25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Isoflurane and sevoflurane are the most commonly used agents in this class</a:t>
            </a:r>
          </a:p>
          <a:p>
            <a:pPr lvl="1" eaLnBrk="1" hangingPunct="1"/>
            <a:r>
              <a:rPr lang="en-US" altLang="en-US"/>
              <a:t>Others include Desflurane, Halothane, Methoxyflurane, and Enflurane, but these are not commonly used</a:t>
            </a:r>
          </a:p>
          <a:p>
            <a:pPr eaLnBrk="1" hangingPunct="1"/>
            <a:r>
              <a:rPr lang="en-US" altLang="en-US"/>
              <a:t>Liquid at room temperature</a:t>
            </a:r>
          </a:p>
          <a:p>
            <a:pPr eaLnBrk="1" hangingPunct="1"/>
            <a:r>
              <a:rPr lang="en-US" altLang="en-US"/>
              <a:t>Stored in a vaporizer on an anesthetic machine</a:t>
            </a:r>
          </a:p>
          <a:p>
            <a:pPr eaLnBrk="1" hangingPunct="1"/>
            <a:r>
              <a:rPr lang="en-US" altLang="en-US"/>
              <a:t>Vaporized in oxygen that flows through the vaporizer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43E91-94FE-4DCC-9EE1-563BE315B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Uptake and Distribution of</a:t>
            </a:r>
            <a:br>
              <a:rPr lang="en-US" sz="3200" dirty="0"/>
            </a:br>
            <a:r>
              <a:rPr lang="en-US" sz="3200" dirty="0"/>
              <a:t>Halogenated Organic Compounds</a:t>
            </a:r>
            <a:endParaRPr lang="en-US" dirty="0"/>
          </a:p>
        </p:txBody>
      </p:sp>
      <p:sp>
        <p:nvSpPr>
          <p:cNvPr id="21507" name="Content Placeholder 2">
            <a:extLst>
              <a:ext uri="{FF2B5EF4-FFF2-40B4-BE49-F238E27FC236}">
                <a16:creationId xmlns:a16="http://schemas.microsoft.com/office/drawing/2014/main" id="{ECFA412D-8B42-4CAF-9D6C-440EB1F6A8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Liquid anesthetic is vaporized and mixed with oxygen </a:t>
            </a:r>
          </a:p>
          <a:p>
            <a:pPr eaLnBrk="1" hangingPunct="1"/>
            <a:r>
              <a:rPr lang="en-US" altLang="en-US"/>
              <a:t>Mixture is delivered to the patient via a mask or endotracheal tube (ET tube)</a:t>
            </a:r>
          </a:p>
          <a:p>
            <a:pPr eaLnBrk="1" hangingPunct="1"/>
            <a:r>
              <a:rPr lang="en-US" altLang="en-US"/>
              <a:t>Mixture travels to lungs (alveoli) and diffuses into the bloodstream</a:t>
            </a:r>
          </a:p>
          <a:p>
            <a:pPr eaLnBrk="1" hangingPunct="1"/>
            <a:r>
              <a:rPr lang="en-US" altLang="en-US"/>
              <a:t>Diffusion rate is dependent on concentration gradient (alveoli/capillary) and lipid solubility of the anesthetic gas</a:t>
            </a:r>
          </a:p>
          <a:p>
            <a:pPr lvl="1" eaLnBrk="1" hangingPunct="1"/>
            <a:r>
              <a:rPr lang="en-US" altLang="en-US"/>
              <a:t>Concentration gradient is greatest during initial induction 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A34DC2-0BBA-4072-9F39-5CC4B61F6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dirty="0"/>
              <a:t>Elimination of </a:t>
            </a:r>
            <a:br>
              <a:rPr lang="en-US" sz="3200" dirty="0"/>
            </a:br>
            <a:r>
              <a:rPr lang="en-US" sz="3200" dirty="0"/>
              <a:t>Halogenated Organic Compounds</a:t>
            </a:r>
            <a:endParaRPr lang="en-US" dirty="0"/>
          </a:p>
        </p:txBody>
      </p:sp>
      <p:sp>
        <p:nvSpPr>
          <p:cNvPr id="22531" name="Content Placeholder 2">
            <a:extLst>
              <a:ext uri="{FF2B5EF4-FFF2-40B4-BE49-F238E27FC236}">
                <a16:creationId xmlns:a16="http://schemas.microsoft.com/office/drawing/2014/main" id="{3EB4B9ED-12DA-4686-8A30-979FCE052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/>
              <a:t>Reducing amount of anesthetic administered reduces amount in the alveoli</a:t>
            </a:r>
          </a:p>
          <a:p>
            <a:pPr eaLnBrk="1" hangingPunct="1"/>
            <a:r>
              <a:rPr lang="en-US" altLang="en-US" sz="2800"/>
              <a:t>Anesthetic will move from the brain into the blood and then into the alveoli where it is finally breathed out</a:t>
            </a:r>
          </a:p>
          <a:p>
            <a:pPr eaLnBrk="1" hangingPunct="1"/>
            <a:r>
              <a:rPr lang="en-US" altLang="en-US" sz="2800"/>
              <a:t>Patient wakes up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3">
            <a:extLst>
              <a:ext uri="{FF2B5EF4-FFF2-40B4-BE49-F238E27FC236}">
                <a16:creationId xmlns:a16="http://schemas.microsoft.com/office/drawing/2014/main" id="{492AF9FF-E192-4832-AC16-4275DF5094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 Inhalant Anesthetics</a:t>
            </a:r>
          </a:p>
        </p:txBody>
      </p:sp>
      <p:pic>
        <p:nvPicPr>
          <p:cNvPr id="23555" name="Picture 6" descr="http://www.charlespoliquin.com/Portals/0/nervousSystem.jpg">
            <a:extLst>
              <a:ext uri="{FF2B5EF4-FFF2-40B4-BE49-F238E27FC236}">
                <a16:creationId xmlns:a16="http://schemas.microsoft.com/office/drawing/2014/main" id="{9849C008-908F-4B13-BC73-ED9BFBCF96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71600"/>
            <a:ext cx="1600200" cy="140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6" name="Picture 4" descr="http://t0.gstatic.com/images?q=tbn:ANd9GcR1T6qJIoeaLiU0ko1VPnDuxF7btBtHjvFS4a52ARZhxy2-kxjaMA">
            <a:extLst>
              <a:ext uri="{FF2B5EF4-FFF2-40B4-BE49-F238E27FC236}">
                <a16:creationId xmlns:a16="http://schemas.microsoft.com/office/drawing/2014/main" id="{3FB8339C-762C-4876-8703-863CF5633F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124200"/>
            <a:ext cx="141605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22" descr="http://t3.gstatic.com/images?q=tbn:ANd9GcSLe42FI3lZjMx8rPSt6-tIjxWuxK2QNlZ_LkppR_3MVxf2x7d-">
            <a:extLst>
              <a:ext uri="{FF2B5EF4-FFF2-40B4-BE49-F238E27FC236}">
                <a16:creationId xmlns:a16="http://schemas.microsoft.com/office/drawing/2014/main" id="{ADDCDB33-9528-469E-BDD6-8EF408F49E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4800600"/>
            <a:ext cx="13970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8" name="TextBox 5">
            <a:extLst>
              <a:ext uri="{FF2B5EF4-FFF2-40B4-BE49-F238E27FC236}">
                <a16:creationId xmlns:a16="http://schemas.microsoft.com/office/drawing/2014/main" id="{9BDDBB55-5170-45F2-85F2-09459FFAC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1295400"/>
            <a:ext cx="14271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000"/>
              <a:t>EFFECTS:</a:t>
            </a:r>
          </a:p>
        </p:txBody>
      </p:sp>
      <p:sp>
        <p:nvSpPr>
          <p:cNvPr id="23559" name="Rectangle 7">
            <a:extLst>
              <a:ext uri="{FF2B5EF4-FFF2-40B4-BE49-F238E27FC236}">
                <a16:creationId xmlns:a16="http://schemas.microsoft.com/office/drawing/2014/main" id="{5FEAF933-2F60-46AC-8391-AD2D681EFA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200400"/>
            <a:ext cx="1300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EFFECTS:</a:t>
            </a:r>
          </a:p>
        </p:txBody>
      </p:sp>
      <p:sp>
        <p:nvSpPr>
          <p:cNvPr id="23560" name="Rectangle 8">
            <a:extLst>
              <a:ext uri="{FF2B5EF4-FFF2-40B4-BE49-F238E27FC236}">
                <a16:creationId xmlns:a16="http://schemas.microsoft.com/office/drawing/2014/main" id="{EA31DFC5-ED8F-48C8-9826-7BB4CD0666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953000"/>
            <a:ext cx="13001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EFFECTS:</a:t>
            </a:r>
          </a:p>
        </p:txBody>
      </p:sp>
      <p:sp>
        <p:nvSpPr>
          <p:cNvPr id="23561" name="TextBox 9">
            <a:extLst>
              <a:ext uri="{FF2B5EF4-FFF2-40B4-BE49-F238E27FC236}">
                <a16:creationId xmlns:a16="http://schemas.microsoft.com/office/drawing/2014/main" id="{DD96D5A0-48AE-469F-AAB7-C7AB87B694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133600"/>
            <a:ext cx="2466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ADVERSE EFFECTS:</a:t>
            </a:r>
          </a:p>
        </p:txBody>
      </p:sp>
      <p:sp>
        <p:nvSpPr>
          <p:cNvPr id="23562" name="Rectangle 10">
            <a:extLst>
              <a:ext uri="{FF2B5EF4-FFF2-40B4-BE49-F238E27FC236}">
                <a16:creationId xmlns:a16="http://schemas.microsoft.com/office/drawing/2014/main" id="{1F099B1A-DC1E-4AAA-A781-4D5F5D9E1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5943600"/>
            <a:ext cx="24669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ADVERSE EFFECTS:</a:t>
            </a:r>
          </a:p>
          <a:p>
            <a:pPr eaLnBrk="1" hangingPunct="1"/>
            <a:endParaRPr lang="en-US" altLang="en-US"/>
          </a:p>
        </p:txBody>
      </p:sp>
      <p:sp>
        <p:nvSpPr>
          <p:cNvPr id="23563" name="Rectangle 11">
            <a:extLst>
              <a:ext uri="{FF2B5EF4-FFF2-40B4-BE49-F238E27FC236}">
                <a16:creationId xmlns:a16="http://schemas.microsoft.com/office/drawing/2014/main" id="{C2294044-C32F-4D26-81B1-E804E64310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3962400"/>
            <a:ext cx="24669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/>
              <a:t>ADVERSE EFFECTS: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0813AE72-2041-4121-83DC-4932469E34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7B9899"/>
                </a:solidFill>
              </a:rPr>
              <a:t>Isoflurane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58A383BE-C43B-4FBC-A51B-40907BACB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Most commonly used inhalant agent in North America</a:t>
            </a:r>
          </a:p>
          <a:p>
            <a:pPr eaLnBrk="1" hangingPunct="1"/>
            <a:r>
              <a:rPr lang="en-US" altLang="en-US"/>
              <a:t>Approved for use in dogs and horses; commonly used in other species </a:t>
            </a:r>
          </a:p>
          <a:p>
            <a:pPr eaLnBrk="1" hangingPunct="1"/>
            <a:endParaRPr lang="en-US" altLang="en-US"/>
          </a:p>
        </p:txBody>
      </p:sp>
      <p:pic>
        <p:nvPicPr>
          <p:cNvPr id="24580" name="Picture 2" descr="http://ts4.mm.bing.net/th?id=I.4672779177231383&amp;pid=1.7&amp;w=124&amp;h=152&amp;c=7&amp;rs=1">
            <a:extLst>
              <a:ext uri="{FF2B5EF4-FFF2-40B4-BE49-F238E27FC236}">
                <a16:creationId xmlns:a16="http://schemas.microsoft.com/office/drawing/2014/main" id="{F6B74AFD-73B6-4C02-9DFC-5C1CBB38DD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88" y="3581400"/>
            <a:ext cx="2052637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81" name="Picture 4" descr="http://www.jdmedical.com/media/2009/06/attane_isoflurane.jpg">
            <a:extLst>
              <a:ext uri="{FF2B5EF4-FFF2-40B4-BE49-F238E27FC236}">
                <a16:creationId xmlns:a16="http://schemas.microsoft.com/office/drawing/2014/main" id="{D33235B5-AD52-4316-99DD-E03B8E4014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281363"/>
            <a:ext cx="2419350" cy="311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768EB701-A3AC-4D05-84B7-69BC6282F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7B9899"/>
                </a:solidFill>
              </a:rPr>
              <a:t>Isoflurane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3AC2CB2F-8B39-4B98-86F8-29C8BC2257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Properties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/>
            <a:r>
              <a:rPr lang="en-US" altLang="en-US"/>
              <a:t>Low blood:gas partition coefficient: rapid induction and recovery </a:t>
            </a:r>
          </a:p>
          <a:p>
            <a:pPr lvl="1" eaLnBrk="1" hangingPunct="1"/>
            <a:r>
              <a:rPr lang="en-US" altLang="en-US"/>
              <a:t>Not Good for induction with mask or chamber </a:t>
            </a:r>
          </a:p>
          <a:p>
            <a:pPr lvl="1" eaLnBrk="1" hangingPunct="1"/>
            <a:r>
              <a:rPr lang="en-US" altLang="en-US"/>
              <a:t>MAC = 1.2 : helps determine initial vaporizer setting </a:t>
            </a:r>
          </a:p>
          <a:p>
            <a:pPr lvl="1"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lvl="1" eaLnBrk="1" hangingPunct="1"/>
            <a:endParaRPr lang="en-US" altLang="en-US"/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2F0AADB9-BD4B-4813-8A45-8A4A55117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Definition of general anesthesia </a:t>
            </a:r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2D9ED28C-10BA-4343-A7B4-187E657CE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527175"/>
            <a:ext cx="8504238" cy="5026025"/>
          </a:xfrm>
        </p:spPr>
        <p:txBody>
          <a:bodyPr/>
          <a:lstStyle/>
          <a:p>
            <a:pPr eaLnBrk="1" hangingPunct="1"/>
            <a:r>
              <a:rPr lang="en-US" altLang="en-US"/>
              <a:t>   General anesthesia ; is altered physiological state characterized by reversible loss of consciousness , analgesia of the entire body , amnesia , and some degree of muscle relaxation 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/>
              <a:t> </a:t>
            </a:r>
          </a:p>
        </p:txBody>
      </p:sp>
    </p:spTree>
  </p:cSld>
  <p:clrMapOvr>
    <a:masterClrMapping/>
  </p:clrMapOvr>
  <p:transition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>
            <a:extLst>
              <a:ext uri="{FF2B5EF4-FFF2-40B4-BE49-F238E27FC236}">
                <a16:creationId xmlns:a16="http://schemas.microsoft.com/office/drawing/2014/main" id="{83364BD7-6F79-439C-A292-A15D8C84B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7B9899"/>
                </a:solidFill>
              </a:rPr>
              <a:t>Effects and Adverse Effects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F42866-97E3-46E4-9417-2CDF3D883F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/>
              <a:t>Maintains cardiac output, heart rate, and rhythm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sz="2000" dirty="0"/>
              <a:t>Fewest adverse cardiovascular effects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/>
              <a:t>Depresses the respiratory system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/>
              <a:t>Maintains cerebral blood flow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/>
              <a:t>Almost completely eliminated through the lungs- 0.2% metabolized by the liver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/>
              <a:t>Induces adequate to good muscle relaxation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/>
              <a:t>Provides little or no analgesia after anesthesia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/>
              <a:t>Difficult to mask patient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/>
              <a:t>Can produce carbon monoxide when exposed to a desiccated carbon dioxide absorbent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>
            <a:extLst>
              <a:ext uri="{FF2B5EF4-FFF2-40B4-BE49-F238E27FC236}">
                <a16:creationId xmlns:a16="http://schemas.microsoft.com/office/drawing/2014/main" id="{4A75566B-97CE-4BF1-B088-6A6D0A97B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7B9899"/>
                </a:solidFill>
              </a:rPr>
              <a:t>Sevoflurane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8151C-D5DB-4D4B-A9C8-CCAF6BF9C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Low </a:t>
            </a:r>
            <a:r>
              <a:rPr lang="en-US" dirty="0" err="1"/>
              <a:t>Blood:gas</a:t>
            </a:r>
            <a:r>
              <a:rPr lang="en-US" dirty="0"/>
              <a:t> partition coefficient = rapid induction and recovery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Good for induction with a mask or chamber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High controllability of depth of anesthesia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MAC = 2.0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Cost about 10x more than </a:t>
            </a:r>
            <a:r>
              <a:rPr lang="en-US" dirty="0" err="1"/>
              <a:t>Isoflurane</a:t>
            </a:r>
            <a:endParaRPr lang="en-US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Easier to mask a patient, more pleasant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/>
              <a:t>smelling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  <p:pic>
        <p:nvPicPr>
          <p:cNvPr id="27652" name="Picture 2" descr="http://www.udmercy.edu/crna/agm/images/agm902.jpg">
            <a:extLst>
              <a:ext uri="{FF2B5EF4-FFF2-40B4-BE49-F238E27FC236}">
                <a16:creationId xmlns:a16="http://schemas.microsoft.com/office/drawing/2014/main" id="{31997D6E-C646-425F-985D-CCEADC1E05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4114800"/>
            <a:ext cx="1704975" cy="246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>
            <a:extLst>
              <a:ext uri="{FF2B5EF4-FFF2-40B4-BE49-F238E27FC236}">
                <a16:creationId xmlns:a16="http://schemas.microsoft.com/office/drawing/2014/main" id="{95A2F4E7-0C8F-465D-95C0-ECA8A3BE4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solidFill>
                  <a:srgbClr val="7B9899"/>
                </a:solidFill>
              </a:rPr>
              <a:t>Effects and Adverse Effects of Sevoflurane </a:t>
            </a:r>
            <a:endParaRPr lang="en-US" altLang="en-US">
              <a:solidFill>
                <a:srgbClr val="7B989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F5938-7F04-4913-B3BC-E51009776E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Minimal cardiovascular depression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Depresses respiratory system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Eliminated by the lungs, minimal hepatic metabolism- 2-5%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Maintains cerebral blood flow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Induces adequate muscle relaxation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Some paddling and excitement during recovery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No post-op analgesia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Can react with potassium hydroxide (KOH)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/>
              <a:t>or sodium hydroxide (</a:t>
            </a:r>
            <a:r>
              <a:rPr lang="en-US" dirty="0" err="1"/>
              <a:t>NaOH</a:t>
            </a:r>
            <a:r>
              <a:rPr lang="en-US" dirty="0"/>
              <a:t>) in desiccated 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/>
              <a:t>CO2 absorbent to produce a chemical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r>
              <a:rPr lang="en-US" dirty="0"/>
              <a:t>(Compound A) that causes renal damage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  <p:pic>
        <p:nvPicPr>
          <p:cNvPr id="28676" name="Picture 2" descr="http://www.arborridgepetclinic.com/sites/site-1817/images/sevopicture.jpg">
            <a:extLst>
              <a:ext uri="{FF2B5EF4-FFF2-40B4-BE49-F238E27FC236}">
                <a16:creationId xmlns:a16="http://schemas.microsoft.com/office/drawing/2014/main" id="{46B2EF19-20B5-427D-9A58-7529FAC2C2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488" y="4191000"/>
            <a:ext cx="1914525" cy="2528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>
            <a:extLst>
              <a:ext uri="{FF2B5EF4-FFF2-40B4-BE49-F238E27FC236}">
                <a16:creationId xmlns:a16="http://schemas.microsoft.com/office/drawing/2014/main" id="{CCF1EF2D-24DC-4BFC-919B-4B842B4B0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7B9899"/>
                </a:solidFill>
              </a:rPr>
              <a:t>Desflurane</a:t>
            </a:r>
          </a:p>
        </p:txBody>
      </p:sp>
      <p:sp>
        <p:nvSpPr>
          <p:cNvPr id="29699" name="Content Placeholder 2">
            <a:extLst>
              <a:ext uri="{FF2B5EF4-FFF2-40B4-BE49-F238E27FC236}">
                <a16:creationId xmlns:a16="http://schemas.microsoft.com/office/drawing/2014/main" id="{2E48BF46-CEF8-4BDA-8010-BB2E1445A5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Closely related to isoflurane</a:t>
            </a:r>
          </a:p>
          <a:p>
            <a:pPr eaLnBrk="1" hangingPunct="1"/>
            <a:r>
              <a:rPr lang="en-US" altLang="en-US"/>
              <a:t>Expensive</a:t>
            </a:r>
          </a:p>
          <a:p>
            <a:pPr eaLnBrk="1" hangingPunct="1"/>
            <a:r>
              <a:rPr lang="en-US" altLang="en-US"/>
              <a:t>Lowest blood:gas partition coefficient: very rapid induction and recovery</a:t>
            </a:r>
          </a:p>
          <a:p>
            <a:pPr eaLnBrk="1" hangingPunct="1"/>
            <a:r>
              <a:rPr lang="en-US" altLang="en-US"/>
              <a:t>Used with a special heated electronic precision vaporizer</a:t>
            </a:r>
          </a:p>
          <a:p>
            <a:pPr eaLnBrk="1" hangingPunct="1"/>
            <a:r>
              <a:rPr lang="en-US" altLang="en-US"/>
              <a:t>MAC = 6.0</a:t>
            </a:r>
          </a:p>
          <a:p>
            <a:pPr lvl="1" eaLnBrk="1" hangingPunct="1"/>
            <a:r>
              <a:rPr lang="en-US" altLang="en-US"/>
              <a:t>Least potent inhalant agent</a:t>
            </a:r>
          </a:p>
          <a:p>
            <a:pPr eaLnBrk="1" hangingPunct="1"/>
            <a:r>
              <a:rPr lang="en-US" altLang="en-US"/>
              <a:t>Eliminated by the lungs- 0.02% metabolized in liver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>
            <a:extLst>
              <a:ext uri="{FF2B5EF4-FFF2-40B4-BE49-F238E27FC236}">
                <a16:creationId xmlns:a16="http://schemas.microsoft.com/office/drawing/2014/main" id="{0C57F03D-3C15-4C5E-814D-1D14D13B0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solidFill>
                  <a:srgbClr val="7B9899"/>
                </a:solidFill>
              </a:rPr>
              <a:t>Effects and Adverse Effects of Desflurane</a:t>
            </a:r>
            <a:endParaRPr lang="en-US" altLang="en-US">
              <a:solidFill>
                <a:srgbClr val="7B9899"/>
              </a:solidFill>
            </a:endParaRPr>
          </a:p>
        </p:txBody>
      </p:sp>
      <p:sp>
        <p:nvSpPr>
          <p:cNvPr id="30723" name="Content Placeholder 2">
            <a:extLst>
              <a:ext uri="{FF2B5EF4-FFF2-40B4-BE49-F238E27FC236}">
                <a16:creationId xmlns:a16="http://schemas.microsoft.com/office/drawing/2014/main" id="{CBCB5E92-0EFC-4759-9754-79F5943611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Strong vapors cause coughing and holding the breath= difficult to mask</a:t>
            </a:r>
          </a:p>
          <a:p>
            <a:pPr eaLnBrk="1" hangingPunct="1"/>
            <a:r>
              <a:rPr lang="en-US" altLang="en-US"/>
              <a:t>Other effects are similar to isoflurane </a:t>
            </a:r>
          </a:p>
          <a:p>
            <a:pPr eaLnBrk="1" hangingPunct="1"/>
            <a:r>
              <a:rPr lang="en-US" altLang="en-US"/>
              <a:t>Transient increase in heart rate and blood pressure (humans)</a:t>
            </a:r>
          </a:p>
          <a:p>
            <a:pPr eaLnBrk="1" hangingPunct="1"/>
            <a:r>
              <a:rPr lang="en-US" altLang="en-US"/>
              <a:t>Produces carbon monoxide with spent soda lyme</a:t>
            </a:r>
          </a:p>
          <a:p>
            <a:pPr eaLnBrk="1" hangingPunct="1"/>
            <a:endParaRPr lang="en-US" altLang="en-US"/>
          </a:p>
        </p:txBody>
      </p:sp>
      <p:pic>
        <p:nvPicPr>
          <p:cNvPr id="30724" name="Picture 2" descr="http://2.imimg.com/data2/XV/AA/MY-1085722/suprane-desflurane-usp-250x250.jpg">
            <a:extLst>
              <a:ext uri="{FF2B5EF4-FFF2-40B4-BE49-F238E27FC236}">
                <a16:creationId xmlns:a16="http://schemas.microsoft.com/office/drawing/2014/main" id="{6373FE41-AF19-42E0-BCBA-8500EC1939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00" y="4876800"/>
            <a:ext cx="2057400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25" name="Picture 2" descr="http://ts3.mm.bing.net/th?id=I.4769106697126446&amp;pid=1.7&amp;w=90&amp;h=147&amp;c=7&amp;rs=1">
            <a:extLst>
              <a:ext uri="{FF2B5EF4-FFF2-40B4-BE49-F238E27FC236}">
                <a16:creationId xmlns:a16="http://schemas.microsoft.com/office/drawing/2014/main" id="{54B6F4AD-76ED-447A-BDEC-1B3DF6784B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4625975"/>
            <a:ext cx="1600200" cy="207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>
            <a:extLst>
              <a:ext uri="{FF2B5EF4-FFF2-40B4-BE49-F238E27FC236}">
                <a16:creationId xmlns:a16="http://schemas.microsoft.com/office/drawing/2014/main" id="{0C20D25E-F253-470B-8168-FC0F9F3268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>
                <a:solidFill>
                  <a:srgbClr val="7B9899"/>
                </a:solidFill>
              </a:rPr>
              <a:t>Other Halogenated Inhalation Agents</a:t>
            </a:r>
            <a:endParaRPr lang="en-US" altLang="en-US">
              <a:solidFill>
                <a:srgbClr val="7B9899"/>
              </a:solidFill>
            </a:endParaRPr>
          </a:p>
        </p:txBody>
      </p:sp>
      <p:sp>
        <p:nvSpPr>
          <p:cNvPr id="31747" name="Content Placeholder 2">
            <a:extLst>
              <a:ext uri="{FF2B5EF4-FFF2-40B4-BE49-F238E27FC236}">
                <a16:creationId xmlns:a16="http://schemas.microsoft.com/office/drawing/2014/main" id="{4668A41B-1504-43DB-B73B-A9AE4E1308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527175"/>
            <a:ext cx="8504238" cy="5102225"/>
          </a:xfrm>
        </p:spPr>
        <p:txBody>
          <a:bodyPr/>
          <a:lstStyle/>
          <a:p>
            <a:pPr eaLnBrk="1" hangingPunct="1"/>
            <a:r>
              <a:rPr lang="en-US" altLang="en-US" sz="2400"/>
              <a:t>Halothane (Fluothane)</a:t>
            </a:r>
          </a:p>
          <a:p>
            <a:pPr marL="547688" lvl="1" indent="-273050" eaLnBrk="1" hangingPunct="1">
              <a:buFont typeface="Wingdings" panose="05000000000000000000" pitchFamily="2" charset="2"/>
              <a:buChar char=""/>
            </a:pPr>
            <a:r>
              <a:rPr lang="en-US" altLang="en-US" sz="2000"/>
              <a:t>Not available anymore</a:t>
            </a:r>
          </a:p>
          <a:p>
            <a:pPr marL="547688" lvl="1" indent="-273050" eaLnBrk="1" hangingPunct="1">
              <a:buFont typeface="Wingdings" panose="05000000000000000000" pitchFamily="2" charset="2"/>
              <a:buChar char=""/>
            </a:pPr>
            <a:r>
              <a:rPr lang="en-US" altLang="en-US" sz="2000"/>
              <a:t>replaced by isoflurane and sevoflurane </a:t>
            </a:r>
          </a:p>
          <a:p>
            <a:pPr eaLnBrk="1" hangingPunct="1"/>
            <a:r>
              <a:rPr lang="en-US" altLang="en-US"/>
              <a:t>B:G -2.54</a:t>
            </a:r>
          </a:p>
          <a:p>
            <a:pPr eaLnBrk="1" hangingPunct="1"/>
            <a:r>
              <a:rPr lang="en-US" altLang="en-US"/>
              <a:t>20-46% metabolized in the liver</a:t>
            </a:r>
          </a:p>
          <a:p>
            <a:pPr eaLnBrk="1" hangingPunct="1"/>
            <a:r>
              <a:rPr lang="en-US" altLang="en-US"/>
              <a:t>MAC- 0.75</a:t>
            </a:r>
          </a:p>
          <a:p>
            <a:pPr eaLnBrk="1" hangingPunct="1"/>
            <a:r>
              <a:rPr lang="en-US" altLang="en-US" i="1"/>
              <a:t>Sensitizes heart to catecholamine and induces arrhythmias</a:t>
            </a:r>
          </a:p>
          <a:p>
            <a:pPr eaLnBrk="1" hangingPunct="1"/>
            <a:r>
              <a:rPr lang="en-US" altLang="en-US" i="1"/>
              <a:t>Cardiac, respiratory depression</a:t>
            </a:r>
          </a:p>
          <a:p>
            <a:pPr eaLnBrk="1" hangingPunct="1"/>
            <a:r>
              <a:rPr lang="en-US" altLang="en-US"/>
              <a:t>Increased cerebral blood flow</a:t>
            </a:r>
          </a:p>
          <a:p>
            <a:pPr eaLnBrk="1" hangingPunct="1">
              <a:buFont typeface="Wingdings 2" panose="05020102010507070707" pitchFamily="18" charset="2"/>
              <a:buNone/>
            </a:pPr>
            <a:endParaRPr lang="en-US" altLang="en-US"/>
          </a:p>
        </p:txBody>
      </p:sp>
      <p:pic>
        <p:nvPicPr>
          <p:cNvPr id="31748" name="Picture 2" descr="http://www.theodoregray.com/PeriodicTable/Samples/HalothaneVaporizer/s7s.JPG">
            <a:extLst>
              <a:ext uri="{FF2B5EF4-FFF2-40B4-BE49-F238E27FC236}">
                <a16:creationId xmlns:a16="http://schemas.microsoft.com/office/drawing/2014/main" id="{8A83172F-0A33-4205-926B-B5850EFD2D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1371600"/>
            <a:ext cx="2171700" cy="217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>
            <a:extLst>
              <a:ext uri="{FF2B5EF4-FFF2-40B4-BE49-F238E27FC236}">
                <a16:creationId xmlns:a16="http://schemas.microsoft.com/office/drawing/2014/main" id="{BB9FC141-9E70-4F0E-B6BD-39B77E2F5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7B9899"/>
                </a:solidFill>
              </a:rPr>
              <a:t>Nitrous Oxide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B9F6F3-F5CB-4BFC-B38D-FF09E73D5C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/>
              <a:t>Nitrous oxide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Used primarily in human medicine; some veterinary use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A gas at room temperature; no vaporizer is required</a:t>
            </a:r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sz="2400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/>
              <a:t>Mixed with oxygen at 40-67%, then delivered to patient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400" dirty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2400" dirty="0"/>
              <a:t>Reduces MAC 20-30% </a:t>
            </a:r>
          </a:p>
          <a:p>
            <a:pPr marL="548640" lvl="1" indent="-274320" eaLnBrk="1" fontAlgn="auto" hangingPunct="1">
              <a:spcAft>
                <a:spcPts val="0"/>
              </a:spcAft>
              <a:buFont typeface="Wingdings"/>
              <a:buChar char=""/>
              <a:defRPr/>
            </a:pPr>
            <a:r>
              <a:rPr lang="en-US" dirty="0"/>
              <a:t>Used with Halothane and </a:t>
            </a:r>
            <a:r>
              <a:rPr lang="en-US" dirty="0" err="1"/>
              <a:t>Methoxyflurane</a:t>
            </a:r>
            <a:endParaRPr lang="en-US" dirty="0"/>
          </a:p>
          <a:p>
            <a:pPr marL="274320" lvl="1" indent="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dirty="0"/>
              <a:t>to reduce the adverse effects of these gases</a:t>
            </a:r>
          </a:p>
        </p:txBody>
      </p:sp>
      <p:pic>
        <p:nvPicPr>
          <p:cNvPr id="32772" name="Picture 2" descr="http://www.justmommies.com/blog/wp-content/plugins/wp-o-matic/cache/bda26_nitrousoxide.jpg">
            <a:extLst>
              <a:ext uri="{FF2B5EF4-FFF2-40B4-BE49-F238E27FC236}">
                <a16:creationId xmlns:a16="http://schemas.microsoft.com/office/drawing/2014/main" id="{91CC99DF-E918-4C06-8F62-684B562BAF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083050"/>
            <a:ext cx="1905000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3BE77E63-ED4C-44AA-A6B4-A27268B98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solidFill>
                  <a:srgbClr val="7B9899"/>
                </a:solidFill>
              </a:rPr>
              <a:t>Diethyl Ether</a:t>
            </a: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D3CB8275-5E33-4925-AF72-4415C619D6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527175"/>
            <a:ext cx="8504238" cy="5026025"/>
          </a:xfrm>
        </p:spPr>
        <p:txBody>
          <a:bodyPr/>
          <a:lstStyle/>
          <a:p>
            <a:pPr eaLnBrk="1" hangingPunct="1"/>
            <a:r>
              <a:rPr lang="en-US" altLang="en-US"/>
              <a:t>1</a:t>
            </a:r>
            <a:r>
              <a:rPr lang="en-US" altLang="en-US" baseline="30000"/>
              <a:t>st</a:t>
            </a:r>
            <a:r>
              <a:rPr lang="en-US" altLang="en-US"/>
              <a:t> inhaled anesthetic</a:t>
            </a:r>
          </a:p>
          <a:p>
            <a:pPr eaLnBrk="1" hangingPunct="1"/>
            <a:r>
              <a:rPr lang="en-US" altLang="en-US"/>
              <a:t>No longer used as an anesthetic agent</a:t>
            </a:r>
          </a:p>
          <a:p>
            <a:pPr eaLnBrk="1" hangingPunct="1"/>
            <a:r>
              <a:rPr lang="en-US" altLang="en-US"/>
              <a:t>Others anesthetic agent like chloroform</a:t>
            </a:r>
          </a:p>
          <a:p>
            <a:pPr eaLnBrk="1" hangingPunct="1"/>
            <a:r>
              <a:rPr lang="en-US" altLang="en-US"/>
              <a:t> later , another agents like cyclopropane ethylene .</a:t>
            </a:r>
          </a:p>
          <a:p>
            <a:pPr eaLnBrk="1" hangingPunct="1"/>
            <a:r>
              <a:rPr lang="en-US" altLang="en-US"/>
              <a:t>The main problem of these agents : toxicity and flammability .</a:t>
            </a:r>
          </a:p>
          <a:p>
            <a:pPr eaLnBrk="1" hangingPunct="1">
              <a:buFont typeface="Wingdings 2" panose="05020102010507070707" pitchFamily="18" charset="2"/>
              <a:buNone/>
            </a:pPr>
            <a:r>
              <a:rPr lang="en-US" altLang="en-US"/>
              <a:t>    </a:t>
            </a:r>
          </a:p>
        </p:txBody>
      </p:sp>
      <p:pic>
        <p:nvPicPr>
          <p:cNvPr id="9220" name="Picture 2" descr="http://doshichemical.com/images/solvent-ether.jpg">
            <a:extLst>
              <a:ext uri="{FF2B5EF4-FFF2-40B4-BE49-F238E27FC236}">
                <a16:creationId xmlns:a16="http://schemas.microsoft.com/office/drawing/2014/main" id="{F147C1D3-E72B-42D1-973C-2EAAE04A560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4849813"/>
            <a:ext cx="19812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D27BA8CE-FBC9-44ED-8B65-D0EC93F76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Pharmacokinetics &amp; Pharmacodynamics</a:t>
            </a:r>
            <a:endParaRPr lang="en-US" altLang="en-US">
              <a:solidFill>
                <a:srgbClr val="7B9899"/>
              </a:solidFill>
            </a:endParaRPr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1AAD6B55-5BE8-48C6-960C-993889F62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anose="05020102010507070707" pitchFamily="18" charset="2"/>
              <a:buNone/>
            </a:pPr>
            <a:endParaRPr lang="en-US" altLang="en-US"/>
          </a:p>
          <a:p>
            <a:pPr eaLnBrk="1" hangingPunct="1"/>
            <a:r>
              <a:rPr lang="en-US" altLang="en-US" sz="2000"/>
              <a:t>Pharmacokinetics : (how a body affects a drug ) the relationship between a drug’s dose, tissue concentration , and elapsed time </a:t>
            </a:r>
          </a:p>
          <a:p>
            <a:pPr eaLnBrk="1" hangingPunct="1"/>
            <a:endParaRPr lang="en-US" altLang="en-US" sz="2000"/>
          </a:p>
          <a:p>
            <a:pPr eaLnBrk="1" hangingPunct="1"/>
            <a:r>
              <a:rPr lang="en-US" altLang="en-US" sz="2000"/>
              <a:t>Pharmacodynamics : ( how a drug affects a body) the study of drug action including toxic responses 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D4ECFB68-E676-4CA2-B519-C09639E407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0"/>
            <a:ext cx="8534400" cy="1219200"/>
          </a:xfrm>
        </p:spPr>
        <p:txBody>
          <a:bodyPr/>
          <a:lstStyle/>
          <a:p>
            <a:pPr eaLnBrk="1" hangingPunct="1"/>
            <a:r>
              <a:rPr lang="en-US" altLang="en-US" sz="2800" i="1" u="sng">
                <a:solidFill>
                  <a:srgbClr val="FF0000"/>
                </a:solidFill>
              </a:rPr>
              <a:t>Factors affecting inspiratory concentration (Fi)</a:t>
            </a:r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ADDD97C5-88FB-4420-9673-3A009AFCF4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371600"/>
            <a:ext cx="8504238" cy="4956175"/>
          </a:xfrm>
        </p:spPr>
        <p:txBody>
          <a:bodyPr/>
          <a:lstStyle/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endParaRPr lang="en-US" altLang="en-US"/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r>
              <a:rPr lang="en-US" altLang="en-US"/>
              <a:t>The fresh gas flow rate </a:t>
            </a:r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r>
              <a:rPr lang="en-US" altLang="en-US"/>
              <a:t>The volume of the breathing system </a:t>
            </a:r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r>
              <a:rPr lang="en-US" altLang="en-US"/>
              <a:t>Any absorption by the machine or breathing circuit </a:t>
            </a:r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endParaRPr lang="en-US" altLang="en-US"/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endParaRPr lang="en-US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13822921-9582-4E54-8748-6BD09DE86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81000"/>
            <a:ext cx="8534400" cy="758825"/>
          </a:xfrm>
        </p:spPr>
        <p:txBody>
          <a:bodyPr/>
          <a:lstStyle/>
          <a:p>
            <a:pPr eaLnBrk="1" hangingPunct="1"/>
            <a:r>
              <a:rPr lang="en-US" altLang="en-US" sz="3200" i="1" u="sng">
                <a:solidFill>
                  <a:srgbClr val="FF0000"/>
                </a:solidFill>
              </a:rPr>
              <a:t>Factors affecting alveolar concentration (fA)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320B32-9928-4390-B200-C058E96666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UPTAKE :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/>
              <a:t>    solubility in the blood 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/>
              <a:t>Alveolar blood flow ( CO )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+mj-lt"/>
              <a:buAutoNum type="arabicPeriod"/>
              <a:defRPr/>
            </a:pPr>
            <a:r>
              <a:rPr lang="en-US" dirty="0"/>
              <a:t>The difference in partial pressure between alveolar gas and venous blood . 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CONCENTRATION 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dirty="0"/>
              <a:t>VENTILATION </a:t>
            </a:r>
          </a:p>
          <a:p>
            <a:pPr marL="514350" indent="-51435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619CBD28-EF3A-41BC-A281-A745F03E4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625" y="228600"/>
            <a:ext cx="8534400" cy="914400"/>
          </a:xfrm>
        </p:spPr>
        <p:txBody>
          <a:bodyPr/>
          <a:lstStyle/>
          <a:p>
            <a:pPr eaLnBrk="1" hangingPunct="1"/>
            <a:r>
              <a:rPr lang="en-US" altLang="en-US" sz="2800" i="1" u="sng">
                <a:solidFill>
                  <a:srgbClr val="C00000"/>
                </a:solidFill>
              </a:rPr>
              <a:t>FACTORS AFFECTING ARTERIAL CONCENTAION (Fa )</a:t>
            </a:r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4DC10A5F-FDE4-4E87-873E-11E3B71D3A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1625" y="1371600"/>
            <a:ext cx="8504238" cy="4727575"/>
          </a:xfrm>
        </p:spPr>
        <p:txBody>
          <a:bodyPr/>
          <a:lstStyle/>
          <a:p>
            <a:pPr eaLnBrk="1" hangingPunct="1"/>
            <a:r>
              <a:rPr lang="en-US" altLang="en-US"/>
              <a:t>Ventilation /perfusion mismatch </a:t>
            </a:r>
          </a:p>
        </p:txBody>
      </p:sp>
      <p:pic>
        <p:nvPicPr>
          <p:cNvPr id="13316" name="Picture 2" descr="C:\Users\HALOSH\Desktop\New folder\inhalational-anaesthetics-pharmacokinetics-pharmacodynamics-uptake-distribution-72-638.jpg">
            <a:extLst>
              <a:ext uri="{FF2B5EF4-FFF2-40B4-BE49-F238E27FC236}">
                <a16:creationId xmlns:a16="http://schemas.microsoft.com/office/drawing/2014/main" id="{2577C4FA-D7BB-4FCE-924B-988850B72C2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905000"/>
            <a:ext cx="83058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>
            <a:extLst>
              <a:ext uri="{FF2B5EF4-FFF2-40B4-BE49-F238E27FC236}">
                <a16:creationId xmlns:a16="http://schemas.microsoft.com/office/drawing/2014/main" id="{1C5E1D10-47F3-4E85-9EBC-76B6392EB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ar-SA" altLang="en-US"/>
          </a:p>
        </p:txBody>
      </p:sp>
      <p:sp>
        <p:nvSpPr>
          <p:cNvPr id="14339" name="Content Placeholder 2">
            <a:extLst>
              <a:ext uri="{FF2B5EF4-FFF2-40B4-BE49-F238E27FC236}">
                <a16:creationId xmlns:a16="http://schemas.microsoft.com/office/drawing/2014/main" id="{BFD29430-818E-4FCC-8073-60DD95E61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ar-SA" altLang="en-US">
              <a:ea typeface="Majalla UI"/>
            </a:endParaRPr>
          </a:p>
        </p:txBody>
      </p:sp>
      <p:pic>
        <p:nvPicPr>
          <p:cNvPr id="14340" name="Picture 2" descr="C:\Users\HALOSH\Desktop\New folder\butt5_c008f001.png">
            <a:extLst>
              <a:ext uri="{FF2B5EF4-FFF2-40B4-BE49-F238E27FC236}">
                <a16:creationId xmlns:a16="http://schemas.microsoft.com/office/drawing/2014/main" id="{856325ED-4527-417C-99DC-FEDC6A74DF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38200"/>
            <a:ext cx="8610600" cy="5743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F6533-8A8A-4565-9EF3-5A219893A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i="1" u="sng" dirty="0">
                <a:solidFill>
                  <a:schemeClr val="accent1">
                    <a:lumMod val="50000"/>
                  </a:schemeClr>
                </a:solidFill>
              </a:rPr>
              <a:t>Theories of anesthetics action </a:t>
            </a:r>
          </a:p>
        </p:txBody>
      </p:sp>
      <p:sp>
        <p:nvSpPr>
          <p:cNvPr id="15363" name="Content Placeholder 2">
            <a:extLst>
              <a:ext uri="{FF2B5EF4-FFF2-40B4-BE49-F238E27FC236}">
                <a16:creationId xmlns:a16="http://schemas.microsoft.com/office/drawing/2014/main" id="{CACE52B4-1885-4F2B-850A-E838672795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r>
              <a:rPr lang="en-US" altLang="en-US"/>
              <a:t>The reticular activating system </a:t>
            </a:r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r>
              <a:rPr lang="en-US" altLang="en-US"/>
              <a:t>The cerebral cortex </a:t>
            </a:r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r>
              <a:rPr lang="en-US" altLang="en-US"/>
              <a:t>The cuneate nucleus </a:t>
            </a:r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r>
              <a:rPr lang="en-US" altLang="en-US"/>
              <a:t>The olfactory cortex </a:t>
            </a:r>
          </a:p>
          <a:p>
            <a:pPr marL="514350" indent="-514350" eaLnBrk="1" hangingPunct="1">
              <a:buFont typeface="Calibri" panose="020F0502020204030204" pitchFamily="34" charset="0"/>
              <a:buAutoNum type="arabicPeriod"/>
            </a:pPr>
            <a:r>
              <a:rPr lang="en-US" altLang="en-US"/>
              <a:t>The hippocampus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4266</TotalTime>
  <Words>902</Words>
  <Application>Microsoft Office PowerPoint</Application>
  <PresentationFormat>On-screen Show (4:3)</PresentationFormat>
  <Paragraphs>161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Flow</vt:lpstr>
      <vt:lpstr>Inhalation Anesthetics</vt:lpstr>
      <vt:lpstr>Definition of general anesthesia </vt:lpstr>
      <vt:lpstr>Diethyl Ether</vt:lpstr>
      <vt:lpstr>Pharmacokinetics &amp; Pharmacodynamics</vt:lpstr>
      <vt:lpstr>Factors affecting inspiratory concentration (Fi)</vt:lpstr>
      <vt:lpstr>Factors affecting alveolar concentration (fA)</vt:lpstr>
      <vt:lpstr>FACTORS AFFECTING ARTERIAL CONCENTAION (Fa )</vt:lpstr>
      <vt:lpstr>PowerPoint Presentation</vt:lpstr>
      <vt:lpstr>Theories of anesthetics action </vt:lpstr>
      <vt:lpstr>PowerPoint Presentation</vt:lpstr>
      <vt:lpstr>MINIMUM ALVEOLAR CONCENTRATION </vt:lpstr>
      <vt:lpstr>FACTORS AFFECTING MAC </vt:lpstr>
      <vt:lpstr>Blood:Gas Partition Coefficient</vt:lpstr>
      <vt:lpstr>Halogenated Organic Compounds</vt:lpstr>
      <vt:lpstr>Uptake and Distribution of Halogenated Organic Compounds</vt:lpstr>
      <vt:lpstr>Elimination of  Halogenated Organic Compounds</vt:lpstr>
      <vt:lpstr> Inhalant Anesthetics</vt:lpstr>
      <vt:lpstr>Isoflurane</vt:lpstr>
      <vt:lpstr>Isoflurane</vt:lpstr>
      <vt:lpstr>Effects and Adverse Effects</vt:lpstr>
      <vt:lpstr>Sevoflurane</vt:lpstr>
      <vt:lpstr>Effects and Adverse Effects of Sevoflurane </vt:lpstr>
      <vt:lpstr>Desflurane</vt:lpstr>
      <vt:lpstr>Effects and Adverse Effects of Desflurane</vt:lpstr>
      <vt:lpstr>Other Halogenated Inhalation Agents</vt:lpstr>
      <vt:lpstr>Nitrous Oxide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Inhalation Anesthetics</dc:title>
  <dc:creator>Kristin</dc:creator>
  <cp:lastModifiedBy>rashed omar</cp:lastModifiedBy>
  <cp:revision>49</cp:revision>
  <dcterms:created xsi:type="dcterms:W3CDTF">2012-11-02T22:59:29Z</dcterms:created>
  <dcterms:modified xsi:type="dcterms:W3CDTF">2020-09-16T18:18:12Z</dcterms:modified>
</cp:coreProperties>
</file>