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60" r:id="rId4"/>
    <p:sldId id="267" r:id="rId5"/>
    <p:sldId id="268" r:id="rId6"/>
    <p:sldId id="258" r:id="rId7"/>
    <p:sldId id="259" r:id="rId8"/>
    <p:sldId id="266" r:id="rId9"/>
    <p:sldId id="261" r:id="rId10"/>
    <p:sldId id="278" r:id="rId11"/>
    <p:sldId id="279" r:id="rId12"/>
    <p:sldId id="281" r:id="rId13"/>
    <p:sldId id="280" r:id="rId14"/>
    <p:sldId id="282" r:id="rId15"/>
    <p:sldId id="269" r:id="rId16"/>
    <p:sldId id="283" r:id="rId17"/>
    <p:sldId id="284" r:id="rId18"/>
    <p:sldId id="285" r:id="rId19"/>
    <p:sldId id="300"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301" r:id="rId33"/>
    <p:sldId id="298" r:id="rId34"/>
    <p:sldId id="262" r:id="rId35"/>
    <p:sldId id="270" r:id="rId36"/>
    <p:sldId id="264" r:id="rId37"/>
    <p:sldId id="263" r:id="rId38"/>
    <p:sldId id="271" r:id="rId39"/>
    <p:sldId id="302" r:id="rId40"/>
    <p:sldId id="272" r:id="rId41"/>
    <p:sldId id="273" r:id="rId42"/>
    <p:sldId id="274" r:id="rId43"/>
    <p:sldId id="275" r:id="rId44"/>
    <p:sldId id="277" r:id="rId45"/>
    <p:sldId id="276" r:id="rId46"/>
    <p:sldId id="265" r:id="rId4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92" d="100"/>
          <a:sy n="92" d="100"/>
        </p:scale>
        <p:origin x="-1186" y="-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16/04/1447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16/04/1447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16/04/1447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16/04/1447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16/04/1447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16/04/1447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16/04/1447</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16/04/1447</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16/04/1447</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16/04/1447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16/04/1447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16/04/1447</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b="1" dirty="0" smtClean="0"/>
              <a:t>Chronic renal </a:t>
            </a:r>
            <a:r>
              <a:rPr lang="en-US" b="1" dirty="0" err="1" smtClean="0"/>
              <a:t>failur</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Diabetic nephropathy</a:t>
            </a:r>
            <a:endParaRPr lang="en-US" dirty="0"/>
          </a:p>
        </p:txBody>
      </p:sp>
      <p:sp>
        <p:nvSpPr>
          <p:cNvPr id="3" name="عنصر نائب للمحتوى 2"/>
          <p:cNvSpPr>
            <a:spLocks noGrp="1"/>
          </p:cNvSpPr>
          <p:nvPr>
            <p:ph idx="1"/>
          </p:nvPr>
        </p:nvSpPr>
        <p:spPr>
          <a:xfrm>
            <a:off x="500034" y="1785926"/>
            <a:ext cx="8229600" cy="4525963"/>
          </a:xfrm>
        </p:spPr>
        <p:txBody>
          <a:bodyPr>
            <a:normAutofit/>
          </a:bodyPr>
          <a:lstStyle/>
          <a:p>
            <a:pPr algn="l">
              <a:buNone/>
            </a:pPr>
            <a:r>
              <a:rPr lang="en-US" sz="1600" dirty="0" smtClean="0"/>
              <a:t>-Diabetic </a:t>
            </a:r>
            <a:r>
              <a:rPr lang="en-US" sz="1600" dirty="0" smtClean="0"/>
              <a:t>nephropathy is the most common cause of CKD in developed countries. In patients with </a:t>
            </a:r>
            <a:r>
              <a:rPr lang="en-US" sz="1600" dirty="0" smtClean="0"/>
              <a:t>diabetes may manifest as from (</a:t>
            </a:r>
            <a:r>
              <a:rPr lang="en-US" sz="1600" dirty="0" err="1" smtClean="0"/>
              <a:t>microalbuminuria</a:t>
            </a:r>
            <a:r>
              <a:rPr lang="en-US" sz="1600" dirty="0" smtClean="0"/>
              <a:t>) to dipstick-positive </a:t>
            </a:r>
            <a:r>
              <a:rPr lang="en-US" sz="1600" dirty="0" err="1" smtClean="0"/>
              <a:t>proteinuria</a:t>
            </a:r>
            <a:r>
              <a:rPr lang="en-US" sz="1600" dirty="0" smtClean="0"/>
              <a:t>, in association with evolving hypertension and progressive renal </a:t>
            </a:r>
            <a:r>
              <a:rPr lang="en-US" sz="1600" dirty="0" smtClean="0"/>
              <a:t>failure. </a:t>
            </a:r>
          </a:p>
          <a:p>
            <a:pPr algn="l">
              <a:buNone/>
            </a:pPr>
            <a:endParaRPr lang="en-US" sz="1600" dirty="0" smtClean="0"/>
          </a:p>
          <a:p>
            <a:pPr algn="l">
              <a:buNone/>
            </a:pPr>
            <a:r>
              <a:rPr lang="en-US" sz="1600" dirty="0" smtClean="0"/>
              <a:t>-Few </a:t>
            </a:r>
            <a:r>
              <a:rPr lang="en-US" sz="1600" dirty="0" smtClean="0"/>
              <a:t>patients require renal biopsy to establish the diagnosis, </a:t>
            </a:r>
          </a:p>
          <a:p>
            <a:pPr algn="l">
              <a:buNone/>
            </a:pPr>
            <a:r>
              <a:rPr lang="en-US" sz="1600" dirty="0" smtClean="0"/>
              <a:t>&gt;&gt;&gt; </a:t>
            </a:r>
            <a:r>
              <a:rPr lang="en-US" sz="1600" dirty="0" err="1" smtClean="0"/>
              <a:t>proteinuria</a:t>
            </a:r>
            <a:r>
              <a:rPr lang="en-US" sz="1600" dirty="0" smtClean="0"/>
              <a:t>/decline in renal function or the absence of </a:t>
            </a:r>
            <a:r>
              <a:rPr lang="en-US" sz="1600" dirty="0" err="1" smtClean="0"/>
              <a:t>microvascular</a:t>
            </a:r>
            <a:r>
              <a:rPr lang="en-US" sz="1600" dirty="0" smtClean="0"/>
              <a:t> disease in other </a:t>
            </a:r>
            <a:r>
              <a:rPr lang="en-US" sz="1600" dirty="0" smtClean="0"/>
              <a:t>organs, including </a:t>
            </a:r>
            <a:r>
              <a:rPr lang="en-US" sz="1600" dirty="0" smtClean="0"/>
              <a:t>retinopathy, should lead to suspicion that an alternative condition could be present. </a:t>
            </a:r>
            <a:endParaRPr lang="en-US" sz="1600" dirty="0" smtClean="0"/>
          </a:p>
          <a:p>
            <a:pPr algn="l">
              <a:buNone/>
            </a:pPr>
            <a:endParaRPr lang="en-US" sz="1600" dirty="0" smtClean="0"/>
          </a:p>
          <a:p>
            <a:pPr algn="l">
              <a:buNone/>
            </a:pPr>
            <a:r>
              <a:rPr lang="en-US" sz="1600" dirty="0" smtClean="0"/>
              <a:t>-Management </a:t>
            </a:r>
            <a:r>
              <a:rPr lang="en-US" sz="1600" dirty="0" smtClean="0"/>
              <a:t>with ACE inhibitors and ARBs to slow </a:t>
            </a:r>
            <a:r>
              <a:rPr lang="en-US" sz="1600" dirty="0" smtClean="0"/>
              <a:t>progression. </a:t>
            </a:r>
            <a:r>
              <a:rPr lang="en-US" sz="1600" dirty="0" smtClean="0"/>
              <a:t>SGLT2 inhibitors, reduce cardiovascular mortality and progression of kidney disease at the expense of increased risk of genital infections. </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t>Tubulo</a:t>
            </a:r>
            <a:r>
              <a:rPr lang="en-US" dirty="0" smtClean="0"/>
              <a:t>-interstitial diseases</a:t>
            </a:r>
            <a:endParaRPr lang="en-US" dirty="0"/>
          </a:p>
        </p:txBody>
      </p:sp>
      <p:sp>
        <p:nvSpPr>
          <p:cNvPr id="3" name="عنصر نائب للمحتوى 2"/>
          <p:cNvSpPr>
            <a:spLocks noGrp="1"/>
          </p:cNvSpPr>
          <p:nvPr>
            <p:ph idx="1"/>
          </p:nvPr>
        </p:nvSpPr>
        <p:spPr>
          <a:xfrm>
            <a:off x="457200" y="1600200"/>
            <a:ext cx="8229600" cy="5043510"/>
          </a:xfrm>
        </p:spPr>
        <p:txBody>
          <a:bodyPr>
            <a:normAutofit/>
          </a:bodyPr>
          <a:lstStyle/>
          <a:p>
            <a:pPr algn="l">
              <a:buNone/>
            </a:pPr>
            <a:r>
              <a:rPr lang="en-US" sz="1600" b="1" dirty="0" smtClean="0"/>
              <a:t>Chronic interstitial nephritis </a:t>
            </a:r>
            <a:r>
              <a:rPr lang="en-US" sz="1400" b="1" dirty="0" smtClean="0"/>
              <a:t>: </a:t>
            </a:r>
          </a:p>
          <a:p>
            <a:pPr algn="l">
              <a:buNone/>
            </a:pPr>
            <a:endParaRPr lang="en-US" sz="1400" b="1" dirty="0" smtClean="0"/>
          </a:p>
          <a:p>
            <a:pPr algn="l">
              <a:buNone/>
            </a:pPr>
            <a:r>
              <a:rPr lang="en-US" sz="1400" b="1" dirty="0" smtClean="0"/>
              <a:t>&gt;</a:t>
            </a:r>
            <a:r>
              <a:rPr lang="en-US" sz="1400" dirty="0" smtClean="0"/>
              <a:t>It </a:t>
            </a:r>
            <a:r>
              <a:rPr lang="en-US" sz="1400" dirty="0" smtClean="0"/>
              <a:t>may follow on from AIN that does not </a:t>
            </a:r>
            <a:r>
              <a:rPr lang="en-US" sz="1400" dirty="0" smtClean="0"/>
              <a:t>resolve</a:t>
            </a:r>
          </a:p>
          <a:p>
            <a:pPr algn="l">
              <a:buNone/>
            </a:pPr>
            <a:r>
              <a:rPr lang="en-US" sz="1400" dirty="0" smtClean="0"/>
              <a:t>&gt;Chronic  </a:t>
            </a:r>
            <a:r>
              <a:rPr lang="en-US" sz="1400" dirty="0" smtClean="0"/>
              <a:t>ingestion of various toxins and drugs</a:t>
            </a:r>
            <a:r>
              <a:rPr lang="en-US" sz="1400" dirty="0" smtClean="0"/>
              <a:t>, </a:t>
            </a:r>
            <a:r>
              <a:rPr lang="en-US" sz="1400" dirty="0" smtClean="0"/>
              <a:t>such as lithium or non-steroidal </a:t>
            </a:r>
            <a:r>
              <a:rPr lang="en-US" sz="1400" dirty="0" smtClean="0"/>
              <a:t>anti-</a:t>
            </a:r>
            <a:r>
              <a:rPr lang="en-US" sz="1400" dirty="0" err="1" smtClean="0"/>
              <a:t>infammatory</a:t>
            </a:r>
            <a:r>
              <a:rPr lang="en-US" sz="1400" dirty="0" smtClean="0"/>
              <a:t> </a:t>
            </a:r>
            <a:r>
              <a:rPr lang="en-US" sz="1400" dirty="0" smtClean="0"/>
              <a:t>drugs (NSAIDs</a:t>
            </a:r>
            <a:r>
              <a:rPr lang="en-US" sz="1400" dirty="0" smtClean="0"/>
              <a:t>).</a:t>
            </a:r>
          </a:p>
          <a:p>
            <a:pPr algn="l">
              <a:buNone/>
            </a:pPr>
            <a:r>
              <a:rPr lang="en-US" sz="1400" dirty="0" smtClean="0"/>
              <a:t> &gt;Chronic metabolic </a:t>
            </a:r>
            <a:r>
              <a:rPr lang="en-US" sz="1400" dirty="0" smtClean="0"/>
              <a:t>and </a:t>
            </a:r>
            <a:r>
              <a:rPr lang="en-US" sz="1400" dirty="0" smtClean="0"/>
              <a:t>inflammatory diseases. </a:t>
            </a:r>
          </a:p>
          <a:p>
            <a:pPr algn="l">
              <a:buNone/>
            </a:pPr>
            <a:r>
              <a:rPr lang="en-US" sz="1400" dirty="0" smtClean="0"/>
              <a:t>&gt;</a:t>
            </a:r>
            <a:r>
              <a:rPr lang="en-US" sz="1400" dirty="0" smtClean="0"/>
              <a:t>In </a:t>
            </a:r>
            <a:r>
              <a:rPr lang="en-US" sz="1400" dirty="0" smtClean="0"/>
              <a:t>many patients, CIN presents at a late stage and no underlying cause can be </a:t>
            </a:r>
            <a:r>
              <a:rPr lang="en-US" sz="1400" dirty="0" smtClean="0"/>
              <a:t>identified.</a:t>
            </a:r>
          </a:p>
          <a:p>
            <a:pPr algn="l">
              <a:buNone/>
            </a:pPr>
            <a:endParaRPr lang="en-US" sz="1400" dirty="0" smtClean="0"/>
          </a:p>
          <a:p>
            <a:pPr algn="l">
              <a:buNone/>
            </a:pPr>
            <a:r>
              <a:rPr lang="en-US" sz="1400" dirty="0" smtClean="0"/>
              <a:t>Renal </a:t>
            </a:r>
            <a:r>
              <a:rPr lang="en-US" sz="1400" dirty="0" smtClean="0"/>
              <a:t>tubular </a:t>
            </a:r>
            <a:r>
              <a:rPr lang="en-US" sz="1400" dirty="0" smtClean="0"/>
              <a:t>acidosis </a:t>
            </a:r>
            <a:r>
              <a:rPr lang="en-US" sz="1400" dirty="0" smtClean="0"/>
              <a:t>may complicate CIN but is seen most often in myeloma, </a:t>
            </a:r>
            <a:r>
              <a:rPr lang="en-US" sz="1400" dirty="0" err="1" smtClean="0"/>
              <a:t>sarcoidosis</a:t>
            </a:r>
            <a:r>
              <a:rPr lang="en-US" sz="1400" dirty="0" smtClean="0"/>
              <a:t>, </a:t>
            </a:r>
            <a:r>
              <a:rPr lang="en-US" sz="1400" dirty="0" err="1" smtClean="0"/>
              <a:t>cystinosis</a:t>
            </a:r>
            <a:r>
              <a:rPr lang="en-US" sz="1400" dirty="0" smtClean="0"/>
              <a:t>, </a:t>
            </a:r>
            <a:r>
              <a:rPr lang="en-US" sz="1400" dirty="0" err="1" smtClean="0"/>
              <a:t>amyloidosis</a:t>
            </a:r>
            <a:r>
              <a:rPr lang="en-US" sz="1400" dirty="0" smtClean="0"/>
              <a:t> and </a:t>
            </a:r>
            <a:r>
              <a:rPr lang="en-US" sz="1400" dirty="0" err="1" smtClean="0"/>
              <a:t>Sjögren</a:t>
            </a:r>
            <a:r>
              <a:rPr lang="en-US" sz="1400" dirty="0" smtClean="0"/>
              <a:t> syndrome</a:t>
            </a:r>
            <a:r>
              <a:rPr lang="en-US" sz="1400" dirty="0" smtClean="0"/>
              <a:t>.</a:t>
            </a:r>
          </a:p>
          <a:p>
            <a:pPr algn="l">
              <a:buNone/>
            </a:pPr>
            <a:endParaRPr lang="en-US" sz="1400" dirty="0" smtClean="0"/>
          </a:p>
          <a:p>
            <a:pPr algn="l">
              <a:buNone/>
            </a:pPr>
            <a:r>
              <a:rPr lang="en-US" sz="1400" dirty="0" smtClean="0"/>
              <a:t> </a:t>
            </a:r>
            <a:r>
              <a:rPr lang="en-US" sz="1400" dirty="0" smtClean="0"/>
              <a:t>Typically, urinalysis is unremarkable and small kidneys are observed on ultrasound scan. Renal biopsy demonstrates </a:t>
            </a:r>
            <a:r>
              <a:rPr lang="en-US" sz="1400" dirty="0" smtClean="0"/>
              <a:t>infiltration </a:t>
            </a:r>
            <a:r>
              <a:rPr lang="en-US" sz="1400" dirty="0" smtClean="0"/>
              <a:t>of the renal parenchyma by lymphocytes, plasma cells and </a:t>
            </a:r>
            <a:r>
              <a:rPr lang="en-US" sz="1400" dirty="0" smtClean="0"/>
              <a:t>macrophages, </a:t>
            </a:r>
            <a:r>
              <a:rPr lang="en-US" sz="1400" dirty="0" smtClean="0"/>
              <a:t>with </a:t>
            </a:r>
            <a:r>
              <a:rPr lang="en-US" sz="1400" dirty="0" smtClean="0"/>
              <a:t>     tubular </a:t>
            </a:r>
            <a:r>
              <a:rPr lang="en-US" sz="1400" dirty="0" smtClean="0"/>
              <a:t>atrophy and interstitial fibrosis. </a:t>
            </a:r>
            <a:endParaRPr lang="en-US" sz="1400" dirty="0" smtClean="0"/>
          </a:p>
          <a:p>
            <a:pPr algn="l">
              <a:buNone/>
            </a:pPr>
            <a:endParaRPr lang="en-US" sz="1400" dirty="0" smtClean="0"/>
          </a:p>
          <a:p>
            <a:pPr algn="l">
              <a:buNone/>
            </a:pPr>
            <a:r>
              <a:rPr lang="en-US" sz="1400" dirty="0" smtClean="0"/>
              <a:t> </a:t>
            </a:r>
            <a:r>
              <a:rPr lang="en-US" sz="1400" dirty="0" smtClean="0"/>
              <a:t>Management is to identify and withdraw or treat the primary cause. Otherwise, treatment is supportive </a:t>
            </a:r>
            <a:r>
              <a:rPr lang="en-US" sz="1400" dirty="0" smtClean="0"/>
              <a:t>in nature</a:t>
            </a:r>
            <a:r>
              <a:rPr lang="en-US" sz="1400" dirty="0" smtClean="0"/>
              <a:t>, with correction of acidosis and </a:t>
            </a:r>
            <a:r>
              <a:rPr lang="en-US" sz="1400" dirty="0" err="1" smtClean="0"/>
              <a:t>hyperkalaemia</a:t>
            </a:r>
            <a:r>
              <a:rPr lang="en-US" sz="1400" dirty="0" smtClean="0"/>
              <a:t>; replacement of </a:t>
            </a:r>
            <a:r>
              <a:rPr lang="en-US" sz="1400" dirty="0" smtClean="0"/>
              <a:t>fluid </a:t>
            </a:r>
            <a:r>
              <a:rPr lang="en-US" sz="1400" dirty="0" smtClean="0"/>
              <a:t>and electrolytes, as </a:t>
            </a:r>
            <a:r>
              <a:rPr lang="en-US" sz="1400" dirty="0" smtClean="0"/>
              <a:t>required . </a:t>
            </a:r>
            <a:r>
              <a:rPr lang="en-US" sz="1400" dirty="0" smtClean="0"/>
              <a:t>R</a:t>
            </a:r>
            <a:r>
              <a:rPr lang="en-US" sz="1400" dirty="0" smtClean="0"/>
              <a:t>enal </a:t>
            </a:r>
            <a:r>
              <a:rPr lang="en-US" sz="1400" dirty="0" smtClean="0"/>
              <a:t>replacement therapy if irreversible renal damage has occurred.</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2b1f0cb8-c5bf-4a7b-8ca5-29a7b76ed539.jpg"/>
          <p:cNvPicPr>
            <a:picLocks noGrp="1" noChangeAspect="1"/>
          </p:cNvPicPr>
          <p:nvPr>
            <p:ph idx="1"/>
          </p:nvPr>
        </p:nvPicPr>
        <p:blipFill>
          <a:blip r:embed="rId2"/>
          <a:stretch>
            <a:fillRect/>
          </a:stretch>
        </p:blipFill>
        <p:spPr>
          <a:xfrm>
            <a:off x="857224" y="285728"/>
            <a:ext cx="7143799" cy="6286544"/>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Papillary necrosis</a:t>
            </a:r>
            <a:endParaRPr lang="en-US" dirty="0"/>
          </a:p>
        </p:txBody>
      </p:sp>
      <p:sp>
        <p:nvSpPr>
          <p:cNvPr id="3" name="عنصر نائب للمحتوى 2"/>
          <p:cNvSpPr>
            <a:spLocks noGrp="1"/>
          </p:cNvSpPr>
          <p:nvPr>
            <p:ph idx="1"/>
          </p:nvPr>
        </p:nvSpPr>
        <p:spPr/>
        <p:txBody>
          <a:bodyPr>
            <a:normAutofit fontScale="92500" lnSpcReduction="10000"/>
          </a:bodyPr>
          <a:lstStyle/>
          <a:p>
            <a:pPr algn="l">
              <a:buNone/>
            </a:pPr>
            <a:r>
              <a:rPr lang="en-US" sz="1800" dirty="0" smtClean="0"/>
              <a:t>The renal papillae lie within a hypoxic and hypertonic environment in the renal </a:t>
            </a:r>
            <a:r>
              <a:rPr lang="en-US" sz="1800" dirty="0" smtClean="0"/>
              <a:t>medulla</a:t>
            </a:r>
            <a:r>
              <a:rPr lang="en-US" sz="1800" dirty="0" smtClean="0"/>
              <a:t> </a:t>
            </a:r>
            <a:r>
              <a:rPr lang="en-US" sz="1800" dirty="0" smtClean="0"/>
              <a:t>that is why they are susceptible to </a:t>
            </a:r>
            <a:r>
              <a:rPr lang="en-US" sz="1800" dirty="0" err="1" smtClean="0"/>
              <a:t>ischaemic</a:t>
            </a:r>
            <a:r>
              <a:rPr lang="en-US" sz="1800" dirty="0" smtClean="0"/>
              <a:t> damage and </a:t>
            </a:r>
            <a:r>
              <a:rPr lang="en-US" sz="1800" dirty="0" err="1" smtClean="0"/>
              <a:t>canu</a:t>
            </a:r>
            <a:r>
              <a:rPr lang="en-US" sz="1800" dirty="0" smtClean="0"/>
              <a:t> </a:t>
            </a:r>
            <a:r>
              <a:rPr lang="en-US" sz="1800" dirty="0" err="1" smtClean="0"/>
              <a:t>nder</a:t>
            </a:r>
            <a:r>
              <a:rPr lang="en-US" sz="1800" dirty="0" smtClean="0"/>
              <a:t> go necrosis </a:t>
            </a:r>
            <a:r>
              <a:rPr lang="en-US" sz="1800" dirty="0" smtClean="0"/>
              <a:t>when their vascular supply is impaired as the result of diabetes mellitus, sickle-cell disease or long-term ingestion of NSAIDs. </a:t>
            </a:r>
            <a:endParaRPr lang="en-US" sz="1800" dirty="0" smtClean="0"/>
          </a:p>
          <a:p>
            <a:pPr algn="l">
              <a:buNone/>
            </a:pPr>
            <a:endParaRPr lang="en-US" sz="1800" dirty="0" smtClean="0"/>
          </a:p>
          <a:p>
            <a:pPr algn="l">
              <a:buNone/>
            </a:pPr>
            <a:r>
              <a:rPr lang="en-US" sz="1800" dirty="0" smtClean="0"/>
              <a:t> </a:t>
            </a:r>
            <a:r>
              <a:rPr lang="en-US" sz="1800" dirty="0" smtClean="0"/>
              <a:t>The clinical presentation is variable. Some patients are asymptomatic and clinically silent, whereas others present with renal colic and renal impairment as </a:t>
            </a:r>
            <a:r>
              <a:rPr lang="en-US" sz="1800" dirty="0" err="1" smtClean="0"/>
              <a:t>necrosed</a:t>
            </a:r>
            <a:r>
              <a:rPr lang="en-US" sz="1800" dirty="0" smtClean="0"/>
              <a:t> papillae slough off and cause </a:t>
            </a:r>
            <a:r>
              <a:rPr lang="en-US" sz="1800" dirty="0" err="1" smtClean="0"/>
              <a:t>ureteric</a:t>
            </a:r>
            <a:r>
              <a:rPr lang="en-US" sz="1800" dirty="0" smtClean="0"/>
              <a:t> obstruction. </a:t>
            </a:r>
            <a:endParaRPr lang="en-US" sz="1800" dirty="0" smtClean="0"/>
          </a:p>
          <a:p>
            <a:pPr algn="l">
              <a:buNone/>
            </a:pPr>
            <a:endParaRPr lang="en-US" sz="1800" dirty="0" smtClean="0"/>
          </a:p>
          <a:p>
            <a:pPr algn="l">
              <a:buNone/>
            </a:pPr>
            <a:r>
              <a:rPr lang="en-US" sz="1800" dirty="0" smtClean="0"/>
              <a:t>Investigations:</a:t>
            </a:r>
          </a:p>
          <a:p>
            <a:pPr algn="l">
              <a:buNone/>
            </a:pPr>
            <a:r>
              <a:rPr lang="en-US" sz="1800" dirty="0" smtClean="0"/>
              <a:t>1-Urinalysis </a:t>
            </a:r>
            <a:r>
              <a:rPr lang="en-US" sz="1800" dirty="0" smtClean="0"/>
              <a:t>may be normal but more frequently </a:t>
            </a:r>
            <a:r>
              <a:rPr lang="en-US" sz="1800" dirty="0" err="1" smtClean="0"/>
              <a:t>haematuria</a:t>
            </a:r>
            <a:r>
              <a:rPr lang="en-US" sz="1800" dirty="0" smtClean="0"/>
              <a:t> and sterile </a:t>
            </a:r>
            <a:r>
              <a:rPr lang="en-US" sz="1800" dirty="0" err="1" smtClean="0"/>
              <a:t>pyuria</a:t>
            </a:r>
            <a:r>
              <a:rPr lang="en-US" sz="1800" dirty="0" smtClean="0"/>
              <a:t> </a:t>
            </a:r>
            <a:r>
              <a:rPr lang="en-US" sz="1800" dirty="0" smtClean="0"/>
              <a:t>are present with no significant </a:t>
            </a:r>
            <a:r>
              <a:rPr lang="en-US" sz="1800" dirty="0" err="1" smtClean="0"/>
              <a:t>proteinuria</a:t>
            </a:r>
            <a:r>
              <a:rPr lang="en-US" sz="1800" dirty="0" smtClean="0"/>
              <a:t>. </a:t>
            </a:r>
          </a:p>
          <a:p>
            <a:pPr algn="l">
              <a:buNone/>
            </a:pPr>
            <a:r>
              <a:rPr lang="en-US" sz="1800" dirty="0" smtClean="0"/>
              <a:t>2-The </a:t>
            </a:r>
            <a:r>
              <a:rPr lang="en-US" sz="1800" dirty="0" smtClean="0"/>
              <a:t>imaging method of choice to make the diagnosis is CTU or intravenous </a:t>
            </a:r>
            <a:r>
              <a:rPr lang="en-US" sz="1800" dirty="0" err="1" smtClean="0"/>
              <a:t>pyelography</a:t>
            </a:r>
            <a:endParaRPr lang="en-US" sz="1800" dirty="0" smtClean="0"/>
          </a:p>
          <a:p>
            <a:pPr algn="l">
              <a:buNone/>
            </a:pPr>
            <a:endParaRPr lang="en-US" sz="1800" dirty="0" smtClean="0"/>
          </a:p>
          <a:p>
            <a:pPr algn="l">
              <a:buNone/>
            </a:pPr>
            <a:r>
              <a:rPr lang="en-US" sz="1800" dirty="0" smtClean="0"/>
              <a:t>Management </a:t>
            </a:r>
            <a:r>
              <a:rPr lang="en-US" sz="1800" dirty="0" smtClean="0"/>
              <a:t>is based on relieving obstruction, where present, and withdrawal of the offending drugs. </a:t>
            </a:r>
            <a:endParaRPr lang="en-US"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t>Glomerulonephritis</a:t>
            </a:r>
            <a:endParaRPr lang="en-US" dirty="0"/>
          </a:p>
        </p:txBody>
      </p:sp>
      <p:sp>
        <p:nvSpPr>
          <p:cNvPr id="3" name="عنصر نائب للمحتوى 2"/>
          <p:cNvSpPr>
            <a:spLocks noGrp="1"/>
          </p:cNvSpPr>
          <p:nvPr>
            <p:ph idx="1"/>
          </p:nvPr>
        </p:nvSpPr>
        <p:spPr/>
        <p:txBody>
          <a:bodyPr>
            <a:normAutofit/>
          </a:bodyPr>
          <a:lstStyle/>
          <a:p>
            <a:pPr algn="l">
              <a:buNone/>
            </a:pPr>
            <a:r>
              <a:rPr lang="en-US" sz="1600" dirty="0" err="1" smtClean="0"/>
              <a:t>Glomerulonephritis</a:t>
            </a:r>
            <a:r>
              <a:rPr lang="en-US" sz="1600" dirty="0" smtClean="0"/>
              <a:t> </a:t>
            </a:r>
            <a:r>
              <a:rPr lang="en-US" sz="1600" dirty="0" smtClean="0"/>
              <a:t>literally means ‘</a:t>
            </a:r>
            <a:r>
              <a:rPr lang="en-US" sz="1600" dirty="0" smtClean="0"/>
              <a:t>inflammation </a:t>
            </a:r>
            <a:r>
              <a:rPr lang="en-US" sz="1600" dirty="0" smtClean="0"/>
              <a:t>of </a:t>
            </a:r>
            <a:r>
              <a:rPr lang="en-US" sz="1600" dirty="0" err="1" smtClean="0"/>
              <a:t>glomeruli</a:t>
            </a:r>
            <a:r>
              <a:rPr lang="en-US" sz="1600" dirty="0" smtClean="0"/>
              <a:t>’, the term is often used more broadly to describe all types of </a:t>
            </a:r>
            <a:r>
              <a:rPr lang="en-US" sz="1600" dirty="0" err="1" smtClean="0"/>
              <a:t>glomerular</a:t>
            </a:r>
            <a:r>
              <a:rPr lang="en-US" sz="1600" dirty="0" smtClean="0"/>
              <a:t> disease, even though some of these (e.g. minimal change nephropathy) are not associated with </a:t>
            </a:r>
            <a:r>
              <a:rPr lang="en-US" sz="1600" dirty="0" smtClean="0"/>
              <a:t>inflammation</a:t>
            </a:r>
            <a:r>
              <a:rPr lang="en-US" sz="1600" dirty="0" smtClean="0"/>
              <a:t>. </a:t>
            </a:r>
            <a:endParaRPr lang="en-US" sz="1600" dirty="0" smtClean="0"/>
          </a:p>
          <a:p>
            <a:pPr algn="l">
              <a:buNone/>
            </a:pPr>
            <a:endParaRPr lang="en-US" sz="1600" dirty="0" smtClean="0"/>
          </a:p>
          <a:p>
            <a:pPr algn="l">
              <a:buNone/>
            </a:pPr>
            <a:r>
              <a:rPr lang="en-US" sz="1600" dirty="0" smtClean="0"/>
              <a:t>Most </a:t>
            </a:r>
            <a:r>
              <a:rPr lang="en-US" sz="1600" dirty="0" smtClean="0"/>
              <a:t>types of </a:t>
            </a:r>
            <a:r>
              <a:rPr lang="en-US" sz="1600" dirty="0" err="1" smtClean="0"/>
              <a:t>glomerulonephritis</a:t>
            </a:r>
            <a:r>
              <a:rPr lang="en-US" sz="1600" dirty="0" smtClean="0"/>
              <a:t> are </a:t>
            </a:r>
            <a:r>
              <a:rPr lang="en-US" sz="1600" dirty="0" err="1" smtClean="0"/>
              <a:t>immun</a:t>
            </a:r>
            <a:r>
              <a:rPr lang="en-US" sz="1600" dirty="0" smtClean="0"/>
              <a:t>-mediated </a:t>
            </a:r>
            <a:r>
              <a:rPr lang="en-US" sz="1600" dirty="0" smtClean="0"/>
              <a:t>and several respond to immunosuppressive drugs. </a:t>
            </a:r>
            <a:endParaRPr lang="en-US" sz="1600" dirty="0" smtClean="0"/>
          </a:p>
          <a:p>
            <a:pPr algn="l">
              <a:buNone/>
            </a:pPr>
            <a:r>
              <a:rPr lang="en-US" sz="1600" dirty="0" smtClean="0"/>
              <a:t>In </a:t>
            </a:r>
            <a:r>
              <a:rPr lang="en-US" sz="1600" dirty="0" smtClean="0"/>
              <a:t>small-vessel </a:t>
            </a:r>
            <a:r>
              <a:rPr lang="en-US" sz="1600" dirty="0" err="1" smtClean="0"/>
              <a:t>vasculitis</a:t>
            </a:r>
            <a:r>
              <a:rPr lang="en-US" sz="1600" dirty="0" smtClean="0"/>
              <a:t>, no </a:t>
            </a:r>
            <a:r>
              <a:rPr lang="en-US" sz="1600" dirty="0" err="1" smtClean="0"/>
              <a:t>glomerular</a:t>
            </a:r>
            <a:r>
              <a:rPr lang="en-US" sz="1600" dirty="0" smtClean="0"/>
              <a:t> antibody deposition is observed (</a:t>
            </a:r>
            <a:r>
              <a:rPr lang="en-US" sz="1600" dirty="0" err="1" smtClean="0"/>
              <a:t>pauci</a:t>
            </a:r>
            <a:r>
              <a:rPr lang="en-US" sz="1600" dirty="0" smtClean="0"/>
              <a:t>-immune).</a:t>
            </a:r>
          </a:p>
          <a:p>
            <a:pPr algn="l">
              <a:buNone/>
            </a:pPr>
            <a:endParaRPr lang="en-US" sz="1600" dirty="0" smtClean="0"/>
          </a:p>
          <a:p>
            <a:pPr algn="l">
              <a:buNone/>
            </a:pPr>
            <a:r>
              <a:rPr lang="en-US" sz="1600" dirty="0" err="1" smtClean="0"/>
              <a:t>Glomerulonephritis</a:t>
            </a:r>
            <a:r>
              <a:rPr lang="en-US" sz="1600" dirty="0" smtClean="0"/>
              <a:t> </a:t>
            </a:r>
            <a:r>
              <a:rPr lang="en-US" sz="1600" dirty="0" smtClean="0"/>
              <a:t>is generally </a:t>
            </a:r>
            <a:r>
              <a:rPr lang="en-US" sz="1600" dirty="0" err="1" smtClean="0"/>
              <a:t>classiffed</a:t>
            </a:r>
            <a:r>
              <a:rPr lang="en-US" sz="1600" dirty="0" smtClean="0"/>
              <a:t> </a:t>
            </a:r>
            <a:r>
              <a:rPr lang="en-US" sz="1600" dirty="0" smtClean="0"/>
              <a:t>in terms of the </a:t>
            </a:r>
            <a:r>
              <a:rPr lang="en-US" sz="1600" dirty="0" err="1" smtClean="0"/>
              <a:t>histopathological</a:t>
            </a:r>
            <a:r>
              <a:rPr lang="en-US" sz="1600" dirty="0" smtClean="0"/>
              <a:t> </a:t>
            </a:r>
            <a:r>
              <a:rPr lang="en-US" sz="1600" dirty="0" smtClean="0"/>
              <a:t>appearances to :</a:t>
            </a:r>
          </a:p>
          <a:p>
            <a:pPr algn="l">
              <a:buNone/>
            </a:pPr>
            <a:endParaRPr lang="en-US" sz="1600" dirty="0" smtClean="0"/>
          </a:p>
          <a:p>
            <a:pPr algn="l">
              <a:buNone/>
            </a:pPr>
            <a:r>
              <a:rPr lang="en-US" sz="1600" dirty="0" smtClean="0"/>
              <a:t>1- Diseases typically presenting with </a:t>
            </a:r>
            <a:r>
              <a:rPr lang="en-US" sz="1600" dirty="0" err="1" smtClean="0"/>
              <a:t>nephrotic</a:t>
            </a:r>
            <a:r>
              <a:rPr lang="en-US" sz="1600" dirty="0" smtClean="0"/>
              <a:t> </a:t>
            </a:r>
            <a:r>
              <a:rPr lang="en-US" sz="1600" dirty="0" smtClean="0"/>
              <a:t>syndrome</a:t>
            </a:r>
          </a:p>
          <a:p>
            <a:pPr algn="l">
              <a:buNone/>
            </a:pPr>
            <a:r>
              <a:rPr lang="en-US" sz="1600" dirty="0" smtClean="0"/>
              <a:t>2- Diseases typically presenting with mild nephritic </a:t>
            </a:r>
            <a:r>
              <a:rPr lang="en-US" sz="1600" dirty="0" smtClean="0"/>
              <a:t>syndrome</a:t>
            </a:r>
          </a:p>
          <a:p>
            <a:pPr algn="l">
              <a:buNone/>
            </a:pPr>
            <a:r>
              <a:rPr lang="en-US" sz="1600" dirty="0" smtClean="0"/>
              <a:t>3- Diseases typically presenting with rapidly progressive </a:t>
            </a:r>
            <a:r>
              <a:rPr lang="en-US" sz="1600" dirty="0" err="1" smtClean="0"/>
              <a:t>glomerulonephritis</a:t>
            </a:r>
            <a:endParaRPr lang="en-US" sz="16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t>Proteinurea</a:t>
            </a:r>
            <a:r>
              <a:rPr lang="en-US" dirty="0" smtClean="0"/>
              <a:t> grades</a:t>
            </a:r>
            <a:endParaRPr lang="en-US" dirty="0"/>
          </a:p>
        </p:txBody>
      </p:sp>
      <p:pic>
        <p:nvPicPr>
          <p:cNvPr id="4" name="عنصر نائب للمحتوى 3" descr="e8b8eddb-e2f1-4164-a2e3-6702dd6c4adf.jpg"/>
          <p:cNvPicPr>
            <a:picLocks noGrp="1" noChangeAspect="1"/>
          </p:cNvPicPr>
          <p:nvPr>
            <p:ph idx="1"/>
          </p:nvPr>
        </p:nvPicPr>
        <p:blipFill>
          <a:blip r:embed="rId2"/>
          <a:stretch>
            <a:fillRect/>
          </a:stretch>
        </p:blipFill>
        <p:spPr>
          <a:xfrm>
            <a:off x="642910" y="1571612"/>
            <a:ext cx="8229600" cy="4643469"/>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a:r>
              <a:rPr lang="en-US" sz="2400" b="1" dirty="0" smtClean="0"/>
              <a:t>Diseases typically presenting with </a:t>
            </a:r>
            <a:r>
              <a:rPr lang="en-US" sz="2400" b="1" dirty="0" err="1" smtClean="0"/>
              <a:t>nephrotic</a:t>
            </a:r>
            <a:r>
              <a:rPr lang="en-US" sz="2400" b="1" dirty="0" smtClean="0"/>
              <a:t> syndrome</a:t>
            </a:r>
            <a:endParaRPr lang="en-US" sz="2400" b="1" dirty="0"/>
          </a:p>
        </p:txBody>
      </p:sp>
      <p:sp>
        <p:nvSpPr>
          <p:cNvPr id="3" name="عنصر نائب للمحتوى 2"/>
          <p:cNvSpPr>
            <a:spLocks noGrp="1"/>
          </p:cNvSpPr>
          <p:nvPr>
            <p:ph idx="1"/>
          </p:nvPr>
        </p:nvSpPr>
        <p:spPr/>
        <p:txBody>
          <a:bodyPr>
            <a:normAutofit/>
          </a:bodyPr>
          <a:lstStyle/>
          <a:p>
            <a:pPr algn="l">
              <a:buNone/>
            </a:pPr>
            <a:r>
              <a:rPr lang="en-US" sz="2000" b="1" dirty="0" smtClean="0"/>
              <a:t>1-</a:t>
            </a:r>
            <a:r>
              <a:rPr lang="en-US" sz="2000" b="1" dirty="0" smtClean="0"/>
              <a:t> Minimal change </a:t>
            </a:r>
            <a:r>
              <a:rPr lang="en-US" sz="2000" b="1" dirty="0" smtClean="0"/>
              <a:t>nephropathy:</a:t>
            </a:r>
          </a:p>
          <a:p>
            <a:pPr algn="l">
              <a:buNone/>
            </a:pPr>
            <a:r>
              <a:rPr lang="en-US" sz="1600" dirty="0" smtClean="0"/>
              <a:t>-Can </a:t>
            </a:r>
            <a:r>
              <a:rPr lang="en-US" sz="1600" dirty="0" smtClean="0"/>
              <a:t>occur at all ages but </a:t>
            </a:r>
            <a:r>
              <a:rPr lang="en-US" sz="1600" dirty="0" smtClean="0"/>
              <a:t>it is the </a:t>
            </a:r>
            <a:r>
              <a:rPr lang="en-US" sz="1600" dirty="0" smtClean="0"/>
              <a:t>most </a:t>
            </a:r>
            <a:r>
              <a:rPr lang="en-US" sz="1600" dirty="0" smtClean="0"/>
              <a:t>common type of </a:t>
            </a:r>
            <a:r>
              <a:rPr lang="en-US" sz="1600" dirty="0" err="1" smtClean="0"/>
              <a:t>nephrotic</a:t>
            </a:r>
            <a:r>
              <a:rPr lang="en-US" sz="1600" dirty="0" smtClean="0"/>
              <a:t> </a:t>
            </a:r>
            <a:r>
              <a:rPr lang="en-US" sz="1600" dirty="0" smtClean="0"/>
              <a:t>syndrome in children . </a:t>
            </a:r>
            <a:endParaRPr lang="en-US" sz="1600" dirty="0" smtClean="0"/>
          </a:p>
          <a:p>
            <a:pPr algn="l">
              <a:buNone/>
            </a:pPr>
            <a:r>
              <a:rPr lang="en-US" sz="1600" dirty="0" smtClean="0"/>
              <a:t>It </a:t>
            </a:r>
            <a:r>
              <a:rPr lang="en-US" sz="1600" dirty="0" smtClean="0"/>
              <a:t>is caused by reversible dysfunction of </a:t>
            </a:r>
            <a:r>
              <a:rPr lang="en-US" sz="1600" dirty="0" err="1" smtClean="0"/>
              <a:t>podocytes</a:t>
            </a:r>
            <a:r>
              <a:rPr lang="en-US" sz="1600" dirty="0" smtClean="0"/>
              <a:t>. </a:t>
            </a:r>
            <a:r>
              <a:rPr lang="en-US" sz="1600" dirty="0" smtClean="0"/>
              <a:t>On </a:t>
            </a:r>
            <a:r>
              <a:rPr lang="en-US" sz="1600" dirty="0" smtClean="0"/>
              <a:t>light microscopy, the </a:t>
            </a:r>
            <a:r>
              <a:rPr lang="en-US" sz="1600" dirty="0" err="1" smtClean="0"/>
              <a:t>glomeruli</a:t>
            </a:r>
            <a:r>
              <a:rPr lang="en-US" sz="1600" dirty="0" smtClean="0"/>
              <a:t> appear normal </a:t>
            </a:r>
            <a:r>
              <a:rPr lang="en-US" sz="1600" dirty="0" smtClean="0"/>
              <a:t> </a:t>
            </a:r>
            <a:r>
              <a:rPr lang="en-US" sz="1600" dirty="0" smtClean="0"/>
              <a:t>but fusion of </a:t>
            </a:r>
            <a:r>
              <a:rPr lang="en-US" sz="1600" dirty="0" err="1" smtClean="0"/>
              <a:t>podocyte</a:t>
            </a:r>
            <a:r>
              <a:rPr lang="en-US" sz="1600" dirty="0" smtClean="0"/>
              <a:t> foot processes is </a:t>
            </a:r>
            <a:r>
              <a:rPr lang="en-US" sz="1600" dirty="0" smtClean="0"/>
              <a:t>observed </a:t>
            </a:r>
            <a:r>
              <a:rPr lang="en-US" sz="1600" dirty="0" smtClean="0"/>
              <a:t>on electron microscopy. </a:t>
            </a:r>
            <a:endParaRPr lang="en-US" sz="1600" dirty="0" smtClean="0"/>
          </a:p>
          <a:p>
            <a:pPr algn="l">
              <a:buNone/>
            </a:pPr>
            <a:endParaRPr lang="en-US" sz="1600" dirty="0" smtClean="0"/>
          </a:p>
          <a:p>
            <a:pPr algn="l">
              <a:buNone/>
            </a:pPr>
            <a:r>
              <a:rPr lang="en-US" sz="1600" dirty="0" smtClean="0"/>
              <a:t>- Can be secondary to </a:t>
            </a:r>
            <a:r>
              <a:rPr lang="en-US" sz="1600" dirty="0" err="1" smtClean="0"/>
              <a:t>Atopy</a:t>
            </a:r>
            <a:r>
              <a:rPr lang="en-US" sz="1600" dirty="0" smtClean="0"/>
              <a:t> ,drugs</a:t>
            </a:r>
            <a:r>
              <a:rPr lang="en-US" sz="1600" dirty="0" smtClean="0"/>
              <a:t>, most commonly </a:t>
            </a:r>
            <a:r>
              <a:rPr lang="en-US" sz="1600" dirty="0" smtClean="0"/>
              <a:t>NSAIDs and  </a:t>
            </a:r>
            <a:r>
              <a:rPr lang="en-US" sz="1600" dirty="0" err="1" smtClean="0"/>
              <a:t>haematological</a:t>
            </a:r>
            <a:r>
              <a:rPr lang="en-US" sz="1600" dirty="0" smtClean="0"/>
              <a:t> </a:t>
            </a:r>
            <a:r>
              <a:rPr lang="en-US" sz="1600" dirty="0" smtClean="0"/>
              <a:t>malignancies</a:t>
            </a:r>
            <a:endParaRPr lang="en-US" sz="1600" dirty="0" smtClean="0"/>
          </a:p>
          <a:p>
            <a:pPr algn="l">
              <a:buNone/>
            </a:pPr>
            <a:endParaRPr lang="en-US" sz="1600" dirty="0" smtClean="0"/>
          </a:p>
          <a:p>
            <a:pPr algn="l">
              <a:buNone/>
            </a:pPr>
            <a:r>
              <a:rPr lang="en-US" sz="1600" dirty="0" smtClean="0"/>
              <a:t>-Treatment : High dose </a:t>
            </a:r>
            <a:r>
              <a:rPr lang="en-US" sz="1600" dirty="0" err="1" smtClean="0"/>
              <a:t>glucocorticoid</a:t>
            </a:r>
            <a:r>
              <a:rPr lang="en-US" sz="1600" dirty="0" smtClean="0"/>
              <a:t> therapy </a:t>
            </a:r>
            <a:r>
              <a:rPr lang="en-US" sz="1600" dirty="0" smtClean="0"/>
              <a:t>usually </a:t>
            </a:r>
            <a:r>
              <a:rPr lang="en-US" sz="1600" dirty="0" smtClean="0"/>
              <a:t>promotes rapid remission </a:t>
            </a:r>
            <a:r>
              <a:rPr lang="en-US" sz="1600" dirty="0" smtClean="0"/>
              <a:t>of </a:t>
            </a:r>
            <a:r>
              <a:rPr lang="en-US" sz="1600" dirty="0" err="1" smtClean="0"/>
              <a:t>nephrosis.Additional</a:t>
            </a:r>
            <a:r>
              <a:rPr lang="en-US" sz="1600" dirty="0" smtClean="0"/>
              <a:t> </a:t>
            </a:r>
            <a:r>
              <a:rPr lang="en-US" sz="1600" dirty="0" smtClean="0"/>
              <a:t>agents such as </a:t>
            </a:r>
            <a:r>
              <a:rPr lang="en-US" sz="1600" dirty="0" err="1" smtClean="0"/>
              <a:t>cytotoxics</a:t>
            </a:r>
            <a:r>
              <a:rPr lang="en-US" sz="1600" dirty="0" smtClean="0"/>
              <a:t> or </a:t>
            </a:r>
            <a:r>
              <a:rPr lang="en-US" sz="1600" dirty="0" err="1" smtClean="0"/>
              <a:t>calcineurin</a:t>
            </a:r>
            <a:r>
              <a:rPr lang="en-US" sz="1600" dirty="0" smtClean="0"/>
              <a:t> </a:t>
            </a:r>
            <a:r>
              <a:rPr lang="en-US" sz="1600" dirty="0" smtClean="0"/>
              <a:t>inhibitors may be needed in </a:t>
            </a:r>
            <a:r>
              <a:rPr lang="en-US" sz="1600" dirty="0" err="1" smtClean="0"/>
              <a:t>resistent</a:t>
            </a:r>
            <a:r>
              <a:rPr lang="en-US" sz="1600" dirty="0" smtClean="0"/>
              <a:t> cases . </a:t>
            </a:r>
          </a:p>
          <a:p>
            <a:pPr algn="l">
              <a:buNone/>
            </a:pPr>
            <a:r>
              <a:rPr lang="en-US" sz="1600" dirty="0" smtClean="0"/>
              <a:t>-</a:t>
            </a:r>
            <a:r>
              <a:rPr lang="en-US" sz="1600" dirty="0" err="1" smtClean="0"/>
              <a:t>Glucocorticoid</a:t>
            </a:r>
            <a:r>
              <a:rPr lang="en-US" sz="1600" dirty="0" smtClean="0"/>
              <a:t> </a:t>
            </a:r>
            <a:r>
              <a:rPr lang="en-US" sz="1600" dirty="0" smtClean="0"/>
              <a:t>resistance in children warrants a biopsy to exclude an alternative </a:t>
            </a:r>
            <a:r>
              <a:rPr lang="en-US" sz="1600" dirty="0" smtClean="0"/>
              <a:t>diagnosis</a:t>
            </a:r>
          </a:p>
          <a:p>
            <a:pPr algn="l">
              <a:buNone/>
            </a:pPr>
            <a:endParaRPr lang="en-US" sz="1600" dirty="0" smtClean="0"/>
          </a:p>
          <a:p>
            <a:pPr algn="l">
              <a:buNone/>
            </a:pPr>
            <a:r>
              <a:rPr lang="en-US" sz="1600" dirty="0" smtClean="0"/>
              <a:t>- Prognosis: Minimal </a:t>
            </a:r>
            <a:r>
              <a:rPr lang="en-US" sz="1600" dirty="0" smtClean="0"/>
              <a:t>change disease typically does not progress to CKD but can present with problems related to the </a:t>
            </a:r>
            <a:r>
              <a:rPr lang="en-US" sz="1600" dirty="0" err="1" smtClean="0"/>
              <a:t>nephrotic</a:t>
            </a:r>
            <a:r>
              <a:rPr lang="en-US" sz="1600" dirty="0" smtClean="0"/>
              <a:t> syndrome </a:t>
            </a:r>
            <a:r>
              <a:rPr lang="en-US" sz="1600" dirty="0" smtClean="0"/>
              <a:t>and </a:t>
            </a:r>
            <a:r>
              <a:rPr lang="en-US" sz="1600" dirty="0" smtClean="0"/>
              <a:t>complications of treatment</a:t>
            </a:r>
            <a:r>
              <a:rPr lang="en-US" sz="1300" dirty="0" smtClean="0"/>
              <a:t>. </a:t>
            </a:r>
            <a:endParaRPr lang="en-US" sz="13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a:r>
              <a:rPr lang="en-US" sz="2400" b="1" dirty="0" smtClean="0"/>
              <a:t>Diseases typically presenting with </a:t>
            </a:r>
            <a:r>
              <a:rPr lang="en-US" sz="2400" b="1" dirty="0" err="1" smtClean="0"/>
              <a:t>nephrotic</a:t>
            </a:r>
            <a:r>
              <a:rPr lang="en-US" sz="2400" b="1" dirty="0" smtClean="0"/>
              <a:t> syndrome</a:t>
            </a:r>
            <a:endParaRPr lang="en-US" sz="2400" b="1" dirty="0"/>
          </a:p>
        </p:txBody>
      </p:sp>
      <p:sp>
        <p:nvSpPr>
          <p:cNvPr id="3" name="عنصر نائب للمحتوى 2"/>
          <p:cNvSpPr>
            <a:spLocks noGrp="1"/>
          </p:cNvSpPr>
          <p:nvPr>
            <p:ph idx="1"/>
          </p:nvPr>
        </p:nvSpPr>
        <p:spPr>
          <a:xfrm>
            <a:off x="428596" y="1428736"/>
            <a:ext cx="8229600" cy="4525963"/>
          </a:xfrm>
        </p:spPr>
        <p:txBody>
          <a:bodyPr>
            <a:normAutofit fontScale="25000" lnSpcReduction="20000"/>
          </a:bodyPr>
          <a:lstStyle/>
          <a:p>
            <a:pPr algn="l">
              <a:buNone/>
            </a:pPr>
            <a:r>
              <a:rPr lang="en-US" sz="6400" b="1" dirty="0" smtClean="0"/>
              <a:t>2-Focal segmental </a:t>
            </a:r>
            <a:r>
              <a:rPr lang="en-US" sz="6400" b="1" dirty="0" err="1" smtClean="0"/>
              <a:t>glomerulosclerosis</a:t>
            </a:r>
            <a:r>
              <a:rPr lang="en-US" sz="5500" b="1" dirty="0" smtClean="0"/>
              <a:t>:</a:t>
            </a:r>
          </a:p>
          <a:p>
            <a:pPr algn="l">
              <a:buNone/>
            </a:pPr>
            <a:endParaRPr lang="en-US" sz="4000" dirty="0" smtClean="0"/>
          </a:p>
          <a:p>
            <a:pPr algn="l">
              <a:buNone/>
            </a:pPr>
            <a:r>
              <a:rPr lang="en-US" sz="5600" dirty="0" smtClean="0"/>
              <a:t>Primary focal segmental </a:t>
            </a:r>
            <a:r>
              <a:rPr lang="en-US" sz="5600" dirty="0" err="1" smtClean="0"/>
              <a:t>glomerulosclerosis</a:t>
            </a:r>
            <a:r>
              <a:rPr lang="en-US" sz="5600" dirty="0" smtClean="0"/>
              <a:t> </a:t>
            </a:r>
            <a:r>
              <a:rPr lang="en-US" sz="5600" dirty="0" smtClean="0"/>
              <a:t>can </a:t>
            </a:r>
            <a:r>
              <a:rPr lang="en-US" sz="5600" dirty="0" smtClean="0"/>
              <a:t>occur in all age </a:t>
            </a:r>
            <a:r>
              <a:rPr lang="en-US" sz="5600" dirty="0" smtClean="0"/>
              <a:t>. Histological </a:t>
            </a:r>
            <a:r>
              <a:rPr lang="en-US" sz="5600" dirty="0" smtClean="0"/>
              <a:t>analysis shows sclerosis initially limited to segments of the </a:t>
            </a:r>
            <a:r>
              <a:rPr lang="en-US" sz="5600" dirty="0" err="1" smtClean="0"/>
              <a:t>glomeruli</a:t>
            </a:r>
            <a:r>
              <a:rPr lang="en-US" sz="5600" dirty="0" smtClean="0"/>
              <a:t>, which may also show positive staining for deposits of C3 and </a:t>
            </a:r>
            <a:r>
              <a:rPr lang="en-US" sz="5600" dirty="0" err="1" smtClean="0"/>
              <a:t>IgM</a:t>
            </a:r>
            <a:r>
              <a:rPr lang="en-US" sz="5600" dirty="0" smtClean="0"/>
              <a:t> on </a:t>
            </a:r>
            <a:r>
              <a:rPr lang="en-US" sz="5600" dirty="0" err="1" smtClean="0"/>
              <a:t>immunofluorescence</a:t>
            </a:r>
            <a:r>
              <a:rPr lang="en-US" sz="5600" dirty="0" smtClean="0"/>
              <a:t>. </a:t>
            </a:r>
            <a:r>
              <a:rPr lang="en-US" sz="5600" dirty="0" smtClean="0"/>
              <a:t>Since </a:t>
            </a:r>
            <a:r>
              <a:rPr lang="en-US" sz="5600" dirty="0" smtClean="0"/>
              <a:t>FSGS is a focal process, abnormal </a:t>
            </a:r>
            <a:r>
              <a:rPr lang="en-US" sz="5600" dirty="0" err="1" smtClean="0"/>
              <a:t>glomeruli</a:t>
            </a:r>
            <a:r>
              <a:rPr lang="en-US" sz="5600" dirty="0" smtClean="0"/>
              <a:t> may not be detected on renal biopsy if only a few are sampled, leading to an initial diagnosis of minimal change nephropathy. </a:t>
            </a:r>
            <a:endParaRPr lang="en-US" sz="5600" dirty="0" smtClean="0"/>
          </a:p>
          <a:p>
            <a:pPr algn="l">
              <a:buNone/>
            </a:pPr>
            <a:endParaRPr lang="en-US" sz="5600" dirty="0" smtClean="0"/>
          </a:p>
          <a:p>
            <a:pPr algn="l">
              <a:buNone/>
            </a:pPr>
            <a:r>
              <a:rPr lang="en-US" sz="5600" dirty="0" smtClean="0"/>
              <a:t>Causes :</a:t>
            </a:r>
            <a:endParaRPr lang="en-US" sz="5600" dirty="0" smtClean="0"/>
          </a:p>
          <a:p>
            <a:pPr algn="l">
              <a:buNone/>
            </a:pPr>
            <a:r>
              <a:rPr lang="en-US" sz="5600" dirty="0" smtClean="0"/>
              <a:t>1- Primary &gt; most common cause </a:t>
            </a:r>
            <a:r>
              <a:rPr lang="en-US" sz="5600" dirty="0" smtClean="0"/>
              <a:t>is unknown </a:t>
            </a:r>
            <a:r>
              <a:rPr lang="en-US" sz="5600" dirty="0" smtClean="0"/>
              <a:t>and typically </a:t>
            </a:r>
            <a:r>
              <a:rPr lang="en-US" sz="5600" dirty="0" smtClean="0"/>
              <a:t>present with abrupt onset of severe </a:t>
            </a:r>
            <a:r>
              <a:rPr lang="en-US" sz="5600" dirty="0" err="1" smtClean="0"/>
              <a:t>nephrotic</a:t>
            </a:r>
            <a:r>
              <a:rPr lang="en-US" sz="5600" dirty="0" smtClean="0"/>
              <a:t> </a:t>
            </a:r>
            <a:r>
              <a:rPr lang="en-US" sz="5600" dirty="0" smtClean="0"/>
              <a:t>syndrome/ common </a:t>
            </a:r>
            <a:r>
              <a:rPr lang="en-US" sz="5600" dirty="0" smtClean="0"/>
              <a:t>in people of West African </a:t>
            </a:r>
            <a:r>
              <a:rPr lang="en-US" sz="5600" dirty="0" smtClean="0"/>
              <a:t>descent /higher </a:t>
            </a:r>
            <a:r>
              <a:rPr lang="en-US" sz="5600" dirty="0" smtClean="0"/>
              <a:t>carriage rate of </a:t>
            </a:r>
            <a:r>
              <a:rPr lang="en-US" sz="5600" dirty="0" err="1" smtClean="0"/>
              <a:t>apolipoprotein</a:t>
            </a:r>
            <a:r>
              <a:rPr lang="en-US" sz="5600" dirty="0" smtClean="0"/>
              <a:t> L1 (APOL1) gene </a:t>
            </a:r>
            <a:endParaRPr lang="en-US" sz="5600" dirty="0" smtClean="0"/>
          </a:p>
          <a:p>
            <a:pPr algn="l">
              <a:buNone/>
            </a:pPr>
            <a:endParaRPr lang="en-US" sz="5600" dirty="0" smtClean="0"/>
          </a:p>
          <a:p>
            <a:pPr algn="l">
              <a:buNone/>
            </a:pPr>
            <a:r>
              <a:rPr lang="en-US" sz="5600" dirty="0" smtClean="0"/>
              <a:t>2- Secondary </a:t>
            </a:r>
            <a:r>
              <a:rPr lang="en-US" sz="5600" dirty="0" smtClean="0"/>
              <a:t>to other diseases such as human </a:t>
            </a:r>
            <a:r>
              <a:rPr lang="en-US" sz="5600" dirty="0" err="1" smtClean="0"/>
              <a:t>immunodefficiency</a:t>
            </a:r>
            <a:r>
              <a:rPr lang="en-US" sz="5600" dirty="0" smtClean="0"/>
              <a:t> virus (HIV) renal disease (particularly in African Americans), morbid obesity </a:t>
            </a:r>
            <a:r>
              <a:rPr lang="en-US" sz="5600" dirty="0" smtClean="0"/>
              <a:t>, heroin abuse or </a:t>
            </a:r>
            <a:r>
              <a:rPr lang="en-US" sz="5600" dirty="0" smtClean="0"/>
              <a:t>chronic hypertension. In addition, it may reflect </a:t>
            </a:r>
            <a:r>
              <a:rPr lang="en-US" sz="5600" dirty="0" smtClean="0"/>
              <a:t>scarring </a:t>
            </a:r>
            <a:r>
              <a:rPr lang="en-US" sz="5600" dirty="0" smtClean="0"/>
              <a:t>from previous focal </a:t>
            </a:r>
            <a:r>
              <a:rPr lang="en-US" sz="5600" dirty="0" err="1" smtClean="0"/>
              <a:t>glomerular</a:t>
            </a:r>
            <a:r>
              <a:rPr lang="en-US" sz="5600" dirty="0" smtClean="0"/>
              <a:t> injury resulting from HUS, cholesterol embolism or </a:t>
            </a:r>
            <a:r>
              <a:rPr lang="en-US" sz="5600" dirty="0" err="1" smtClean="0"/>
              <a:t>vasculitis</a:t>
            </a:r>
            <a:r>
              <a:rPr lang="en-US" sz="5600" dirty="0" smtClean="0"/>
              <a:t>. </a:t>
            </a:r>
          </a:p>
          <a:p>
            <a:pPr algn="l">
              <a:buNone/>
            </a:pPr>
            <a:r>
              <a:rPr lang="en-US" sz="5600" dirty="0" smtClean="0"/>
              <a:t>Present with more </a:t>
            </a:r>
            <a:r>
              <a:rPr lang="en-US" sz="5600" dirty="0" smtClean="0"/>
              <a:t>modest </a:t>
            </a:r>
            <a:r>
              <a:rPr lang="en-US" sz="5600" dirty="0" err="1" smtClean="0"/>
              <a:t>proteinuria</a:t>
            </a:r>
            <a:r>
              <a:rPr lang="en-US" sz="5600" dirty="0" smtClean="0"/>
              <a:t> than those with primary disease</a:t>
            </a:r>
          </a:p>
          <a:p>
            <a:pPr algn="l">
              <a:buNone/>
            </a:pPr>
            <a:endParaRPr lang="en-US" sz="5600" dirty="0" smtClean="0"/>
          </a:p>
          <a:p>
            <a:pPr algn="l">
              <a:buNone/>
            </a:pPr>
            <a:r>
              <a:rPr lang="en-US" sz="5600" dirty="0" smtClean="0"/>
              <a:t>Treatment : </a:t>
            </a:r>
          </a:p>
          <a:p>
            <a:pPr algn="l">
              <a:buNone/>
            </a:pPr>
            <a:r>
              <a:rPr lang="en-US" sz="5600" dirty="0" smtClean="0"/>
              <a:t>1-Primary </a:t>
            </a:r>
            <a:r>
              <a:rPr lang="en-US" sz="5600" dirty="0" smtClean="0"/>
              <a:t>FSGS may respond to high-dose </a:t>
            </a:r>
            <a:r>
              <a:rPr lang="en-US" sz="5600" dirty="0" err="1" smtClean="0"/>
              <a:t>glucocorticoid</a:t>
            </a:r>
            <a:r>
              <a:rPr lang="en-US" sz="5600" dirty="0" smtClean="0"/>
              <a:t> therapy </a:t>
            </a:r>
            <a:r>
              <a:rPr lang="en-US" sz="5600" dirty="0" smtClean="0"/>
              <a:t>but </a:t>
            </a:r>
            <a:r>
              <a:rPr lang="en-US" sz="5600" dirty="0" smtClean="0"/>
              <a:t>the response is rarely as rapid as in minimal change disease. Immunosuppressive </a:t>
            </a:r>
            <a:r>
              <a:rPr lang="en-US" sz="5600" dirty="0" smtClean="0"/>
              <a:t>drugs </a:t>
            </a:r>
            <a:r>
              <a:rPr lang="en-US" sz="5600" dirty="0" smtClean="0"/>
              <a:t>have also been used but their </a:t>
            </a:r>
            <a:r>
              <a:rPr lang="en-US" sz="5600" dirty="0" smtClean="0"/>
              <a:t>efficacy </a:t>
            </a:r>
            <a:r>
              <a:rPr lang="en-US" sz="5600" dirty="0" smtClean="0"/>
              <a:t>is uncertain. </a:t>
            </a:r>
            <a:endParaRPr lang="en-US" sz="5600" dirty="0" smtClean="0"/>
          </a:p>
          <a:p>
            <a:pPr algn="l">
              <a:buNone/>
            </a:pPr>
            <a:endParaRPr lang="en-US" sz="5600" dirty="0" smtClean="0"/>
          </a:p>
          <a:p>
            <a:pPr algn="l">
              <a:buNone/>
            </a:pPr>
            <a:r>
              <a:rPr lang="en-US" sz="5600" dirty="0" smtClean="0"/>
              <a:t>2- Secondary FSGS: Treat underlying cause,</a:t>
            </a:r>
            <a:r>
              <a:rPr lang="en-US" sz="5600" dirty="0" smtClean="0"/>
              <a:t> reducing </a:t>
            </a:r>
            <a:r>
              <a:rPr lang="en-US" sz="5600" dirty="0" err="1" smtClean="0"/>
              <a:t>proteinuria</a:t>
            </a:r>
            <a:r>
              <a:rPr lang="en-US" sz="5600" dirty="0" smtClean="0"/>
              <a:t> by inhibiting the </a:t>
            </a:r>
            <a:r>
              <a:rPr lang="en-US" sz="5600" dirty="0" err="1" smtClean="0"/>
              <a:t>renin–angiotensin</a:t>
            </a:r>
            <a:r>
              <a:rPr lang="en-US" sz="5600" dirty="0" smtClean="0"/>
              <a:t> system</a:t>
            </a:r>
            <a:r>
              <a:rPr lang="en-US" sz="5600" dirty="0" smtClean="0"/>
              <a:t> </a:t>
            </a:r>
          </a:p>
          <a:p>
            <a:pPr algn="l">
              <a:buNone/>
            </a:pPr>
            <a:endParaRPr lang="en-US" sz="5600" dirty="0" smtClean="0"/>
          </a:p>
          <a:p>
            <a:pPr algn="l">
              <a:buNone/>
            </a:pPr>
            <a:r>
              <a:rPr lang="en-US" sz="5600" dirty="0" smtClean="0"/>
              <a:t>Progression </a:t>
            </a:r>
            <a:r>
              <a:rPr lang="en-US" sz="5600" dirty="0" smtClean="0"/>
              <a:t>to CKD is common in patients who do not respond to </a:t>
            </a:r>
            <a:r>
              <a:rPr lang="en-US" sz="5600" dirty="0" err="1" smtClean="0"/>
              <a:t>glucocorticoids</a:t>
            </a:r>
            <a:r>
              <a:rPr lang="en-US" sz="5600" dirty="0" smtClean="0"/>
              <a:t> and the disease frequently recurs after renal transplantation</a:t>
            </a:r>
            <a:r>
              <a:rPr lang="en-US" sz="5600" dirty="0" smtClean="0"/>
              <a:t>.</a:t>
            </a:r>
            <a:r>
              <a:rPr lang="en-US" dirty="0" smtClean="0"/>
              <a:t>.</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a:r>
              <a:rPr lang="en-US" sz="2400" b="1" dirty="0" smtClean="0"/>
              <a:t>Diseases typically presenting with </a:t>
            </a:r>
            <a:r>
              <a:rPr lang="en-US" sz="2400" b="1" dirty="0" err="1" smtClean="0"/>
              <a:t>nephrotic</a:t>
            </a:r>
            <a:r>
              <a:rPr lang="en-US" sz="2400" b="1" dirty="0" smtClean="0"/>
              <a:t> syndrome</a:t>
            </a:r>
            <a:endParaRPr lang="en-US" sz="2400" b="1" dirty="0"/>
          </a:p>
        </p:txBody>
      </p:sp>
      <p:sp>
        <p:nvSpPr>
          <p:cNvPr id="3" name="عنصر نائب للمحتوى 2"/>
          <p:cNvSpPr>
            <a:spLocks noGrp="1"/>
          </p:cNvSpPr>
          <p:nvPr>
            <p:ph idx="1"/>
          </p:nvPr>
        </p:nvSpPr>
        <p:spPr>
          <a:xfrm>
            <a:off x="357158" y="1142984"/>
            <a:ext cx="8229600" cy="4525963"/>
          </a:xfrm>
        </p:spPr>
        <p:txBody>
          <a:bodyPr>
            <a:noAutofit/>
          </a:bodyPr>
          <a:lstStyle/>
          <a:p>
            <a:pPr algn="l">
              <a:buNone/>
            </a:pPr>
            <a:r>
              <a:rPr lang="en-US" sz="1400" b="1" dirty="0" smtClean="0"/>
              <a:t>3-Membranous nephropathy</a:t>
            </a:r>
            <a:r>
              <a:rPr lang="en-US" sz="1400" dirty="0" smtClean="0"/>
              <a:t>:  is </a:t>
            </a:r>
            <a:r>
              <a:rPr lang="en-US" sz="1400" dirty="0" smtClean="0"/>
              <a:t>the most common cause of </a:t>
            </a:r>
            <a:r>
              <a:rPr lang="en-US" sz="1400" dirty="0" err="1" smtClean="0"/>
              <a:t>nephrotic</a:t>
            </a:r>
            <a:r>
              <a:rPr lang="en-US" sz="1400" dirty="0" smtClean="0"/>
              <a:t> syndrome in </a:t>
            </a:r>
            <a:r>
              <a:rPr lang="en-US" sz="1400" dirty="0" smtClean="0"/>
              <a:t>.</a:t>
            </a:r>
          </a:p>
          <a:p>
            <a:pPr algn="l">
              <a:buNone/>
            </a:pPr>
            <a:r>
              <a:rPr lang="en-US" sz="1400" dirty="0" smtClean="0"/>
              <a:t>people </a:t>
            </a:r>
            <a:r>
              <a:rPr lang="en-US" sz="1400" dirty="0" smtClean="0"/>
              <a:t>of European descent. </a:t>
            </a:r>
            <a:endParaRPr lang="en-US" sz="1400" dirty="0" smtClean="0"/>
          </a:p>
          <a:p>
            <a:pPr algn="l">
              <a:buNone/>
            </a:pPr>
            <a:endParaRPr lang="en-US" sz="1400" dirty="0" smtClean="0"/>
          </a:p>
          <a:p>
            <a:pPr algn="l">
              <a:buNone/>
            </a:pPr>
            <a:r>
              <a:rPr lang="en-US" sz="1400" dirty="0" smtClean="0"/>
              <a:t>Causes :</a:t>
            </a:r>
          </a:p>
          <a:p>
            <a:pPr algn="l">
              <a:buNone/>
            </a:pPr>
            <a:endParaRPr lang="en-US" sz="1400" dirty="0" smtClean="0"/>
          </a:p>
          <a:p>
            <a:pPr algn="l">
              <a:buNone/>
            </a:pPr>
            <a:r>
              <a:rPr lang="en-US" sz="1400" dirty="0" smtClean="0"/>
              <a:t>1-Primary : most common and It </a:t>
            </a:r>
            <a:r>
              <a:rPr lang="en-US" sz="1400" dirty="0" smtClean="0"/>
              <a:t>is caused by </a:t>
            </a:r>
            <a:r>
              <a:rPr lang="en-US" sz="1400" dirty="0" smtClean="0"/>
              <a:t>antibodies(usually </a:t>
            </a:r>
            <a:r>
              <a:rPr lang="en-US" sz="1400" dirty="0" err="1" smtClean="0"/>
              <a:t>autoantibodies</a:t>
            </a:r>
            <a:r>
              <a:rPr lang="en-US" sz="1400" dirty="0" smtClean="0"/>
              <a:t>) directed at antigen(s) expressed on the surface of </a:t>
            </a:r>
            <a:r>
              <a:rPr lang="en-US" sz="1400" dirty="0" err="1" smtClean="0"/>
              <a:t>podocytes</a:t>
            </a:r>
            <a:r>
              <a:rPr lang="en-US" sz="1400" dirty="0" smtClean="0"/>
              <a:t>, including the M-type </a:t>
            </a:r>
            <a:r>
              <a:rPr lang="en-US" sz="1400" dirty="0" err="1" smtClean="0"/>
              <a:t>phospholipase</a:t>
            </a:r>
            <a:r>
              <a:rPr lang="en-US" sz="1400" dirty="0" smtClean="0"/>
              <a:t> A2 receptor 1, and is </a:t>
            </a:r>
            <a:r>
              <a:rPr lang="en-US" sz="1400" dirty="0" err="1" smtClean="0"/>
              <a:t>characterised</a:t>
            </a:r>
            <a:r>
              <a:rPr lang="en-US" sz="1400" dirty="0" smtClean="0"/>
              <a:t> by thickening of the </a:t>
            </a:r>
            <a:r>
              <a:rPr lang="en-US" sz="1400" dirty="0" err="1" smtClean="0"/>
              <a:t>glomerular</a:t>
            </a:r>
            <a:r>
              <a:rPr lang="en-US" sz="1400" dirty="0" smtClean="0"/>
              <a:t> basement membrane on light microscopy </a:t>
            </a:r>
            <a:r>
              <a:rPr lang="en-US" sz="1400" dirty="0" smtClean="0"/>
              <a:t>. </a:t>
            </a:r>
          </a:p>
          <a:p>
            <a:pPr algn="l">
              <a:buNone/>
            </a:pPr>
            <a:endParaRPr lang="en-US" sz="1400" dirty="0" smtClean="0"/>
          </a:p>
          <a:p>
            <a:pPr algn="l">
              <a:buNone/>
            </a:pPr>
            <a:r>
              <a:rPr lang="en-US" sz="1400" dirty="0" smtClean="0"/>
              <a:t>2- Secondary causes</a:t>
            </a:r>
            <a:r>
              <a:rPr lang="en-US" sz="1400" dirty="0" smtClean="0"/>
              <a:t>, such as heavy metal poisoning, </a:t>
            </a:r>
            <a:r>
              <a:rPr lang="en-US" sz="1400" dirty="0" smtClean="0"/>
              <a:t>drugs (NSAIDS , </a:t>
            </a:r>
            <a:r>
              <a:rPr lang="en-US" sz="1400" dirty="0" err="1" smtClean="0"/>
              <a:t>penicillamines</a:t>
            </a:r>
            <a:r>
              <a:rPr lang="en-US" sz="1400" dirty="0" smtClean="0"/>
              <a:t> , </a:t>
            </a:r>
            <a:r>
              <a:rPr lang="en-US" sz="1400" dirty="0" smtClean="0"/>
              <a:t>infections, lupus and </a:t>
            </a:r>
            <a:r>
              <a:rPr lang="en-US" sz="1400" dirty="0" err="1" smtClean="0"/>
              <a:t>tumours</a:t>
            </a:r>
            <a:r>
              <a:rPr lang="en-US" sz="1400" dirty="0" smtClean="0"/>
              <a:t>.</a:t>
            </a:r>
          </a:p>
          <a:p>
            <a:pPr algn="l">
              <a:buNone/>
            </a:pPr>
            <a:endParaRPr lang="en-US" sz="1400" dirty="0" smtClean="0"/>
          </a:p>
          <a:p>
            <a:pPr algn="l">
              <a:buNone/>
            </a:pPr>
            <a:r>
              <a:rPr lang="en-US" sz="1400" dirty="0" smtClean="0"/>
              <a:t>-Prognosis : Approximately </a:t>
            </a:r>
            <a:r>
              <a:rPr lang="en-US" sz="1400" dirty="0" smtClean="0"/>
              <a:t>one-third of patients with idiopathic membranous nephropathy undergo spontaneous remission, one-third remain in a </a:t>
            </a:r>
            <a:r>
              <a:rPr lang="en-US" sz="1400" dirty="0" err="1" smtClean="0"/>
              <a:t>nephrotic</a:t>
            </a:r>
            <a:r>
              <a:rPr lang="en-US" sz="1400" dirty="0" smtClean="0"/>
              <a:t> state, and one-third develop progressive CKD. </a:t>
            </a:r>
            <a:endParaRPr lang="en-US" sz="1400" dirty="0" smtClean="0"/>
          </a:p>
          <a:p>
            <a:pPr algn="l">
              <a:buNone/>
            </a:pPr>
            <a:endParaRPr lang="en-US" sz="1400" dirty="0" smtClean="0"/>
          </a:p>
          <a:p>
            <a:pPr algn="l">
              <a:buNone/>
            </a:pPr>
            <a:r>
              <a:rPr lang="en-US" sz="1400" dirty="0" smtClean="0"/>
              <a:t>Management:</a:t>
            </a:r>
          </a:p>
          <a:p>
            <a:pPr algn="l">
              <a:buNone/>
            </a:pPr>
            <a:r>
              <a:rPr lang="en-US" sz="1400" dirty="0" smtClean="0"/>
              <a:t>1- Tight </a:t>
            </a:r>
            <a:r>
              <a:rPr lang="en-US" sz="1400" dirty="0" smtClean="0"/>
              <a:t>blood pressure control, in particular with inhibitors of the </a:t>
            </a:r>
            <a:r>
              <a:rPr lang="en-US" sz="1400" dirty="0" err="1" smtClean="0"/>
              <a:t>renin–angiotensin</a:t>
            </a:r>
            <a:r>
              <a:rPr lang="en-US" sz="1400" dirty="0" smtClean="0"/>
              <a:t>– </a:t>
            </a:r>
            <a:r>
              <a:rPr lang="en-US" sz="1400" dirty="0" err="1" smtClean="0"/>
              <a:t>aldosterone</a:t>
            </a:r>
            <a:r>
              <a:rPr lang="en-US" sz="1400" dirty="0" smtClean="0"/>
              <a:t> system</a:t>
            </a:r>
            <a:r>
              <a:rPr lang="en-US" sz="1400" dirty="0" smtClean="0"/>
              <a:t>.</a:t>
            </a:r>
          </a:p>
          <a:p>
            <a:pPr algn="l">
              <a:buNone/>
            </a:pPr>
            <a:r>
              <a:rPr lang="en-US" sz="1400" dirty="0" smtClean="0"/>
              <a:t> 2-Primary type :  </a:t>
            </a:r>
            <a:r>
              <a:rPr lang="en-US" sz="1400" dirty="0" err="1" smtClean="0"/>
              <a:t>Immunosuppression</a:t>
            </a:r>
            <a:r>
              <a:rPr lang="en-US" sz="1400" dirty="0" smtClean="0"/>
              <a:t> </a:t>
            </a:r>
            <a:r>
              <a:rPr lang="en-US" sz="1400" dirty="0" smtClean="0"/>
              <a:t>treatment may improve both the </a:t>
            </a:r>
            <a:r>
              <a:rPr lang="en-US" sz="1400" dirty="0" err="1" smtClean="0"/>
              <a:t>nephrotic</a:t>
            </a:r>
            <a:r>
              <a:rPr lang="en-US" sz="1400" dirty="0" smtClean="0"/>
              <a:t> syndrome and the long-term prognosis and regimens include steroids with either </a:t>
            </a:r>
            <a:r>
              <a:rPr lang="en-US" sz="1400" dirty="0" err="1" smtClean="0"/>
              <a:t>cyclophosphamide</a:t>
            </a:r>
            <a:r>
              <a:rPr lang="en-US" sz="1400" dirty="0" smtClean="0"/>
              <a:t> or </a:t>
            </a:r>
            <a:r>
              <a:rPr lang="en-US" sz="1400" dirty="0" err="1" smtClean="0"/>
              <a:t>rituximab</a:t>
            </a:r>
            <a:endParaRPr lang="en-US" sz="1400" dirty="0" smtClean="0"/>
          </a:p>
          <a:p>
            <a:pPr algn="l">
              <a:buNone/>
            </a:pPr>
            <a:r>
              <a:rPr lang="en-US" sz="1400" dirty="0" smtClean="0"/>
              <a:t>3- Secondary </a:t>
            </a:r>
            <a:r>
              <a:rPr lang="en-US" sz="1400" dirty="0" smtClean="0"/>
              <a:t>membranous </a:t>
            </a:r>
            <a:r>
              <a:rPr lang="en-US" sz="1400" dirty="0" smtClean="0"/>
              <a:t>nephropathy treatment  </a:t>
            </a:r>
            <a:r>
              <a:rPr lang="en-US" sz="1400" dirty="0" smtClean="0"/>
              <a:t>is directed at the underlying cause. </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Complications of </a:t>
            </a:r>
            <a:r>
              <a:rPr lang="en-US" dirty="0" err="1" smtClean="0"/>
              <a:t>Nephrotic</a:t>
            </a:r>
            <a:r>
              <a:rPr lang="en-US" dirty="0" smtClean="0"/>
              <a:t> syndrome </a:t>
            </a:r>
            <a:endParaRPr lang="en-US" dirty="0"/>
          </a:p>
        </p:txBody>
      </p:sp>
      <p:sp>
        <p:nvSpPr>
          <p:cNvPr id="3" name="عنصر نائب للمحتوى 2"/>
          <p:cNvSpPr>
            <a:spLocks noGrp="1"/>
          </p:cNvSpPr>
          <p:nvPr>
            <p:ph idx="1"/>
          </p:nvPr>
        </p:nvSpPr>
        <p:spPr/>
        <p:txBody>
          <a:bodyPr/>
          <a:lstStyle/>
          <a:p>
            <a:pPr algn="l">
              <a:buNone/>
            </a:pPr>
            <a:r>
              <a:rPr lang="en-US" dirty="0" smtClean="0"/>
              <a:t>1- Risk for infections</a:t>
            </a:r>
          </a:p>
          <a:p>
            <a:pPr algn="l">
              <a:buNone/>
            </a:pPr>
            <a:r>
              <a:rPr lang="en-US" dirty="0" smtClean="0"/>
              <a:t>2- </a:t>
            </a:r>
            <a:r>
              <a:rPr lang="en-US" dirty="0" err="1" smtClean="0"/>
              <a:t>Hypercoagulable</a:t>
            </a:r>
            <a:r>
              <a:rPr lang="en-US" dirty="0" smtClean="0"/>
              <a:t> state </a:t>
            </a:r>
          </a:p>
          <a:p>
            <a:pPr algn="l">
              <a:buNone/>
            </a:pPr>
            <a:r>
              <a:rPr lang="en-US" dirty="0" smtClean="0"/>
              <a:t>3- Risk of malnutrition</a:t>
            </a:r>
          </a:p>
          <a:p>
            <a:pPr algn="l">
              <a:buNone/>
            </a:pPr>
            <a:r>
              <a:rPr lang="en-US" dirty="0" smtClean="0"/>
              <a:t>4- Steroids and </a:t>
            </a:r>
            <a:r>
              <a:rPr lang="en-US" dirty="0" err="1" smtClean="0"/>
              <a:t>immunosupressive</a:t>
            </a:r>
            <a:r>
              <a:rPr lang="en-US" dirty="0" smtClean="0"/>
              <a:t> side effects</a:t>
            </a:r>
          </a:p>
          <a:p>
            <a:pPr algn="l">
              <a:buNone/>
            </a:pPr>
            <a:r>
              <a:rPr lang="en-US" dirty="0" smtClean="0"/>
              <a:t>5- Accelerated atherosclerosis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Definition</a:t>
            </a:r>
            <a:endParaRPr lang="en-US" dirty="0"/>
          </a:p>
        </p:txBody>
      </p:sp>
      <p:sp>
        <p:nvSpPr>
          <p:cNvPr id="3" name="عنصر نائب للمحتوى 2"/>
          <p:cNvSpPr>
            <a:spLocks noGrp="1"/>
          </p:cNvSpPr>
          <p:nvPr>
            <p:ph idx="1"/>
          </p:nvPr>
        </p:nvSpPr>
        <p:spPr/>
        <p:txBody>
          <a:bodyPr>
            <a:normAutofit/>
          </a:bodyPr>
          <a:lstStyle/>
          <a:p>
            <a:pPr algn="l">
              <a:buNone/>
            </a:pPr>
            <a:r>
              <a:rPr lang="en-US" sz="1600" dirty="0" smtClean="0"/>
              <a:t>A</a:t>
            </a:r>
            <a:r>
              <a:rPr lang="en-US" sz="1600" dirty="0" smtClean="0"/>
              <a:t>n </a:t>
            </a:r>
            <a:r>
              <a:rPr lang="en-US" sz="1600" dirty="0" smtClean="0"/>
              <a:t>irreversible deterioration in renal function that usually develops over a period of years </a:t>
            </a:r>
            <a:r>
              <a:rPr lang="en-US" sz="1600" dirty="0" smtClean="0"/>
              <a:t>. </a:t>
            </a:r>
            <a:r>
              <a:rPr lang="en-US" sz="1600" dirty="0" smtClean="0"/>
              <a:t>Initially, it manifests only as a biochemical abnormality but, eventually, loss of the excretory, metabolic and endocrine functions of the kidney leads to the clinical symptoms and signs of renal </a:t>
            </a:r>
            <a:r>
              <a:rPr lang="en-US" sz="1600" dirty="0" smtClean="0"/>
              <a:t>failure.</a:t>
            </a:r>
          </a:p>
          <a:p>
            <a:pPr algn="l">
              <a:buNone/>
            </a:pPr>
            <a:endParaRPr lang="en-US" sz="1600" dirty="0" smtClean="0"/>
          </a:p>
          <a:p>
            <a:pPr algn="l">
              <a:buNone/>
            </a:pPr>
            <a:r>
              <a:rPr lang="en-US" sz="1600" dirty="0" smtClean="0"/>
              <a:t> The </a:t>
            </a:r>
            <a:r>
              <a:rPr lang="en-US" sz="1600" dirty="0" smtClean="0"/>
              <a:t>prevalence of CKD stages 3–5 , are around 5%–7%, mostly affecting people aged 65 years and above </a:t>
            </a:r>
            <a:r>
              <a:rPr lang="en-US" sz="1600" dirty="0" smtClean="0"/>
              <a:t>. </a:t>
            </a:r>
            <a:r>
              <a:rPr lang="en-US" sz="1600" dirty="0" smtClean="0"/>
              <a:t>The prevalence of CKD in patients with hypertension, diabetes and vascular disease is substantially higher, and targeted screening for CKD should be </a:t>
            </a:r>
            <a:r>
              <a:rPr lang="en-US" sz="1600" dirty="0" smtClean="0"/>
              <a:t>considered.</a:t>
            </a:r>
          </a:p>
          <a:p>
            <a:pPr algn="l">
              <a:buNone/>
            </a:pPr>
            <a:endParaRPr lang="en-US" sz="1600" dirty="0" smtClean="0"/>
          </a:p>
          <a:p>
            <a:pPr algn="l">
              <a:buNone/>
            </a:pPr>
            <a:r>
              <a:rPr lang="en-US" sz="1600" dirty="0" smtClean="0"/>
              <a:t>In many cases the underlying diagnosis is unclear, especially among the large number of older patients with stage 3 </a:t>
            </a:r>
            <a:r>
              <a:rPr lang="en-US" sz="1600" dirty="0" smtClean="0"/>
              <a:t>CKD. </a:t>
            </a:r>
            <a:endParaRPr lang="en-US" sz="1600" dirty="0" smtClean="0"/>
          </a:p>
          <a:p>
            <a:pPr algn="l">
              <a:buNone/>
            </a:pPr>
            <a:endParaRPr lang="en-US" sz="1600" dirty="0" smtClean="0"/>
          </a:p>
          <a:p>
            <a:pPr algn="l">
              <a:buNone/>
            </a:pPr>
            <a:r>
              <a:rPr lang="en-US" sz="1600" dirty="0" smtClean="0"/>
              <a:t>Renal </a:t>
            </a:r>
            <a:r>
              <a:rPr lang="en-US" sz="1600" dirty="0" smtClean="0"/>
              <a:t>biopsy is rarely undertaken </a:t>
            </a:r>
            <a:r>
              <a:rPr lang="en-US" sz="1600" dirty="0" smtClean="0"/>
              <a:t>since </a:t>
            </a:r>
            <a:r>
              <a:rPr lang="en-US" sz="1600" dirty="0" smtClean="0"/>
              <a:t>it </a:t>
            </a:r>
            <a:r>
              <a:rPr lang="en-US" sz="1600" dirty="0" smtClean="0"/>
              <a:t>is </a:t>
            </a:r>
            <a:r>
              <a:rPr lang="en-US" sz="1600" dirty="0" smtClean="0"/>
              <a:t>more </a:t>
            </a:r>
            <a:r>
              <a:rPr lang="en-US" sz="1600" dirty="0" smtClean="0"/>
              <a:t>risky and </a:t>
            </a:r>
            <a:r>
              <a:rPr lang="en-US" sz="1600" dirty="0" smtClean="0"/>
              <a:t>less likely to provide a histological diagnosis because of the severity of damage, and unlikely to alter management. </a:t>
            </a:r>
            <a:endParaRPr lang="en-US"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a:r>
              <a:rPr lang="en-US" sz="2800" b="1" dirty="0" smtClean="0"/>
              <a:t>Diseases typically presenting with mild nephritic syndrome</a:t>
            </a:r>
            <a:endParaRPr lang="en-US" sz="2800" b="1" dirty="0"/>
          </a:p>
        </p:txBody>
      </p:sp>
      <p:sp>
        <p:nvSpPr>
          <p:cNvPr id="3" name="عنصر نائب للمحتوى 2"/>
          <p:cNvSpPr>
            <a:spLocks noGrp="1"/>
          </p:cNvSpPr>
          <p:nvPr>
            <p:ph idx="1"/>
          </p:nvPr>
        </p:nvSpPr>
        <p:spPr/>
        <p:txBody>
          <a:bodyPr>
            <a:normAutofit/>
          </a:bodyPr>
          <a:lstStyle/>
          <a:p>
            <a:pPr algn="l">
              <a:buNone/>
            </a:pPr>
            <a:r>
              <a:rPr lang="en-US" sz="2000" dirty="0" smtClean="0"/>
              <a:t>Patients with mild </a:t>
            </a:r>
            <a:r>
              <a:rPr lang="en-US" sz="2000" dirty="0" err="1" smtClean="0"/>
              <a:t>glomerulonephritis</a:t>
            </a:r>
            <a:r>
              <a:rPr lang="en-US" sz="2000" dirty="0" smtClean="0"/>
              <a:t> typically present with non-visible </a:t>
            </a:r>
            <a:r>
              <a:rPr lang="en-US" sz="2000" dirty="0" err="1" smtClean="0"/>
              <a:t>haematuria</a:t>
            </a:r>
            <a:r>
              <a:rPr lang="en-US" sz="2000" dirty="0" smtClean="0"/>
              <a:t> and modest </a:t>
            </a:r>
            <a:r>
              <a:rPr lang="en-US" sz="2000" dirty="0" err="1" smtClean="0"/>
              <a:t>proteinuria</a:t>
            </a:r>
            <a:r>
              <a:rPr lang="en-US" sz="2000" dirty="0" smtClean="0"/>
              <a:t>, and their renal disease tends to follow a slowly progressive course. </a:t>
            </a:r>
            <a:endParaRPr lang="en-US" sz="2000" dirty="0" smtClean="0"/>
          </a:p>
          <a:p>
            <a:pPr algn="l">
              <a:buNone/>
            </a:pPr>
            <a:endParaRPr lang="en-US" sz="2000" dirty="0" smtClean="0"/>
          </a:p>
          <a:p>
            <a:pPr algn="l">
              <a:buNone/>
            </a:pPr>
            <a:r>
              <a:rPr lang="en-US" sz="2000" dirty="0" err="1" smtClean="0"/>
              <a:t>IgA</a:t>
            </a:r>
            <a:r>
              <a:rPr lang="en-US" sz="2000" dirty="0" smtClean="0"/>
              <a:t> </a:t>
            </a:r>
            <a:r>
              <a:rPr lang="en-US" sz="2000" dirty="0" smtClean="0"/>
              <a:t>nephropathy and </a:t>
            </a:r>
            <a:r>
              <a:rPr lang="en-US" sz="2000" dirty="0" err="1" smtClean="0"/>
              <a:t>mesangiocapillary</a:t>
            </a:r>
            <a:r>
              <a:rPr lang="en-US" sz="2000" dirty="0" smtClean="0"/>
              <a:t> </a:t>
            </a:r>
            <a:r>
              <a:rPr lang="en-US" sz="2000" dirty="0" err="1" smtClean="0"/>
              <a:t>glomerulonephritis</a:t>
            </a:r>
            <a:r>
              <a:rPr lang="en-US" sz="2000" dirty="0" smtClean="0"/>
              <a:t> (MCGN) typically fall in this category. However, their presentation is highly variable: </a:t>
            </a:r>
            <a:endParaRPr lang="en-US" sz="2000" dirty="0" smtClean="0"/>
          </a:p>
          <a:p>
            <a:pPr algn="l">
              <a:buNone/>
            </a:pPr>
            <a:r>
              <a:rPr lang="en-US" sz="2000" dirty="0" err="1" smtClean="0"/>
              <a:t>IgA</a:t>
            </a:r>
            <a:r>
              <a:rPr lang="en-US" sz="2000" dirty="0" smtClean="0"/>
              <a:t> </a:t>
            </a:r>
            <a:r>
              <a:rPr lang="en-US" sz="2000" dirty="0" smtClean="0"/>
              <a:t>nephropathy occasionally presents with rapidly progressive </a:t>
            </a:r>
            <a:r>
              <a:rPr lang="en-US" sz="2000" dirty="0" err="1" smtClean="0"/>
              <a:t>glomerulonephritis</a:t>
            </a:r>
            <a:r>
              <a:rPr lang="en-US" sz="2000" dirty="0" smtClean="0"/>
              <a:t> while MCGN may present with </a:t>
            </a:r>
            <a:r>
              <a:rPr lang="en-US" sz="2000" dirty="0" err="1" smtClean="0"/>
              <a:t>nephrotic</a:t>
            </a:r>
            <a:r>
              <a:rPr lang="en-US" sz="2000" dirty="0" smtClean="0"/>
              <a:t> syndrome. </a:t>
            </a:r>
            <a:endParaRPr lang="en-US" sz="2000" dirty="0" smtClean="0"/>
          </a:p>
          <a:p>
            <a:pPr algn="l">
              <a:buNone/>
            </a:pPr>
            <a:endParaRPr lang="en-US" sz="2000" dirty="0" smtClean="0"/>
          </a:p>
          <a:p>
            <a:pPr algn="l">
              <a:buNone/>
            </a:pPr>
            <a:r>
              <a:rPr lang="en-US" sz="2000" dirty="0" smtClean="0"/>
              <a:t>Other </a:t>
            </a:r>
            <a:r>
              <a:rPr lang="en-US" sz="2000" dirty="0" smtClean="0"/>
              <a:t>diseases that present with </a:t>
            </a:r>
            <a:r>
              <a:rPr lang="en-US" sz="2000" dirty="0" err="1" smtClean="0"/>
              <a:t>haematuria</a:t>
            </a:r>
            <a:r>
              <a:rPr lang="en-US" sz="2000" dirty="0" smtClean="0"/>
              <a:t>, modest </a:t>
            </a:r>
            <a:r>
              <a:rPr lang="en-US" sz="2000" dirty="0" err="1" smtClean="0"/>
              <a:t>proteinuria</a:t>
            </a:r>
            <a:r>
              <a:rPr lang="en-US" sz="2000" dirty="0" smtClean="0"/>
              <a:t> and slow progression include </a:t>
            </a:r>
            <a:r>
              <a:rPr lang="en-US" sz="2000" dirty="0" err="1" smtClean="0"/>
              <a:t>Alport</a:t>
            </a:r>
            <a:r>
              <a:rPr lang="en-US" sz="2000" dirty="0" smtClean="0"/>
              <a:t> syndrome.</a:t>
            </a:r>
            <a:endParaRPr 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t>IgA</a:t>
            </a:r>
            <a:r>
              <a:rPr lang="en-US" dirty="0" smtClean="0"/>
              <a:t> nephropathy</a:t>
            </a:r>
            <a:endParaRPr lang="en-US" dirty="0"/>
          </a:p>
        </p:txBody>
      </p:sp>
      <p:sp>
        <p:nvSpPr>
          <p:cNvPr id="3" name="عنصر نائب للمحتوى 2"/>
          <p:cNvSpPr>
            <a:spLocks noGrp="1"/>
          </p:cNvSpPr>
          <p:nvPr>
            <p:ph idx="1"/>
          </p:nvPr>
        </p:nvSpPr>
        <p:spPr>
          <a:xfrm>
            <a:off x="428596" y="1357298"/>
            <a:ext cx="8229600" cy="4525963"/>
          </a:xfrm>
        </p:spPr>
        <p:txBody>
          <a:bodyPr>
            <a:noAutofit/>
          </a:bodyPr>
          <a:lstStyle/>
          <a:p>
            <a:pPr algn="l">
              <a:buNone/>
            </a:pPr>
            <a:r>
              <a:rPr lang="en-US" sz="1600" dirty="0" smtClean="0"/>
              <a:t>This </a:t>
            </a:r>
            <a:r>
              <a:rPr lang="en-US" sz="1600" dirty="0" smtClean="0"/>
              <a:t>is one of the most common types of </a:t>
            </a:r>
            <a:r>
              <a:rPr lang="en-US" sz="1600" dirty="0" err="1" smtClean="0"/>
              <a:t>glomerulonephritis</a:t>
            </a:r>
            <a:r>
              <a:rPr lang="en-US" sz="1600" dirty="0" smtClean="0"/>
              <a:t> and can present in many ways</a:t>
            </a:r>
            <a:r>
              <a:rPr lang="en-US" sz="1600" dirty="0" smtClean="0"/>
              <a:t>. </a:t>
            </a:r>
            <a:r>
              <a:rPr lang="en-US" sz="1600" dirty="0" smtClean="0"/>
              <a:t>These are often detected during routine screening: for example, at occupational medical </a:t>
            </a:r>
            <a:r>
              <a:rPr lang="en-US" sz="1600" dirty="0" smtClean="0"/>
              <a:t> .</a:t>
            </a:r>
            <a:r>
              <a:rPr lang="en-US" sz="1600" dirty="0" smtClean="0"/>
              <a:t> A particular hallmark of </a:t>
            </a:r>
            <a:r>
              <a:rPr lang="en-US" sz="1600" dirty="0" err="1" smtClean="0"/>
              <a:t>IgA</a:t>
            </a:r>
            <a:r>
              <a:rPr lang="en-US" sz="1600" dirty="0" smtClean="0"/>
              <a:t> nephropathy in young adults is the occurrence of acute self-limiting exacerbations, often with visible </a:t>
            </a:r>
            <a:r>
              <a:rPr lang="en-US" sz="1600" dirty="0" err="1" smtClean="0"/>
              <a:t>haematuria</a:t>
            </a:r>
            <a:r>
              <a:rPr lang="en-US" sz="1600" dirty="0" smtClean="0"/>
              <a:t>, in association with minor respiratory infections. </a:t>
            </a:r>
            <a:r>
              <a:rPr lang="en-US" sz="1600" dirty="0" smtClean="0"/>
              <a:t>examinations</a:t>
            </a:r>
          </a:p>
          <a:p>
            <a:pPr algn="l">
              <a:buNone/>
            </a:pPr>
            <a:r>
              <a:rPr lang="en-US" sz="1600" dirty="0" smtClean="0"/>
              <a:t>---presentation: </a:t>
            </a:r>
          </a:p>
          <a:p>
            <a:pPr algn="l">
              <a:buNone/>
            </a:pPr>
            <a:r>
              <a:rPr lang="en-US" sz="1600" dirty="0" smtClean="0"/>
              <a:t>1-Haematuria </a:t>
            </a:r>
            <a:r>
              <a:rPr lang="en-US" sz="1600" dirty="0" smtClean="0"/>
              <a:t>is the earliest sign and non-visible </a:t>
            </a:r>
            <a:r>
              <a:rPr lang="en-US" sz="1600" dirty="0" err="1" smtClean="0"/>
              <a:t>haematuria</a:t>
            </a:r>
            <a:r>
              <a:rPr lang="en-US" sz="1600" dirty="0" smtClean="0"/>
              <a:t> is almost </a:t>
            </a:r>
            <a:r>
              <a:rPr lang="en-US" sz="1600" dirty="0" smtClean="0"/>
              <a:t>universal</a:t>
            </a:r>
            <a:endParaRPr lang="en-US" sz="1600" dirty="0" smtClean="0"/>
          </a:p>
          <a:p>
            <a:pPr algn="l">
              <a:buNone/>
            </a:pPr>
            <a:r>
              <a:rPr lang="en-US" sz="1600" dirty="0" smtClean="0"/>
              <a:t>2- </a:t>
            </a:r>
            <a:r>
              <a:rPr lang="en-US" sz="1600" dirty="0" smtClean="0"/>
              <a:t>hypertension is also very </a:t>
            </a:r>
            <a:r>
              <a:rPr lang="en-US" sz="1600" dirty="0" smtClean="0"/>
              <a:t>common</a:t>
            </a:r>
            <a:endParaRPr lang="en-US" sz="1600" dirty="0" smtClean="0"/>
          </a:p>
          <a:p>
            <a:pPr algn="l">
              <a:buNone/>
            </a:pPr>
            <a:r>
              <a:rPr lang="en-US" sz="1600" dirty="0" smtClean="0"/>
              <a:t>3- </a:t>
            </a:r>
            <a:r>
              <a:rPr lang="en-US" sz="1600" dirty="0" err="1" smtClean="0"/>
              <a:t>Proteinuria</a:t>
            </a:r>
            <a:r>
              <a:rPr lang="en-US" sz="1600" dirty="0" smtClean="0"/>
              <a:t> </a:t>
            </a:r>
            <a:r>
              <a:rPr lang="en-US" sz="1600" dirty="0" smtClean="0"/>
              <a:t>can also occur but is usually a later feature</a:t>
            </a:r>
            <a:r>
              <a:rPr lang="en-US" sz="1600" dirty="0" smtClean="0"/>
              <a:t>.</a:t>
            </a:r>
          </a:p>
          <a:p>
            <a:pPr algn="l">
              <a:buNone/>
            </a:pPr>
            <a:r>
              <a:rPr lang="en-US" sz="1600" dirty="0" smtClean="0"/>
              <a:t>4-</a:t>
            </a:r>
            <a:r>
              <a:rPr lang="en-US" sz="1600" dirty="0" smtClean="0"/>
              <a:t>Occasionally, </a:t>
            </a:r>
            <a:r>
              <a:rPr lang="en-US" sz="1600" dirty="0" err="1" smtClean="0"/>
              <a:t>IgA</a:t>
            </a:r>
            <a:r>
              <a:rPr lang="en-US" sz="1600" dirty="0" smtClean="0"/>
              <a:t> nephropathy progresses rapidly in association with crescent formation on biopsy. </a:t>
            </a:r>
          </a:p>
          <a:p>
            <a:pPr algn="l">
              <a:buNone/>
            </a:pPr>
            <a:r>
              <a:rPr lang="en-US" sz="1600" dirty="0" smtClean="0"/>
              <a:t> </a:t>
            </a:r>
          </a:p>
          <a:p>
            <a:pPr algn="l">
              <a:buNone/>
            </a:pPr>
            <a:r>
              <a:rPr lang="en-US" sz="1600" dirty="0" smtClean="0"/>
              <a:t>Management :</a:t>
            </a:r>
          </a:p>
          <a:p>
            <a:pPr algn="l">
              <a:buNone/>
            </a:pPr>
            <a:r>
              <a:rPr lang="en-US" sz="1600" dirty="0" smtClean="0"/>
              <a:t>1- </a:t>
            </a:r>
            <a:r>
              <a:rPr lang="en-US" sz="1600" dirty="0" smtClean="0"/>
              <a:t>control of blood pressure, with </a:t>
            </a:r>
            <a:r>
              <a:rPr lang="en-US" sz="1600" dirty="0" err="1" smtClean="0"/>
              <a:t>renin–angiotensin</a:t>
            </a:r>
            <a:r>
              <a:rPr lang="en-US" sz="1600" dirty="0" smtClean="0"/>
              <a:t> system inhibitors preferable in those with </a:t>
            </a:r>
            <a:r>
              <a:rPr lang="en-US" sz="1600" dirty="0" err="1" smtClean="0"/>
              <a:t>proteinuria</a:t>
            </a:r>
            <a:r>
              <a:rPr lang="en-US" sz="1600" dirty="0" smtClean="0"/>
              <a:t>. </a:t>
            </a:r>
            <a:endParaRPr lang="en-US" sz="1600" dirty="0" smtClean="0"/>
          </a:p>
          <a:p>
            <a:pPr algn="l">
              <a:buNone/>
            </a:pPr>
            <a:r>
              <a:rPr lang="en-US" sz="1600" dirty="0" smtClean="0"/>
              <a:t>2- There </a:t>
            </a:r>
            <a:r>
              <a:rPr lang="en-US" sz="1600" dirty="0" smtClean="0"/>
              <a:t>is some evidence for additional </a:t>
            </a:r>
            <a:r>
              <a:rPr lang="en-US" sz="1600" dirty="0" smtClean="0"/>
              <a:t>benefit </a:t>
            </a:r>
            <a:r>
              <a:rPr lang="en-US" sz="1600" dirty="0" smtClean="0"/>
              <a:t>from several months of high-dose </a:t>
            </a:r>
            <a:r>
              <a:rPr lang="en-US" sz="1600" dirty="0" err="1" smtClean="0"/>
              <a:t>glucocorticoid</a:t>
            </a:r>
            <a:r>
              <a:rPr lang="en-US" sz="1600" dirty="0" smtClean="0"/>
              <a:t> treatment in those at high risk of progressive </a:t>
            </a:r>
            <a:r>
              <a:rPr lang="en-US" sz="1600" dirty="0" smtClean="0"/>
              <a:t>disease</a:t>
            </a:r>
            <a:endParaRPr lang="en-US" sz="1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err="1" smtClean="0"/>
              <a:t>Mesangiocapillary</a:t>
            </a:r>
            <a:r>
              <a:rPr lang="en-US" dirty="0" smtClean="0"/>
              <a:t> </a:t>
            </a:r>
            <a:r>
              <a:rPr lang="en-US" dirty="0" err="1" smtClean="0"/>
              <a:t>glomerulonephritis</a:t>
            </a:r>
            <a:endParaRPr lang="en-US" dirty="0"/>
          </a:p>
        </p:txBody>
      </p:sp>
      <p:sp>
        <p:nvSpPr>
          <p:cNvPr id="3" name="عنصر نائب للمحتوى 2"/>
          <p:cNvSpPr>
            <a:spLocks noGrp="1"/>
          </p:cNvSpPr>
          <p:nvPr>
            <p:ph idx="1"/>
          </p:nvPr>
        </p:nvSpPr>
        <p:spPr/>
        <p:txBody>
          <a:bodyPr>
            <a:normAutofit/>
          </a:bodyPr>
          <a:lstStyle/>
          <a:p>
            <a:pPr algn="l">
              <a:buNone/>
            </a:pPr>
            <a:r>
              <a:rPr lang="en-US" sz="1600" dirty="0" smtClean="0"/>
              <a:t>A</a:t>
            </a:r>
            <a:r>
              <a:rPr lang="en-US" sz="1600" dirty="0" smtClean="0"/>
              <a:t>lso </a:t>
            </a:r>
            <a:r>
              <a:rPr lang="en-US" sz="1600" dirty="0" smtClean="0"/>
              <a:t>known as </a:t>
            </a:r>
            <a:r>
              <a:rPr lang="en-US" sz="1600" dirty="0" err="1" smtClean="0"/>
              <a:t>membranoproliferative</a:t>
            </a:r>
            <a:r>
              <a:rPr lang="en-US" sz="1600" dirty="0" smtClean="0"/>
              <a:t> </a:t>
            </a:r>
            <a:r>
              <a:rPr lang="en-US" sz="1600" dirty="0" err="1" smtClean="0"/>
              <a:t>glomerulonephritis</a:t>
            </a:r>
            <a:r>
              <a:rPr lang="en-US" sz="1600" dirty="0" smtClean="0"/>
              <a:t>, is a pattern of injury seen on renal biopsy that is </a:t>
            </a:r>
            <a:r>
              <a:rPr lang="en-US" sz="1600" dirty="0" err="1" smtClean="0"/>
              <a:t>characterised</a:t>
            </a:r>
            <a:r>
              <a:rPr lang="en-US" sz="1600" dirty="0" smtClean="0"/>
              <a:t> by an increase in </a:t>
            </a:r>
            <a:r>
              <a:rPr lang="en-US" sz="1600" dirty="0" err="1" smtClean="0"/>
              <a:t>mesangial</a:t>
            </a:r>
            <a:r>
              <a:rPr lang="en-US" sz="1600" dirty="0" smtClean="0"/>
              <a:t> </a:t>
            </a:r>
            <a:r>
              <a:rPr lang="en-US" sz="1600" dirty="0" err="1" smtClean="0"/>
              <a:t>cellularity</a:t>
            </a:r>
            <a:r>
              <a:rPr lang="en-US" sz="1600" dirty="0" smtClean="0"/>
              <a:t> with thickening of </a:t>
            </a:r>
            <a:r>
              <a:rPr lang="en-US" sz="1600" dirty="0" err="1" smtClean="0"/>
              <a:t>glomerular</a:t>
            </a:r>
            <a:r>
              <a:rPr lang="en-US" sz="1600" dirty="0" smtClean="0"/>
              <a:t> capillary walls. The typical presentation is with </a:t>
            </a:r>
            <a:r>
              <a:rPr lang="en-US" sz="1600" dirty="0" err="1" smtClean="0"/>
              <a:t>proteinuria</a:t>
            </a:r>
            <a:r>
              <a:rPr lang="en-US" sz="1600" dirty="0" smtClean="0"/>
              <a:t> and </a:t>
            </a:r>
            <a:r>
              <a:rPr lang="en-US" sz="1600" dirty="0" err="1" smtClean="0"/>
              <a:t>haematuria</a:t>
            </a:r>
            <a:r>
              <a:rPr lang="en-US" sz="1600" dirty="0" smtClean="0"/>
              <a:t>. </a:t>
            </a:r>
            <a:endParaRPr lang="en-US" sz="1600" dirty="0" smtClean="0"/>
          </a:p>
          <a:p>
            <a:pPr algn="l">
              <a:buNone/>
            </a:pPr>
            <a:endParaRPr lang="en-US" sz="1600" dirty="0" smtClean="0"/>
          </a:p>
          <a:p>
            <a:pPr algn="l">
              <a:buNone/>
            </a:pPr>
            <a:r>
              <a:rPr lang="en-US" sz="1600" dirty="0" smtClean="0"/>
              <a:t>&gt;&gt;&gt;It </a:t>
            </a:r>
            <a:r>
              <a:rPr lang="en-US" sz="1600" dirty="0" smtClean="0"/>
              <a:t>can be </a:t>
            </a:r>
            <a:r>
              <a:rPr lang="en-US" sz="1600" dirty="0" err="1" smtClean="0"/>
              <a:t>classiffed</a:t>
            </a:r>
            <a:r>
              <a:rPr lang="en-US" sz="1600" dirty="0" smtClean="0"/>
              <a:t> </a:t>
            </a:r>
            <a:r>
              <a:rPr lang="en-US" sz="1600" dirty="0" smtClean="0"/>
              <a:t>into two main </a:t>
            </a:r>
            <a:r>
              <a:rPr lang="en-US" sz="1600" dirty="0" smtClean="0"/>
              <a:t>subtypes:</a:t>
            </a:r>
          </a:p>
          <a:p>
            <a:pPr algn="l">
              <a:buNone/>
            </a:pPr>
            <a:r>
              <a:rPr lang="en-US" sz="1600" dirty="0" smtClean="0"/>
              <a:t>1- The first </a:t>
            </a:r>
            <a:r>
              <a:rPr lang="en-US" sz="1600" dirty="0" smtClean="0"/>
              <a:t>is </a:t>
            </a:r>
            <a:r>
              <a:rPr lang="en-US" sz="1600" dirty="0" err="1" smtClean="0"/>
              <a:t>characterised</a:t>
            </a:r>
            <a:r>
              <a:rPr lang="en-US" sz="1600" dirty="0" smtClean="0"/>
              <a:t> by deposition of </a:t>
            </a:r>
            <a:r>
              <a:rPr lang="en-US" sz="1600" dirty="0" err="1" smtClean="0"/>
              <a:t>immunoglobulins</a:t>
            </a:r>
            <a:r>
              <a:rPr lang="en-US" sz="1600" dirty="0" smtClean="0"/>
              <a:t> within the </a:t>
            </a:r>
            <a:r>
              <a:rPr lang="en-US" sz="1600" dirty="0" err="1" smtClean="0"/>
              <a:t>glomeruli</a:t>
            </a:r>
            <a:r>
              <a:rPr lang="en-US" sz="1600" dirty="0" smtClean="0"/>
              <a:t>. This subtype is associated with chronic infections, autoimmune diseases and monoclonal </a:t>
            </a:r>
            <a:r>
              <a:rPr lang="en-US" sz="1600" dirty="0" err="1" smtClean="0"/>
              <a:t>gammopathy</a:t>
            </a:r>
            <a:r>
              <a:rPr lang="en-US" sz="1600" dirty="0" smtClean="0"/>
              <a:t>. </a:t>
            </a:r>
            <a:endParaRPr lang="en-US" sz="1600" dirty="0" smtClean="0"/>
          </a:p>
          <a:p>
            <a:pPr algn="l">
              <a:buNone/>
            </a:pPr>
            <a:endParaRPr lang="en-US" sz="1600" dirty="0" smtClean="0"/>
          </a:p>
          <a:p>
            <a:pPr algn="l">
              <a:buNone/>
            </a:pPr>
            <a:r>
              <a:rPr lang="en-US" sz="1600" dirty="0" smtClean="0"/>
              <a:t>2- The </a:t>
            </a:r>
            <a:r>
              <a:rPr lang="en-US" sz="1600" dirty="0" smtClean="0"/>
              <a:t>second is </a:t>
            </a:r>
            <a:r>
              <a:rPr lang="en-US" sz="1600" dirty="0" err="1" smtClean="0"/>
              <a:t>characterised</a:t>
            </a:r>
            <a:r>
              <a:rPr lang="en-US" sz="1600" dirty="0" smtClean="0"/>
              <a:t> by deposition of complement in the </a:t>
            </a:r>
            <a:r>
              <a:rPr lang="en-US" sz="1600" dirty="0" err="1" smtClean="0"/>
              <a:t>glomeruli</a:t>
            </a:r>
            <a:r>
              <a:rPr lang="en-US" sz="1600" dirty="0" smtClean="0"/>
              <a:t> and is associated with inherited or acquired abnormalities in the complement pathway. This category comprises ‘dense deposit </a:t>
            </a:r>
            <a:r>
              <a:rPr lang="en-US" sz="1600" dirty="0" smtClean="0"/>
              <a:t>disease.</a:t>
            </a:r>
          </a:p>
          <a:p>
            <a:pPr algn="l">
              <a:buNone/>
            </a:pPr>
            <a:endParaRPr lang="en-US" sz="1600" dirty="0" smtClean="0"/>
          </a:p>
          <a:p>
            <a:pPr algn="l">
              <a:buNone/>
            </a:pPr>
            <a:r>
              <a:rPr lang="en-US" sz="1600" dirty="0" smtClean="0"/>
              <a:t>Treatment </a:t>
            </a:r>
            <a:r>
              <a:rPr lang="en-US" sz="1600" dirty="0" smtClean="0"/>
              <a:t>of MCGN associated with immunoglobulin deposits consists of the </a:t>
            </a:r>
            <a:r>
              <a:rPr lang="en-US" sz="1600" dirty="0" smtClean="0"/>
              <a:t>identification </a:t>
            </a:r>
            <a:r>
              <a:rPr lang="en-US" sz="1600" dirty="0" smtClean="0"/>
              <a:t>and treatment of the underlying disease, if possible, and the use of immunosuppressive drugs such as </a:t>
            </a:r>
            <a:r>
              <a:rPr lang="en-US" sz="1600" dirty="0" err="1" smtClean="0"/>
              <a:t>mycophenolate</a:t>
            </a:r>
            <a:r>
              <a:rPr lang="en-US" sz="1600" dirty="0" smtClean="0"/>
              <a:t> </a:t>
            </a:r>
            <a:r>
              <a:rPr lang="en-US" sz="1600" dirty="0" err="1" smtClean="0"/>
              <a:t>mofetil</a:t>
            </a:r>
            <a:r>
              <a:rPr lang="en-US" sz="1600" dirty="0" smtClean="0"/>
              <a:t> or </a:t>
            </a:r>
            <a:r>
              <a:rPr lang="en-US" sz="1600" dirty="0" err="1" smtClean="0"/>
              <a:t>cyclophosphamide</a:t>
            </a:r>
            <a:r>
              <a:rPr lang="en-US" sz="1600" dirty="0" smtClean="0"/>
              <a:t>. </a:t>
            </a:r>
            <a:endParaRPr lang="en-US" sz="1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t>Henoch–Schönlein</a:t>
            </a:r>
            <a:r>
              <a:rPr lang="en-US" dirty="0" smtClean="0"/>
              <a:t> </a:t>
            </a:r>
            <a:r>
              <a:rPr lang="en-US" dirty="0" err="1" smtClean="0"/>
              <a:t>purpura</a:t>
            </a:r>
            <a:endParaRPr lang="en-US" dirty="0"/>
          </a:p>
        </p:txBody>
      </p:sp>
      <p:sp>
        <p:nvSpPr>
          <p:cNvPr id="3" name="عنصر نائب للمحتوى 2"/>
          <p:cNvSpPr>
            <a:spLocks noGrp="1"/>
          </p:cNvSpPr>
          <p:nvPr>
            <p:ph idx="1"/>
          </p:nvPr>
        </p:nvSpPr>
        <p:spPr/>
        <p:txBody>
          <a:bodyPr>
            <a:normAutofit fontScale="55000" lnSpcReduction="20000"/>
          </a:bodyPr>
          <a:lstStyle/>
          <a:p>
            <a:pPr algn="l">
              <a:buNone/>
            </a:pPr>
            <a:r>
              <a:rPr lang="en-US" dirty="0" smtClean="0"/>
              <a:t>This </a:t>
            </a:r>
            <a:r>
              <a:rPr lang="en-US" dirty="0" smtClean="0"/>
              <a:t>condition most commonly occurs in children but can also be observed in adults. It is a systemic </a:t>
            </a:r>
            <a:r>
              <a:rPr lang="en-US" dirty="0" err="1" smtClean="0"/>
              <a:t>vasculitis</a:t>
            </a:r>
            <a:r>
              <a:rPr lang="en-US" dirty="0" smtClean="0"/>
              <a:t> that often arises in response to an infectious trigger. </a:t>
            </a:r>
            <a:endParaRPr lang="en-US" dirty="0" smtClean="0"/>
          </a:p>
          <a:p>
            <a:pPr algn="l">
              <a:buNone/>
            </a:pPr>
            <a:endParaRPr lang="en-US" dirty="0" smtClean="0"/>
          </a:p>
          <a:p>
            <a:pPr algn="l">
              <a:buNone/>
            </a:pPr>
            <a:r>
              <a:rPr lang="en-US" dirty="0" smtClean="0"/>
              <a:t>It </a:t>
            </a:r>
            <a:r>
              <a:rPr lang="en-US" dirty="0" smtClean="0"/>
              <a:t>presents with a tetrad of features: </a:t>
            </a:r>
          </a:p>
          <a:p>
            <a:pPr algn="l">
              <a:buNone/>
            </a:pPr>
            <a:r>
              <a:rPr lang="en-US" dirty="0" smtClean="0"/>
              <a:t>1-a </a:t>
            </a:r>
            <a:r>
              <a:rPr lang="en-US" dirty="0" smtClean="0"/>
              <a:t>characteristic </a:t>
            </a:r>
            <a:r>
              <a:rPr lang="en-US" dirty="0" err="1" smtClean="0"/>
              <a:t>petechial</a:t>
            </a:r>
            <a:r>
              <a:rPr lang="en-US" dirty="0" smtClean="0"/>
              <a:t> rash typically affecting buttocks and lower legs </a:t>
            </a:r>
          </a:p>
          <a:p>
            <a:pPr algn="l">
              <a:buNone/>
            </a:pPr>
            <a:r>
              <a:rPr lang="en-US" dirty="0" smtClean="0"/>
              <a:t>2-abdominal </a:t>
            </a:r>
            <a:r>
              <a:rPr lang="en-US" dirty="0" smtClean="0"/>
              <a:t>pain due to </a:t>
            </a:r>
            <a:r>
              <a:rPr lang="en-US" dirty="0" err="1" smtClean="0"/>
              <a:t>vasculitis</a:t>
            </a:r>
            <a:r>
              <a:rPr lang="en-US" dirty="0" smtClean="0"/>
              <a:t> involving the gastrointestinal tract </a:t>
            </a:r>
            <a:endParaRPr lang="en-US" dirty="0" smtClean="0"/>
          </a:p>
          <a:p>
            <a:pPr algn="l">
              <a:buNone/>
            </a:pPr>
            <a:r>
              <a:rPr lang="en-US" dirty="0" smtClean="0"/>
              <a:t>3-arthralgia </a:t>
            </a:r>
          </a:p>
          <a:p>
            <a:pPr algn="l">
              <a:buNone/>
            </a:pPr>
            <a:r>
              <a:rPr lang="en-US" dirty="0" smtClean="0"/>
              <a:t>4- renal </a:t>
            </a:r>
            <a:r>
              <a:rPr lang="en-US" dirty="0" smtClean="0"/>
              <a:t>disease </a:t>
            </a:r>
            <a:r>
              <a:rPr lang="en-US" dirty="0" err="1" smtClean="0"/>
              <a:t>characterised</a:t>
            </a:r>
            <a:r>
              <a:rPr lang="en-US" dirty="0" smtClean="0"/>
              <a:t> by visible or non-visible </a:t>
            </a:r>
            <a:r>
              <a:rPr lang="en-US" dirty="0" err="1" smtClean="0"/>
              <a:t>haematuria</a:t>
            </a:r>
            <a:r>
              <a:rPr lang="en-US" dirty="0" smtClean="0"/>
              <a:t>, with or without </a:t>
            </a:r>
            <a:r>
              <a:rPr lang="en-US" dirty="0" err="1" smtClean="0"/>
              <a:t>proteinuria</a:t>
            </a:r>
            <a:r>
              <a:rPr lang="en-US" dirty="0" smtClean="0"/>
              <a:t>. </a:t>
            </a:r>
            <a:endParaRPr lang="en-US" dirty="0" smtClean="0"/>
          </a:p>
          <a:p>
            <a:pPr algn="l">
              <a:buNone/>
            </a:pPr>
            <a:endParaRPr lang="en-US" dirty="0" smtClean="0"/>
          </a:p>
          <a:p>
            <a:pPr algn="l">
              <a:buNone/>
            </a:pPr>
            <a:r>
              <a:rPr lang="en-US" dirty="0" smtClean="0"/>
              <a:t>Renal </a:t>
            </a:r>
            <a:r>
              <a:rPr lang="en-US" dirty="0" smtClean="0"/>
              <a:t>biopsy shows </a:t>
            </a:r>
            <a:r>
              <a:rPr lang="en-US" dirty="0" err="1" smtClean="0"/>
              <a:t>mesangial</a:t>
            </a:r>
            <a:r>
              <a:rPr lang="en-US" dirty="0" smtClean="0"/>
              <a:t> </a:t>
            </a:r>
            <a:r>
              <a:rPr lang="en-US" dirty="0" err="1" smtClean="0"/>
              <a:t>IgA</a:t>
            </a:r>
            <a:r>
              <a:rPr lang="en-US" dirty="0" smtClean="0"/>
              <a:t> deposition and appearances that are indistinguishable from acute </a:t>
            </a:r>
            <a:r>
              <a:rPr lang="en-US" dirty="0" err="1" smtClean="0"/>
              <a:t>IgA</a:t>
            </a:r>
            <a:r>
              <a:rPr lang="en-US" dirty="0" smtClean="0"/>
              <a:t> nephropathy </a:t>
            </a:r>
            <a:r>
              <a:rPr lang="en-US" dirty="0" smtClean="0"/>
              <a:t>. </a:t>
            </a:r>
          </a:p>
          <a:p>
            <a:pPr algn="l">
              <a:buNone/>
            </a:pPr>
            <a:endParaRPr lang="en-US" dirty="0" smtClean="0"/>
          </a:p>
          <a:p>
            <a:pPr algn="l">
              <a:buNone/>
            </a:pPr>
            <a:r>
              <a:rPr lang="en-US" dirty="0" smtClean="0"/>
              <a:t>Treatment </a:t>
            </a:r>
            <a:r>
              <a:rPr lang="en-US" dirty="0" smtClean="0"/>
              <a:t>is supportive in nature; in most patients, the prognosis is good, with spontaneous resolution, though relapses are common. Some patients, particularly adults and those with severe or persistent </a:t>
            </a:r>
            <a:r>
              <a:rPr lang="en-US" dirty="0" err="1" smtClean="0"/>
              <a:t>proteinuria</a:t>
            </a:r>
            <a:r>
              <a:rPr lang="en-US" dirty="0" smtClean="0"/>
              <a:t>, progress to develop ESRD.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a:r>
              <a:rPr lang="en-US" sz="2400" b="1" dirty="0" smtClean="0"/>
              <a:t>Diseases typically presenting with rapidly progressive </a:t>
            </a:r>
            <a:r>
              <a:rPr lang="en-US" sz="2400" b="1" dirty="0" err="1" smtClean="0"/>
              <a:t>glomerulonephritis</a:t>
            </a:r>
            <a:endParaRPr lang="en-US" sz="2400" b="1" dirty="0"/>
          </a:p>
        </p:txBody>
      </p:sp>
      <p:sp>
        <p:nvSpPr>
          <p:cNvPr id="3" name="عنصر نائب للمحتوى 2"/>
          <p:cNvSpPr>
            <a:spLocks noGrp="1"/>
          </p:cNvSpPr>
          <p:nvPr>
            <p:ph idx="1"/>
          </p:nvPr>
        </p:nvSpPr>
        <p:spPr/>
        <p:txBody>
          <a:bodyPr>
            <a:normAutofit/>
          </a:bodyPr>
          <a:lstStyle/>
          <a:p>
            <a:pPr algn="l">
              <a:buNone/>
            </a:pPr>
            <a:r>
              <a:rPr lang="en-US" sz="2000" dirty="0" smtClean="0"/>
              <a:t>(</a:t>
            </a:r>
            <a:r>
              <a:rPr lang="en-US" sz="2000" dirty="0" smtClean="0"/>
              <a:t>RPGN) is </a:t>
            </a:r>
            <a:r>
              <a:rPr lang="en-US" sz="2000" dirty="0" err="1" smtClean="0"/>
              <a:t>characterised</a:t>
            </a:r>
            <a:r>
              <a:rPr lang="en-US" sz="2000" dirty="0" smtClean="0"/>
              <a:t> by rapid loss of renal function over days to weeks, usually in association with hypertension ,</a:t>
            </a:r>
            <a:r>
              <a:rPr lang="en-US" sz="2000" dirty="0" err="1" smtClean="0"/>
              <a:t>oedema</a:t>
            </a:r>
            <a:r>
              <a:rPr lang="en-US" sz="2000" dirty="0" smtClean="0"/>
              <a:t> and non-visible </a:t>
            </a:r>
            <a:r>
              <a:rPr lang="en-US" sz="2000" dirty="0" err="1" smtClean="0"/>
              <a:t>haematuria</a:t>
            </a:r>
            <a:r>
              <a:rPr lang="en-US" sz="2000" dirty="0" smtClean="0"/>
              <a:t> .Variable </a:t>
            </a:r>
            <a:r>
              <a:rPr lang="en-US" sz="2000" dirty="0" smtClean="0"/>
              <a:t>amounts of </a:t>
            </a:r>
            <a:r>
              <a:rPr lang="en-US" sz="2000" dirty="0" err="1" smtClean="0"/>
              <a:t>proteinuria</a:t>
            </a:r>
            <a:r>
              <a:rPr lang="en-US" sz="2000" dirty="0" smtClean="0"/>
              <a:t> can be detected as well . </a:t>
            </a:r>
          </a:p>
          <a:p>
            <a:pPr algn="l">
              <a:buNone/>
            </a:pPr>
            <a:r>
              <a:rPr lang="en-US" sz="2000" dirty="0" smtClean="0"/>
              <a:t>R</a:t>
            </a:r>
            <a:r>
              <a:rPr lang="en-US" sz="2000" dirty="0" smtClean="0"/>
              <a:t>ed </a:t>
            </a:r>
            <a:r>
              <a:rPr lang="en-US" sz="2000" dirty="0" smtClean="0"/>
              <a:t>cell casts and </a:t>
            </a:r>
            <a:r>
              <a:rPr lang="en-US" sz="2000" dirty="0" err="1" smtClean="0"/>
              <a:t>dysmorphic</a:t>
            </a:r>
            <a:r>
              <a:rPr lang="en-US" sz="2000" dirty="0" smtClean="0"/>
              <a:t> red cells may be observed on urine </a:t>
            </a:r>
            <a:r>
              <a:rPr lang="en-US" sz="2000" dirty="0" smtClean="0"/>
              <a:t>microscopy. </a:t>
            </a:r>
          </a:p>
          <a:p>
            <a:pPr algn="l">
              <a:buNone/>
            </a:pPr>
            <a:endParaRPr lang="en-US" sz="2000" dirty="0" smtClean="0"/>
          </a:p>
          <a:p>
            <a:pPr algn="l">
              <a:buNone/>
            </a:pPr>
            <a:r>
              <a:rPr lang="en-US" sz="2000" dirty="0" smtClean="0"/>
              <a:t>Renal </a:t>
            </a:r>
            <a:r>
              <a:rPr lang="en-US" sz="2000" dirty="0" smtClean="0"/>
              <a:t>biopsy typically shows </a:t>
            </a:r>
            <a:r>
              <a:rPr lang="en-US" sz="2000" dirty="0" err="1" smtClean="0"/>
              <a:t>crescentic</a:t>
            </a:r>
            <a:r>
              <a:rPr lang="en-US" sz="2000" dirty="0" smtClean="0"/>
              <a:t> lesions </a:t>
            </a:r>
            <a:r>
              <a:rPr lang="en-US" sz="2000" dirty="0" smtClean="0"/>
              <a:t>often </a:t>
            </a:r>
            <a:r>
              <a:rPr lang="en-US" sz="2000" dirty="0" smtClean="0"/>
              <a:t>associated with </a:t>
            </a:r>
            <a:r>
              <a:rPr lang="en-US" sz="2000" dirty="0" err="1" smtClean="0"/>
              <a:t>necrotising</a:t>
            </a:r>
            <a:r>
              <a:rPr lang="en-US" sz="2000" dirty="0" smtClean="0"/>
              <a:t> lesions within the </a:t>
            </a:r>
            <a:r>
              <a:rPr lang="en-US" sz="2000" dirty="0" err="1" smtClean="0"/>
              <a:t>glomerulus</a:t>
            </a:r>
            <a:r>
              <a:rPr lang="en-US" sz="2000" dirty="0" smtClean="0"/>
              <a:t> </a:t>
            </a:r>
            <a:r>
              <a:rPr lang="en-US" sz="2000" dirty="0" smtClean="0"/>
              <a:t>,particularly </a:t>
            </a:r>
            <a:r>
              <a:rPr lang="en-US" sz="2000" dirty="0" smtClean="0"/>
              <a:t>in small-vessel </a:t>
            </a:r>
            <a:r>
              <a:rPr lang="en-US" sz="2000" dirty="0" err="1" smtClean="0"/>
              <a:t>vasculitides</a:t>
            </a:r>
            <a:r>
              <a:rPr lang="en-US" sz="2000" dirty="0" smtClean="0"/>
              <a:t>. </a:t>
            </a:r>
            <a:endParaRPr lang="en-US" sz="2000" dirty="0" smtClean="0"/>
          </a:p>
          <a:p>
            <a:pPr algn="l">
              <a:buNone/>
            </a:pPr>
            <a:endParaRPr lang="en-US" sz="2000" dirty="0" smtClean="0"/>
          </a:p>
          <a:p>
            <a:pPr algn="l">
              <a:buNone/>
            </a:pPr>
            <a:r>
              <a:rPr lang="en-US" sz="2000" dirty="0" smtClean="0"/>
              <a:t>This </a:t>
            </a:r>
            <a:r>
              <a:rPr lang="en-US" sz="2000" dirty="0" smtClean="0"/>
              <a:t>pattern of presentation is typical of post-infectious </a:t>
            </a:r>
            <a:r>
              <a:rPr lang="en-US" sz="2000" dirty="0" err="1" smtClean="0"/>
              <a:t>glomerulonephritis</a:t>
            </a:r>
            <a:r>
              <a:rPr lang="en-US" sz="2000" dirty="0" smtClean="0"/>
              <a:t>, anti-GBM </a:t>
            </a:r>
            <a:r>
              <a:rPr lang="en-US" sz="2000" dirty="0" smtClean="0"/>
              <a:t>disease and small-vessel </a:t>
            </a:r>
            <a:r>
              <a:rPr lang="en-US" sz="2000" dirty="0" smtClean="0"/>
              <a:t> </a:t>
            </a:r>
            <a:r>
              <a:rPr lang="en-US" sz="2000" dirty="0" err="1" smtClean="0"/>
              <a:t>vasculitides</a:t>
            </a:r>
            <a:r>
              <a:rPr lang="en-US" sz="2000" dirty="0" smtClean="0"/>
              <a:t> , SLE </a:t>
            </a:r>
            <a:r>
              <a:rPr lang="en-US" sz="2000" dirty="0" smtClean="0"/>
              <a:t>and occasionally in </a:t>
            </a:r>
            <a:r>
              <a:rPr lang="en-US" sz="2000" dirty="0" err="1" smtClean="0"/>
              <a:t>IgA</a:t>
            </a:r>
            <a:r>
              <a:rPr lang="en-US" sz="2000" dirty="0" smtClean="0"/>
              <a:t> and other </a:t>
            </a:r>
            <a:r>
              <a:rPr lang="en-US" sz="2000" dirty="0" smtClean="0"/>
              <a:t>nephropathies. </a:t>
            </a:r>
            <a:endParaRPr lang="en-US"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Anti-</a:t>
            </a:r>
            <a:r>
              <a:rPr lang="en-US" dirty="0" err="1" smtClean="0"/>
              <a:t>glomerular</a:t>
            </a:r>
            <a:r>
              <a:rPr lang="en-US" dirty="0" smtClean="0"/>
              <a:t> basement membrane disease</a:t>
            </a:r>
            <a:endParaRPr lang="en-US" dirty="0"/>
          </a:p>
        </p:txBody>
      </p:sp>
      <p:sp>
        <p:nvSpPr>
          <p:cNvPr id="3" name="عنصر نائب للمحتوى 2"/>
          <p:cNvSpPr>
            <a:spLocks noGrp="1"/>
          </p:cNvSpPr>
          <p:nvPr>
            <p:ph idx="1"/>
          </p:nvPr>
        </p:nvSpPr>
        <p:spPr/>
        <p:txBody>
          <a:bodyPr>
            <a:normAutofit/>
          </a:bodyPr>
          <a:lstStyle/>
          <a:p>
            <a:pPr algn="l">
              <a:buNone/>
            </a:pPr>
            <a:endParaRPr lang="en-US" sz="1600" dirty="0" smtClean="0"/>
          </a:p>
          <a:p>
            <a:pPr algn="l">
              <a:buNone/>
            </a:pPr>
            <a:r>
              <a:rPr lang="en-US" sz="1600" dirty="0" smtClean="0"/>
              <a:t>Anti-GBM </a:t>
            </a:r>
            <a:r>
              <a:rPr lang="en-US" sz="1600" dirty="0" smtClean="0"/>
              <a:t>disease is a rare autoimmune disease in which antibodies develop against the α3 chain of type 4 collagen in the </a:t>
            </a:r>
            <a:r>
              <a:rPr lang="en-US" sz="1600" dirty="0" smtClean="0"/>
              <a:t>GBM</a:t>
            </a:r>
            <a:r>
              <a:rPr lang="en-US" sz="1600" dirty="0" smtClean="0"/>
              <a:t> </a:t>
            </a:r>
            <a:r>
              <a:rPr lang="en-US" sz="1600" dirty="0" smtClean="0"/>
              <a:t>which is </a:t>
            </a:r>
            <a:r>
              <a:rPr lang="en-US" sz="1600" dirty="0" smtClean="0"/>
              <a:t>restricted to the basement membranes of </a:t>
            </a:r>
            <a:r>
              <a:rPr lang="en-US" sz="1600" dirty="0" err="1" smtClean="0"/>
              <a:t>glomeruli</a:t>
            </a:r>
            <a:r>
              <a:rPr lang="en-US" sz="1600" dirty="0" smtClean="0"/>
              <a:t> and lungs, and hence the disease may present with rapidly progressive </a:t>
            </a:r>
            <a:r>
              <a:rPr lang="en-US" sz="1600" dirty="0" err="1" smtClean="0"/>
              <a:t>glomerulonephritis</a:t>
            </a:r>
            <a:r>
              <a:rPr lang="en-US" sz="1600" dirty="0" smtClean="0"/>
              <a:t>, lung </a:t>
            </a:r>
            <a:r>
              <a:rPr lang="en-US" sz="1600" dirty="0" err="1" smtClean="0"/>
              <a:t>haemorrhage</a:t>
            </a:r>
            <a:r>
              <a:rPr lang="en-US" sz="1600" dirty="0" smtClean="0"/>
              <a:t>, or disease of both </a:t>
            </a:r>
            <a:r>
              <a:rPr lang="en-US" sz="1600" dirty="0" smtClean="0"/>
              <a:t>organs known </a:t>
            </a:r>
            <a:r>
              <a:rPr lang="en-US" sz="1600" dirty="0" smtClean="0"/>
              <a:t>as </a:t>
            </a:r>
            <a:r>
              <a:rPr lang="en-US" sz="1600" dirty="0" err="1" smtClean="0"/>
              <a:t>Goodpasture’s</a:t>
            </a:r>
            <a:r>
              <a:rPr lang="en-US" sz="1600" dirty="0" smtClean="0"/>
              <a:t> </a:t>
            </a:r>
            <a:r>
              <a:rPr lang="en-US" sz="1600" dirty="0" smtClean="0"/>
              <a:t>disease.</a:t>
            </a:r>
          </a:p>
          <a:p>
            <a:pPr algn="l">
              <a:buNone/>
            </a:pPr>
            <a:endParaRPr lang="en-US" sz="1600" dirty="0" smtClean="0"/>
          </a:p>
          <a:p>
            <a:pPr algn="l">
              <a:buNone/>
            </a:pPr>
            <a:r>
              <a:rPr lang="en-US" sz="1600" dirty="0" smtClean="0"/>
              <a:t>Patients </a:t>
            </a:r>
            <a:r>
              <a:rPr lang="en-US" sz="1600" dirty="0" smtClean="0"/>
              <a:t>with anti-GBM disease should be treated with plasma exchange combined with </a:t>
            </a:r>
            <a:r>
              <a:rPr lang="en-US" sz="1600" dirty="0" err="1" smtClean="0"/>
              <a:t>glucocorticoids</a:t>
            </a:r>
            <a:r>
              <a:rPr lang="en-US" sz="1600" dirty="0" smtClean="0"/>
              <a:t> and </a:t>
            </a:r>
            <a:r>
              <a:rPr lang="en-US" sz="1600" dirty="0" err="1" smtClean="0"/>
              <a:t>immunosuppressants</a:t>
            </a:r>
            <a:r>
              <a:rPr lang="en-US" sz="1600" dirty="0" smtClean="0"/>
              <a:t>, but early diagnosis is essential, as renal function is rarely recoverable in those requiring dialysis at presentation. </a:t>
            </a:r>
            <a:endParaRPr lang="en-US" sz="1600" dirty="0" smtClean="0"/>
          </a:p>
          <a:p>
            <a:pPr algn="l">
              <a:buNone/>
            </a:pPr>
            <a:endParaRPr lang="en-US" sz="1600" dirty="0" smtClean="0"/>
          </a:p>
          <a:p>
            <a:pPr algn="l">
              <a:buNone/>
            </a:pPr>
            <a:r>
              <a:rPr lang="en-US" sz="1600" dirty="0" smtClean="0"/>
              <a:t>The </a:t>
            </a:r>
            <a:r>
              <a:rPr lang="en-US" sz="1600" dirty="0" smtClean="0"/>
              <a:t>combination of </a:t>
            </a:r>
            <a:r>
              <a:rPr lang="en-US" sz="1600" dirty="0" err="1" smtClean="0"/>
              <a:t>glomerulonephritis</a:t>
            </a:r>
            <a:r>
              <a:rPr lang="en-US" sz="1600" dirty="0" smtClean="0"/>
              <a:t> and pulmonary </a:t>
            </a:r>
            <a:r>
              <a:rPr lang="en-US" sz="1600" dirty="0" err="1" smtClean="0"/>
              <a:t>haemorrhage</a:t>
            </a:r>
            <a:r>
              <a:rPr lang="en-US" sz="1600" dirty="0" smtClean="0"/>
              <a:t> may also be observed with small-vessel </a:t>
            </a:r>
            <a:r>
              <a:rPr lang="en-US" sz="1600" dirty="0" err="1" smtClean="0"/>
              <a:t>vasculitis</a:t>
            </a:r>
            <a:r>
              <a:rPr lang="en-US" sz="1600" dirty="0" smtClean="0"/>
              <a:t> (particularly </a:t>
            </a:r>
            <a:r>
              <a:rPr lang="en-US" sz="1600" dirty="0" err="1" smtClean="0"/>
              <a:t>granulomatosis</a:t>
            </a:r>
            <a:r>
              <a:rPr lang="en-US" sz="1600" dirty="0" smtClean="0"/>
              <a:t> with </a:t>
            </a:r>
            <a:r>
              <a:rPr lang="en-US" sz="1600" dirty="0" err="1" smtClean="0"/>
              <a:t>polyangiitis</a:t>
            </a:r>
            <a:r>
              <a:rPr lang="en-US" sz="1600" dirty="0" smtClean="0"/>
              <a:t>, previously known as Wegener’s </a:t>
            </a:r>
            <a:r>
              <a:rPr lang="en-US" sz="1600" dirty="0" err="1" smtClean="0"/>
              <a:t>granulomatosis</a:t>
            </a:r>
            <a:r>
              <a:rPr lang="en-US" sz="1600" dirty="0" smtClean="0"/>
              <a:t>) and lupus.</a:t>
            </a:r>
            <a:endParaRPr lang="en-US" sz="1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Infection-related </a:t>
            </a:r>
            <a:r>
              <a:rPr lang="en-US" dirty="0" err="1" smtClean="0"/>
              <a:t>glomerulonephritis</a:t>
            </a:r>
            <a:endParaRPr lang="en-US" dirty="0"/>
          </a:p>
        </p:txBody>
      </p:sp>
      <p:sp>
        <p:nvSpPr>
          <p:cNvPr id="3" name="عنصر نائب للمحتوى 2"/>
          <p:cNvSpPr>
            <a:spLocks noGrp="1"/>
          </p:cNvSpPr>
          <p:nvPr>
            <p:ph idx="1"/>
          </p:nvPr>
        </p:nvSpPr>
        <p:spPr/>
        <p:txBody>
          <a:bodyPr>
            <a:normAutofit fontScale="47500" lnSpcReduction="20000"/>
          </a:bodyPr>
          <a:lstStyle/>
          <a:p>
            <a:pPr algn="l">
              <a:buNone/>
            </a:pPr>
            <a:r>
              <a:rPr lang="en-US" dirty="0" smtClean="0"/>
              <a:t>1-Post-infectious </a:t>
            </a:r>
            <a:r>
              <a:rPr lang="en-US" dirty="0" err="1" smtClean="0"/>
              <a:t>glomerulonephritis</a:t>
            </a:r>
            <a:r>
              <a:rPr lang="en-US" dirty="0" smtClean="0"/>
              <a:t> is observed most commonly in children and young adults, and typically presents 10 days after a streptococcal throat infection or longer after a skin infection. </a:t>
            </a:r>
            <a:endParaRPr lang="en-US" dirty="0" smtClean="0"/>
          </a:p>
          <a:p>
            <a:pPr algn="l">
              <a:buNone/>
            </a:pPr>
            <a:endParaRPr lang="en-US" dirty="0" smtClean="0"/>
          </a:p>
          <a:p>
            <a:pPr algn="l">
              <a:buNone/>
            </a:pPr>
            <a:r>
              <a:rPr lang="en-US" dirty="0" smtClean="0"/>
              <a:t>The </a:t>
            </a:r>
            <a:r>
              <a:rPr lang="en-US" dirty="0" smtClean="0"/>
              <a:t>clinical presentation ranges from mild abnormalities on urinalysis to RPGN with severe AKI. </a:t>
            </a:r>
            <a:r>
              <a:rPr lang="en-US" dirty="0" smtClean="0"/>
              <a:t>The  anti-</a:t>
            </a:r>
            <a:r>
              <a:rPr lang="en-US" dirty="0" err="1" smtClean="0"/>
              <a:t>streptolysin</a:t>
            </a:r>
            <a:r>
              <a:rPr lang="en-US" dirty="0" smtClean="0"/>
              <a:t> </a:t>
            </a:r>
            <a:r>
              <a:rPr lang="en-US" dirty="0" smtClean="0"/>
              <a:t>(ASO) test is positive in up to 95% of patients with streptococcal throat </a:t>
            </a:r>
            <a:r>
              <a:rPr lang="en-US" dirty="0" smtClean="0"/>
              <a:t>infections with low c3 and c4.</a:t>
            </a:r>
          </a:p>
          <a:p>
            <a:pPr algn="l">
              <a:buNone/>
            </a:pPr>
            <a:endParaRPr lang="en-US" dirty="0" smtClean="0"/>
          </a:p>
          <a:p>
            <a:pPr algn="l">
              <a:buNone/>
            </a:pPr>
            <a:r>
              <a:rPr lang="en-US" dirty="0" smtClean="0"/>
              <a:t>Treatment </a:t>
            </a:r>
            <a:r>
              <a:rPr lang="en-US" dirty="0" smtClean="0"/>
              <a:t>is supportive, with control of blood pressure and </a:t>
            </a:r>
            <a:r>
              <a:rPr lang="en-US" dirty="0" smtClean="0"/>
              <a:t>fluid </a:t>
            </a:r>
            <a:r>
              <a:rPr lang="en-US" dirty="0" smtClean="0"/>
              <a:t>overload with salt restriction, diuretics and dialysis if required. Antibiotic therapy is rarely needed, as the renal disease occurs after the infection has subsided. </a:t>
            </a:r>
            <a:endParaRPr lang="en-US" dirty="0" smtClean="0"/>
          </a:p>
          <a:p>
            <a:pPr algn="l">
              <a:buNone/>
            </a:pPr>
            <a:endParaRPr lang="en-US" dirty="0" smtClean="0"/>
          </a:p>
          <a:p>
            <a:pPr algn="l">
              <a:buNone/>
            </a:pPr>
            <a:r>
              <a:rPr lang="en-US" dirty="0" smtClean="0"/>
              <a:t>The </a:t>
            </a:r>
            <a:r>
              <a:rPr lang="en-US" dirty="0" smtClean="0"/>
              <a:t>medium-term prognosis for children and most adults is good, with recovery of renal function typical even in those requiring dialysis therapy. Some patients may develop CKD 20–30 years after the original presentation. </a:t>
            </a:r>
            <a:endParaRPr lang="en-US" dirty="0" smtClean="0"/>
          </a:p>
          <a:p>
            <a:pPr algn="l">
              <a:buNone/>
            </a:pPr>
            <a:endParaRPr lang="en-US" dirty="0" smtClean="0"/>
          </a:p>
          <a:p>
            <a:pPr algn="l">
              <a:buNone/>
            </a:pPr>
            <a:r>
              <a:rPr lang="en-US" dirty="0" smtClean="0"/>
              <a:t>2- An immune complex-mediated disease may also be observed during an infection, typically a staphylococcal infection such as </a:t>
            </a:r>
            <a:r>
              <a:rPr lang="en-US" dirty="0" err="1" smtClean="0"/>
              <a:t>endocarditis</a:t>
            </a:r>
            <a:r>
              <a:rPr lang="en-US" dirty="0" smtClean="0"/>
              <a:t>, skin infection or pneumonia, but also with </a:t>
            </a:r>
            <a:r>
              <a:rPr lang="en-US" dirty="0" err="1" smtClean="0"/>
              <a:t>subacute</a:t>
            </a:r>
            <a:r>
              <a:rPr lang="en-US" dirty="0" smtClean="0"/>
              <a:t> </a:t>
            </a:r>
            <a:r>
              <a:rPr lang="en-US" dirty="0" err="1" smtClean="0"/>
              <a:t>endocarditis</a:t>
            </a:r>
            <a:r>
              <a:rPr lang="en-US" dirty="0" smtClean="0"/>
              <a:t> due to Streptococcus </a:t>
            </a:r>
            <a:r>
              <a:rPr lang="en-US" dirty="0" err="1" smtClean="0"/>
              <a:t>viridans</a:t>
            </a:r>
            <a:r>
              <a:rPr lang="en-US" dirty="0" smtClean="0"/>
              <a:t>.. In addition to supportive measures, antibiotic therapy is required, as infection is usually concurrent with renal disease</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Inherited </a:t>
            </a:r>
            <a:r>
              <a:rPr lang="en-US" dirty="0" err="1" smtClean="0"/>
              <a:t>glomerular</a:t>
            </a:r>
            <a:r>
              <a:rPr lang="en-US" dirty="0" smtClean="0"/>
              <a:t> diseases</a:t>
            </a:r>
            <a:endParaRPr lang="en-US" dirty="0"/>
          </a:p>
        </p:txBody>
      </p:sp>
      <p:sp>
        <p:nvSpPr>
          <p:cNvPr id="3" name="عنصر نائب للمحتوى 2"/>
          <p:cNvSpPr>
            <a:spLocks noGrp="1"/>
          </p:cNvSpPr>
          <p:nvPr>
            <p:ph idx="1"/>
          </p:nvPr>
        </p:nvSpPr>
        <p:spPr/>
        <p:txBody>
          <a:bodyPr>
            <a:normAutofit fontScale="77500" lnSpcReduction="20000"/>
          </a:bodyPr>
          <a:lstStyle/>
          <a:p>
            <a:pPr algn="l">
              <a:buNone/>
            </a:pPr>
            <a:r>
              <a:rPr lang="en-US" dirty="0" smtClean="0"/>
              <a:t>1-Alport syndrome: </a:t>
            </a:r>
            <a:endParaRPr lang="en-US" dirty="0" smtClean="0"/>
          </a:p>
          <a:p>
            <a:pPr algn="l">
              <a:buNone/>
            </a:pPr>
            <a:endParaRPr lang="en-US" sz="2600" dirty="0" smtClean="0"/>
          </a:p>
          <a:p>
            <a:pPr algn="l">
              <a:buNone/>
            </a:pPr>
            <a:r>
              <a:rPr lang="en-US" sz="2600" dirty="0" smtClean="0"/>
              <a:t>Most </a:t>
            </a:r>
            <a:r>
              <a:rPr lang="en-US" sz="2600" dirty="0" smtClean="0"/>
              <a:t>cases arise from a mutation or deletion of the COL4A5 gene on the X chromosome, which encodes the alpha 5 subunit of type IV collagen, resulting in inheritance as an X-linked recessive disorder </a:t>
            </a:r>
            <a:r>
              <a:rPr lang="en-US" sz="2600" dirty="0" smtClean="0"/>
              <a:t>. </a:t>
            </a:r>
          </a:p>
          <a:p>
            <a:pPr algn="l">
              <a:buNone/>
            </a:pPr>
            <a:endParaRPr lang="en-US" sz="2600" dirty="0" smtClean="0"/>
          </a:p>
          <a:p>
            <a:pPr algn="l">
              <a:buNone/>
            </a:pPr>
            <a:r>
              <a:rPr lang="en-US" sz="2600" dirty="0" smtClean="0"/>
              <a:t>Mutations </a:t>
            </a:r>
            <a:r>
              <a:rPr lang="en-US" sz="2600" dirty="0" smtClean="0"/>
              <a:t>in COL4A3 or COL4A4 genes are less common and cause </a:t>
            </a:r>
            <a:r>
              <a:rPr lang="en-US" sz="2600" dirty="0" err="1" smtClean="0"/>
              <a:t>autosomal</a:t>
            </a:r>
            <a:r>
              <a:rPr lang="en-US" sz="2600" dirty="0" smtClean="0"/>
              <a:t> disease, which may be recessive or dominant and affect males and females equally. </a:t>
            </a:r>
            <a:endParaRPr lang="en-US" sz="2600" dirty="0" smtClean="0"/>
          </a:p>
          <a:p>
            <a:pPr algn="l">
              <a:buNone/>
            </a:pPr>
            <a:endParaRPr lang="en-US" sz="2600" dirty="0" smtClean="0"/>
          </a:p>
          <a:p>
            <a:pPr algn="l">
              <a:buNone/>
            </a:pPr>
            <a:endParaRPr lang="en-US" sz="2600" dirty="0" smtClean="0"/>
          </a:p>
          <a:p>
            <a:pPr algn="l">
              <a:buNone/>
            </a:pPr>
            <a:r>
              <a:rPr lang="en-US" sz="2600" dirty="0" smtClean="0"/>
              <a:t>Affected </a:t>
            </a:r>
            <a:r>
              <a:rPr lang="en-US" sz="2600" dirty="0" smtClean="0"/>
              <a:t>patients progress from </a:t>
            </a:r>
            <a:r>
              <a:rPr lang="en-US" sz="2600" dirty="0" err="1" smtClean="0"/>
              <a:t>haematuria</a:t>
            </a:r>
            <a:r>
              <a:rPr lang="en-US" sz="2600" dirty="0" smtClean="0"/>
              <a:t> to ESRD in late adolescence or their twenties. Female carriers of COL4A5 mutations usually have </a:t>
            </a:r>
            <a:r>
              <a:rPr lang="en-US" sz="2600" dirty="0" err="1" smtClean="0"/>
              <a:t>haematuria</a:t>
            </a:r>
            <a:r>
              <a:rPr lang="en-US" sz="2600" dirty="0" smtClean="0"/>
              <a:t> but less commonly develop </a:t>
            </a:r>
            <a:r>
              <a:rPr lang="en-US" sz="2600" dirty="0" smtClean="0"/>
              <a:t>significant </a:t>
            </a:r>
            <a:r>
              <a:rPr lang="en-US" sz="2600" dirty="0" smtClean="0"/>
              <a:t>renal disease.</a:t>
            </a:r>
            <a:endParaRPr lang="en-US" sz="2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57158" y="714356"/>
            <a:ext cx="8229600" cy="4525963"/>
          </a:xfrm>
        </p:spPr>
        <p:txBody>
          <a:bodyPr>
            <a:normAutofit fontScale="70000" lnSpcReduction="20000"/>
          </a:bodyPr>
          <a:lstStyle/>
          <a:p>
            <a:pPr algn="l">
              <a:buNone/>
            </a:pPr>
            <a:r>
              <a:rPr lang="en-US" sz="3400" b="1" dirty="0" smtClean="0"/>
              <a:t>2- Thin </a:t>
            </a:r>
            <a:r>
              <a:rPr lang="en-US" sz="3400" b="1" dirty="0" err="1" smtClean="0"/>
              <a:t>glomerular</a:t>
            </a:r>
            <a:r>
              <a:rPr lang="en-US" sz="3400" b="1" dirty="0" smtClean="0"/>
              <a:t> basement membrane disease:</a:t>
            </a:r>
            <a:r>
              <a:rPr lang="en-US" dirty="0" smtClean="0"/>
              <a:t> </a:t>
            </a:r>
            <a:endParaRPr lang="en-US" dirty="0" smtClean="0"/>
          </a:p>
          <a:p>
            <a:pPr algn="l"/>
            <a:endParaRPr lang="en-US" dirty="0" smtClean="0"/>
          </a:p>
          <a:p>
            <a:pPr algn="l">
              <a:buNone/>
            </a:pPr>
            <a:r>
              <a:rPr lang="en-US" dirty="0" smtClean="0"/>
              <a:t>-In </a:t>
            </a:r>
            <a:r>
              <a:rPr lang="en-US" dirty="0" smtClean="0"/>
              <a:t>thin </a:t>
            </a:r>
            <a:r>
              <a:rPr lang="en-US" dirty="0" err="1" smtClean="0"/>
              <a:t>glomerular</a:t>
            </a:r>
            <a:r>
              <a:rPr lang="en-US" dirty="0" smtClean="0"/>
              <a:t> basement membrane disease there is non-visible </a:t>
            </a:r>
            <a:r>
              <a:rPr lang="en-US" dirty="0" err="1" smtClean="0"/>
              <a:t>haematuria</a:t>
            </a:r>
            <a:r>
              <a:rPr lang="en-US" dirty="0" smtClean="0"/>
              <a:t> without associated hypertension, </a:t>
            </a:r>
            <a:r>
              <a:rPr lang="en-US" dirty="0" err="1" smtClean="0"/>
              <a:t>proteinuria</a:t>
            </a:r>
            <a:r>
              <a:rPr lang="en-US" dirty="0" smtClean="0"/>
              <a:t> or a </a:t>
            </a:r>
            <a:r>
              <a:rPr lang="en-US" dirty="0" smtClean="0"/>
              <a:t>reduction </a:t>
            </a:r>
            <a:r>
              <a:rPr lang="en-US" dirty="0" smtClean="0"/>
              <a:t>in GFR</a:t>
            </a:r>
            <a:r>
              <a:rPr lang="en-US" dirty="0" smtClean="0"/>
              <a:t>. </a:t>
            </a:r>
            <a:r>
              <a:rPr lang="en-US" dirty="0" err="1" smtClean="0"/>
              <a:t>Autosomal</a:t>
            </a:r>
            <a:r>
              <a:rPr lang="en-US" dirty="0" smtClean="0"/>
              <a:t> dominant inheritance. </a:t>
            </a:r>
          </a:p>
          <a:p>
            <a:pPr algn="l">
              <a:buNone/>
            </a:pPr>
            <a:endParaRPr lang="en-US" dirty="0" smtClean="0"/>
          </a:p>
          <a:p>
            <a:pPr algn="l">
              <a:buNone/>
            </a:pPr>
            <a:r>
              <a:rPr lang="en-US" dirty="0" smtClean="0"/>
              <a:t>-The </a:t>
            </a:r>
            <a:r>
              <a:rPr lang="en-US" dirty="0" err="1" smtClean="0"/>
              <a:t>glomeruli</a:t>
            </a:r>
            <a:r>
              <a:rPr lang="en-US" dirty="0" smtClean="0"/>
              <a:t> appear normal by light microscopy but, on electron microscopy, the GBM is abnormally thin. The condition may be familial and some patients are carriers of </a:t>
            </a:r>
            <a:r>
              <a:rPr lang="en-US" dirty="0" err="1" smtClean="0"/>
              <a:t>Alport</a:t>
            </a:r>
            <a:r>
              <a:rPr lang="en-US" dirty="0" smtClean="0"/>
              <a:t> mutations. </a:t>
            </a:r>
            <a:endParaRPr lang="en-US" dirty="0" smtClean="0"/>
          </a:p>
          <a:p>
            <a:pPr algn="l">
              <a:buNone/>
            </a:pPr>
            <a:endParaRPr lang="en-US" dirty="0" smtClean="0"/>
          </a:p>
          <a:p>
            <a:pPr algn="l">
              <a:buNone/>
            </a:pPr>
            <a:r>
              <a:rPr lang="en-US" dirty="0" smtClean="0"/>
              <a:t>Monitoring </a:t>
            </a:r>
            <a:r>
              <a:rPr lang="en-US" dirty="0" smtClean="0"/>
              <a:t>of these patients is advisable, as </a:t>
            </a:r>
            <a:r>
              <a:rPr lang="en-US" dirty="0" err="1" smtClean="0"/>
              <a:t>proteinuria</a:t>
            </a:r>
            <a:r>
              <a:rPr lang="en-US" dirty="0" smtClean="0"/>
              <a:t> may develop in some and there appears to be an increased rate of progressive CKD in the long term. </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Cystic diseases of the kidney</a:t>
            </a:r>
            <a:endParaRPr lang="en-US" dirty="0"/>
          </a:p>
        </p:txBody>
      </p:sp>
      <p:sp>
        <p:nvSpPr>
          <p:cNvPr id="3" name="عنصر نائب للمحتوى 2"/>
          <p:cNvSpPr>
            <a:spLocks noGrp="1"/>
          </p:cNvSpPr>
          <p:nvPr>
            <p:ph idx="1"/>
          </p:nvPr>
        </p:nvSpPr>
        <p:spPr/>
        <p:txBody>
          <a:bodyPr>
            <a:normAutofit fontScale="25000" lnSpcReduction="20000"/>
          </a:bodyPr>
          <a:lstStyle/>
          <a:p>
            <a:pPr algn="l">
              <a:buNone/>
            </a:pPr>
            <a:endParaRPr lang="en-US" sz="5600" dirty="0" smtClean="0"/>
          </a:p>
          <a:p>
            <a:pPr algn="l">
              <a:buNone/>
            </a:pPr>
            <a:r>
              <a:rPr lang="en-US" sz="5600" dirty="0" err="1" smtClean="0"/>
              <a:t>Autosomal</a:t>
            </a:r>
            <a:r>
              <a:rPr lang="en-US" sz="5600" dirty="0" smtClean="0"/>
              <a:t> dominant polycystic kidney disease (PKD) is a common condition, with a prevalence of approximately 1:1000. </a:t>
            </a:r>
            <a:r>
              <a:rPr lang="en-US" sz="5600" dirty="0" smtClean="0"/>
              <a:t>Mutations in the PKD1 gene account for 80% of cases and those in PKD2 for about </a:t>
            </a:r>
            <a:r>
              <a:rPr lang="en-US" sz="5600" dirty="0" smtClean="0"/>
              <a:t>15</a:t>
            </a:r>
            <a:r>
              <a:rPr lang="en-US" sz="5600" dirty="0" smtClean="0"/>
              <a:t>% (coding for </a:t>
            </a:r>
            <a:r>
              <a:rPr lang="en-US" sz="5600" dirty="0" err="1" smtClean="0"/>
              <a:t>polycystin</a:t>
            </a:r>
            <a:r>
              <a:rPr lang="en-US" sz="5600" dirty="0" smtClean="0"/>
              <a:t> 1 and 2 </a:t>
            </a:r>
            <a:r>
              <a:rPr lang="en-US" sz="5600" dirty="0" smtClean="0"/>
              <a:t>) . </a:t>
            </a:r>
            <a:endParaRPr lang="en-US" sz="5600" dirty="0" smtClean="0"/>
          </a:p>
          <a:p>
            <a:pPr algn="l">
              <a:buNone/>
            </a:pPr>
            <a:r>
              <a:rPr lang="en-US" sz="5600" dirty="0" smtClean="0"/>
              <a:t> </a:t>
            </a:r>
          </a:p>
          <a:p>
            <a:pPr algn="l">
              <a:buNone/>
            </a:pPr>
            <a:r>
              <a:rPr lang="en-US" sz="5600" dirty="0" smtClean="0"/>
              <a:t>- Prognosis : The </a:t>
            </a:r>
            <a:r>
              <a:rPr lang="en-US" sz="5600" dirty="0" smtClean="0"/>
              <a:t>surrounding normal kidney tissue is compressed and progressively damaged. </a:t>
            </a:r>
            <a:r>
              <a:rPr lang="en-US" sz="5600" dirty="0" smtClean="0"/>
              <a:t>The </a:t>
            </a:r>
            <a:r>
              <a:rPr lang="en-US" sz="5600" dirty="0" smtClean="0"/>
              <a:t>median age of ESRD is approximately 52 years with a PKD1 mutation and 70 years with a PKD2 mutation. </a:t>
            </a:r>
            <a:endParaRPr lang="en-US" sz="5600" dirty="0" smtClean="0"/>
          </a:p>
          <a:p>
            <a:pPr algn="l">
              <a:buNone/>
            </a:pPr>
            <a:endParaRPr lang="en-US" sz="5600" dirty="0" smtClean="0"/>
          </a:p>
          <a:p>
            <a:pPr algn="l">
              <a:buNone/>
            </a:pPr>
            <a:r>
              <a:rPr lang="en-US" sz="5600" b="1" dirty="0" smtClean="0"/>
              <a:t>Presentation  : </a:t>
            </a:r>
          </a:p>
          <a:p>
            <a:pPr algn="l">
              <a:buNone/>
            </a:pPr>
            <a:endParaRPr lang="en-US" sz="5600" dirty="0" smtClean="0"/>
          </a:p>
          <a:p>
            <a:pPr algn="l">
              <a:buNone/>
            </a:pPr>
            <a:r>
              <a:rPr lang="en-US" sz="5600" dirty="0" smtClean="0"/>
              <a:t>- </a:t>
            </a:r>
            <a:r>
              <a:rPr lang="en-US" sz="5600" dirty="0" smtClean="0"/>
              <a:t>Affected people are usually asymptomatic until later life but hypertension occurs from the age of 20 </a:t>
            </a:r>
            <a:r>
              <a:rPr lang="en-US" sz="5600" dirty="0" smtClean="0"/>
              <a:t>onwards. </a:t>
            </a:r>
          </a:p>
          <a:p>
            <a:pPr algn="l">
              <a:buNone/>
            </a:pPr>
            <a:endParaRPr lang="en-US" sz="5600" dirty="0" smtClean="0"/>
          </a:p>
          <a:p>
            <a:pPr algn="l">
              <a:buNone/>
            </a:pPr>
            <a:r>
              <a:rPr lang="en-US" sz="5600" dirty="0" smtClean="0"/>
              <a:t>-</a:t>
            </a:r>
            <a:r>
              <a:rPr lang="en-US" sz="5600" dirty="0" smtClean="0"/>
              <a:t> About 30% of patients with PKD also have hepatic cysts , but disturbance of liver function is rare. </a:t>
            </a:r>
            <a:r>
              <a:rPr lang="en-US" sz="5600" dirty="0" smtClean="0"/>
              <a:t>Sometimes </a:t>
            </a:r>
            <a:r>
              <a:rPr lang="en-US" sz="5600" dirty="0" smtClean="0"/>
              <a:t>(almost always in women) the cysts cause massive and symptomatic </a:t>
            </a:r>
            <a:r>
              <a:rPr lang="en-US" sz="5600" dirty="0" err="1" smtClean="0"/>
              <a:t>hepatomegaly</a:t>
            </a:r>
            <a:r>
              <a:rPr lang="en-US" sz="5600" dirty="0" smtClean="0"/>
              <a:t>, usually concurrent with renal enlargement but occasionally with only minor renal involvement. </a:t>
            </a:r>
            <a:endParaRPr lang="en-US" sz="5600" dirty="0" smtClean="0"/>
          </a:p>
          <a:p>
            <a:pPr algn="l">
              <a:buNone/>
            </a:pPr>
            <a:endParaRPr lang="en-US" sz="5600" dirty="0" smtClean="0"/>
          </a:p>
          <a:p>
            <a:pPr algn="l">
              <a:buNone/>
            </a:pPr>
            <a:r>
              <a:rPr lang="en-US" sz="5600" dirty="0" smtClean="0"/>
              <a:t>-Berry </a:t>
            </a:r>
            <a:r>
              <a:rPr lang="en-US" sz="5600" dirty="0" smtClean="0"/>
              <a:t>aneurysms of cerebral vessels are an associated feature in about 5% of patients with PKD. This feature appears to be largely restricted to certain families (and presumably </a:t>
            </a:r>
            <a:r>
              <a:rPr lang="en-US" sz="5600" dirty="0" smtClean="0"/>
              <a:t>specific </a:t>
            </a:r>
            <a:r>
              <a:rPr lang="en-US" sz="5600" dirty="0" smtClean="0"/>
              <a:t>mutations). </a:t>
            </a:r>
            <a:endParaRPr lang="en-US" sz="5600" dirty="0" smtClean="0"/>
          </a:p>
          <a:p>
            <a:pPr algn="l">
              <a:buNone/>
            </a:pPr>
            <a:endParaRPr lang="en-US" sz="5600" dirty="0" smtClean="0"/>
          </a:p>
          <a:p>
            <a:pPr algn="l">
              <a:buNone/>
            </a:pPr>
            <a:r>
              <a:rPr lang="en-US" sz="5600" dirty="0" smtClean="0"/>
              <a:t>-Mitral </a:t>
            </a:r>
            <a:r>
              <a:rPr lang="en-US" sz="5600" dirty="0" smtClean="0"/>
              <a:t>and aortic regurgitation is frequent but rarely </a:t>
            </a:r>
            <a:r>
              <a:rPr lang="en-US" sz="5600" dirty="0" smtClean="0"/>
              <a:t>severe</a:t>
            </a:r>
          </a:p>
          <a:p>
            <a:pPr algn="l">
              <a:buNone/>
            </a:pPr>
            <a:r>
              <a:rPr lang="en-US" sz="5600" dirty="0" smtClean="0"/>
              <a:t>-</a:t>
            </a:r>
            <a:r>
              <a:rPr lang="en-US" sz="5600" dirty="0" smtClean="0"/>
              <a:t>C</a:t>
            </a:r>
            <a:r>
              <a:rPr lang="en-US" sz="5600" dirty="0" smtClean="0"/>
              <a:t>olonic </a:t>
            </a:r>
            <a:r>
              <a:rPr lang="en-US" sz="5600" dirty="0" err="1" smtClean="0"/>
              <a:t>diverticula</a:t>
            </a:r>
            <a:r>
              <a:rPr lang="en-US" sz="5600" dirty="0" smtClean="0"/>
              <a:t> and abdominal wall hernias may occur. </a:t>
            </a:r>
            <a:endParaRPr lang="en-US" sz="56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6eac0c38-558b-4a91-9554-121bdb2c83a5.jpg"/>
          <p:cNvPicPr>
            <a:picLocks noGrp="1" noChangeAspect="1"/>
          </p:cNvPicPr>
          <p:nvPr>
            <p:ph idx="1"/>
          </p:nvPr>
        </p:nvPicPr>
        <p:blipFill>
          <a:blip r:embed="rId2"/>
          <a:stretch>
            <a:fillRect/>
          </a:stretch>
        </p:blipFill>
        <p:spPr>
          <a:xfrm>
            <a:off x="714348" y="357166"/>
            <a:ext cx="7572427" cy="5768997"/>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57158" y="1000108"/>
            <a:ext cx="8229600" cy="4525963"/>
          </a:xfrm>
        </p:spPr>
        <p:txBody>
          <a:bodyPr>
            <a:normAutofit fontScale="47500" lnSpcReduction="20000"/>
          </a:bodyPr>
          <a:lstStyle/>
          <a:p>
            <a:pPr algn="l">
              <a:buNone/>
            </a:pPr>
            <a:r>
              <a:rPr lang="en-US" sz="3800" b="1" dirty="0" smtClean="0"/>
              <a:t>Investigations </a:t>
            </a:r>
            <a:r>
              <a:rPr lang="en-US" dirty="0" smtClean="0"/>
              <a:t>:  The </a:t>
            </a:r>
            <a:r>
              <a:rPr lang="en-US" dirty="0" smtClean="0"/>
              <a:t>diagnosis is usually based on family history, clinical findings and ultrasound </a:t>
            </a:r>
            <a:r>
              <a:rPr lang="en-US" dirty="0" smtClean="0"/>
              <a:t>examination.</a:t>
            </a:r>
            <a:r>
              <a:rPr lang="en-US" dirty="0" smtClean="0"/>
              <a:t> Cysts may also be identified by other imaging modalities, such as MRI</a:t>
            </a:r>
            <a:r>
              <a:rPr lang="en-US" dirty="0" smtClean="0"/>
              <a:t> </a:t>
            </a:r>
          </a:p>
          <a:p>
            <a:pPr algn="l">
              <a:buNone/>
            </a:pPr>
            <a:endParaRPr lang="en-US" dirty="0" smtClean="0"/>
          </a:p>
          <a:p>
            <a:pPr algn="l">
              <a:buNone/>
            </a:pPr>
            <a:r>
              <a:rPr lang="en-US" dirty="0" smtClean="0"/>
              <a:t>Ultrasound </a:t>
            </a:r>
            <a:r>
              <a:rPr lang="en-US" dirty="0" smtClean="0"/>
              <a:t>demonstrates cysts in approximately 95% of affected patients over the age of 20 and is the </a:t>
            </a:r>
            <a:r>
              <a:rPr lang="en-US" dirty="0" smtClean="0"/>
              <a:t>screening </a:t>
            </a:r>
            <a:r>
              <a:rPr lang="en-US" dirty="0" smtClean="0"/>
              <a:t>method of </a:t>
            </a:r>
            <a:r>
              <a:rPr lang="en-US" dirty="0" smtClean="0"/>
              <a:t>choice. The </a:t>
            </a:r>
            <a:r>
              <a:rPr lang="en-US" dirty="0" smtClean="0"/>
              <a:t>following criteria exist for an ultrasound diagnosis of PKD in </a:t>
            </a:r>
            <a:endParaRPr lang="en-US" dirty="0" smtClean="0"/>
          </a:p>
          <a:p>
            <a:pPr algn="l">
              <a:buNone/>
            </a:pPr>
            <a:r>
              <a:rPr lang="en-US" dirty="0" smtClean="0"/>
              <a:t>patients </a:t>
            </a:r>
            <a:r>
              <a:rPr lang="en-US" dirty="0" smtClean="0"/>
              <a:t>with a family history but unknown genotype</a:t>
            </a:r>
            <a:r>
              <a:rPr lang="en-US" dirty="0" smtClean="0"/>
              <a:t>:</a:t>
            </a:r>
          </a:p>
          <a:p>
            <a:pPr algn="l">
              <a:buNone/>
            </a:pPr>
            <a:r>
              <a:rPr lang="en-US" dirty="0" smtClean="0"/>
              <a:t> </a:t>
            </a:r>
            <a:endParaRPr lang="en-US" dirty="0" smtClean="0"/>
          </a:p>
          <a:p>
            <a:pPr algn="l">
              <a:buNone/>
            </a:pPr>
            <a:r>
              <a:rPr lang="en-US" dirty="0" smtClean="0"/>
              <a:t>1-15–39 years of age: at least three unilateral or bilateral kidney cysts </a:t>
            </a:r>
            <a:endParaRPr lang="en-US" dirty="0" smtClean="0"/>
          </a:p>
          <a:p>
            <a:pPr algn="l">
              <a:buNone/>
            </a:pPr>
            <a:r>
              <a:rPr lang="en-US" dirty="0" smtClean="0"/>
              <a:t>2- </a:t>
            </a:r>
            <a:r>
              <a:rPr lang="en-US" dirty="0" smtClean="0"/>
              <a:t>40–59 years of age: at least two cysts in each </a:t>
            </a:r>
            <a:r>
              <a:rPr lang="en-US" dirty="0" smtClean="0"/>
              <a:t>kidney</a:t>
            </a:r>
          </a:p>
          <a:p>
            <a:pPr algn="l">
              <a:buNone/>
            </a:pPr>
            <a:r>
              <a:rPr lang="en-US" dirty="0" smtClean="0"/>
              <a:t>3-60 years or older: at least four cysts in each kidney. have PKD genes </a:t>
            </a:r>
            <a:r>
              <a:rPr lang="en-US" dirty="0" err="1" smtClean="0"/>
              <a:t>respectevely</a:t>
            </a:r>
            <a:r>
              <a:rPr lang="en-US" dirty="0" smtClean="0"/>
              <a:t> . .</a:t>
            </a:r>
          </a:p>
          <a:p>
            <a:pPr algn="l">
              <a:buNone/>
            </a:pPr>
            <a:endParaRPr lang="en-US" dirty="0" smtClean="0"/>
          </a:p>
          <a:p>
            <a:pPr algn="l">
              <a:buNone/>
            </a:pPr>
            <a:r>
              <a:rPr lang="en-US" dirty="0" smtClean="0"/>
              <a:t>Management :</a:t>
            </a:r>
          </a:p>
          <a:p>
            <a:pPr algn="l">
              <a:buNone/>
            </a:pPr>
            <a:endParaRPr lang="en-US" dirty="0" smtClean="0"/>
          </a:p>
          <a:p>
            <a:pPr algn="l">
              <a:buNone/>
            </a:pPr>
            <a:r>
              <a:rPr lang="en-US" dirty="0" smtClean="0"/>
              <a:t>1-Blood </a:t>
            </a:r>
            <a:r>
              <a:rPr lang="en-US" dirty="0" smtClean="0"/>
              <a:t>pressure control is important because cardiovascular morbidity and mortality are so common in renal </a:t>
            </a:r>
            <a:r>
              <a:rPr lang="en-US" dirty="0" smtClean="0"/>
              <a:t>disease. </a:t>
            </a:r>
          </a:p>
          <a:p>
            <a:pPr algn="l">
              <a:buNone/>
            </a:pPr>
            <a:r>
              <a:rPr lang="en-US" dirty="0" smtClean="0"/>
              <a:t>2- Patients </a:t>
            </a:r>
            <a:r>
              <a:rPr lang="en-US" dirty="0" smtClean="0"/>
              <a:t>with PKD are usually good candidates for dialysis and transplantation. Sometimes kidneys are so large that one or both have to be removed to make space for a renal transplant. Otherwise, they are usually left in situ unless they are a source of pain or infection</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Renal vascular disease</a:t>
            </a:r>
            <a:endParaRPr lang="en-US" dirty="0"/>
          </a:p>
        </p:txBody>
      </p:sp>
      <p:sp>
        <p:nvSpPr>
          <p:cNvPr id="3" name="عنصر نائب للمحتوى 2"/>
          <p:cNvSpPr>
            <a:spLocks noGrp="1"/>
          </p:cNvSpPr>
          <p:nvPr>
            <p:ph idx="1"/>
          </p:nvPr>
        </p:nvSpPr>
        <p:spPr/>
        <p:txBody>
          <a:bodyPr>
            <a:normAutofit fontScale="55000" lnSpcReduction="20000"/>
          </a:bodyPr>
          <a:lstStyle/>
          <a:p>
            <a:pPr algn="l">
              <a:buNone/>
            </a:pPr>
            <a:r>
              <a:rPr lang="en-US" sz="2900" b="1" dirty="0" smtClean="0"/>
              <a:t>1- Renal </a:t>
            </a:r>
            <a:r>
              <a:rPr lang="en-US" sz="2900" b="1" dirty="0" smtClean="0"/>
              <a:t>artery </a:t>
            </a:r>
            <a:r>
              <a:rPr lang="en-US" sz="2900" b="1" dirty="0" err="1" smtClean="0"/>
              <a:t>stenosis</a:t>
            </a:r>
            <a:r>
              <a:rPr lang="en-US" sz="2900" b="1" dirty="0" smtClean="0"/>
              <a:t> </a:t>
            </a:r>
            <a:r>
              <a:rPr lang="en-US" sz="3400" dirty="0" smtClean="0"/>
              <a:t>:</a:t>
            </a:r>
            <a:r>
              <a:rPr lang="en-US" sz="3400" dirty="0" smtClean="0"/>
              <a:t> </a:t>
            </a:r>
            <a:r>
              <a:rPr lang="en-US" sz="3400" dirty="0" smtClean="0"/>
              <a:t>is the </a:t>
            </a:r>
            <a:r>
              <a:rPr lang="en-US" sz="3400" dirty="0" smtClean="0"/>
              <a:t>most common cause of secondary </a:t>
            </a:r>
            <a:r>
              <a:rPr lang="en-US" sz="3400" dirty="0" smtClean="0"/>
              <a:t>hypertension. </a:t>
            </a:r>
            <a:r>
              <a:rPr lang="en-US" sz="3400" dirty="0" smtClean="0"/>
              <a:t>Most cases of renal artery </a:t>
            </a:r>
            <a:r>
              <a:rPr lang="en-US" sz="3400" dirty="0" err="1" smtClean="0"/>
              <a:t>stenosis</a:t>
            </a:r>
            <a:r>
              <a:rPr lang="en-US" sz="3400" dirty="0" smtClean="0"/>
              <a:t> are caused by </a:t>
            </a:r>
            <a:r>
              <a:rPr lang="en-US" sz="3400" dirty="0" smtClean="0"/>
              <a:t>atherosclerosis. </a:t>
            </a:r>
            <a:r>
              <a:rPr lang="en-US" sz="3400" dirty="0" smtClean="0"/>
              <a:t>Rare causes include </a:t>
            </a:r>
            <a:r>
              <a:rPr lang="en-US" sz="3400" dirty="0" err="1" smtClean="0"/>
              <a:t>vasculitis</a:t>
            </a:r>
            <a:r>
              <a:rPr lang="en-US" sz="3400" dirty="0" smtClean="0"/>
              <a:t>, </a:t>
            </a:r>
            <a:r>
              <a:rPr lang="en-US" sz="3400" dirty="0" err="1" smtClean="0"/>
              <a:t>thromboembolism</a:t>
            </a:r>
            <a:r>
              <a:rPr lang="en-US" sz="3400" dirty="0" smtClean="0"/>
              <a:t> </a:t>
            </a:r>
            <a:r>
              <a:rPr lang="en-US" sz="3400" dirty="0" smtClean="0"/>
              <a:t>and </a:t>
            </a:r>
            <a:r>
              <a:rPr lang="en-US" sz="3400" dirty="0" smtClean="0"/>
              <a:t>aneurysms. </a:t>
            </a:r>
          </a:p>
          <a:p>
            <a:pPr algn="l">
              <a:buNone/>
            </a:pPr>
            <a:endParaRPr lang="en-US" sz="2500" dirty="0" smtClean="0"/>
          </a:p>
          <a:p>
            <a:pPr algn="l">
              <a:buNone/>
            </a:pPr>
            <a:r>
              <a:rPr lang="en-US" sz="2900" dirty="0" smtClean="0"/>
              <a:t>Renal </a:t>
            </a:r>
            <a:r>
              <a:rPr lang="en-US" sz="2900" dirty="0" smtClean="0"/>
              <a:t>artery </a:t>
            </a:r>
            <a:r>
              <a:rPr lang="en-US" sz="2900" dirty="0" err="1" smtClean="0"/>
              <a:t>stenosis</a:t>
            </a:r>
            <a:r>
              <a:rPr lang="en-US" sz="2900" dirty="0" smtClean="0"/>
              <a:t> is more likely if: </a:t>
            </a:r>
          </a:p>
          <a:p>
            <a:pPr algn="l">
              <a:buNone/>
            </a:pPr>
            <a:r>
              <a:rPr lang="en-US" sz="2900" dirty="0" smtClean="0"/>
              <a:t>1-hypertension </a:t>
            </a:r>
            <a:r>
              <a:rPr lang="en-US" sz="2900" dirty="0" smtClean="0"/>
              <a:t>is severe, of recent onset or </a:t>
            </a:r>
            <a:r>
              <a:rPr lang="en-US" sz="2900" dirty="0" smtClean="0"/>
              <a:t>difficult </a:t>
            </a:r>
            <a:r>
              <a:rPr lang="en-US" sz="2900" dirty="0" smtClean="0"/>
              <a:t>to control </a:t>
            </a:r>
            <a:endParaRPr lang="en-US" sz="2900" dirty="0" smtClean="0"/>
          </a:p>
          <a:p>
            <a:pPr algn="l">
              <a:buNone/>
            </a:pPr>
            <a:r>
              <a:rPr lang="en-US" sz="2900" dirty="0" smtClean="0"/>
              <a:t>2- </a:t>
            </a:r>
            <a:r>
              <a:rPr lang="en-US" sz="2900" dirty="0" smtClean="0"/>
              <a:t>kidneys are asymmetrical in size </a:t>
            </a:r>
          </a:p>
          <a:p>
            <a:pPr algn="l">
              <a:buNone/>
            </a:pPr>
            <a:r>
              <a:rPr lang="en-US" sz="2900" dirty="0" smtClean="0"/>
              <a:t>3-Flash </a:t>
            </a:r>
            <a:r>
              <a:rPr lang="en-US" sz="2900" dirty="0" smtClean="0"/>
              <a:t>pulmonary </a:t>
            </a:r>
            <a:r>
              <a:rPr lang="en-US" sz="2900" dirty="0" err="1" smtClean="0"/>
              <a:t>oedema</a:t>
            </a:r>
            <a:r>
              <a:rPr lang="en-US" sz="2900" dirty="0" smtClean="0"/>
              <a:t> occurs </a:t>
            </a:r>
            <a:r>
              <a:rPr lang="en-US" sz="2900" dirty="0" smtClean="0"/>
              <a:t>repeatedly</a:t>
            </a:r>
          </a:p>
          <a:p>
            <a:pPr algn="l">
              <a:buNone/>
            </a:pPr>
            <a:r>
              <a:rPr lang="en-US" sz="2900" dirty="0" smtClean="0"/>
              <a:t>4-There </a:t>
            </a:r>
            <a:r>
              <a:rPr lang="en-US" sz="2900" dirty="0" smtClean="0"/>
              <a:t>is peripheral vascular disease of the lower limbs </a:t>
            </a:r>
          </a:p>
          <a:p>
            <a:pPr algn="l">
              <a:buNone/>
            </a:pPr>
            <a:r>
              <a:rPr lang="en-US" sz="2900" dirty="0" smtClean="0"/>
              <a:t>5-There </a:t>
            </a:r>
            <a:r>
              <a:rPr lang="en-US" sz="2900" dirty="0" smtClean="0"/>
              <a:t>is renal </a:t>
            </a:r>
            <a:r>
              <a:rPr lang="en-US" sz="2900" dirty="0" smtClean="0"/>
              <a:t>impairment and renal </a:t>
            </a:r>
            <a:r>
              <a:rPr lang="en-US" sz="2900" dirty="0" smtClean="0"/>
              <a:t>function has deteriorated on </a:t>
            </a:r>
            <a:r>
              <a:rPr lang="en-US" sz="2900" dirty="0" err="1" smtClean="0"/>
              <a:t>angiotensin</a:t>
            </a:r>
            <a:r>
              <a:rPr lang="en-US" sz="2900" dirty="0" smtClean="0"/>
              <a:t>-.</a:t>
            </a:r>
          </a:p>
          <a:p>
            <a:pPr algn="l">
              <a:buNone/>
            </a:pPr>
            <a:r>
              <a:rPr lang="en-US" sz="2900" dirty="0" smtClean="0"/>
              <a:t>converting </a:t>
            </a:r>
            <a:r>
              <a:rPr lang="en-US" sz="2900" dirty="0" smtClean="0"/>
              <a:t>enzyme inhibitors or </a:t>
            </a:r>
            <a:r>
              <a:rPr lang="en-US" sz="2900" dirty="0" err="1" smtClean="0"/>
              <a:t>angiotensin</a:t>
            </a:r>
            <a:r>
              <a:rPr lang="en-US" sz="2900" dirty="0" smtClean="0"/>
              <a:t> II receptor blockers </a:t>
            </a:r>
            <a:r>
              <a:rPr lang="en-US" sz="2900" dirty="0" smtClean="0"/>
              <a:t>artery.</a:t>
            </a:r>
            <a:r>
              <a:rPr lang="en-US" sz="2900" dirty="0" smtClean="0"/>
              <a:t> </a:t>
            </a:r>
            <a:endParaRPr lang="en-US" sz="2900" dirty="0" smtClean="0"/>
          </a:p>
          <a:p>
            <a:pPr algn="l">
              <a:buNone/>
            </a:pPr>
            <a:endParaRPr lang="en-US" sz="2900" dirty="0" smtClean="0"/>
          </a:p>
          <a:p>
            <a:pPr algn="l">
              <a:buNone/>
            </a:pPr>
            <a:r>
              <a:rPr lang="en-US" sz="2900" b="1" dirty="0" smtClean="0"/>
              <a:t>Investigations: </a:t>
            </a:r>
            <a:endParaRPr lang="en-US" sz="2900" b="1" dirty="0" smtClean="0"/>
          </a:p>
          <a:p>
            <a:pPr algn="l">
              <a:buNone/>
            </a:pPr>
            <a:r>
              <a:rPr lang="en-US" sz="2900" b="1" dirty="0" smtClean="0"/>
              <a:t>1-</a:t>
            </a:r>
            <a:r>
              <a:rPr lang="en-US" sz="2900" dirty="0" smtClean="0"/>
              <a:t> </a:t>
            </a:r>
            <a:r>
              <a:rPr lang="en-US" sz="2900" dirty="0" smtClean="0"/>
              <a:t>CT angiography or MR angiography should be performed to </a:t>
            </a:r>
            <a:r>
              <a:rPr lang="en-US" sz="2900" dirty="0" smtClean="0"/>
              <a:t>confirm </a:t>
            </a:r>
            <a:r>
              <a:rPr lang="en-US" sz="2900" dirty="0" smtClean="0"/>
              <a:t>the </a:t>
            </a:r>
            <a:r>
              <a:rPr lang="en-US" sz="2900" dirty="0" smtClean="0"/>
              <a:t>diagnosis</a:t>
            </a:r>
          </a:p>
          <a:p>
            <a:pPr algn="l">
              <a:buNone/>
            </a:pPr>
            <a:r>
              <a:rPr lang="en-US" sz="2900" dirty="0" smtClean="0"/>
              <a:t>2- Biochemical </a:t>
            </a:r>
            <a:r>
              <a:rPr lang="en-US" sz="2900" dirty="0" smtClean="0"/>
              <a:t>testing may reveal impaired renal function and an elevated plasma </a:t>
            </a:r>
            <a:r>
              <a:rPr lang="en-US" sz="2900" dirty="0" err="1" smtClean="0"/>
              <a:t>renin</a:t>
            </a:r>
            <a:r>
              <a:rPr lang="en-US" sz="2900" dirty="0" smtClean="0"/>
              <a:t> activity, sometimes with </a:t>
            </a:r>
            <a:r>
              <a:rPr lang="en-US" sz="2900" dirty="0" err="1" smtClean="0"/>
              <a:t>hypokalaemia</a:t>
            </a:r>
            <a:r>
              <a:rPr lang="en-US" sz="2900" dirty="0" smtClean="0"/>
              <a:t> due to </a:t>
            </a:r>
            <a:r>
              <a:rPr lang="en-US" sz="2900" dirty="0" err="1" smtClean="0"/>
              <a:t>hyperaldosteronism</a:t>
            </a:r>
            <a:r>
              <a:rPr lang="en-US" sz="2900" dirty="0" smtClean="0"/>
              <a:t>. </a:t>
            </a:r>
            <a:endParaRPr lang="en-US" sz="2900" dirty="0" smtClean="0"/>
          </a:p>
          <a:p>
            <a:pPr algn="l">
              <a:buNone/>
            </a:pPr>
            <a:r>
              <a:rPr lang="en-US" sz="2900" dirty="0" smtClean="0"/>
              <a:t>3-Ultrasound </a:t>
            </a:r>
            <a:r>
              <a:rPr lang="en-US" sz="2900" dirty="0" smtClean="0"/>
              <a:t>may also reveal a discrepancy in size between the two </a:t>
            </a:r>
            <a:r>
              <a:rPr lang="en-US" sz="2900" dirty="0" smtClean="0"/>
              <a:t>kidneys</a:t>
            </a:r>
          </a:p>
          <a:p>
            <a:pPr algn="l">
              <a:buNone/>
            </a:pPr>
            <a:r>
              <a:rPr lang="en-US" sz="1600" dirty="0" smtClean="0"/>
              <a:t>. </a:t>
            </a:r>
            <a:endParaRPr lang="en-US" sz="2500"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Treatment </a:t>
            </a:r>
            <a:endParaRPr lang="en-US" dirty="0"/>
          </a:p>
        </p:txBody>
      </p:sp>
      <p:sp>
        <p:nvSpPr>
          <p:cNvPr id="3" name="عنصر نائب للمحتوى 2"/>
          <p:cNvSpPr>
            <a:spLocks noGrp="1"/>
          </p:cNvSpPr>
          <p:nvPr>
            <p:ph idx="1"/>
          </p:nvPr>
        </p:nvSpPr>
        <p:spPr/>
        <p:txBody>
          <a:bodyPr>
            <a:normAutofit fontScale="70000" lnSpcReduction="20000"/>
          </a:bodyPr>
          <a:lstStyle/>
          <a:p>
            <a:pPr algn="l">
              <a:buNone/>
            </a:pPr>
            <a:r>
              <a:rPr lang="en-US" sz="2800" dirty="0" smtClean="0"/>
              <a:t> </a:t>
            </a:r>
            <a:endParaRPr lang="en-US" sz="2800" dirty="0" smtClean="0"/>
          </a:p>
          <a:p>
            <a:pPr algn="l">
              <a:buNone/>
            </a:pPr>
            <a:endParaRPr lang="en-US" sz="2800" dirty="0" smtClean="0"/>
          </a:p>
          <a:p>
            <a:pPr algn="l">
              <a:buNone/>
            </a:pPr>
            <a:r>
              <a:rPr lang="en-US" dirty="0" smtClean="0"/>
              <a:t>1- Medical therapy first line -</a:t>
            </a:r>
            <a:r>
              <a:rPr lang="en-US" dirty="0" err="1" smtClean="0"/>
              <a:t>statins</a:t>
            </a:r>
            <a:r>
              <a:rPr lang="en-US" dirty="0" smtClean="0"/>
              <a:t> and low-dose aspirin in those with atherosclerotic disease</a:t>
            </a:r>
          </a:p>
          <a:p>
            <a:pPr algn="l">
              <a:buNone/>
            </a:pPr>
            <a:r>
              <a:rPr lang="en-US" dirty="0" smtClean="0"/>
              <a:t>2- Interventions to correct the vessel narrowing should be considered in</a:t>
            </a:r>
            <a:r>
              <a:rPr lang="en-US" dirty="0" smtClean="0"/>
              <a:t>:</a:t>
            </a:r>
          </a:p>
          <a:p>
            <a:pPr algn="l">
              <a:buNone/>
            </a:pPr>
            <a:endParaRPr lang="en-US" dirty="0" smtClean="0"/>
          </a:p>
          <a:p>
            <a:pPr algn="l">
              <a:buNone/>
            </a:pPr>
            <a:r>
              <a:rPr lang="en-US" dirty="0" smtClean="0"/>
              <a:t> 1-Young </a:t>
            </a:r>
            <a:r>
              <a:rPr lang="en-US" dirty="0" smtClean="0"/>
              <a:t>patients (age below 40) suspected of having renal artery </a:t>
            </a:r>
            <a:r>
              <a:rPr lang="en-US" dirty="0" err="1" smtClean="0"/>
              <a:t>stenosis</a:t>
            </a:r>
            <a:r>
              <a:rPr lang="en-US" dirty="0" smtClean="0"/>
              <a:t> </a:t>
            </a:r>
          </a:p>
          <a:p>
            <a:pPr algn="l">
              <a:buNone/>
            </a:pPr>
            <a:r>
              <a:rPr lang="en-US" dirty="0" smtClean="0"/>
              <a:t>2-Those </a:t>
            </a:r>
            <a:r>
              <a:rPr lang="en-US" dirty="0" smtClean="0"/>
              <a:t>whose blood pressure cannot easily be controlled with </a:t>
            </a:r>
            <a:r>
              <a:rPr lang="en-US" dirty="0" smtClean="0"/>
              <a:t>antihypertensive </a:t>
            </a:r>
            <a:r>
              <a:rPr lang="en-US" dirty="0" smtClean="0"/>
              <a:t>agents </a:t>
            </a:r>
            <a:r>
              <a:rPr lang="en-US" dirty="0" smtClean="0"/>
              <a:t>OR malignant HTN</a:t>
            </a:r>
            <a:endParaRPr lang="en-US" dirty="0" smtClean="0"/>
          </a:p>
          <a:p>
            <a:pPr algn="l">
              <a:buNone/>
            </a:pPr>
            <a:r>
              <a:rPr lang="en-US" dirty="0" smtClean="0"/>
              <a:t>3-Those </a:t>
            </a:r>
            <a:r>
              <a:rPr lang="en-US" dirty="0" smtClean="0"/>
              <a:t>who have a history of ‘flash’ pulmonary </a:t>
            </a:r>
            <a:r>
              <a:rPr lang="en-US" dirty="0" err="1" smtClean="0"/>
              <a:t>oedema</a:t>
            </a:r>
            <a:r>
              <a:rPr lang="en-US" dirty="0" smtClean="0"/>
              <a:t> </a:t>
            </a:r>
          </a:p>
          <a:p>
            <a:pPr algn="l">
              <a:buNone/>
            </a:pPr>
            <a:r>
              <a:rPr lang="en-US" dirty="0" smtClean="0"/>
              <a:t>4-Deteriorating renal function</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Reno-vascular disease</a:t>
            </a:r>
            <a:endParaRPr lang="en-US" dirty="0"/>
          </a:p>
        </p:txBody>
      </p:sp>
      <p:sp>
        <p:nvSpPr>
          <p:cNvPr id="3" name="عنصر نائب للمحتوى 2"/>
          <p:cNvSpPr>
            <a:spLocks noGrp="1"/>
          </p:cNvSpPr>
          <p:nvPr>
            <p:ph idx="1"/>
          </p:nvPr>
        </p:nvSpPr>
        <p:spPr/>
        <p:txBody>
          <a:bodyPr>
            <a:normAutofit fontScale="47500" lnSpcReduction="20000"/>
          </a:bodyPr>
          <a:lstStyle/>
          <a:p>
            <a:pPr algn="l">
              <a:buNone/>
            </a:pPr>
            <a:r>
              <a:rPr lang="en-US" sz="5000" b="1" dirty="0" smtClean="0"/>
              <a:t>2- Acute </a:t>
            </a:r>
            <a:r>
              <a:rPr lang="en-US" sz="5000" b="1" dirty="0" smtClean="0"/>
              <a:t>renal infarction </a:t>
            </a:r>
            <a:r>
              <a:rPr lang="en-US" sz="5000" b="1" dirty="0" smtClean="0"/>
              <a:t>:</a:t>
            </a:r>
          </a:p>
          <a:p>
            <a:pPr algn="l">
              <a:buNone/>
            </a:pPr>
            <a:endParaRPr lang="en-US" dirty="0" smtClean="0"/>
          </a:p>
          <a:p>
            <a:pPr algn="l">
              <a:buNone/>
            </a:pPr>
            <a:r>
              <a:rPr lang="en-US" dirty="0" smtClean="0"/>
              <a:t> An </a:t>
            </a:r>
            <a:r>
              <a:rPr lang="en-US" dirty="0" smtClean="0"/>
              <a:t>uncommon condition </a:t>
            </a:r>
            <a:r>
              <a:rPr lang="en-US" dirty="0" smtClean="0"/>
              <a:t>which is typically present </a:t>
            </a:r>
            <a:r>
              <a:rPr lang="en-US" dirty="0" smtClean="0"/>
              <a:t>with </a:t>
            </a:r>
            <a:r>
              <a:rPr lang="en-US" dirty="0" smtClean="0"/>
              <a:t>acute loin </a:t>
            </a:r>
            <a:r>
              <a:rPr lang="en-US" dirty="0" smtClean="0"/>
              <a:t>pain </a:t>
            </a:r>
            <a:r>
              <a:rPr lang="en-US" dirty="0" smtClean="0"/>
              <a:t>, </a:t>
            </a:r>
            <a:r>
              <a:rPr lang="en-US" dirty="0" smtClean="0"/>
              <a:t>usually in association </a:t>
            </a:r>
            <a:r>
              <a:rPr lang="en-US" dirty="0" smtClean="0"/>
              <a:t>with non-visible </a:t>
            </a:r>
            <a:r>
              <a:rPr lang="en-US" dirty="0" err="1" smtClean="0"/>
              <a:t>haematuria</a:t>
            </a:r>
            <a:r>
              <a:rPr lang="en-US" dirty="0" smtClean="0"/>
              <a:t>, but pain may be absent in some cases. </a:t>
            </a:r>
            <a:r>
              <a:rPr lang="en-US" dirty="0" smtClean="0"/>
              <a:t>Severe </a:t>
            </a:r>
            <a:r>
              <a:rPr lang="en-US" dirty="0" smtClean="0"/>
              <a:t>hypertension is common </a:t>
            </a:r>
            <a:r>
              <a:rPr lang="en-US" dirty="0" smtClean="0"/>
              <a:t>.</a:t>
            </a:r>
          </a:p>
          <a:p>
            <a:pPr algn="l">
              <a:buNone/>
            </a:pPr>
            <a:endParaRPr lang="en-US" dirty="0" smtClean="0"/>
          </a:p>
          <a:p>
            <a:pPr algn="l">
              <a:buNone/>
            </a:pPr>
            <a:r>
              <a:rPr lang="en-US" dirty="0" smtClean="0"/>
              <a:t>-</a:t>
            </a:r>
            <a:r>
              <a:rPr lang="en-US" dirty="0" smtClean="0"/>
              <a:t>If </a:t>
            </a:r>
            <a:r>
              <a:rPr lang="en-US" dirty="0" smtClean="0"/>
              <a:t>occlusion of the main renal arteries is bilateral or if there is occlusion in a single functioning kidney, the presentation is with AKI and the patient is typically </a:t>
            </a:r>
            <a:r>
              <a:rPr lang="en-US" dirty="0" err="1" smtClean="0"/>
              <a:t>anuric</a:t>
            </a:r>
            <a:r>
              <a:rPr lang="en-US" dirty="0" smtClean="0"/>
              <a:t>. </a:t>
            </a:r>
          </a:p>
          <a:p>
            <a:pPr algn="l">
              <a:buNone/>
            </a:pPr>
            <a:r>
              <a:rPr lang="en-US" dirty="0" smtClean="0"/>
              <a:t> </a:t>
            </a:r>
          </a:p>
          <a:p>
            <a:pPr algn="l">
              <a:buNone/>
            </a:pPr>
            <a:r>
              <a:rPr lang="en-US" dirty="0" smtClean="0"/>
              <a:t>Investigations : Blood </a:t>
            </a:r>
            <a:r>
              <a:rPr lang="en-US" dirty="0" smtClean="0"/>
              <a:t>levels of lactate </a:t>
            </a:r>
            <a:r>
              <a:rPr lang="en-US" dirty="0" err="1" smtClean="0"/>
              <a:t>dehydrogenase</a:t>
            </a:r>
            <a:r>
              <a:rPr lang="en-US" dirty="0" smtClean="0"/>
              <a:t> (LDH) and CRP are commonly </a:t>
            </a:r>
            <a:r>
              <a:rPr lang="en-US" dirty="0" smtClean="0"/>
              <a:t>raised. CT scan is important to visualize the occlusion . </a:t>
            </a:r>
          </a:p>
          <a:p>
            <a:pPr algn="l">
              <a:buNone/>
            </a:pPr>
            <a:endParaRPr lang="en-US" dirty="0" smtClean="0"/>
          </a:p>
          <a:p>
            <a:pPr algn="l">
              <a:buNone/>
            </a:pPr>
            <a:endParaRPr lang="en-US" dirty="0" smtClean="0"/>
          </a:p>
          <a:p>
            <a:pPr algn="l">
              <a:buNone/>
            </a:pPr>
            <a:r>
              <a:rPr lang="en-US" b="1" dirty="0" smtClean="0"/>
              <a:t>Management </a:t>
            </a:r>
            <a:r>
              <a:rPr lang="en-US" dirty="0" smtClean="0"/>
              <a:t>is largely supportive, and includes anticoagulation if a source of </a:t>
            </a:r>
            <a:r>
              <a:rPr lang="en-US" dirty="0" err="1" smtClean="0"/>
              <a:t>thromboembolism</a:t>
            </a:r>
            <a:r>
              <a:rPr lang="en-US" dirty="0" smtClean="0"/>
              <a:t> is </a:t>
            </a:r>
            <a:r>
              <a:rPr lang="en-US" dirty="0" smtClean="0"/>
              <a:t>identified</a:t>
            </a:r>
            <a:r>
              <a:rPr lang="en-US" dirty="0" smtClean="0"/>
              <a:t>. </a:t>
            </a:r>
            <a:endParaRPr lang="en-US" dirty="0" smtClean="0"/>
          </a:p>
          <a:p>
            <a:pPr algn="l">
              <a:buNone/>
            </a:pPr>
            <a:r>
              <a:rPr lang="en-US" dirty="0" smtClean="0"/>
              <a:t>It </a:t>
            </a:r>
            <a:r>
              <a:rPr lang="en-US" dirty="0" smtClean="0"/>
              <a:t>is sometimes possible to perform </a:t>
            </a:r>
            <a:r>
              <a:rPr lang="en-US" dirty="0" err="1" smtClean="0"/>
              <a:t>stenting</a:t>
            </a:r>
            <a:r>
              <a:rPr lang="en-US" dirty="0" smtClean="0"/>
              <a:t> of an acutely blocked main renal artery to try to restore renal blood </a:t>
            </a:r>
            <a:r>
              <a:rPr lang="en-US" dirty="0" smtClean="0"/>
              <a:t>flow</a:t>
            </a:r>
            <a:r>
              <a:rPr lang="en-US" dirty="0" smtClean="0"/>
              <a:t>; in most cases, however, presentation is too late to salvage renal function..</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Investigations </a:t>
            </a:r>
            <a:endParaRPr lang="en-US" dirty="0"/>
          </a:p>
        </p:txBody>
      </p:sp>
      <p:pic>
        <p:nvPicPr>
          <p:cNvPr id="4" name="عنصر نائب للمحتوى 3" descr="60713f19-5270-4eba-b6c7-34c30c64b566.jpg"/>
          <p:cNvPicPr>
            <a:picLocks noGrp="1" noChangeAspect="1"/>
          </p:cNvPicPr>
          <p:nvPr>
            <p:ph idx="1"/>
          </p:nvPr>
        </p:nvPicPr>
        <p:blipFill>
          <a:blip r:embed="rId2"/>
          <a:stretch>
            <a:fillRect/>
          </a:stretch>
        </p:blipFill>
        <p:spPr>
          <a:xfrm>
            <a:off x="636270" y="1805780"/>
            <a:ext cx="7871460" cy="4766491"/>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Other investigations </a:t>
            </a:r>
            <a:endParaRPr lang="en-US" dirty="0"/>
          </a:p>
        </p:txBody>
      </p:sp>
      <p:sp>
        <p:nvSpPr>
          <p:cNvPr id="3" name="عنصر نائب للمحتوى 2"/>
          <p:cNvSpPr>
            <a:spLocks noGrp="1"/>
          </p:cNvSpPr>
          <p:nvPr>
            <p:ph idx="1"/>
          </p:nvPr>
        </p:nvSpPr>
        <p:spPr/>
        <p:txBody>
          <a:bodyPr>
            <a:normAutofit/>
          </a:bodyPr>
          <a:lstStyle/>
          <a:p>
            <a:pPr algn="l">
              <a:buNone/>
            </a:pPr>
            <a:r>
              <a:rPr lang="en-US" sz="1900" dirty="0" smtClean="0"/>
              <a:t>1- ANA , anti </a:t>
            </a:r>
            <a:r>
              <a:rPr lang="en-US" sz="1900" dirty="0" err="1" smtClean="0"/>
              <a:t>dsDNA</a:t>
            </a:r>
            <a:r>
              <a:rPr lang="en-US" sz="1900" dirty="0" smtClean="0"/>
              <a:t> ,ANCAS ,C3,C4 (? </a:t>
            </a:r>
            <a:r>
              <a:rPr lang="en-US" sz="1900" dirty="0" err="1" smtClean="0"/>
              <a:t>Vasculitis</a:t>
            </a:r>
            <a:r>
              <a:rPr lang="en-US" sz="1900" dirty="0" smtClean="0"/>
              <a:t> , SLE)</a:t>
            </a:r>
          </a:p>
          <a:p>
            <a:pPr algn="l">
              <a:buNone/>
            </a:pPr>
            <a:r>
              <a:rPr lang="en-US" sz="1900" dirty="0" smtClean="0"/>
              <a:t> 2- Urine and serum protein </a:t>
            </a:r>
            <a:r>
              <a:rPr lang="en-US" sz="1900" dirty="0" err="1" smtClean="0"/>
              <a:t>electropheresis</a:t>
            </a:r>
            <a:r>
              <a:rPr lang="en-US" sz="1900" dirty="0" smtClean="0"/>
              <a:t> (? Myeloma)</a:t>
            </a:r>
          </a:p>
          <a:p>
            <a:pPr algn="l">
              <a:buNone/>
            </a:pPr>
            <a:r>
              <a:rPr lang="en-US" sz="1900" dirty="0" smtClean="0"/>
              <a:t>3- Blood film (fragmented </a:t>
            </a:r>
            <a:r>
              <a:rPr lang="en-US" sz="1900" dirty="0" err="1" smtClean="0"/>
              <a:t>rbcs</a:t>
            </a:r>
            <a:r>
              <a:rPr lang="en-US" sz="1900" dirty="0" smtClean="0"/>
              <a:t>, low platelets </a:t>
            </a:r>
          </a:p>
          <a:p>
            <a:pPr algn="l">
              <a:buNone/>
            </a:pPr>
            <a:r>
              <a:rPr lang="en-US" sz="1900" dirty="0" smtClean="0"/>
              <a:t>in TTP / HUS)</a:t>
            </a:r>
            <a:endParaRPr lang="en-US" sz="1900" dirty="0" smtClean="0"/>
          </a:p>
          <a:p>
            <a:pPr algn="l">
              <a:buNone/>
            </a:pPr>
            <a:r>
              <a:rPr lang="en-US" sz="1900" dirty="0" smtClean="0"/>
              <a:t>4- antibodies to GBM in patients with </a:t>
            </a:r>
            <a:r>
              <a:rPr lang="en-US" sz="1900" dirty="0" err="1" smtClean="0"/>
              <a:t>Goodpasture’s</a:t>
            </a:r>
            <a:r>
              <a:rPr lang="en-US" sz="1900" dirty="0" smtClean="0"/>
              <a:t> disease, </a:t>
            </a:r>
            <a:r>
              <a:rPr lang="en-US" sz="1900" dirty="0" smtClean="0"/>
              <a:t>Antibodies </a:t>
            </a:r>
            <a:r>
              <a:rPr lang="en-US" sz="1900" dirty="0" smtClean="0"/>
              <a:t>directed against M-type </a:t>
            </a:r>
            <a:r>
              <a:rPr lang="en-US" sz="1900" dirty="0" err="1" smtClean="0"/>
              <a:t>phospholipase</a:t>
            </a:r>
            <a:r>
              <a:rPr lang="en-US" sz="1900" dirty="0" smtClean="0"/>
              <a:t> A2 receptor (anti-PLA2R) are positive in about 70%–80% of cases of primary membranous </a:t>
            </a:r>
            <a:r>
              <a:rPr lang="en-US" sz="1900" dirty="0" smtClean="0"/>
              <a:t>nephropathy. </a:t>
            </a:r>
          </a:p>
          <a:p>
            <a:pPr algn="l">
              <a:buNone/>
            </a:pPr>
            <a:r>
              <a:rPr lang="en-US" sz="1900" dirty="0" smtClean="0"/>
              <a:t>5- CT scan (? Masses/ stones)</a:t>
            </a:r>
          </a:p>
          <a:p>
            <a:pPr algn="l">
              <a:buNone/>
            </a:pPr>
            <a:r>
              <a:rPr lang="en-US" sz="1900" dirty="0" smtClean="0"/>
              <a:t>6- Renal </a:t>
            </a:r>
            <a:r>
              <a:rPr lang="en-US" sz="1900" dirty="0" err="1" smtClean="0"/>
              <a:t>doppler</a:t>
            </a:r>
            <a:r>
              <a:rPr lang="en-US" sz="1900" dirty="0" smtClean="0"/>
              <a:t> US/ angiography is renal vascular disease suspected (</a:t>
            </a:r>
            <a:r>
              <a:rPr lang="en-US" sz="1900" dirty="0" err="1" smtClean="0"/>
              <a:t>Angio</a:t>
            </a:r>
            <a:r>
              <a:rPr lang="en-US" sz="1900" dirty="0" smtClean="0"/>
              <a:t> can be diagnostic and </a:t>
            </a:r>
            <a:r>
              <a:rPr lang="en-US" sz="1900" dirty="0" err="1" smtClean="0"/>
              <a:t>theraputic</a:t>
            </a:r>
            <a:r>
              <a:rPr lang="en-US" sz="1900" dirty="0" smtClean="0"/>
              <a:t> in some cases )</a:t>
            </a:r>
          </a:p>
          <a:p>
            <a:pPr algn="l">
              <a:buNone/>
            </a:pPr>
            <a:r>
              <a:rPr lang="en-US" sz="1900" dirty="0" smtClean="0"/>
              <a:t>7- Renal biopsy</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57376fd7-917a-4161-9bcc-09017d7b07de.jpg"/>
          <p:cNvPicPr>
            <a:picLocks noGrp="1" noChangeAspect="1"/>
          </p:cNvPicPr>
          <p:nvPr>
            <p:ph idx="1"/>
          </p:nvPr>
        </p:nvPicPr>
        <p:blipFill>
          <a:blip r:embed="rId2"/>
          <a:stretch>
            <a:fillRect/>
          </a:stretch>
        </p:blipFill>
        <p:spPr>
          <a:xfrm>
            <a:off x="457200" y="500042"/>
            <a:ext cx="8229600" cy="5643602"/>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9048bd89-06a1-44f1-bb12-0857feefd051.jpg"/>
          <p:cNvPicPr>
            <a:picLocks noGrp="1" noChangeAspect="1"/>
          </p:cNvPicPr>
          <p:nvPr>
            <p:ph idx="1"/>
          </p:nvPr>
        </p:nvPicPr>
        <p:blipFill>
          <a:blip r:embed="rId2"/>
          <a:stretch>
            <a:fillRect/>
          </a:stretch>
        </p:blipFill>
        <p:spPr>
          <a:xfrm>
            <a:off x="142844" y="428580"/>
            <a:ext cx="8786842" cy="6429420"/>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Management</a:t>
            </a:r>
            <a:endParaRPr lang="en-US" dirty="0"/>
          </a:p>
        </p:txBody>
      </p:sp>
      <p:sp>
        <p:nvSpPr>
          <p:cNvPr id="3" name="عنصر نائب للمحتوى 2"/>
          <p:cNvSpPr>
            <a:spLocks noGrp="1"/>
          </p:cNvSpPr>
          <p:nvPr>
            <p:ph idx="1"/>
          </p:nvPr>
        </p:nvSpPr>
        <p:spPr/>
        <p:txBody>
          <a:bodyPr>
            <a:normAutofit/>
          </a:bodyPr>
          <a:lstStyle/>
          <a:p>
            <a:pPr algn="l">
              <a:buNone/>
            </a:pPr>
            <a:r>
              <a:rPr lang="en-US" sz="2300" b="1" dirty="0" smtClean="0"/>
              <a:t>The </a:t>
            </a:r>
            <a:r>
              <a:rPr lang="en-US" sz="2300" b="1" dirty="0" smtClean="0"/>
              <a:t>aims of management in CKD are to: </a:t>
            </a:r>
            <a:endParaRPr lang="en-US" sz="2300" b="1" dirty="0" smtClean="0"/>
          </a:p>
          <a:p>
            <a:pPr algn="l">
              <a:buNone/>
            </a:pPr>
            <a:r>
              <a:rPr lang="en-US" sz="2000" dirty="0" smtClean="0"/>
              <a:t> </a:t>
            </a:r>
          </a:p>
          <a:p>
            <a:pPr algn="l">
              <a:buNone/>
            </a:pPr>
            <a:r>
              <a:rPr lang="en-US" sz="2000" b="1" dirty="0" smtClean="0"/>
              <a:t>1-Monitor </a:t>
            </a:r>
            <a:r>
              <a:rPr lang="en-US" sz="2000" b="1" dirty="0" smtClean="0"/>
              <a:t>renal </a:t>
            </a:r>
            <a:r>
              <a:rPr lang="en-US" sz="2000" b="1" dirty="0" smtClean="0"/>
              <a:t>function </a:t>
            </a:r>
            <a:r>
              <a:rPr lang="en-US" sz="2000" dirty="0" smtClean="0"/>
              <a:t>(every 6 months , more frequent in stage 4 and 5)</a:t>
            </a:r>
            <a:endParaRPr lang="en-US" sz="1600" dirty="0" smtClean="0"/>
          </a:p>
          <a:p>
            <a:pPr algn="l">
              <a:buNone/>
            </a:pPr>
            <a:endParaRPr lang="en-US" sz="1600" dirty="0" smtClean="0"/>
          </a:p>
          <a:p>
            <a:pPr algn="l">
              <a:buNone/>
            </a:pPr>
            <a:r>
              <a:rPr lang="en-US" sz="1800" b="1" dirty="0" smtClean="0"/>
              <a:t>2-Prevent </a:t>
            </a:r>
            <a:r>
              <a:rPr lang="en-US" sz="1800" b="1" dirty="0" smtClean="0"/>
              <a:t>or slow further renal </a:t>
            </a:r>
            <a:r>
              <a:rPr lang="en-US" sz="1800" b="1" dirty="0" smtClean="0"/>
              <a:t>damage</a:t>
            </a:r>
            <a:r>
              <a:rPr lang="en-US" sz="1600" dirty="0" smtClean="0"/>
              <a:t>( control BP , ACE inhibitors , treat underlying cause) . A </a:t>
            </a:r>
            <a:r>
              <a:rPr lang="en-US" sz="1600" dirty="0" smtClean="0"/>
              <a:t>target blood pressure of less than 140/90 mmHg is recommended for patients with CKD and no </a:t>
            </a:r>
            <a:r>
              <a:rPr lang="en-US" sz="1600" dirty="0" err="1" smtClean="0"/>
              <a:t>albuminuria</a:t>
            </a:r>
            <a:r>
              <a:rPr lang="en-US" sz="1600" dirty="0" smtClean="0"/>
              <a:t> (ACR </a:t>
            </a:r>
            <a:r>
              <a:rPr lang="en-US" sz="1600" dirty="0" smtClean="0"/>
              <a:t>&lt;3mg/</a:t>
            </a:r>
            <a:r>
              <a:rPr lang="en-US" sz="1600" dirty="0" err="1" smtClean="0"/>
              <a:t>mmol</a:t>
            </a:r>
            <a:r>
              <a:rPr lang="en-US" sz="1600" dirty="0" smtClean="0"/>
              <a:t>. A lower target of 130/80 mmHg is recommended for those with diabetes or an ACR of more than 70 mg/</a:t>
            </a:r>
            <a:r>
              <a:rPr lang="en-US" sz="1600" dirty="0" err="1" smtClean="0"/>
              <a:t>mmol</a:t>
            </a:r>
            <a:r>
              <a:rPr lang="en-US" sz="1600" dirty="0" smtClean="0"/>
              <a:t>.</a:t>
            </a:r>
            <a:endParaRPr lang="en-US" sz="1600" dirty="0" smtClean="0"/>
          </a:p>
          <a:p>
            <a:pPr algn="l">
              <a:buNone/>
            </a:pPr>
            <a:endParaRPr lang="en-US" sz="1600" dirty="0" smtClean="0"/>
          </a:p>
          <a:p>
            <a:pPr algn="l">
              <a:buNone/>
            </a:pPr>
            <a:r>
              <a:rPr lang="en-US" sz="1800" b="1" dirty="0" smtClean="0"/>
              <a:t>3-Treat risk factors for cardiovascular disease. </a:t>
            </a:r>
          </a:p>
          <a:p>
            <a:pPr algn="l">
              <a:buNone/>
            </a:pPr>
            <a:endParaRPr lang="en-US" sz="1600" dirty="0" smtClean="0"/>
          </a:p>
          <a:p>
            <a:pPr algn="l">
              <a:buNone/>
            </a:pPr>
            <a:r>
              <a:rPr lang="en-US" sz="1800" b="1" dirty="0" smtClean="0"/>
              <a:t>4</a:t>
            </a:r>
            <a:r>
              <a:rPr lang="en-US" sz="1800" b="1" dirty="0" smtClean="0"/>
              <a:t>- Prepare </a:t>
            </a:r>
            <a:r>
              <a:rPr lang="en-US" sz="1800" b="1" dirty="0" smtClean="0"/>
              <a:t>for RRT, if </a:t>
            </a:r>
            <a:r>
              <a:rPr lang="en-US" sz="1800" b="1" dirty="0" smtClean="0"/>
              <a:t>appropriate</a:t>
            </a:r>
          </a:p>
          <a:p>
            <a:pPr algn="l">
              <a:buNone/>
            </a:pPr>
            <a:endParaRPr lang="en-US" sz="2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28596" y="785794"/>
            <a:ext cx="8229600" cy="4525963"/>
          </a:xfrm>
        </p:spPr>
        <p:txBody>
          <a:bodyPr>
            <a:normAutofit fontScale="32500" lnSpcReduction="20000"/>
          </a:bodyPr>
          <a:lstStyle/>
          <a:p>
            <a:pPr algn="l">
              <a:buNone/>
            </a:pPr>
            <a:r>
              <a:rPr lang="en-US" sz="5500" b="1" dirty="0" smtClean="0"/>
              <a:t>5- </a:t>
            </a:r>
            <a:r>
              <a:rPr lang="en-US" sz="5500" b="1" dirty="0" smtClean="0"/>
              <a:t>Limit complications of renal failure</a:t>
            </a:r>
          </a:p>
          <a:p>
            <a:pPr algn="l">
              <a:buNone/>
            </a:pPr>
            <a:endParaRPr lang="en-US" sz="4000" dirty="0" smtClean="0"/>
          </a:p>
          <a:p>
            <a:pPr algn="l">
              <a:buNone/>
            </a:pPr>
            <a:r>
              <a:rPr lang="en-US" sz="4000" b="1" dirty="0" smtClean="0"/>
              <a:t>A-Maintenance of fluid and electrolyte </a:t>
            </a:r>
            <a:r>
              <a:rPr lang="en-US" sz="4000" dirty="0" smtClean="0"/>
              <a:t>balance mainly potassium levels and the need for diuretics , </a:t>
            </a:r>
          </a:p>
          <a:p>
            <a:pPr algn="l">
              <a:buNone/>
            </a:pPr>
            <a:endParaRPr lang="en-US" sz="4000" b="1" dirty="0" smtClean="0"/>
          </a:p>
          <a:p>
            <a:pPr algn="l">
              <a:buNone/>
            </a:pPr>
            <a:r>
              <a:rPr lang="en-US" sz="4000" b="1" dirty="0" smtClean="0"/>
              <a:t>B-Acid–base </a:t>
            </a:r>
            <a:r>
              <a:rPr lang="en-US" sz="4000" b="1" dirty="0" smtClean="0"/>
              <a:t>balance</a:t>
            </a:r>
            <a:r>
              <a:rPr lang="en-US" sz="4000" dirty="0" smtClean="0"/>
              <a:t> and need for sodium </a:t>
            </a:r>
            <a:r>
              <a:rPr lang="en-US" sz="4000" dirty="0" err="1" smtClean="0"/>
              <a:t>bicarb</a:t>
            </a:r>
            <a:r>
              <a:rPr lang="en-US" sz="4000" dirty="0" smtClean="0"/>
              <a:t> tabs to maintain </a:t>
            </a:r>
            <a:r>
              <a:rPr lang="en-US" sz="4000" dirty="0" err="1" smtClean="0"/>
              <a:t>bicarb</a:t>
            </a:r>
            <a:r>
              <a:rPr lang="en-US" sz="4000" dirty="0" smtClean="0"/>
              <a:t> levels of 22  </a:t>
            </a:r>
          </a:p>
          <a:p>
            <a:pPr algn="l">
              <a:buNone/>
            </a:pPr>
            <a:endParaRPr lang="en-US" sz="4000" b="1" dirty="0" smtClean="0"/>
          </a:p>
          <a:p>
            <a:pPr algn="l">
              <a:buNone/>
            </a:pPr>
            <a:endParaRPr lang="en-US" sz="4000" b="1" dirty="0" smtClean="0"/>
          </a:p>
          <a:p>
            <a:pPr algn="l">
              <a:buNone/>
            </a:pPr>
            <a:r>
              <a:rPr lang="en-US" sz="4000" b="1" dirty="0" smtClean="0"/>
              <a:t>C- </a:t>
            </a:r>
            <a:r>
              <a:rPr lang="en-US" sz="4000" b="1" dirty="0" smtClean="0"/>
              <a:t>Renal bone disease</a:t>
            </a:r>
            <a:r>
              <a:rPr lang="en-US" sz="4000" dirty="0" smtClean="0"/>
              <a:t>( </a:t>
            </a:r>
            <a:r>
              <a:rPr lang="en-US" sz="4000" dirty="0" err="1" smtClean="0"/>
              <a:t>hyperphosphataemia</a:t>
            </a:r>
            <a:r>
              <a:rPr lang="en-US" sz="4000" dirty="0" smtClean="0"/>
              <a:t> and inadequate activation of vitamin D)</a:t>
            </a:r>
          </a:p>
          <a:p>
            <a:pPr algn="l">
              <a:buNone/>
            </a:pPr>
            <a:r>
              <a:rPr lang="en-US" sz="4000" dirty="0" smtClean="0"/>
              <a:t>(</a:t>
            </a:r>
            <a:r>
              <a:rPr lang="en-US" sz="4000" dirty="0" err="1" smtClean="0"/>
              <a:t>Hyperphosphataemia</a:t>
            </a:r>
            <a:r>
              <a:rPr lang="en-US" sz="4000" dirty="0" smtClean="0"/>
              <a:t> should be treated by dietary restriction of foods with high phosphate content (milk, cheese, eggs and protein-rich foods) and by the use of phosphate-binding drugs that inhibit phosphate </a:t>
            </a:r>
            <a:r>
              <a:rPr lang="en-US" sz="4000" dirty="0" err="1" smtClean="0"/>
              <a:t>reabsorption</a:t>
            </a:r>
            <a:r>
              <a:rPr lang="en-US" sz="4000" dirty="0" smtClean="0"/>
              <a:t> in the gut. The aim is to maintain serum phosphate values below 1.5 </a:t>
            </a:r>
            <a:r>
              <a:rPr lang="en-US" sz="4000" dirty="0" err="1" smtClean="0"/>
              <a:t>mmol</a:t>
            </a:r>
            <a:r>
              <a:rPr lang="en-US" sz="4000" dirty="0" smtClean="0"/>
              <a:t>/L (4.6 mg/</a:t>
            </a:r>
            <a:r>
              <a:rPr lang="en-US" sz="4000" dirty="0" err="1" smtClean="0"/>
              <a:t>dL</a:t>
            </a:r>
            <a:r>
              <a:rPr lang="en-US" sz="4000" dirty="0" smtClean="0"/>
              <a:t>) if possible . Active vitamin D metabolites (either 1-α-hydroxyvitamin D or 1,25-dihydroxyvitamin D) should be administered in patients who are </a:t>
            </a:r>
            <a:r>
              <a:rPr lang="en-US" sz="4000" dirty="0" err="1" smtClean="0"/>
              <a:t>hypocalcaemic</a:t>
            </a:r>
            <a:r>
              <a:rPr lang="en-US" sz="4000" dirty="0" smtClean="0"/>
              <a:t> or have serum PTH levels more than twice the upper limit of normal</a:t>
            </a:r>
          </a:p>
          <a:p>
            <a:pPr algn="l">
              <a:buNone/>
            </a:pPr>
            <a:r>
              <a:rPr lang="en-US" sz="4000" dirty="0" smtClean="0"/>
              <a:t> </a:t>
            </a:r>
          </a:p>
          <a:p>
            <a:pPr algn="l">
              <a:buNone/>
            </a:pPr>
            <a:r>
              <a:rPr lang="en-US" sz="4000" b="1" dirty="0" smtClean="0"/>
              <a:t>D- Anemia:</a:t>
            </a:r>
            <a:r>
              <a:rPr lang="en-US" sz="4000" dirty="0" smtClean="0"/>
              <a:t>  Due to </a:t>
            </a:r>
            <a:endParaRPr lang="en-US" sz="4000" dirty="0" smtClean="0"/>
          </a:p>
          <a:p>
            <a:pPr algn="l">
              <a:buNone/>
            </a:pPr>
            <a:r>
              <a:rPr lang="en-US" sz="4000" dirty="0" smtClean="0"/>
              <a:t>1-Deffiency </a:t>
            </a:r>
            <a:r>
              <a:rPr lang="en-US" sz="4000" dirty="0" smtClean="0"/>
              <a:t>of erythropoietin </a:t>
            </a:r>
          </a:p>
          <a:p>
            <a:pPr algn="l">
              <a:buNone/>
            </a:pPr>
            <a:r>
              <a:rPr lang="en-US" sz="4000" dirty="0" smtClean="0"/>
              <a:t>2-Toxic </a:t>
            </a:r>
            <a:r>
              <a:rPr lang="en-US" sz="4000" dirty="0" smtClean="0"/>
              <a:t>effects of </a:t>
            </a:r>
            <a:r>
              <a:rPr lang="en-US" sz="4000" dirty="0" err="1" smtClean="0"/>
              <a:t>uraemia</a:t>
            </a:r>
            <a:r>
              <a:rPr lang="en-US" sz="4000" dirty="0" smtClean="0"/>
              <a:t> on marrow precursor cells </a:t>
            </a:r>
          </a:p>
          <a:p>
            <a:pPr algn="l">
              <a:buNone/>
            </a:pPr>
            <a:r>
              <a:rPr lang="en-US" sz="4000" dirty="0" smtClean="0"/>
              <a:t>3-Reduced </a:t>
            </a:r>
            <a:r>
              <a:rPr lang="en-US" sz="4000" dirty="0" smtClean="0"/>
              <a:t>intake, absorption and   </a:t>
            </a:r>
            <a:r>
              <a:rPr lang="en-US" sz="4000" dirty="0" err="1" smtClean="0"/>
              <a:t>utilisation</a:t>
            </a:r>
            <a:r>
              <a:rPr lang="en-US" sz="4000" dirty="0" smtClean="0"/>
              <a:t> of dietary iron </a:t>
            </a:r>
            <a:endParaRPr lang="en-US" sz="4000" dirty="0" smtClean="0"/>
          </a:p>
          <a:p>
            <a:pPr algn="l">
              <a:buNone/>
            </a:pPr>
            <a:r>
              <a:rPr lang="en-US" sz="4000" dirty="0" smtClean="0"/>
              <a:t>4-Reduced </a:t>
            </a:r>
            <a:r>
              <a:rPr lang="en-US" sz="4000" dirty="0" smtClean="0"/>
              <a:t>red cell survival </a:t>
            </a:r>
          </a:p>
          <a:p>
            <a:pPr algn="l">
              <a:buNone/>
            </a:pPr>
            <a:r>
              <a:rPr lang="en-US" sz="4000" dirty="0" smtClean="0"/>
              <a:t>5-Blood </a:t>
            </a:r>
            <a:r>
              <a:rPr lang="en-US" sz="4000" dirty="0" smtClean="0"/>
              <a:t>loss due to capillary fragility and poor platelet function</a:t>
            </a:r>
          </a:p>
          <a:p>
            <a:pPr algn="l">
              <a:buNone/>
            </a:pPr>
            <a:r>
              <a:rPr lang="en-US" sz="4000" b="1" dirty="0" smtClean="0"/>
              <a:t>Should be treated with iron and </a:t>
            </a:r>
            <a:r>
              <a:rPr lang="en-US" sz="4000" b="1" dirty="0" err="1" smtClean="0"/>
              <a:t>erythropiotin</a:t>
            </a:r>
            <a:r>
              <a:rPr lang="en-US" sz="4000" b="1" dirty="0" smtClean="0"/>
              <a:t> / </a:t>
            </a:r>
            <a:r>
              <a:rPr lang="en-US" sz="4000" b="1" dirty="0" err="1" smtClean="0"/>
              <a:t>Hb</a:t>
            </a:r>
            <a:r>
              <a:rPr lang="en-US" sz="4000" dirty="0" smtClean="0"/>
              <a:t> target </a:t>
            </a:r>
            <a:r>
              <a:rPr lang="en-US" sz="4000" dirty="0" err="1" smtClean="0"/>
              <a:t>haemoglobin</a:t>
            </a:r>
            <a:r>
              <a:rPr lang="en-US" sz="4000" dirty="0" smtClean="0"/>
              <a:t> is usually between 100 and 120 </a:t>
            </a:r>
            <a:r>
              <a:rPr lang="en-US" sz="4000" dirty="0" smtClean="0"/>
              <a:t>g/L</a:t>
            </a:r>
          </a:p>
          <a:p>
            <a:pPr algn="l">
              <a:buNone/>
            </a:pPr>
            <a:endParaRPr lang="en-US" sz="2500" b="1" dirty="0" smtClean="0"/>
          </a:p>
          <a:p>
            <a:pPr algn="l">
              <a:buNone/>
            </a:pPr>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Stages of CKD </a:t>
            </a:r>
            <a:endParaRPr lang="en-US" dirty="0"/>
          </a:p>
        </p:txBody>
      </p:sp>
      <p:pic>
        <p:nvPicPr>
          <p:cNvPr id="4" name="عنصر نائب للمحتوى 3" descr="9fa34741-909c-499d-92d3-4ac1b118a8ec.jpg"/>
          <p:cNvPicPr>
            <a:picLocks noGrp="1" noChangeAspect="1"/>
          </p:cNvPicPr>
          <p:nvPr>
            <p:ph idx="1"/>
          </p:nvPr>
        </p:nvPicPr>
        <p:blipFill>
          <a:blip r:embed="rId2"/>
          <a:stretch>
            <a:fillRect/>
          </a:stretch>
        </p:blipFill>
        <p:spPr>
          <a:xfrm>
            <a:off x="457200" y="1859006"/>
            <a:ext cx="8229600" cy="4008351"/>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Reduction of </a:t>
            </a:r>
            <a:r>
              <a:rPr lang="en-US" dirty="0" err="1" smtClean="0"/>
              <a:t>proteinuria</a:t>
            </a:r>
            <a:endParaRPr lang="en-US" dirty="0"/>
          </a:p>
        </p:txBody>
      </p:sp>
      <p:sp>
        <p:nvSpPr>
          <p:cNvPr id="3" name="عنصر نائب للمحتوى 2"/>
          <p:cNvSpPr>
            <a:spLocks noGrp="1"/>
          </p:cNvSpPr>
          <p:nvPr>
            <p:ph idx="1"/>
          </p:nvPr>
        </p:nvSpPr>
        <p:spPr/>
        <p:txBody>
          <a:bodyPr>
            <a:noAutofit/>
          </a:bodyPr>
          <a:lstStyle/>
          <a:p>
            <a:pPr algn="l">
              <a:buNone/>
            </a:pPr>
            <a:r>
              <a:rPr lang="en-US" sz="1200" dirty="0" smtClean="0"/>
              <a:t>-</a:t>
            </a:r>
            <a:r>
              <a:rPr lang="en-US" sz="1400" dirty="0" smtClean="0"/>
              <a:t>Patients </a:t>
            </a:r>
            <a:r>
              <a:rPr lang="en-US" sz="1400" dirty="0" smtClean="0"/>
              <a:t>with </a:t>
            </a:r>
            <a:r>
              <a:rPr lang="en-US" sz="1400" dirty="0" err="1" smtClean="0"/>
              <a:t>proteinuria</a:t>
            </a:r>
            <a:r>
              <a:rPr lang="en-US" sz="1400" dirty="0" smtClean="0"/>
              <a:t> are at higher risk of progression of renal </a:t>
            </a:r>
            <a:r>
              <a:rPr lang="en-US" sz="1400" dirty="0" smtClean="0"/>
              <a:t>disease. </a:t>
            </a:r>
            <a:r>
              <a:rPr lang="en-US" sz="1400" dirty="0" smtClean="0"/>
              <a:t>ACE inhibitors and ARBs reduce </a:t>
            </a:r>
            <a:r>
              <a:rPr lang="en-US" sz="1400" dirty="0" err="1" smtClean="0"/>
              <a:t>proteinuria</a:t>
            </a:r>
            <a:r>
              <a:rPr lang="en-US" sz="1400" dirty="0" smtClean="0"/>
              <a:t> and retard the progression of </a:t>
            </a:r>
            <a:r>
              <a:rPr lang="en-US" sz="1400" dirty="0" err="1" smtClean="0"/>
              <a:t>CKD.In</a:t>
            </a:r>
            <a:r>
              <a:rPr lang="en-US" sz="1400" dirty="0" smtClean="0"/>
              <a:t> </a:t>
            </a:r>
            <a:r>
              <a:rPr lang="en-US" sz="1400" dirty="0" smtClean="0"/>
              <a:t>addition, ACE inhibitors have been shown to reduce the risk of cardiovascular events and all-cause mortality in CKD. </a:t>
            </a:r>
            <a:endParaRPr lang="en-US" sz="1400" dirty="0" smtClean="0"/>
          </a:p>
          <a:p>
            <a:pPr algn="l">
              <a:buNone/>
            </a:pPr>
            <a:endParaRPr lang="en-US" sz="1400" dirty="0" smtClean="0"/>
          </a:p>
          <a:p>
            <a:pPr algn="l">
              <a:buNone/>
            </a:pPr>
            <a:r>
              <a:rPr lang="en-US" sz="1400" dirty="0" smtClean="0"/>
              <a:t>-Initiation </a:t>
            </a:r>
            <a:r>
              <a:rPr lang="en-US" sz="1400" dirty="0" smtClean="0"/>
              <a:t>of treatment with ACE inhibitors and ARBs may be accompanied by an immediate reduction in GFR; patients should therefore have their renal function checked within 7–10 days of initiating or increasing the dose of an ACE inhibitor or ARB. Treatment can be continued so long as the reduction in GFR is not greater than 25% and is not progressive. </a:t>
            </a:r>
            <a:endParaRPr lang="en-US" sz="1400" dirty="0" smtClean="0"/>
          </a:p>
          <a:p>
            <a:pPr algn="l">
              <a:buNone/>
            </a:pPr>
            <a:endParaRPr lang="en-US" sz="1400" dirty="0" smtClean="0"/>
          </a:p>
          <a:p>
            <a:pPr algn="l">
              <a:buNone/>
            </a:pPr>
            <a:r>
              <a:rPr lang="en-US" sz="1400" dirty="0" smtClean="0"/>
              <a:t>-Patients </a:t>
            </a:r>
            <a:r>
              <a:rPr lang="en-US" sz="1400" dirty="0" smtClean="0"/>
              <a:t>on ACE inhibitors/ARBs should therefore be warned to stop taking the medication if they become unwell, such as with fever, vomiting or </a:t>
            </a:r>
            <a:r>
              <a:rPr lang="en-US" sz="1400" dirty="0" err="1" smtClean="0"/>
              <a:t>diarrhoea</a:t>
            </a:r>
            <a:r>
              <a:rPr lang="en-US" sz="1400" dirty="0" smtClean="0"/>
              <a:t>, restarting once they are better. This also applies to other common medications used in patients with CKD, such as diuretics, </a:t>
            </a:r>
            <a:r>
              <a:rPr lang="en-US" sz="1400" dirty="0" err="1" smtClean="0"/>
              <a:t>metformin</a:t>
            </a:r>
            <a:r>
              <a:rPr lang="en-US" sz="1400" dirty="0" smtClean="0"/>
              <a:t> and </a:t>
            </a:r>
            <a:r>
              <a:rPr lang="en-US" sz="1400" dirty="0" smtClean="0"/>
              <a:t>NSAIDs</a:t>
            </a:r>
          </a:p>
          <a:p>
            <a:pPr algn="l">
              <a:buNone/>
            </a:pPr>
            <a:endParaRPr lang="en-US" sz="1400" dirty="0" smtClean="0"/>
          </a:p>
          <a:p>
            <a:pPr algn="l">
              <a:buNone/>
            </a:pPr>
            <a:r>
              <a:rPr lang="en-US" sz="1400" dirty="0" smtClean="0"/>
              <a:t>-ACE </a:t>
            </a:r>
            <a:r>
              <a:rPr lang="en-US" sz="1400" dirty="0" smtClean="0"/>
              <a:t>inhibitors and ARBs increase serum potassium and should not be commenced in patients with baseline potassium &gt;5.5 </a:t>
            </a:r>
            <a:r>
              <a:rPr lang="en-US" sz="1400" dirty="0" err="1" smtClean="0"/>
              <a:t>mmol</a:t>
            </a:r>
            <a:r>
              <a:rPr lang="en-US" sz="1400" dirty="0" smtClean="0"/>
              <a:t>/L. In patients with serum potassium &gt;6.0 </a:t>
            </a:r>
            <a:r>
              <a:rPr lang="en-US" sz="1400" dirty="0" err="1" smtClean="0"/>
              <a:t>mmol</a:t>
            </a:r>
            <a:r>
              <a:rPr lang="en-US" sz="1400" dirty="0" smtClean="0"/>
              <a:t>/L, the dose of ACE inhibitors or ARBs should be reduced or </a:t>
            </a:r>
            <a:r>
              <a:rPr lang="en-US" sz="1400" dirty="0" smtClean="0"/>
              <a:t> discontinued </a:t>
            </a:r>
            <a:r>
              <a:rPr lang="en-US" sz="1400" dirty="0" smtClean="0"/>
              <a:t>entirely, but only after all other measures to reduce potassium have been </a:t>
            </a:r>
            <a:r>
              <a:rPr lang="en-US" sz="1400" dirty="0" smtClean="0"/>
              <a:t>considered</a:t>
            </a:r>
            <a:r>
              <a:rPr lang="en-US" sz="1200" dirty="0" smtClean="0"/>
              <a:t>.</a:t>
            </a:r>
            <a:endParaRPr lang="en-US" sz="12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Foods high in potassium</a:t>
            </a:r>
            <a:endParaRPr lang="en-US" dirty="0"/>
          </a:p>
        </p:txBody>
      </p:sp>
      <p:sp>
        <p:nvSpPr>
          <p:cNvPr id="3" name="عنصر نائب للمحتوى 2"/>
          <p:cNvSpPr>
            <a:spLocks noGrp="1"/>
          </p:cNvSpPr>
          <p:nvPr>
            <p:ph idx="1"/>
          </p:nvPr>
        </p:nvSpPr>
        <p:spPr/>
        <p:txBody>
          <a:bodyPr>
            <a:normAutofit lnSpcReduction="10000"/>
          </a:bodyPr>
          <a:lstStyle/>
          <a:p>
            <a:pPr algn="l">
              <a:buNone/>
            </a:pPr>
            <a:r>
              <a:rPr lang="en-US" sz="2000" dirty="0" smtClean="0"/>
              <a:t>Fruit</a:t>
            </a:r>
            <a:r>
              <a:rPr lang="en-US" sz="2000" dirty="0" smtClean="0"/>
              <a:t>: bananas, avocados, </a:t>
            </a:r>
            <a:r>
              <a:rPr lang="en-US" sz="2000" dirty="0" smtClean="0"/>
              <a:t>figs</a:t>
            </a:r>
            <a:r>
              <a:rPr lang="en-US" sz="2000" dirty="0" smtClean="0"/>
              <a:t>, rhubarb </a:t>
            </a:r>
            <a:endParaRPr lang="en-US" sz="2000" dirty="0" smtClean="0"/>
          </a:p>
          <a:p>
            <a:pPr algn="l">
              <a:buNone/>
            </a:pPr>
            <a:endParaRPr lang="en-US" sz="2000" dirty="0" smtClean="0"/>
          </a:p>
          <a:p>
            <a:pPr algn="l">
              <a:buNone/>
            </a:pPr>
            <a:r>
              <a:rPr lang="en-US" sz="2000" dirty="0" smtClean="0"/>
              <a:t>Vegetables</a:t>
            </a:r>
            <a:r>
              <a:rPr lang="en-US" sz="2000" dirty="0" smtClean="0"/>
              <a:t>: tomatoes, spinach, </a:t>
            </a:r>
            <a:r>
              <a:rPr lang="en-US" sz="2000" dirty="0" smtClean="0"/>
              <a:t>parsnips, </a:t>
            </a:r>
            <a:r>
              <a:rPr lang="en-US" sz="2000" dirty="0" err="1" smtClean="0"/>
              <a:t>courgettes</a:t>
            </a:r>
            <a:r>
              <a:rPr lang="en-US" sz="2000" dirty="0" smtClean="0"/>
              <a:t>, sprouts, potatoes (including baked, fries, wedges; boiling vegetables reduces potassium content) </a:t>
            </a:r>
            <a:endParaRPr lang="en-US" sz="2000" dirty="0" smtClean="0"/>
          </a:p>
          <a:p>
            <a:pPr algn="l">
              <a:buNone/>
            </a:pPr>
            <a:endParaRPr lang="en-US" sz="2000" dirty="0" smtClean="0"/>
          </a:p>
          <a:p>
            <a:pPr algn="l">
              <a:buNone/>
            </a:pPr>
            <a:r>
              <a:rPr lang="en-US" sz="2000" dirty="0" smtClean="0"/>
              <a:t>Sweets/snacks</a:t>
            </a:r>
            <a:r>
              <a:rPr lang="en-US" sz="2000" dirty="0" smtClean="0"/>
              <a:t>: crisps, chocolate, toffee, nuts (including peanut butter) </a:t>
            </a:r>
            <a:endParaRPr lang="en-US" sz="2000" dirty="0" smtClean="0"/>
          </a:p>
          <a:p>
            <a:pPr algn="l">
              <a:buNone/>
            </a:pPr>
            <a:endParaRPr lang="en-US" sz="2000" dirty="0" smtClean="0"/>
          </a:p>
          <a:p>
            <a:pPr algn="l">
              <a:buNone/>
            </a:pPr>
            <a:r>
              <a:rPr lang="en-US" sz="2000" dirty="0" smtClean="0"/>
              <a:t>Drinks</a:t>
            </a:r>
            <a:r>
              <a:rPr lang="en-US" sz="2000" dirty="0" smtClean="0"/>
              <a:t>: beer, cider, wine (spirits contain less potassium), hot chocolate, fruit juice, milk, yoghurt </a:t>
            </a:r>
            <a:endParaRPr lang="en-US" sz="2000" dirty="0" smtClean="0"/>
          </a:p>
          <a:p>
            <a:pPr algn="l">
              <a:buNone/>
            </a:pPr>
            <a:endParaRPr lang="en-US" sz="2000" dirty="0" smtClean="0"/>
          </a:p>
          <a:p>
            <a:pPr algn="l">
              <a:buNone/>
            </a:pPr>
            <a:r>
              <a:rPr lang="en-US" sz="2000" dirty="0" smtClean="0"/>
              <a:t>Some </a:t>
            </a:r>
            <a:r>
              <a:rPr lang="en-US" sz="2000" dirty="0" smtClean="0"/>
              <a:t>salt substitutes, such as Lo-Salt: sodium chloride is substituted with potassium chloride</a:t>
            </a:r>
            <a:endParaRPr lang="en-US" sz="20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t/>
            </a:r>
            <a:br>
              <a:rPr lang="en-US" b="1" dirty="0" smtClean="0"/>
            </a:br>
            <a:r>
              <a:rPr lang="en-US" sz="2700" b="1" dirty="0" smtClean="0"/>
              <a:t>Treat </a:t>
            </a:r>
            <a:r>
              <a:rPr lang="en-US" sz="2700" b="1" dirty="0" smtClean="0"/>
              <a:t>risk factors for cardiovascular disease</a:t>
            </a:r>
            <a:r>
              <a:rPr lang="en-US" b="1" dirty="0" smtClean="0"/>
              <a:t/>
            </a:r>
            <a:br>
              <a:rPr lang="en-US" b="1" dirty="0" smtClean="0"/>
            </a:br>
            <a:endParaRPr lang="en-US" dirty="0"/>
          </a:p>
        </p:txBody>
      </p:sp>
      <p:sp>
        <p:nvSpPr>
          <p:cNvPr id="3" name="عنصر نائب للمحتوى 2"/>
          <p:cNvSpPr>
            <a:spLocks noGrp="1"/>
          </p:cNvSpPr>
          <p:nvPr>
            <p:ph idx="1"/>
          </p:nvPr>
        </p:nvSpPr>
        <p:spPr/>
        <p:txBody>
          <a:bodyPr>
            <a:normAutofit/>
          </a:bodyPr>
          <a:lstStyle/>
          <a:p>
            <a:pPr algn="l">
              <a:buNone/>
            </a:pPr>
            <a:endParaRPr lang="en-US" dirty="0" smtClean="0"/>
          </a:p>
          <a:p>
            <a:pPr algn="l">
              <a:buNone/>
            </a:pPr>
            <a:r>
              <a:rPr lang="en-US" sz="1600" dirty="0" smtClean="0"/>
              <a:t>-Patients </a:t>
            </a:r>
            <a:r>
              <a:rPr lang="en-US" sz="1600" dirty="0" smtClean="0"/>
              <a:t>with CKD have a higher prevalence of traditional risk factors for atherosclerosis, such as hypertension, </a:t>
            </a:r>
            <a:r>
              <a:rPr lang="en-US" sz="1600" dirty="0" err="1" smtClean="0"/>
              <a:t>hyperlipidaemia</a:t>
            </a:r>
            <a:r>
              <a:rPr lang="en-US" sz="1600" dirty="0" smtClean="0"/>
              <a:t> and diabetes.  Left ventricular hypertrophy is commonly found in patients with CKD, secondary to hypertension or </a:t>
            </a:r>
            <a:r>
              <a:rPr lang="en-US" sz="1600" dirty="0" err="1" smtClean="0"/>
              <a:t>anaemia</a:t>
            </a:r>
            <a:r>
              <a:rPr lang="en-US" sz="1600" dirty="0" smtClean="0"/>
              <a:t>. </a:t>
            </a:r>
          </a:p>
          <a:p>
            <a:pPr algn="l">
              <a:buNone/>
            </a:pPr>
            <a:endParaRPr lang="en-US" sz="1600" dirty="0" smtClean="0"/>
          </a:p>
          <a:p>
            <a:pPr algn="l">
              <a:buNone/>
            </a:pPr>
            <a:r>
              <a:rPr lang="en-US" sz="1600" dirty="0" smtClean="0"/>
              <a:t>-Both </a:t>
            </a:r>
            <a:r>
              <a:rPr lang="en-US" sz="1600" dirty="0" smtClean="0"/>
              <a:t>left ventricular hypertrophy and cardiac </a:t>
            </a:r>
            <a:r>
              <a:rPr lang="en-US" sz="1600" dirty="0" smtClean="0"/>
              <a:t>calcification </a:t>
            </a:r>
            <a:r>
              <a:rPr lang="en-US" sz="1600" dirty="0" smtClean="0"/>
              <a:t>may increase the risk of arrhythmias and sudden cardiac </a:t>
            </a:r>
            <a:r>
              <a:rPr lang="en-US" sz="1600" dirty="0" smtClean="0"/>
              <a:t>death.</a:t>
            </a:r>
          </a:p>
          <a:p>
            <a:pPr algn="l">
              <a:buNone/>
            </a:pPr>
            <a:endParaRPr lang="en-US" sz="1600" dirty="0" smtClean="0"/>
          </a:p>
          <a:p>
            <a:pPr algn="l">
              <a:buNone/>
            </a:pPr>
            <a:r>
              <a:rPr lang="en-US" sz="1600" dirty="0" smtClean="0"/>
              <a:t>-To </a:t>
            </a:r>
            <a:r>
              <a:rPr lang="en-US" sz="1600" dirty="0" smtClean="0"/>
              <a:t>reduce vascular risk, patients with CKD should be encouraged to adopt a healthy lifestyle, including regular exercise, and weight loss and smoking cessation where appropriate. Lipid-lowering drugs reduce cardiovascular events in patients with CKD, although their </a:t>
            </a:r>
            <a:r>
              <a:rPr lang="en-US" sz="1600" dirty="0" err="1" smtClean="0"/>
              <a:t>effcacy</a:t>
            </a:r>
            <a:r>
              <a:rPr lang="en-US" sz="1600" dirty="0" smtClean="0"/>
              <a:t> may be lower once patients require dialysis. </a:t>
            </a:r>
            <a:endParaRPr lang="en-US" sz="1600"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Preparing for RRT</a:t>
            </a:r>
            <a:endParaRPr lang="en-US" dirty="0"/>
          </a:p>
        </p:txBody>
      </p:sp>
      <p:sp>
        <p:nvSpPr>
          <p:cNvPr id="3" name="عنصر نائب للمحتوى 2"/>
          <p:cNvSpPr>
            <a:spLocks noGrp="1"/>
          </p:cNvSpPr>
          <p:nvPr>
            <p:ph idx="1"/>
          </p:nvPr>
        </p:nvSpPr>
        <p:spPr>
          <a:xfrm>
            <a:off x="428596" y="1857364"/>
            <a:ext cx="8229600" cy="4525963"/>
          </a:xfrm>
        </p:spPr>
        <p:txBody>
          <a:bodyPr>
            <a:normAutofit fontScale="40000" lnSpcReduction="20000"/>
          </a:bodyPr>
          <a:lstStyle/>
          <a:p>
            <a:pPr algn="l">
              <a:buNone/>
            </a:pPr>
            <a:r>
              <a:rPr lang="en-US" dirty="0" smtClean="0"/>
              <a:t>-Since </a:t>
            </a:r>
            <a:r>
              <a:rPr lang="en-US" dirty="0" smtClean="0"/>
              <a:t>there is no evidence that early initiation of RRT improves outcome, the overall aim is to commence RRT when symptoms of CKD begin to impact on quality of life but before serious complications have occurred. While there is wide variation between patients, this typically occurs when the </a:t>
            </a:r>
            <a:r>
              <a:rPr lang="en-US" dirty="0" err="1" smtClean="0"/>
              <a:t>eGFR</a:t>
            </a:r>
            <a:r>
              <a:rPr lang="en-US" dirty="0" smtClean="0"/>
              <a:t> </a:t>
            </a:r>
            <a:r>
              <a:rPr lang="en-US" dirty="0" smtClean="0"/>
              <a:t>approaches 10 </a:t>
            </a:r>
            <a:r>
              <a:rPr lang="en-US" dirty="0" err="1" smtClean="0"/>
              <a:t>mL</a:t>
            </a:r>
            <a:r>
              <a:rPr lang="en-US" dirty="0" smtClean="0"/>
              <a:t>/min/1.73 m2.</a:t>
            </a:r>
          </a:p>
          <a:p>
            <a:pPr algn="l">
              <a:buNone/>
            </a:pPr>
            <a:endParaRPr lang="en-US" dirty="0" smtClean="0"/>
          </a:p>
          <a:p>
            <a:pPr algn="l">
              <a:buNone/>
            </a:pPr>
            <a:r>
              <a:rPr lang="en-US" dirty="0" smtClean="0"/>
              <a:t>-Preparations </a:t>
            </a:r>
            <a:r>
              <a:rPr lang="en-US" dirty="0" smtClean="0"/>
              <a:t>for starting RRT should begin at least 12 months before the predicted start date. This involves providing the patient with psychological and social support, assessing home circumstances and discussing the various choices of treatment </a:t>
            </a:r>
            <a:r>
              <a:rPr lang="en-US" dirty="0" smtClean="0"/>
              <a:t>. </a:t>
            </a:r>
          </a:p>
          <a:p>
            <a:pPr algn="l">
              <a:buNone/>
            </a:pPr>
            <a:endParaRPr lang="en-US" dirty="0" smtClean="0"/>
          </a:p>
          <a:p>
            <a:pPr algn="l">
              <a:buNone/>
            </a:pPr>
            <a:r>
              <a:rPr lang="en-US" dirty="0" smtClean="0"/>
              <a:t>-Depression </a:t>
            </a:r>
            <a:r>
              <a:rPr lang="en-US" dirty="0" smtClean="0"/>
              <a:t>is common in patients who are on or approaching RRT, and support from the renal multidisciplinary team should be provided both for them and for their relatives, to explain and help them adapt to the changes to lifestyle that may be necessary once RRT starts; this may help to reduce their anxieties about these changes. </a:t>
            </a:r>
            <a:endParaRPr lang="en-US" dirty="0" smtClean="0"/>
          </a:p>
          <a:p>
            <a:pPr algn="l">
              <a:buNone/>
            </a:pPr>
            <a:endParaRPr lang="en-US" dirty="0" smtClean="0"/>
          </a:p>
          <a:p>
            <a:pPr algn="l">
              <a:buNone/>
            </a:pPr>
            <a:r>
              <a:rPr lang="en-US" dirty="0" smtClean="0"/>
              <a:t>-Physical </a:t>
            </a:r>
            <a:r>
              <a:rPr lang="en-US" dirty="0" smtClean="0"/>
              <a:t>preparations include establishment of timely access for </a:t>
            </a:r>
            <a:r>
              <a:rPr lang="en-US" dirty="0" err="1" smtClean="0"/>
              <a:t>haemodialysis</a:t>
            </a:r>
            <a:r>
              <a:rPr lang="en-US" dirty="0" smtClean="0"/>
              <a:t> or peritoneal dialysis </a:t>
            </a:r>
            <a:endParaRPr lang="en-US" dirty="0" smtClean="0"/>
          </a:p>
          <a:p>
            <a:pPr algn="l">
              <a:buNone/>
            </a:pPr>
            <a:r>
              <a:rPr lang="en-US" dirty="0" smtClean="0"/>
              <a:t>and </a:t>
            </a:r>
            <a:r>
              <a:rPr lang="en-US" dirty="0" smtClean="0"/>
              <a:t>vaccination against hepatitis </a:t>
            </a:r>
            <a:r>
              <a:rPr lang="en-US" dirty="0" smtClean="0"/>
              <a:t>B.</a:t>
            </a:r>
          </a:p>
          <a:p>
            <a:pPr algn="l">
              <a:buNone/>
            </a:pPr>
            <a:endParaRPr lang="en-US" dirty="0" smtClean="0"/>
          </a:p>
          <a:p>
            <a:pPr algn="l">
              <a:buNone/>
            </a:pPr>
            <a:r>
              <a:rPr lang="en-US" dirty="0" smtClean="0"/>
              <a:t>-Possible complications of dialysis: hypotension , </a:t>
            </a:r>
            <a:r>
              <a:rPr lang="en-US" dirty="0" err="1" smtClean="0"/>
              <a:t>arrythmias</a:t>
            </a:r>
            <a:r>
              <a:rPr lang="en-US" dirty="0" smtClean="0"/>
              <a:t> , bleeding , air embolism , sepsis, peritonitis .</a:t>
            </a:r>
          </a:p>
          <a:p>
            <a:pPr algn="l">
              <a:buNone/>
            </a:pPr>
            <a:endParaRPr lang="en-US" dirty="0" smtClean="0"/>
          </a:p>
          <a:p>
            <a:pPr algn="l">
              <a:buNone/>
            </a:pPr>
            <a:r>
              <a:rPr lang="en-US" dirty="0" smtClean="0"/>
              <a:t> - Renal transplantation offers the best chance of long-term survival in ESRD and is the most cost-effective treatment. All patients with ESRD should be considered for transplantation but many are not suitable due to a combination of </a:t>
            </a:r>
            <a:r>
              <a:rPr lang="en-US" dirty="0" err="1" smtClean="0"/>
              <a:t>comorbidity</a:t>
            </a:r>
            <a:r>
              <a:rPr lang="en-US" dirty="0" smtClean="0"/>
              <a:t> and advanced age (although no absolute age limit applies). Active malignancy, </a:t>
            </a:r>
            <a:r>
              <a:rPr lang="en-US" dirty="0" err="1" smtClean="0"/>
              <a:t>vasculitis</a:t>
            </a:r>
            <a:r>
              <a:rPr lang="en-US" dirty="0" smtClean="0"/>
              <a:t> and cardiovascular </a:t>
            </a:r>
            <a:r>
              <a:rPr lang="en-US" dirty="0" err="1" smtClean="0"/>
              <a:t>comorbidity</a:t>
            </a:r>
            <a:r>
              <a:rPr lang="en-US" dirty="0" smtClean="0"/>
              <a:t> are common contraindications to transplantation, with risk of recurrence of the original renal disease (generally </a:t>
            </a:r>
            <a:r>
              <a:rPr lang="en-US" dirty="0" err="1" smtClean="0"/>
              <a:t>glomerulonephritides</a:t>
            </a:r>
            <a:r>
              <a:rPr lang="en-US" dirty="0" smtClean="0"/>
              <a:t>) being a less common problem.</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proxy-image (5).jpg"/>
          <p:cNvPicPr>
            <a:picLocks noGrp="1" noChangeAspect="1"/>
          </p:cNvPicPr>
          <p:nvPr>
            <p:ph idx="1"/>
          </p:nvPr>
        </p:nvPicPr>
        <p:blipFill>
          <a:blip r:embed="rId2"/>
          <a:stretch>
            <a:fillRect/>
          </a:stretch>
        </p:blipFill>
        <p:spPr>
          <a:xfrm>
            <a:off x="428596" y="357166"/>
            <a:ext cx="4000528" cy="6286544"/>
          </a:xfrm>
        </p:spPr>
      </p:pic>
      <p:pic>
        <p:nvPicPr>
          <p:cNvPr id="5" name="صورة 4" descr="proxy-image.gif"/>
          <p:cNvPicPr>
            <a:picLocks noChangeAspect="1"/>
          </p:cNvPicPr>
          <p:nvPr/>
        </p:nvPicPr>
        <p:blipFill>
          <a:blip r:embed="rId3"/>
          <a:stretch>
            <a:fillRect/>
          </a:stretch>
        </p:blipFill>
        <p:spPr>
          <a:xfrm>
            <a:off x="4500562" y="357166"/>
            <a:ext cx="4429156" cy="3802392"/>
          </a:xfrm>
          <a:prstGeom prst="rect">
            <a:avLst/>
          </a:prstGeom>
        </p:spPr>
      </p:pic>
      <p:pic>
        <p:nvPicPr>
          <p:cNvPr id="6" name="صورة 5" descr="proxy-image (6).jpg"/>
          <p:cNvPicPr>
            <a:picLocks noChangeAspect="1"/>
          </p:cNvPicPr>
          <p:nvPr/>
        </p:nvPicPr>
        <p:blipFill>
          <a:blip r:embed="rId4"/>
          <a:stretch>
            <a:fillRect/>
          </a:stretch>
        </p:blipFill>
        <p:spPr>
          <a:xfrm>
            <a:off x="4500562" y="4214818"/>
            <a:ext cx="4429156" cy="2357418"/>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Conservative treatment In older patients</a:t>
            </a:r>
            <a:endParaRPr lang="en-US" dirty="0"/>
          </a:p>
        </p:txBody>
      </p:sp>
      <p:sp>
        <p:nvSpPr>
          <p:cNvPr id="3" name="عنصر نائب للمحتوى 2"/>
          <p:cNvSpPr>
            <a:spLocks noGrp="1"/>
          </p:cNvSpPr>
          <p:nvPr>
            <p:ph idx="1"/>
          </p:nvPr>
        </p:nvSpPr>
        <p:spPr>
          <a:xfrm>
            <a:off x="428596" y="1785926"/>
            <a:ext cx="8229600" cy="4525963"/>
          </a:xfrm>
        </p:spPr>
        <p:txBody>
          <a:bodyPr>
            <a:normAutofit fontScale="77500" lnSpcReduction="20000"/>
          </a:bodyPr>
          <a:lstStyle/>
          <a:p>
            <a:pPr algn="l">
              <a:buNone/>
            </a:pPr>
            <a:r>
              <a:rPr lang="en-US" sz="2300" dirty="0" smtClean="0"/>
              <a:t>Conservative treatment In older patients and those with multiple </a:t>
            </a:r>
            <a:r>
              <a:rPr lang="en-US" sz="2300" dirty="0" err="1" smtClean="0"/>
              <a:t>comorbidities</a:t>
            </a:r>
            <a:r>
              <a:rPr lang="en-US" sz="2300" dirty="0" smtClean="0"/>
              <a:t>, conservative treatment of stage 5 CKD, aimed at limiting the adverse symptoms of ESRD without commencing RRT, is increasingly viewed as a positive choice </a:t>
            </a:r>
            <a:endParaRPr lang="en-US" sz="2300" dirty="0" smtClean="0"/>
          </a:p>
          <a:p>
            <a:pPr algn="l">
              <a:buNone/>
            </a:pPr>
            <a:endParaRPr lang="en-US" sz="2300" dirty="0" smtClean="0"/>
          </a:p>
          <a:p>
            <a:pPr algn="l">
              <a:buNone/>
            </a:pPr>
            <a:r>
              <a:rPr lang="en-US" sz="2300" dirty="0" smtClean="0"/>
              <a:t>Current </a:t>
            </a:r>
            <a:r>
              <a:rPr lang="en-US" sz="2300" dirty="0" smtClean="0"/>
              <a:t>evidence suggests that survival of these patients without dialysis can be similar or only slightly shorter than that of patients who undergo RRT, but they avoid the </a:t>
            </a:r>
            <a:r>
              <a:rPr lang="en-US" sz="2300" dirty="0" err="1" smtClean="0"/>
              <a:t>hospitalisation</a:t>
            </a:r>
            <a:r>
              <a:rPr lang="en-US" sz="2300" dirty="0" smtClean="0"/>
              <a:t> and interventions associated with dialysis. Patients are offered full medical, psychological and social support to </a:t>
            </a:r>
            <a:r>
              <a:rPr lang="en-US" sz="2300" dirty="0" err="1" smtClean="0"/>
              <a:t>optimise</a:t>
            </a:r>
            <a:r>
              <a:rPr lang="en-US" sz="2300" dirty="0" smtClean="0"/>
              <a:t> and sustain their existing renal function and to treat complications, such as </a:t>
            </a:r>
            <a:r>
              <a:rPr lang="en-US" sz="2300" dirty="0" err="1" smtClean="0"/>
              <a:t>anaemia</a:t>
            </a:r>
            <a:r>
              <a:rPr lang="en-US" sz="2300" dirty="0" smtClean="0"/>
              <a:t>, for as long as possible, with appropriate palliative care in the terminal phase of their disease. </a:t>
            </a:r>
            <a:endParaRPr lang="en-US" sz="2300" dirty="0" smtClean="0"/>
          </a:p>
          <a:p>
            <a:pPr algn="l">
              <a:buNone/>
            </a:pPr>
            <a:endParaRPr lang="en-US" sz="2300" dirty="0" smtClean="0"/>
          </a:p>
          <a:p>
            <a:pPr algn="l">
              <a:buNone/>
            </a:pPr>
            <a:r>
              <a:rPr lang="en-US" sz="2300" dirty="0" smtClean="0"/>
              <a:t>Many </a:t>
            </a:r>
            <a:r>
              <a:rPr lang="en-US" sz="2300" dirty="0" smtClean="0"/>
              <a:t>of these patients enjoy a good quality of life for several years. When quality of life on dialysis is poor, it is appropriate to consider discontinuing it, following discussion with the patient and family, and to offer palliative </a:t>
            </a:r>
            <a:r>
              <a:rPr lang="en-US" dirty="0" smtClean="0"/>
              <a:t>care.</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071538" y="2928934"/>
            <a:ext cx="5190908" cy="1754326"/>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Dr </a:t>
            </a:r>
            <a:r>
              <a:rPr lang="en-US" sz="54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Razan</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ALODAT</a:t>
            </a:r>
          </a:p>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Thank you </a:t>
            </a:r>
            <a:endParaRPr lang="ar-SA"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t> </a:t>
            </a:r>
            <a:r>
              <a:rPr lang="en-US" sz="2400" dirty="0" smtClean="0"/>
              <a:t>Limitations of estimated </a:t>
            </a:r>
            <a:r>
              <a:rPr lang="en-US" sz="2400" dirty="0" err="1" smtClean="0"/>
              <a:t>glomerular</a:t>
            </a:r>
            <a:r>
              <a:rPr lang="en-US" sz="2400" dirty="0" smtClean="0"/>
              <a:t> </a:t>
            </a:r>
            <a:r>
              <a:rPr lang="en-US" sz="2400" dirty="0" smtClean="0"/>
              <a:t>filtration rate</a:t>
            </a:r>
            <a:endParaRPr lang="en-US" sz="2400" dirty="0"/>
          </a:p>
        </p:txBody>
      </p:sp>
      <p:sp>
        <p:nvSpPr>
          <p:cNvPr id="3" name="عنصر نائب للمحتوى 2"/>
          <p:cNvSpPr>
            <a:spLocks noGrp="1"/>
          </p:cNvSpPr>
          <p:nvPr>
            <p:ph idx="1"/>
          </p:nvPr>
        </p:nvSpPr>
        <p:spPr>
          <a:xfrm>
            <a:off x="428596" y="1928802"/>
            <a:ext cx="8229600" cy="4525963"/>
          </a:xfrm>
        </p:spPr>
        <p:txBody>
          <a:bodyPr>
            <a:normAutofit/>
          </a:bodyPr>
          <a:lstStyle/>
          <a:p>
            <a:pPr algn="l">
              <a:buNone/>
            </a:pPr>
            <a:r>
              <a:rPr lang="en-US" sz="1600" dirty="0" smtClean="0"/>
              <a:t>1-It </a:t>
            </a:r>
            <a:r>
              <a:rPr lang="en-US" sz="1600" dirty="0" smtClean="0"/>
              <a:t>is based on serum </a:t>
            </a:r>
            <a:r>
              <a:rPr lang="en-US" sz="1600" dirty="0" err="1" smtClean="0"/>
              <a:t>creatinine</a:t>
            </a:r>
            <a:r>
              <a:rPr lang="en-US" sz="1600" dirty="0" smtClean="0"/>
              <a:t>, and so may overestimate actual GFR in patients with low muscle mass (e.g. those with </a:t>
            </a:r>
            <a:r>
              <a:rPr lang="en-US" sz="1600" dirty="0" err="1" smtClean="0"/>
              <a:t>cachexia</a:t>
            </a:r>
            <a:r>
              <a:rPr lang="en-US" sz="1600" dirty="0" smtClean="0"/>
              <a:t>, amputees) and underestimate actual GFR in individuals taking </a:t>
            </a:r>
            <a:r>
              <a:rPr lang="en-US" sz="1600" dirty="0" err="1" smtClean="0"/>
              <a:t>creatine</a:t>
            </a:r>
            <a:r>
              <a:rPr lang="en-US" sz="1600" dirty="0" smtClean="0"/>
              <a:t> </a:t>
            </a:r>
            <a:r>
              <a:rPr lang="en-US" sz="1600" dirty="0" smtClean="0"/>
              <a:t>supplements. </a:t>
            </a:r>
          </a:p>
          <a:p>
            <a:pPr algn="l">
              <a:buNone/>
            </a:pPr>
            <a:endParaRPr lang="en-US" sz="1600" dirty="0" smtClean="0"/>
          </a:p>
          <a:p>
            <a:pPr algn="l">
              <a:buNone/>
            </a:pPr>
            <a:r>
              <a:rPr lang="en-US" sz="1600" dirty="0" smtClean="0"/>
              <a:t> 2-Creatinine </a:t>
            </a:r>
            <a:r>
              <a:rPr lang="en-US" sz="1600" dirty="0" smtClean="0"/>
              <a:t>level must be stable over days; </a:t>
            </a:r>
            <a:r>
              <a:rPr lang="en-US" sz="1600" dirty="0" err="1" smtClean="0"/>
              <a:t>eGFR</a:t>
            </a:r>
            <a:r>
              <a:rPr lang="en-US" sz="1600" dirty="0" smtClean="0"/>
              <a:t> is not valid in assessing acute kidney injury </a:t>
            </a:r>
            <a:r>
              <a:rPr lang="en-US" sz="1600" dirty="0" smtClean="0"/>
              <a:t> </a:t>
            </a:r>
          </a:p>
          <a:p>
            <a:pPr algn="l">
              <a:buNone/>
            </a:pPr>
            <a:endParaRPr lang="en-US" sz="1600" dirty="0" smtClean="0"/>
          </a:p>
          <a:p>
            <a:pPr algn="l">
              <a:buNone/>
            </a:pPr>
            <a:r>
              <a:rPr lang="en-US" sz="1600" dirty="0" smtClean="0"/>
              <a:t>3- </a:t>
            </a:r>
            <a:r>
              <a:rPr lang="en-US" sz="1600" dirty="0" err="1" smtClean="0"/>
              <a:t>eGFR</a:t>
            </a:r>
            <a:r>
              <a:rPr lang="en-US" sz="1600" dirty="0" smtClean="0"/>
              <a:t> is not valid in under-18s or during pregnancy </a:t>
            </a:r>
            <a:endParaRPr lang="en-US" sz="1600" dirty="0" smtClean="0"/>
          </a:p>
          <a:p>
            <a:pPr algn="l">
              <a:buNone/>
            </a:pPr>
            <a:endParaRPr lang="en-US" sz="1600" dirty="0" smtClean="0"/>
          </a:p>
          <a:p>
            <a:pPr algn="l">
              <a:buNone/>
            </a:pPr>
            <a:r>
              <a:rPr lang="en-US" sz="1600" dirty="0" smtClean="0"/>
              <a:t>4- </a:t>
            </a:r>
            <a:r>
              <a:rPr lang="en-US" sz="1600" dirty="0" smtClean="0"/>
              <a:t>Ethnicity is not taken into account in routine laboratory reporting; the laboratory </a:t>
            </a:r>
            <a:r>
              <a:rPr lang="en-US" sz="1600" dirty="0" err="1" smtClean="0"/>
              <a:t>eGFR</a:t>
            </a:r>
            <a:r>
              <a:rPr lang="en-US" sz="1600" dirty="0" smtClean="0"/>
              <a:t> value should therefore be multiplied by 1.21 for Black people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Clinical presentation</a:t>
            </a:r>
            <a:endParaRPr lang="en-US" dirty="0"/>
          </a:p>
        </p:txBody>
      </p:sp>
      <p:sp>
        <p:nvSpPr>
          <p:cNvPr id="3" name="عنصر نائب للمحتوى 2"/>
          <p:cNvSpPr>
            <a:spLocks noGrp="1"/>
          </p:cNvSpPr>
          <p:nvPr>
            <p:ph idx="1"/>
          </p:nvPr>
        </p:nvSpPr>
        <p:spPr/>
        <p:txBody>
          <a:bodyPr>
            <a:normAutofit/>
          </a:bodyPr>
          <a:lstStyle/>
          <a:p>
            <a:pPr algn="l">
              <a:buNone/>
            </a:pPr>
            <a:r>
              <a:rPr lang="en-US" sz="1600" dirty="0" smtClean="0"/>
              <a:t>-The </a:t>
            </a:r>
            <a:r>
              <a:rPr lang="en-US" sz="1600" dirty="0" smtClean="0"/>
              <a:t>typical presentation is for a reduced </a:t>
            </a:r>
            <a:r>
              <a:rPr lang="en-US" sz="1600" dirty="0" err="1" smtClean="0"/>
              <a:t>eGFR</a:t>
            </a:r>
            <a:r>
              <a:rPr lang="en-US" sz="1600" dirty="0" smtClean="0"/>
              <a:t> to be found incidentally during routine blood tests, often during screening of high-risk patients, such as those with diabetes or hypertension. </a:t>
            </a:r>
            <a:endParaRPr lang="en-US" sz="1600" dirty="0" smtClean="0"/>
          </a:p>
          <a:p>
            <a:pPr algn="l">
              <a:buNone/>
            </a:pPr>
            <a:endParaRPr lang="en-US" sz="1600" dirty="0" smtClean="0"/>
          </a:p>
          <a:p>
            <a:pPr algn="l">
              <a:buNone/>
            </a:pPr>
            <a:r>
              <a:rPr lang="en-US" sz="1600" dirty="0" smtClean="0"/>
              <a:t>-An </a:t>
            </a:r>
            <a:r>
              <a:rPr lang="en-US" sz="1600" dirty="0" smtClean="0"/>
              <a:t>early symptom is </a:t>
            </a:r>
            <a:r>
              <a:rPr lang="en-US" sz="1600" dirty="0" err="1" smtClean="0"/>
              <a:t>nocturia</a:t>
            </a:r>
            <a:r>
              <a:rPr lang="en-US" sz="1600" dirty="0" smtClean="0"/>
              <a:t>, due to the loss of concentrating </a:t>
            </a:r>
            <a:r>
              <a:rPr lang="en-US" sz="1600" dirty="0" smtClean="0"/>
              <a:t>ability.</a:t>
            </a:r>
          </a:p>
          <a:p>
            <a:pPr algn="l">
              <a:buNone/>
            </a:pPr>
            <a:endParaRPr lang="en-US" sz="1600" dirty="0" smtClean="0"/>
          </a:p>
          <a:p>
            <a:pPr algn="l">
              <a:buNone/>
            </a:pPr>
            <a:r>
              <a:rPr lang="en-US" sz="1600" dirty="0" smtClean="0"/>
              <a:t>-Symptoms resulted from complications include:</a:t>
            </a:r>
          </a:p>
          <a:p>
            <a:pPr algn="l">
              <a:buNone/>
            </a:pPr>
            <a:r>
              <a:rPr lang="en-US" sz="1600" dirty="0" smtClean="0"/>
              <a:t>1- Tiredness </a:t>
            </a:r>
            <a:r>
              <a:rPr lang="en-US" sz="1600" dirty="0" smtClean="0"/>
              <a:t>or breathlessness, which </a:t>
            </a:r>
            <a:r>
              <a:rPr lang="en-US" sz="1600" dirty="0" smtClean="0"/>
              <a:t>may be related </a:t>
            </a:r>
            <a:r>
              <a:rPr lang="en-US" sz="1600" dirty="0" smtClean="0"/>
              <a:t>to </a:t>
            </a:r>
            <a:r>
              <a:rPr lang="en-US" sz="1600" dirty="0" err="1" smtClean="0"/>
              <a:t>anaemia</a:t>
            </a:r>
            <a:r>
              <a:rPr lang="en-US" sz="1600" dirty="0" smtClean="0"/>
              <a:t> </a:t>
            </a:r>
            <a:r>
              <a:rPr lang="en-US" sz="1600" dirty="0" smtClean="0"/>
              <a:t>or </a:t>
            </a:r>
            <a:r>
              <a:rPr lang="en-US" sz="1600" dirty="0" smtClean="0"/>
              <a:t>fluid overload.</a:t>
            </a:r>
          </a:p>
          <a:p>
            <a:pPr algn="l">
              <a:buNone/>
            </a:pPr>
            <a:r>
              <a:rPr lang="en-US" sz="1600" dirty="0" smtClean="0"/>
              <a:t>2- uremic symptoms :</a:t>
            </a:r>
            <a:r>
              <a:rPr lang="en-US" sz="1600" dirty="0" err="1" smtClean="0"/>
              <a:t>pruritus</a:t>
            </a:r>
            <a:r>
              <a:rPr lang="en-US" sz="1600" dirty="0" smtClean="0"/>
              <a:t>, anorexia, weight loss, nausea, vomiting </a:t>
            </a:r>
            <a:r>
              <a:rPr lang="en-US" sz="1600" dirty="0" smtClean="0"/>
              <a:t>, hiccups , chest pain , confusion and muscle twitching .</a:t>
            </a:r>
          </a:p>
          <a:p>
            <a:pPr algn="l">
              <a:buNone/>
            </a:pPr>
            <a:r>
              <a:rPr lang="en-US" sz="1600" dirty="0" smtClean="0"/>
              <a:t>3-Deep </a:t>
            </a:r>
            <a:r>
              <a:rPr lang="en-US" sz="1600" dirty="0" smtClean="0"/>
              <a:t>(</a:t>
            </a:r>
            <a:r>
              <a:rPr lang="en-US" sz="1600" dirty="0" err="1" smtClean="0"/>
              <a:t>Kussmaul</a:t>
            </a:r>
            <a:r>
              <a:rPr lang="en-US" sz="1600" dirty="0" smtClean="0"/>
              <a:t> breathing) due to profound metabolic </a:t>
            </a:r>
            <a:r>
              <a:rPr lang="en-US" sz="1600" dirty="0" smtClean="0"/>
              <a:t>acidosis</a:t>
            </a:r>
            <a:endParaRPr lang="en-US" sz="1600" dirty="0" smtClean="0"/>
          </a:p>
          <a:p>
            <a:pPr algn="l">
              <a:buNone/>
            </a:pPr>
            <a:endParaRPr lang="en-US" sz="1600" dirty="0" smtClean="0"/>
          </a:p>
          <a:p>
            <a:pPr algn="l">
              <a:buNone/>
            </a:pPr>
            <a:r>
              <a:rPr lang="en-US" sz="1600" dirty="0" smtClean="0"/>
              <a:t>-Symptoms and signs associated with the underlying cause , HTN , </a:t>
            </a:r>
            <a:r>
              <a:rPr lang="en-US" sz="1600" dirty="0" err="1" smtClean="0"/>
              <a:t>hematuria</a:t>
            </a:r>
            <a:r>
              <a:rPr lang="en-US" sz="1600" dirty="0" smtClean="0"/>
              <a:t> , </a:t>
            </a:r>
            <a:r>
              <a:rPr lang="en-US" sz="1600" dirty="0" err="1" smtClean="0"/>
              <a:t>polyuria,nocturia</a:t>
            </a:r>
            <a:r>
              <a:rPr lang="en-US" sz="1600" dirty="0" smtClean="0"/>
              <a:t>, </a:t>
            </a:r>
            <a:r>
              <a:rPr lang="en-US" sz="1600" dirty="0" err="1" smtClean="0"/>
              <a:t>anurea</a:t>
            </a:r>
            <a:r>
              <a:rPr lang="en-US" sz="1600" dirty="0" smtClean="0"/>
              <a:t> , frothy urine , abdominal pain , skin rash , joints pain ,jaundice (? </a:t>
            </a:r>
            <a:r>
              <a:rPr lang="en-US" sz="1600" dirty="0" err="1" smtClean="0"/>
              <a:t>Hemolysis</a:t>
            </a:r>
            <a:r>
              <a:rPr lang="en-US" sz="1600" dirty="0" smtClean="0"/>
              <a:t>),</a:t>
            </a:r>
          </a:p>
          <a:p>
            <a:pPr algn="l">
              <a:buNone/>
            </a:pPr>
            <a:endParaRPr lang="en-US" sz="16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0f2b4b4e-19c0-4839-a5de-a876795516eb.jpg"/>
          <p:cNvPicPr>
            <a:picLocks noGrp="1" noChangeAspect="1"/>
          </p:cNvPicPr>
          <p:nvPr>
            <p:ph idx="1"/>
          </p:nvPr>
        </p:nvPicPr>
        <p:blipFill>
          <a:blip r:embed="rId2"/>
          <a:stretch>
            <a:fillRect/>
          </a:stretch>
        </p:blipFill>
        <p:spPr>
          <a:xfrm>
            <a:off x="457200" y="214290"/>
            <a:ext cx="8229600" cy="6357981"/>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1bd115dc-9c3b-454e-b459-e9246f0aa6f0.jpg"/>
          <p:cNvPicPr>
            <a:picLocks noGrp="1" noChangeAspect="1"/>
          </p:cNvPicPr>
          <p:nvPr>
            <p:ph idx="1"/>
          </p:nvPr>
        </p:nvPicPr>
        <p:blipFill>
          <a:blip r:embed="rId2"/>
          <a:stretch>
            <a:fillRect/>
          </a:stretch>
        </p:blipFill>
        <p:spPr>
          <a:xfrm>
            <a:off x="857224" y="571480"/>
            <a:ext cx="6643734" cy="555468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Causes </a:t>
            </a:r>
            <a:endParaRPr lang="en-US" dirty="0"/>
          </a:p>
        </p:txBody>
      </p:sp>
      <p:pic>
        <p:nvPicPr>
          <p:cNvPr id="4" name="عنصر نائب للمحتوى 3" descr="239254ba-6ed2-4707-871d-f2b8edcd10f3.jpg"/>
          <p:cNvPicPr>
            <a:picLocks noGrp="1" noChangeAspect="1"/>
          </p:cNvPicPr>
          <p:nvPr>
            <p:ph idx="1"/>
          </p:nvPr>
        </p:nvPicPr>
        <p:blipFill>
          <a:blip r:embed="rId2"/>
          <a:stretch>
            <a:fillRect/>
          </a:stretch>
        </p:blipFill>
        <p:spPr>
          <a:xfrm>
            <a:off x="357158" y="1357298"/>
            <a:ext cx="8358246" cy="5214974"/>
          </a:xfrm>
        </p:spPr>
      </p:pic>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5170</TotalTime>
  <Words>4729</Words>
  <PresentationFormat>عرض على الشاشة (3:4)‏</PresentationFormat>
  <Paragraphs>352</Paragraphs>
  <Slides>46</Slides>
  <Notes>0</Notes>
  <HiddenSlides>0</HiddenSlides>
  <MMClips>0</MMClips>
  <ScaleCrop>false</ScaleCrop>
  <HeadingPairs>
    <vt:vector size="4" baseType="variant">
      <vt:variant>
        <vt:lpstr>سمة</vt:lpstr>
      </vt:variant>
      <vt:variant>
        <vt:i4>1</vt:i4>
      </vt:variant>
      <vt:variant>
        <vt:lpstr>عناوين الشرائح</vt:lpstr>
      </vt:variant>
      <vt:variant>
        <vt:i4>46</vt:i4>
      </vt:variant>
    </vt:vector>
  </HeadingPairs>
  <TitlesOfParts>
    <vt:vector size="47" baseType="lpstr">
      <vt:lpstr>سمة Office</vt:lpstr>
      <vt:lpstr>Chronic renal failur</vt:lpstr>
      <vt:lpstr>Definition</vt:lpstr>
      <vt:lpstr>الشريحة 3</vt:lpstr>
      <vt:lpstr>Stages of CKD </vt:lpstr>
      <vt:lpstr> Limitations of estimated glomerular filtration rate</vt:lpstr>
      <vt:lpstr>Clinical presentation</vt:lpstr>
      <vt:lpstr>الشريحة 7</vt:lpstr>
      <vt:lpstr>الشريحة 8</vt:lpstr>
      <vt:lpstr>Causes </vt:lpstr>
      <vt:lpstr>Diabetic nephropathy</vt:lpstr>
      <vt:lpstr>Tubulo-interstitial diseases</vt:lpstr>
      <vt:lpstr>الشريحة 12</vt:lpstr>
      <vt:lpstr>Papillary necrosis</vt:lpstr>
      <vt:lpstr>Glomerulonephritis</vt:lpstr>
      <vt:lpstr>Proteinurea grades</vt:lpstr>
      <vt:lpstr>Diseases typically presenting with nephrotic syndrome</vt:lpstr>
      <vt:lpstr>Diseases typically presenting with nephrotic syndrome</vt:lpstr>
      <vt:lpstr>Diseases typically presenting with nephrotic syndrome</vt:lpstr>
      <vt:lpstr>Complications of Nephrotic syndrome </vt:lpstr>
      <vt:lpstr>Diseases typically presenting with mild nephritic syndrome</vt:lpstr>
      <vt:lpstr>IgA nephropathy</vt:lpstr>
      <vt:lpstr>Mesangiocapillary glomerulonephritis</vt:lpstr>
      <vt:lpstr>Henoch–Schönlein purpura</vt:lpstr>
      <vt:lpstr>Diseases typically presenting with rapidly progressive glomerulonephritis</vt:lpstr>
      <vt:lpstr>Anti-glomerular basement membrane disease</vt:lpstr>
      <vt:lpstr>Infection-related glomerulonephritis</vt:lpstr>
      <vt:lpstr>Inherited glomerular diseases</vt:lpstr>
      <vt:lpstr>الشريحة 28</vt:lpstr>
      <vt:lpstr>Cystic diseases of the kidney</vt:lpstr>
      <vt:lpstr>الشريحة 30</vt:lpstr>
      <vt:lpstr>Renal vascular disease</vt:lpstr>
      <vt:lpstr>Treatment </vt:lpstr>
      <vt:lpstr>Reno-vascular disease</vt:lpstr>
      <vt:lpstr>Investigations </vt:lpstr>
      <vt:lpstr>Other investigations </vt:lpstr>
      <vt:lpstr>الشريحة 36</vt:lpstr>
      <vt:lpstr>الشريحة 37</vt:lpstr>
      <vt:lpstr>Management</vt:lpstr>
      <vt:lpstr>الشريحة 39</vt:lpstr>
      <vt:lpstr>Reduction of proteinuria</vt:lpstr>
      <vt:lpstr>Foods high in potassium</vt:lpstr>
      <vt:lpstr> Treat risk factors for cardiovascular disease </vt:lpstr>
      <vt:lpstr>Preparing for RRT</vt:lpstr>
      <vt:lpstr>الشريحة 44</vt:lpstr>
      <vt:lpstr>Conservative treatment In older patients</vt:lpstr>
      <vt:lpstr>الشريحة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Chronic renal failur</dc:title>
  <dc:creator>HP</dc:creator>
  <cp:lastModifiedBy>naim.alhusaini@gmail.com</cp:lastModifiedBy>
  <cp:revision>110</cp:revision>
  <dcterms:created xsi:type="dcterms:W3CDTF">2025-10-03T14:24:48Z</dcterms:created>
  <dcterms:modified xsi:type="dcterms:W3CDTF">2025-10-11T22:28:48Z</dcterms:modified>
</cp:coreProperties>
</file>