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Helvetica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D5E6"/>
          </a:solidFill>
        </a:fill>
      </a:tcStyle>
    </a:wholeTbl>
    <a:band2H>
      <a:tcTxStyle b="def" i="def"/>
      <a:tcStyle>
        <a:tcBdr/>
        <a:fill>
          <a:solidFill>
            <a:srgbClr val="E6EBF3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BE4CA"/>
          </a:solidFill>
        </a:fill>
      </a:tcStyle>
    </a:wholeTbl>
    <a:band2H>
      <a:tcTxStyle b="def" i="def"/>
      <a:tcStyle>
        <a:tcBdr/>
        <a:fill>
          <a:solidFill>
            <a:srgbClr val="E7F2E6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ECCBD6"/>
          </a:solidFill>
        </a:fill>
      </a:tcStyle>
    </a:wholeTbl>
    <a:band2H>
      <a:tcTxStyle b="def" i="def"/>
      <a:tcStyle>
        <a:tcBdr/>
        <a:fill>
          <a:solidFill>
            <a:srgbClr val="F6E7EC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000000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381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381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ody Level One…"/>
          <p:cNvSpPr txBox="1"/>
          <p:nvPr>
            <p:ph type="body" sz="quarter" idx="1" hasCustomPrompt="1"/>
          </p:nvPr>
        </p:nvSpPr>
        <p:spPr>
          <a:xfrm>
            <a:off x="1206496" y="11839047"/>
            <a:ext cx="21971006" cy="636981"/>
          </a:xfrm>
          <a:prstGeom prst="rect">
            <a:avLst/>
          </a:prstGeom>
        </p:spPr>
        <p:txBody>
          <a:bodyPr lIns="45718" tIns="45718" rIns="45718" bIns="45718" numCol="1" spcCol="38100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5" cy="4648203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21" hasCustomPrompt="1"/>
          </p:nvPr>
        </p:nvSpPr>
        <p:spPr>
          <a:xfrm>
            <a:off x="1206500" y="7196865"/>
            <a:ext cx="21971000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</a:t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sz="quarter" idx="1" hasCustomPrompt="1"/>
          </p:nvPr>
        </p:nvSpPr>
        <p:spPr>
          <a:xfrm>
            <a:off x="1206500" y="826218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algn="ctr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algn="ctr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algn="ctr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algn="ctr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Fact information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Body Level One…"/>
          <p:cNvSpPr txBox="1"/>
          <p:nvPr>
            <p:ph type="body" idx="21" hasCustomPrompt="1"/>
          </p:nvPr>
        </p:nvSpPr>
        <p:spPr>
          <a:xfrm>
            <a:off x="1206500" y="935257"/>
            <a:ext cx="21971000" cy="7359065"/>
          </a:xfrm>
          <a:prstGeom prst="rect">
            <a:avLst/>
          </a:prstGeom>
        </p:spPr>
        <p:txBody>
          <a:bodyPr numCol="1" spcCol="38100" anchor="b"/>
          <a:lstStyle/>
          <a:p>
            <a:pPr lvl="4" marL="0" indent="2121408" algn="ctr" defTabSz="1072868">
              <a:lnSpc>
                <a:spcPct val="80000"/>
              </a:lnSpc>
              <a:spcBef>
                <a:spcPts val="0"/>
              </a:spcBef>
              <a:buSzTx/>
              <a:buNone/>
              <a:defRPr b="1" spc="-199" sz="11000"/>
            </a:pPr>
            <a:r>
              <a:t>100%
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/>
          <p:nvPr>
            <p:ph type="body" sz="quarter" idx="1" hasCustomPrompt="1"/>
          </p:nvPr>
        </p:nvSpPr>
        <p:spPr>
          <a:xfrm>
            <a:off x="2480823" y="10675453"/>
            <a:ext cx="20149255" cy="6369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Attribution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Body Level One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2"/>
          </a:xfrm>
          <a:prstGeom prst="rect">
            <a:avLst/>
          </a:prstGeom>
        </p:spPr>
        <p:txBody>
          <a:bodyPr numCol="1" spcCol="38100" anchor="ctr"/>
          <a:lstStyle/>
          <a:p>
            <a:pPr lvl="4" marL="0" indent="2323846" defTabSz="1511768">
              <a:spcBef>
                <a:spcPts val="0"/>
              </a:spcBef>
              <a:buSzTx/>
              <a:buNone/>
              <a:defRPr spc="-200" sz="5200"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r>
              <a:t>“Notable Quote”
</a:t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/>
          <p:nvPr>
            <p:ph type="pic" sz="quarter" idx="21"/>
          </p:nvPr>
        </p:nvSpPr>
        <p:spPr>
          <a:xfrm>
            <a:off x="15430500" y="7085409"/>
            <a:ext cx="8128000" cy="541020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824910546_2681x1332.jpg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575395635_960x639.jpg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511300" y="-3721100"/>
            <a:ext cx="28511500" cy="19030242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Image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Body Level One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1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b="1" sz="3600"/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b="1" sz="3600"/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b="1" sz="3600"/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b="1" sz="3600"/>
            </a:lvl5pPr>
          </a:lstStyle>
          <a:p>
            <a:pPr/>
            <a:r>
              <a:t>Author and Date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Body Level One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44690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Presentation Subtitle </a:t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3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92709243_1322x1323.jpeg"/>
          <p:cNvSpPr/>
          <p:nvPr>
            <p:ph type="pic" sz="half" idx="21"/>
          </p:nvPr>
        </p:nvSpPr>
        <p:spPr>
          <a:xfrm>
            <a:off x="12052303" y="1270000"/>
            <a:ext cx="11188408" cy="11209889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Body Level One…"/>
          <p:cNvSpPr txBox="1"/>
          <p:nvPr>
            <p:ph type="body" sz="quarter" idx="1" hasCustomPrompt="1"/>
          </p:nvPr>
        </p:nvSpPr>
        <p:spPr>
          <a:xfrm>
            <a:off x="1206500" y="2245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Title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1" name="Body Level One…"/>
          <p:cNvSpPr txBox="1"/>
          <p:nvPr>
            <p:ph type="body" sz="quarter" idx="1" hasCustomPrompt="1"/>
          </p:nvPr>
        </p:nvSpPr>
        <p:spPr>
          <a:xfrm>
            <a:off x="1206500" y="2245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Body Level One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015"/>
          </a:xfrm>
          <a:prstGeom prst="rect">
            <a:avLst/>
          </a:prstGeom>
        </p:spPr>
        <p:txBody>
          <a:bodyPr numCol="1" spcCol="38100"/>
          <a:lstStyle/>
          <a:p>
            <a:pPr/>
            <a:r>
              <a:t>Slide bullet text</a:t>
            </a:r>
          </a:p>
        </p:txBody>
      </p:sp>
      <p:sp>
        <p:nvSpPr>
          <p:cNvPr id="63" name="824910546_2681x1332.jpg"/>
          <p:cNvSpPr/>
          <p:nvPr>
            <p:ph type="pic" idx="22"/>
          </p:nvPr>
        </p:nvSpPr>
        <p:spPr>
          <a:xfrm>
            <a:off x="6380200" y="1263846"/>
            <a:ext cx="22529802" cy="1119347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952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Body Level One…"/>
          <p:cNvSpPr txBox="1"/>
          <p:nvPr>
            <p:ph type="body" sz="quarter" idx="1" hasCustomPrompt="1"/>
          </p:nvPr>
        </p:nvSpPr>
        <p:spPr>
          <a:xfrm>
            <a:off x="1206500" y="2245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Body Level One…"/>
          <p:cNvSpPr txBox="1"/>
          <p:nvPr>
            <p:ph type="body" sz="quarter" idx="1" hasCustomPrompt="1"/>
          </p:nvPr>
        </p:nvSpPr>
        <p:spPr>
          <a:xfrm>
            <a:off x="1206500" y="2245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Agenda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Body Level One…"/>
          <p:cNvSpPr txBox="1"/>
          <p:nvPr>
            <p:ph type="body" idx="21" hasCustomPrompt="1"/>
          </p:nvPr>
        </p:nvSpPr>
        <p:spPr>
          <a:xfrm>
            <a:off x="1206500" y="4248503"/>
            <a:ext cx="21971000" cy="8256015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/>
            </a:lvl1pPr>
          </a:lstStyle>
          <a:p>
            <a:pPr/>
            <a:r>
              <a:t>Agenda Topics</a:t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Title Text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FFFFFF"/>
                </a:solidFill>
                <a:latin typeface="+mn-lt"/>
                <a:ea typeface="+mn-ea"/>
                <a:cs typeface="+mn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tif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image" Target="../media/image1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5.xml"/><Relationship Id="rId2" Type="http://schemas.openxmlformats.org/officeDocument/2006/relationships/hyperlink" Target="https://www.ncbi.nlm.nih.gov/pmc/articles/PMC2738747/" TargetMode="External"/><Relationship Id="rId3" Type="http://schemas.openxmlformats.org/officeDocument/2006/relationships/hyperlink" Target="https://neurologyopen.bmj.com/content/2/2/e000102" TargetMode="External"/><Relationship Id="rId4" Type="http://schemas.openxmlformats.org/officeDocument/2006/relationships/hyperlink" Target="https://bestpractice.bmj.com/topics/en-gb/3000127/treatment-algorithm" TargetMode="External"/><Relationship Id="rId5" Type="http://schemas.openxmlformats.org/officeDocument/2006/relationships/hyperlink" Target="https://www.ncbi.nlm.nih.gov/books/NBK430686/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Status Epilepticus Management"/>
          <p:cNvSpPr txBox="1"/>
          <p:nvPr/>
        </p:nvSpPr>
        <p:spPr>
          <a:xfrm>
            <a:off x="5097362" y="5269067"/>
            <a:ext cx="14505861" cy="139816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83" sz="9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Status Epilepticus Management </a:t>
            </a:r>
          </a:p>
        </p:txBody>
      </p:sp>
      <p:pic>
        <p:nvPicPr>
          <p:cNvPr id="152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847940" y="567810"/>
            <a:ext cx="2009412" cy="2152940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Mutah university…"/>
          <p:cNvSpPr txBox="1"/>
          <p:nvPr/>
        </p:nvSpPr>
        <p:spPr>
          <a:xfrm>
            <a:off x="976683" y="2869912"/>
            <a:ext cx="1751894" cy="625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Mutah university </a:t>
            </a:r>
          </a:p>
          <a:p>
            <a:pPr algn="l">
              <a:defRPr sz="1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Medicine college </a:t>
            </a:r>
          </a:p>
        </p:txBody>
      </p:sp>
      <p:sp>
        <p:nvSpPr>
          <p:cNvPr id="154" name="Presentation: Majida Akayleh…"/>
          <p:cNvSpPr txBox="1"/>
          <p:nvPr/>
        </p:nvSpPr>
        <p:spPr>
          <a:xfrm>
            <a:off x="5295822" y="7264737"/>
            <a:ext cx="5542620" cy="9490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Presentation: Majida Akayleh</a:t>
            </a:r>
          </a:p>
          <a:p>
            <a:pPr algn="l">
              <a:defRPr sz="30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Supervision: Dr Omar Rawashdeh  </a:t>
            </a:r>
          </a:p>
        </p:txBody>
      </p:sp>
      <p:sp>
        <p:nvSpPr>
          <p:cNvPr id="155" name="2021-2022"/>
          <p:cNvSpPr txBox="1"/>
          <p:nvPr/>
        </p:nvSpPr>
        <p:spPr>
          <a:xfrm>
            <a:off x="5280140" y="8343238"/>
            <a:ext cx="1655118" cy="4928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2021-2022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Definition"/>
          <p:cNvSpPr txBox="1"/>
          <p:nvPr/>
        </p:nvSpPr>
        <p:spPr>
          <a:xfrm>
            <a:off x="9357315" y="7339537"/>
            <a:ext cx="4212159" cy="11411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7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Definition </a:t>
            </a:r>
          </a:p>
        </p:txBody>
      </p:sp>
      <p:sp>
        <p:nvSpPr>
          <p:cNvPr id="158" name="Convulsive Status Epilepticus:  convulsive seizure that continues for a prolonged period of time (longer than 5 minutes), or convulsive seizures that occur one after the other with no recovery between. Convulsive status epilepticus is an emergency and re"/>
          <p:cNvSpPr txBox="1"/>
          <p:nvPr/>
        </p:nvSpPr>
        <p:spPr>
          <a:xfrm>
            <a:off x="1459120" y="9058763"/>
            <a:ext cx="9978292" cy="313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5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Convulsive</a:t>
            </a:r>
            <a:r>
              <a:rPr>
                <a:solidFill>
                  <a:srgbClr val="FFFFFF"/>
                </a:solidFill>
              </a:rPr>
              <a:t> Status Epilepticus:  convulsive seizure that continues for a prolonged period of time (longer than 5 minutes), or convulsive seizures that occur one after the other with no recovery between. Convulsive status epilepticus is an emergency and requires immediate medical attention.</a:t>
            </a:r>
          </a:p>
        </p:txBody>
      </p:sp>
      <p:sp>
        <p:nvSpPr>
          <p:cNvPr id="159" name="Line"/>
          <p:cNvSpPr/>
          <p:nvPr/>
        </p:nvSpPr>
        <p:spPr>
          <a:xfrm flipV="1">
            <a:off x="11638901" y="9053075"/>
            <a:ext cx="3" cy="3142095"/>
          </a:xfrm>
          <a:prstGeom prst="line">
            <a:avLst/>
          </a:prstGeom>
          <a:ln w="12700">
            <a:solidFill>
              <a:srgbClr val="FFFFFF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0" name="Non-Convulsive Status Epilepticus: is defined as a change in mental status or behaviour from baseline, associated with continuous seizure activity on EEG, which is also seen to be a change from baseline. Non-convulsive status epilepticus can follow convu"/>
          <p:cNvSpPr txBox="1"/>
          <p:nvPr/>
        </p:nvSpPr>
        <p:spPr>
          <a:xfrm>
            <a:off x="12007859" y="9058763"/>
            <a:ext cx="9826280" cy="313071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35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Non-Convulsive </a:t>
            </a:r>
            <a:r>
              <a:rPr>
                <a:solidFill>
                  <a:srgbClr val="FFFFFF"/>
                </a:solidFill>
              </a:rPr>
              <a:t>Status Epilepticus: is defined as a change in mental status or behaviour from baseline, associated with continuous seizure activity on EEG, which is also seen to be a change from baseline. Non-convulsive status epilepticus can follow convulsive status epilepticus.</a:t>
            </a:r>
          </a:p>
        </p:txBody>
      </p:sp>
      <p:sp>
        <p:nvSpPr>
          <p:cNvPr id="161" name="Line"/>
          <p:cNvSpPr/>
          <p:nvPr/>
        </p:nvSpPr>
        <p:spPr>
          <a:xfrm flipH="1" flipV="1">
            <a:off x="1069861" y="12769116"/>
            <a:ext cx="21512509" cy="2"/>
          </a:xfrm>
          <a:prstGeom prst="line">
            <a:avLst/>
          </a:prstGeom>
          <a:ln w="3175">
            <a:solidFill>
              <a:srgbClr val="FFFFFF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Convulsive status epilepticus in hospital…"/>
          <p:cNvSpPr txBox="1"/>
          <p:nvPr/>
        </p:nvSpPr>
        <p:spPr>
          <a:xfrm>
            <a:off x="13181812" y="6063408"/>
            <a:ext cx="7257493" cy="224441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381000" indent="-381000" algn="l">
              <a:buSzPct val="40000"/>
              <a:buBlip>
                <a:blip r:embed="rId2"/>
              </a:buBlip>
              <a:defRPr sz="30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Convulsive status epilepticus in hospital</a:t>
            </a:r>
          </a:p>
          <a:p>
            <a:pPr marL="381000" indent="-381000" algn="l">
              <a:buSzPct val="40000"/>
              <a:buBlip>
                <a:blip r:embed="rId2"/>
              </a:buBlip>
              <a:defRPr sz="30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81000" indent="-381000" algn="l">
              <a:buSzPct val="40000"/>
              <a:buBlip>
                <a:blip r:embed="rId2"/>
              </a:buBlip>
              <a:defRPr sz="30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Convulsive status epilepticus in community </a:t>
            </a:r>
          </a:p>
          <a:p>
            <a:pPr marL="381000" indent="-381000" algn="l">
              <a:buSzPct val="40000"/>
              <a:buBlip>
                <a:blip r:embed="rId2"/>
              </a:buBlip>
              <a:defRPr sz="30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81000" indent="-381000" algn="l">
              <a:buSzPct val="40000"/>
              <a:buBlip>
                <a:blip r:embed="rId2"/>
              </a:buBlip>
              <a:defRPr sz="30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Non Convulsive status epilepticus </a:t>
            </a:r>
          </a:p>
        </p:txBody>
      </p:sp>
      <p:sp>
        <p:nvSpPr>
          <p:cNvPr id="164" name="Management"/>
          <p:cNvSpPr txBox="1"/>
          <p:nvPr/>
        </p:nvSpPr>
        <p:spPr>
          <a:xfrm>
            <a:off x="5381595" y="6158915"/>
            <a:ext cx="6505700" cy="139816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 sz="92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Management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Convulsive status epilepticus in hospital"/>
          <p:cNvSpPr txBox="1"/>
          <p:nvPr/>
        </p:nvSpPr>
        <p:spPr>
          <a:xfrm>
            <a:off x="748480" y="1553176"/>
            <a:ext cx="12500131" cy="89634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57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Convulsive status epilepticus in hospital    </a:t>
            </a:r>
          </a:p>
        </p:txBody>
      </p:sp>
      <p:sp>
        <p:nvSpPr>
          <p:cNvPr id="167" name="1st line (0-5min immediate management)"/>
          <p:cNvSpPr txBox="1"/>
          <p:nvPr/>
        </p:nvSpPr>
        <p:spPr>
          <a:xfrm>
            <a:off x="1652969" y="3485026"/>
            <a:ext cx="7795618" cy="615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6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1st line (0-5min immediate management) </a:t>
            </a:r>
          </a:p>
        </p:txBody>
      </p:sp>
      <p:sp>
        <p:nvSpPr>
          <p:cNvPr id="168" name="Line"/>
          <p:cNvSpPr/>
          <p:nvPr/>
        </p:nvSpPr>
        <p:spPr>
          <a:xfrm>
            <a:off x="1049882" y="3792816"/>
            <a:ext cx="426723" cy="3"/>
          </a:xfrm>
          <a:prstGeom prst="line">
            <a:avLst/>
          </a:prstGeom>
          <a:ln w="76200">
            <a:solidFill>
              <a:srgbClr val="D4FB79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69" name="1. Note the time. Call for help.…"/>
          <p:cNvSpPr txBox="1"/>
          <p:nvPr/>
        </p:nvSpPr>
        <p:spPr>
          <a:xfrm>
            <a:off x="1371883" y="4415875"/>
            <a:ext cx="16157700" cy="171209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1. Note the </a:t>
            </a:r>
            <a:r>
              <a:rPr>
                <a:solidFill>
                  <a:srgbClr val="76D6FF"/>
                </a:solidFill>
              </a:rPr>
              <a:t>time</a:t>
            </a:r>
            <a:r>
              <a:t>. Call for </a:t>
            </a:r>
            <a:r>
              <a:rPr>
                <a:solidFill>
                  <a:srgbClr val="76D6FF"/>
                </a:solidFill>
              </a:rPr>
              <a:t>help</a:t>
            </a:r>
            <a:r>
              <a:t>.</a:t>
            </a:r>
          </a:p>
          <a:p>
            <a:pPr marL="615950" indent="-476250" algn="l">
              <a:buClr>
                <a:srgbClr val="000000">
                  <a:alpha val="74902"/>
                </a:srgbClr>
              </a:buClr>
              <a:buSzPct val="123000"/>
              <a:buFont typeface="Arial"/>
              <a:buChar char="•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Seek help early to carry out these steps in parallel with other members of the multidisciplinary team.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2. Take an Airway, Breathing, Circulation (</a:t>
            </a:r>
            <a:r>
              <a:rPr>
                <a:solidFill>
                  <a:srgbClr val="76D6FF"/>
                </a:solidFill>
              </a:rPr>
              <a:t>ABC</a:t>
            </a:r>
            <a:r>
              <a:t>) approach. In particular: </a:t>
            </a:r>
          </a:p>
          <a:p>
            <a:pPr marL="615950" indent="-476250" algn="l">
              <a:buClr>
                <a:srgbClr val="000000">
                  <a:alpha val="74902"/>
                </a:srgbClr>
              </a:buClr>
              <a:buSzPct val="123000"/>
              <a:buFont typeface="Arial"/>
              <a:buChar char="•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Secure the airway.</a:t>
            </a:r>
            <a:r>
              <a:rPr>
                <a:solidFill>
                  <a:srgbClr val="C50084"/>
                </a:solidFill>
              </a:rPr>
              <a:t> </a:t>
            </a:r>
            <a:r>
              <a:t>Place the patient in semi-prone position to avoid aspiration; use a nasopharyngeal airway.</a:t>
            </a:r>
          </a:p>
        </p:txBody>
      </p:sp>
      <p:sp>
        <p:nvSpPr>
          <p:cNvPr id="170" name="Line"/>
          <p:cNvSpPr/>
          <p:nvPr/>
        </p:nvSpPr>
        <p:spPr>
          <a:xfrm>
            <a:off x="1020864" y="6446411"/>
            <a:ext cx="16157705" cy="2"/>
          </a:xfrm>
          <a:prstGeom prst="line">
            <a:avLst/>
          </a:prstGeom>
          <a:ln w="6350">
            <a:solidFill>
              <a:srgbClr val="929292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1" name="Plus (supportive care and Monitoring)"/>
          <p:cNvSpPr txBox="1"/>
          <p:nvPr/>
        </p:nvSpPr>
        <p:spPr>
          <a:xfrm>
            <a:off x="1606670" y="8228558"/>
            <a:ext cx="7326586" cy="6155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 sz="36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Plus (supportive care and Monitoring)  </a:t>
            </a:r>
          </a:p>
        </p:txBody>
      </p:sp>
      <p:sp>
        <p:nvSpPr>
          <p:cNvPr id="172" name="Line"/>
          <p:cNvSpPr/>
          <p:nvPr/>
        </p:nvSpPr>
        <p:spPr>
          <a:xfrm>
            <a:off x="1049882" y="8536347"/>
            <a:ext cx="426723" cy="3"/>
          </a:xfrm>
          <a:prstGeom prst="line">
            <a:avLst/>
          </a:prstGeom>
          <a:ln w="76200">
            <a:solidFill>
              <a:srgbClr val="D4FB79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3" name="High concentration oxygen/ Thiamine (vitamin B1) before or at the same time as glucose if there is any suggestion of alcohol abuse or impaired nutrition/ glucose if the patient is hypoglycaemic.…"/>
          <p:cNvSpPr txBox="1"/>
          <p:nvPr/>
        </p:nvSpPr>
        <p:spPr>
          <a:xfrm>
            <a:off x="1087278" y="9098767"/>
            <a:ext cx="6473109" cy="3344045"/>
          </a:xfrm>
          <a:prstGeom prst="rect">
            <a:avLst/>
          </a:prstGeom>
          <a:ln w="6350">
            <a:solidFill>
              <a:srgbClr val="91919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18582" indent="-518582" algn="l">
              <a:buSzPct val="100000"/>
              <a:buAutoNum type="arabicPeriod" startAt="1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High concentration </a:t>
            </a:r>
            <a:r>
              <a:rPr>
                <a:solidFill>
                  <a:srgbClr val="76D6FF"/>
                </a:solidFill>
              </a:rPr>
              <a:t>oxygen</a:t>
            </a:r>
            <a:r>
              <a:t>/ </a:t>
            </a:r>
            <a:r>
              <a:rPr>
                <a:solidFill>
                  <a:srgbClr val="76D6FF"/>
                </a:solidFill>
              </a:rPr>
              <a:t>Thiamine</a:t>
            </a:r>
            <a:r>
              <a:t> (vitamin B1) before or at the same time as glucose if there is any suggestion of alcohol abuse or impaired nutrition/ </a:t>
            </a:r>
            <a:r>
              <a:rPr>
                <a:solidFill>
                  <a:srgbClr val="76D6FF"/>
                </a:solidFill>
              </a:rPr>
              <a:t>glucose</a:t>
            </a:r>
            <a:r>
              <a:t> if the patient is hypoglycaemic.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518582" indent="-518582" algn="l">
              <a:buSzPct val="100000"/>
              <a:buAutoNum type="arabicPeriod" startAt="2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Treat severe </a:t>
            </a:r>
            <a:r>
              <a:rPr>
                <a:solidFill>
                  <a:srgbClr val="76D6FF"/>
                </a:solidFill>
              </a:rPr>
              <a:t>acidosis</a:t>
            </a:r>
            <a:r>
              <a:t> if present/ Correct </a:t>
            </a:r>
            <a:r>
              <a:rPr>
                <a:solidFill>
                  <a:srgbClr val="76D6FF"/>
                </a:solidFill>
              </a:rPr>
              <a:t>electrolyte</a:t>
            </a:r>
            <a:r>
              <a:t> abnormalities if present.</a:t>
            </a:r>
          </a:p>
        </p:txBody>
      </p:sp>
      <p:sp>
        <p:nvSpPr>
          <p:cNvPr id="174" name="Line"/>
          <p:cNvSpPr/>
          <p:nvPr/>
        </p:nvSpPr>
        <p:spPr>
          <a:xfrm>
            <a:off x="7914292" y="9095592"/>
            <a:ext cx="4" cy="3350397"/>
          </a:xfrm>
          <a:prstGeom prst="line">
            <a:avLst/>
          </a:prstGeom>
          <a:ln w="6350">
            <a:solidFill>
              <a:srgbClr val="929292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75" name="Neurological observations. Use the Glasgow Coma Scale (if GCS score ≤8 (request an urgent intensive care unit review for appropriate airway management)…"/>
          <p:cNvSpPr txBox="1"/>
          <p:nvPr/>
        </p:nvSpPr>
        <p:spPr>
          <a:xfrm>
            <a:off x="8268202" y="9098767"/>
            <a:ext cx="10996339" cy="3344045"/>
          </a:xfrm>
          <a:prstGeom prst="rect">
            <a:avLst/>
          </a:prstGeom>
          <a:ln w="6350">
            <a:solidFill>
              <a:srgbClr val="91919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18582" indent="-518582" algn="l">
              <a:buSzPct val="100000"/>
              <a:buAutoNum type="arabicPeriod" startAt="3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Neurological observations.</a:t>
            </a:r>
            <a:r>
              <a:rPr>
                <a:solidFill>
                  <a:srgbClr val="C50084"/>
                </a:solidFill>
              </a:rPr>
              <a:t> </a:t>
            </a:r>
            <a:r>
              <a:t>Use the Glasgow Coma Scale (if GCS score ≤8 (request an urgent intensive care unit review for appropriate airway management)</a:t>
            </a:r>
            <a:endParaRPr>
              <a:solidFill>
                <a:srgbClr val="C50084"/>
              </a:solidFill>
            </a:endParaRPr>
          </a:p>
          <a:p>
            <a:pPr marL="518582" indent="-518582" algn="l">
              <a:buSzPct val="100000"/>
              <a:buAutoNum type="arabicPeriod" startAt="3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Pulse, blood pressure, temperature</a:t>
            </a:r>
          </a:p>
          <a:p>
            <a:pPr marL="518582" indent="-518582" algn="l">
              <a:buSzPct val="100000"/>
              <a:buAutoNum type="arabicPeriod" startAt="3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ECG</a:t>
            </a:r>
          </a:p>
          <a:p>
            <a:pPr marL="518582" indent="-518582" algn="l">
              <a:buSzPct val="100000"/>
              <a:buAutoNum type="arabicPeriod" startAt="3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Biochemistry, blood gases, clotting, blood count</a:t>
            </a:r>
          </a:p>
          <a:p>
            <a:pPr marL="518582" indent="-518582" algn="l">
              <a:buSzPct val="100000"/>
              <a:buAutoNum type="arabicPeriod" startAt="3"/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Anticonvulsant levels: seek advice from the neurology team to guide decisions on which anticonvulsant levels you need to monitor regularly.</a:t>
            </a:r>
          </a:p>
        </p:txBody>
      </p:sp>
      <p:sp>
        <p:nvSpPr>
          <p:cNvPr id="176" name="Line"/>
          <p:cNvSpPr/>
          <p:nvPr/>
        </p:nvSpPr>
        <p:spPr>
          <a:xfrm>
            <a:off x="1020864" y="8097494"/>
            <a:ext cx="16157705" cy="2"/>
          </a:xfrm>
          <a:prstGeom prst="line">
            <a:avLst/>
          </a:prstGeom>
          <a:ln w="6350">
            <a:solidFill>
              <a:srgbClr val="929292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Check whether any pre-hospital benzodiazepines have been given.…"/>
          <p:cNvSpPr txBox="1"/>
          <p:nvPr/>
        </p:nvSpPr>
        <p:spPr>
          <a:xfrm>
            <a:off x="1120353" y="2823777"/>
            <a:ext cx="6655952" cy="8068445"/>
          </a:xfrm>
          <a:prstGeom prst="rect">
            <a:avLst/>
          </a:prstGeom>
          <a:ln w="6350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30200" indent="-330200" algn="l">
              <a:buSzPct val="40000"/>
              <a:buBlip>
                <a:blip r:embed="rId2"/>
              </a:buBlip>
              <a:defRPr sz="26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Check whether any pre-hospital benzodiazepines have been given. </a:t>
            </a:r>
          </a:p>
          <a:p>
            <a:pPr algn="l">
              <a:defRPr sz="26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30200" indent="-330200" algn="l">
              <a:buSzPct val="40000"/>
              <a:buBlip>
                <a:blip r:embed="rId2"/>
              </a:buBlip>
              <a:defRPr sz="26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If two adequate doses of benzodiazepines had been given but seizures continue, progress to second-line anticonvulsant options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Primary option : lorazepam: 4 mg intravenously as a single dose initially, repeat dose after 10-20 minutes if required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Secondary option :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diazepam: 10 mg intravenously as a single dose initially, repeat dose after 10-20 minutes if required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 : 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midazolam: 10 mg buccally as a single dose initially, repeat dose after 10-20 minutes if required</a:t>
            </a:r>
          </a:p>
        </p:txBody>
      </p:sp>
      <p:sp>
        <p:nvSpPr>
          <p:cNvPr id="179" name="Benzodiazepines (5-20 min early status epilepticus)"/>
          <p:cNvSpPr txBox="1"/>
          <p:nvPr/>
        </p:nvSpPr>
        <p:spPr>
          <a:xfrm>
            <a:off x="1571413" y="1039741"/>
            <a:ext cx="5912584" cy="1148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6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Benzodiazepines (5-20 min early status epilepticus)</a:t>
            </a:r>
          </a:p>
        </p:txBody>
      </p:sp>
      <p:sp>
        <p:nvSpPr>
          <p:cNvPr id="180" name="Line"/>
          <p:cNvSpPr/>
          <p:nvPr/>
        </p:nvSpPr>
        <p:spPr>
          <a:xfrm>
            <a:off x="979677" y="1333418"/>
            <a:ext cx="426723" cy="2"/>
          </a:xfrm>
          <a:prstGeom prst="line">
            <a:avLst/>
          </a:prstGeom>
          <a:ln w="76200">
            <a:solidFill>
              <a:srgbClr val="D4FB79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1" name="Second line anti convulsants (20-40 min established status epilepticus)"/>
          <p:cNvSpPr txBox="1"/>
          <p:nvPr/>
        </p:nvSpPr>
        <p:spPr>
          <a:xfrm>
            <a:off x="9300143" y="1039741"/>
            <a:ext cx="7002821" cy="1148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6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Second line anti convulsants (20-40 min established status epilepticus)</a:t>
            </a:r>
          </a:p>
        </p:txBody>
      </p:sp>
      <p:sp>
        <p:nvSpPr>
          <p:cNvPr id="182" name="Line"/>
          <p:cNvSpPr/>
          <p:nvPr/>
        </p:nvSpPr>
        <p:spPr>
          <a:xfrm>
            <a:off x="8631856" y="1333418"/>
            <a:ext cx="426723" cy="2"/>
          </a:xfrm>
          <a:prstGeom prst="line">
            <a:avLst/>
          </a:prstGeom>
          <a:ln w="76200">
            <a:solidFill>
              <a:srgbClr val="D4FB79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3" name="Alert the anaesthetist and intensive care unit…"/>
          <p:cNvSpPr txBox="1"/>
          <p:nvPr/>
        </p:nvSpPr>
        <p:spPr>
          <a:xfrm>
            <a:off x="8928458" y="2896352"/>
            <a:ext cx="6662303" cy="5782444"/>
          </a:xfrm>
          <a:prstGeom prst="rect">
            <a:avLst/>
          </a:prstGeom>
          <a:ln w="6350">
            <a:solidFill>
              <a:srgbClr val="91919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Alert the anaesthetist and intensive care unit</a:t>
            </a: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76D6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Give a second-line intravenous anticonvulsant: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Primary option : Sodium valproate (consultant specialist guidance on dose)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 : Levetiracetam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(Consultant specialist guidance on dose)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 : Phenytoin 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 : fosphenytoin</a:t>
            </a:r>
          </a:p>
        </p:txBody>
      </p:sp>
      <p:sp>
        <p:nvSpPr>
          <p:cNvPr id="184" name="Line"/>
          <p:cNvSpPr/>
          <p:nvPr/>
        </p:nvSpPr>
        <p:spPr>
          <a:xfrm flipV="1">
            <a:off x="8352380" y="1204681"/>
            <a:ext cx="3" cy="9702968"/>
          </a:xfrm>
          <a:prstGeom prst="line">
            <a:avLst/>
          </a:prstGeom>
          <a:ln w="3175">
            <a:solidFill>
              <a:srgbClr val="FFFFFF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5" name="Line"/>
          <p:cNvSpPr/>
          <p:nvPr/>
        </p:nvSpPr>
        <p:spPr>
          <a:xfrm flipV="1">
            <a:off x="16166833" y="1204681"/>
            <a:ext cx="3" cy="9702968"/>
          </a:xfrm>
          <a:prstGeom prst="line">
            <a:avLst/>
          </a:prstGeom>
          <a:ln w="3175">
            <a:solidFill>
              <a:srgbClr val="FFFFFF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6" name="ICU admission (40-60 min refractory status epilepticus)"/>
          <p:cNvSpPr txBox="1"/>
          <p:nvPr/>
        </p:nvSpPr>
        <p:spPr>
          <a:xfrm>
            <a:off x="17607349" y="1039741"/>
            <a:ext cx="6234241" cy="114897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36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ICU admission (40-60 min refractory status epilepticus)</a:t>
            </a:r>
          </a:p>
        </p:txBody>
      </p:sp>
      <p:sp>
        <p:nvSpPr>
          <p:cNvPr id="187" name="Line"/>
          <p:cNvSpPr/>
          <p:nvPr/>
        </p:nvSpPr>
        <p:spPr>
          <a:xfrm>
            <a:off x="17022609" y="1333418"/>
            <a:ext cx="426723" cy="2"/>
          </a:xfrm>
          <a:prstGeom prst="line">
            <a:avLst/>
          </a:prstGeom>
          <a:ln w="76200">
            <a:solidFill>
              <a:srgbClr val="D4FB79"/>
            </a:solidFill>
            <a:miter lim="400000"/>
            <a:tailEnd type="triangle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88" name="In the ICU, patients will receive general anaesthesia.The three most commonly used anaesthetics are propofol, midazolam, and thiopental sodium.…"/>
          <p:cNvSpPr txBox="1"/>
          <p:nvPr/>
        </p:nvSpPr>
        <p:spPr>
          <a:xfrm>
            <a:off x="17012637" y="2874122"/>
            <a:ext cx="5906232" cy="4563245"/>
          </a:xfrm>
          <a:prstGeom prst="rect">
            <a:avLst/>
          </a:prstGeom>
          <a:ln w="6350">
            <a:solidFill>
              <a:srgbClr val="919191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In the ICU, patients will receive general anaesthesia.The three most commonly used anaesthetics are </a:t>
            </a:r>
            <a:r>
              <a:rPr>
                <a:solidFill>
                  <a:srgbClr val="76D6FF"/>
                </a:solidFill>
              </a:rPr>
              <a:t>propofol</a:t>
            </a:r>
            <a:r>
              <a:t>, </a:t>
            </a:r>
            <a:r>
              <a:rPr>
                <a:solidFill>
                  <a:srgbClr val="76D6FF"/>
                </a:solidFill>
              </a:rPr>
              <a:t>midazolam</a:t>
            </a:r>
            <a:r>
              <a:t>, and </a:t>
            </a:r>
            <a:r>
              <a:rPr>
                <a:solidFill>
                  <a:srgbClr val="76D6FF"/>
                </a:solidFill>
              </a:rPr>
              <a:t>thiopental</a:t>
            </a:r>
            <a:r>
              <a:t> sodium.</a:t>
            </a: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If available, the neurology team will perform </a:t>
            </a:r>
            <a:r>
              <a:rPr>
                <a:solidFill>
                  <a:srgbClr val="76D6FF"/>
                </a:solidFill>
              </a:rPr>
              <a:t>EEG monitoring </a:t>
            </a:r>
            <a:r>
              <a:t>to determine whether their reduced level of consciousness is seizure- or anticonvulsant-related.</a:t>
            </a:r>
          </a:p>
        </p:txBody>
      </p:sp>
      <p:sp>
        <p:nvSpPr>
          <p:cNvPr id="189" name="Line"/>
          <p:cNvSpPr/>
          <p:nvPr/>
        </p:nvSpPr>
        <p:spPr>
          <a:xfrm flipH="1" flipV="1">
            <a:off x="1098441" y="11359674"/>
            <a:ext cx="22187119" cy="2"/>
          </a:xfrm>
          <a:prstGeom prst="line">
            <a:avLst/>
          </a:prstGeom>
          <a:ln w="3175">
            <a:solidFill>
              <a:srgbClr val="FFFFFF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Note the time and give first aid to people with tonic clonic seizure in community…"/>
          <p:cNvSpPr txBox="1"/>
          <p:nvPr/>
        </p:nvSpPr>
        <p:spPr>
          <a:xfrm>
            <a:off x="922594" y="2240162"/>
            <a:ext cx="10207374" cy="8627245"/>
          </a:xfrm>
          <a:prstGeom prst="rect">
            <a:avLst/>
          </a:prstGeom>
          <a:ln w="6350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D4FB79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Note the time</a:t>
            </a:r>
            <a:r>
              <a:rPr>
                <a:solidFill>
                  <a:srgbClr val="FFFFFF"/>
                </a:solidFill>
              </a:rPr>
              <a:t> and give first aid to people with tonic clonic seizure in community </a:t>
            </a:r>
            <a:endParaRPr>
              <a:solidFill>
                <a:srgbClr val="FFFFFF"/>
              </a:solidFill>
            </a:endParaR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Benzodiazepines 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Primary option 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midazolam: 10 mg </a:t>
            </a:r>
            <a:r>
              <a:rPr>
                <a:solidFill>
                  <a:srgbClr val="D4FB79"/>
                </a:solidFill>
              </a:rPr>
              <a:t>buccally</a:t>
            </a:r>
            <a:r>
              <a:t> as a single dose initially, repeat dose after 10 minutes if required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Secondary option 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diazepam: 10-20 mg </a:t>
            </a:r>
            <a:r>
              <a:rPr>
                <a:solidFill>
                  <a:srgbClr val="D4FB79"/>
                </a:solidFill>
              </a:rPr>
              <a:t>rectally</a:t>
            </a:r>
            <a:r>
              <a:t> as a single dose initially, repeat dose after 15 minutes if required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OR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lorazepam: 4 mg </a:t>
            </a:r>
            <a:r>
              <a:rPr>
                <a:solidFill>
                  <a:srgbClr val="D4FB79"/>
                </a:solidFill>
              </a:rPr>
              <a:t>intravenously</a:t>
            </a:r>
            <a:r>
              <a:t> as a single dose initially, repeat dose after 10-20 minutes if required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If facilities available give supportive care as needed (Secure the </a:t>
            </a:r>
            <a:r>
              <a:rPr>
                <a:solidFill>
                  <a:srgbClr val="D4FB79"/>
                </a:solidFill>
              </a:rPr>
              <a:t>airway</a:t>
            </a:r>
            <a:r>
              <a:t>: consider a nasopharyngeal airway  and Give high-concentration </a:t>
            </a:r>
            <a:r>
              <a:rPr>
                <a:solidFill>
                  <a:srgbClr val="D4FB79"/>
                </a:solidFill>
              </a:rPr>
              <a:t>oxygen</a:t>
            </a:r>
            <a:r>
              <a:t>.)</a:t>
            </a: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marL="355600" indent="-355600" algn="l">
              <a:buSzPct val="40000"/>
              <a:buBlip>
                <a:blip r:embed="rId2"/>
              </a:buBlip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Consider transferring  to hospital </a:t>
            </a:r>
          </a:p>
        </p:txBody>
      </p:sp>
      <p:sp>
        <p:nvSpPr>
          <p:cNvPr id="192" name="Convulsive status epilepticus in community"/>
          <p:cNvSpPr txBox="1"/>
          <p:nvPr/>
        </p:nvSpPr>
        <p:spPr>
          <a:xfrm>
            <a:off x="896557" y="1242871"/>
            <a:ext cx="11148691" cy="7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Convulsive status epilepticus in community </a:t>
            </a:r>
          </a:p>
        </p:txBody>
      </p:sp>
      <p:sp>
        <p:nvSpPr>
          <p:cNvPr id="193" name="refer to neurology…"/>
          <p:cNvSpPr txBox="1"/>
          <p:nvPr/>
        </p:nvSpPr>
        <p:spPr>
          <a:xfrm>
            <a:off x="12030933" y="2341314"/>
            <a:ext cx="11329560" cy="2937645"/>
          </a:xfrm>
          <a:prstGeom prst="rect">
            <a:avLst/>
          </a:prstGeom>
          <a:ln w="6350">
            <a:solidFill>
              <a:srgbClr val="929292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refer to neurology</a:t>
            </a: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Refer the patient to the neurology team for specialist clinical assessment and management.</a:t>
            </a:r>
            <a:r>
              <a:rPr>
                <a:solidFill>
                  <a:srgbClr val="C50084"/>
                </a:solidFill>
              </a:rPr>
              <a:t> </a:t>
            </a:r>
            <a:endParaRPr>
              <a:solidFill>
                <a:srgbClr val="C50084"/>
              </a:solidFill>
            </a:endParaRPr>
          </a:p>
          <a:p>
            <a:pPr algn="l">
              <a:defRPr sz="2800">
                <a:solidFill>
                  <a:srgbClr val="C50084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</a:p>
          <a:p>
            <a:pPr algn="l">
              <a:defRPr sz="28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pPr>
            <a:r>
              <a:t>Be aware that non-convulsive status epilepticus can follow convulsive status epilepticus</a:t>
            </a:r>
          </a:p>
        </p:txBody>
      </p:sp>
      <p:sp>
        <p:nvSpPr>
          <p:cNvPr id="194" name="Non convulsive Status Epilepticus"/>
          <p:cNvSpPr txBox="1"/>
          <p:nvPr/>
        </p:nvSpPr>
        <p:spPr>
          <a:xfrm>
            <a:off x="12144771" y="1242871"/>
            <a:ext cx="8175630" cy="7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defRPr sz="4400">
                <a:solidFill>
                  <a:srgbClr val="FFFFFF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/>
            <a:r>
              <a:t>Non convulsive Status Epilepticus </a:t>
            </a:r>
          </a:p>
        </p:txBody>
      </p:sp>
      <p:sp>
        <p:nvSpPr>
          <p:cNvPr id="195" name="Line"/>
          <p:cNvSpPr/>
          <p:nvPr/>
        </p:nvSpPr>
        <p:spPr>
          <a:xfrm>
            <a:off x="12027758" y="5664541"/>
            <a:ext cx="11335910" cy="2"/>
          </a:xfrm>
          <a:prstGeom prst="line">
            <a:avLst/>
          </a:prstGeom>
          <a:ln w="25400">
            <a:solidFill>
              <a:srgbClr val="919191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96" name="Line"/>
          <p:cNvSpPr/>
          <p:nvPr/>
        </p:nvSpPr>
        <p:spPr>
          <a:xfrm flipV="1">
            <a:off x="11411504" y="1490792"/>
            <a:ext cx="3" cy="9373036"/>
          </a:xfrm>
          <a:prstGeom prst="line">
            <a:avLst/>
          </a:prstGeom>
          <a:ln w="25400">
            <a:solidFill>
              <a:srgbClr val="919191"/>
            </a:solidFill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references…"/>
          <p:cNvSpPr txBox="1"/>
          <p:nvPr/>
        </p:nvSpPr>
        <p:spPr>
          <a:xfrm>
            <a:off x="1001387" y="2662002"/>
            <a:ext cx="14366970" cy="6985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480000" indent="-480000" algn="l" defTabSz="457200">
              <a:spcBef>
                <a:spcPts val="1200"/>
              </a:spcBef>
              <a:defRPr b="1" sz="46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references </a:t>
            </a:r>
          </a:p>
          <a:p>
            <a:pPr marL="241300" indent="-241300" algn="l" defTabSz="457200">
              <a:spcBef>
                <a:spcPts val="1200"/>
              </a:spcBef>
              <a:buSzPct val="123000"/>
              <a:buFont typeface="Times Roman"/>
              <a:buChar char="✓"/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241300" indent="-241300" algn="l" defTabSz="457200">
              <a:spcBef>
                <a:spcPts val="1200"/>
              </a:spcBef>
              <a:buSzPct val="123000"/>
              <a:buFont typeface="Times Roman"/>
              <a:buChar char="✓"/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Lado, F., &amp; MoshÃ©, S. (2008, October). How do seizures stop? Retrieved July 13, 2021, from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2" invalidUrl="" action="" tgtFrame="" tooltip="" history="1" highlightClick="0" endSnd="0"/>
              </a:rPr>
              <a:t>https://www.ncbi.nlm.nih.gov/pmc/articles/PMC2738747/</a:t>
            </a:r>
          </a:p>
          <a:p>
            <a:pPr marL="480000" indent="-480000" algn="l" defTabSz="457200">
              <a:spcBef>
                <a:spcPts val="1200"/>
              </a:spcBef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241300" indent="-241300" algn="l" defTabSz="457200">
              <a:spcBef>
                <a:spcPts val="1200"/>
              </a:spcBef>
              <a:buSzPct val="123000"/>
              <a:buFont typeface="Times Roman"/>
              <a:buChar char="✓"/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Laing, J., Lawn, N., Perucca, P., Kwan, P., &amp; O'Brien, T. (2020, December 01). Continuous EEG use and status epilepticus treatment in Australasia: A Practice survey of Australian and New Zealand epileptologists. Retrieved July 13, 2021, from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3" invalidUrl="" action="" tgtFrame="" tooltip="" history="1" highlightClick="0" endSnd="0"/>
              </a:rPr>
              <a:t>https://neurologyopen.bmj.com/content/2/2/e000102</a:t>
            </a:r>
          </a:p>
          <a:p>
            <a:pPr marL="480000" indent="-480000" algn="l" defTabSz="457200">
              <a:spcBef>
                <a:spcPts val="1200"/>
              </a:spcBef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241300" indent="-241300" algn="l" defTabSz="457200">
              <a:spcBef>
                <a:spcPts val="1200"/>
              </a:spcBef>
              <a:buSzPct val="123000"/>
              <a:buFont typeface="Times Roman"/>
              <a:buChar char="✓"/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Subscription required. (n.d.). Retrieved July 13, 2021, from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4" invalidUrl="" action="" tgtFrame="" tooltip="" history="1" highlightClick="0" endSnd="0"/>
              </a:rPr>
              <a:t>https://bestpractice.bmj.com/topics/en-gb/3000127/treatment-algorithm</a:t>
            </a:r>
          </a:p>
          <a:p>
            <a:pPr marL="480000" indent="-480000" algn="l" defTabSz="457200">
              <a:spcBef>
                <a:spcPts val="1200"/>
              </a:spcBef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marL="241300" indent="-241300" algn="l" defTabSz="457200">
              <a:spcBef>
                <a:spcPts val="1200"/>
              </a:spcBef>
              <a:buSzPct val="123000"/>
              <a:buFont typeface="Times Roman"/>
              <a:buChar char="✓"/>
              <a:defRPr sz="2500">
                <a:solidFill>
                  <a:srgbClr val="FFFFFF"/>
                </a:solidFill>
                <a:latin typeface="Times Roman"/>
                <a:ea typeface="Times Roman"/>
                <a:cs typeface="Times Roman"/>
                <a:sym typeface="Times Roman"/>
              </a:defRPr>
            </a:pPr>
            <a:r>
              <a:t>Wylie, T. (2021, May 19). Status epilepticus. Retrieved July 13, 2021, from </a:t>
            </a:r>
            <a:r>
              <a:rPr u="sng">
                <a:solidFill>
                  <a:srgbClr val="0000FF"/>
                </a:solidFill>
                <a:uFill>
                  <a:solidFill>
                    <a:srgbClr val="0000FF"/>
                  </a:solidFill>
                </a:uFill>
                <a:hlinkClick r:id="rId5" invalidUrl="" action="" tgtFrame="" tooltip="" history="1" highlightClick="0" endSnd="0"/>
              </a:rPr>
              <a:t>https://www.ncbi.nlm.nih.gov/books/NBK430686/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000000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"/>
        <a:ea typeface="Helvetica"/>
        <a:cs typeface="Helvetica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