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80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00FF00"/>
    <a:srgbClr val="D13FD4"/>
    <a:srgbClr val="3F0332"/>
    <a:srgbClr val="1202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F5F9A4-27D2-4ED4-A686-2C3FD71A5D89}" type="datetimeFigureOut">
              <a:rPr lang="en-US" smtClean="0"/>
              <a:t>13-Apr-20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B8D7B-966C-4D37-85AE-96A3BBE8B8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829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Tuesday 14. April. 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Qais Afar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DE98-8756-4352-9ED1-3D1B5A435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562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Tuesday 14. April. 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Qais Afar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DE98-8756-4352-9ED1-3D1B5A435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90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Tuesday 14. April. 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Qais Afar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DE98-8756-4352-9ED1-3D1B5A435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946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Tuesday 14. April. 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Qais Afar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DE98-8756-4352-9ED1-3D1B5A435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706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Tuesday 14. April. 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Qais Afar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DE98-8756-4352-9ED1-3D1B5A435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557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Tuesday 14. April. 2020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Qais Afar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DE98-8756-4352-9ED1-3D1B5A435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73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Tuesday 14. April. 2020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Qais Afar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DE98-8756-4352-9ED1-3D1B5A435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984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Tuesday 14. April. 2020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Qais Afar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DE98-8756-4352-9ED1-3D1B5A435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213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Tuesday 14. April. 2020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Qais Afar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DE98-8756-4352-9ED1-3D1B5A435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903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Tuesday 14. April. 2020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Qais Afar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DE98-8756-4352-9ED1-3D1B5A435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394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Tuesday 14. April. 2020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Qais Afar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DE98-8756-4352-9ED1-3D1B5A435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062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Tuesday 14. April. 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Dr. Aiman Qais Afar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3CDE98-8756-4352-9ED1-3D1B5A435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562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5000" y="1155680"/>
            <a:ext cx="8610600" cy="3416320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3600" b="1" i="1" dirty="0">
                <a:solidFill>
                  <a:srgbClr val="FF0000"/>
                </a:solidFill>
                <a:latin typeface="Candara" pitchFamily="34" charset="0"/>
              </a:rPr>
              <a:t>INTRODUCTION TO </a:t>
            </a:r>
            <a:r>
              <a:rPr lang="en-US" sz="3600" b="1" i="1" dirty="0" smtClean="0">
                <a:solidFill>
                  <a:srgbClr val="FF0000"/>
                </a:solidFill>
                <a:latin typeface="Candara" pitchFamily="34" charset="0"/>
              </a:rPr>
              <a:t>NERVUOS SYSTEM /1</a:t>
            </a:r>
            <a:endParaRPr lang="en-US" sz="3600" b="1" i="1" dirty="0">
              <a:solidFill>
                <a:srgbClr val="FF0000"/>
              </a:solidFill>
              <a:latin typeface="Candara" pitchFamily="34" charset="0"/>
            </a:endParaRPr>
          </a:p>
          <a:p>
            <a:pPr algn="ctr" rtl="0"/>
            <a:endParaRPr lang="en-US" sz="3600" b="1" i="1" dirty="0">
              <a:solidFill>
                <a:schemeClr val="tx2">
                  <a:lumMod val="60000"/>
                  <a:lumOff val="40000"/>
                </a:schemeClr>
              </a:solidFill>
              <a:latin typeface="Candara" pitchFamily="34" charset="0"/>
            </a:endParaRPr>
          </a:p>
          <a:p>
            <a:pPr algn="ctr"/>
            <a:r>
              <a:rPr lang="en-US" sz="3600" b="1" i="1" dirty="0">
                <a:solidFill>
                  <a:srgbClr val="0000FF"/>
                </a:solidFill>
                <a:latin typeface="Candara" pitchFamily="34" charset="0"/>
              </a:rPr>
              <a:t>Dr. Aiman Q. Afar</a:t>
            </a:r>
          </a:p>
          <a:p>
            <a:pPr algn="ctr"/>
            <a:r>
              <a:rPr lang="en-US" sz="3600" b="1" i="1" dirty="0">
                <a:solidFill>
                  <a:srgbClr val="00FF00"/>
                </a:solidFill>
                <a:latin typeface="Candara" pitchFamily="34" charset="0"/>
              </a:rPr>
              <a:t>Surgical Anatomist</a:t>
            </a:r>
          </a:p>
          <a:p>
            <a:pPr algn="ctr"/>
            <a:endParaRPr lang="en-US" sz="3600" b="1" i="1" dirty="0">
              <a:solidFill>
                <a:srgbClr val="FF0000"/>
              </a:solidFill>
              <a:latin typeface="Candara" pitchFamily="34" charset="0"/>
            </a:endParaRPr>
          </a:p>
          <a:p>
            <a:pPr algn="ctr"/>
            <a:r>
              <a:rPr lang="en-US" sz="3600" b="1" i="1" dirty="0">
                <a:solidFill>
                  <a:srgbClr val="0000FF"/>
                </a:solidFill>
                <a:latin typeface="Candara" pitchFamily="34" charset="0"/>
              </a:rPr>
              <a:t>College of Medicine / University of  Mutah</a:t>
            </a:r>
            <a:endParaRPr lang="ar-IQ" sz="3600" b="1" i="1" dirty="0">
              <a:solidFill>
                <a:srgbClr val="0000FF"/>
              </a:solidFill>
              <a:latin typeface="Candara" pitchFamily="34" charset="0"/>
            </a:endParaRP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343400" y="5257801"/>
            <a:ext cx="3958952" cy="365125"/>
          </a:xfrm>
        </p:spPr>
        <p:txBody>
          <a:bodyPr/>
          <a:lstStyle/>
          <a:p>
            <a:r>
              <a:rPr lang="en-US" sz="2800" b="1" i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Tuesday 14. April. 2020</a:t>
            </a:r>
            <a:endParaRPr lang="en-US" sz="2800" b="1" i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DE98-8756-4352-9ED1-3D1B5A4358A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901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4117" y="680838"/>
            <a:ext cx="118356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Along the entire length of the spinal cord,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31 </a:t>
            </a:r>
            <a:r>
              <a:rPr lang="en-US" sz="24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pairs of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spinal nerves </a:t>
            </a: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are attached by the </a:t>
            </a:r>
            <a:r>
              <a:rPr lang="en-US" sz="2400" b="1" dirty="0">
                <a:solidFill>
                  <a:srgbClr val="0070C0"/>
                </a:solidFill>
                <a:latin typeface="Candara" panose="020E0502030303020204" pitchFamily="34" charset="0"/>
              </a:rPr>
              <a:t>anterior or </a:t>
            </a:r>
            <a:r>
              <a:rPr lang="en-US" sz="2400" b="1" dirty="0" smtClean="0">
                <a:solidFill>
                  <a:srgbClr val="0070C0"/>
                </a:solidFill>
                <a:latin typeface="Candara" panose="020E0502030303020204" pitchFamily="34" charset="0"/>
              </a:rPr>
              <a:t>motor roots </a:t>
            </a: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and the </a:t>
            </a:r>
            <a:r>
              <a:rPr lang="en-US" sz="2400" b="1" dirty="0">
                <a:solidFill>
                  <a:srgbClr val="0070C0"/>
                </a:solidFill>
                <a:latin typeface="Candara" panose="020E0502030303020204" pitchFamily="34" charset="0"/>
              </a:rPr>
              <a:t>posterior or sensory </a:t>
            </a:r>
            <a:r>
              <a:rPr lang="en-US" sz="2400" b="1" dirty="0" smtClean="0">
                <a:solidFill>
                  <a:srgbClr val="0070C0"/>
                </a:solidFill>
                <a:latin typeface="Candara" panose="020E0502030303020204" pitchFamily="34" charset="0"/>
              </a:rPr>
              <a:t>roots</a:t>
            </a:r>
            <a:r>
              <a:rPr lang="en-US" sz="2400" dirty="0" smtClean="0">
                <a:solidFill>
                  <a:srgbClr val="231F20"/>
                </a:solidFill>
                <a:latin typeface="Candara" panose="020E0502030303020204" pitchFamily="34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98031" y="5965939"/>
            <a:ext cx="119153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Each </a:t>
            </a:r>
            <a:r>
              <a:rPr lang="en-US" sz="2400" b="1" dirty="0">
                <a:solidFill>
                  <a:srgbClr val="0070C0"/>
                </a:solidFill>
                <a:latin typeface="Candara" panose="020E0502030303020204" pitchFamily="34" charset="0"/>
              </a:rPr>
              <a:t>posterior nerve root </a:t>
            </a: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possesses a </a:t>
            </a:r>
            <a:r>
              <a:rPr lang="en-US" sz="2400" b="1" dirty="0">
                <a:solidFill>
                  <a:srgbClr val="C00000"/>
                </a:solidFill>
                <a:latin typeface="Candara" panose="020E0502030303020204" pitchFamily="34" charset="0"/>
              </a:rPr>
              <a:t>posterior root ganglion</a:t>
            </a: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, </a:t>
            </a:r>
            <a:r>
              <a:rPr lang="en-US" sz="2400" dirty="0" smtClean="0">
                <a:solidFill>
                  <a:srgbClr val="231F20"/>
                </a:solidFill>
                <a:latin typeface="Candara" panose="020E0502030303020204" pitchFamily="34" charset="0"/>
              </a:rPr>
              <a:t>the cells </a:t>
            </a: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of which give rise to peripheral and central </a:t>
            </a:r>
            <a:r>
              <a:rPr lang="en-US" sz="2400" dirty="0" smtClean="0">
                <a:solidFill>
                  <a:srgbClr val="231F20"/>
                </a:solidFill>
                <a:latin typeface="Candara" panose="020E0502030303020204" pitchFamily="34" charset="0"/>
              </a:rPr>
              <a:t>nerve fibers</a:t>
            </a: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.</a:t>
            </a:r>
            <a:endParaRPr lang="en-US" sz="2400" dirty="0">
              <a:latin typeface="Candara" panose="020E0502030303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4170" y="118416"/>
            <a:ext cx="2194832" cy="584775"/>
          </a:xfrm>
          <a:prstGeom prst="rect">
            <a:avLst/>
          </a:prstGeom>
          <a:ln w="7620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ndara" panose="020E0502030303020204" pitchFamily="34" charset="0"/>
              </a:rPr>
              <a:t>Spinal Cord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9274" y="1619252"/>
            <a:ext cx="5580182" cy="4121599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-56717" y="4741111"/>
            <a:ext cx="65841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rgbClr val="C00000"/>
                </a:solidFill>
                <a:latin typeface="Candara" panose="020E0502030303020204" pitchFamily="34" charset="0"/>
              </a:rPr>
              <a:t>Each root </a:t>
            </a: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is attached to the cord by a </a:t>
            </a:r>
            <a:r>
              <a:rPr lang="en-US" sz="2400" b="1" dirty="0">
                <a:solidFill>
                  <a:srgbClr val="231F20"/>
                </a:solidFill>
                <a:latin typeface="Candara" panose="020E0502030303020204" pitchFamily="34" charset="0"/>
              </a:rPr>
              <a:t>series of rootlets</a:t>
            </a: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, which extend the whole length of the corresponding </a:t>
            </a:r>
            <a:r>
              <a:rPr lang="en-US" sz="2400" b="1" dirty="0">
                <a:solidFill>
                  <a:srgbClr val="C00000"/>
                </a:solidFill>
                <a:latin typeface="Candara" panose="020E0502030303020204" pitchFamily="34" charset="0"/>
              </a:rPr>
              <a:t>segment of the cord</a:t>
            </a: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651" y="1633320"/>
            <a:ext cx="5715000" cy="3000375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  <p:sp>
        <p:nvSpPr>
          <p:cNvPr id="13" name="Date Placeholder 2"/>
          <p:cNvSpPr txBox="1">
            <a:spLocks/>
          </p:cNvSpPr>
          <p:nvPr/>
        </p:nvSpPr>
        <p:spPr>
          <a:xfrm>
            <a:off x="6795640" y="637029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Tuesday 14. April. 2020</a:t>
            </a:r>
            <a:endParaRPr lang="en-US" b="1" i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14" name="Footer Placeholder 8"/>
          <p:cNvSpPr txBox="1">
            <a:spLocks/>
          </p:cNvSpPr>
          <p:nvPr/>
        </p:nvSpPr>
        <p:spPr>
          <a:xfrm>
            <a:off x="7599227" y="637029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smtClean="0">
                <a:solidFill>
                  <a:srgbClr val="FF0000"/>
                </a:solidFill>
                <a:latin typeface="Candara" panose="020E0502030303020204" pitchFamily="34" charset="0"/>
              </a:rPr>
              <a:t>Dr. Aiman Qais Afar</a:t>
            </a:r>
            <a:endParaRPr lang="en-US" b="1" i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15" name="Slide Number Placeholder 9"/>
          <p:cNvSpPr txBox="1">
            <a:spLocks/>
          </p:cNvSpPr>
          <p:nvPr/>
        </p:nvSpPr>
        <p:spPr>
          <a:xfrm>
            <a:off x="8873839" y="637029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3CDE98-8756-4352-9ED1-3D1B5A4358AD}" type="slidenum">
              <a:rPr lang="en-US" b="1" i="1" smtClean="0">
                <a:solidFill>
                  <a:srgbClr val="FF0000"/>
                </a:solidFill>
                <a:latin typeface="Candara" panose="020E0502030303020204" pitchFamily="34" charset="0"/>
              </a:rPr>
              <a:pPr/>
              <a:t>10</a:t>
            </a:fld>
            <a:endParaRPr lang="en-US" b="1" i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604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4169" y="839933"/>
            <a:ext cx="117411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The spinal cord is composed of </a:t>
            </a:r>
            <a:r>
              <a:rPr lang="en-US" sz="2400" b="1" dirty="0">
                <a:solidFill>
                  <a:srgbClr val="C00000"/>
                </a:solidFill>
                <a:latin typeface="Candara" panose="020E0502030303020204" pitchFamily="34" charset="0"/>
              </a:rPr>
              <a:t>an inner core of </a:t>
            </a:r>
            <a:r>
              <a:rPr lang="en-US" sz="2400" b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gray matter</a:t>
            </a: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, which is surrounded by an </a:t>
            </a:r>
            <a:r>
              <a:rPr lang="en-US" sz="2400" b="1" dirty="0">
                <a:solidFill>
                  <a:srgbClr val="C00000"/>
                </a:solidFill>
                <a:latin typeface="Candara" panose="020E0502030303020204" pitchFamily="34" charset="0"/>
              </a:rPr>
              <a:t>outer covering </a:t>
            </a:r>
            <a:r>
              <a:rPr lang="en-US" sz="2400" b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of white </a:t>
            </a:r>
            <a:r>
              <a:rPr lang="en-US" sz="2400" b="1" dirty="0">
                <a:solidFill>
                  <a:srgbClr val="C00000"/>
                </a:solidFill>
                <a:latin typeface="Candara" panose="020E0502030303020204" pitchFamily="34" charset="0"/>
              </a:rPr>
              <a:t>matter</a:t>
            </a: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. </a:t>
            </a:r>
            <a:endParaRPr lang="en-US" sz="2400" dirty="0">
              <a:latin typeface="Candara" panose="020E0502030303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4170" y="118416"/>
            <a:ext cx="3950120" cy="584775"/>
          </a:xfrm>
          <a:prstGeom prst="rect">
            <a:avLst/>
          </a:prstGeom>
          <a:ln w="7620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ndara" panose="020E0502030303020204" pitchFamily="34" charset="0"/>
              </a:rPr>
              <a:t>Spinal </a:t>
            </a:r>
            <a:r>
              <a:rPr lang="en-US" sz="32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Cord Structure</a:t>
            </a:r>
            <a:endParaRPr lang="en-US" sz="3200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4169" y="1807672"/>
            <a:ext cx="4894009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>
                <a:solidFill>
                  <a:srgbClr val="C00000"/>
                </a:solidFill>
                <a:latin typeface="Candara" panose="020E0502030303020204" pitchFamily="34" charset="0"/>
              </a:rPr>
              <a:t>The gray matter </a:t>
            </a: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is seen on cross section as an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H-shaped pillar </a:t>
            </a: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with </a:t>
            </a:r>
            <a:r>
              <a:rPr lang="en-US" sz="2400" b="1" dirty="0">
                <a:solidFill>
                  <a:srgbClr val="0070C0"/>
                </a:solidFill>
                <a:latin typeface="Candara" panose="020E0502030303020204" pitchFamily="34" charset="0"/>
              </a:rPr>
              <a:t>anterior </a:t>
            </a: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and </a:t>
            </a:r>
            <a:r>
              <a:rPr lang="en-US" sz="2400" b="1" dirty="0">
                <a:solidFill>
                  <a:srgbClr val="0070C0"/>
                </a:solidFill>
                <a:latin typeface="Candara" panose="020E0502030303020204" pitchFamily="34" charset="0"/>
              </a:rPr>
              <a:t>posterior</a:t>
            </a: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 gray </a:t>
            </a:r>
            <a:r>
              <a:rPr lang="en-US" sz="2400" b="1" dirty="0">
                <a:solidFill>
                  <a:srgbClr val="0070C0"/>
                </a:solidFill>
                <a:latin typeface="Candara" panose="020E0502030303020204" pitchFamily="34" charset="0"/>
              </a:rPr>
              <a:t>columns</a:t>
            </a: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, </a:t>
            </a:r>
            <a:r>
              <a:rPr lang="en-US" sz="2400" b="1" dirty="0">
                <a:solidFill>
                  <a:srgbClr val="0070C0"/>
                </a:solidFill>
                <a:latin typeface="Candara" panose="020E0502030303020204" pitchFamily="34" charset="0"/>
              </a:rPr>
              <a:t>or horns</a:t>
            </a: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, united by a </a:t>
            </a:r>
            <a:r>
              <a:rPr lang="en-US" sz="2400" b="1" dirty="0">
                <a:solidFill>
                  <a:srgbClr val="C00000"/>
                </a:solidFill>
                <a:latin typeface="Candara" panose="020E0502030303020204" pitchFamily="34" charset="0"/>
              </a:rPr>
              <a:t>thin gray commissure </a:t>
            </a: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containing </a:t>
            </a:r>
            <a:r>
              <a:rPr lang="en-US" sz="2400" b="1" dirty="0">
                <a:solidFill>
                  <a:srgbClr val="231F20"/>
                </a:solidFill>
                <a:latin typeface="Candara" panose="020E0502030303020204" pitchFamily="34" charset="0"/>
              </a:rPr>
              <a:t>the small central canal. </a:t>
            </a:r>
            <a:endParaRPr lang="en-US" sz="2400" b="1" dirty="0" smtClean="0">
              <a:solidFill>
                <a:srgbClr val="231F20"/>
              </a:solidFill>
              <a:latin typeface="Candara" panose="020E0502030303020204" pitchFamily="34" charset="0"/>
            </a:endParaRPr>
          </a:p>
          <a:p>
            <a:pPr lvl="0"/>
            <a:endParaRPr lang="en-US" sz="2400" dirty="0">
              <a:solidFill>
                <a:srgbClr val="231F20"/>
              </a:solidFill>
              <a:latin typeface="Candara" panose="020E0502030303020204" pitchFamily="34" charset="0"/>
            </a:endParaRPr>
          </a:p>
          <a:p>
            <a:pPr lvl="0"/>
            <a:endParaRPr lang="en-US" sz="2400" dirty="0" smtClean="0">
              <a:solidFill>
                <a:srgbClr val="231F20"/>
              </a:solidFill>
              <a:latin typeface="Candara" panose="020E0502030303020204" pitchFamily="34" charset="0"/>
            </a:endParaRPr>
          </a:p>
          <a:p>
            <a:pPr lvl="0"/>
            <a:endParaRPr lang="en-US" sz="2400" dirty="0">
              <a:solidFill>
                <a:srgbClr val="231F20"/>
              </a:solidFill>
              <a:latin typeface="Candara" panose="020E0502030303020204" pitchFamily="34" charset="0"/>
            </a:endParaRPr>
          </a:p>
          <a:p>
            <a:pPr lvl="0"/>
            <a:r>
              <a:rPr lang="en-US" sz="2400" b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The </a:t>
            </a:r>
            <a:r>
              <a:rPr lang="en-US" sz="2400" b="1" dirty="0">
                <a:solidFill>
                  <a:srgbClr val="C00000"/>
                </a:solidFill>
                <a:latin typeface="Candara" panose="020E0502030303020204" pitchFamily="34" charset="0"/>
              </a:rPr>
              <a:t>white matter</a:t>
            </a: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, for purposes of description, is divided into </a:t>
            </a:r>
            <a:r>
              <a:rPr lang="en-US" sz="2400" b="1" dirty="0">
                <a:solidFill>
                  <a:srgbClr val="7030A0"/>
                </a:solidFill>
                <a:latin typeface="Candara" panose="020E0502030303020204" pitchFamily="34" charset="0"/>
              </a:rPr>
              <a:t>anterior, lateral, and posterior white columns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8178" y="2213716"/>
            <a:ext cx="6973765" cy="3987726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2071259" y="6356350"/>
            <a:ext cx="2743200" cy="365125"/>
          </a:xfrm>
        </p:spPr>
        <p:txBody>
          <a:bodyPr/>
          <a:lstStyle/>
          <a:p>
            <a:r>
              <a:rPr lang="en-US" b="1" i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Tuesday 14. April. 2020</a:t>
            </a:r>
            <a:endParaRPr lang="en-US" b="1" i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5523601" y="6350049"/>
            <a:ext cx="4114800" cy="365125"/>
          </a:xfrm>
        </p:spPr>
        <p:txBody>
          <a:bodyPr/>
          <a:lstStyle/>
          <a:p>
            <a:r>
              <a:rPr lang="en-US" b="1" i="1" smtClean="0">
                <a:solidFill>
                  <a:srgbClr val="FF0000"/>
                </a:solidFill>
                <a:latin typeface="Candara" panose="020E0502030303020204" pitchFamily="34" charset="0"/>
              </a:rPr>
              <a:t>Dr. Aiman Qais Afar</a:t>
            </a:r>
            <a:endParaRPr lang="en-US" b="1" i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DE98-8756-4352-9ED1-3D1B5A4358AD}" type="slidenum">
              <a:rPr lang="en-US" b="1" i="1" smtClean="0">
                <a:solidFill>
                  <a:srgbClr val="FF0000"/>
                </a:solidFill>
                <a:latin typeface="Candara" panose="020E0502030303020204" pitchFamily="34" charset="0"/>
              </a:rPr>
              <a:t>11</a:t>
            </a:fld>
            <a:endParaRPr lang="en-US" b="1" i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123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3268" y="113201"/>
            <a:ext cx="1119217" cy="584775"/>
          </a:xfrm>
          <a:prstGeom prst="rect">
            <a:avLst/>
          </a:prstGeom>
          <a:ln w="7620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ndara" panose="020E0502030303020204" pitchFamily="34" charset="0"/>
              </a:rPr>
              <a:t>Brain</a:t>
            </a:r>
          </a:p>
        </p:txBody>
      </p:sp>
      <p:sp>
        <p:nvSpPr>
          <p:cNvPr id="3" name="Rectangle 2"/>
          <p:cNvSpPr/>
          <p:nvPr/>
        </p:nvSpPr>
        <p:spPr>
          <a:xfrm>
            <a:off x="96978" y="778405"/>
            <a:ext cx="92132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The </a:t>
            </a:r>
            <a:r>
              <a:rPr lang="en-US" sz="2400" dirty="0" smtClean="0">
                <a:solidFill>
                  <a:srgbClr val="231F20"/>
                </a:solidFill>
                <a:latin typeface="Candara" panose="020E0502030303020204" pitchFamily="34" charset="0"/>
              </a:rPr>
              <a:t>brain lies </a:t>
            </a: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in </a:t>
            </a:r>
            <a:r>
              <a:rPr lang="en-US" sz="2400" b="1" dirty="0">
                <a:solidFill>
                  <a:srgbClr val="231F20"/>
                </a:solidFill>
                <a:latin typeface="Candara" panose="020E0502030303020204" pitchFamily="34" charset="0"/>
              </a:rPr>
              <a:t>the cranial cavity </a:t>
            </a: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and </a:t>
            </a:r>
            <a:r>
              <a:rPr lang="en-US" sz="2400" dirty="0" smtClean="0">
                <a:solidFill>
                  <a:srgbClr val="231F20"/>
                </a:solidFill>
                <a:latin typeface="Candara" panose="020E0502030303020204" pitchFamily="34" charset="0"/>
              </a:rPr>
              <a:t>is continuous </a:t>
            </a: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with the spinal cord through the </a:t>
            </a:r>
            <a:r>
              <a:rPr lang="en-US" sz="2400" dirty="0" smtClean="0">
                <a:solidFill>
                  <a:srgbClr val="231F20"/>
                </a:solidFill>
                <a:latin typeface="Candara" panose="020E0502030303020204" pitchFamily="34" charset="0"/>
              </a:rPr>
              <a:t>foramen magnum. It is surrounded </a:t>
            </a: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by the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dura mater, the arachnoid </a:t>
            </a:r>
            <a:r>
              <a:rPr lang="en-US" sz="2400" b="1" dirty="0" smtClean="0">
                <a:solidFill>
                  <a:srgbClr val="0033CC"/>
                </a:solidFill>
                <a:latin typeface="Candara" panose="020E0502030303020204" pitchFamily="34" charset="0"/>
              </a:rPr>
              <a:t>mater, and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the pia mater.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3592" t="16950" r="61181" b="10890"/>
          <a:stretch/>
        </p:blipFill>
        <p:spPr>
          <a:xfrm>
            <a:off x="9417747" y="249375"/>
            <a:ext cx="2414035" cy="6431800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8282" y="3033401"/>
            <a:ext cx="5136297" cy="3201143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81703" y="2427053"/>
            <a:ext cx="387367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These three meninges are </a:t>
            </a:r>
            <a:r>
              <a:rPr lang="en-US" sz="2400" dirty="0" smtClean="0">
                <a:solidFill>
                  <a:srgbClr val="231F20"/>
                </a:solidFill>
                <a:latin typeface="Candara" panose="020E0502030303020204" pitchFamily="34" charset="0"/>
              </a:rPr>
              <a:t>continuous with </a:t>
            </a: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the corresponding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meninges of the </a:t>
            </a:r>
            <a:r>
              <a:rPr lang="en-US" sz="2400" b="1" dirty="0" smtClean="0">
                <a:solidFill>
                  <a:srgbClr val="0033CC"/>
                </a:solidFill>
                <a:latin typeface="Candara" panose="020E0502030303020204" pitchFamily="34" charset="0"/>
              </a:rPr>
              <a:t>spinal cord</a:t>
            </a: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. </a:t>
            </a:r>
            <a:endParaRPr lang="en-US" sz="2400" dirty="0" smtClean="0">
              <a:solidFill>
                <a:srgbClr val="231F20"/>
              </a:solidFill>
              <a:latin typeface="Candara" panose="020E0502030303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400" dirty="0">
              <a:solidFill>
                <a:srgbClr val="231F20"/>
              </a:solidFill>
              <a:latin typeface="Candara" panose="020E0502030303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The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CSF </a:t>
            </a: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surrounds the brain in the </a:t>
            </a:r>
            <a:r>
              <a:rPr lang="en-US" sz="2400" b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subarachnoid space</a:t>
            </a:r>
            <a:r>
              <a:rPr lang="en-US" sz="2400" b="1" dirty="0">
                <a:solidFill>
                  <a:srgbClr val="C00000"/>
                </a:solidFill>
                <a:latin typeface="Candara" panose="020E0502030303020204" pitchFamily="34" charset="0"/>
              </a:rPr>
              <a:t>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i="1" smtClean="0">
                <a:solidFill>
                  <a:srgbClr val="FF0000"/>
                </a:solidFill>
                <a:latin typeface="Candara" panose="020E0502030303020204" pitchFamily="34" charset="0"/>
              </a:rPr>
              <a:t>Tuesday 14. April. 2020</a:t>
            </a:r>
            <a:endParaRPr lang="en-US" b="1" i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i="1" smtClean="0">
                <a:solidFill>
                  <a:srgbClr val="FF0000"/>
                </a:solidFill>
                <a:latin typeface="Candara" panose="020E0502030303020204" pitchFamily="34" charset="0"/>
              </a:rPr>
              <a:t>Dr. Aiman Qais Afar</a:t>
            </a:r>
            <a:endParaRPr lang="en-US" b="1" i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56870" y="6356350"/>
            <a:ext cx="2743200" cy="365125"/>
          </a:xfrm>
        </p:spPr>
        <p:txBody>
          <a:bodyPr/>
          <a:lstStyle/>
          <a:p>
            <a:fld id="{133CDE98-8756-4352-9ED1-3D1B5A4358AD}" type="slidenum">
              <a:rPr lang="en-US" b="1" i="1" smtClean="0">
                <a:solidFill>
                  <a:srgbClr val="FF0000"/>
                </a:solidFill>
                <a:latin typeface="Candara" panose="020E0502030303020204" pitchFamily="34" charset="0"/>
              </a:rPr>
              <a:t>12</a:t>
            </a:fld>
            <a:endParaRPr lang="en-US" b="1" i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70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3268" y="113201"/>
            <a:ext cx="1119217" cy="584775"/>
          </a:xfrm>
          <a:prstGeom prst="rect">
            <a:avLst/>
          </a:prstGeom>
          <a:ln w="7620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ndara" panose="020E0502030303020204" pitchFamily="34" charset="0"/>
              </a:rPr>
              <a:t>Brain</a:t>
            </a:r>
          </a:p>
        </p:txBody>
      </p:sp>
      <p:sp>
        <p:nvSpPr>
          <p:cNvPr id="3" name="Rectangle 2"/>
          <p:cNvSpPr/>
          <p:nvPr/>
        </p:nvSpPr>
        <p:spPr>
          <a:xfrm>
            <a:off x="83114" y="752186"/>
            <a:ext cx="118040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The brain is conventionally divided into </a:t>
            </a:r>
            <a:r>
              <a:rPr lang="en-US" sz="2400" dirty="0" smtClean="0">
                <a:solidFill>
                  <a:srgbClr val="231F20"/>
                </a:solidFill>
                <a:latin typeface="Candara" panose="020E0502030303020204" pitchFamily="34" charset="0"/>
              </a:rPr>
              <a:t>three major </a:t>
            </a: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divisions: </a:t>
            </a:r>
            <a:r>
              <a:rPr lang="en-US" sz="2400" b="1" dirty="0">
                <a:solidFill>
                  <a:srgbClr val="C00000"/>
                </a:solidFill>
                <a:latin typeface="Candara" panose="020E0502030303020204" pitchFamily="34" charset="0"/>
              </a:rPr>
              <a:t>the hindbrain</a:t>
            </a: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, the </a:t>
            </a:r>
            <a:r>
              <a:rPr lang="en-US" sz="2400" b="1" dirty="0">
                <a:solidFill>
                  <a:srgbClr val="C00000"/>
                </a:solidFill>
                <a:latin typeface="Candara" panose="020E0502030303020204" pitchFamily="34" charset="0"/>
              </a:rPr>
              <a:t>midbrain</a:t>
            </a:r>
            <a:r>
              <a:rPr lang="en-US" sz="2400" b="1" dirty="0">
                <a:solidFill>
                  <a:srgbClr val="231F20"/>
                </a:solidFill>
                <a:latin typeface="Candara" panose="020E0502030303020204" pitchFamily="34" charset="0"/>
              </a:rPr>
              <a:t>,</a:t>
            </a: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 </a:t>
            </a:r>
            <a:r>
              <a:rPr lang="en-US" sz="2400" dirty="0" smtClean="0">
                <a:solidFill>
                  <a:srgbClr val="231F20"/>
                </a:solidFill>
                <a:latin typeface="Candara" panose="020E0502030303020204" pitchFamily="34" charset="0"/>
              </a:rPr>
              <a:t>and the </a:t>
            </a:r>
            <a:r>
              <a:rPr lang="en-US" sz="2400" b="1" dirty="0">
                <a:solidFill>
                  <a:srgbClr val="C00000"/>
                </a:solidFill>
                <a:latin typeface="Candara" panose="020E0502030303020204" pitchFamily="34" charset="0"/>
              </a:rPr>
              <a:t>forebrain</a:t>
            </a: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 </a:t>
            </a:r>
            <a:r>
              <a:rPr lang="en-US" sz="2400" b="1" dirty="0">
                <a:solidFill>
                  <a:srgbClr val="231F20"/>
                </a:solidFill>
                <a:latin typeface="Candara" panose="020E0502030303020204" pitchFamily="34" charset="0"/>
              </a:rPr>
              <a:t>in ascending order from the spinal </a:t>
            </a:r>
            <a:r>
              <a:rPr lang="en-US" sz="2400" b="1" dirty="0" smtClean="0">
                <a:solidFill>
                  <a:srgbClr val="231F20"/>
                </a:solidFill>
                <a:latin typeface="Candara" panose="020E0502030303020204" pitchFamily="34" charset="0"/>
              </a:rPr>
              <a:t>cord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b="1" dirty="0" smtClean="0">
                <a:solidFill>
                  <a:srgbClr val="0033CC"/>
                </a:solidFill>
                <a:latin typeface="Candara" panose="020E0502030303020204" pitchFamily="34" charset="0"/>
              </a:rPr>
              <a:t>The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brainstem </a:t>
            </a:r>
            <a:r>
              <a:rPr lang="en-US" sz="2400" b="1" dirty="0">
                <a:solidFill>
                  <a:srgbClr val="231F20"/>
                </a:solidFill>
                <a:latin typeface="Candara" panose="020E0502030303020204" pitchFamily="34" charset="0"/>
              </a:rPr>
              <a:t>(a collective term for </a:t>
            </a:r>
            <a:r>
              <a:rPr lang="en-US" sz="24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the medulla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oblongata, pons, and midbrain</a:t>
            </a:r>
            <a:r>
              <a:rPr lang="en-US" sz="2400" b="1" dirty="0">
                <a:latin typeface="Candara" panose="020E0502030303020204" pitchFamily="34" charset="0"/>
              </a:rPr>
              <a:t>)</a:t>
            </a:r>
            <a:r>
              <a:rPr lang="en-US" sz="2400" dirty="0">
                <a:latin typeface="Candara" panose="020E0502030303020204" pitchFamily="34" charset="0"/>
              </a:rPr>
              <a:t> is what </a:t>
            </a:r>
            <a:r>
              <a:rPr lang="en-US" sz="2400" dirty="0" smtClean="0">
                <a:latin typeface="Candara" panose="020E0502030303020204" pitchFamily="34" charset="0"/>
              </a:rPr>
              <a:t>remains after </a:t>
            </a:r>
            <a:r>
              <a:rPr lang="en-US" sz="2400" dirty="0">
                <a:latin typeface="Candara" panose="020E0502030303020204" pitchFamily="34" charset="0"/>
              </a:rPr>
              <a:t>the cerebral hemispheres and cerebellum </a:t>
            </a:r>
            <a:r>
              <a:rPr lang="en-US" sz="2400" dirty="0" smtClean="0">
                <a:latin typeface="Candara" panose="020E0502030303020204" pitchFamily="34" charset="0"/>
              </a:rPr>
              <a:t>are </a:t>
            </a:r>
            <a:r>
              <a:rPr lang="en-US" sz="2400" dirty="0">
                <a:latin typeface="Candara" panose="020E0502030303020204" pitchFamily="34" charset="0"/>
              </a:rPr>
              <a:t>removed.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0000" y="2343576"/>
            <a:ext cx="5913001" cy="4154207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291" y="2357431"/>
            <a:ext cx="4889915" cy="4107529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94900"/>
            <a:ext cx="2743200" cy="365125"/>
          </a:xfrm>
        </p:spPr>
        <p:txBody>
          <a:bodyPr/>
          <a:lstStyle/>
          <a:p>
            <a:r>
              <a:rPr lang="en-US" b="1" i="1" smtClean="0">
                <a:solidFill>
                  <a:srgbClr val="FF0000"/>
                </a:solidFill>
                <a:latin typeface="Candara" panose="020E0502030303020204" pitchFamily="34" charset="0"/>
              </a:rPr>
              <a:t>Tuesday 14. April. 2020</a:t>
            </a:r>
            <a:endParaRPr lang="en-US" b="1" i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038600" y="6494900"/>
            <a:ext cx="4114800" cy="365125"/>
          </a:xfrm>
        </p:spPr>
        <p:txBody>
          <a:bodyPr/>
          <a:lstStyle/>
          <a:p>
            <a:r>
              <a:rPr lang="en-US" b="1" i="1" smtClean="0">
                <a:solidFill>
                  <a:srgbClr val="FF0000"/>
                </a:solidFill>
                <a:latin typeface="Candara" panose="020E0502030303020204" pitchFamily="34" charset="0"/>
              </a:rPr>
              <a:t>Dr. Aiman Qais Afar</a:t>
            </a:r>
            <a:endParaRPr lang="en-US" b="1" i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610600" y="6483066"/>
            <a:ext cx="2743200" cy="365125"/>
          </a:xfrm>
        </p:spPr>
        <p:txBody>
          <a:bodyPr/>
          <a:lstStyle/>
          <a:p>
            <a:fld id="{133CDE98-8756-4352-9ED1-3D1B5A4358AD}" type="slidenum">
              <a:rPr lang="en-US" b="1" i="1" smtClean="0">
                <a:solidFill>
                  <a:srgbClr val="FF0000"/>
                </a:solidFill>
                <a:latin typeface="Candara" panose="020E0502030303020204" pitchFamily="34" charset="0"/>
              </a:rPr>
              <a:t>13</a:t>
            </a:fld>
            <a:endParaRPr lang="en-US" b="1" i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06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3268" y="113201"/>
            <a:ext cx="1119217" cy="584775"/>
          </a:xfrm>
          <a:prstGeom prst="rect">
            <a:avLst/>
          </a:prstGeom>
          <a:ln w="7620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ndara" panose="020E0502030303020204" pitchFamily="34" charset="0"/>
              </a:rPr>
              <a:t>Brain</a:t>
            </a:r>
          </a:p>
        </p:txBody>
      </p:sp>
      <p:sp>
        <p:nvSpPr>
          <p:cNvPr id="3" name="Rectangle 2"/>
          <p:cNvSpPr/>
          <p:nvPr/>
        </p:nvSpPr>
        <p:spPr>
          <a:xfrm>
            <a:off x="109413" y="807606"/>
            <a:ext cx="1190247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231F20"/>
                </a:solidFill>
                <a:latin typeface="Candara" panose="020E0502030303020204" pitchFamily="34" charset="0"/>
              </a:rPr>
              <a:t>The </a:t>
            </a: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medulla oblongata is conical in shape and </a:t>
            </a:r>
            <a:r>
              <a:rPr lang="en-US" sz="2400" dirty="0" smtClean="0">
                <a:solidFill>
                  <a:srgbClr val="231F20"/>
                </a:solidFill>
                <a:latin typeface="Candara" panose="020E0502030303020204" pitchFamily="34" charset="0"/>
              </a:rPr>
              <a:t>connects </a:t>
            </a:r>
            <a:r>
              <a:rPr lang="en-US" sz="24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the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pons </a:t>
            </a: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superiorly to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the spinal cord </a:t>
            </a:r>
            <a:r>
              <a:rPr lang="en-US" sz="2400" dirty="0" smtClean="0">
                <a:solidFill>
                  <a:srgbClr val="231F20"/>
                </a:solidFill>
                <a:latin typeface="Candara" panose="020E0502030303020204" pitchFamily="34" charset="0"/>
              </a:rPr>
              <a:t>inferiorly. </a:t>
            </a:r>
          </a:p>
          <a:p>
            <a:r>
              <a:rPr lang="en-US" sz="2400" dirty="0" smtClean="0">
                <a:solidFill>
                  <a:srgbClr val="231F20"/>
                </a:solidFill>
                <a:latin typeface="Candara" panose="020E0502030303020204" pitchFamily="34" charset="0"/>
              </a:rPr>
              <a:t>It </a:t>
            </a: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contains many collections of neurons, called nuclei</a:t>
            </a:r>
            <a:r>
              <a:rPr lang="en-US" sz="2400" dirty="0" smtClean="0">
                <a:solidFill>
                  <a:srgbClr val="231F20"/>
                </a:solidFill>
                <a:latin typeface="Candara" panose="020E0502030303020204" pitchFamily="34" charset="0"/>
              </a:rPr>
              <a:t>,</a:t>
            </a:r>
            <a:r>
              <a:rPr lang="en-US" sz="2400" dirty="0">
                <a:latin typeface="Candara" panose="020E0502030303020204" pitchFamily="34" charset="0"/>
              </a:rPr>
              <a:t> and serves as a conduit for ascending and </a:t>
            </a:r>
            <a:r>
              <a:rPr lang="en-US" sz="2400" dirty="0" smtClean="0">
                <a:latin typeface="Candara" panose="020E0502030303020204" pitchFamily="34" charset="0"/>
              </a:rPr>
              <a:t>descending nerve </a:t>
            </a:r>
            <a:r>
              <a:rPr lang="en-US" sz="2400" dirty="0">
                <a:latin typeface="Candara" panose="020E0502030303020204" pitchFamily="34" charset="0"/>
              </a:rPr>
              <a:t>fibers.</a:t>
            </a:r>
          </a:p>
        </p:txBody>
      </p:sp>
      <p:sp>
        <p:nvSpPr>
          <p:cNvPr id="4" name="Rectangle 3"/>
          <p:cNvSpPr/>
          <p:nvPr/>
        </p:nvSpPr>
        <p:spPr>
          <a:xfrm>
            <a:off x="2236830" y="94884"/>
            <a:ext cx="3400290" cy="523220"/>
          </a:xfrm>
          <a:prstGeom prst="rect">
            <a:avLst/>
          </a:prstGeom>
          <a:ln w="76200">
            <a:solidFill>
              <a:srgbClr val="0033CC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Medulla Oblongata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5041" y="2140533"/>
            <a:ext cx="4899138" cy="4237754"/>
          </a:xfrm>
          <a:prstGeom prst="rect">
            <a:avLst/>
          </a:prstGeom>
          <a:ln w="76200">
            <a:solidFill>
              <a:srgbClr val="0033CC"/>
            </a:solidFill>
          </a:ln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370205"/>
            <a:ext cx="2743200" cy="365125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  <a:latin typeface="Candara" panose="020E0502030303020204" pitchFamily="34" charset="0"/>
              </a:rPr>
              <a:t>Tuesday 14. April. 2020</a:t>
            </a:r>
            <a:endParaRPr lang="en-US" b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038600" y="6370205"/>
            <a:ext cx="4114800" cy="365125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  <a:latin typeface="Candara" panose="020E0502030303020204" pitchFamily="34" charset="0"/>
              </a:rPr>
              <a:t>Dr. Aiman Qais Afar</a:t>
            </a:r>
            <a:endParaRPr lang="en-US" b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610600" y="6370205"/>
            <a:ext cx="2743200" cy="365125"/>
          </a:xfrm>
        </p:spPr>
        <p:txBody>
          <a:bodyPr/>
          <a:lstStyle/>
          <a:p>
            <a:fld id="{133CDE98-8756-4352-9ED1-3D1B5A4358AD}" type="slidenum">
              <a:rPr lang="en-US" b="1" smtClean="0">
                <a:solidFill>
                  <a:srgbClr val="FF0000"/>
                </a:solidFill>
                <a:latin typeface="Candara" panose="020E0502030303020204" pitchFamily="34" charset="0"/>
              </a:rPr>
              <a:t>14</a:t>
            </a:fld>
            <a:endParaRPr lang="en-US" b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44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6976" y="760087"/>
            <a:ext cx="120950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 smtClean="0">
                <a:solidFill>
                  <a:srgbClr val="231F20"/>
                </a:solidFill>
                <a:latin typeface="Candara" panose="020E0502030303020204" pitchFamily="34" charset="0"/>
              </a:rPr>
              <a:t>The </a:t>
            </a: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pons is situated </a:t>
            </a:r>
            <a:r>
              <a:rPr lang="en-US" sz="2400" b="1" dirty="0">
                <a:solidFill>
                  <a:srgbClr val="231F20"/>
                </a:solidFill>
                <a:latin typeface="Candara" panose="020E0502030303020204" pitchFamily="34" charset="0"/>
              </a:rPr>
              <a:t>on the anterior surface of </a:t>
            </a:r>
            <a:r>
              <a:rPr lang="en-US" sz="2400" b="1" dirty="0" smtClean="0">
                <a:solidFill>
                  <a:srgbClr val="231F20"/>
                </a:solidFill>
                <a:latin typeface="Candara" panose="020E0502030303020204" pitchFamily="34" charset="0"/>
              </a:rPr>
              <a:t>the cerebellum</a:t>
            </a: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, inferior to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the midbrain </a:t>
            </a: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and </a:t>
            </a:r>
            <a:r>
              <a:rPr lang="en-US" sz="2400" dirty="0" smtClean="0">
                <a:solidFill>
                  <a:srgbClr val="231F20"/>
                </a:solidFill>
                <a:latin typeface="Candara" panose="020E0502030303020204" pitchFamily="34" charset="0"/>
              </a:rPr>
              <a:t>superior to </a:t>
            </a: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the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medulla </a:t>
            </a:r>
            <a:r>
              <a:rPr lang="en-US" sz="24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oblongata</a:t>
            </a:r>
            <a:r>
              <a:rPr lang="en-US" sz="2400" dirty="0" smtClean="0">
                <a:solidFill>
                  <a:srgbClr val="231F20"/>
                </a:solidFill>
                <a:latin typeface="Candara" panose="020E0502030303020204" pitchFamily="34" charset="0"/>
              </a:rPr>
              <a:t>.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 smtClean="0">
                <a:solidFill>
                  <a:srgbClr val="231F20"/>
                </a:solidFill>
                <a:latin typeface="Candara" panose="020E0502030303020204" pitchFamily="34" charset="0"/>
              </a:rPr>
              <a:t>The </a:t>
            </a: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pons, or bridge, derives its name from the </a:t>
            </a:r>
            <a:r>
              <a:rPr lang="en-US" sz="2400" dirty="0" smtClean="0">
                <a:solidFill>
                  <a:srgbClr val="231F20"/>
                </a:solidFill>
                <a:latin typeface="Candara" panose="020E0502030303020204" pitchFamily="34" charset="0"/>
              </a:rPr>
              <a:t>large number </a:t>
            </a: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of transverse fibers on its anterior </a:t>
            </a:r>
            <a:r>
              <a:rPr lang="en-US" sz="2400" dirty="0" smtClean="0">
                <a:solidFill>
                  <a:srgbClr val="231F20"/>
                </a:solidFill>
                <a:latin typeface="Candara" panose="020E0502030303020204" pitchFamily="34" charset="0"/>
              </a:rPr>
              <a:t>aspect connecting </a:t>
            </a: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the </a:t>
            </a:r>
            <a:r>
              <a:rPr lang="en-US" sz="2400" b="1" dirty="0">
                <a:solidFill>
                  <a:srgbClr val="231F20"/>
                </a:solidFill>
                <a:latin typeface="Candara" panose="020E0502030303020204" pitchFamily="34" charset="0"/>
              </a:rPr>
              <a:t>two cerebellar hemispheres. </a:t>
            </a:r>
            <a:endParaRPr lang="en-US" sz="2400" b="1" dirty="0" smtClean="0">
              <a:solidFill>
                <a:srgbClr val="231F20"/>
              </a:solidFill>
              <a:latin typeface="Candara" panose="020E0502030303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38798" y="90741"/>
            <a:ext cx="1568058" cy="523220"/>
          </a:xfrm>
          <a:prstGeom prst="rect">
            <a:avLst/>
          </a:prstGeom>
          <a:ln w="76200">
            <a:solidFill>
              <a:srgbClr val="0033CC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The pons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3268" y="113201"/>
            <a:ext cx="1119217" cy="584775"/>
          </a:xfrm>
          <a:prstGeom prst="rect">
            <a:avLst/>
          </a:prstGeom>
          <a:ln w="7620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ndara" panose="020E0502030303020204" pitchFamily="34" charset="0"/>
              </a:rPr>
              <a:t>Brain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5349" y="2391858"/>
            <a:ext cx="5131849" cy="4300489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158856" y="2584012"/>
            <a:ext cx="55076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rgbClr val="231F20"/>
                </a:solidFill>
                <a:latin typeface="Candara" panose="020E0502030303020204" pitchFamily="34" charset="0"/>
              </a:rPr>
              <a:t>It also contains many nuclei and ascending and descending nerve fibers.</a:t>
            </a:r>
            <a:endParaRPr lang="en-US" sz="2400" b="1" dirty="0">
              <a:solidFill>
                <a:prstClr val="black"/>
              </a:solidFill>
              <a:latin typeface="Candara" panose="020E0502030303020204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i="1" smtClean="0">
                <a:solidFill>
                  <a:srgbClr val="FF0000"/>
                </a:solidFill>
                <a:latin typeface="Candara" panose="020E0502030303020204" pitchFamily="34" charset="0"/>
              </a:rPr>
              <a:t>Tuesday 14. April. 2020</a:t>
            </a:r>
            <a:endParaRPr lang="en-US" b="1" i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877290" y="6356350"/>
            <a:ext cx="4114800" cy="365125"/>
          </a:xfrm>
        </p:spPr>
        <p:txBody>
          <a:bodyPr/>
          <a:lstStyle/>
          <a:p>
            <a:r>
              <a:rPr lang="en-US" b="1" i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Dr. Aiman Qais Afar</a:t>
            </a:r>
            <a:endParaRPr lang="en-US" b="1" i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3678390" y="6356350"/>
            <a:ext cx="2743200" cy="365125"/>
          </a:xfrm>
        </p:spPr>
        <p:txBody>
          <a:bodyPr/>
          <a:lstStyle/>
          <a:p>
            <a:fld id="{133CDE98-8756-4352-9ED1-3D1B5A4358AD}" type="slidenum">
              <a:rPr lang="en-US" b="1" i="1" smtClean="0">
                <a:solidFill>
                  <a:srgbClr val="FF0000"/>
                </a:solidFill>
                <a:latin typeface="Candara" panose="020E0502030303020204" pitchFamily="34" charset="0"/>
              </a:rPr>
              <a:t>15</a:t>
            </a:fld>
            <a:endParaRPr lang="en-US" b="1" i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7609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6743" y="140916"/>
            <a:ext cx="2122697" cy="584775"/>
          </a:xfrm>
          <a:prstGeom prst="rect">
            <a:avLst/>
          </a:prstGeom>
          <a:ln w="7620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latin typeface="Candara" panose="020E0502030303020204" pitchFamily="34" charset="0"/>
              </a:rPr>
              <a:t>Cerebellum</a:t>
            </a:r>
          </a:p>
        </p:txBody>
      </p:sp>
      <p:sp>
        <p:nvSpPr>
          <p:cNvPr id="3" name="Rectangle 2"/>
          <p:cNvSpPr/>
          <p:nvPr/>
        </p:nvSpPr>
        <p:spPr>
          <a:xfrm>
            <a:off x="93612" y="792582"/>
            <a:ext cx="680594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The cerebellum lies </a:t>
            </a:r>
            <a:r>
              <a:rPr lang="en-US" sz="2400" b="1" dirty="0">
                <a:solidFill>
                  <a:srgbClr val="231F20"/>
                </a:solidFill>
                <a:latin typeface="Candara" panose="020E0502030303020204" pitchFamily="34" charset="0"/>
              </a:rPr>
              <a:t>within the posterior cranial </a:t>
            </a:r>
            <a:r>
              <a:rPr lang="en-US" sz="2400" b="1" dirty="0" smtClean="0">
                <a:solidFill>
                  <a:srgbClr val="231F20"/>
                </a:solidFill>
                <a:latin typeface="Candara" panose="020E0502030303020204" pitchFamily="34" charset="0"/>
              </a:rPr>
              <a:t>fossa </a:t>
            </a:r>
            <a:r>
              <a:rPr lang="en-US" sz="2400" dirty="0" smtClean="0">
                <a:solidFill>
                  <a:srgbClr val="231F20"/>
                </a:solidFill>
                <a:latin typeface="Candara" panose="020E0502030303020204" pitchFamily="34" charset="0"/>
              </a:rPr>
              <a:t>of </a:t>
            </a: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the skull </a:t>
            </a:r>
            <a:r>
              <a:rPr lang="en-US" sz="2400" dirty="0" smtClean="0">
                <a:solidFill>
                  <a:srgbClr val="231F20"/>
                </a:solidFill>
                <a:latin typeface="Candara" panose="020E0502030303020204" pitchFamily="34" charset="0"/>
              </a:rPr>
              <a:t>posterior </a:t>
            </a: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to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the </a:t>
            </a:r>
            <a:r>
              <a:rPr lang="en-US" sz="2400" b="1" dirty="0" smtClean="0">
                <a:solidFill>
                  <a:srgbClr val="0033CC"/>
                </a:solidFill>
                <a:latin typeface="Candara" panose="020E0502030303020204" pitchFamily="34" charset="0"/>
              </a:rPr>
              <a:t>pons and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the medulla oblongata. </a:t>
            </a:r>
            <a:endParaRPr lang="en-US" sz="2400" b="1" dirty="0" smtClean="0">
              <a:solidFill>
                <a:srgbClr val="0033CC"/>
              </a:solidFill>
              <a:latin typeface="Candara" panose="020E0502030303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sz="2400" dirty="0" smtClean="0">
              <a:solidFill>
                <a:srgbClr val="231F20"/>
              </a:solidFill>
              <a:latin typeface="Candara" panose="020E0502030303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 smtClean="0">
                <a:solidFill>
                  <a:srgbClr val="231F20"/>
                </a:solidFill>
                <a:latin typeface="Candara" panose="020E0502030303020204" pitchFamily="34" charset="0"/>
              </a:rPr>
              <a:t>It </a:t>
            </a: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consists of </a:t>
            </a:r>
            <a:r>
              <a:rPr lang="en-US" sz="2400" b="1" dirty="0">
                <a:solidFill>
                  <a:srgbClr val="231F20"/>
                </a:solidFill>
                <a:latin typeface="Candara" panose="020E0502030303020204" pitchFamily="34" charset="0"/>
              </a:rPr>
              <a:t>two </a:t>
            </a:r>
            <a:r>
              <a:rPr lang="en-US" sz="2400" b="1" dirty="0" smtClean="0">
                <a:solidFill>
                  <a:srgbClr val="231F20"/>
                </a:solidFill>
                <a:latin typeface="Candara" panose="020E0502030303020204" pitchFamily="34" charset="0"/>
              </a:rPr>
              <a:t>laterally placed </a:t>
            </a:r>
            <a:r>
              <a:rPr lang="en-US" sz="2400" b="1" dirty="0">
                <a:solidFill>
                  <a:srgbClr val="231F20"/>
                </a:solidFill>
                <a:latin typeface="Candara" panose="020E0502030303020204" pitchFamily="34" charset="0"/>
              </a:rPr>
              <a:t>hemispheres </a:t>
            </a: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connected by </a:t>
            </a:r>
            <a:r>
              <a:rPr lang="en-US" sz="2400" b="1" dirty="0">
                <a:solidFill>
                  <a:srgbClr val="231F20"/>
                </a:solidFill>
                <a:latin typeface="Candara" panose="020E0502030303020204" pitchFamily="34" charset="0"/>
              </a:rPr>
              <a:t>a median </a:t>
            </a:r>
            <a:r>
              <a:rPr lang="en-US" sz="2400" b="1" dirty="0" smtClean="0">
                <a:solidFill>
                  <a:srgbClr val="231F20"/>
                </a:solidFill>
                <a:latin typeface="Candara" panose="020E0502030303020204" pitchFamily="34" charset="0"/>
              </a:rPr>
              <a:t>portion</a:t>
            </a:r>
            <a:r>
              <a:rPr lang="en-US" sz="2400" dirty="0" smtClean="0">
                <a:solidFill>
                  <a:srgbClr val="231F20"/>
                </a:solidFill>
                <a:latin typeface="Candara" panose="020E0502030303020204" pitchFamily="34" charset="0"/>
              </a:rPr>
              <a:t>, </a:t>
            </a:r>
            <a:r>
              <a:rPr lang="en-US" sz="24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the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vermis</a:t>
            </a: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. </a:t>
            </a:r>
            <a:endParaRPr lang="en-US" sz="2400" dirty="0" smtClean="0">
              <a:solidFill>
                <a:srgbClr val="231F20"/>
              </a:solidFill>
              <a:latin typeface="Candara" panose="020E0502030303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sz="2400" dirty="0">
              <a:latin typeface="Candara" panose="020E0502030303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3111" y="405593"/>
            <a:ext cx="4705350" cy="5715000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3897" t="25101" r="23821"/>
          <a:stretch/>
        </p:blipFill>
        <p:spPr>
          <a:xfrm>
            <a:off x="1726191" y="3144981"/>
            <a:ext cx="4439081" cy="3575447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73980" y="6356350"/>
            <a:ext cx="2743200" cy="365125"/>
          </a:xfrm>
        </p:spPr>
        <p:txBody>
          <a:bodyPr/>
          <a:lstStyle/>
          <a:p>
            <a:r>
              <a:rPr lang="en-US" b="1" i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Tuesday 14. April. 2020</a:t>
            </a:r>
            <a:endParaRPr lang="en-US" b="1" i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7765463" y="6352417"/>
            <a:ext cx="4114800" cy="365125"/>
          </a:xfrm>
        </p:spPr>
        <p:txBody>
          <a:bodyPr/>
          <a:lstStyle/>
          <a:p>
            <a:r>
              <a:rPr lang="en-US" b="1" i="1" smtClean="0">
                <a:solidFill>
                  <a:srgbClr val="FF0000"/>
                </a:solidFill>
                <a:latin typeface="Candara" panose="020E0502030303020204" pitchFamily="34" charset="0"/>
              </a:rPr>
              <a:t>Dr. Aiman Qais Afar</a:t>
            </a:r>
            <a:endParaRPr lang="en-US" b="1" i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DE98-8756-4352-9ED1-3D1B5A4358AD}" type="slidenum">
              <a:rPr lang="en-US" b="1" i="1" smtClean="0">
                <a:solidFill>
                  <a:srgbClr val="FF0000"/>
                </a:solidFill>
                <a:latin typeface="Candara" panose="020E0502030303020204" pitchFamily="34" charset="0"/>
              </a:rPr>
              <a:t>16</a:t>
            </a:fld>
            <a:endParaRPr lang="en-US" b="1" i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09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" y="709453"/>
            <a:ext cx="692727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The cerebellum is connected </a:t>
            </a:r>
            <a:r>
              <a:rPr lang="en-US" sz="2400" b="1" dirty="0">
                <a:solidFill>
                  <a:srgbClr val="231F20"/>
                </a:solidFill>
                <a:latin typeface="Candara" panose="020E0502030303020204" pitchFamily="34" charset="0"/>
              </a:rPr>
              <a:t>to the midbrain</a:t>
            </a: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Candara" panose="020E0502030303020204" pitchFamily="34" charset="0"/>
              </a:rPr>
              <a:t>by the superior cerebellar peduncles</a:t>
            </a: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, </a:t>
            </a:r>
            <a:endParaRPr lang="en-US" sz="2400" dirty="0" smtClean="0">
              <a:solidFill>
                <a:srgbClr val="231F20"/>
              </a:solidFill>
              <a:latin typeface="Candara" panose="020E050203030302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en-US" sz="2400" b="1" dirty="0" smtClean="0">
                <a:solidFill>
                  <a:srgbClr val="231F20"/>
                </a:solidFill>
                <a:latin typeface="Candara" panose="020E0502030303020204" pitchFamily="34" charset="0"/>
              </a:rPr>
              <a:t>to </a:t>
            </a:r>
            <a:r>
              <a:rPr lang="en-US" sz="2400" b="1" dirty="0">
                <a:solidFill>
                  <a:srgbClr val="231F20"/>
                </a:solidFill>
                <a:latin typeface="Candara" panose="020E0502030303020204" pitchFamily="34" charset="0"/>
              </a:rPr>
              <a:t>the pons </a:t>
            </a: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by </a:t>
            </a:r>
            <a:r>
              <a:rPr lang="en-US" sz="2400" b="1" dirty="0">
                <a:solidFill>
                  <a:srgbClr val="C00000"/>
                </a:solidFill>
                <a:latin typeface="Candara" panose="020E0502030303020204" pitchFamily="34" charset="0"/>
              </a:rPr>
              <a:t>the middle cerebellar peduncles,</a:t>
            </a: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 and </a:t>
            </a:r>
            <a:endParaRPr lang="en-US" sz="2400" dirty="0" smtClean="0">
              <a:solidFill>
                <a:srgbClr val="231F20"/>
              </a:solidFill>
              <a:latin typeface="Candara" panose="020E050203030302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en-US" sz="2400" b="1" dirty="0" smtClean="0">
                <a:solidFill>
                  <a:srgbClr val="231F20"/>
                </a:solidFill>
                <a:latin typeface="Candara" panose="020E0502030303020204" pitchFamily="34" charset="0"/>
              </a:rPr>
              <a:t>to </a:t>
            </a:r>
            <a:r>
              <a:rPr lang="en-US" sz="2400" b="1" dirty="0">
                <a:solidFill>
                  <a:srgbClr val="231F20"/>
                </a:solidFill>
                <a:latin typeface="Candara" panose="020E0502030303020204" pitchFamily="34" charset="0"/>
              </a:rPr>
              <a:t>the medulla </a:t>
            </a: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by </a:t>
            </a:r>
            <a:r>
              <a:rPr lang="en-US" sz="2400" b="1" dirty="0">
                <a:solidFill>
                  <a:srgbClr val="C00000"/>
                </a:solidFill>
                <a:latin typeface="Candara" panose="020E0502030303020204" pitchFamily="34" charset="0"/>
              </a:rPr>
              <a:t>the inferior cerebellar </a:t>
            </a:r>
            <a:r>
              <a:rPr lang="en-US" sz="2400" b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peduncles</a:t>
            </a:r>
            <a:endParaRPr lang="en-US" sz="2400" dirty="0">
              <a:solidFill>
                <a:srgbClr val="231F20"/>
              </a:solidFill>
              <a:latin typeface="Candara" panose="020E050203030302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en-US" sz="2400" dirty="0" smtClean="0">
                <a:solidFill>
                  <a:srgbClr val="231F20"/>
                </a:solidFill>
                <a:latin typeface="Candara" panose="020E0502030303020204" pitchFamily="34" charset="0"/>
              </a:rPr>
              <a:t> </a:t>
            </a: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The peduncles are composed of large </a:t>
            </a:r>
            <a:r>
              <a:rPr lang="en-US" sz="2400" b="1" dirty="0">
                <a:solidFill>
                  <a:srgbClr val="231F20"/>
                </a:solidFill>
                <a:latin typeface="Candara" panose="020E0502030303020204" pitchFamily="34" charset="0"/>
              </a:rPr>
              <a:t>bundles of nerve fibers </a:t>
            </a: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connecting the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cerebellum </a:t>
            </a: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to the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remainder of the nervous system.</a:t>
            </a:r>
            <a:endParaRPr lang="en-US" b="1" dirty="0">
              <a:solidFill>
                <a:srgbClr val="0033CC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710" y="57663"/>
            <a:ext cx="2420322" cy="8596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8984" y="168503"/>
            <a:ext cx="5013473" cy="4832988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28882" r="-284"/>
          <a:stretch/>
        </p:blipFill>
        <p:spPr>
          <a:xfrm>
            <a:off x="1136071" y="4146543"/>
            <a:ext cx="4655128" cy="2475922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31075" y="6334555"/>
            <a:ext cx="2743200" cy="365125"/>
          </a:xfrm>
        </p:spPr>
        <p:txBody>
          <a:bodyPr/>
          <a:lstStyle/>
          <a:p>
            <a:r>
              <a:rPr lang="en-US" b="1" i="1" smtClean="0">
                <a:solidFill>
                  <a:srgbClr val="FF0000"/>
                </a:solidFill>
                <a:latin typeface="Candara" panose="020E0502030303020204" pitchFamily="34" charset="0"/>
              </a:rPr>
              <a:t>Tuesday 14. April. 2020</a:t>
            </a:r>
            <a:endParaRPr lang="en-US" b="1" i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7737765" y="6356350"/>
            <a:ext cx="4114800" cy="365125"/>
          </a:xfrm>
        </p:spPr>
        <p:txBody>
          <a:bodyPr/>
          <a:lstStyle/>
          <a:p>
            <a:r>
              <a:rPr lang="en-US" b="1" i="1" smtClean="0">
                <a:solidFill>
                  <a:srgbClr val="FF0000"/>
                </a:solidFill>
                <a:latin typeface="Candara" panose="020E0502030303020204" pitchFamily="34" charset="0"/>
              </a:rPr>
              <a:t>Dr. Aiman Qais Afar</a:t>
            </a:r>
            <a:endParaRPr lang="en-US" b="1" i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DE98-8756-4352-9ED1-3D1B5A4358AD}" type="slidenum">
              <a:rPr lang="en-US" b="1" i="1" smtClean="0">
                <a:solidFill>
                  <a:srgbClr val="FF0000"/>
                </a:solidFill>
                <a:latin typeface="Candara" panose="020E0502030303020204" pitchFamily="34" charset="0"/>
              </a:rPr>
              <a:t>17</a:t>
            </a:fld>
            <a:endParaRPr lang="en-US" b="1" i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41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0832" y="793891"/>
            <a:ext cx="119703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The surface layer of each cerebellar </a:t>
            </a:r>
            <a:r>
              <a:rPr lang="en-US" sz="2400" dirty="0" smtClean="0">
                <a:solidFill>
                  <a:srgbClr val="231F20"/>
                </a:solidFill>
                <a:latin typeface="Candara" panose="020E0502030303020204" pitchFamily="34" charset="0"/>
              </a:rPr>
              <a:t>hemisphere is </a:t>
            </a: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called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the cortex </a:t>
            </a: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and is composed of </a:t>
            </a:r>
            <a:r>
              <a:rPr lang="en-US" sz="2400" b="1" dirty="0">
                <a:solidFill>
                  <a:srgbClr val="231F20"/>
                </a:solidFill>
                <a:latin typeface="Candara" panose="020E0502030303020204" pitchFamily="34" charset="0"/>
              </a:rPr>
              <a:t>gray </a:t>
            </a:r>
            <a:r>
              <a:rPr lang="en-US" sz="2400" b="1" dirty="0" smtClean="0">
                <a:solidFill>
                  <a:srgbClr val="231F20"/>
                </a:solidFill>
                <a:latin typeface="Candara" panose="020E0502030303020204" pitchFamily="34" charset="0"/>
              </a:rPr>
              <a:t>matter.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b="1" dirty="0" smtClean="0">
                <a:solidFill>
                  <a:srgbClr val="231F20"/>
                </a:solidFill>
                <a:latin typeface="Candara" panose="020E0502030303020204" pitchFamily="34" charset="0"/>
              </a:rPr>
              <a:t>The </a:t>
            </a:r>
            <a:r>
              <a:rPr lang="en-US" sz="2400" b="1" dirty="0">
                <a:solidFill>
                  <a:srgbClr val="231F20"/>
                </a:solidFill>
                <a:latin typeface="Candara" panose="020E0502030303020204" pitchFamily="34" charset="0"/>
              </a:rPr>
              <a:t>cerebellar cortex is thrown into </a:t>
            </a:r>
            <a:r>
              <a:rPr lang="en-US" sz="2400" b="1" dirty="0" smtClean="0">
                <a:solidFill>
                  <a:srgbClr val="231F20"/>
                </a:solidFill>
                <a:latin typeface="Candara" panose="020E0502030303020204" pitchFamily="34" charset="0"/>
              </a:rPr>
              <a:t>folds</a:t>
            </a:r>
            <a:r>
              <a:rPr lang="en-US" sz="2400" dirty="0" smtClean="0">
                <a:solidFill>
                  <a:srgbClr val="231F20"/>
                </a:solidFill>
                <a:latin typeface="Candara" panose="020E0502030303020204" pitchFamily="34" charset="0"/>
              </a:rPr>
              <a:t>, or </a:t>
            </a:r>
            <a:r>
              <a:rPr lang="en-US" sz="2400" b="1" dirty="0">
                <a:solidFill>
                  <a:srgbClr val="C00000"/>
                </a:solidFill>
                <a:latin typeface="Candara" panose="020E0502030303020204" pitchFamily="34" charset="0"/>
              </a:rPr>
              <a:t>folia</a:t>
            </a: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, separated by closely set </a:t>
            </a:r>
            <a:r>
              <a:rPr lang="en-US" sz="2400" b="1" dirty="0">
                <a:solidFill>
                  <a:srgbClr val="C00000"/>
                </a:solidFill>
                <a:latin typeface="Candara" panose="020E0502030303020204" pitchFamily="34" charset="0"/>
              </a:rPr>
              <a:t>transverse fissures</a:t>
            </a:r>
            <a:r>
              <a:rPr lang="en-US" sz="2400" b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.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 smtClean="0">
                <a:solidFill>
                  <a:srgbClr val="231F20"/>
                </a:solidFill>
                <a:latin typeface="Candara" panose="020E0502030303020204" pitchFamily="34" charset="0"/>
              </a:rPr>
              <a:t>Certain </a:t>
            </a: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masses of </a:t>
            </a:r>
            <a:r>
              <a:rPr lang="en-US" sz="2400" b="1" dirty="0">
                <a:solidFill>
                  <a:srgbClr val="231F20"/>
                </a:solidFill>
                <a:latin typeface="Candara" panose="020E0502030303020204" pitchFamily="34" charset="0"/>
              </a:rPr>
              <a:t>gray matter </a:t>
            </a: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are found in the </a:t>
            </a:r>
            <a:r>
              <a:rPr lang="en-US" sz="2400" dirty="0" smtClean="0">
                <a:solidFill>
                  <a:srgbClr val="231F20"/>
                </a:solidFill>
                <a:latin typeface="Candara" panose="020E0502030303020204" pitchFamily="34" charset="0"/>
              </a:rPr>
              <a:t>interior of </a:t>
            </a: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the cerebellum, embedded in </a:t>
            </a:r>
            <a:r>
              <a:rPr lang="en-US" sz="2400" b="1" dirty="0">
                <a:solidFill>
                  <a:srgbClr val="231F20"/>
                </a:solidFill>
                <a:latin typeface="Candara" panose="020E0502030303020204" pitchFamily="34" charset="0"/>
              </a:rPr>
              <a:t>the white matter</a:t>
            </a: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; </a:t>
            </a:r>
            <a:r>
              <a:rPr lang="en-US" sz="2400" dirty="0" smtClean="0">
                <a:solidFill>
                  <a:srgbClr val="231F20"/>
                </a:solidFill>
                <a:latin typeface="Candara" panose="020E0502030303020204" pitchFamily="34" charset="0"/>
              </a:rPr>
              <a:t>the largest </a:t>
            </a: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of these is known as </a:t>
            </a:r>
            <a:r>
              <a:rPr lang="en-US" sz="2400" b="1" dirty="0">
                <a:solidFill>
                  <a:srgbClr val="C00000"/>
                </a:solidFill>
                <a:latin typeface="Candara" panose="020E0502030303020204" pitchFamily="34" charset="0"/>
              </a:rPr>
              <a:t>the dentate nucleus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855" y="103593"/>
            <a:ext cx="2420322" cy="859611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481045"/>
            <a:ext cx="2743200" cy="365125"/>
          </a:xfrm>
        </p:spPr>
        <p:txBody>
          <a:bodyPr/>
          <a:lstStyle/>
          <a:p>
            <a:r>
              <a:rPr lang="en-US" b="1" i="1" smtClean="0">
                <a:solidFill>
                  <a:srgbClr val="FF0000"/>
                </a:solidFill>
                <a:latin typeface="Candara" panose="020E0502030303020204" pitchFamily="34" charset="0"/>
              </a:rPr>
              <a:t>Tuesday 14. April. 2020</a:t>
            </a:r>
            <a:endParaRPr lang="en-US" b="1" i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038600" y="6481045"/>
            <a:ext cx="4114800" cy="365125"/>
          </a:xfrm>
        </p:spPr>
        <p:txBody>
          <a:bodyPr/>
          <a:lstStyle/>
          <a:p>
            <a:r>
              <a:rPr lang="en-US" b="1" i="1" smtClean="0">
                <a:solidFill>
                  <a:srgbClr val="FF0000"/>
                </a:solidFill>
                <a:latin typeface="Candara" panose="020E0502030303020204" pitchFamily="34" charset="0"/>
              </a:rPr>
              <a:t>Dr. Aiman Qais Afar</a:t>
            </a:r>
            <a:endParaRPr lang="en-US" b="1" i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610600" y="6481045"/>
            <a:ext cx="2743200" cy="365125"/>
          </a:xfrm>
        </p:spPr>
        <p:txBody>
          <a:bodyPr/>
          <a:lstStyle/>
          <a:p>
            <a:fld id="{133CDE98-8756-4352-9ED1-3D1B5A4358AD}" type="slidenum">
              <a:rPr lang="en-US" b="1" i="1" smtClean="0">
                <a:solidFill>
                  <a:srgbClr val="FF0000"/>
                </a:solidFill>
                <a:latin typeface="Candara" panose="020E0502030303020204" pitchFamily="34" charset="0"/>
              </a:rPr>
              <a:t>18</a:t>
            </a:fld>
            <a:endParaRPr lang="en-US" b="1" i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t="20394" b="21303"/>
          <a:stretch/>
        </p:blipFill>
        <p:spPr>
          <a:xfrm>
            <a:off x="245042" y="3592949"/>
            <a:ext cx="6076950" cy="2660073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4511" y="3277065"/>
            <a:ext cx="5191125" cy="2952750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</p:spTree>
    <p:extLst>
      <p:ext uri="{BB962C8B-B14F-4D97-AF65-F5344CB8AC3E}">
        <p14:creationId xmlns:p14="http://schemas.microsoft.com/office/powerpoint/2010/main" val="221053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6976" y="2902395"/>
            <a:ext cx="477982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 smtClean="0">
                <a:solidFill>
                  <a:srgbClr val="231F20"/>
                </a:solidFill>
                <a:latin typeface="Candara" panose="020E0502030303020204" pitchFamily="34" charset="0"/>
              </a:rPr>
              <a:t> It communicates </a:t>
            </a: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with </a:t>
            </a:r>
            <a:r>
              <a:rPr lang="en-US" sz="2400" b="1" dirty="0">
                <a:solidFill>
                  <a:srgbClr val="7030A0"/>
                </a:solidFill>
                <a:latin typeface="Candara" panose="020E0502030303020204" pitchFamily="34" charset="0"/>
              </a:rPr>
              <a:t>the subarachnoid space</a:t>
            </a: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 </a:t>
            </a:r>
            <a:r>
              <a:rPr lang="en-US" sz="2400" dirty="0" smtClean="0">
                <a:solidFill>
                  <a:srgbClr val="231F20"/>
                </a:solidFill>
                <a:latin typeface="Candara" panose="020E0502030303020204" pitchFamily="34" charset="0"/>
              </a:rPr>
              <a:t>through </a:t>
            </a:r>
            <a:r>
              <a:rPr lang="en-US" sz="2400" b="1" dirty="0" smtClean="0">
                <a:latin typeface="Candara" panose="020E0502030303020204" pitchFamily="34" charset="0"/>
              </a:rPr>
              <a:t>three </a:t>
            </a:r>
            <a:r>
              <a:rPr lang="en-US" sz="2400" b="1" dirty="0">
                <a:latin typeface="Candara" panose="020E0502030303020204" pitchFamily="34" charset="0"/>
              </a:rPr>
              <a:t>openings in the inferior part of the roof</a:t>
            </a:r>
            <a:r>
              <a:rPr lang="en-US" sz="2400" dirty="0" smtClean="0">
                <a:latin typeface="Candara" panose="020E0502030303020204" pitchFamily="34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sz="2400" dirty="0" smtClean="0">
              <a:latin typeface="Candara" panose="020E0502030303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 smtClean="0">
                <a:latin typeface="Candara" panose="020E0502030303020204" pitchFamily="34" charset="0"/>
              </a:rPr>
              <a:t> </a:t>
            </a:r>
            <a:r>
              <a:rPr lang="en-US" sz="2400" b="1" dirty="0" smtClean="0">
                <a:latin typeface="Candara" panose="020E0502030303020204" pitchFamily="34" charset="0"/>
              </a:rPr>
              <a:t>Through these </a:t>
            </a:r>
            <a:r>
              <a:rPr lang="en-US" sz="2400" b="1" dirty="0">
                <a:latin typeface="Candara" panose="020E0502030303020204" pitchFamily="34" charset="0"/>
              </a:rPr>
              <a:t>openings, the CSF within the CNS can enter </a:t>
            </a:r>
            <a:r>
              <a:rPr lang="en-US" sz="2400" b="1" dirty="0" smtClean="0">
                <a:latin typeface="Candara" panose="020E0502030303020204" pitchFamily="34" charset="0"/>
              </a:rPr>
              <a:t>the subarachnoid </a:t>
            </a:r>
            <a:r>
              <a:rPr lang="en-US" sz="2400" b="1" dirty="0">
                <a:latin typeface="Candara" panose="020E0502030303020204" pitchFamily="34" charset="0"/>
              </a:rPr>
              <a:t>space.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855" y="48173"/>
            <a:ext cx="2420322" cy="8596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5570" y="2763845"/>
            <a:ext cx="5938686" cy="3864328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34631" y="727868"/>
            <a:ext cx="1203267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The </a:t>
            </a:r>
            <a:r>
              <a:rPr lang="en-US" sz="2400" b="1" dirty="0">
                <a:solidFill>
                  <a:srgbClr val="231F20"/>
                </a:solidFill>
                <a:latin typeface="Candara" panose="020E0502030303020204" pitchFamily="34" charset="0"/>
              </a:rPr>
              <a:t>medulla oblongata</a:t>
            </a: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, the </a:t>
            </a:r>
            <a:r>
              <a:rPr lang="en-US" sz="2400" b="1" dirty="0">
                <a:solidFill>
                  <a:srgbClr val="231F20"/>
                </a:solidFill>
                <a:latin typeface="Candara" panose="020E0502030303020204" pitchFamily="34" charset="0"/>
              </a:rPr>
              <a:t>pons</a:t>
            </a: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, and the </a:t>
            </a:r>
            <a:r>
              <a:rPr lang="en-US" sz="2400" b="1" dirty="0">
                <a:solidFill>
                  <a:srgbClr val="231F20"/>
                </a:solidFill>
                <a:latin typeface="Candara" panose="020E0502030303020204" pitchFamily="34" charset="0"/>
              </a:rPr>
              <a:t>cerebellum</a:t>
            </a: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 surround a cavity filled with CSF, called </a:t>
            </a:r>
            <a:r>
              <a:rPr lang="en-US" sz="2400" b="1" dirty="0">
                <a:solidFill>
                  <a:srgbClr val="C00000"/>
                </a:solidFill>
                <a:latin typeface="Candara" panose="020E0502030303020204" pitchFamily="34" charset="0"/>
              </a:rPr>
              <a:t>the fourth ventricle</a:t>
            </a: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. </a:t>
            </a:r>
          </a:p>
          <a:p>
            <a:pPr marL="342900" lvl="0" indent="-342900">
              <a:buFont typeface="Wingdings" panose="05000000000000000000" pitchFamily="2" charset="2"/>
              <a:buChar char="v"/>
            </a:pPr>
            <a:endParaRPr lang="en-US" sz="2400" dirty="0">
              <a:solidFill>
                <a:srgbClr val="231F20"/>
              </a:solidFill>
              <a:latin typeface="Candara" panose="020E050203030302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This is connected superiorly to </a:t>
            </a:r>
            <a:r>
              <a:rPr lang="en-US" sz="2400" b="1" dirty="0">
                <a:solidFill>
                  <a:srgbClr val="C00000"/>
                </a:solidFill>
                <a:latin typeface="Candara" panose="020E0502030303020204" pitchFamily="34" charset="0"/>
              </a:rPr>
              <a:t>the third ventricle</a:t>
            </a:r>
            <a:r>
              <a:rPr lang="en-US" sz="2400" dirty="0">
                <a:solidFill>
                  <a:srgbClr val="C00000"/>
                </a:solidFill>
                <a:latin typeface="Candara" panose="020E0502030303020204" pitchFamily="34" charset="0"/>
              </a:rPr>
              <a:t> </a:t>
            </a: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by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the cerebral aqueduct</a:t>
            </a: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; inferiorly, it is continuous with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the central canal of the spinal cord.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i="1" smtClean="0">
                <a:solidFill>
                  <a:srgbClr val="FF0000"/>
                </a:solidFill>
                <a:latin typeface="Candara" panose="020E0502030303020204" pitchFamily="34" charset="0"/>
              </a:rPr>
              <a:t>Tuesday 14. April. 2020</a:t>
            </a:r>
            <a:endParaRPr lang="en-US" b="1" i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1461655" y="6356350"/>
            <a:ext cx="4114800" cy="365125"/>
          </a:xfrm>
        </p:spPr>
        <p:txBody>
          <a:bodyPr/>
          <a:lstStyle/>
          <a:p>
            <a:r>
              <a:rPr lang="en-US" b="1" i="1" smtClean="0">
                <a:solidFill>
                  <a:srgbClr val="FF0000"/>
                </a:solidFill>
                <a:latin typeface="Candara" panose="020E0502030303020204" pitchFamily="34" charset="0"/>
              </a:rPr>
              <a:t>Dr. Aiman Qais Afar</a:t>
            </a:r>
            <a:endParaRPr lang="en-US" b="1" i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DE98-8756-4352-9ED1-3D1B5A4358AD}" type="slidenum">
              <a:rPr lang="en-US" b="1" i="1" smtClean="0">
                <a:solidFill>
                  <a:srgbClr val="FF0000"/>
                </a:solidFill>
                <a:latin typeface="Candara" panose="020E0502030303020204" pitchFamily="34" charset="0"/>
              </a:rPr>
              <a:t>19</a:t>
            </a:fld>
            <a:endParaRPr lang="en-US" b="1" i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72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9373" y="210235"/>
            <a:ext cx="8908473" cy="584775"/>
          </a:xfrm>
          <a:prstGeom prst="rect">
            <a:avLst/>
          </a:prstGeom>
          <a:ln w="76200">
            <a:solidFill>
              <a:srgbClr val="00FF00"/>
            </a:solidFill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ndara" panose="020E0502030303020204" pitchFamily="34" charset="0"/>
              </a:rPr>
              <a:t>CENTRAL AND </a:t>
            </a:r>
            <a:r>
              <a:rPr lang="en-US" sz="32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PERIPHERAL NERVOUS </a:t>
            </a:r>
            <a:r>
              <a:rPr lang="en-US" sz="3200" b="1" dirty="0">
                <a:solidFill>
                  <a:srgbClr val="FF0000"/>
                </a:solidFill>
                <a:latin typeface="Candara" panose="020E0502030303020204" pitchFamily="34" charset="0"/>
              </a:rPr>
              <a:t>SYSTEMS</a:t>
            </a:r>
            <a:endParaRPr lang="en-US" sz="3200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4677" y="1121747"/>
            <a:ext cx="541021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2C3228"/>
                </a:solidFill>
                <a:latin typeface="Candara" panose="020E0502030303020204" pitchFamily="34" charset="0"/>
              </a:rPr>
              <a:t>The </a:t>
            </a:r>
            <a:r>
              <a:rPr lang="en-US" sz="2400" dirty="0">
                <a:solidFill>
                  <a:srgbClr val="2C3228"/>
                </a:solidFill>
                <a:latin typeface="Candara" panose="020E0502030303020204" pitchFamily="34" charset="0"/>
              </a:rPr>
              <a:t>nervous system is </a:t>
            </a:r>
            <a:r>
              <a:rPr lang="en-US" sz="2400" dirty="0" smtClean="0">
                <a:solidFill>
                  <a:srgbClr val="2C3228"/>
                </a:solidFill>
                <a:latin typeface="Candara" panose="020E0502030303020204" pitchFamily="34" charset="0"/>
              </a:rPr>
              <a:t>divided into </a:t>
            </a:r>
            <a:r>
              <a:rPr lang="en-US" sz="2400" dirty="0">
                <a:solidFill>
                  <a:srgbClr val="2C3228"/>
                </a:solidFill>
                <a:latin typeface="Candara" panose="020E0502030303020204" pitchFamily="34" charset="0"/>
              </a:rPr>
              <a:t>two main parts, for purposes of description</a:t>
            </a:r>
            <a:r>
              <a:rPr lang="en-US" sz="2400" dirty="0" smtClean="0">
                <a:solidFill>
                  <a:srgbClr val="2C3228"/>
                </a:solidFill>
                <a:latin typeface="Candara" panose="020E0502030303020204" pitchFamily="34" charset="0"/>
              </a:rPr>
              <a:t>:</a:t>
            </a:r>
          </a:p>
          <a:p>
            <a:endParaRPr lang="en-US" sz="2400" dirty="0" smtClean="0">
              <a:solidFill>
                <a:srgbClr val="2C3228"/>
              </a:solidFill>
              <a:latin typeface="Candara" panose="020E0502030303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b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The </a:t>
            </a:r>
            <a:r>
              <a:rPr lang="en-US" sz="2400" b="1" i="0" u="none" strike="noStrike" baseline="0" dirty="0" smtClean="0">
                <a:solidFill>
                  <a:srgbClr val="C00000"/>
                </a:solidFill>
                <a:latin typeface="Candara" panose="020E0502030303020204" pitchFamily="34" charset="0"/>
              </a:rPr>
              <a:t>central nervous system (CNS) , </a:t>
            </a:r>
            <a:r>
              <a:rPr lang="en-US" sz="2400" dirty="0">
                <a:solidFill>
                  <a:srgbClr val="2C3228"/>
                </a:solidFill>
                <a:latin typeface="Candara" panose="020E0502030303020204" pitchFamily="34" charset="0"/>
              </a:rPr>
              <a:t>which consists of </a:t>
            </a:r>
            <a:r>
              <a:rPr lang="en-US" sz="2400" b="1" dirty="0" smtClean="0">
                <a:solidFill>
                  <a:srgbClr val="0070C0"/>
                </a:solidFill>
                <a:latin typeface="Candara" panose="020E0502030303020204" pitchFamily="34" charset="0"/>
              </a:rPr>
              <a:t>the brain </a:t>
            </a:r>
            <a:r>
              <a:rPr lang="en-US" sz="2400" dirty="0">
                <a:solidFill>
                  <a:srgbClr val="2C3228"/>
                </a:solidFill>
                <a:latin typeface="Candara" panose="020E0502030303020204" pitchFamily="34" charset="0"/>
              </a:rPr>
              <a:t>and </a:t>
            </a:r>
            <a:r>
              <a:rPr lang="en-US" sz="2400" b="1" dirty="0">
                <a:solidFill>
                  <a:srgbClr val="0070C0"/>
                </a:solidFill>
                <a:latin typeface="Candara" panose="020E0502030303020204" pitchFamily="34" charset="0"/>
              </a:rPr>
              <a:t>spinal </a:t>
            </a:r>
            <a:r>
              <a:rPr lang="en-US" sz="2400" b="1" dirty="0" smtClean="0">
                <a:solidFill>
                  <a:srgbClr val="0070C0"/>
                </a:solidFill>
                <a:latin typeface="Candara" panose="020E0502030303020204" pitchFamily="34" charset="0"/>
              </a:rPr>
              <a:t>cord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sz="2400" b="1" dirty="0">
              <a:solidFill>
                <a:srgbClr val="0070C0"/>
              </a:solidFill>
              <a:latin typeface="Candara" panose="020E0502030303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sz="2400" b="1" dirty="0" smtClean="0">
              <a:solidFill>
                <a:srgbClr val="0070C0"/>
              </a:solidFill>
              <a:latin typeface="Candara" panose="020E0502030303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b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The </a:t>
            </a:r>
            <a:r>
              <a:rPr lang="en-US" sz="2400" b="1" i="0" u="none" strike="noStrike" baseline="0" dirty="0" smtClean="0">
                <a:solidFill>
                  <a:srgbClr val="C00000"/>
                </a:solidFill>
                <a:latin typeface="Candara" panose="020E0502030303020204" pitchFamily="34" charset="0"/>
              </a:rPr>
              <a:t>peripheral nervous system (PNS) </a:t>
            </a:r>
            <a:r>
              <a:rPr lang="en-US" sz="2400" b="1" i="0" u="none" strike="noStrike" baseline="0" dirty="0" smtClean="0">
                <a:solidFill>
                  <a:srgbClr val="4A4E49"/>
                </a:solidFill>
                <a:latin typeface="Candara" panose="020E0502030303020204" pitchFamily="34" charset="0"/>
              </a:rPr>
              <a:t>, </a:t>
            </a:r>
            <a:r>
              <a:rPr lang="en-US" sz="2400" dirty="0">
                <a:solidFill>
                  <a:srgbClr val="2C3228"/>
                </a:solidFill>
                <a:latin typeface="Candara" panose="020E0502030303020204" pitchFamily="34" charset="0"/>
              </a:rPr>
              <a:t>which consists of </a:t>
            </a:r>
            <a:r>
              <a:rPr lang="en-US" sz="2400" b="1" dirty="0">
                <a:solidFill>
                  <a:srgbClr val="0070C0"/>
                </a:solidFill>
                <a:latin typeface="Candara" panose="020E0502030303020204" pitchFamily="34" charset="0"/>
              </a:rPr>
              <a:t>the cranial </a:t>
            </a:r>
            <a:r>
              <a:rPr lang="en-US" sz="2400" dirty="0">
                <a:solidFill>
                  <a:srgbClr val="2C3228"/>
                </a:solidFill>
                <a:latin typeface="Candara" panose="020E0502030303020204" pitchFamily="34" charset="0"/>
              </a:rPr>
              <a:t>and </a:t>
            </a:r>
            <a:r>
              <a:rPr lang="en-US" sz="2400" b="1" dirty="0" smtClean="0">
                <a:solidFill>
                  <a:srgbClr val="0070C0"/>
                </a:solidFill>
                <a:latin typeface="Candara" panose="020E0502030303020204" pitchFamily="34" charset="0"/>
              </a:rPr>
              <a:t>spinal </a:t>
            </a:r>
            <a:r>
              <a:rPr lang="en-US" sz="2400" b="1" i="0" u="none" strike="noStrike" baseline="0" dirty="0" smtClean="0">
                <a:solidFill>
                  <a:srgbClr val="0070C0"/>
                </a:solidFill>
                <a:latin typeface="Candara" panose="020E0502030303020204" pitchFamily="34" charset="0"/>
              </a:rPr>
              <a:t>nerves and their associated ganglia.</a:t>
            </a:r>
            <a:endParaRPr lang="en-US" sz="2400" b="1" dirty="0">
              <a:solidFill>
                <a:srgbClr val="0070C0"/>
              </a:solidFill>
              <a:latin typeface="Candara" panose="020E0502030303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1889" t="22196" r="39549" b="18028"/>
          <a:stretch/>
        </p:blipFill>
        <p:spPr>
          <a:xfrm>
            <a:off x="5691807" y="1121747"/>
            <a:ext cx="6247082" cy="5444304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39434" y="6356350"/>
            <a:ext cx="2743200" cy="365125"/>
          </a:xfrm>
        </p:spPr>
        <p:txBody>
          <a:bodyPr/>
          <a:lstStyle/>
          <a:p>
            <a:r>
              <a:rPr lang="en-US" b="1" i="1" smtClean="0">
                <a:solidFill>
                  <a:srgbClr val="FF0000"/>
                </a:solidFill>
                <a:latin typeface="Candara" panose="020E0502030303020204" pitchFamily="34" charset="0"/>
              </a:rPr>
              <a:t>Tuesday 14. April. 2020</a:t>
            </a:r>
            <a:endParaRPr lang="en-US" b="1" i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69470" y="6356350"/>
            <a:ext cx="4114800" cy="365125"/>
          </a:xfrm>
        </p:spPr>
        <p:txBody>
          <a:bodyPr/>
          <a:lstStyle/>
          <a:p>
            <a:r>
              <a:rPr lang="en-US" b="1" i="1" smtClean="0">
                <a:solidFill>
                  <a:srgbClr val="FF0000"/>
                </a:solidFill>
                <a:latin typeface="Candara" panose="020E0502030303020204" pitchFamily="34" charset="0"/>
              </a:rPr>
              <a:t>Dr. Aiman Qais Afar</a:t>
            </a:r>
            <a:endParaRPr lang="en-US" b="1" i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805551" y="6356350"/>
            <a:ext cx="2743200" cy="365125"/>
          </a:xfrm>
        </p:spPr>
        <p:txBody>
          <a:bodyPr/>
          <a:lstStyle/>
          <a:p>
            <a:fld id="{133CDE98-8756-4352-9ED1-3D1B5A4358AD}" type="slidenum">
              <a:rPr lang="en-US" b="1" i="1" smtClean="0">
                <a:solidFill>
                  <a:srgbClr val="FF0000"/>
                </a:solidFill>
                <a:latin typeface="Candara" panose="020E0502030303020204" pitchFamily="34" charset="0"/>
              </a:rPr>
              <a:t>2</a:t>
            </a:fld>
            <a:endParaRPr lang="en-US" b="1" i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517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564" y="709185"/>
            <a:ext cx="1210887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The midbrain is the </a:t>
            </a:r>
            <a:r>
              <a:rPr lang="en-US" sz="2400" b="1" dirty="0">
                <a:solidFill>
                  <a:srgbClr val="231F20"/>
                </a:solidFill>
                <a:latin typeface="Candara" panose="020E0502030303020204" pitchFamily="34" charset="0"/>
              </a:rPr>
              <a:t>narrow part of the brain </a:t>
            </a: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that </a:t>
            </a:r>
            <a:r>
              <a:rPr lang="en-US" sz="2400" dirty="0" smtClean="0">
                <a:solidFill>
                  <a:srgbClr val="231F20"/>
                </a:solidFill>
                <a:latin typeface="Candara" panose="020E0502030303020204" pitchFamily="34" charset="0"/>
              </a:rPr>
              <a:t>connects </a:t>
            </a:r>
            <a:r>
              <a:rPr lang="en-US" sz="2400" b="1" dirty="0" smtClean="0">
                <a:solidFill>
                  <a:srgbClr val="231F20"/>
                </a:solidFill>
                <a:latin typeface="Candara" panose="020E0502030303020204" pitchFamily="34" charset="0"/>
              </a:rPr>
              <a:t>the </a:t>
            </a:r>
            <a:r>
              <a:rPr lang="en-US" sz="2400" b="1" dirty="0">
                <a:solidFill>
                  <a:srgbClr val="231F20"/>
                </a:solidFill>
                <a:latin typeface="Candara" panose="020E0502030303020204" pitchFamily="34" charset="0"/>
              </a:rPr>
              <a:t>forebrain to the </a:t>
            </a:r>
            <a:r>
              <a:rPr lang="en-US" sz="2400" b="1" dirty="0" smtClean="0">
                <a:solidFill>
                  <a:srgbClr val="231F20"/>
                </a:solidFill>
                <a:latin typeface="Candara" panose="020E0502030303020204" pitchFamily="34" charset="0"/>
              </a:rPr>
              <a:t>hindbrain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 smtClean="0">
                <a:solidFill>
                  <a:srgbClr val="231F20"/>
                </a:solidFill>
                <a:latin typeface="Candara" panose="020E0502030303020204" pitchFamily="34" charset="0"/>
              </a:rPr>
              <a:t>The </a:t>
            </a: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narrow cavity of the midbrain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is the </a:t>
            </a:r>
            <a:r>
              <a:rPr lang="en-US" sz="2400" b="1" dirty="0" smtClean="0">
                <a:solidFill>
                  <a:srgbClr val="0033CC"/>
                </a:solidFill>
                <a:latin typeface="Candara" panose="020E0502030303020204" pitchFamily="34" charset="0"/>
              </a:rPr>
              <a:t>cerebral aqueduct</a:t>
            </a: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, which connects </a:t>
            </a:r>
            <a:r>
              <a:rPr lang="en-US" sz="2400" b="1" dirty="0">
                <a:solidFill>
                  <a:srgbClr val="C00000"/>
                </a:solidFill>
                <a:latin typeface="Candara" panose="020E0502030303020204" pitchFamily="34" charset="0"/>
              </a:rPr>
              <a:t>the third and fourth </a:t>
            </a:r>
            <a:r>
              <a:rPr lang="en-US" sz="2400" b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ventricles.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 smtClean="0">
                <a:solidFill>
                  <a:srgbClr val="231F20"/>
                </a:solidFill>
                <a:latin typeface="Candara" panose="020E0502030303020204" pitchFamily="34" charset="0"/>
              </a:rPr>
              <a:t>The </a:t>
            </a: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midbrain contains many nuclei and bundles </a:t>
            </a:r>
            <a:r>
              <a:rPr lang="en-US" sz="2400" dirty="0" smtClean="0">
                <a:solidFill>
                  <a:srgbClr val="231F20"/>
                </a:solidFill>
                <a:latin typeface="Candara" panose="020E0502030303020204" pitchFamily="34" charset="0"/>
              </a:rPr>
              <a:t>of ascending </a:t>
            </a: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and descending nerve fibers.</a:t>
            </a:r>
            <a:endParaRPr lang="en-US" sz="2400" dirty="0">
              <a:latin typeface="Candara" panose="020E0502030303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1591" y="154770"/>
            <a:ext cx="2603598" cy="584775"/>
          </a:xfrm>
          <a:prstGeom prst="rect">
            <a:avLst/>
          </a:prstGeom>
          <a:ln w="7620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ndara" panose="020E0502030303020204" pitchFamily="34" charset="0"/>
              </a:rPr>
              <a:t>The midbrain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5668" y="2313709"/>
            <a:ext cx="5001531" cy="4332576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0719" t="17652" r="4497" b="18761"/>
          <a:stretch/>
        </p:blipFill>
        <p:spPr>
          <a:xfrm>
            <a:off x="969816" y="2387959"/>
            <a:ext cx="5389419" cy="4311535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7890150" y="163375"/>
            <a:ext cx="2743200" cy="365125"/>
          </a:xfrm>
        </p:spPr>
        <p:txBody>
          <a:bodyPr/>
          <a:lstStyle/>
          <a:p>
            <a:r>
              <a:rPr lang="en-US" b="1" i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Tuesday 14. April. 2020</a:t>
            </a:r>
            <a:endParaRPr lang="en-US" b="1" i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038600" y="126885"/>
            <a:ext cx="4114800" cy="365125"/>
          </a:xfrm>
        </p:spPr>
        <p:txBody>
          <a:bodyPr/>
          <a:lstStyle/>
          <a:p>
            <a:r>
              <a:rPr lang="en-US" b="1" i="1" smtClean="0">
                <a:solidFill>
                  <a:srgbClr val="FF0000"/>
                </a:solidFill>
                <a:latin typeface="Candara" panose="020E0502030303020204" pitchFamily="34" charset="0"/>
              </a:rPr>
              <a:t>Dr. Aiman Qais Afar</a:t>
            </a:r>
            <a:endParaRPr lang="en-US" b="1" i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610600" y="149520"/>
            <a:ext cx="2743200" cy="365125"/>
          </a:xfrm>
        </p:spPr>
        <p:txBody>
          <a:bodyPr/>
          <a:lstStyle/>
          <a:p>
            <a:fld id="{133CDE98-8756-4352-9ED1-3D1B5A4358AD}" type="slidenum">
              <a:rPr lang="en-US" b="1" i="1" smtClean="0">
                <a:solidFill>
                  <a:srgbClr val="FF0000"/>
                </a:solidFill>
                <a:latin typeface="Candara" panose="020E0502030303020204" pitchFamily="34" charset="0"/>
              </a:rPr>
              <a:t>20</a:t>
            </a:fld>
            <a:endParaRPr lang="en-US" b="1" i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362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763" y="73910"/>
            <a:ext cx="9351819" cy="6756380"/>
          </a:xfrm>
          <a:prstGeom prst="rect">
            <a:avLst/>
          </a:prstGeom>
          <a:ln w="76200">
            <a:solidFill>
              <a:srgbClr val="0033CC"/>
            </a:solidFill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972800" y="6356350"/>
            <a:ext cx="381000" cy="365125"/>
          </a:xfrm>
        </p:spPr>
        <p:txBody>
          <a:bodyPr/>
          <a:lstStyle/>
          <a:p>
            <a:fld id="{133CDE98-8756-4352-9ED1-3D1B5A4358AD}" type="slidenum">
              <a:rPr lang="en-US" b="1" i="1" smtClean="0">
                <a:solidFill>
                  <a:srgbClr val="FF0000"/>
                </a:solidFill>
                <a:latin typeface="Candara" panose="020E0502030303020204" pitchFamily="34" charset="0"/>
              </a:rPr>
              <a:t>21</a:t>
            </a:fld>
            <a:endParaRPr lang="en-US" b="1" i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6" name="Date Placeholder 2"/>
          <p:cNvSpPr txBox="1">
            <a:spLocks/>
          </p:cNvSpPr>
          <p:nvPr/>
        </p:nvSpPr>
        <p:spPr>
          <a:xfrm>
            <a:off x="1551714" y="1592852"/>
            <a:ext cx="6650183" cy="3467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i="1" smtClean="0">
                <a:solidFill>
                  <a:srgbClr val="FFFF00"/>
                </a:solidFill>
                <a:latin typeface="Candara" panose="020E0502030303020204" pitchFamily="34" charset="0"/>
              </a:rPr>
              <a:t>Tuesday 14. April. 2020</a:t>
            </a:r>
            <a:endParaRPr lang="en-US" sz="4800" b="1" i="1" dirty="0">
              <a:solidFill>
                <a:srgbClr val="FFFF00"/>
              </a:solidFill>
              <a:latin typeface="Candara" panose="020E0502030303020204" pitchFamily="34" charset="0"/>
            </a:endParaRPr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1523999" y="966939"/>
            <a:ext cx="57080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i="1" smtClean="0">
                <a:solidFill>
                  <a:srgbClr val="FFFF00"/>
                </a:solidFill>
                <a:latin typeface="Candara" panose="020E0502030303020204" pitchFamily="34" charset="0"/>
              </a:rPr>
              <a:t>Dr. Aiman Qais Afar</a:t>
            </a:r>
            <a:endParaRPr lang="en-US" sz="4800" b="1" i="1" dirty="0">
              <a:solidFill>
                <a:srgbClr val="FFFF0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89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9373" y="210235"/>
            <a:ext cx="8908473" cy="584775"/>
          </a:xfrm>
          <a:prstGeom prst="rect">
            <a:avLst/>
          </a:prstGeom>
          <a:ln w="76200">
            <a:solidFill>
              <a:srgbClr val="00FF00"/>
            </a:solidFill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ndara" panose="020E0502030303020204" pitchFamily="34" charset="0"/>
              </a:rPr>
              <a:t>CENTRAL AND </a:t>
            </a:r>
            <a:r>
              <a:rPr lang="en-US" sz="32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PERIPHERAL NERVOUS </a:t>
            </a:r>
            <a:r>
              <a:rPr lang="en-US" sz="3200" b="1" dirty="0">
                <a:solidFill>
                  <a:srgbClr val="FF0000"/>
                </a:solidFill>
                <a:latin typeface="Candara" panose="020E0502030303020204" pitchFamily="34" charset="0"/>
              </a:rPr>
              <a:t>SYSTEMS</a:t>
            </a:r>
            <a:endParaRPr lang="en-US" sz="3200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9372" y="929331"/>
            <a:ext cx="498099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rgbClr val="2C3228"/>
                </a:solidFill>
                <a:latin typeface="Candara" panose="020E0502030303020204" pitchFamily="34" charset="0"/>
              </a:rPr>
              <a:t>In the CNS, </a:t>
            </a:r>
            <a:r>
              <a:rPr lang="en-US" sz="2400" b="1" dirty="0">
                <a:solidFill>
                  <a:srgbClr val="0070C0"/>
                </a:solidFill>
                <a:latin typeface="Candara" panose="020E0502030303020204" pitchFamily="34" charset="0"/>
              </a:rPr>
              <a:t>the brain </a:t>
            </a:r>
            <a:r>
              <a:rPr lang="en-US" sz="2400" b="1" dirty="0">
                <a:solidFill>
                  <a:srgbClr val="2C3228"/>
                </a:solidFill>
                <a:latin typeface="Candara" panose="020E0502030303020204" pitchFamily="34" charset="0"/>
              </a:rPr>
              <a:t>and </a:t>
            </a:r>
            <a:r>
              <a:rPr lang="en-US" sz="2400" b="1" dirty="0">
                <a:solidFill>
                  <a:srgbClr val="0070C0"/>
                </a:solidFill>
                <a:latin typeface="Candara" panose="020E0502030303020204" pitchFamily="34" charset="0"/>
              </a:rPr>
              <a:t>spinal cord</a:t>
            </a:r>
            <a:r>
              <a:rPr lang="en-US" sz="2400" b="1" dirty="0">
                <a:solidFill>
                  <a:srgbClr val="2C3228"/>
                </a:solidFill>
                <a:latin typeface="Candara" panose="020E0502030303020204" pitchFamily="34" charset="0"/>
              </a:rPr>
              <a:t> are the </a:t>
            </a:r>
            <a:r>
              <a:rPr lang="en-US" sz="2400" b="1" dirty="0" smtClean="0">
                <a:solidFill>
                  <a:srgbClr val="2C3228"/>
                </a:solidFill>
                <a:latin typeface="Candara" panose="020E0502030303020204" pitchFamily="34" charset="0"/>
              </a:rPr>
              <a:t>main centers </a:t>
            </a:r>
            <a:r>
              <a:rPr lang="en-US" sz="2400" b="1" dirty="0">
                <a:solidFill>
                  <a:srgbClr val="2C3228"/>
                </a:solidFill>
                <a:latin typeface="Candara" panose="020E0502030303020204" pitchFamily="34" charset="0"/>
              </a:rPr>
              <a:t>where correlation and integration of </a:t>
            </a:r>
            <a:r>
              <a:rPr lang="en-US" sz="2400" b="1" dirty="0" smtClean="0">
                <a:solidFill>
                  <a:srgbClr val="2C3228"/>
                </a:solidFill>
                <a:latin typeface="Candara" panose="020E0502030303020204" pitchFamily="34" charset="0"/>
              </a:rPr>
              <a:t>nervous information </a:t>
            </a:r>
            <a:r>
              <a:rPr lang="en-US" sz="2400" b="1" dirty="0">
                <a:solidFill>
                  <a:srgbClr val="2C3228"/>
                </a:solidFill>
                <a:latin typeface="Candara" panose="020E0502030303020204" pitchFamily="34" charset="0"/>
              </a:rPr>
              <a:t>occur</a:t>
            </a:r>
            <a:r>
              <a:rPr lang="en-US" sz="2400" b="1" dirty="0" smtClean="0">
                <a:solidFill>
                  <a:srgbClr val="4A4E49"/>
                </a:solidFill>
                <a:latin typeface="Candara" panose="020E0502030303020204" pitchFamily="34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400" b="1" dirty="0" smtClean="0">
              <a:solidFill>
                <a:srgbClr val="4A4E49"/>
              </a:solidFill>
              <a:latin typeface="Candara" panose="020E0502030303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b="1" dirty="0" smtClean="0">
                <a:solidFill>
                  <a:srgbClr val="4A4E49"/>
                </a:solidFill>
                <a:latin typeface="Candara" panose="020E0502030303020204" pitchFamily="34" charset="0"/>
              </a:rPr>
              <a:t> </a:t>
            </a:r>
            <a:r>
              <a:rPr lang="en-US" sz="2400" b="1" dirty="0">
                <a:solidFill>
                  <a:srgbClr val="2C3228"/>
                </a:solidFill>
                <a:latin typeface="Candara" panose="020E0502030303020204" pitchFamily="34" charset="0"/>
              </a:rPr>
              <a:t>Both </a:t>
            </a:r>
            <a:r>
              <a:rPr lang="en-US" sz="2400" b="1" dirty="0">
                <a:solidFill>
                  <a:srgbClr val="0070C0"/>
                </a:solidFill>
                <a:latin typeface="Candara" panose="020E0502030303020204" pitchFamily="34" charset="0"/>
              </a:rPr>
              <a:t>the brain </a:t>
            </a:r>
            <a:r>
              <a:rPr lang="en-US" sz="2400" b="1" dirty="0">
                <a:solidFill>
                  <a:srgbClr val="2C3228"/>
                </a:solidFill>
                <a:latin typeface="Candara" panose="020E0502030303020204" pitchFamily="34" charset="0"/>
              </a:rPr>
              <a:t>and </a:t>
            </a:r>
            <a:r>
              <a:rPr lang="en-US" sz="2400" b="1" dirty="0">
                <a:solidFill>
                  <a:srgbClr val="0070C0"/>
                </a:solidFill>
                <a:latin typeface="Candara" panose="020E0502030303020204" pitchFamily="34" charset="0"/>
              </a:rPr>
              <a:t>spinal cord </a:t>
            </a:r>
            <a:r>
              <a:rPr lang="en-US" sz="2400" b="1" dirty="0" smtClean="0">
                <a:solidFill>
                  <a:srgbClr val="2C3228"/>
                </a:solidFill>
                <a:latin typeface="Candara" panose="020E0502030303020204" pitchFamily="34" charset="0"/>
              </a:rPr>
              <a:t>are </a:t>
            </a:r>
            <a:r>
              <a:rPr lang="en-US" sz="2400" b="0" i="0" u="none" strike="noStrike" baseline="0" dirty="0" smtClean="0">
                <a:solidFill>
                  <a:srgbClr val="2C3228"/>
                </a:solidFill>
                <a:latin typeface="Candara" panose="020E0502030303020204" pitchFamily="34" charset="0"/>
              </a:rPr>
              <a:t>covered with a system of membranes </a:t>
            </a:r>
            <a:r>
              <a:rPr lang="en-US" sz="2400" b="1" i="0" u="none" strike="noStrike" baseline="0" dirty="0" smtClean="0">
                <a:solidFill>
                  <a:srgbClr val="C00000"/>
                </a:solidFill>
                <a:latin typeface="Candara" panose="020E0502030303020204" pitchFamily="34" charset="0"/>
              </a:rPr>
              <a:t>(meninges) </a:t>
            </a:r>
            <a:r>
              <a:rPr lang="en-US" sz="2400" b="0" i="0" u="none" strike="noStrike" baseline="0" dirty="0" smtClean="0">
                <a:solidFill>
                  <a:srgbClr val="2C3228"/>
                </a:solidFill>
                <a:latin typeface="Candara" panose="020E0502030303020204" pitchFamily="34" charset="0"/>
              </a:rPr>
              <a:t>and are suspended </a:t>
            </a:r>
            <a:r>
              <a:rPr lang="en-US" sz="2400" b="1" i="0" u="none" strike="noStrike" baseline="0" dirty="0" smtClean="0">
                <a:solidFill>
                  <a:srgbClr val="C00000"/>
                </a:solidFill>
                <a:latin typeface="Candara" panose="020E0502030303020204" pitchFamily="34" charset="0"/>
              </a:rPr>
              <a:t>in cerebrospinal fluid (CSF).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400" b="1" i="0" u="none" strike="noStrike" baseline="0" dirty="0" smtClean="0">
              <a:solidFill>
                <a:srgbClr val="2C3228"/>
              </a:solidFill>
              <a:latin typeface="Candara" panose="020E0502030303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b="0" i="0" u="none" strike="noStrike" baseline="0" dirty="0" smtClean="0">
                <a:solidFill>
                  <a:srgbClr val="2C3228"/>
                </a:solidFill>
                <a:latin typeface="Candara" panose="020E0502030303020204" pitchFamily="34" charset="0"/>
              </a:rPr>
              <a:t>Meninges are further protected by </a:t>
            </a:r>
            <a:r>
              <a:rPr lang="en-US" sz="2400" b="1" i="0" u="none" strike="noStrike" baseline="0" dirty="0" smtClean="0">
                <a:solidFill>
                  <a:srgbClr val="2C3228"/>
                </a:solidFill>
                <a:latin typeface="Candara" panose="020E0502030303020204" pitchFamily="34" charset="0"/>
              </a:rPr>
              <a:t>the bones </a:t>
            </a:r>
            <a:r>
              <a:rPr lang="en-US" sz="2400" b="0" i="0" u="none" strike="noStrike" baseline="0" dirty="0" smtClean="0">
                <a:solidFill>
                  <a:srgbClr val="2C3228"/>
                </a:solidFill>
                <a:latin typeface="Candara" panose="020E0502030303020204" pitchFamily="34" charset="0"/>
              </a:rPr>
              <a:t>of </a:t>
            </a:r>
            <a:r>
              <a:rPr lang="en-US" sz="2400" b="1" i="0" u="none" strike="noStrike" baseline="0" dirty="0" smtClean="0">
                <a:solidFill>
                  <a:srgbClr val="C00000"/>
                </a:solidFill>
                <a:latin typeface="Candara" panose="020E0502030303020204" pitchFamily="34" charset="0"/>
              </a:rPr>
              <a:t>the skull </a:t>
            </a:r>
            <a:r>
              <a:rPr lang="en-US" sz="2400" b="0" i="0" u="none" strike="noStrike" baseline="0" dirty="0" smtClean="0">
                <a:solidFill>
                  <a:srgbClr val="2C3228"/>
                </a:solidFill>
                <a:latin typeface="Candara" panose="020E0502030303020204" pitchFamily="34" charset="0"/>
              </a:rPr>
              <a:t>and </a:t>
            </a:r>
            <a:r>
              <a:rPr lang="en-US" sz="2400" b="1" i="0" u="none" strike="noStrike" baseline="0" dirty="0" smtClean="0">
                <a:solidFill>
                  <a:srgbClr val="C00000"/>
                </a:solidFill>
                <a:latin typeface="Candara" panose="020E0502030303020204" pitchFamily="34" charset="0"/>
              </a:rPr>
              <a:t>the vertebral column</a:t>
            </a:r>
            <a:endParaRPr lang="en-US" sz="2400" b="1" dirty="0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9766" y="970895"/>
            <a:ext cx="5870944" cy="5794198"/>
          </a:xfrm>
          <a:prstGeom prst="rect">
            <a:avLst/>
          </a:prstGeom>
          <a:ln w="57150">
            <a:noFill/>
          </a:ln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Tuesday 14. April. 2020</a:t>
            </a:r>
            <a:endParaRPr lang="en-US" b="1" i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1877290" y="6356350"/>
            <a:ext cx="4114800" cy="365125"/>
          </a:xfrm>
        </p:spPr>
        <p:txBody>
          <a:bodyPr/>
          <a:lstStyle/>
          <a:p>
            <a:r>
              <a:rPr lang="en-US" b="1" i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Dr. Aiman Qais Afar</a:t>
            </a:r>
            <a:endParaRPr lang="en-US" b="1" i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9012382" y="210235"/>
            <a:ext cx="2743200" cy="365125"/>
          </a:xfrm>
        </p:spPr>
        <p:txBody>
          <a:bodyPr/>
          <a:lstStyle/>
          <a:p>
            <a:fld id="{133CDE98-8756-4352-9ED1-3D1B5A4358AD}" type="slidenum">
              <a:rPr lang="en-US" b="1" i="1" smtClean="0">
                <a:solidFill>
                  <a:srgbClr val="FF0000"/>
                </a:solidFill>
                <a:latin typeface="Candara" panose="020E0502030303020204" pitchFamily="34" charset="0"/>
              </a:rPr>
              <a:t>3</a:t>
            </a:fld>
            <a:endParaRPr lang="en-US" b="1" i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514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9373" y="210235"/>
            <a:ext cx="8908473" cy="584775"/>
          </a:xfrm>
          <a:prstGeom prst="rect">
            <a:avLst/>
          </a:prstGeom>
          <a:ln w="76200">
            <a:solidFill>
              <a:srgbClr val="00FF0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CENTRAL AND PERIPHERAL NERVOUS SYSTEMS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1797" y="889135"/>
            <a:ext cx="116781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Candara" panose="020E0502030303020204" pitchFamily="34" charset="0"/>
              </a:rPr>
              <a:t>The CNS </a:t>
            </a:r>
            <a:r>
              <a:rPr lang="en-US" sz="2400" dirty="0">
                <a:solidFill>
                  <a:srgbClr val="2C3228"/>
                </a:solidFill>
                <a:latin typeface="Candara" panose="020E0502030303020204" pitchFamily="34" charset="0"/>
              </a:rPr>
              <a:t>is composed of large numbers of </a:t>
            </a:r>
            <a:r>
              <a:rPr lang="en-US" sz="2400" b="1" i="0" u="none" strike="noStrike" baseline="0" dirty="0" smtClean="0">
                <a:solidFill>
                  <a:srgbClr val="C00000"/>
                </a:solidFill>
                <a:latin typeface="Candara" panose="020E0502030303020204" pitchFamily="34" charset="0"/>
              </a:rPr>
              <a:t>neurons,</a:t>
            </a:r>
            <a:r>
              <a:rPr lang="en-US" sz="2400" b="1" i="0" u="none" strike="noStrike" baseline="0" dirty="0" smtClean="0">
                <a:solidFill>
                  <a:srgbClr val="4A4E49"/>
                </a:solidFill>
                <a:latin typeface="Candara" panose="020E0502030303020204" pitchFamily="34" charset="0"/>
              </a:rPr>
              <a:t> </a:t>
            </a:r>
            <a:r>
              <a:rPr lang="en-US" sz="2400" dirty="0" smtClean="0">
                <a:solidFill>
                  <a:srgbClr val="2C3228"/>
                </a:solidFill>
                <a:latin typeface="Candara" panose="020E0502030303020204" pitchFamily="34" charset="0"/>
              </a:rPr>
              <a:t>which </a:t>
            </a:r>
            <a:r>
              <a:rPr lang="en-US" sz="2400" dirty="0">
                <a:solidFill>
                  <a:srgbClr val="2C3228"/>
                </a:solidFill>
                <a:latin typeface="Candara" panose="020E0502030303020204" pitchFamily="34" charset="0"/>
              </a:rPr>
              <a:t>are </a:t>
            </a:r>
            <a:r>
              <a:rPr lang="en-US" sz="2400" b="1" dirty="0">
                <a:solidFill>
                  <a:srgbClr val="2C3228"/>
                </a:solidFill>
                <a:latin typeface="Candara" panose="020E0502030303020204" pitchFamily="34" charset="0"/>
              </a:rPr>
              <a:t>excitable nerve cells</a:t>
            </a:r>
            <a:r>
              <a:rPr lang="en-US" sz="2400" dirty="0">
                <a:solidFill>
                  <a:srgbClr val="2C3228"/>
                </a:solidFill>
                <a:latin typeface="Candara" panose="020E0502030303020204" pitchFamily="34" charset="0"/>
              </a:rPr>
              <a:t>, and </a:t>
            </a:r>
            <a:r>
              <a:rPr lang="en-US" sz="2400" b="1" dirty="0">
                <a:solidFill>
                  <a:srgbClr val="2C3228"/>
                </a:solidFill>
                <a:latin typeface="Candara" panose="020E0502030303020204" pitchFamily="34" charset="0"/>
              </a:rPr>
              <a:t>their </a:t>
            </a:r>
            <a:r>
              <a:rPr lang="en-US" sz="2400" b="1" dirty="0" smtClean="0">
                <a:solidFill>
                  <a:srgbClr val="2C3228"/>
                </a:solidFill>
                <a:latin typeface="Candara" panose="020E0502030303020204" pitchFamily="34" charset="0"/>
              </a:rPr>
              <a:t>processes</a:t>
            </a:r>
            <a:r>
              <a:rPr lang="en-US" sz="2400" b="1" dirty="0">
                <a:latin typeface="Candara" panose="020E0502030303020204" pitchFamily="34" charset="0"/>
              </a:rPr>
              <a:t> </a:t>
            </a:r>
            <a:r>
              <a:rPr lang="en-US" sz="2400" dirty="0">
                <a:latin typeface="Candara" panose="020E0502030303020204" pitchFamily="34" charset="0"/>
              </a:rPr>
              <a:t>known as </a:t>
            </a:r>
            <a:r>
              <a:rPr lang="en-US" sz="2400" b="1" dirty="0">
                <a:solidFill>
                  <a:srgbClr val="C00000"/>
                </a:solidFill>
                <a:latin typeface="Candara" panose="020E0502030303020204" pitchFamily="34" charset="0"/>
              </a:rPr>
              <a:t>axons </a:t>
            </a:r>
            <a:r>
              <a:rPr lang="en-US" sz="2400" dirty="0">
                <a:latin typeface="Candara" panose="020E0502030303020204" pitchFamily="34" charset="0"/>
              </a:rPr>
              <a:t>or </a:t>
            </a:r>
            <a:r>
              <a:rPr lang="en-US" sz="2400" b="1" dirty="0">
                <a:solidFill>
                  <a:srgbClr val="C00000"/>
                </a:solidFill>
                <a:latin typeface="Candara" panose="020E0502030303020204" pitchFamily="34" charset="0"/>
              </a:rPr>
              <a:t>nerve fibers</a:t>
            </a:r>
            <a:r>
              <a:rPr lang="en-US" sz="2400" dirty="0">
                <a:latin typeface="Candara" panose="020E0502030303020204" pitchFamily="34" charset="0"/>
              </a:rPr>
              <a:t>. Neurons are </a:t>
            </a:r>
            <a:r>
              <a:rPr lang="en-US" sz="2400" dirty="0" smtClean="0">
                <a:latin typeface="Candara" panose="020E0502030303020204" pitchFamily="34" charset="0"/>
              </a:rPr>
              <a:t>supported by </a:t>
            </a:r>
            <a:r>
              <a:rPr lang="en-US" sz="2400" b="1" dirty="0">
                <a:latin typeface="Candara" panose="020E0502030303020204" pitchFamily="34" charset="0"/>
              </a:rPr>
              <a:t>specialized tissue called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neuroglia.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2138" y="2273478"/>
            <a:ext cx="538494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The CNS interior </a:t>
            </a:r>
            <a:r>
              <a:rPr lang="en-US" sz="2400" dirty="0">
                <a:latin typeface="Candara" panose="020E0502030303020204" pitchFamily="34" charset="0"/>
              </a:rPr>
              <a:t>is organized into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gray</a:t>
            </a:r>
            <a:r>
              <a:rPr lang="en-US" sz="2400" b="1" dirty="0">
                <a:latin typeface="Candara" panose="020E0502030303020204" pitchFamily="34" charset="0"/>
              </a:rPr>
              <a:t> and 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white matter</a:t>
            </a:r>
            <a:r>
              <a:rPr lang="en-US" sz="2400" dirty="0">
                <a:latin typeface="Candara" panose="020E0502030303020204" pitchFamily="34" charset="0"/>
              </a:rPr>
              <a:t>. </a:t>
            </a:r>
            <a:endParaRPr lang="en-US" sz="2400" dirty="0" smtClean="0">
              <a:latin typeface="Candara" panose="020E0502030303020204" pitchFamily="34" charset="0"/>
            </a:endParaRPr>
          </a:p>
          <a:p>
            <a:endParaRPr lang="en-US" sz="2400" dirty="0">
              <a:latin typeface="Candara" panose="020E0502030303020204" pitchFamily="34" charset="0"/>
            </a:endParaRPr>
          </a:p>
          <a:p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Gray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matter</a:t>
            </a:r>
            <a:r>
              <a:rPr lang="en-US" sz="2400" dirty="0">
                <a:latin typeface="Candara" panose="020E0502030303020204" pitchFamily="34" charset="0"/>
              </a:rPr>
              <a:t>, which is </a:t>
            </a:r>
            <a:r>
              <a:rPr lang="en-US" sz="2400" b="1" dirty="0">
                <a:latin typeface="Candara" panose="020E0502030303020204" pitchFamily="34" charset="0"/>
              </a:rPr>
              <a:t>gray in color</a:t>
            </a:r>
            <a:r>
              <a:rPr lang="en-US" sz="2400" dirty="0">
                <a:latin typeface="Candara" panose="020E0502030303020204" pitchFamily="34" charset="0"/>
              </a:rPr>
              <a:t>, consists of </a:t>
            </a:r>
            <a:r>
              <a:rPr lang="en-US" sz="2400" b="1" dirty="0">
                <a:solidFill>
                  <a:srgbClr val="C00000"/>
                </a:solidFill>
                <a:latin typeface="Candara" panose="020E0502030303020204" pitchFamily="34" charset="0"/>
              </a:rPr>
              <a:t>nerve cells </a:t>
            </a:r>
            <a:r>
              <a:rPr lang="en-US" sz="2400" b="1" dirty="0">
                <a:latin typeface="Candara" panose="020E0502030303020204" pitchFamily="34" charset="0"/>
              </a:rPr>
              <a:t>embedded in </a:t>
            </a:r>
            <a:r>
              <a:rPr lang="en-US" sz="2400" b="1" dirty="0">
                <a:solidFill>
                  <a:srgbClr val="C00000"/>
                </a:solidFill>
                <a:latin typeface="Candara" panose="020E0502030303020204" pitchFamily="34" charset="0"/>
              </a:rPr>
              <a:t>neuroglia</a:t>
            </a:r>
            <a:r>
              <a:rPr lang="en-US" sz="2400" dirty="0" smtClean="0">
                <a:solidFill>
                  <a:srgbClr val="C00000"/>
                </a:solidFill>
                <a:latin typeface="Candara" panose="020E0502030303020204" pitchFamily="34" charset="0"/>
              </a:rPr>
              <a:t>.</a:t>
            </a:r>
          </a:p>
          <a:p>
            <a:endParaRPr lang="en-US" sz="2400" dirty="0">
              <a:latin typeface="Candara" panose="020E0502030303020204" pitchFamily="34" charset="0"/>
            </a:endParaRPr>
          </a:p>
          <a:p>
            <a:r>
              <a:rPr lang="en-US" sz="2400" dirty="0" smtClean="0">
                <a:latin typeface="Candara" panose="020E0502030303020204" pitchFamily="34" charset="0"/>
              </a:rPr>
              <a:t>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White matter </a:t>
            </a:r>
            <a:r>
              <a:rPr lang="en-US" sz="2400" dirty="0">
                <a:latin typeface="Candara" panose="020E0502030303020204" pitchFamily="34" charset="0"/>
              </a:rPr>
              <a:t>consists of </a:t>
            </a:r>
            <a:r>
              <a:rPr lang="en-US" sz="2400" b="1" dirty="0">
                <a:solidFill>
                  <a:srgbClr val="C00000"/>
                </a:solidFill>
                <a:latin typeface="Candara" panose="020E0502030303020204" pitchFamily="34" charset="0"/>
              </a:rPr>
              <a:t>nerve fibers </a:t>
            </a:r>
            <a:r>
              <a:rPr lang="en-US" sz="2400" b="1" dirty="0">
                <a:latin typeface="Candara" panose="020E0502030303020204" pitchFamily="34" charset="0"/>
              </a:rPr>
              <a:t>embedded in </a:t>
            </a:r>
            <a:r>
              <a:rPr lang="en-US" sz="2400" b="1" dirty="0">
                <a:solidFill>
                  <a:srgbClr val="C00000"/>
                </a:solidFill>
                <a:latin typeface="Candara" panose="020E0502030303020204" pitchFamily="34" charset="0"/>
              </a:rPr>
              <a:t>neuroglia</a:t>
            </a:r>
            <a:r>
              <a:rPr lang="en-US" sz="2400" b="1" dirty="0">
                <a:latin typeface="Candara" panose="020E0502030303020204" pitchFamily="34" charset="0"/>
              </a:rPr>
              <a:t> </a:t>
            </a:r>
            <a:r>
              <a:rPr lang="en-US" sz="2400" dirty="0">
                <a:latin typeface="Candara" panose="020E0502030303020204" pitchFamily="34" charset="0"/>
              </a:rPr>
              <a:t>and is white in color because of the presence of </a:t>
            </a:r>
            <a:r>
              <a:rPr lang="en-US" sz="2400" b="1" dirty="0">
                <a:latin typeface="Candara" panose="020E0502030303020204" pitchFamily="34" charset="0"/>
              </a:rPr>
              <a:t>lipid material in nerve fiber myelin </a:t>
            </a:r>
            <a:r>
              <a:rPr lang="en-US" sz="2400" b="1" dirty="0" smtClean="0">
                <a:latin typeface="Candara" panose="020E0502030303020204" pitchFamily="34" charset="0"/>
              </a:rPr>
              <a:t>sheaths</a:t>
            </a:r>
            <a:endParaRPr lang="en-US" sz="2400" b="1" dirty="0">
              <a:latin typeface="Candara" panose="020E0502030303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0423" y="4129647"/>
            <a:ext cx="3039036" cy="2532530"/>
          </a:xfrm>
          <a:prstGeom prst="rect">
            <a:avLst/>
          </a:prstGeom>
          <a:solidFill>
            <a:schemeClr val="accent2"/>
          </a:solidFill>
          <a:ln w="57150">
            <a:solidFill>
              <a:srgbClr val="00FF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457" y="1707777"/>
            <a:ext cx="4161941" cy="2251542"/>
          </a:xfrm>
          <a:prstGeom prst="rect">
            <a:avLst/>
          </a:prstGeom>
          <a:ln w="57150">
            <a:solidFill>
              <a:srgbClr val="00FF00"/>
            </a:solidFill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i="1" smtClean="0">
                <a:solidFill>
                  <a:srgbClr val="FF0000"/>
                </a:solidFill>
                <a:latin typeface="Candara" panose="020E0502030303020204" pitchFamily="34" charset="0"/>
              </a:rPr>
              <a:t>Tuesday 14. April. 2020</a:t>
            </a:r>
            <a:endParaRPr lang="en-US" b="1" i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747649" y="6356350"/>
            <a:ext cx="4114800" cy="365125"/>
          </a:xfrm>
        </p:spPr>
        <p:txBody>
          <a:bodyPr/>
          <a:lstStyle/>
          <a:p>
            <a:r>
              <a:rPr lang="en-US" b="1" i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Dr. Aiman Qais Afar</a:t>
            </a:r>
            <a:endParaRPr lang="en-US" b="1" i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DE98-8756-4352-9ED1-3D1B5A4358AD}" type="slidenum">
              <a:rPr lang="en-US" b="1" i="1" smtClean="0">
                <a:solidFill>
                  <a:srgbClr val="FF0000"/>
                </a:solidFill>
                <a:latin typeface="Candara" panose="020E0502030303020204" pitchFamily="34" charset="0"/>
              </a:rPr>
              <a:t>4</a:t>
            </a:fld>
            <a:endParaRPr lang="en-US" b="1" i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49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8691" y="835351"/>
            <a:ext cx="117991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In the PNS</a:t>
            </a: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, </a:t>
            </a:r>
            <a:r>
              <a:rPr lang="en-US" sz="2400" b="1" dirty="0">
                <a:solidFill>
                  <a:srgbClr val="0070C0"/>
                </a:solidFill>
                <a:latin typeface="Candara" panose="020E0502030303020204" pitchFamily="34" charset="0"/>
              </a:rPr>
              <a:t>the cranial and spinal nerves</a:t>
            </a: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, </a:t>
            </a:r>
            <a:r>
              <a:rPr lang="en-US" sz="2400" dirty="0" smtClean="0">
                <a:solidFill>
                  <a:srgbClr val="231F20"/>
                </a:solidFill>
                <a:latin typeface="Candara" panose="020E0502030303020204" pitchFamily="34" charset="0"/>
              </a:rPr>
              <a:t>which consist </a:t>
            </a: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of </a:t>
            </a:r>
            <a:r>
              <a:rPr lang="en-US" sz="2400" b="1" dirty="0">
                <a:solidFill>
                  <a:srgbClr val="231F20"/>
                </a:solidFill>
                <a:latin typeface="Candara" panose="020E0502030303020204" pitchFamily="34" charset="0"/>
              </a:rPr>
              <a:t>bundles of nerve fibers </a:t>
            </a: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(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or axons</a:t>
            </a: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), </a:t>
            </a:r>
            <a:r>
              <a:rPr lang="en-US" sz="2400" dirty="0" smtClean="0">
                <a:solidFill>
                  <a:srgbClr val="231F20"/>
                </a:solidFill>
                <a:latin typeface="Candara" panose="020E0502030303020204" pitchFamily="34" charset="0"/>
              </a:rPr>
              <a:t>conduct information </a:t>
            </a: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to and from </a:t>
            </a:r>
            <a:r>
              <a:rPr lang="en-US" sz="2400" b="1" dirty="0">
                <a:solidFill>
                  <a:srgbClr val="0070C0"/>
                </a:solidFill>
                <a:latin typeface="Candara" panose="020E0502030303020204" pitchFamily="34" charset="0"/>
              </a:rPr>
              <a:t>the</a:t>
            </a: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 </a:t>
            </a:r>
            <a:r>
              <a:rPr lang="en-US" sz="2400" b="1" dirty="0">
                <a:solidFill>
                  <a:srgbClr val="0070C0"/>
                </a:solidFill>
                <a:latin typeface="Candara" panose="020E0502030303020204" pitchFamily="34" charset="0"/>
              </a:rPr>
              <a:t>CNS</a:t>
            </a: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. </a:t>
            </a:r>
            <a:endParaRPr lang="en-US" sz="2400" dirty="0" smtClean="0">
              <a:solidFill>
                <a:srgbClr val="231F20"/>
              </a:solidFill>
              <a:latin typeface="Candara" panose="020E0502030303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9373" y="210235"/>
            <a:ext cx="8908473" cy="584775"/>
          </a:xfrm>
          <a:prstGeom prst="rect">
            <a:avLst/>
          </a:prstGeom>
          <a:ln w="76200">
            <a:solidFill>
              <a:srgbClr val="00FF0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CENTRAL AND PERIPHERAL NERVOUS SYSTEMS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2953" y="1658293"/>
            <a:ext cx="6400800" cy="4992624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195586" y="2465766"/>
            <a:ext cx="50891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Although the nerves are surrounded by fibrous sheaths as they run to different parts of the body, they are relatively </a:t>
            </a:r>
            <a:r>
              <a:rPr lang="en-US" sz="2400" b="1" dirty="0" smtClean="0">
                <a:solidFill>
                  <a:srgbClr val="231F20"/>
                </a:solidFill>
                <a:latin typeface="Candara" panose="020E0502030303020204" pitchFamily="34" charset="0"/>
              </a:rPr>
              <a:t>unprotected </a:t>
            </a:r>
            <a:r>
              <a:rPr lang="en-US" sz="2400" dirty="0" smtClean="0">
                <a:solidFill>
                  <a:srgbClr val="231F20"/>
                </a:solidFill>
                <a:latin typeface="Candara" panose="020E0502030303020204" pitchFamily="34" charset="0"/>
              </a:rPr>
              <a:t>and </a:t>
            </a: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are </a:t>
            </a:r>
            <a:r>
              <a:rPr lang="en-US" sz="2400" b="1" dirty="0">
                <a:solidFill>
                  <a:srgbClr val="231F20"/>
                </a:solidFill>
                <a:latin typeface="Candara" panose="020E0502030303020204" pitchFamily="34" charset="0"/>
              </a:rPr>
              <a:t>commonly damaged by trauma</a:t>
            </a: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.</a:t>
            </a:r>
            <a:endParaRPr lang="en-US" sz="2400" dirty="0">
              <a:latin typeface="Candara" panose="020E0502030303020204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i="1" smtClean="0">
                <a:solidFill>
                  <a:srgbClr val="FF0000"/>
                </a:solidFill>
                <a:latin typeface="Candara" panose="020E0502030303020204" pitchFamily="34" charset="0"/>
              </a:rPr>
              <a:t>Tuesday 14. April. 2020</a:t>
            </a:r>
            <a:endParaRPr lang="en-US" b="1" i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112815" y="6356350"/>
            <a:ext cx="4114800" cy="365125"/>
          </a:xfrm>
        </p:spPr>
        <p:txBody>
          <a:bodyPr/>
          <a:lstStyle/>
          <a:p>
            <a:r>
              <a:rPr lang="en-US" b="1" i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Dr. Aiman Qais Afar</a:t>
            </a:r>
            <a:endParaRPr lang="en-US" b="1" i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367155" y="6356350"/>
            <a:ext cx="2743200" cy="365125"/>
          </a:xfrm>
        </p:spPr>
        <p:txBody>
          <a:bodyPr/>
          <a:lstStyle/>
          <a:p>
            <a:fld id="{133CDE98-8756-4352-9ED1-3D1B5A4358AD}" type="slidenum">
              <a:rPr lang="en-US" b="1" i="1" smtClean="0">
                <a:solidFill>
                  <a:srgbClr val="FF0000"/>
                </a:solidFill>
                <a:latin typeface="Candara" panose="020E0502030303020204" pitchFamily="34" charset="0"/>
              </a:rPr>
              <a:t>5</a:t>
            </a:fld>
            <a:endParaRPr lang="en-US" b="1" i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02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698" y="1066782"/>
            <a:ext cx="583864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rgbClr val="231F20"/>
                </a:solidFill>
                <a:latin typeface="Candara" panose="020E0502030303020204" pitchFamily="34" charset="0"/>
              </a:rPr>
              <a:t>The </a:t>
            </a: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autonomic nervous system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(ANS) </a:t>
            </a: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is the </a:t>
            </a:r>
            <a:r>
              <a:rPr lang="en-US" sz="2400" b="1" dirty="0" smtClean="0">
                <a:solidFill>
                  <a:srgbClr val="231F20"/>
                </a:solidFill>
                <a:latin typeface="Candara" panose="020E0502030303020204" pitchFamily="34" charset="0"/>
              </a:rPr>
              <a:t>part of </a:t>
            </a:r>
            <a:r>
              <a:rPr lang="en-US" sz="2400" b="1" dirty="0">
                <a:solidFill>
                  <a:srgbClr val="231F20"/>
                </a:solidFill>
                <a:latin typeface="Candara" panose="020E0502030303020204" pitchFamily="34" charset="0"/>
              </a:rPr>
              <a:t>the nervous system </a:t>
            </a: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that </a:t>
            </a:r>
            <a:r>
              <a:rPr lang="en-US" sz="2400" b="1" dirty="0">
                <a:solidFill>
                  <a:srgbClr val="C00000"/>
                </a:solidFill>
                <a:latin typeface="Candara" panose="020E0502030303020204" pitchFamily="34" charset="0"/>
              </a:rPr>
              <a:t>innervates the </a:t>
            </a:r>
            <a:r>
              <a:rPr lang="en-US" sz="2400" b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body’s </a:t>
            </a:r>
            <a:r>
              <a:rPr lang="en-US" sz="2400" b="1" i="0" u="none" strike="noStrike" baseline="0" dirty="0" smtClean="0">
                <a:solidFill>
                  <a:srgbClr val="C00000"/>
                </a:solidFill>
                <a:latin typeface="Candara" panose="020E0502030303020204" pitchFamily="34" charset="0"/>
              </a:rPr>
              <a:t>involuntary structures,</a:t>
            </a:r>
            <a:r>
              <a:rPr lang="en-US" sz="2400" b="0" i="0" u="none" strike="noStrike" baseline="0" dirty="0" smtClean="0">
                <a:solidFill>
                  <a:srgbClr val="231F20"/>
                </a:solidFill>
                <a:latin typeface="Candara" panose="020E0502030303020204" pitchFamily="34" charset="0"/>
              </a:rPr>
              <a:t> such as the </a:t>
            </a:r>
            <a:r>
              <a:rPr lang="en-US" sz="2400" b="1" i="0" u="none" strike="noStrike" baseline="0" dirty="0" smtClean="0">
                <a:solidFill>
                  <a:srgbClr val="231F20"/>
                </a:solidFill>
                <a:latin typeface="Candara" panose="020E0502030303020204" pitchFamily="34" charset="0"/>
              </a:rPr>
              <a:t>heart</a:t>
            </a:r>
            <a:r>
              <a:rPr lang="en-US" sz="2400" b="0" i="0" u="none" strike="noStrike" baseline="0" dirty="0" smtClean="0">
                <a:solidFill>
                  <a:srgbClr val="231F20"/>
                </a:solidFill>
                <a:latin typeface="Candara" panose="020E0502030303020204" pitchFamily="34" charset="0"/>
              </a:rPr>
              <a:t>, </a:t>
            </a:r>
            <a:r>
              <a:rPr lang="en-US" sz="2400" b="1" i="0" u="none" strike="noStrike" baseline="0" dirty="0" smtClean="0">
                <a:solidFill>
                  <a:srgbClr val="231F20"/>
                </a:solidFill>
                <a:latin typeface="Candara" panose="020E0502030303020204" pitchFamily="34" charset="0"/>
              </a:rPr>
              <a:t>smooth </a:t>
            </a:r>
            <a:r>
              <a:rPr lang="en-US" sz="2400" b="1" dirty="0" smtClean="0">
                <a:solidFill>
                  <a:srgbClr val="231F20"/>
                </a:solidFill>
                <a:latin typeface="Candara" panose="020E0502030303020204" pitchFamily="34" charset="0"/>
              </a:rPr>
              <a:t>muscle</a:t>
            </a: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, and </a:t>
            </a:r>
            <a:r>
              <a:rPr lang="en-US" sz="2400" b="1" dirty="0">
                <a:solidFill>
                  <a:srgbClr val="231F20"/>
                </a:solidFill>
                <a:latin typeface="Candara" panose="020E0502030303020204" pitchFamily="34" charset="0"/>
              </a:rPr>
              <a:t>glands</a:t>
            </a:r>
            <a:r>
              <a:rPr lang="en-US" sz="2400" dirty="0" smtClean="0">
                <a:solidFill>
                  <a:srgbClr val="231F20"/>
                </a:solidFill>
                <a:latin typeface="Candara" panose="020E0502030303020204" pitchFamily="34" charset="0"/>
              </a:rPr>
              <a:t>.</a:t>
            </a:r>
          </a:p>
          <a:p>
            <a:endParaRPr lang="en-US" sz="2400" dirty="0">
              <a:solidFill>
                <a:srgbClr val="231F20"/>
              </a:solidFill>
              <a:latin typeface="Candara" panose="020E0502030303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rgbClr val="231F20"/>
                </a:solidFill>
                <a:latin typeface="Candara" panose="020E0502030303020204" pitchFamily="34" charset="0"/>
              </a:rPr>
              <a:t> </a:t>
            </a: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It is distributed </a:t>
            </a:r>
            <a:r>
              <a:rPr lang="en-US" sz="2400" dirty="0" smtClean="0">
                <a:solidFill>
                  <a:srgbClr val="231F20"/>
                </a:solidFill>
                <a:latin typeface="Candara" panose="020E0502030303020204" pitchFamily="34" charset="0"/>
              </a:rPr>
              <a:t>throughout </a:t>
            </a:r>
            <a:r>
              <a:rPr lang="en-US" sz="2400" b="1" dirty="0" smtClean="0">
                <a:solidFill>
                  <a:srgbClr val="0070C0"/>
                </a:solidFill>
                <a:latin typeface="Candara" panose="020E0502030303020204" pitchFamily="34" charset="0"/>
              </a:rPr>
              <a:t>the </a:t>
            </a:r>
            <a:r>
              <a:rPr lang="en-US" sz="2400" b="1" dirty="0">
                <a:solidFill>
                  <a:srgbClr val="0070C0"/>
                </a:solidFill>
                <a:latin typeface="Candara" panose="020E0502030303020204" pitchFamily="34" charset="0"/>
              </a:rPr>
              <a:t>CNS and PNS </a:t>
            </a: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and is divided into two parts</a:t>
            </a:r>
            <a:r>
              <a:rPr lang="en-US" sz="2400" dirty="0" smtClean="0">
                <a:solidFill>
                  <a:srgbClr val="231F20"/>
                </a:solidFill>
                <a:latin typeface="Candara" panose="020E0502030303020204" pitchFamily="34" charset="0"/>
              </a:rPr>
              <a:t>,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400" dirty="0">
              <a:solidFill>
                <a:srgbClr val="231F20"/>
              </a:solidFill>
              <a:latin typeface="Candara" panose="020E0502030303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b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THE SYMPATHETIC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b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THE PARASYMPATHETIC</a:t>
            </a:r>
            <a:endParaRPr lang="en-US" sz="2400" dirty="0">
              <a:solidFill>
                <a:srgbClr val="231F20"/>
              </a:solidFill>
              <a:latin typeface="Candara" panose="020E0502030303020204" pitchFamily="34" charset="0"/>
            </a:endParaRPr>
          </a:p>
          <a:p>
            <a:r>
              <a:rPr lang="en-US" sz="2400" dirty="0" smtClean="0">
                <a:solidFill>
                  <a:srgbClr val="231F20"/>
                </a:solidFill>
                <a:latin typeface="Candara" panose="020E0502030303020204" pitchFamily="34" charset="0"/>
              </a:rPr>
              <a:t>both containing </a:t>
            </a:r>
            <a:r>
              <a:rPr lang="en-US" sz="2400" b="1" dirty="0" smtClean="0">
                <a:solidFill>
                  <a:srgbClr val="231F20"/>
                </a:solidFill>
                <a:latin typeface="Candara" panose="020E0502030303020204" pitchFamily="34" charset="0"/>
              </a:rPr>
              <a:t>afferent </a:t>
            </a:r>
            <a:r>
              <a:rPr lang="en-US" sz="2400" b="1" dirty="0">
                <a:solidFill>
                  <a:srgbClr val="231F20"/>
                </a:solidFill>
                <a:latin typeface="Candara" panose="020E0502030303020204" pitchFamily="34" charset="0"/>
              </a:rPr>
              <a:t>and efferent nerve fibers</a:t>
            </a: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. </a:t>
            </a:r>
            <a:endParaRPr lang="en-US" sz="2400" dirty="0">
              <a:latin typeface="Candara" panose="020E0502030303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3012" y="151511"/>
            <a:ext cx="5665333" cy="646331"/>
          </a:xfrm>
          <a:prstGeom prst="rect">
            <a:avLst/>
          </a:prstGeom>
          <a:ln w="7620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ndara" panose="020E0502030303020204" pitchFamily="34" charset="0"/>
              </a:rPr>
              <a:t>Autonomic Nervous System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6738" y="1066782"/>
            <a:ext cx="6240567" cy="5168171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i="1" smtClean="0">
                <a:solidFill>
                  <a:srgbClr val="FF0000"/>
                </a:solidFill>
                <a:latin typeface="Candara" panose="020E0502030303020204" pitchFamily="34" charset="0"/>
              </a:rPr>
              <a:t>Tuesday 14. April. 2020</a:t>
            </a:r>
            <a:endParaRPr lang="en-US" b="1" i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i="1" smtClean="0">
                <a:solidFill>
                  <a:srgbClr val="FF0000"/>
                </a:solidFill>
                <a:latin typeface="Candara" panose="020E0502030303020204" pitchFamily="34" charset="0"/>
              </a:rPr>
              <a:t>Dr. Aiman Qais Afar</a:t>
            </a:r>
            <a:endParaRPr lang="en-US" b="1" i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DE98-8756-4352-9ED1-3D1B5A4358AD}" type="slidenum">
              <a:rPr lang="en-US" b="1" i="1" smtClean="0">
                <a:solidFill>
                  <a:srgbClr val="FF0000"/>
                </a:solidFill>
                <a:latin typeface="Candara" panose="020E0502030303020204" pitchFamily="34" charset="0"/>
              </a:rPr>
              <a:t>6</a:t>
            </a:fld>
            <a:endParaRPr lang="en-US" b="1" i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84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3095" y="888432"/>
            <a:ext cx="119409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231F20"/>
                </a:solidFill>
                <a:latin typeface="Candara" panose="020E0502030303020204" pitchFamily="34" charset="0"/>
              </a:rPr>
              <a:t>The </a:t>
            </a:r>
            <a:r>
              <a:rPr lang="en-US" sz="2400" b="1" dirty="0" smtClean="0">
                <a:solidFill>
                  <a:srgbClr val="231F20"/>
                </a:solidFill>
                <a:latin typeface="Candara" panose="020E0502030303020204" pitchFamily="34" charset="0"/>
              </a:rPr>
              <a:t>activities of </a:t>
            </a:r>
            <a:r>
              <a:rPr lang="en-US" sz="2400" b="1" dirty="0">
                <a:solidFill>
                  <a:srgbClr val="231F20"/>
                </a:solidFill>
                <a:latin typeface="Candara" panose="020E0502030303020204" pitchFamily="34" charset="0"/>
              </a:rPr>
              <a:t>the sympathetic part of the ANS </a:t>
            </a: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prepare the </a:t>
            </a:r>
            <a:r>
              <a:rPr lang="en-US" sz="2400" dirty="0" smtClean="0">
                <a:solidFill>
                  <a:srgbClr val="231F20"/>
                </a:solidFill>
                <a:latin typeface="Candara" panose="020E0502030303020204" pitchFamily="34" charset="0"/>
              </a:rPr>
              <a:t>body for </a:t>
            </a:r>
            <a:r>
              <a:rPr lang="en-US" sz="2400" b="1" dirty="0">
                <a:solidFill>
                  <a:srgbClr val="C00000"/>
                </a:solidFill>
                <a:latin typeface="Candara" panose="020E0502030303020204" pitchFamily="34" charset="0"/>
              </a:rPr>
              <a:t>an emergency</a:t>
            </a: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, whereas those of </a:t>
            </a:r>
            <a:r>
              <a:rPr lang="en-US" sz="2400" b="1" dirty="0">
                <a:solidFill>
                  <a:srgbClr val="231F20"/>
                </a:solidFill>
                <a:latin typeface="Candara" panose="020E0502030303020204" pitchFamily="34" charset="0"/>
              </a:rPr>
              <a:t>the </a:t>
            </a:r>
            <a:r>
              <a:rPr lang="en-US" sz="2400" b="1" dirty="0" smtClean="0">
                <a:solidFill>
                  <a:srgbClr val="231F20"/>
                </a:solidFill>
                <a:latin typeface="Candara" panose="020E0502030303020204" pitchFamily="34" charset="0"/>
              </a:rPr>
              <a:t>parasympathetic part </a:t>
            </a: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are aimed at </a:t>
            </a:r>
            <a:r>
              <a:rPr lang="en-US" sz="2400" b="1" dirty="0">
                <a:solidFill>
                  <a:srgbClr val="C00000"/>
                </a:solidFill>
                <a:latin typeface="Candara" panose="020E0502030303020204" pitchFamily="34" charset="0"/>
              </a:rPr>
              <a:t>conserving and </a:t>
            </a:r>
            <a:r>
              <a:rPr lang="en-US" sz="2400" b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restoring energy</a:t>
            </a: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.</a:t>
            </a:r>
            <a:endParaRPr lang="en-US" sz="2400" dirty="0">
              <a:latin typeface="Candara" panose="020E0502030303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3012" y="151511"/>
            <a:ext cx="5665333" cy="646331"/>
          </a:xfrm>
          <a:prstGeom prst="rect">
            <a:avLst/>
          </a:prstGeom>
          <a:ln w="7620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ndara" panose="020E0502030303020204" pitchFamily="34" charset="0"/>
              </a:rPr>
              <a:t>Autonomic Nervous System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4379" y="1943563"/>
            <a:ext cx="5250142" cy="4040378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574" y="2174881"/>
            <a:ext cx="5724503" cy="3809059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i="1" smtClean="0">
                <a:solidFill>
                  <a:srgbClr val="FF0000"/>
                </a:solidFill>
                <a:latin typeface="Candara" panose="020E0502030303020204" pitchFamily="34" charset="0"/>
              </a:rPr>
              <a:t>Tuesday 14. April. 2020</a:t>
            </a:r>
            <a:endParaRPr lang="en-US" b="1" i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i="1" smtClean="0">
                <a:solidFill>
                  <a:srgbClr val="FF0000"/>
                </a:solidFill>
                <a:latin typeface="Candara" panose="020E0502030303020204" pitchFamily="34" charset="0"/>
              </a:rPr>
              <a:t>Dr. Aiman Qais Afar</a:t>
            </a:r>
            <a:endParaRPr lang="en-US" b="1" i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DE98-8756-4352-9ED1-3D1B5A4358AD}" type="slidenum">
              <a:rPr lang="en-US" b="1" i="1" smtClean="0">
                <a:solidFill>
                  <a:srgbClr val="FF0000"/>
                </a:solidFill>
                <a:latin typeface="Candara" panose="020E0502030303020204" pitchFamily="34" charset="0"/>
              </a:rPr>
              <a:t>7</a:t>
            </a:fld>
            <a:endParaRPr lang="en-US" b="1" i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446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3434" y="147482"/>
            <a:ext cx="11703425" cy="584775"/>
          </a:xfrm>
          <a:prstGeom prst="rect">
            <a:avLst/>
          </a:prstGeom>
          <a:ln w="76200">
            <a:solidFill>
              <a:srgbClr val="00FF00"/>
            </a:solidFill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MAJOR DIVISIONS OF 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</a:rPr>
              <a:t>THE </a:t>
            </a: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CENTRAL NERVOUS 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</a:rPr>
              <a:t>SYSTEM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6585" y="810417"/>
            <a:ext cx="24849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Spinal Cord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6584" y="1473352"/>
            <a:ext cx="889440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The spinal cord is situated within the </a:t>
            </a:r>
            <a:r>
              <a:rPr lang="en-US" sz="2400" b="1" dirty="0">
                <a:solidFill>
                  <a:srgbClr val="0070C0"/>
                </a:solidFill>
                <a:latin typeface="Candara" panose="020E0502030303020204" pitchFamily="34" charset="0"/>
              </a:rPr>
              <a:t>vertebral </a:t>
            </a:r>
            <a:r>
              <a:rPr lang="en-US" sz="2400" b="1" dirty="0" smtClean="0">
                <a:solidFill>
                  <a:srgbClr val="0070C0"/>
                </a:solidFill>
                <a:latin typeface="Candara" panose="020E0502030303020204" pitchFamily="34" charset="0"/>
              </a:rPr>
              <a:t>canal of </a:t>
            </a:r>
            <a:r>
              <a:rPr lang="en-US" sz="2400" b="1" dirty="0">
                <a:solidFill>
                  <a:srgbClr val="0070C0"/>
                </a:solidFill>
                <a:latin typeface="Candara" panose="020E0502030303020204" pitchFamily="34" charset="0"/>
              </a:rPr>
              <a:t>the vertebral column </a:t>
            </a: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and is surrounded by </a:t>
            </a:r>
            <a:r>
              <a:rPr lang="en-US" sz="2400" b="1" dirty="0" smtClean="0">
                <a:solidFill>
                  <a:srgbClr val="231F20"/>
                </a:solidFill>
                <a:latin typeface="Candara" panose="020E0502030303020204" pitchFamily="34" charset="0"/>
              </a:rPr>
              <a:t>three meninges</a:t>
            </a:r>
            <a:r>
              <a:rPr lang="en-US" sz="2400" dirty="0" smtClean="0">
                <a:solidFill>
                  <a:srgbClr val="231F20"/>
                </a:solidFill>
                <a:latin typeface="Candara" panose="020E0502030303020204" pitchFamily="34" charset="0"/>
              </a:rPr>
              <a:t>:</a:t>
            </a:r>
          </a:p>
          <a:p>
            <a:endParaRPr lang="en-US" sz="2400" dirty="0" smtClean="0">
              <a:solidFill>
                <a:srgbClr val="231F20"/>
              </a:solidFill>
              <a:latin typeface="Candara" panose="020E0502030303020204" pitchFamily="34" charset="0"/>
            </a:endParaRPr>
          </a:p>
          <a:p>
            <a:endParaRPr lang="en-US" sz="2400" dirty="0">
              <a:solidFill>
                <a:srgbClr val="231F20"/>
              </a:solidFill>
              <a:latin typeface="Candara" panose="020E0502030303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231F20"/>
                </a:solidFill>
                <a:latin typeface="Candara" panose="020E0502030303020204" pitchFamily="34" charset="0"/>
              </a:rPr>
              <a:t>T</a:t>
            </a:r>
            <a:r>
              <a:rPr lang="en-US" sz="2400" b="1" dirty="0" smtClean="0">
                <a:solidFill>
                  <a:srgbClr val="231F20"/>
                </a:solidFill>
                <a:latin typeface="Candara" panose="020E0502030303020204" pitchFamily="34" charset="0"/>
              </a:rPr>
              <a:t>he </a:t>
            </a:r>
            <a:r>
              <a:rPr lang="en-US" sz="2400" b="1" dirty="0">
                <a:solidFill>
                  <a:srgbClr val="231F20"/>
                </a:solidFill>
                <a:latin typeface="Candara" panose="020E0502030303020204" pitchFamily="34" charset="0"/>
              </a:rPr>
              <a:t>dura mater, </a:t>
            </a:r>
            <a:endParaRPr lang="en-US" sz="2400" b="1" dirty="0" smtClean="0">
              <a:solidFill>
                <a:srgbClr val="231F20"/>
              </a:solidFill>
              <a:latin typeface="Candara" panose="020E0502030303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231F20"/>
                </a:solidFill>
                <a:latin typeface="Candara" panose="020E0502030303020204" pitchFamily="34" charset="0"/>
              </a:rPr>
              <a:t>T</a:t>
            </a:r>
            <a:r>
              <a:rPr lang="en-US" sz="2400" b="1" dirty="0" smtClean="0">
                <a:solidFill>
                  <a:srgbClr val="231F20"/>
                </a:solidFill>
                <a:latin typeface="Candara" panose="020E0502030303020204" pitchFamily="34" charset="0"/>
              </a:rPr>
              <a:t>he arachnoid mater</a:t>
            </a:r>
            <a:r>
              <a:rPr lang="en-US" sz="2400" b="1" dirty="0">
                <a:solidFill>
                  <a:srgbClr val="231F20"/>
                </a:solidFill>
                <a:latin typeface="Candara" panose="020E0502030303020204" pitchFamily="34" charset="0"/>
              </a:rPr>
              <a:t>, and </a:t>
            </a:r>
            <a:endParaRPr lang="en-US" sz="2400" b="1" dirty="0" smtClean="0">
              <a:solidFill>
                <a:srgbClr val="231F20"/>
              </a:solidFill>
              <a:latin typeface="Candara" panose="020E0502030303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231F20"/>
                </a:solidFill>
                <a:latin typeface="Candara" panose="020E0502030303020204" pitchFamily="34" charset="0"/>
              </a:rPr>
              <a:t>T</a:t>
            </a:r>
            <a:r>
              <a:rPr lang="en-US" sz="2400" b="1" dirty="0" smtClean="0">
                <a:solidFill>
                  <a:srgbClr val="231F20"/>
                </a:solidFill>
                <a:latin typeface="Candara" panose="020E0502030303020204" pitchFamily="34" charset="0"/>
              </a:rPr>
              <a:t>he </a:t>
            </a:r>
            <a:r>
              <a:rPr lang="en-US" sz="2400" b="1" dirty="0">
                <a:solidFill>
                  <a:srgbClr val="231F20"/>
                </a:solidFill>
                <a:latin typeface="Candara" panose="020E0502030303020204" pitchFamily="34" charset="0"/>
              </a:rPr>
              <a:t>pia mater</a:t>
            </a: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. </a:t>
            </a:r>
            <a:endParaRPr lang="en-US" sz="2400" dirty="0" smtClean="0">
              <a:solidFill>
                <a:srgbClr val="231F20"/>
              </a:solidFill>
              <a:latin typeface="Candara" panose="020E0502030303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0990" y="903474"/>
            <a:ext cx="2857500" cy="4943475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8929" y="2391015"/>
            <a:ext cx="4481793" cy="3364857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103096" y="5872077"/>
            <a:ext cx="108965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Further protection is provided by </a:t>
            </a:r>
            <a:r>
              <a:rPr lang="en-US" sz="2400" b="1" dirty="0">
                <a:solidFill>
                  <a:srgbClr val="0070C0"/>
                </a:solidFill>
                <a:latin typeface="Candara" panose="020E0502030303020204" pitchFamily="34" charset="0"/>
              </a:rPr>
              <a:t>the CSF</a:t>
            </a: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, which surrounds the spinal </a:t>
            </a:r>
            <a:r>
              <a:rPr lang="en-US" sz="2400" dirty="0" smtClean="0">
                <a:solidFill>
                  <a:srgbClr val="231F20"/>
                </a:solidFill>
                <a:latin typeface="Candara" panose="020E0502030303020204" pitchFamily="34" charset="0"/>
              </a:rPr>
              <a:t>cord </a:t>
            </a:r>
            <a:r>
              <a:rPr lang="en-US" sz="2400" b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in </a:t>
            </a:r>
            <a:r>
              <a:rPr lang="en-US" sz="2400" b="1" dirty="0">
                <a:solidFill>
                  <a:srgbClr val="C00000"/>
                </a:solidFill>
                <a:latin typeface="Candara" panose="020E0502030303020204" pitchFamily="34" charset="0"/>
              </a:rPr>
              <a:t>the subarachnoid space</a:t>
            </a: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.</a:t>
            </a:r>
            <a:endParaRPr lang="en-US" sz="2400" dirty="0">
              <a:latin typeface="Candara" panose="020E0502030303020204" pitchFamily="34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7723902" y="6356350"/>
            <a:ext cx="2743200" cy="365125"/>
          </a:xfrm>
        </p:spPr>
        <p:txBody>
          <a:bodyPr/>
          <a:lstStyle/>
          <a:p>
            <a:r>
              <a:rPr lang="en-US" b="1" i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Tuesday 14. April. 2020</a:t>
            </a:r>
            <a:endParaRPr lang="en-US" b="1" i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i="1" smtClean="0">
                <a:solidFill>
                  <a:srgbClr val="FF0000"/>
                </a:solidFill>
                <a:latin typeface="Candara" panose="020E0502030303020204" pitchFamily="34" charset="0"/>
              </a:rPr>
              <a:t>Dr. Aiman Qais Afar</a:t>
            </a:r>
            <a:endParaRPr lang="en-US" b="1" i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DE98-8756-4352-9ED1-3D1B5A4358AD}" type="slidenum">
              <a:rPr lang="en-US" b="1" i="1" smtClean="0">
                <a:solidFill>
                  <a:srgbClr val="FF0000"/>
                </a:solidFill>
                <a:latin typeface="Candara" panose="020E0502030303020204" pitchFamily="34" charset="0"/>
              </a:rPr>
              <a:t>8</a:t>
            </a:fld>
            <a:endParaRPr lang="en-US" b="1" i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54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4170" y="118416"/>
            <a:ext cx="2194832" cy="584775"/>
          </a:xfrm>
          <a:prstGeom prst="rect">
            <a:avLst/>
          </a:prstGeom>
          <a:ln w="7620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ndara" panose="020E0502030303020204" pitchFamily="34" charset="0"/>
              </a:rPr>
              <a:t>Spinal Cord</a:t>
            </a:r>
          </a:p>
        </p:txBody>
      </p:sp>
      <p:sp>
        <p:nvSpPr>
          <p:cNvPr id="3" name="Rectangle 2"/>
          <p:cNvSpPr/>
          <p:nvPr/>
        </p:nvSpPr>
        <p:spPr>
          <a:xfrm>
            <a:off x="135985" y="737941"/>
            <a:ext cx="117090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The spinal cord </a:t>
            </a: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is roughly </a:t>
            </a:r>
            <a:r>
              <a:rPr lang="en-US" sz="2400" b="1" dirty="0">
                <a:solidFill>
                  <a:srgbClr val="231F20"/>
                </a:solidFill>
                <a:latin typeface="Candara" panose="020E0502030303020204" pitchFamily="34" charset="0"/>
              </a:rPr>
              <a:t>cylindrical</a:t>
            </a: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 and </a:t>
            </a:r>
            <a:r>
              <a:rPr lang="en-US" sz="2400" dirty="0" smtClean="0">
                <a:solidFill>
                  <a:srgbClr val="231F20"/>
                </a:solidFill>
                <a:latin typeface="Candara" panose="020E0502030303020204" pitchFamily="34" charset="0"/>
              </a:rPr>
              <a:t>begins superiorly </a:t>
            </a: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at </a:t>
            </a:r>
            <a:r>
              <a:rPr lang="en-US" sz="2400" b="1" dirty="0">
                <a:solidFill>
                  <a:srgbClr val="0070C0"/>
                </a:solidFill>
                <a:latin typeface="Candara" panose="020E0502030303020204" pitchFamily="34" charset="0"/>
              </a:rPr>
              <a:t>the foramen magnum </a:t>
            </a: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in the skull, where </a:t>
            </a:r>
            <a:r>
              <a:rPr lang="en-US" sz="2400" dirty="0" smtClean="0">
                <a:solidFill>
                  <a:srgbClr val="231F20"/>
                </a:solidFill>
                <a:latin typeface="Candara" panose="020E0502030303020204" pitchFamily="34" charset="0"/>
              </a:rPr>
              <a:t>it is </a:t>
            </a: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continuous with </a:t>
            </a:r>
            <a:r>
              <a:rPr lang="en-US" sz="2400" b="1" dirty="0">
                <a:solidFill>
                  <a:srgbClr val="C00000"/>
                </a:solidFill>
                <a:latin typeface="Candara" panose="020E0502030303020204" pitchFamily="34" charset="0"/>
              </a:rPr>
              <a:t>the medulla oblongata of the </a:t>
            </a:r>
            <a:r>
              <a:rPr lang="en-US" sz="2400" b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brain</a:t>
            </a:r>
            <a:r>
              <a:rPr lang="en-US" sz="2400" dirty="0" smtClean="0">
                <a:solidFill>
                  <a:srgbClr val="231F20"/>
                </a:solidFill>
                <a:latin typeface="Candara" panose="020E0502030303020204" pitchFamily="34" charset="0"/>
              </a:rPr>
              <a:t>. </a:t>
            </a:r>
            <a:endParaRPr lang="en-US" sz="2400" dirty="0">
              <a:latin typeface="Candara" panose="020E0502030303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9762" y="1815960"/>
            <a:ext cx="330055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It terminates inferiorly in the </a:t>
            </a:r>
            <a:r>
              <a:rPr lang="en-US" sz="2400" b="1" dirty="0">
                <a:solidFill>
                  <a:srgbClr val="0070C0"/>
                </a:solidFill>
                <a:latin typeface="Candara" panose="020E0502030303020204" pitchFamily="34" charset="0"/>
              </a:rPr>
              <a:t>lumbar region</a:t>
            </a: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. </a:t>
            </a:r>
            <a:endParaRPr lang="en-US" sz="2400" dirty="0" smtClean="0">
              <a:solidFill>
                <a:srgbClr val="231F20"/>
              </a:solidFill>
              <a:latin typeface="Candara" panose="020E0502030303020204" pitchFamily="34" charset="0"/>
            </a:endParaRPr>
          </a:p>
          <a:p>
            <a:endParaRPr lang="en-US" sz="2400" dirty="0">
              <a:solidFill>
                <a:srgbClr val="231F20"/>
              </a:solidFill>
              <a:latin typeface="Candara" panose="020E0502030303020204" pitchFamily="34" charset="0"/>
            </a:endParaRPr>
          </a:p>
          <a:p>
            <a:r>
              <a:rPr lang="en-US" sz="2400" dirty="0" smtClean="0">
                <a:solidFill>
                  <a:srgbClr val="231F20"/>
                </a:solidFill>
                <a:latin typeface="Candara" panose="020E0502030303020204" pitchFamily="34" charset="0"/>
              </a:rPr>
              <a:t>Below</a:t>
            </a: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, the spinal cord tapers off into </a:t>
            </a:r>
            <a:r>
              <a:rPr lang="en-US" sz="2400" b="1" dirty="0">
                <a:solidFill>
                  <a:srgbClr val="C00000"/>
                </a:solidFill>
                <a:latin typeface="Candara" panose="020E0502030303020204" pitchFamily="34" charset="0"/>
              </a:rPr>
              <a:t>the conus medullaris,</a:t>
            </a: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 from the apex of </a:t>
            </a:r>
            <a:r>
              <a:rPr lang="en-US" sz="2400" dirty="0" smtClean="0">
                <a:solidFill>
                  <a:srgbClr val="231F20"/>
                </a:solidFill>
                <a:latin typeface="Candara" panose="020E0502030303020204" pitchFamily="34" charset="0"/>
              </a:rPr>
              <a:t>which;</a:t>
            </a:r>
          </a:p>
          <a:p>
            <a:endParaRPr lang="en-US" sz="2400" dirty="0" smtClean="0">
              <a:solidFill>
                <a:srgbClr val="231F20"/>
              </a:solidFill>
              <a:latin typeface="Candara" panose="020E0502030303020204" pitchFamily="34" charset="0"/>
            </a:endParaRPr>
          </a:p>
          <a:p>
            <a:r>
              <a:rPr lang="en-US" sz="2400" dirty="0" smtClean="0">
                <a:solidFill>
                  <a:srgbClr val="231F20"/>
                </a:solidFill>
                <a:latin typeface="Candara" panose="020E0502030303020204" pitchFamily="34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Candara" panose="020E0502030303020204" pitchFamily="34" charset="0"/>
              </a:rPr>
              <a:t>the </a:t>
            </a:r>
            <a:r>
              <a:rPr lang="en-US" sz="2400" b="1" dirty="0">
                <a:solidFill>
                  <a:srgbClr val="C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filum terminale </a:t>
            </a: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(</a:t>
            </a:r>
            <a:r>
              <a:rPr lang="en-US" sz="2400" b="1" dirty="0">
                <a:solidFill>
                  <a:srgbClr val="231F2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 prolongation </a:t>
            </a:r>
            <a:r>
              <a:rPr lang="en-US" sz="2400" b="1" dirty="0">
                <a:solidFill>
                  <a:srgbClr val="231F20"/>
                </a:solidFill>
                <a:latin typeface="Candara" panose="020E0502030303020204" pitchFamily="34" charset="0"/>
              </a:rPr>
              <a:t>of the pia mater)</a:t>
            </a:r>
            <a:r>
              <a:rPr lang="en-US" sz="2400" dirty="0">
                <a:solidFill>
                  <a:srgbClr val="231F20"/>
                </a:solidFill>
                <a:latin typeface="Candara" panose="020E0502030303020204" pitchFamily="34" charset="0"/>
              </a:rPr>
              <a:t> descends to attach to the back of the </a:t>
            </a:r>
            <a:r>
              <a:rPr lang="en-US" sz="2400" dirty="0" smtClean="0">
                <a:solidFill>
                  <a:srgbClr val="231F20"/>
                </a:solidFill>
                <a:latin typeface="Candara" panose="020E0502030303020204" pitchFamily="34" charset="0"/>
              </a:rPr>
              <a:t>coccyx</a:t>
            </a:r>
            <a:endParaRPr lang="en-US" sz="2400" dirty="0">
              <a:latin typeface="Candara" panose="020E0502030303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9780" y="1603688"/>
            <a:ext cx="3945247" cy="4959316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7993" r="19164"/>
          <a:stretch/>
        </p:blipFill>
        <p:spPr>
          <a:xfrm>
            <a:off x="3659182" y="1965636"/>
            <a:ext cx="4121728" cy="3890142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2916388" y="6356350"/>
            <a:ext cx="2743200" cy="365125"/>
          </a:xfrm>
        </p:spPr>
        <p:txBody>
          <a:bodyPr/>
          <a:lstStyle/>
          <a:p>
            <a:r>
              <a:rPr lang="en-US" b="1" i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Tuesday 14. April. 2020</a:t>
            </a:r>
            <a:endParaRPr lang="en-US" b="1" i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i="1" smtClean="0">
                <a:solidFill>
                  <a:srgbClr val="FF0000"/>
                </a:solidFill>
                <a:latin typeface="Candara" panose="020E0502030303020204" pitchFamily="34" charset="0"/>
              </a:rPr>
              <a:t>Dr. Aiman Qais Afar</a:t>
            </a:r>
            <a:endParaRPr lang="en-US" b="1" i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5119255" y="6356350"/>
            <a:ext cx="2743200" cy="365125"/>
          </a:xfrm>
        </p:spPr>
        <p:txBody>
          <a:bodyPr/>
          <a:lstStyle/>
          <a:p>
            <a:fld id="{133CDE98-8756-4352-9ED1-3D1B5A4358AD}" type="slidenum">
              <a:rPr lang="en-US" b="1" i="1" smtClean="0">
                <a:solidFill>
                  <a:srgbClr val="FF0000"/>
                </a:solidFill>
                <a:latin typeface="Candara" panose="020E0502030303020204" pitchFamily="34" charset="0"/>
              </a:rPr>
              <a:t>9</a:t>
            </a:fld>
            <a:endParaRPr lang="en-US" b="1" i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384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1025</TotalTime>
  <Words>1458</Words>
  <Application>Microsoft Office PowerPoint</Application>
  <PresentationFormat>Widescreen</PresentationFormat>
  <Paragraphs>166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Candara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MCC</dc:creator>
  <cp:lastModifiedBy>MCC</cp:lastModifiedBy>
  <cp:revision>81</cp:revision>
  <dcterms:created xsi:type="dcterms:W3CDTF">2020-03-19T11:11:36Z</dcterms:created>
  <dcterms:modified xsi:type="dcterms:W3CDTF">2020-04-13T14:17:23Z</dcterms:modified>
</cp:coreProperties>
</file>