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2" r:id="rId9"/>
    <p:sldId id="263" r:id="rId10"/>
    <p:sldId id="283" r:id="rId11"/>
    <p:sldId id="284" r:id="rId12"/>
    <p:sldId id="264" r:id="rId13"/>
    <p:sldId id="265" r:id="rId14"/>
    <p:sldId id="266" r:id="rId15"/>
    <p:sldId id="285" r:id="rId16"/>
    <p:sldId id="267" r:id="rId17"/>
    <p:sldId id="286" r:id="rId18"/>
    <p:sldId id="268" r:id="rId19"/>
    <p:sldId id="269" r:id="rId20"/>
    <p:sldId id="287" r:id="rId21"/>
    <p:sldId id="270" r:id="rId22"/>
    <p:sldId id="271" r:id="rId23"/>
    <p:sldId id="289" r:id="rId24"/>
    <p:sldId id="288" r:id="rId25"/>
    <p:sldId id="291" r:id="rId26"/>
    <p:sldId id="290" r:id="rId27"/>
    <p:sldId id="272" r:id="rId28"/>
    <p:sldId id="273" r:id="rId29"/>
    <p:sldId id="292" r:id="rId30"/>
    <p:sldId id="293" r:id="rId31"/>
    <p:sldId id="294" r:id="rId32"/>
    <p:sldId id="295" r:id="rId33"/>
    <p:sldId id="296" r:id="rId34"/>
    <p:sldId id="297" r:id="rId35"/>
    <p:sldId id="274" r:id="rId36"/>
    <p:sldId id="275" r:id="rId37"/>
    <p:sldId id="298" r:id="rId38"/>
    <p:sldId id="276" r:id="rId39"/>
    <p:sldId id="299" r:id="rId40"/>
    <p:sldId id="277" r:id="rId41"/>
    <p:sldId id="300" r:id="rId42"/>
    <p:sldId id="278" r:id="rId43"/>
    <p:sldId id="301" r:id="rId44"/>
    <p:sldId id="279" r:id="rId45"/>
    <p:sldId id="280" r:id="rId46"/>
    <p:sldId id="303" r:id="rId47"/>
    <p:sldId id="281" r:id="rId48"/>
    <p:sldId id="3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36308-A0F8-418A-BE37-880C7ED7C917}" type="datetimeFigureOut">
              <a:rPr lang="en-US" smtClean="0"/>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247258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6308-A0F8-418A-BE37-880C7ED7C917}" type="datetimeFigureOut">
              <a:rPr lang="en-US" smtClean="0"/>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392252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6308-A0F8-418A-BE37-880C7ED7C917}" type="datetimeFigureOut">
              <a:rPr lang="en-US" smtClean="0"/>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198949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6308-A0F8-418A-BE37-880C7ED7C917}" type="datetimeFigureOut">
              <a:rPr lang="en-US" smtClean="0"/>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276880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636308-A0F8-418A-BE37-880C7ED7C917}" type="datetimeFigureOut">
              <a:rPr lang="en-US" smtClean="0"/>
              <a:t>08/03/2023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33757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36308-A0F8-418A-BE37-880C7ED7C917}" type="datetimeFigureOut">
              <a:rPr lang="en-US" smtClean="0"/>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25728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36308-A0F8-418A-BE37-880C7ED7C917}" type="datetimeFigureOut">
              <a:rPr lang="en-US" smtClean="0"/>
              <a:t>08/03/2023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147162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36308-A0F8-418A-BE37-880C7ED7C917}" type="datetimeFigureOut">
              <a:rPr lang="en-US" smtClean="0"/>
              <a:t>08/03/2023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129646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36308-A0F8-418A-BE37-880C7ED7C917}" type="datetimeFigureOut">
              <a:rPr lang="en-US" smtClean="0"/>
              <a:t>08/03/2023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58135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36308-A0F8-418A-BE37-880C7ED7C917}" type="datetimeFigureOut">
              <a:rPr lang="en-US" smtClean="0"/>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1919368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36308-A0F8-418A-BE37-880C7ED7C917}" type="datetimeFigureOut">
              <a:rPr lang="en-US" smtClean="0"/>
              <a:t>08/03/2023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A4A23-8476-4A88-9B81-525618FD5A92}" type="slidenum">
              <a:rPr lang="en-US" smtClean="0"/>
              <a:t>‹#›</a:t>
            </a:fld>
            <a:endParaRPr lang="en-US"/>
          </a:p>
        </p:txBody>
      </p:sp>
    </p:spTree>
    <p:extLst>
      <p:ext uri="{BB962C8B-B14F-4D97-AF65-F5344CB8AC3E}">
        <p14:creationId xmlns:p14="http://schemas.microsoft.com/office/powerpoint/2010/main" val="54184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36308-A0F8-418A-BE37-880C7ED7C917}" type="datetimeFigureOut">
              <a:rPr lang="en-US" smtClean="0"/>
              <a:t>08/03/2023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A4A23-8476-4A88-9B81-525618FD5A92}" type="slidenum">
              <a:rPr lang="en-US" smtClean="0"/>
              <a:t>‹#›</a:t>
            </a:fld>
            <a:endParaRPr lang="en-US"/>
          </a:p>
        </p:txBody>
      </p:sp>
    </p:spTree>
    <p:extLst>
      <p:ext uri="{BB962C8B-B14F-4D97-AF65-F5344CB8AC3E}">
        <p14:creationId xmlns:p14="http://schemas.microsoft.com/office/powerpoint/2010/main" val="275962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CARDIAC ARRHYTHMIAS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595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Sinus </a:t>
            </a:r>
            <a:r>
              <a:rPr lang="en-US" b="1" dirty="0" err="1" smtClean="0"/>
              <a:t>arrest:</a:t>
            </a:r>
            <a:r>
              <a:rPr lang="en-US" dirty="0" err="1" smtClean="0"/>
              <a:t>Prolonged</a:t>
            </a:r>
            <a:r>
              <a:rPr lang="en-US" dirty="0" smtClean="0"/>
              <a:t> </a:t>
            </a:r>
            <a:r>
              <a:rPr lang="en-US" dirty="0"/>
              <a:t>absence of sinus node activity (absent P waves) &gt; 3 seconds.</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356" y="1825625"/>
            <a:ext cx="9065287" cy="4351338"/>
          </a:xfrm>
        </p:spPr>
      </p:pic>
    </p:spTree>
    <p:extLst>
      <p:ext uri="{BB962C8B-B14F-4D97-AF65-F5344CB8AC3E}">
        <p14:creationId xmlns:p14="http://schemas.microsoft.com/office/powerpoint/2010/main" val="398251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Bradycardia-tachycardia syndrome:</a:t>
            </a: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851" y="1825625"/>
            <a:ext cx="9408298" cy="4351338"/>
          </a:xfrm>
        </p:spPr>
      </p:pic>
    </p:spTree>
    <p:extLst>
      <p:ext uri="{BB962C8B-B14F-4D97-AF65-F5344CB8AC3E}">
        <p14:creationId xmlns:p14="http://schemas.microsoft.com/office/powerpoint/2010/main" val="405582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Bradycardia / Sinus bradycardia</a:t>
            </a:r>
            <a:endParaRPr lang="en-US" dirty="0"/>
          </a:p>
        </p:txBody>
      </p:sp>
      <p:sp>
        <p:nvSpPr>
          <p:cNvPr id="3" name="Content Placeholder 2"/>
          <p:cNvSpPr>
            <a:spLocks noGrp="1"/>
          </p:cNvSpPr>
          <p:nvPr>
            <p:ph idx="1"/>
          </p:nvPr>
        </p:nvSpPr>
        <p:spPr/>
        <p:txBody>
          <a:bodyPr/>
          <a:lstStyle/>
          <a:p>
            <a:r>
              <a:rPr lang="en-US" dirty="0" err="1" smtClean="0"/>
              <a:t>Neurally</a:t>
            </a:r>
            <a:r>
              <a:rPr lang="en-US" dirty="0" smtClean="0"/>
              <a:t> mediated, e.g. carotid sinus syndrome and vasovagal attacks, resulting in bradycardia and syncope</a:t>
            </a:r>
            <a:endParaRPr lang="en-US" dirty="0"/>
          </a:p>
        </p:txBody>
      </p:sp>
    </p:spTree>
    <p:extLst>
      <p:ext uri="{BB962C8B-B14F-4D97-AF65-F5344CB8AC3E}">
        <p14:creationId xmlns:p14="http://schemas.microsoft.com/office/powerpoint/2010/main" val="254745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Bradycardia/Heart block </a:t>
            </a:r>
            <a:endParaRPr lang="en-US" dirty="0"/>
          </a:p>
        </p:txBody>
      </p:sp>
      <p:sp>
        <p:nvSpPr>
          <p:cNvPr id="3" name="Content Placeholder 2"/>
          <p:cNvSpPr>
            <a:spLocks noGrp="1"/>
          </p:cNvSpPr>
          <p:nvPr>
            <p:ph idx="1"/>
          </p:nvPr>
        </p:nvSpPr>
        <p:spPr/>
        <p:txBody>
          <a:bodyPr/>
          <a:lstStyle/>
          <a:p>
            <a:r>
              <a:rPr lang="en-US" dirty="0" smtClean="0"/>
              <a:t>The common causes of heart block are coronary artery disease, cardiomyopathy and, particularly in elderly people, fibrosis of the conducting tissue. </a:t>
            </a:r>
          </a:p>
          <a:p>
            <a:r>
              <a:rPr lang="en-US" dirty="0" smtClean="0"/>
              <a:t>Block in either the AV node or the His bundle results in AV block, whereas block lower in the conduction system produces right or left bundle branch block.</a:t>
            </a:r>
            <a:endParaRPr lang="en-US" dirty="0"/>
          </a:p>
        </p:txBody>
      </p:sp>
    </p:spTree>
    <p:extLst>
      <p:ext uri="{BB962C8B-B14F-4D97-AF65-F5344CB8AC3E}">
        <p14:creationId xmlns:p14="http://schemas.microsoft.com/office/powerpoint/2010/main" val="359934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937"/>
            <a:ext cx="10515600" cy="1325563"/>
          </a:xfrm>
        </p:spPr>
        <p:txBody>
          <a:bodyPr/>
          <a:lstStyle/>
          <a:p>
            <a:r>
              <a:rPr lang="en-US" dirty="0" smtClean="0"/>
              <a:t>Atrioventricular block /Three forms</a:t>
            </a:r>
            <a:endParaRPr lang="en-US" dirty="0"/>
          </a:p>
        </p:txBody>
      </p:sp>
      <p:sp>
        <p:nvSpPr>
          <p:cNvPr id="3" name="Content Placeholder 2"/>
          <p:cNvSpPr>
            <a:spLocks noGrp="1"/>
          </p:cNvSpPr>
          <p:nvPr>
            <p:ph idx="1"/>
          </p:nvPr>
        </p:nvSpPr>
        <p:spPr/>
        <p:txBody>
          <a:bodyPr>
            <a:normAutofit lnSpcReduction="10000"/>
          </a:bodyPr>
          <a:lstStyle/>
          <a:p>
            <a:r>
              <a:rPr lang="en-US" dirty="0" smtClean="0"/>
              <a:t>First-degree AV block This is the result of delayed atrioventricular conduction and is reflected by a prolonged PR interval (&gt;0.22 s) on the ECG</a:t>
            </a:r>
          </a:p>
          <a:p>
            <a:r>
              <a:rPr lang="en-US" dirty="0" smtClean="0"/>
              <a:t>Second-degree AV block This occurs when some atrial impulses fail to reach the ventricles:</a:t>
            </a:r>
          </a:p>
          <a:p>
            <a:pPr marL="0" indent="0">
              <a:buNone/>
            </a:pPr>
            <a:r>
              <a:rPr lang="en-US" dirty="0" smtClean="0"/>
              <a:t>-</a:t>
            </a:r>
            <a:r>
              <a:rPr lang="en-US" dirty="0" err="1" smtClean="0"/>
              <a:t>Mobitz</a:t>
            </a:r>
            <a:r>
              <a:rPr lang="en-US" dirty="0" smtClean="0"/>
              <a:t> type I (</a:t>
            </a:r>
            <a:r>
              <a:rPr lang="en-US" dirty="0" err="1" smtClean="0"/>
              <a:t>Wenckebach</a:t>
            </a:r>
            <a:r>
              <a:rPr lang="en-US" dirty="0" smtClean="0"/>
              <a:t>) block is generally caused by AV node block and results in progressive PR interval prolongation until a P wave fails to conduct, i.e. absent QRS after the P wave. The PR interval then returns to normal and the cycle repeats itself. </a:t>
            </a:r>
            <a:endParaRPr lang="en-US" dirty="0"/>
          </a:p>
          <a:p>
            <a:pPr marL="0" indent="0">
              <a:buNone/>
            </a:pPr>
            <a:r>
              <a:rPr lang="en-US" dirty="0" smtClean="0"/>
              <a:t>-</a:t>
            </a:r>
            <a:r>
              <a:rPr lang="en-US" dirty="0" err="1" smtClean="0"/>
              <a:t>Mobitz</a:t>
            </a:r>
            <a:r>
              <a:rPr lang="en-US" dirty="0" smtClean="0"/>
              <a:t> type II block is due to a block at an infra-nodal level so the QRS is widened and QRS complexes are dropped without PR prolongation</a:t>
            </a:r>
            <a:endParaRPr lang="en-US" dirty="0"/>
          </a:p>
        </p:txBody>
      </p:sp>
    </p:spTree>
    <p:extLst>
      <p:ext uri="{BB962C8B-B14F-4D97-AF65-F5344CB8AC3E}">
        <p14:creationId xmlns:p14="http://schemas.microsoft.com/office/powerpoint/2010/main" val="132563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253" y="0"/>
            <a:ext cx="8572500" cy="2143125"/>
          </a:xfrm>
        </p:spPr>
      </p:pic>
      <p:pic>
        <p:nvPicPr>
          <p:cNvPr id="5" name="Picture 4"/>
          <p:cNvPicPr>
            <a:picLocks noChangeAspect="1"/>
          </p:cNvPicPr>
          <p:nvPr/>
        </p:nvPicPr>
        <p:blipFill>
          <a:blip r:embed="rId3"/>
          <a:stretch>
            <a:fillRect/>
          </a:stretch>
        </p:blipFill>
        <p:spPr>
          <a:xfrm>
            <a:off x="1379764" y="2645227"/>
            <a:ext cx="7734300" cy="1381125"/>
          </a:xfrm>
          <a:prstGeom prst="rect">
            <a:avLst/>
          </a:prstGeom>
        </p:spPr>
      </p:pic>
      <p:pic>
        <p:nvPicPr>
          <p:cNvPr id="6" name="Picture 5"/>
          <p:cNvPicPr>
            <a:picLocks noChangeAspect="1"/>
          </p:cNvPicPr>
          <p:nvPr/>
        </p:nvPicPr>
        <p:blipFill>
          <a:blip r:embed="rId4"/>
          <a:stretch>
            <a:fillRect/>
          </a:stretch>
        </p:blipFill>
        <p:spPr>
          <a:xfrm>
            <a:off x="1152253" y="4537573"/>
            <a:ext cx="9334500" cy="1733550"/>
          </a:xfrm>
          <a:prstGeom prst="rect">
            <a:avLst/>
          </a:prstGeom>
        </p:spPr>
      </p:pic>
    </p:spTree>
    <p:extLst>
      <p:ext uri="{BB962C8B-B14F-4D97-AF65-F5344CB8AC3E}">
        <p14:creationId xmlns:p14="http://schemas.microsoft.com/office/powerpoint/2010/main" val="61032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block /Three forms</a:t>
            </a:r>
            <a:endParaRPr lang="en-US" dirty="0"/>
          </a:p>
        </p:txBody>
      </p:sp>
      <p:sp>
        <p:nvSpPr>
          <p:cNvPr id="3" name="Content Placeholder 2"/>
          <p:cNvSpPr>
            <a:spLocks noGrp="1"/>
          </p:cNvSpPr>
          <p:nvPr>
            <p:ph idx="1"/>
          </p:nvPr>
        </p:nvSpPr>
        <p:spPr/>
        <p:txBody>
          <a:bodyPr/>
          <a:lstStyle/>
          <a:p>
            <a:r>
              <a:rPr lang="en-US" dirty="0" smtClean="0"/>
              <a:t>Third-degree AV block Complete heart block occurs when there is complete dissociation between atrial and ventricular activity; P waves and QRS complexes occur independently of one another and ventricular contractions are maintained by a spontaneous escape rhythm originating below the site of the block in the: </a:t>
            </a:r>
          </a:p>
          <a:p>
            <a:pPr marL="0" indent="0">
              <a:buNone/>
            </a:pPr>
            <a:r>
              <a:rPr lang="en-US" dirty="0" smtClean="0"/>
              <a:t>-His bundle : gives rise to a narrow complex QRS at a rate of 50–60 beats/min.</a:t>
            </a:r>
          </a:p>
          <a:p>
            <a:pPr marL="0" indent="0">
              <a:buNone/>
            </a:pPr>
            <a:r>
              <a:rPr lang="en-US" dirty="0" smtClean="0"/>
              <a:t>-His-Purkinje system (i.e. distally) – gives rise to a broad QRS complex (&gt;0.12 s), is slow (&lt;40) </a:t>
            </a:r>
            <a:endParaRPr lang="en-US" dirty="0"/>
          </a:p>
        </p:txBody>
      </p:sp>
    </p:spTree>
    <p:extLst>
      <p:ext uri="{BB962C8B-B14F-4D97-AF65-F5344CB8AC3E}">
        <p14:creationId xmlns:p14="http://schemas.microsoft.com/office/powerpoint/2010/main" val="27556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2982119"/>
            <a:ext cx="8096250" cy="2038350"/>
          </a:xfrm>
        </p:spPr>
      </p:pic>
    </p:spTree>
    <p:extLst>
      <p:ext uri="{BB962C8B-B14F-4D97-AF65-F5344CB8AC3E}">
        <p14:creationId xmlns:p14="http://schemas.microsoft.com/office/powerpoint/2010/main" val="51331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achycardias</a:t>
            </a:r>
            <a:r>
              <a:rPr lang="en-US" dirty="0" smtClean="0"/>
              <a:t> /</a:t>
            </a:r>
            <a:r>
              <a:rPr lang="en-US" dirty="0" smtClean="0"/>
              <a:t>Supraventricular </a:t>
            </a:r>
            <a:r>
              <a:rPr lang="en-US" dirty="0" err="1" smtClean="0"/>
              <a:t>tachycardias</a:t>
            </a:r>
            <a:r>
              <a:rPr lang="en-US" dirty="0" smtClean="0"/>
              <a:t> </a:t>
            </a:r>
            <a:endParaRPr lang="en-US" dirty="0"/>
          </a:p>
        </p:txBody>
      </p:sp>
      <p:sp>
        <p:nvSpPr>
          <p:cNvPr id="3" name="Content Placeholder 2"/>
          <p:cNvSpPr>
            <a:spLocks noGrp="1"/>
          </p:cNvSpPr>
          <p:nvPr>
            <p:ph idx="1"/>
          </p:nvPr>
        </p:nvSpPr>
        <p:spPr/>
        <p:txBody>
          <a:bodyPr/>
          <a:lstStyle/>
          <a:p>
            <a:r>
              <a:rPr lang="en-US" dirty="0" smtClean="0"/>
              <a:t>SVTs arise from the atrium or the atrioventricular junction. Conduction is via the His-Purkinje system and the QRS shape during tachycardia is usually similar to that seen in the same patient during baseline rhythm.</a:t>
            </a:r>
            <a:endParaRPr lang="en-US" dirty="0"/>
          </a:p>
        </p:txBody>
      </p:sp>
    </p:spTree>
    <p:extLst>
      <p:ext uri="{BB962C8B-B14F-4D97-AF65-F5344CB8AC3E}">
        <p14:creationId xmlns:p14="http://schemas.microsoft.com/office/powerpoint/2010/main" val="1016795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tachycardia</a:t>
            </a:r>
            <a:endParaRPr lang="en-US" dirty="0"/>
          </a:p>
        </p:txBody>
      </p:sp>
      <p:sp>
        <p:nvSpPr>
          <p:cNvPr id="3" name="Content Placeholder 2"/>
          <p:cNvSpPr>
            <a:spLocks noGrp="1"/>
          </p:cNvSpPr>
          <p:nvPr>
            <p:ph idx="1"/>
          </p:nvPr>
        </p:nvSpPr>
        <p:spPr/>
        <p:txBody>
          <a:bodyPr/>
          <a:lstStyle/>
          <a:p>
            <a:r>
              <a:rPr lang="en-US" dirty="0" smtClean="0"/>
              <a:t>Sinus tachycardia is a physiological response during exercise and excitement. It also occurs with fever, pain, </a:t>
            </a:r>
            <a:r>
              <a:rPr lang="en-US" dirty="0" err="1" smtClean="0"/>
              <a:t>anaemia</a:t>
            </a:r>
            <a:r>
              <a:rPr lang="en-US" dirty="0" smtClean="0"/>
              <a:t>, heart failure, thyrotoxicosis, acute pulmonary embolism, </a:t>
            </a:r>
            <a:r>
              <a:rPr lang="en-US" dirty="0" err="1" smtClean="0"/>
              <a:t>hypovolaemia</a:t>
            </a:r>
            <a:r>
              <a:rPr lang="en-US" dirty="0" smtClean="0"/>
              <a:t> and drugs (e.g. </a:t>
            </a:r>
            <a:r>
              <a:rPr lang="en-US" dirty="0" err="1" smtClean="0"/>
              <a:t>catecholamines</a:t>
            </a:r>
            <a:r>
              <a:rPr lang="en-US" dirty="0" smtClean="0"/>
              <a:t> and atropine).</a:t>
            </a:r>
            <a:endParaRPr lang="en-US" dirty="0"/>
          </a:p>
        </p:txBody>
      </p:sp>
    </p:spTree>
    <p:extLst>
      <p:ext uri="{BB962C8B-B14F-4D97-AF65-F5344CB8AC3E}">
        <p14:creationId xmlns:p14="http://schemas.microsoft.com/office/powerpoint/2010/main" val="102425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 abnormality of cardiac rhythm is called a cardiac arrhythmia. </a:t>
            </a:r>
          </a:p>
          <a:p>
            <a:r>
              <a:rPr lang="en-US" dirty="0" smtClean="0"/>
              <a:t>Arrhythmia may cause sudden death, syncope, dizziness, palpitations or no symptoms at all. </a:t>
            </a:r>
          </a:p>
          <a:p>
            <a:r>
              <a:rPr lang="en-US" dirty="0" smtClean="0"/>
              <a:t>Twenty-four-hour ambulatory ECG monitoring and event recorders are often used to detect paroxysmal arrhythmias.</a:t>
            </a:r>
            <a:endParaRPr lang="en-US" dirty="0"/>
          </a:p>
        </p:txBody>
      </p:sp>
    </p:spTree>
    <p:extLst>
      <p:ext uri="{BB962C8B-B14F-4D97-AF65-F5344CB8AC3E}">
        <p14:creationId xmlns:p14="http://schemas.microsoft.com/office/powerpoint/2010/main" val="386939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867" y="1690688"/>
            <a:ext cx="8504243" cy="4351338"/>
          </a:xfrm>
        </p:spPr>
      </p:pic>
    </p:spTree>
    <p:extLst>
      <p:ext uri="{BB962C8B-B14F-4D97-AF65-F5344CB8AC3E}">
        <p14:creationId xmlns:p14="http://schemas.microsoft.com/office/powerpoint/2010/main" val="3224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junctional </a:t>
            </a:r>
            <a:r>
              <a:rPr lang="en-US" dirty="0" err="1" smtClean="0"/>
              <a:t>tachycardias</a:t>
            </a:r>
            <a:endParaRPr lang="en-US" dirty="0"/>
          </a:p>
        </p:txBody>
      </p:sp>
      <p:sp>
        <p:nvSpPr>
          <p:cNvPr id="3" name="Content Placeholder 2"/>
          <p:cNvSpPr>
            <a:spLocks noGrp="1"/>
          </p:cNvSpPr>
          <p:nvPr>
            <p:ph idx="1"/>
          </p:nvPr>
        </p:nvSpPr>
        <p:spPr/>
        <p:txBody>
          <a:bodyPr/>
          <a:lstStyle/>
          <a:p>
            <a:r>
              <a:rPr lang="en-US" dirty="0" smtClean="0"/>
              <a:t>Tachycardia arises as a result of re-entry circuits in which there are two separate pathways for impulse conduction. They are usually referred to as paroxysmal SVTs and are often seen in young patients with no evidence of structural heart disease</a:t>
            </a:r>
            <a:endParaRPr lang="en-US" dirty="0"/>
          </a:p>
        </p:txBody>
      </p:sp>
    </p:spTree>
    <p:extLst>
      <p:ext uri="{BB962C8B-B14F-4D97-AF65-F5344CB8AC3E}">
        <p14:creationId xmlns:p14="http://schemas.microsoft.com/office/powerpoint/2010/main" val="33763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nodal re-entry tachycardia</a:t>
            </a:r>
            <a:endParaRPr lang="en-US" dirty="0"/>
          </a:p>
        </p:txBody>
      </p:sp>
      <p:sp>
        <p:nvSpPr>
          <p:cNvPr id="3" name="Content Placeholder 2"/>
          <p:cNvSpPr>
            <a:spLocks noGrp="1"/>
          </p:cNvSpPr>
          <p:nvPr>
            <p:ph idx="1"/>
          </p:nvPr>
        </p:nvSpPr>
        <p:spPr/>
        <p:txBody>
          <a:bodyPr/>
          <a:lstStyle/>
          <a:p>
            <a:r>
              <a:rPr lang="en-US" dirty="0" smtClean="0"/>
              <a:t>AVNRT is the most common type of SVT and is twice as common in women as in men. It is due to the presence of a ‘ring’ of conducting pathway in the AV node, of which the ‘limbs’ have differing conduction times and refractory periods. </a:t>
            </a:r>
          </a:p>
          <a:p>
            <a:r>
              <a:rPr lang="en-US" dirty="0" smtClean="0"/>
              <a:t>This allows a re-entry circuit and an impulse to produce a circus movement tachycardia. </a:t>
            </a:r>
          </a:p>
          <a:p>
            <a:r>
              <a:rPr lang="en-US" dirty="0" smtClean="0"/>
              <a:t>On the ECG, the P waves are either not visible or are seen immediately before or after the QRS complex ,The QRS complex is usually of normal shape because the ventricles are activated in the normal way</a:t>
            </a:r>
            <a:endParaRPr lang="en-US" dirty="0"/>
          </a:p>
        </p:txBody>
      </p:sp>
    </p:spTree>
    <p:extLst>
      <p:ext uri="{BB962C8B-B14F-4D97-AF65-F5344CB8AC3E}">
        <p14:creationId xmlns:p14="http://schemas.microsoft.com/office/powerpoint/2010/main" val="90620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05302" y="1825625"/>
            <a:ext cx="4848497" cy="4351338"/>
          </a:xfrm>
        </p:spPr>
        <p:txBody>
          <a:bodyPr>
            <a:normAutofit fontScale="62500" lnSpcReduction="20000"/>
          </a:bodyPr>
          <a:lstStyle/>
          <a:p>
            <a:r>
              <a:rPr lang="en-US" dirty="0"/>
              <a:t>There are two pathways within the AV node:</a:t>
            </a:r>
          </a:p>
          <a:p>
            <a:r>
              <a:rPr lang="en-US" dirty="0"/>
              <a:t>The </a:t>
            </a:r>
            <a:r>
              <a:rPr lang="en-US" b="1" dirty="0"/>
              <a:t>slow pathway</a:t>
            </a:r>
            <a:r>
              <a:rPr lang="en-US" dirty="0"/>
              <a:t> (</a:t>
            </a:r>
            <a:r>
              <a:rPr lang="en-US" i="1" dirty="0"/>
              <a:t>alpha</a:t>
            </a:r>
            <a:r>
              <a:rPr lang="en-US" dirty="0"/>
              <a:t>): a slowly-conducting pathway with a short refractory period.</a:t>
            </a:r>
          </a:p>
          <a:p>
            <a:r>
              <a:rPr lang="en-US" dirty="0"/>
              <a:t>The </a:t>
            </a:r>
            <a:r>
              <a:rPr lang="en-US" b="1" dirty="0"/>
              <a:t>fast pathway</a:t>
            </a:r>
            <a:r>
              <a:rPr lang="en-US" dirty="0"/>
              <a:t> (</a:t>
            </a:r>
            <a:r>
              <a:rPr lang="en-US" i="1" dirty="0"/>
              <a:t>beta</a:t>
            </a:r>
            <a:r>
              <a:rPr lang="en-US" dirty="0"/>
              <a:t>): a rapidly-conducting pathway with a long refractory period</a:t>
            </a:r>
            <a:r>
              <a:rPr lang="en-US" dirty="0" smtClean="0"/>
              <a:t>.</a:t>
            </a:r>
          </a:p>
          <a:p>
            <a:r>
              <a:rPr lang="en-US" dirty="0"/>
              <a:t>1) A premature atrial contraction (PAC) arrives while the fast pathway is still refractory, and is directed down the slow pathway</a:t>
            </a:r>
            <a:r>
              <a:rPr lang="en-US" dirty="0" smtClean="0"/>
              <a:t/>
            </a:r>
            <a:br>
              <a:rPr lang="en-US" dirty="0" smtClean="0"/>
            </a:br>
            <a:r>
              <a:rPr lang="en-US" dirty="0"/>
              <a:t>2) The ERP in the fast pathway ends, and the PAC impulse travels </a:t>
            </a:r>
            <a:r>
              <a:rPr lang="en-US" dirty="0" err="1"/>
              <a:t>retrogradely</a:t>
            </a:r>
            <a:r>
              <a:rPr lang="en-US" dirty="0"/>
              <a:t> up the fast pathway</a:t>
            </a:r>
            <a:r>
              <a:rPr lang="en-US" dirty="0" smtClean="0"/>
              <a:t/>
            </a:r>
            <a:br>
              <a:rPr lang="en-US" dirty="0" smtClean="0"/>
            </a:br>
            <a:r>
              <a:rPr lang="en-US" dirty="0"/>
              <a:t>3) The impulse continually cycles around the two </a:t>
            </a:r>
            <a:r>
              <a:rPr lang="en-US" dirty="0" smtClean="0"/>
              <a:t>pathways</a:t>
            </a:r>
          </a:p>
          <a:p>
            <a:r>
              <a:rPr lang="en-US" dirty="0"/>
              <a:t>During normal sinus rhythm, electrical impulses travel down both pathways simultaneously. The impulse transmitted down the fast pathway enters the distal end of the slow pathway and the two impulses cancel each other out</a:t>
            </a:r>
          </a:p>
          <a:p>
            <a:endParaRPr lang="en-US" dirty="0"/>
          </a:p>
        </p:txBody>
      </p:sp>
      <p:pic>
        <p:nvPicPr>
          <p:cNvPr id="4" name="Picture 3"/>
          <p:cNvPicPr>
            <a:picLocks noChangeAspect="1"/>
          </p:cNvPicPr>
          <p:nvPr/>
        </p:nvPicPr>
        <p:blipFill>
          <a:blip r:embed="rId2"/>
          <a:stretch>
            <a:fillRect/>
          </a:stretch>
        </p:blipFill>
        <p:spPr>
          <a:xfrm>
            <a:off x="740092" y="1944461"/>
            <a:ext cx="5591175" cy="2838450"/>
          </a:xfrm>
          <a:prstGeom prst="rect">
            <a:avLst/>
          </a:prstGeom>
        </p:spPr>
      </p:pic>
    </p:spTree>
    <p:extLst>
      <p:ext uri="{BB962C8B-B14F-4D97-AF65-F5344CB8AC3E}">
        <p14:creationId xmlns:p14="http://schemas.microsoft.com/office/powerpoint/2010/main" val="347296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12125" y="1530930"/>
            <a:ext cx="7053943" cy="4605282"/>
          </a:xfrm>
          <a:prstGeom prst="rect">
            <a:avLst/>
          </a:prstGeom>
        </p:spPr>
      </p:pic>
    </p:spTree>
    <p:extLst>
      <p:ext uri="{BB962C8B-B14F-4D97-AF65-F5344CB8AC3E}">
        <p14:creationId xmlns:p14="http://schemas.microsoft.com/office/powerpoint/2010/main" val="106710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01921" y="2343944"/>
            <a:ext cx="5153025" cy="3314700"/>
          </a:xfrm>
          <a:prstGeom prst="rect">
            <a:avLst/>
          </a:prstGeom>
        </p:spPr>
      </p:pic>
    </p:spTree>
    <p:extLst>
      <p:ext uri="{BB962C8B-B14F-4D97-AF65-F5344CB8AC3E}">
        <p14:creationId xmlns:p14="http://schemas.microsoft.com/office/powerpoint/2010/main" val="170467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876" y="1825625"/>
            <a:ext cx="7840248" cy="4351338"/>
          </a:xfrm>
        </p:spPr>
      </p:pic>
    </p:spTree>
    <p:extLst>
      <p:ext uri="{BB962C8B-B14F-4D97-AF65-F5344CB8AC3E}">
        <p14:creationId xmlns:p14="http://schemas.microsoft.com/office/powerpoint/2010/main" val="385032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reciprocating tachycardia</a:t>
            </a:r>
            <a:endParaRPr lang="en-US" dirty="0"/>
          </a:p>
        </p:txBody>
      </p:sp>
      <p:sp>
        <p:nvSpPr>
          <p:cNvPr id="3" name="Content Placeholder 2"/>
          <p:cNvSpPr>
            <a:spLocks noGrp="1"/>
          </p:cNvSpPr>
          <p:nvPr>
            <p:ph idx="1"/>
          </p:nvPr>
        </p:nvSpPr>
        <p:spPr/>
        <p:txBody>
          <a:bodyPr>
            <a:normAutofit/>
          </a:bodyPr>
          <a:lstStyle/>
          <a:p>
            <a:r>
              <a:rPr lang="en-US" dirty="0" smtClean="0"/>
              <a:t>AVRT is due to the presence of an accessory pathway that connects the atria and ventricles and is capable of </a:t>
            </a:r>
            <a:r>
              <a:rPr lang="en-US" dirty="0" err="1" smtClean="0"/>
              <a:t>antegrade</a:t>
            </a:r>
            <a:r>
              <a:rPr lang="en-US" dirty="0" smtClean="0"/>
              <a:t> </a:t>
            </a:r>
            <a:r>
              <a:rPr lang="en-US" dirty="0" err="1" smtClean="0"/>
              <a:t>orretrograde</a:t>
            </a:r>
            <a:r>
              <a:rPr lang="en-US" dirty="0" smtClean="0"/>
              <a:t> conduction, or both. </a:t>
            </a:r>
          </a:p>
          <a:p>
            <a:r>
              <a:rPr lang="en-US" dirty="0" smtClean="0"/>
              <a:t>In contrast to AVNRT, each part of the circuit is activated sequentially in, so atrial activation occurs after ventricular activation and the P wave is usually clearly seen between the QRS and T wave.</a:t>
            </a:r>
          </a:p>
        </p:txBody>
      </p:sp>
    </p:spTree>
    <p:extLst>
      <p:ext uri="{BB962C8B-B14F-4D97-AF65-F5344CB8AC3E}">
        <p14:creationId xmlns:p14="http://schemas.microsoft.com/office/powerpoint/2010/main" val="202783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reciprocating tachycardia</a:t>
            </a:r>
            <a:endParaRPr lang="en-US" dirty="0"/>
          </a:p>
        </p:txBody>
      </p:sp>
      <p:sp>
        <p:nvSpPr>
          <p:cNvPr id="3" name="Content Placeholder 2"/>
          <p:cNvSpPr>
            <a:spLocks noGrp="1"/>
          </p:cNvSpPr>
          <p:nvPr>
            <p:ph idx="1"/>
          </p:nvPr>
        </p:nvSpPr>
        <p:spPr/>
        <p:txBody>
          <a:bodyPr/>
          <a:lstStyle/>
          <a:p>
            <a:r>
              <a:rPr lang="en-US" dirty="0" smtClean="0"/>
              <a:t>Wolff–Parkinson–White syndrome is the best-known type of AVRT in which there is an accessory pathway (bundle of Kent) between atria and ventricles. </a:t>
            </a:r>
          </a:p>
          <a:p>
            <a:r>
              <a:rPr lang="en-US" dirty="0" smtClean="0"/>
              <a:t>The resting ECG in Wolff–Parkinson–White syndrome shows evidence of the pathway’s existence if the path allows some of the atrial depolarization to pass quickly to the ventricle before it gets through the AV node. </a:t>
            </a:r>
          </a:p>
          <a:p>
            <a:r>
              <a:rPr lang="en-US" dirty="0" smtClean="0"/>
              <a:t>The early depolarization of part of the ventricle leads to a shortened PR interval and a slurred start to the QRS (delta wave).</a:t>
            </a:r>
            <a:endParaRPr lang="en-US" dirty="0"/>
          </a:p>
        </p:txBody>
      </p:sp>
    </p:spTree>
    <p:extLst>
      <p:ext uri="{BB962C8B-B14F-4D97-AF65-F5344CB8AC3E}">
        <p14:creationId xmlns:p14="http://schemas.microsoft.com/office/powerpoint/2010/main" val="97349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383" y="1371439"/>
            <a:ext cx="5914753" cy="4407899"/>
          </a:xfrm>
        </p:spPr>
      </p:pic>
    </p:spTree>
    <p:extLst>
      <p:ext uri="{BB962C8B-B14F-4D97-AF65-F5344CB8AC3E}">
        <p14:creationId xmlns:p14="http://schemas.microsoft.com/office/powerpoint/2010/main" val="88850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main types of arrhythmia</a:t>
            </a:r>
            <a:endParaRPr lang="en-US" dirty="0"/>
          </a:p>
        </p:txBody>
      </p:sp>
      <p:sp>
        <p:nvSpPr>
          <p:cNvPr id="3" name="Content Placeholder 2"/>
          <p:cNvSpPr>
            <a:spLocks noGrp="1"/>
          </p:cNvSpPr>
          <p:nvPr>
            <p:ph idx="1"/>
          </p:nvPr>
        </p:nvSpPr>
        <p:spPr/>
        <p:txBody>
          <a:bodyPr/>
          <a:lstStyle/>
          <a:p>
            <a:pPr marL="0" indent="0">
              <a:buNone/>
            </a:pPr>
            <a:r>
              <a:rPr lang="en-US" dirty="0"/>
              <a:t>-</a:t>
            </a:r>
            <a:r>
              <a:rPr lang="en-US" dirty="0" smtClean="0"/>
              <a:t>Bradycardia: the heart rate is slow (&lt;60) , Slower heart rates are more likely to cause symptomatic arrhythmias.</a:t>
            </a:r>
          </a:p>
          <a:p>
            <a:pPr marL="0" indent="0">
              <a:buNone/>
            </a:pPr>
            <a:endParaRPr lang="en-US" dirty="0" smtClean="0"/>
          </a:p>
          <a:p>
            <a:pPr marL="0" indent="0">
              <a:buNone/>
            </a:pPr>
            <a:r>
              <a:rPr lang="en-US" dirty="0"/>
              <a:t>-</a:t>
            </a:r>
            <a:r>
              <a:rPr lang="en-US" dirty="0" smtClean="0"/>
              <a:t>Tachycardia: the heart rate is fast (&gt;100 beats/min). </a:t>
            </a:r>
            <a:r>
              <a:rPr lang="en-US" dirty="0" err="1" smtClean="0"/>
              <a:t>Tachycardias</a:t>
            </a:r>
            <a:r>
              <a:rPr lang="en-US" dirty="0" smtClean="0"/>
              <a:t> are more likely to be symptomatic when the arrhythmia is fast and sustained.</a:t>
            </a:r>
          </a:p>
          <a:p>
            <a:pPr marL="0" indent="0">
              <a:buNone/>
            </a:pPr>
            <a:r>
              <a:rPr lang="en-US" dirty="0" smtClean="0"/>
              <a:t>&gt;&gt;&gt;They are subdivided into supraventricular </a:t>
            </a:r>
            <a:r>
              <a:rPr lang="en-US" dirty="0" err="1" smtClean="0"/>
              <a:t>tachycardias</a:t>
            </a:r>
            <a:r>
              <a:rPr lang="en-US" dirty="0" smtClean="0"/>
              <a:t> (SVTs), which arise from the atrium or the atrioventricular junction, and ventricular </a:t>
            </a:r>
            <a:r>
              <a:rPr lang="en-US" dirty="0" err="1" smtClean="0"/>
              <a:t>tachycardias</a:t>
            </a:r>
            <a:r>
              <a:rPr lang="en-US" dirty="0" smtClean="0"/>
              <a:t>, which arise from the ventricles.</a:t>
            </a:r>
            <a:endParaRPr lang="en-US" dirty="0"/>
          </a:p>
        </p:txBody>
      </p:sp>
    </p:spTree>
    <p:extLst>
      <p:ext uri="{BB962C8B-B14F-4D97-AF65-F5344CB8AC3E}">
        <p14:creationId xmlns:p14="http://schemas.microsoft.com/office/powerpoint/2010/main" val="2036185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25086" y="1957387"/>
            <a:ext cx="5271201" cy="3372259"/>
          </a:xfrm>
          <a:prstGeom prst="rect">
            <a:avLst/>
          </a:prstGeom>
        </p:spPr>
      </p:pic>
    </p:spTree>
    <p:extLst>
      <p:ext uri="{BB962C8B-B14F-4D97-AF65-F5344CB8AC3E}">
        <p14:creationId xmlns:p14="http://schemas.microsoft.com/office/powerpoint/2010/main" val="3459108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118" y="1825625"/>
            <a:ext cx="7959764" cy="4351338"/>
          </a:xfrm>
        </p:spPr>
      </p:pic>
    </p:spTree>
    <p:extLst>
      <p:ext uri="{BB962C8B-B14F-4D97-AF65-F5344CB8AC3E}">
        <p14:creationId xmlns:p14="http://schemas.microsoft.com/office/powerpoint/2010/main" val="1580693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0325" y="1825625"/>
            <a:ext cx="5971350" cy="4351338"/>
          </a:xfrm>
        </p:spPr>
      </p:pic>
    </p:spTree>
    <p:extLst>
      <p:ext uri="{BB962C8B-B14F-4D97-AF65-F5344CB8AC3E}">
        <p14:creationId xmlns:p14="http://schemas.microsoft.com/office/powerpoint/2010/main" val="2132746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985" y="1825625"/>
            <a:ext cx="7344030" cy="4351338"/>
          </a:xfrm>
        </p:spPr>
      </p:pic>
    </p:spTree>
    <p:extLst>
      <p:ext uri="{BB962C8B-B14F-4D97-AF65-F5344CB8AC3E}">
        <p14:creationId xmlns:p14="http://schemas.microsoft.com/office/powerpoint/2010/main" val="3365028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237" y="1825625"/>
            <a:ext cx="8171526" cy="4351338"/>
          </a:xfrm>
        </p:spPr>
      </p:pic>
    </p:spTree>
    <p:extLst>
      <p:ext uri="{BB962C8B-B14F-4D97-AF65-F5344CB8AC3E}">
        <p14:creationId xmlns:p14="http://schemas.microsoft.com/office/powerpoint/2010/main" val="871696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a:t>
            </a:r>
            <a:r>
              <a:rPr lang="en-US" dirty="0" err="1" smtClean="0"/>
              <a:t>tachyarrhythmias</a:t>
            </a:r>
            <a:endParaRPr lang="en-US" dirty="0"/>
          </a:p>
        </p:txBody>
      </p:sp>
      <p:sp>
        <p:nvSpPr>
          <p:cNvPr id="3" name="Content Placeholder 2"/>
          <p:cNvSpPr>
            <a:spLocks noGrp="1"/>
          </p:cNvSpPr>
          <p:nvPr>
            <p:ph idx="1"/>
          </p:nvPr>
        </p:nvSpPr>
        <p:spPr/>
        <p:txBody>
          <a:bodyPr/>
          <a:lstStyle/>
          <a:p>
            <a:r>
              <a:rPr lang="en-US" dirty="0" smtClean="0"/>
              <a:t>AF, flutter, tachycardia and ectopic beats all arise from the atrial myocardium. In some cases, automaticity is acquired by damaged atrial cells. </a:t>
            </a:r>
          </a:p>
          <a:p>
            <a:r>
              <a:rPr lang="en-US" dirty="0" smtClean="0"/>
              <a:t>They share common etiologies. </a:t>
            </a:r>
          </a:p>
          <a:p>
            <a:r>
              <a:rPr lang="en-US" dirty="0" smtClean="0"/>
              <a:t> Baseline investigations in a patient with an atrial arrhythmia include an ECG, thyroid function tests and transthoracic echocardiogram</a:t>
            </a:r>
            <a:endParaRPr lang="en-US" dirty="0"/>
          </a:p>
        </p:txBody>
      </p:sp>
    </p:spTree>
    <p:extLst>
      <p:ext uri="{BB962C8B-B14F-4D97-AF65-F5344CB8AC3E}">
        <p14:creationId xmlns:p14="http://schemas.microsoft.com/office/powerpoint/2010/main" val="59818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fibrillation </a:t>
            </a:r>
            <a:endParaRPr lang="en-US" dirty="0"/>
          </a:p>
        </p:txBody>
      </p:sp>
      <p:sp>
        <p:nvSpPr>
          <p:cNvPr id="3" name="Content Placeholder 2"/>
          <p:cNvSpPr>
            <a:spLocks noGrp="1"/>
          </p:cNvSpPr>
          <p:nvPr>
            <p:ph idx="1"/>
          </p:nvPr>
        </p:nvSpPr>
        <p:spPr/>
        <p:txBody>
          <a:bodyPr/>
          <a:lstStyle/>
          <a:p>
            <a:r>
              <a:rPr lang="en-US" dirty="0" smtClean="0"/>
              <a:t>AF is the most common arrhythmia and occurs in 15% of patients over 75 years of age.</a:t>
            </a:r>
          </a:p>
          <a:p>
            <a:r>
              <a:rPr lang="en-US" dirty="0" smtClean="0"/>
              <a:t>Atrial activity is chaotic and mechanically ineffective. The AV node conducts a proportion of the atrial impulses to produce an irregular ventricular response – giving rise to an irregularly irregular pulse.</a:t>
            </a:r>
          </a:p>
          <a:p>
            <a:r>
              <a:rPr lang="en-US" dirty="0" smtClean="0"/>
              <a:t>There are no clear P waves on the ECG (, only a fine oscillation of the baseline (so-called fibrillation or f waves).</a:t>
            </a:r>
            <a:endParaRPr lang="en-US" dirty="0"/>
          </a:p>
        </p:txBody>
      </p:sp>
    </p:spTree>
    <p:extLst>
      <p:ext uri="{BB962C8B-B14F-4D97-AF65-F5344CB8AC3E}">
        <p14:creationId xmlns:p14="http://schemas.microsoft.com/office/powerpoint/2010/main" val="537134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1400" y="1825625"/>
            <a:ext cx="8449200" cy="4351338"/>
          </a:xfrm>
        </p:spPr>
      </p:pic>
    </p:spTree>
    <p:extLst>
      <p:ext uri="{BB962C8B-B14F-4D97-AF65-F5344CB8AC3E}">
        <p14:creationId xmlns:p14="http://schemas.microsoft.com/office/powerpoint/2010/main" val="202010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Atrial flutter </a:t>
            </a:r>
            <a:endParaRPr lang="en-US" dirty="0"/>
          </a:p>
        </p:txBody>
      </p:sp>
      <p:sp>
        <p:nvSpPr>
          <p:cNvPr id="3" name="Content Placeholder 2"/>
          <p:cNvSpPr>
            <a:spLocks noGrp="1"/>
          </p:cNvSpPr>
          <p:nvPr>
            <p:ph idx="1"/>
          </p:nvPr>
        </p:nvSpPr>
        <p:spPr/>
        <p:txBody>
          <a:bodyPr/>
          <a:lstStyle/>
          <a:p>
            <a:r>
              <a:rPr lang="en-US" dirty="0" smtClean="0"/>
              <a:t>Atrial flutter is often associated with AF. </a:t>
            </a:r>
          </a:p>
          <a:p>
            <a:r>
              <a:rPr lang="en-US" dirty="0" smtClean="0"/>
              <a:t>The atrial rate is typically 300 beats/ min and the AV node usually conducts every second flutter beat, giving a ventricular rate of 150 beats/min.</a:t>
            </a:r>
          </a:p>
          <a:p>
            <a:r>
              <a:rPr lang="en-US" dirty="0" smtClean="0"/>
              <a:t>The ECG (Fig. 10.11A) characteristically shows ‘</a:t>
            </a:r>
            <a:r>
              <a:rPr lang="en-US" dirty="0" err="1" smtClean="0"/>
              <a:t>sawtooth</a:t>
            </a:r>
            <a:r>
              <a:rPr lang="en-US" dirty="0" smtClean="0"/>
              <a:t>’ flutter waves (F waves).</a:t>
            </a:r>
          </a:p>
          <a:p>
            <a:endParaRPr lang="en-US" dirty="0"/>
          </a:p>
        </p:txBody>
      </p:sp>
    </p:spTree>
    <p:extLst>
      <p:ext uri="{BB962C8B-B14F-4D97-AF65-F5344CB8AC3E}">
        <p14:creationId xmlns:p14="http://schemas.microsoft.com/office/powerpoint/2010/main" val="139671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398" y="1825625"/>
            <a:ext cx="8717204" cy="4351338"/>
          </a:xfrm>
        </p:spPr>
      </p:pic>
    </p:spTree>
    <p:extLst>
      <p:ext uri="{BB962C8B-B14F-4D97-AF65-F5344CB8AC3E}">
        <p14:creationId xmlns:p14="http://schemas.microsoft.com/office/powerpoint/2010/main" val="71829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Sinus rhythms and Sinus arrhythmia</a:t>
            </a:r>
            <a:endParaRPr lang="en-US" dirty="0"/>
          </a:p>
        </p:txBody>
      </p:sp>
      <p:sp>
        <p:nvSpPr>
          <p:cNvPr id="3" name="Content Placeholder 2"/>
          <p:cNvSpPr>
            <a:spLocks noGrp="1"/>
          </p:cNvSpPr>
          <p:nvPr>
            <p:ph idx="1"/>
          </p:nvPr>
        </p:nvSpPr>
        <p:spPr/>
        <p:txBody>
          <a:bodyPr/>
          <a:lstStyle/>
          <a:p>
            <a:r>
              <a:rPr lang="en-US" dirty="0" smtClean="0"/>
              <a:t>The normal cardiac pacemaker is the sinus node with the rate of sinus node discharge under control of the autonomic nervous system with parasympathetic predominating (resulting in slowing of the spontaneous discharge rate). </a:t>
            </a:r>
          </a:p>
          <a:p>
            <a:r>
              <a:rPr lang="en-US" dirty="0" smtClean="0"/>
              <a:t>Sinus arrhythmia :During inspiration, parasympathetic tone falls and the heart rate quickens, and on expiration the heart rate falls. This variation is normal, particularly in children and young adults, and typically results in predictable irregularities of the pulse.</a:t>
            </a:r>
            <a:endParaRPr lang="en-US" dirty="0"/>
          </a:p>
        </p:txBody>
      </p:sp>
    </p:spTree>
    <p:extLst>
      <p:ext uri="{BB962C8B-B14F-4D97-AF65-F5344CB8AC3E}">
        <p14:creationId xmlns:p14="http://schemas.microsoft.com/office/powerpoint/2010/main" val="348057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Ventricular </a:t>
            </a:r>
            <a:r>
              <a:rPr lang="en-US" dirty="0" err="1" smtClean="0"/>
              <a:t>tachyarrhythmias</a:t>
            </a:r>
            <a:r>
              <a:rPr lang="en-US" dirty="0" smtClean="0"/>
              <a:t>/Ventricular ectopic premature beats (</a:t>
            </a:r>
            <a:r>
              <a:rPr lang="en-US" dirty="0" err="1" smtClean="0"/>
              <a:t>extrasystoles</a:t>
            </a:r>
            <a:r>
              <a:rPr lang="en-US" dirty="0" smtClean="0"/>
              <a:t>)  </a:t>
            </a:r>
            <a:endParaRPr lang="en-US" dirty="0"/>
          </a:p>
        </p:txBody>
      </p:sp>
      <p:sp>
        <p:nvSpPr>
          <p:cNvPr id="3" name="Content Placeholder 2"/>
          <p:cNvSpPr>
            <a:spLocks noGrp="1"/>
          </p:cNvSpPr>
          <p:nvPr>
            <p:ph idx="1"/>
          </p:nvPr>
        </p:nvSpPr>
        <p:spPr/>
        <p:txBody>
          <a:bodyPr/>
          <a:lstStyle/>
          <a:p>
            <a:r>
              <a:rPr lang="en-US" dirty="0" smtClean="0"/>
              <a:t>These are asymptomatic or patients complain of extra beats, missed beats or heavy beats. </a:t>
            </a:r>
          </a:p>
          <a:p>
            <a:r>
              <a:rPr lang="en-US" dirty="0" smtClean="0"/>
              <a:t>The ectopic electrical activity is not conducted to the ventricles through the normal conducting tissue and thus the QRS complex on the ECG is widened, with a bizarre configuration</a:t>
            </a:r>
            <a:endParaRPr lang="en-US" dirty="0"/>
          </a:p>
        </p:txBody>
      </p:sp>
    </p:spTree>
    <p:extLst>
      <p:ext uri="{BB962C8B-B14F-4D97-AF65-F5344CB8AC3E}">
        <p14:creationId xmlns:p14="http://schemas.microsoft.com/office/powerpoint/2010/main" val="359351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796381"/>
            <a:ext cx="9601200" cy="2409825"/>
          </a:xfrm>
        </p:spPr>
      </p:pic>
    </p:spTree>
    <p:extLst>
      <p:ext uri="{BB962C8B-B14F-4D97-AF65-F5344CB8AC3E}">
        <p14:creationId xmlns:p14="http://schemas.microsoft.com/office/powerpoint/2010/main" val="2421844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Sustained ventricular tachycardia </a:t>
            </a:r>
            <a:endParaRPr lang="en-US" dirty="0"/>
          </a:p>
        </p:txBody>
      </p:sp>
      <p:sp>
        <p:nvSpPr>
          <p:cNvPr id="3" name="Content Placeholder 2"/>
          <p:cNvSpPr>
            <a:spLocks noGrp="1"/>
          </p:cNvSpPr>
          <p:nvPr>
            <p:ph idx="1"/>
          </p:nvPr>
        </p:nvSpPr>
        <p:spPr/>
        <p:txBody>
          <a:bodyPr/>
          <a:lstStyle/>
          <a:p>
            <a:r>
              <a:rPr lang="en-US" dirty="0" smtClean="0"/>
              <a:t>Sustained ventricular tachycardia Ventricular tachycardia (VT) and ventricular fibrillation (VF) are usually associated with underlying heart disease. </a:t>
            </a:r>
          </a:p>
          <a:p>
            <a:r>
              <a:rPr lang="en-US" dirty="0" smtClean="0"/>
              <a:t>The ECG in sustained VT (&gt;30 s) shows a rapid ventricular rhythm with broad abnormal QRS complexes</a:t>
            </a:r>
            <a:endParaRPr lang="en-US" dirty="0"/>
          </a:p>
        </p:txBody>
      </p:sp>
    </p:spTree>
    <p:extLst>
      <p:ext uri="{BB962C8B-B14F-4D97-AF65-F5344CB8AC3E}">
        <p14:creationId xmlns:p14="http://schemas.microsoft.com/office/powerpoint/2010/main" val="272980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8694" y="1825625"/>
            <a:ext cx="5314611" cy="4351338"/>
          </a:xfrm>
        </p:spPr>
      </p:pic>
    </p:spTree>
    <p:extLst>
      <p:ext uri="{BB962C8B-B14F-4D97-AF65-F5344CB8AC3E}">
        <p14:creationId xmlns:p14="http://schemas.microsoft.com/office/powerpoint/2010/main" val="1234449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Non-sustained ventricular tachycardia </a:t>
            </a:r>
            <a:endParaRPr lang="en-US" dirty="0"/>
          </a:p>
        </p:txBody>
      </p:sp>
      <p:sp>
        <p:nvSpPr>
          <p:cNvPr id="3" name="Content Placeholder 2"/>
          <p:cNvSpPr>
            <a:spLocks noGrp="1"/>
          </p:cNvSpPr>
          <p:nvPr>
            <p:ph idx="1"/>
          </p:nvPr>
        </p:nvSpPr>
        <p:spPr/>
        <p:txBody>
          <a:bodyPr/>
          <a:lstStyle/>
          <a:p>
            <a:r>
              <a:rPr lang="en-US" dirty="0" smtClean="0"/>
              <a:t>This is defined as VT&gt;=3  consecutive beats but lasting less than 30 s</a:t>
            </a:r>
            <a:endParaRPr lang="en-US" dirty="0"/>
          </a:p>
        </p:txBody>
      </p:sp>
    </p:spTree>
    <p:extLst>
      <p:ext uri="{BB962C8B-B14F-4D97-AF65-F5344CB8AC3E}">
        <p14:creationId xmlns:p14="http://schemas.microsoft.com/office/powerpoint/2010/main" val="716136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Ventricular fibrillation </a:t>
            </a:r>
            <a:endParaRPr lang="en-US" dirty="0"/>
          </a:p>
        </p:txBody>
      </p:sp>
      <p:sp>
        <p:nvSpPr>
          <p:cNvPr id="3" name="Content Placeholder 2"/>
          <p:cNvSpPr>
            <a:spLocks noGrp="1"/>
          </p:cNvSpPr>
          <p:nvPr>
            <p:ph idx="1"/>
          </p:nvPr>
        </p:nvSpPr>
        <p:spPr/>
        <p:txBody>
          <a:bodyPr/>
          <a:lstStyle/>
          <a:p>
            <a:r>
              <a:rPr lang="en-US" dirty="0" smtClean="0"/>
              <a:t>VF is a very rapid and irregular ventricular activation with no mechanical effect and hence no cardiac output. </a:t>
            </a:r>
          </a:p>
          <a:p>
            <a:r>
              <a:rPr lang="en-US" dirty="0" smtClean="0"/>
              <a:t>The patient is pulseless and becomes rapidly unconscious, and respiration ceases (cardiac arrest). </a:t>
            </a:r>
          </a:p>
          <a:p>
            <a:r>
              <a:rPr lang="en-US" dirty="0" smtClean="0"/>
              <a:t>Treatment is immediate defibrillation</a:t>
            </a:r>
            <a:endParaRPr lang="en-US" dirty="0"/>
          </a:p>
        </p:txBody>
      </p:sp>
    </p:spTree>
    <p:extLst>
      <p:ext uri="{BB962C8B-B14F-4D97-AF65-F5344CB8AC3E}">
        <p14:creationId xmlns:p14="http://schemas.microsoft.com/office/powerpoint/2010/main" val="2106510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406" y="1825625"/>
            <a:ext cx="10110651" cy="4351338"/>
          </a:xfrm>
        </p:spPr>
      </p:pic>
    </p:spTree>
    <p:extLst>
      <p:ext uri="{BB962C8B-B14F-4D97-AF65-F5344CB8AC3E}">
        <p14:creationId xmlns:p14="http://schemas.microsoft.com/office/powerpoint/2010/main" val="97976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QT syndrome </a:t>
            </a:r>
            <a:endParaRPr lang="en-US" dirty="0"/>
          </a:p>
        </p:txBody>
      </p:sp>
      <p:sp>
        <p:nvSpPr>
          <p:cNvPr id="3" name="Content Placeholder 2"/>
          <p:cNvSpPr>
            <a:spLocks noGrp="1"/>
          </p:cNvSpPr>
          <p:nvPr>
            <p:ph idx="1"/>
          </p:nvPr>
        </p:nvSpPr>
        <p:spPr/>
        <p:txBody>
          <a:bodyPr/>
          <a:lstStyle/>
          <a:p>
            <a:r>
              <a:rPr lang="en-US" dirty="0" smtClean="0"/>
              <a:t>Ventricular repolarization (QT interval) is greatly prolonged which predispose to polymorphic VT (Torsade de pointes)</a:t>
            </a:r>
          </a:p>
          <a:p>
            <a:r>
              <a:rPr lang="en-US" dirty="0" smtClean="0"/>
              <a:t>rapid irregular sharp QRS complexes that continuously change from an upright to an inverted position on the ECG), that usually terminates spontaneously but may degenerate into VF.</a:t>
            </a:r>
            <a:endParaRPr lang="en-US" dirty="0"/>
          </a:p>
        </p:txBody>
      </p:sp>
    </p:spTree>
    <p:extLst>
      <p:ext uri="{BB962C8B-B14F-4D97-AF65-F5344CB8AC3E}">
        <p14:creationId xmlns:p14="http://schemas.microsoft.com/office/powerpoint/2010/main" val="3346702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856" y="1825625"/>
            <a:ext cx="7018287" cy="4351338"/>
          </a:xfrm>
        </p:spPr>
      </p:pic>
    </p:spTree>
    <p:extLst>
      <p:ext uri="{BB962C8B-B14F-4D97-AF65-F5344CB8AC3E}">
        <p14:creationId xmlns:p14="http://schemas.microsoft.com/office/powerpoint/2010/main" val="347506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398" y="1825625"/>
            <a:ext cx="8835204" cy="4351338"/>
          </a:xfrm>
        </p:spPr>
      </p:pic>
    </p:spTree>
    <p:extLst>
      <p:ext uri="{BB962C8B-B14F-4D97-AF65-F5344CB8AC3E}">
        <p14:creationId xmlns:p14="http://schemas.microsoft.com/office/powerpoint/2010/main" val="875420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851" y="1825625"/>
            <a:ext cx="9408298" cy="4351338"/>
          </a:xfrm>
        </p:spPr>
      </p:pic>
    </p:spTree>
    <p:extLst>
      <p:ext uri="{BB962C8B-B14F-4D97-AF65-F5344CB8AC3E}">
        <p14:creationId xmlns:p14="http://schemas.microsoft.com/office/powerpoint/2010/main" val="295819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Bradycardia / Sinus bradycardia</a:t>
            </a:r>
            <a:endParaRPr lang="en-US" dirty="0"/>
          </a:p>
        </p:txBody>
      </p:sp>
      <p:sp>
        <p:nvSpPr>
          <p:cNvPr id="3" name="Content Placeholder 2"/>
          <p:cNvSpPr>
            <a:spLocks noGrp="1"/>
          </p:cNvSpPr>
          <p:nvPr>
            <p:ph idx="1"/>
          </p:nvPr>
        </p:nvSpPr>
        <p:spPr/>
        <p:txBody>
          <a:bodyPr/>
          <a:lstStyle/>
          <a:p>
            <a:r>
              <a:rPr lang="en-US" dirty="0"/>
              <a:t>N</a:t>
            </a:r>
            <a:r>
              <a:rPr lang="en-US" dirty="0" smtClean="0"/>
              <a:t>ormal during sleep and in well-trained athletes</a:t>
            </a:r>
            <a:endParaRPr lang="en-US" dirty="0"/>
          </a:p>
          <a:p>
            <a:r>
              <a:rPr lang="en-US" dirty="0" smtClean="0"/>
              <a:t>Extrinsic to the heart: drug therapy (</a:t>
            </a:r>
            <a:r>
              <a:rPr lang="el-GR" dirty="0" smtClean="0"/>
              <a:t>β-</a:t>
            </a:r>
            <a:r>
              <a:rPr lang="en-US" dirty="0" smtClean="0"/>
              <a:t>blockers, digitalis and other antiarrhythmic drugs), hypothyroidism, hypothermia, </a:t>
            </a:r>
            <a:r>
              <a:rPr lang="en-US" dirty="0" err="1" smtClean="0"/>
              <a:t>cholestatic</a:t>
            </a:r>
            <a:r>
              <a:rPr lang="en-US" dirty="0" smtClean="0"/>
              <a:t> jaundice, raised intracranial pressure. </a:t>
            </a:r>
          </a:p>
          <a:p>
            <a:r>
              <a:rPr lang="en-US" dirty="0" smtClean="0"/>
              <a:t>Intrinsic to the heart: acute </a:t>
            </a:r>
            <a:r>
              <a:rPr lang="en-US" dirty="0" err="1" smtClean="0"/>
              <a:t>ischaemia</a:t>
            </a:r>
            <a:r>
              <a:rPr lang="en-US" dirty="0" smtClean="0"/>
              <a:t> and infarction of the sinus node (as a complication of MI) and chronic degenerative changes such as fibrosis of the atrium and sinus node (sick sinus syndrome) occurring in elderly people.</a:t>
            </a:r>
            <a:endParaRPr lang="en-US" dirty="0"/>
          </a:p>
        </p:txBody>
      </p:sp>
    </p:spTree>
    <p:extLst>
      <p:ext uri="{BB962C8B-B14F-4D97-AF65-F5344CB8AC3E}">
        <p14:creationId xmlns:p14="http://schemas.microsoft.com/office/powerpoint/2010/main" val="312108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33226"/>
            <a:ext cx="10515600" cy="4136136"/>
          </a:xfrm>
        </p:spPr>
      </p:pic>
    </p:spTree>
    <p:extLst>
      <p:ext uri="{BB962C8B-B14F-4D97-AF65-F5344CB8AC3E}">
        <p14:creationId xmlns:p14="http://schemas.microsoft.com/office/powerpoint/2010/main" val="152467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Bradycardia / Sinus bradycardia</a:t>
            </a:r>
            <a:endParaRPr lang="en-US" dirty="0"/>
          </a:p>
        </p:txBody>
      </p:sp>
      <p:sp>
        <p:nvSpPr>
          <p:cNvPr id="3" name="Content Placeholder 2"/>
          <p:cNvSpPr>
            <a:spLocks noGrp="1"/>
          </p:cNvSpPr>
          <p:nvPr>
            <p:ph idx="1"/>
          </p:nvPr>
        </p:nvSpPr>
        <p:spPr/>
        <p:txBody>
          <a:bodyPr/>
          <a:lstStyle/>
          <a:p>
            <a:r>
              <a:rPr lang="en-US" dirty="0" smtClean="0"/>
              <a:t>Sick sinus syndrome:</a:t>
            </a:r>
          </a:p>
          <a:p>
            <a:pPr>
              <a:buFontTx/>
              <a:buChar char="-"/>
            </a:pPr>
            <a:r>
              <a:rPr lang="en-US" dirty="0" smtClean="0"/>
              <a:t>Bradycardia is caused by intermittent failure of sinus node depolarization (sinus arrest) or failure of the sinus impulse to propagate through the </a:t>
            </a:r>
            <a:r>
              <a:rPr lang="en-US" dirty="0" err="1" smtClean="0"/>
              <a:t>perinodal</a:t>
            </a:r>
            <a:r>
              <a:rPr lang="en-US" dirty="0" smtClean="0"/>
              <a:t> tissue to the atria (sinoatrial block). </a:t>
            </a:r>
          </a:p>
          <a:p>
            <a:pPr>
              <a:buFontTx/>
              <a:buChar char="-"/>
            </a:pPr>
            <a:r>
              <a:rPr lang="en-US" dirty="0" smtClean="0"/>
              <a:t>The slow heart rate predisposes to ectopic pacemaker activity and </a:t>
            </a:r>
            <a:r>
              <a:rPr lang="en-US" dirty="0" err="1" smtClean="0"/>
              <a:t>tachyarrhythmias</a:t>
            </a:r>
            <a:r>
              <a:rPr lang="en-US" dirty="0" smtClean="0"/>
              <a:t> are common (</a:t>
            </a:r>
            <a:r>
              <a:rPr lang="en-US" dirty="0" err="1" smtClean="0"/>
              <a:t>tachy</a:t>
            </a:r>
            <a:r>
              <a:rPr lang="en-US" dirty="0" smtClean="0"/>
              <a:t>–</a:t>
            </a:r>
            <a:r>
              <a:rPr lang="en-US" dirty="0" err="1" smtClean="0"/>
              <a:t>brady</a:t>
            </a:r>
            <a:r>
              <a:rPr lang="en-US" dirty="0" smtClean="0"/>
              <a:t> syndrome). </a:t>
            </a:r>
          </a:p>
          <a:p>
            <a:pPr>
              <a:buFontTx/>
              <a:buChar char="-"/>
            </a:pPr>
            <a:r>
              <a:rPr lang="en-US" dirty="0" smtClean="0"/>
              <a:t>The ECG shows severe sinus bradycardia or intermittent long pauses between consecutive P waves (&gt;2 s, dropped P waves)</a:t>
            </a:r>
            <a:endParaRPr lang="en-US" dirty="0"/>
          </a:p>
        </p:txBody>
      </p:sp>
    </p:spTree>
    <p:extLst>
      <p:ext uri="{BB962C8B-B14F-4D97-AF65-F5344CB8AC3E}">
        <p14:creationId xmlns:p14="http://schemas.microsoft.com/office/powerpoint/2010/main" val="315029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1493</Words>
  <Application>Microsoft Office PowerPoint</Application>
  <PresentationFormat>Widescreen</PresentationFormat>
  <Paragraphs>87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CARDIAC ARRHYTHMIAS</vt:lpstr>
      <vt:lpstr>PowerPoint Presentation</vt:lpstr>
      <vt:lpstr>Two main types of arrhythmia</vt:lpstr>
      <vt:lpstr>Sinus rhythms and Sinus arrhythmia</vt:lpstr>
      <vt:lpstr>PowerPoint Presentation</vt:lpstr>
      <vt:lpstr>PowerPoint Presentation</vt:lpstr>
      <vt:lpstr>Bradycardia / Sinus bradycardia</vt:lpstr>
      <vt:lpstr>PowerPoint Presentation</vt:lpstr>
      <vt:lpstr>Bradycardia / Sinus bradycardia</vt:lpstr>
      <vt:lpstr>Sinus arrest:Prolonged absence of sinus node activity (absent P waves) &gt; 3 seconds. </vt:lpstr>
      <vt:lpstr>Bradycardia-tachycardia syndrome:  </vt:lpstr>
      <vt:lpstr>Bradycardia / Sinus bradycardia</vt:lpstr>
      <vt:lpstr>Bradycardia/Heart block </vt:lpstr>
      <vt:lpstr>Atrioventricular block /Three forms</vt:lpstr>
      <vt:lpstr>-</vt:lpstr>
      <vt:lpstr>Atrioventricular block /Three forms</vt:lpstr>
      <vt:lpstr>PowerPoint Presentation</vt:lpstr>
      <vt:lpstr>Tachycardias /Supraventricular tachycardias </vt:lpstr>
      <vt:lpstr>Sinus tachycardia</vt:lpstr>
      <vt:lpstr>PowerPoint Presentation</vt:lpstr>
      <vt:lpstr>Atrioventricular junctional tachycardias</vt:lpstr>
      <vt:lpstr>Atrioventricular nodal re-entry tachycardia</vt:lpstr>
      <vt:lpstr>PowerPoint Presentation</vt:lpstr>
      <vt:lpstr>PowerPoint Presentation</vt:lpstr>
      <vt:lpstr>PowerPoint Presentation</vt:lpstr>
      <vt:lpstr>PowerPoint Presentation</vt:lpstr>
      <vt:lpstr>Atrioventricular reciprocating tachycardia</vt:lpstr>
      <vt:lpstr>Atrioventricular reciprocating tachycardia</vt:lpstr>
      <vt:lpstr>PowerPoint Presentation</vt:lpstr>
      <vt:lpstr>PowerPoint Presentation</vt:lpstr>
      <vt:lpstr>PowerPoint Presentation</vt:lpstr>
      <vt:lpstr>PowerPoint Presentation</vt:lpstr>
      <vt:lpstr>PowerPoint Presentation</vt:lpstr>
      <vt:lpstr>PowerPoint Presentation</vt:lpstr>
      <vt:lpstr>Atrial tachyarrhythmias</vt:lpstr>
      <vt:lpstr>Atrial fibrillation </vt:lpstr>
      <vt:lpstr>PowerPoint Presentation</vt:lpstr>
      <vt:lpstr>Atrial flutter </vt:lpstr>
      <vt:lpstr>PowerPoint Presentation</vt:lpstr>
      <vt:lpstr>Ventricular tachyarrhythmias/Ventricular ectopic premature beats (extrasystoles)  </vt:lpstr>
      <vt:lpstr>PowerPoint Presentation</vt:lpstr>
      <vt:lpstr>Sustained ventricular tachycardia </vt:lpstr>
      <vt:lpstr>PowerPoint Presentation</vt:lpstr>
      <vt:lpstr>Non-sustained ventricular tachycardia </vt:lpstr>
      <vt:lpstr>Ventricular fibrillation </vt:lpstr>
      <vt:lpstr>PowerPoint Presentation</vt:lpstr>
      <vt:lpstr>Long QT syndrome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ARRHYTHMIAS</dc:title>
  <dc:creator>Admin</dc:creator>
  <cp:lastModifiedBy>Admin</cp:lastModifiedBy>
  <cp:revision>13</cp:revision>
  <dcterms:created xsi:type="dcterms:W3CDTF">2023-03-08T11:25:27Z</dcterms:created>
  <dcterms:modified xsi:type="dcterms:W3CDTF">2023-03-08T17:59:32Z</dcterms:modified>
</cp:coreProperties>
</file>